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3"/>
  </p:notesMasterIdLst>
  <p:sldIdLst>
    <p:sldId id="256" r:id="rId2"/>
    <p:sldId id="343" r:id="rId3"/>
    <p:sldId id="361" r:id="rId4"/>
    <p:sldId id="345" r:id="rId5"/>
    <p:sldId id="344" r:id="rId6"/>
    <p:sldId id="346" r:id="rId7"/>
    <p:sldId id="350" r:id="rId8"/>
    <p:sldId id="312" r:id="rId9"/>
    <p:sldId id="338" r:id="rId10"/>
    <p:sldId id="336" r:id="rId11"/>
    <p:sldId id="337" r:id="rId12"/>
    <p:sldId id="339" r:id="rId13"/>
    <p:sldId id="300" r:id="rId14"/>
    <p:sldId id="352" r:id="rId15"/>
    <p:sldId id="357" r:id="rId16"/>
    <p:sldId id="355" r:id="rId17"/>
    <p:sldId id="360" r:id="rId18"/>
    <p:sldId id="358" r:id="rId19"/>
    <p:sldId id="320" r:id="rId20"/>
    <p:sldId id="351" r:id="rId21"/>
    <p:sldId id="30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928CCDCA-6EDB-49D6-BA2C-0C87A1532F9A}">
          <p14:sldIdLst>
            <p14:sldId id="256"/>
            <p14:sldId id="343"/>
            <p14:sldId id="361"/>
            <p14:sldId id="345"/>
            <p14:sldId id="344"/>
            <p14:sldId id="346"/>
            <p14:sldId id="350"/>
            <p14:sldId id="312"/>
            <p14:sldId id="338"/>
            <p14:sldId id="336"/>
            <p14:sldId id="337"/>
            <p14:sldId id="339"/>
            <p14:sldId id="300"/>
            <p14:sldId id="352"/>
            <p14:sldId id="357"/>
            <p14:sldId id="355"/>
            <p14:sldId id="360"/>
            <p14:sldId id="358"/>
            <p14:sldId id="320"/>
          </p14:sldIdLst>
        </p14:section>
        <p14:section name="Раздел без заголовка" id="{D5500E8B-1B23-4883-9F69-AF10064816BE}">
          <p14:sldIdLst>
            <p14:sldId id="351"/>
            <p14:sldId id="30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C085F2-C8EA-4EB6-A441-DCDC71FBA70A}" type="datetimeFigureOut">
              <a:rPr lang="ru-RU" smtClean="0"/>
              <a:t>10.02.2026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4F47E4-546F-43FC-88A4-2F0F9BB8508C}" type="slidenum">
              <a:rPr lang="ru-RU" smtClean="0"/>
              <a:t>‹#›</a:t>
            </a:fld>
            <a:endParaRPr lang="ru-RU"/>
          </a:p>
        </p:txBody>
      </p:sp>
    </p:spTree>
    <p:extLst>
      <p:ext uri="{BB962C8B-B14F-4D97-AF65-F5344CB8AC3E}">
        <p14:creationId xmlns:p14="http://schemas.microsoft.com/office/powerpoint/2010/main" val="672636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14F47E4-546F-43FC-88A4-2F0F9BB8508C}" type="slidenum">
              <a:rPr lang="ru-RU" smtClean="0"/>
              <a:t>2</a:t>
            </a:fld>
            <a:endParaRPr lang="ru-RU"/>
          </a:p>
        </p:txBody>
      </p:sp>
    </p:spTree>
    <p:extLst>
      <p:ext uri="{BB962C8B-B14F-4D97-AF65-F5344CB8AC3E}">
        <p14:creationId xmlns:p14="http://schemas.microsoft.com/office/powerpoint/2010/main" val="3568627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F14F47E4-546F-43FC-88A4-2F0F9BB8508C}" type="slidenum">
              <a:rPr lang="ru-RU" smtClean="0"/>
              <a:t>20</a:t>
            </a:fld>
            <a:endParaRPr lang="ru-RU"/>
          </a:p>
        </p:txBody>
      </p:sp>
    </p:spTree>
    <p:extLst>
      <p:ext uri="{BB962C8B-B14F-4D97-AF65-F5344CB8AC3E}">
        <p14:creationId xmlns:p14="http://schemas.microsoft.com/office/powerpoint/2010/main" val="1339620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ru-RU"/>
              <a:t>Образец заголовка</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E601238-F1D1-4B62-9C59-7773F0E0CFF9}" type="datetimeFigureOut">
              <a:rPr lang="ru-RU" smtClean="0"/>
              <a:t>10.02.2026</a:t>
            </a:fld>
            <a:endParaRPr lang="ru-RU"/>
          </a:p>
        </p:txBody>
      </p:sp>
      <p:sp>
        <p:nvSpPr>
          <p:cNvPr id="5" name="Footer Placeholder 4"/>
          <p:cNvSpPr>
            <a:spLocks noGrp="1"/>
          </p:cNvSpPr>
          <p:nvPr>
            <p:ph type="ftr" sz="quarter" idx="11"/>
          </p:nvPr>
        </p:nvSpPr>
        <p:spPr>
          <a:xfrm>
            <a:off x="1451579" y="329307"/>
            <a:ext cx="5626774" cy="309201"/>
          </a:xfrm>
        </p:spPr>
        <p:txBody>
          <a:bodyPr/>
          <a:lstStyle/>
          <a:p>
            <a:endParaRPr lang="ru-RU"/>
          </a:p>
        </p:txBody>
      </p:sp>
      <p:sp>
        <p:nvSpPr>
          <p:cNvPr id="6" name="Slide Number Placeholder 5"/>
          <p:cNvSpPr>
            <a:spLocks noGrp="1"/>
          </p:cNvSpPr>
          <p:nvPr>
            <p:ph type="sldNum" sz="quarter" idx="12"/>
          </p:nvPr>
        </p:nvSpPr>
        <p:spPr>
          <a:xfrm>
            <a:off x="476834" y="798973"/>
            <a:ext cx="811019" cy="503578"/>
          </a:xfrm>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2429717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601238-F1D1-4B62-9C59-7773F0E0CFF9}" type="datetimeFigureOut">
              <a:rPr lang="ru-RU" smtClean="0"/>
              <a:t>10.02.2026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3302325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601238-F1D1-4B62-9C59-7773F0E0CFF9}" type="datetimeFigureOut">
              <a:rPr lang="ru-RU" smtClean="0"/>
              <a:t>10.02.2026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2612004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601238-F1D1-4B62-9C59-7773F0E0CFF9}" type="datetimeFigureOut">
              <a:rPr lang="ru-RU" smtClean="0"/>
              <a:t>10.02.2026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2080139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ru-RU"/>
              <a:t>Образец заголовка</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601238-F1D1-4B62-9C59-7773F0E0CFF9}" type="datetimeFigureOut">
              <a:rPr lang="ru-RU" smtClean="0"/>
              <a:t>10.02.2026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1917787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E601238-F1D1-4B62-9C59-7773F0E0CFF9}" type="datetimeFigureOut">
              <a:rPr lang="ru-RU" smtClean="0"/>
              <a:t>10.02.2026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3325463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47191" y="2824269"/>
            <a:ext cx="4488794" cy="264445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56025" y="2821491"/>
            <a:ext cx="4488794" cy="263737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E601238-F1D1-4B62-9C59-7773F0E0CFF9}" type="datetimeFigureOut">
              <a:rPr lang="ru-RU" smtClean="0"/>
              <a:t>10.02.2026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279931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E601238-F1D1-4B62-9C59-7773F0E0CFF9}" type="datetimeFigureOut">
              <a:rPr lang="ru-RU" smtClean="0"/>
              <a:t>10.02.2026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35734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01238-F1D1-4B62-9C59-7773F0E0CFF9}" type="datetimeFigureOut">
              <a:rPr lang="ru-RU" smtClean="0"/>
              <a:t>10.02.2026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531859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E601238-F1D1-4B62-9C59-7773F0E0CFF9}" type="datetimeFigureOut">
              <a:rPr lang="ru-RU" smtClean="0"/>
              <a:t>10.02.2026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4202973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ru-RU"/>
              <a:t>Вставка рисунка</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AE601238-F1D1-4B62-9C59-7773F0E0CFF9}" type="datetimeFigureOut">
              <a:rPr lang="ru-RU" smtClean="0"/>
              <a:t>10.02.2026</a:t>
            </a:fld>
            <a:endParaRPr lang="ru-RU"/>
          </a:p>
        </p:txBody>
      </p:sp>
      <p:sp>
        <p:nvSpPr>
          <p:cNvPr id="6" name="Footer Placeholder 5"/>
          <p:cNvSpPr>
            <a:spLocks noGrp="1"/>
          </p:cNvSpPr>
          <p:nvPr>
            <p:ph type="ftr" sz="quarter" idx="11"/>
          </p:nvPr>
        </p:nvSpPr>
        <p:spPr>
          <a:xfrm>
            <a:off x="1447382" y="318640"/>
            <a:ext cx="5541004" cy="320931"/>
          </a:xfrm>
        </p:spPr>
        <p:txBody>
          <a:bodyPr/>
          <a:lstStyle/>
          <a:p>
            <a:endParaRPr lang="ru-RU"/>
          </a:p>
        </p:txBody>
      </p:sp>
      <p:sp>
        <p:nvSpPr>
          <p:cNvPr id="7" name="Slide Number Placeholder 6"/>
          <p:cNvSpPr>
            <a:spLocks noGrp="1"/>
          </p:cNvSpPr>
          <p:nvPr>
            <p:ph type="sldNum" sz="quarter" idx="12"/>
          </p:nvPr>
        </p:nvSpPr>
        <p:spPr/>
        <p:txBody>
          <a:bodyPr/>
          <a:lstStyle/>
          <a:p>
            <a:fld id="{45057F70-0ABA-47B7-9AA8-C841CCD4D93A}" type="slidenum">
              <a:rPr lang="ru-RU" smtClean="0"/>
              <a:t>‹#›</a:t>
            </a:fld>
            <a:endParaRPr lang="ru-RU"/>
          </a:p>
        </p:txBody>
      </p:sp>
    </p:spTree>
    <p:extLst>
      <p:ext uri="{BB962C8B-B14F-4D97-AF65-F5344CB8AC3E}">
        <p14:creationId xmlns:p14="http://schemas.microsoft.com/office/powerpoint/2010/main" val="254724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E601238-F1D1-4B62-9C59-7773F0E0CFF9}" type="datetimeFigureOut">
              <a:rPr lang="ru-RU" smtClean="0"/>
              <a:t>10.02.2026</a:t>
            </a:fld>
            <a:endParaRPr lang="ru-RU"/>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5057F70-0ABA-47B7-9AA8-C841CCD4D93A}" type="slidenum">
              <a:rPr lang="ru-RU" smtClean="0"/>
              <a:t>‹#›</a:t>
            </a:fld>
            <a:endParaRPr lang="ru-RU"/>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2333457"/>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6.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7.xml"/><Relationship Id="rId7" Type="http://schemas.openxmlformats.org/officeDocument/2006/relationships/image" Target="../media/image21.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6.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6.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80521F-B3AB-45F4-9A4F-BDF9976B3A03}"/>
              </a:ext>
            </a:extLst>
          </p:cNvPr>
          <p:cNvSpPr>
            <a:spLocks noGrp="1"/>
          </p:cNvSpPr>
          <p:nvPr>
            <p:ph type="ctrTitle"/>
          </p:nvPr>
        </p:nvSpPr>
        <p:spPr>
          <a:xfrm>
            <a:off x="2692398" y="1098641"/>
            <a:ext cx="7645919" cy="2195065"/>
          </a:xfrm>
        </p:spPr>
        <p:txBody>
          <a:bodyPr>
            <a:normAutofit fontScale="90000"/>
          </a:bodyPr>
          <a:lstStyle/>
          <a:p>
            <a:br>
              <a:rPr lang="ru-RU" sz="3200" b="1" dirty="0">
                <a:solidFill>
                  <a:srgbClr val="FF0000"/>
                </a:solidFill>
                <a:latin typeface="Arial Black" panose="020B0A04020102020204" pitchFamily="34" charset="0"/>
              </a:rPr>
            </a:br>
            <a:br>
              <a:rPr lang="ru-RU" sz="3200" b="1" dirty="0">
                <a:solidFill>
                  <a:srgbClr val="FF0000"/>
                </a:solidFill>
                <a:latin typeface="Arial Black" panose="020B0A04020102020204" pitchFamily="34" charset="0"/>
              </a:rPr>
            </a:br>
            <a:br>
              <a:rPr lang="ru-RU" sz="3200" b="1" dirty="0">
                <a:solidFill>
                  <a:srgbClr val="FF0000"/>
                </a:solidFill>
                <a:latin typeface="Arial Black" panose="020B0A04020102020204" pitchFamily="34" charset="0"/>
              </a:rPr>
            </a:br>
            <a:br>
              <a:rPr lang="ru-RU" sz="3200" b="1" dirty="0">
                <a:solidFill>
                  <a:srgbClr val="FF0000"/>
                </a:solidFill>
                <a:latin typeface="Arial Black" panose="020B0A04020102020204" pitchFamily="34" charset="0"/>
              </a:rPr>
            </a:br>
            <a:r>
              <a:rPr lang="en-US" sz="1800" b="1" dirty="0">
                <a:solidFill>
                  <a:srgbClr val="FF0000"/>
                </a:solidFill>
                <a:latin typeface="Arial Black" panose="020B0A04020102020204" pitchFamily="34" charset="0"/>
              </a:rPr>
              <a:t>The use of an elixir that regulates the central nervous system in the complex treatment of patients with generalized periodontitis with symptoms of anxiety who are in a combat zone among the civilians</a:t>
            </a:r>
            <a:endParaRPr lang="ru-RU" sz="1800" dirty="0">
              <a:solidFill>
                <a:srgbClr val="FF0000"/>
              </a:solidFill>
              <a:latin typeface="Arial Black" panose="020B0A04020102020204" pitchFamily="34" charset="0"/>
            </a:endParaRPr>
          </a:p>
        </p:txBody>
      </p:sp>
      <p:sp>
        <p:nvSpPr>
          <p:cNvPr id="3" name="Подзаголовок 2">
            <a:extLst>
              <a:ext uri="{FF2B5EF4-FFF2-40B4-BE49-F238E27FC236}">
                <a16:creationId xmlns:a16="http://schemas.microsoft.com/office/drawing/2014/main" id="{8AF8751C-ACB2-432C-8323-FD97B373D800}"/>
              </a:ext>
            </a:extLst>
          </p:cNvPr>
          <p:cNvSpPr>
            <a:spLocks noGrp="1"/>
          </p:cNvSpPr>
          <p:nvPr>
            <p:ph type="subTitle" idx="1"/>
          </p:nvPr>
        </p:nvSpPr>
        <p:spPr>
          <a:xfrm>
            <a:off x="3876261" y="3657597"/>
            <a:ext cx="5631806" cy="830427"/>
          </a:xfrm>
        </p:spPr>
        <p:txBody>
          <a:bodyPr>
            <a:noAutofit/>
          </a:bodyPr>
          <a:lstStyle/>
          <a:p>
            <a:r>
              <a:rPr lang="en-US" sz="1400" dirty="0">
                <a:latin typeface="Arial Narrow" panose="020B0606020202030204" pitchFamily="34" charset="0"/>
              </a:rPr>
              <a:t>department of Dentistry</a:t>
            </a:r>
          </a:p>
          <a:p>
            <a:r>
              <a:rPr lang="en-US" sz="1400" dirty="0">
                <a:latin typeface="Arial Narrow" panose="020B0606020202030204" pitchFamily="34" charset="0"/>
              </a:rPr>
              <a:t>Kharkiv national medical University</a:t>
            </a:r>
            <a:endParaRPr lang="ru-RU" sz="1400" dirty="0">
              <a:latin typeface="Arial Narrow" panose="020B0606020202030204" pitchFamily="34" charset="0"/>
            </a:endParaRPr>
          </a:p>
          <a:p>
            <a:r>
              <a:rPr lang="en-US" sz="1400" dirty="0">
                <a:latin typeface="Arial Narrow" panose="020B0606020202030204" pitchFamily="34" charset="0"/>
              </a:rPr>
              <a:t>PhD</a:t>
            </a:r>
            <a:r>
              <a:rPr lang="ru-RU" sz="1400" dirty="0">
                <a:latin typeface="Arial Narrow" panose="020B0606020202030204" pitchFamily="34" charset="0"/>
              </a:rPr>
              <a:t>, </a:t>
            </a:r>
            <a:r>
              <a:rPr lang="en-US" sz="1400" dirty="0">
                <a:latin typeface="Arial Narrow" panose="020B0606020202030204" pitchFamily="34" charset="0"/>
              </a:rPr>
              <a:t>Associate of professor</a:t>
            </a:r>
            <a:endParaRPr lang="ru-RU" sz="1400" dirty="0">
              <a:latin typeface="Arial Narrow" panose="020B0606020202030204" pitchFamily="34" charset="0"/>
            </a:endParaRPr>
          </a:p>
          <a:p>
            <a:r>
              <a:rPr lang="en-US" sz="1400" dirty="0" err="1">
                <a:latin typeface="Arial Narrow" panose="020B0606020202030204" pitchFamily="34" charset="0"/>
              </a:rPr>
              <a:t>Khudiakova</a:t>
            </a:r>
            <a:r>
              <a:rPr lang="en-US" sz="1400" dirty="0">
                <a:latin typeface="Arial Narrow" panose="020B0606020202030204" pitchFamily="34" charset="0"/>
              </a:rPr>
              <a:t> Maryna Borisovna</a:t>
            </a:r>
            <a:endParaRPr lang="ru-RU" sz="1400" dirty="0">
              <a:latin typeface="Arial Narrow" panose="020B0606020202030204" pitchFamily="34" charset="0"/>
            </a:endParaRPr>
          </a:p>
        </p:txBody>
      </p:sp>
      <p:pic>
        <p:nvPicPr>
          <p:cNvPr id="6" name="Рисунок 5">
            <a:extLst>
              <a:ext uri="{FF2B5EF4-FFF2-40B4-BE49-F238E27FC236}">
                <a16:creationId xmlns:a16="http://schemas.microsoft.com/office/drawing/2014/main" id="{931BA58B-7F26-4CF4-84F2-FDEBCB48B1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2137" y="2471249"/>
            <a:ext cx="1581796" cy="2372695"/>
          </a:xfrm>
          <a:prstGeom prst="rect">
            <a:avLst/>
          </a:prstGeom>
          <a:solidFill>
            <a:schemeClr val="accent1"/>
          </a:solidFill>
          <a:ln w="69850">
            <a:solidFill>
              <a:schemeClr val="tx1"/>
            </a:solidFill>
          </a:ln>
          <a:effectLst>
            <a:outerShdw blurRad="50800" dist="50800" dir="5400000" algn="ctr" rotWithShape="0">
              <a:schemeClr val="tx1">
                <a:lumMod val="75000"/>
              </a:schemeClr>
            </a:outerShdw>
          </a:effectLst>
        </p:spPr>
      </p:pic>
      <p:pic>
        <p:nvPicPr>
          <p:cNvPr id="8" name="Рисунок 7">
            <a:extLst>
              <a:ext uri="{FF2B5EF4-FFF2-40B4-BE49-F238E27FC236}">
                <a16:creationId xmlns:a16="http://schemas.microsoft.com/office/drawing/2014/main" id="{232507EC-0BAD-4173-9CD1-528D12E18C6B}"/>
              </a:ext>
            </a:extLst>
          </p:cNvPr>
          <p:cNvPicPr>
            <a:picLocks noChangeAspect="1"/>
          </p:cNvPicPr>
          <p:nvPr/>
        </p:nvPicPr>
        <p:blipFill>
          <a:blip r:embed="rId5"/>
          <a:stretch>
            <a:fillRect/>
          </a:stretch>
        </p:blipFill>
        <p:spPr>
          <a:xfrm>
            <a:off x="9508067" y="261257"/>
            <a:ext cx="2639803" cy="1576874"/>
          </a:xfrm>
          <a:prstGeom prst="rect">
            <a:avLst/>
          </a:prstGeom>
        </p:spPr>
      </p:pic>
      <p:sp>
        <p:nvSpPr>
          <p:cNvPr id="4" name="Прямоугольник 3">
            <a:extLst>
              <a:ext uri="{FF2B5EF4-FFF2-40B4-BE49-F238E27FC236}">
                <a16:creationId xmlns:a16="http://schemas.microsoft.com/office/drawing/2014/main" id="{6F229E62-FDBF-4DD9-845A-98DBBC6A2E83}"/>
              </a:ext>
            </a:extLst>
          </p:cNvPr>
          <p:cNvSpPr/>
          <p:nvPr/>
        </p:nvSpPr>
        <p:spPr>
          <a:xfrm>
            <a:off x="2801775" y="261257"/>
            <a:ext cx="6622143" cy="15768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sz="1200" dirty="0">
              <a:solidFill>
                <a:srgbClr val="7030A0"/>
              </a:solidFill>
              <a:latin typeface="Arial Black" panose="020B0A04020102020204" pitchFamily="34" charset="0"/>
            </a:endParaRPr>
          </a:p>
          <a:p>
            <a:pPr algn="ctr"/>
            <a:r>
              <a:rPr lang="en-US" sz="1400" dirty="0">
                <a:solidFill>
                  <a:srgbClr val="7030A0"/>
                </a:solidFill>
                <a:latin typeface="Arial Black" panose="020B0A04020102020204" pitchFamily="34" charset="0"/>
              </a:rPr>
              <a:t>All-Ukrainian scientific and practical conference with international participation </a:t>
            </a:r>
            <a:r>
              <a:rPr lang="ru-RU" sz="1400" dirty="0">
                <a:solidFill>
                  <a:srgbClr val="7030A0"/>
                </a:solidFill>
                <a:latin typeface="Arial Black" panose="020B0A04020102020204" pitchFamily="34" charset="0"/>
              </a:rPr>
              <a:t>«</a:t>
            </a:r>
            <a:r>
              <a:rPr lang="en-US" sz="1400" dirty="0">
                <a:solidFill>
                  <a:srgbClr val="7030A0"/>
                </a:solidFill>
                <a:latin typeface="Arial Black" panose="020B0A04020102020204" pitchFamily="34" charset="0"/>
              </a:rPr>
              <a:t>Clinical immunology and allergology: new requirements and achievements in wartime</a:t>
            </a:r>
            <a:r>
              <a:rPr lang="ru-RU" sz="1400" dirty="0">
                <a:solidFill>
                  <a:srgbClr val="7030A0"/>
                </a:solidFill>
                <a:latin typeface="Arial Black" panose="020B0A04020102020204" pitchFamily="34" charset="0"/>
              </a:rPr>
              <a:t>»</a:t>
            </a:r>
            <a:endParaRPr lang="uk-UA" sz="1400" dirty="0">
              <a:solidFill>
                <a:srgbClr val="7030A0"/>
              </a:solidFill>
              <a:latin typeface="Arial Black" panose="020B0A04020102020204" pitchFamily="34" charset="0"/>
            </a:endParaRPr>
          </a:p>
          <a:p>
            <a:pPr algn="ctr"/>
            <a:r>
              <a:rPr lang="en-US" sz="1400" dirty="0">
                <a:solidFill>
                  <a:srgbClr val="7030A0"/>
                </a:solidFill>
                <a:latin typeface="Arial Black" panose="020B0A04020102020204" pitchFamily="34" charset="0"/>
              </a:rPr>
              <a:t>Kharkiv National Medical University</a:t>
            </a:r>
            <a:endParaRPr lang="ru-RU" sz="1400" dirty="0">
              <a:solidFill>
                <a:srgbClr val="7030A0"/>
              </a:solidFill>
              <a:latin typeface="Arial Black" panose="020B0A04020102020204" pitchFamily="34" charset="0"/>
            </a:endParaRPr>
          </a:p>
          <a:p>
            <a:pPr algn="ctr"/>
            <a:r>
              <a:rPr lang="en-US" sz="1400" dirty="0">
                <a:solidFill>
                  <a:srgbClr val="7030A0"/>
                </a:solidFill>
                <a:latin typeface="Arial Black" panose="020B0A04020102020204" pitchFamily="34" charset="0"/>
              </a:rPr>
              <a:t>4 – 6 March,</a:t>
            </a:r>
            <a:r>
              <a:rPr lang="ru-RU" sz="1400" dirty="0">
                <a:solidFill>
                  <a:srgbClr val="7030A0"/>
                </a:solidFill>
                <a:latin typeface="Arial Black" panose="020B0A04020102020204" pitchFamily="34" charset="0"/>
              </a:rPr>
              <a:t> 2026</a:t>
            </a:r>
          </a:p>
          <a:p>
            <a:pPr algn="ctr"/>
            <a:r>
              <a:rPr lang="ru-RU" sz="1000" dirty="0">
                <a:solidFill>
                  <a:srgbClr val="7030A0"/>
                </a:solidFill>
                <a:latin typeface="Arial Black" panose="020B0A04020102020204" pitchFamily="34" charset="0"/>
              </a:rPr>
              <a:t> </a:t>
            </a:r>
          </a:p>
        </p:txBody>
      </p:sp>
      <p:pic>
        <p:nvPicPr>
          <p:cNvPr id="5" name="Рисунок 4">
            <a:extLst>
              <a:ext uri="{FF2B5EF4-FFF2-40B4-BE49-F238E27FC236}">
                <a16:creationId xmlns:a16="http://schemas.microsoft.com/office/drawing/2014/main" id="{A55783F7-9942-4DB8-BFB9-2B4889881F63}"/>
              </a:ext>
            </a:extLst>
          </p:cNvPr>
          <p:cNvPicPr>
            <a:picLocks noChangeAspect="1"/>
          </p:cNvPicPr>
          <p:nvPr/>
        </p:nvPicPr>
        <p:blipFill>
          <a:blip r:embed="rId6"/>
          <a:stretch>
            <a:fillRect/>
          </a:stretch>
        </p:blipFill>
        <p:spPr>
          <a:xfrm>
            <a:off x="142582" y="261257"/>
            <a:ext cx="2659193" cy="1483137"/>
          </a:xfrm>
          <a:prstGeom prst="rect">
            <a:avLst/>
          </a:prstGeom>
        </p:spPr>
      </p:pic>
      <p:pic>
        <p:nvPicPr>
          <p:cNvPr id="10" name="Звук 9">
            <a:hlinkClick r:id="" action="ppaction://media"/>
            <a:extLst>
              <a:ext uri="{FF2B5EF4-FFF2-40B4-BE49-F238E27FC236}">
                <a16:creationId xmlns:a16="http://schemas.microsoft.com/office/drawing/2014/main" id="{C45F6075-3A46-6969-04F6-BBFF253D109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228871779"/>
      </p:ext>
    </p:extLst>
  </p:cSld>
  <p:clrMapOvr>
    <a:masterClrMapping/>
  </p:clrMapOvr>
  <mc:AlternateContent xmlns:mc="http://schemas.openxmlformats.org/markup-compatibility/2006">
    <mc:Choice xmlns:p14="http://schemas.microsoft.com/office/powerpoint/2010/main" Requires="p14">
      <p:transition spd="slow" p14:dur="2000" advTm="66666"/>
    </mc:Choice>
    <mc:Fallback>
      <p:transition spd="slow" advTm="666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2025A2-F5B7-494D-BAE7-CFE589E49E6C}"/>
              </a:ext>
            </a:extLst>
          </p:cNvPr>
          <p:cNvSpPr>
            <a:spLocks noGrp="1"/>
          </p:cNvSpPr>
          <p:nvPr>
            <p:ph type="title"/>
          </p:nvPr>
        </p:nvSpPr>
        <p:spPr/>
        <p:txBody>
          <a:bodyPr>
            <a:normAutofit/>
          </a:bodyPr>
          <a:lstStyle/>
          <a:p>
            <a:r>
              <a:rPr lang="en-US" dirty="0">
                <a:latin typeface="Arial Black" panose="020B0A04020102020204" pitchFamily="34" charset="0"/>
              </a:rPr>
              <a:t>research results and discussion</a:t>
            </a:r>
            <a:endParaRPr lang="ru-RU" dirty="0">
              <a:latin typeface="Arial Black" panose="020B0A04020102020204" pitchFamily="34" charset="0"/>
            </a:endParaRPr>
          </a:p>
        </p:txBody>
      </p:sp>
      <p:sp>
        <p:nvSpPr>
          <p:cNvPr id="3" name="Объект 2">
            <a:extLst>
              <a:ext uri="{FF2B5EF4-FFF2-40B4-BE49-F238E27FC236}">
                <a16:creationId xmlns:a16="http://schemas.microsoft.com/office/drawing/2014/main" id="{BFD91A70-2DDA-49DB-9AD9-1ACFA3134A38}"/>
              </a:ext>
            </a:extLst>
          </p:cNvPr>
          <p:cNvSpPr>
            <a:spLocks noGrp="1"/>
          </p:cNvSpPr>
          <p:nvPr>
            <p:ph idx="1"/>
          </p:nvPr>
        </p:nvSpPr>
        <p:spPr>
          <a:xfrm>
            <a:off x="1203649" y="2015732"/>
            <a:ext cx="9675845" cy="3450613"/>
          </a:xfrm>
        </p:spPr>
        <p:txBody>
          <a:bodyPr>
            <a:noAutofit/>
          </a:bodyPr>
          <a:lstStyle/>
          <a:p>
            <a:pPr algn="just"/>
            <a:r>
              <a:rPr lang="en-US" sz="3200" dirty="0">
                <a:latin typeface="Arial Narrow" panose="020B0606020202030204" pitchFamily="34" charset="0"/>
              </a:rPr>
              <a:t>It has been established that the main reason for seeking periodontal care among patients in areas of active combat operations with signs of anxiety among the civilian population was the need for comprehensive treatment of periodontal disease</a:t>
            </a:r>
            <a:endParaRPr lang="ru-RU" sz="3200" dirty="0">
              <a:latin typeface="Arial Narrow" panose="020B0606020202030204" pitchFamily="34" charset="0"/>
            </a:endParaRPr>
          </a:p>
        </p:txBody>
      </p:sp>
      <p:pic>
        <p:nvPicPr>
          <p:cNvPr id="6" name="Звук 5">
            <a:hlinkClick r:id="" action="ppaction://media"/>
            <a:extLst>
              <a:ext uri="{FF2B5EF4-FFF2-40B4-BE49-F238E27FC236}">
                <a16:creationId xmlns:a16="http://schemas.microsoft.com/office/drawing/2014/main" id="{D4488FD1-759D-11AB-25D0-5A844B80F2B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532732156"/>
      </p:ext>
    </p:extLst>
  </p:cSld>
  <p:clrMapOvr>
    <a:masterClrMapping/>
  </p:clrMapOvr>
  <mc:AlternateContent xmlns:mc="http://schemas.openxmlformats.org/markup-compatibility/2006">
    <mc:Choice xmlns:p14="http://schemas.microsoft.com/office/powerpoint/2010/main" Requires="p14">
      <p:transition spd="slow" p14:dur="2000" advTm="20120"/>
    </mc:Choice>
    <mc:Fallback>
      <p:transition spd="slow" advTm="20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0FB0E4-E9D8-40EE-BC82-9445CD95A47E}"/>
              </a:ext>
            </a:extLst>
          </p:cNvPr>
          <p:cNvSpPr>
            <a:spLocks noGrp="1"/>
          </p:cNvSpPr>
          <p:nvPr>
            <p:ph type="title"/>
          </p:nvPr>
        </p:nvSpPr>
        <p:spPr/>
        <p:txBody>
          <a:bodyPr>
            <a:normAutofit/>
          </a:bodyPr>
          <a:lstStyle/>
          <a:p>
            <a:r>
              <a:rPr lang="en-US" sz="2800" dirty="0">
                <a:latin typeface="Arial Black" panose="020B0A04020102020204" pitchFamily="34" charset="0"/>
              </a:rPr>
              <a:t>research results and discussion</a:t>
            </a:r>
            <a:endParaRPr lang="ru-RU" sz="2800" dirty="0">
              <a:latin typeface="Arial Black" panose="020B0A04020102020204" pitchFamily="34" charset="0"/>
            </a:endParaRPr>
          </a:p>
        </p:txBody>
      </p:sp>
      <p:sp>
        <p:nvSpPr>
          <p:cNvPr id="3" name="Объект 2">
            <a:extLst>
              <a:ext uri="{FF2B5EF4-FFF2-40B4-BE49-F238E27FC236}">
                <a16:creationId xmlns:a16="http://schemas.microsoft.com/office/drawing/2014/main" id="{4C6154E6-5B70-46C5-B736-13B704DEEF66}"/>
              </a:ext>
            </a:extLst>
          </p:cNvPr>
          <p:cNvSpPr>
            <a:spLocks noGrp="1"/>
          </p:cNvSpPr>
          <p:nvPr>
            <p:ph idx="1"/>
          </p:nvPr>
        </p:nvSpPr>
        <p:spPr>
          <a:xfrm>
            <a:off x="867746" y="2015732"/>
            <a:ext cx="10541152" cy="3681683"/>
          </a:xfrm>
        </p:spPr>
        <p:txBody>
          <a:bodyPr>
            <a:normAutofit lnSpcReduction="10000"/>
          </a:bodyPr>
          <a:lstStyle/>
          <a:p>
            <a:pPr algn="just"/>
            <a:r>
              <a:rPr lang="en-US" dirty="0">
                <a:latin typeface="Arial Narrow" panose="020B0606020202030204" pitchFamily="34" charset="0"/>
              </a:rPr>
              <a:t>To determine the effectiveness of the proposed method, clinical and laboratory examinations and treatment were conducted on 40 patients with stage II chronic GP with anxiety symptoms. These patients were divided into two equal subgroups: the main subgroup (30 patients) and the comparison subgroup (10 patients). Thus, the main (first) subgroup consisted of thirty (75.00%) patients with GP with anxiety symptoms, who received complex treatment with Relax elixir of the Prima Flora trademark (TM) at a dose of 10 drops 3 times a day after meals. which regulates the central nervous system and has the following components: valerian root extract, dog nettle herb extract, anise </a:t>
            </a:r>
            <a:r>
              <a:rPr lang="en-US" dirty="0" err="1">
                <a:latin typeface="Arial Narrow" panose="020B0606020202030204" pitchFamily="34" charset="0"/>
              </a:rPr>
              <a:t>lofant</a:t>
            </a:r>
            <a:r>
              <a:rPr lang="en-US" dirty="0">
                <a:latin typeface="Arial Narrow" panose="020B0606020202030204" pitchFamily="34" charset="0"/>
              </a:rPr>
              <a:t> herb extract, pomegranate fruit extract, oregano herb extract, St. John's wort extract, mint extract, tryptophan, nicotinamide (vitamin B3), magnesium, vitamin B6, folic acid. The comparison subgroup consisted of ten (25.00%) patients with GP with anxiety symptoms, who received complex treatment similar to that of the main subgroup, but without the use of Relax elixir</a:t>
            </a:r>
            <a:endParaRPr lang="ru-RU" dirty="0">
              <a:latin typeface="Arial Narrow" panose="020B0606020202030204" pitchFamily="34" charset="0"/>
            </a:endParaRPr>
          </a:p>
        </p:txBody>
      </p:sp>
      <p:pic>
        <p:nvPicPr>
          <p:cNvPr id="6" name="Звук 5">
            <a:hlinkClick r:id="" action="ppaction://media"/>
            <a:extLst>
              <a:ext uri="{FF2B5EF4-FFF2-40B4-BE49-F238E27FC236}">
                <a16:creationId xmlns:a16="http://schemas.microsoft.com/office/drawing/2014/main" id="{7F4CC965-58D6-8A10-6948-9DEC42CC941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733406206"/>
      </p:ext>
    </p:extLst>
  </p:cSld>
  <p:clrMapOvr>
    <a:masterClrMapping/>
  </p:clrMapOvr>
  <mc:AlternateContent xmlns:mc="http://schemas.openxmlformats.org/markup-compatibility/2006">
    <mc:Choice xmlns:p14="http://schemas.microsoft.com/office/powerpoint/2010/main" Requires="p14">
      <p:transition spd="slow" p14:dur="2000" advTm="121434"/>
    </mc:Choice>
    <mc:Fallback>
      <p:transition spd="slow" advTm="1214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A171DB-0B39-4490-B909-39AD9D4B1F85}"/>
              </a:ext>
            </a:extLst>
          </p:cNvPr>
          <p:cNvSpPr>
            <a:spLocks noGrp="1"/>
          </p:cNvSpPr>
          <p:nvPr>
            <p:ph type="title"/>
          </p:nvPr>
        </p:nvSpPr>
        <p:spPr>
          <a:xfrm>
            <a:off x="1451579" y="804520"/>
            <a:ext cx="9291215" cy="897672"/>
          </a:xfrm>
        </p:spPr>
        <p:txBody>
          <a:bodyPr>
            <a:normAutofit/>
          </a:bodyPr>
          <a:lstStyle/>
          <a:p>
            <a:r>
              <a:rPr lang="en-US" sz="2800" dirty="0">
                <a:latin typeface="Arial Black" panose="020B0A04020102020204" pitchFamily="34" charset="0"/>
              </a:rPr>
              <a:t>research results and discussion</a:t>
            </a:r>
            <a:endParaRPr lang="ru-RU" sz="2800" dirty="0">
              <a:latin typeface="Arial Black" panose="020B0A04020102020204" pitchFamily="34" charset="0"/>
            </a:endParaRPr>
          </a:p>
        </p:txBody>
      </p:sp>
      <p:sp>
        <p:nvSpPr>
          <p:cNvPr id="3" name="Объект 2">
            <a:extLst>
              <a:ext uri="{FF2B5EF4-FFF2-40B4-BE49-F238E27FC236}">
                <a16:creationId xmlns:a16="http://schemas.microsoft.com/office/drawing/2014/main" id="{A7B1FCCC-07F7-455D-BFDF-6D8171E192C4}"/>
              </a:ext>
            </a:extLst>
          </p:cNvPr>
          <p:cNvSpPr>
            <a:spLocks noGrp="1"/>
          </p:cNvSpPr>
          <p:nvPr>
            <p:ph idx="1"/>
          </p:nvPr>
        </p:nvSpPr>
        <p:spPr>
          <a:xfrm>
            <a:off x="478302" y="1885072"/>
            <a:ext cx="11183815" cy="4168410"/>
          </a:xfrm>
        </p:spPr>
        <p:txBody>
          <a:bodyPr>
            <a:normAutofit fontScale="92500" lnSpcReduction="10000"/>
          </a:bodyPr>
          <a:lstStyle/>
          <a:p>
            <a:pPr marL="0" indent="0" algn="just">
              <a:buNone/>
            </a:pPr>
            <a:r>
              <a:rPr lang="en-US" sz="2400" dirty="0">
                <a:latin typeface="Arial Narrow" panose="020B0606020202030204" pitchFamily="34" charset="0"/>
              </a:rPr>
              <a:t>Analysis of treatment results showed that the level of inflammation decreased in the gums of patients in both study subgroups, as evidenced by a negative Schiller-Pisarev test in patients in the main subgroup and in patients in the comparison subgroup. Determination of the quantitative value of the Schiller-Pisarev test according to the </a:t>
            </a:r>
            <a:r>
              <a:rPr lang="en-US" sz="2400" dirty="0" err="1">
                <a:latin typeface="Arial Narrow" panose="020B0606020202030204" pitchFamily="34" charset="0"/>
              </a:rPr>
              <a:t>Svrakov</a:t>
            </a:r>
            <a:r>
              <a:rPr lang="en-US" sz="2400" dirty="0">
                <a:latin typeface="Arial Narrow" panose="020B0606020202030204" pitchFamily="34" charset="0"/>
              </a:rPr>
              <a:t> iodine index showed that in patients of the main subgroup, it decreased in patients with grade II GP from 2.76±0.19 to 1.29±0.09 points. In the comparison subgroup, it decreased from 2.76±0.19 to 1.41±0.09 points in patients with grade II. The numerical values of the Schiller-Pisarev test in patients of both subgroups after treatment were statistically significantly different (p &lt; 0.05). In patients with GP in the main subgroup, the PBI index decreased in patients with stage II from 2.74±0.19 to 0.65±0.06 points. In patients of the comparison subgroup, the PBI index decreased from 2.77±0.19 to 0.82±0.07 points. The data obtained in patients of the main subgroup and the comparison subgroup differed statistically significantly (p &lt; 0.05).</a:t>
            </a:r>
            <a:endParaRPr lang="ru-RU" sz="2400" dirty="0">
              <a:latin typeface="Arial Narrow" panose="020B0606020202030204" pitchFamily="34" charset="0"/>
            </a:endParaRPr>
          </a:p>
        </p:txBody>
      </p:sp>
      <p:pic>
        <p:nvPicPr>
          <p:cNvPr id="6" name="Звук 5">
            <a:hlinkClick r:id="" action="ppaction://media"/>
            <a:extLst>
              <a:ext uri="{FF2B5EF4-FFF2-40B4-BE49-F238E27FC236}">
                <a16:creationId xmlns:a16="http://schemas.microsoft.com/office/drawing/2014/main" id="{E4C06BFD-F8C1-9E23-1EAC-A47654D8A65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628458218"/>
      </p:ext>
    </p:extLst>
  </p:cSld>
  <p:clrMapOvr>
    <a:masterClrMapping/>
  </p:clrMapOvr>
  <mc:AlternateContent xmlns:mc="http://schemas.openxmlformats.org/markup-compatibility/2006">
    <mc:Choice xmlns:p14="http://schemas.microsoft.com/office/powerpoint/2010/main" Requires="p14">
      <p:transition spd="slow" p14:dur="2000" advTm="169921"/>
    </mc:Choice>
    <mc:Fallback>
      <p:transition spd="slow" advTm="169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E50A52-E2F1-4D18-9943-3B0029BAC2E7}"/>
              </a:ext>
            </a:extLst>
          </p:cNvPr>
          <p:cNvSpPr>
            <a:spLocks noGrp="1"/>
          </p:cNvSpPr>
          <p:nvPr>
            <p:ph type="title"/>
          </p:nvPr>
        </p:nvSpPr>
        <p:spPr>
          <a:xfrm>
            <a:off x="785191" y="864705"/>
            <a:ext cx="4641574" cy="2166360"/>
          </a:xfrm>
        </p:spPr>
        <p:txBody>
          <a:bodyPr>
            <a:normAutofit fontScale="90000"/>
          </a:bodyPr>
          <a:lstStyle/>
          <a:p>
            <a:pPr algn="ctr"/>
            <a:br>
              <a:rPr lang="ru-RU" dirty="0">
                <a:latin typeface="Arial Black" panose="020B0A04020102020204" pitchFamily="34" charset="0"/>
              </a:rPr>
            </a:br>
            <a:br>
              <a:rPr lang="ru-RU" dirty="0">
                <a:latin typeface="Arial Black" panose="020B0A04020102020204" pitchFamily="34" charset="0"/>
              </a:rPr>
            </a:br>
            <a:br>
              <a:rPr lang="ru-RU" dirty="0">
                <a:latin typeface="Arial Black" panose="020B0A04020102020204" pitchFamily="34" charset="0"/>
              </a:rPr>
            </a:br>
            <a:br>
              <a:rPr lang="ru-RU" dirty="0">
                <a:latin typeface="Arial Black" panose="020B0A04020102020204" pitchFamily="34" charset="0"/>
              </a:rPr>
            </a:br>
            <a:br>
              <a:rPr lang="ru-RU" dirty="0">
                <a:latin typeface="Arial Black" panose="020B0A04020102020204" pitchFamily="34" charset="0"/>
              </a:rPr>
            </a:br>
            <a:br>
              <a:rPr lang="ru-RU" dirty="0">
                <a:latin typeface="Arial Black" panose="020B0A04020102020204" pitchFamily="34" charset="0"/>
              </a:rPr>
            </a:br>
            <a:r>
              <a:rPr lang="en-US" sz="2200" dirty="0">
                <a:solidFill>
                  <a:srgbClr val="FF0000"/>
                </a:solidFill>
                <a:latin typeface="Arial Black" panose="020B0A04020102020204" pitchFamily="34" charset="0"/>
              </a:rPr>
              <a:t>The basis of generally accepted local therapy for periodontal diseases (phase 1) consists of 3 operations</a:t>
            </a:r>
            <a:br>
              <a:rPr lang="ru-RU" dirty="0">
                <a:solidFill>
                  <a:srgbClr val="FF0000"/>
                </a:solidFill>
                <a:latin typeface="Arial Black" panose="020B0A04020102020204" pitchFamily="34" charset="0"/>
              </a:rPr>
            </a:br>
            <a:endParaRPr lang="ru-RU" dirty="0">
              <a:solidFill>
                <a:srgbClr val="FF0000"/>
              </a:solidFill>
              <a:latin typeface="Arial Black" panose="020B0A04020102020204" pitchFamily="34" charset="0"/>
            </a:endParaRPr>
          </a:p>
        </p:txBody>
      </p:sp>
      <p:pic>
        <p:nvPicPr>
          <p:cNvPr id="5" name="Объект 4">
            <a:extLst>
              <a:ext uri="{FF2B5EF4-FFF2-40B4-BE49-F238E27FC236}">
                <a16:creationId xmlns:a16="http://schemas.microsoft.com/office/drawing/2014/main" id="{42A2930D-6ED8-4DE5-9B3E-1EE5F21CB83F}"/>
              </a:ext>
            </a:extLst>
          </p:cNvPr>
          <p:cNvPicPr>
            <a:picLocks noGrp="1" noChangeAspect="1"/>
          </p:cNvPicPr>
          <p:nvPr>
            <p:ph idx="1"/>
          </p:nvPr>
        </p:nvPicPr>
        <p:blipFill>
          <a:blip r:embed="rId4"/>
          <a:stretch>
            <a:fillRect/>
          </a:stretch>
        </p:blipFill>
        <p:spPr>
          <a:xfrm>
            <a:off x="5591035" y="315186"/>
            <a:ext cx="5251136" cy="5245276"/>
          </a:xfrm>
          <a:prstGeom prst="rect">
            <a:avLst/>
          </a:prstGeom>
          <a:ln w="63500">
            <a:solidFill>
              <a:schemeClr val="accent1"/>
            </a:solidFill>
          </a:ln>
        </p:spPr>
      </p:pic>
      <p:sp>
        <p:nvSpPr>
          <p:cNvPr id="4" name="Текст 3">
            <a:extLst>
              <a:ext uri="{FF2B5EF4-FFF2-40B4-BE49-F238E27FC236}">
                <a16:creationId xmlns:a16="http://schemas.microsoft.com/office/drawing/2014/main" id="{75F2B89F-FF70-41DB-A9EB-D71C8623C343}"/>
              </a:ext>
            </a:extLst>
          </p:cNvPr>
          <p:cNvSpPr>
            <a:spLocks noGrp="1"/>
          </p:cNvSpPr>
          <p:nvPr>
            <p:ph type="body" sz="half" idx="2"/>
          </p:nvPr>
        </p:nvSpPr>
        <p:spPr>
          <a:xfrm>
            <a:off x="233265" y="3031065"/>
            <a:ext cx="5010539" cy="2422607"/>
          </a:xfrm>
        </p:spPr>
        <p:txBody>
          <a:bodyPr>
            <a:normAutofit lnSpcReduction="10000"/>
          </a:bodyPr>
          <a:lstStyle/>
          <a:p>
            <a:pPr marL="457200" indent="-457200" algn="just">
              <a:buAutoNum type="arabicPeriod"/>
            </a:pPr>
            <a:r>
              <a:rPr lang="en-US" sz="2000" dirty="0">
                <a:latin typeface="Arial Narrow" panose="020B0606020202030204" pitchFamily="34" charset="0"/>
              </a:rPr>
              <a:t>Removal of dental plaque from the entire surface of the teeth</a:t>
            </a:r>
          </a:p>
          <a:p>
            <a:pPr marL="457200" indent="-457200" algn="just">
              <a:buAutoNum type="arabicPeriod"/>
            </a:pPr>
            <a:r>
              <a:rPr lang="en-US" sz="2000" dirty="0">
                <a:latin typeface="Arial Narrow" panose="020B0606020202030204" pitchFamily="34" charset="0"/>
              </a:rPr>
              <a:t>Complete removal of supra- and subgingival dental deposits (closed and open curettage)</a:t>
            </a:r>
          </a:p>
          <a:p>
            <a:pPr marL="457200" indent="-457200" algn="just">
              <a:buAutoNum type="arabicPeriod"/>
            </a:pPr>
            <a:r>
              <a:rPr lang="en-US" sz="2000" dirty="0">
                <a:latin typeface="Arial Narrow" panose="020B0606020202030204" pitchFamily="34" charset="0"/>
              </a:rPr>
              <a:t>Anti-inflammatory therapy of periodontal pockets</a:t>
            </a:r>
            <a:endParaRPr lang="ru-RU" sz="2000" dirty="0"/>
          </a:p>
        </p:txBody>
      </p:sp>
      <p:pic>
        <p:nvPicPr>
          <p:cNvPr id="7" name="Звук 6">
            <a:hlinkClick r:id="" action="ppaction://media"/>
            <a:extLst>
              <a:ext uri="{FF2B5EF4-FFF2-40B4-BE49-F238E27FC236}">
                <a16:creationId xmlns:a16="http://schemas.microsoft.com/office/drawing/2014/main" id="{49C82717-41F8-A6C7-887A-57A5D83D5EE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572046199"/>
      </p:ext>
    </p:extLst>
  </p:cSld>
  <p:clrMapOvr>
    <a:masterClrMapping/>
  </p:clrMapOvr>
  <mc:AlternateContent xmlns:mc="http://schemas.openxmlformats.org/markup-compatibility/2006">
    <mc:Choice xmlns:p14="http://schemas.microsoft.com/office/powerpoint/2010/main" Requires="p14">
      <p:transition spd="slow" p14:dur="2000" advTm="28821"/>
    </mc:Choice>
    <mc:Fallback>
      <p:transition spd="slow" advTm="288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5397F93F-756A-42FE-B4E5-3A221F561BAE}"/>
              </a:ext>
            </a:extLst>
          </p:cNvPr>
          <p:cNvPicPr>
            <a:picLocks noChangeAspect="1"/>
          </p:cNvPicPr>
          <p:nvPr/>
        </p:nvPicPr>
        <p:blipFill rotWithShape="1">
          <a:blip r:embed="rId4">
            <a:extLst>
              <a:ext uri="{28A0092B-C50C-407E-A947-70E740481C1C}">
                <a14:useLocalDpi xmlns:a14="http://schemas.microsoft.com/office/drawing/2010/main" val="0"/>
              </a:ext>
            </a:extLst>
          </a:blip>
          <a:srcRect l="16874" t="5995" r="15059" b="17505"/>
          <a:stretch/>
        </p:blipFill>
        <p:spPr>
          <a:xfrm>
            <a:off x="2403850" y="362856"/>
            <a:ext cx="3692150" cy="2336804"/>
          </a:xfrm>
          <a:prstGeom prst="rect">
            <a:avLst/>
          </a:prstGeom>
          <a:ln w="101600">
            <a:solidFill>
              <a:srgbClr val="00B050"/>
            </a:solidFill>
          </a:ln>
        </p:spPr>
      </p:pic>
      <p:pic>
        <p:nvPicPr>
          <p:cNvPr id="2" name="Рисунок 1">
            <a:extLst>
              <a:ext uri="{FF2B5EF4-FFF2-40B4-BE49-F238E27FC236}">
                <a16:creationId xmlns:a16="http://schemas.microsoft.com/office/drawing/2014/main" id="{8A4E8AD9-FEA7-4F58-985E-C89033436D1B}"/>
              </a:ext>
            </a:extLst>
          </p:cNvPr>
          <p:cNvPicPr>
            <a:picLocks noChangeAspect="1"/>
          </p:cNvPicPr>
          <p:nvPr/>
        </p:nvPicPr>
        <p:blipFill rotWithShape="1">
          <a:blip r:embed="rId5"/>
          <a:srcRect l="19831" t="38307" r="41569" b="22964"/>
          <a:stretch/>
        </p:blipFill>
        <p:spPr>
          <a:xfrm rot="5400000">
            <a:off x="7693795" y="-195876"/>
            <a:ext cx="1799771" cy="3207525"/>
          </a:xfrm>
          <a:prstGeom prst="rect">
            <a:avLst/>
          </a:prstGeom>
          <a:ln w="101600">
            <a:solidFill>
              <a:srgbClr val="00B050"/>
            </a:solidFill>
          </a:ln>
        </p:spPr>
      </p:pic>
      <p:pic>
        <p:nvPicPr>
          <p:cNvPr id="4" name="Рисунок 3">
            <a:extLst>
              <a:ext uri="{FF2B5EF4-FFF2-40B4-BE49-F238E27FC236}">
                <a16:creationId xmlns:a16="http://schemas.microsoft.com/office/drawing/2014/main" id="{FEBD1B42-9B52-416F-827F-509E2CC5E72F}"/>
              </a:ext>
            </a:extLst>
          </p:cNvPr>
          <p:cNvPicPr>
            <a:picLocks noChangeAspect="1"/>
          </p:cNvPicPr>
          <p:nvPr/>
        </p:nvPicPr>
        <p:blipFill rotWithShape="1">
          <a:blip r:embed="rId6"/>
          <a:srcRect l="14475" t="41691" r="42294" b="22999"/>
          <a:stretch/>
        </p:blipFill>
        <p:spPr>
          <a:xfrm rot="5400000">
            <a:off x="1209354" y="2465175"/>
            <a:ext cx="2684798" cy="3875448"/>
          </a:xfrm>
          <a:prstGeom prst="rect">
            <a:avLst/>
          </a:prstGeom>
          <a:ln w="101600">
            <a:solidFill>
              <a:srgbClr val="00B050"/>
            </a:solidFill>
          </a:ln>
        </p:spPr>
      </p:pic>
      <p:pic>
        <p:nvPicPr>
          <p:cNvPr id="5" name="Рисунок 4">
            <a:extLst>
              <a:ext uri="{FF2B5EF4-FFF2-40B4-BE49-F238E27FC236}">
                <a16:creationId xmlns:a16="http://schemas.microsoft.com/office/drawing/2014/main" id="{4A506809-F312-4795-BCCF-9CE7D4B0B046}"/>
              </a:ext>
            </a:extLst>
          </p:cNvPr>
          <p:cNvPicPr>
            <a:picLocks noChangeAspect="1"/>
          </p:cNvPicPr>
          <p:nvPr/>
        </p:nvPicPr>
        <p:blipFill rotWithShape="1">
          <a:blip r:embed="rId7"/>
          <a:srcRect l="22143" t="33385" r="30952" b="24444"/>
          <a:stretch/>
        </p:blipFill>
        <p:spPr>
          <a:xfrm>
            <a:off x="5457370" y="3058792"/>
            <a:ext cx="5312229" cy="2686506"/>
          </a:xfrm>
          <a:prstGeom prst="rect">
            <a:avLst/>
          </a:prstGeom>
          <a:ln w="101600">
            <a:solidFill>
              <a:srgbClr val="00B050"/>
            </a:solidFill>
          </a:ln>
        </p:spPr>
      </p:pic>
      <p:sp>
        <p:nvSpPr>
          <p:cNvPr id="6" name="Овал 5">
            <a:extLst>
              <a:ext uri="{FF2B5EF4-FFF2-40B4-BE49-F238E27FC236}">
                <a16:creationId xmlns:a16="http://schemas.microsoft.com/office/drawing/2014/main" id="{5AEF6A07-8EA5-5E0B-5A9F-2483633961F4}"/>
              </a:ext>
            </a:extLst>
          </p:cNvPr>
          <p:cNvSpPr/>
          <p:nvPr/>
        </p:nvSpPr>
        <p:spPr>
          <a:xfrm>
            <a:off x="298580" y="1156996"/>
            <a:ext cx="1735493" cy="914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Basic subgroup</a:t>
            </a:r>
            <a:endParaRPr lang="ru-RU" dirty="0"/>
          </a:p>
        </p:txBody>
      </p:sp>
      <p:pic>
        <p:nvPicPr>
          <p:cNvPr id="9" name="Звук 8">
            <a:hlinkClick r:id="" action="ppaction://media"/>
            <a:extLst>
              <a:ext uri="{FF2B5EF4-FFF2-40B4-BE49-F238E27FC236}">
                <a16:creationId xmlns:a16="http://schemas.microsoft.com/office/drawing/2014/main" id="{7E312D5A-A518-C743-67C6-53B6C0BBBA98}"/>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35125839"/>
      </p:ext>
    </p:extLst>
  </p:cSld>
  <p:clrMapOvr>
    <a:masterClrMapping/>
  </p:clrMapOvr>
  <mc:AlternateContent xmlns:mc="http://schemas.openxmlformats.org/markup-compatibility/2006">
    <mc:Choice xmlns:p14="http://schemas.microsoft.com/office/powerpoint/2010/main" Requires="p14">
      <p:transition spd="slow" p14:dur="2000" advTm="11417"/>
    </mc:Choice>
    <mc:Fallback>
      <p:transition spd="slow" advTm="11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66A4A412-6195-4589-AFF5-F72260402A62}"/>
              </a:ext>
            </a:extLst>
          </p:cNvPr>
          <p:cNvPicPr>
            <a:picLocks noChangeAspect="1"/>
          </p:cNvPicPr>
          <p:nvPr/>
        </p:nvPicPr>
        <p:blipFill>
          <a:blip r:embed="rId4"/>
          <a:stretch>
            <a:fillRect/>
          </a:stretch>
        </p:blipFill>
        <p:spPr>
          <a:xfrm>
            <a:off x="7416800" y="188685"/>
            <a:ext cx="4488979" cy="2594958"/>
          </a:xfrm>
          <a:prstGeom prst="rect">
            <a:avLst/>
          </a:prstGeom>
          <a:ln w="101600">
            <a:solidFill>
              <a:srgbClr val="00B050"/>
            </a:solidFill>
          </a:ln>
        </p:spPr>
      </p:pic>
      <p:pic>
        <p:nvPicPr>
          <p:cNvPr id="4" name="Рисунок 3">
            <a:extLst>
              <a:ext uri="{FF2B5EF4-FFF2-40B4-BE49-F238E27FC236}">
                <a16:creationId xmlns:a16="http://schemas.microsoft.com/office/drawing/2014/main" id="{68053B58-9EBE-442A-83D4-F6BC9C43CB5E}"/>
              </a:ext>
            </a:extLst>
          </p:cNvPr>
          <p:cNvPicPr>
            <a:picLocks noChangeAspect="1"/>
          </p:cNvPicPr>
          <p:nvPr/>
        </p:nvPicPr>
        <p:blipFill>
          <a:blip r:embed="rId5"/>
          <a:stretch>
            <a:fillRect/>
          </a:stretch>
        </p:blipFill>
        <p:spPr>
          <a:xfrm>
            <a:off x="421377" y="2914873"/>
            <a:ext cx="3699354" cy="2760214"/>
          </a:xfrm>
          <a:prstGeom prst="rect">
            <a:avLst/>
          </a:prstGeom>
          <a:ln w="111125">
            <a:solidFill>
              <a:srgbClr val="00B050"/>
            </a:solidFill>
          </a:ln>
        </p:spPr>
      </p:pic>
      <p:pic>
        <p:nvPicPr>
          <p:cNvPr id="5" name="Рисунок 4">
            <a:extLst>
              <a:ext uri="{FF2B5EF4-FFF2-40B4-BE49-F238E27FC236}">
                <a16:creationId xmlns:a16="http://schemas.microsoft.com/office/drawing/2014/main" id="{4DA497B0-3A2D-4311-964D-38C7AAD32E05}"/>
              </a:ext>
            </a:extLst>
          </p:cNvPr>
          <p:cNvPicPr>
            <a:picLocks noChangeAspect="1"/>
          </p:cNvPicPr>
          <p:nvPr/>
        </p:nvPicPr>
        <p:blipFill rotWithShape="1">
          <a:blip r:embed="rId6"/>
          <a:srcRect l="43851" t="21799" r="23571" b="41428"/>
          <a:stretch/>
        </p:blipFill>
        <p:spPr>
          <a:xfrm>
            <a:off x="7369343" y="3120571"/>
            <a:ext cx="4536437" cy="2880354"/>
          </a:xfrm>
          <a:prstGeom prst="rect">
            <a:avLst/>
          </a:prstGeom>
          <a:ln w="101600">
            <a:solidFill>
              <a:srgbClr val="00B050"/>
            </a:solidFill>
          </a:ln>
        </p:spPr>
      </p:pic>
      <p:pic>
        <p:nvPicPr>
          <p:cNvPr id="6" name="Рисунок 5">
            <a:extLst>
              <a:ext uri="{FF2B5EF4-FFF2-40B4-BE49-F238E27FC236}">
                <a16:creationId xmlns:a16="http://schemas.microsoft.com/office/drawing/2014/main" id="{C3BC8C7C-D1BB-4808-B739-6398708427DB}"/>
              </a:ext>
            </a:extLst>
          </p:cNvPr>
          <p:cNvPicPr>
            <a:picLocks noChangeAspect="1"/>
          </p:cNvPicPr>
          <p:nvPr/>
        </p:nvPicPr>
        <p:blipFill>
          <a:blip r:embed="rId7"/>
          <a:stretch>
            <a:fillRect/>
          </a:stretch>
        </p:blipFill>
        <p:spPr>
          <a:xfrm>
            <a:off x="3492778" y="1374743"/>
            <a:ext cx="4578493" cy="2920237"/>
          </a:xfrm>
          <a:prstGeom prst="rect">
            <a:avLst/>
          </a:prstGeom>
        </p:spPr>
      </p:pic>
      <p:pic>
        <p:nvPicPr>
          <p:cNvPr id="7" name="Рисунок 6">
            <a:extLst>
              <a:ext uri="{FF2B5EF4-FFF2-40B4-BE49-F238E27FC236}">
                <a16:creationId xmlns:a16="http://schemas.microsoft.com/office/drawing/2014/main" id="{893B68DC-E56A-4E34-B9E9-27F5C0DFE595}"/>
              </a:ext>
            </a:extLst>
          </p:cNvPr>
          <p:cNvPicPr>
            <a:picLocks noChangeAspect="1"/>
          </p:cNvPicPr>
          <p:nvPr/>
        </p:nvPicPr>
        <p:blipFill rotWithShape="1">
          <a:blip r:embed="rId8"/>
          <a:srcRect l="41819" t="20825" r="31038" b="48361"/>
          <a:stretch/>
        </p:blipFill>
        <p:spPr>
          <a:xfrm>
            <a:off x="376940" y="188685"/>
            <a:ext cx="3788228" cy="2419129"/>
          </a:xfrm>
          <a:prstGeom prst="rect">
            <a:avLst/>
          </a:prstGeom>
          <a:ln w="101600">
            <a:solidFill>
              <a:srgbClr val="00B050"/>
            </a:solidFill>
          </a:ln>
        </p:spPr>
      </p:pic>
      <p:sp>
        <p:nvSpPr>
          <p:cNvPr id="9" name="Овал 8">
            <a:extLst>
              <a:ext uri="{FF2B5EF4-FFF2-40B4-BE49-F238E27FC236}">
                <a16:creationId xmlns:a16="http://schemas.microsoft.com/office/drawing/2014/main" id="{48A5A11F-440E-4BBB-94B2-3B3DA193B26A}"/>
              </a:ext>
            </a:extLst>
          </p:cNvPr>
          <p:cNvSpPr/>
          <p:nvPr/>
        </p:nvSpPr>
        <p:spPr>
          <a:xfrm>
            <a:off x="5007428" y="188685"/>
            <a:ext cx="1757265"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Basic subgroup</a:t>
            </a:r>
            <a:endParaRPr lang="ru-RU" dirty="0"/>
          </a:p>
        </p:txBody>
      </p:sp>
      <p:pic>
        <p:nvPicPr>
          <p:cNvPr id="10" name="Звук 9">
            <a:hlinkClick r:id="" action="ppaction://media"/>
            <a:extLst>
              <a:ext uri="{FF2B5EF4-FFF2-40B4-BE49-F238E27FC236}">
                <a16:creationId xmlns:a16="http://schemas.microsoft.com/office/drawing/2014/main" id="{4F9910FC-1C08-D0B3-8744-3F2AA1AF20ED}"/>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489238429"/>
      </p:ext>
    </p:extLst>
  </p:cSld>
  <p:clrMapOvr>
    <a:masterClrMapping/>
  </p:clrMapOvr>
  <mc:AlternateContent xmlns:mc="http://schemas.openxmlformats.org/markup-compatibility/2006">
    <mc:Choice xmlns:p14="http://schemas.microsoft.com/office/powerpoint/2010/main" Requires="p14">
      <p:transition spd="slow" p14:dur="2000" advTm="5981"/>
    </mc:Choice>
    <mc:Fallback>
      <p:transition spd="slow" advTm="59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99B7704-8590-4E27-B8D2-09765B5B0031}"/>
              </a:ext>
            </a:extLst>
          </p:cNvPr>
          <p:cNvPicPr>
            <a:picLocks noChangeAspect="1"/>
          </p:cNvPicPr>
          <p:nvPr/>
        </p:nvPicPr>
        <p:blipFill rotWithShape="1">
          <a:blip r:embed="rId4"/>
          <a:srcRect l="39395" t="21801" r="29625" b="49850"/>
          <a:stretch/>
        </p:blipFill>
        <p:spPr>
          <a:xfrm>
            <a:off x="523610" y="342768"/>
            <a:ext cx="4383842" cy="2258533"/>
          </a:xfrm>
          <a:prstGeom prst="rect">
            <a:avLst/>
          </a:prstGeom>
          <a:ln w="101600">
            <a:solidFill>
              <a:srgbClr val="00B050"/>
            </a:solidFill>
          </a:ln>
          <a:effectLst>
            <a:outerShdw blurRad="50800" dist="50800" dir="5400000" algn="ctr" rotWithShape="0">
              <a:schemeClr val="bg1"/>
            </a:outerShdw>
          </a:effectLst>
        </p:spPr>
      </p:pic>
      <p:pic>
        <p:nvPicPr>
          <p:cNvPr id="6" name="Рисунок 5">
            <a:extLst>
              <a:ext uri="{FF2B5EF4-FFF2-40B4-BE49-F238E27FC236}">
                <a16:creationId xmlns:a16="http://schemas.microsoft.com/office/drawing/2014/main" id="{2AA343CA-A6C4-442B-BA01-80C3438FF8F7}"/>
              </a:ext>
            </a:extLst>
          </p:cNvPr>
          <p:cNvPicPr>
            <a:picLocks noChangeAspect="1"/>
          </p:cNvPicPr>
          <p:nvPr/>
        </p:nvPicPr>
        <p:blipFill>
          <a:blip r:embed="rId5"/>
          <a:stretch>
            <a:fillRect/>
          </a:stretch>
        </p:blipFill>
        <p:spPr>
          <a:xfrm>
            <a:off x="6791064" y="207363"/>
            <a:ext cx="4877326" cy="2949099"/>
          </a:xfrm>
          <a:prstGeom prst="rect">
            <a:avLst/>
          </a:prstGeom>
        </p:spPr>
      </p:pic>
      <p:pic>
        <p:nvPicPr>
          <p:cNvPr id="8" name="Рисунок 7">
            <a:extLst>
              <a:ext uri="{FF2B5EF4-FFF2-40B4-BE49-F238E27FC236}">
                <a16:creationId xmlns:a16="http://schemas.microsoft.com/office/drawing/2014/main" id="{004B06D7-9524-4353-9B04-5EC5D622BA70}"/>
              </a:ext>
            </a:extLst>
          </p:cNvPr>
          <p:cNvPicPr>
            <a:picLocks noChangeAspect="1"/>
          </p:cNvPicPr>
          <p:nvPr/>
        </p:nvPicPr>
        <p:blipFill rotWithShape="1">
          <a:blip r:embed="rId6"/>
          <a:srcRect l="33438" t="7593" r="11634" b="26772"/>
          <a:stretch/>
        </p:blipFill>
        <p:spPr>
          <a:xfrm>
            <a:off x="523610" y="2942461"/>
            <a:ext cx="4383842" cy="2949099"/>
          </a:xfrm>
          <a:prstGeom prst="rect">
            <a:avLst/>
          </a:prstGeom>
          <a:ln w="101600">
            <a:solidFill>
              <a:srgbClr val="00B050"/>
            </a:solidFill>
          </a:ln>
          <a:effectLst>
            <a:outerShdw blurRad="50800" dist="50800" dir="5400000" algn="ctr" rotWithShape="0">
              <a:schemeClr val="bg1"/>
            </a:outerShdw>
          </a:effectLst>
        </p:spPr>
      </p:pic>
      <p:pic>
        <p:nvPicPr>
          <p:cNvPr id="9" name="Рисунок 8">
            <a:extLst>
              <a:ext uri="{FF2B5EF4-FFF2-40B4-BE49-F238E27FC236}">
                <a16:creationId xmlns:a16="http://schemas.microsoft.com/office/drawing/2014/main" id="{2BE6E77E-4FE2-4C17-950A-F57404B6231B}"/>
              </a:ext>
            </a:extLst>
          </p:cNvPr>
          <p:cNvPicPr>
            <a:picLocks noChangeAspect="1"/>
          </p:cNvPicPr>
          <p:nvPr/>
        </p:nvPicPr>
        <p:blipFill rotWithShape="1">
          <a:blip r:embed="rId7"/>
          <a:srcRect l="40251" t="29135" r="25476" b="37932"/>
          <a:stretch/>
        </p:blipFill>
        <p:spPr>
          <a:xfrm>
            <a:off x="6863632" y="3294519"/>
            <a:ext cx="4804758" cy="2597041"/>
          </a:xfrm>
          <a:prstGeom prst="rect">
            <a:avLst/>
          </a:prstGeom>
          <a:ln w="101600">
            <a:solidFill>
              <a:srgbClr val="00B050"/>
            </a:solidFill>
          </a:ln>
          <a:effectLst>
            <a:outerShdw blurRad="50800" dist="50800" dir="5400000" algn="ctr" rotWithShape="0">
              <a:schemeClr val="bg1"/>
            </a:outerShdw>
          </a:effectLst>
        </p:spPr>
      </p:pic>
      <p:pic>
        <p:nvPicPr>
          <p:cNvPr id="10" name="Рисунок 9">
            <a:extLst>
              <a:ext uri="{FF2B5EF4-FFF2-40B4-BE49-F238E27FC236}">
                <a16:creationId xmlns:a16="http://schemas.microsoft.com/office/drawing/2014/main" id="{7F17BAB7-FCE4-4E51-A385-2836F48A8B4B}"/>
              </a:ext>
            </a:extLst>
          </p:cNvPr>
          <p:cNvPicPr>
            <a:picLocks noChangeAspect="1"/>
          </p:cNvPicPr>
          <p:nvPr/>
        </p:nvPicPr>
        <p:blipFill rotWithShape="1">
          <a:blip r:embed="rId8"/>
          <a:srcRect l="37143" t="20104" r="19881" b="42647"/>
          <a:stretch/>
        </p:blipFill>
        <p:spPr>
          <a:xfrm>
            <a:off x="4114577" y="1498677"/>
            <a:ext cx="3541931" cy="1726814"/>
          </a:xfrm>
          <a:prstGeom prst="rect">
            <a:avLst/>
          </a:prstGeom>
          <a:ln w="101600">
            <a:solidFill>
              <a:srgbClr val="00B050"/>
            </a:solidFill>
          </a:ln>
          <a:effectLst>
            <a:outerShdw blurRad="50800" dist="50800" dir="5400000" algn="ctr" rotWithShape="0">
              <a:schemeClr val="bg1"/>
            </a:outerShdw>
          </a:effectLst>
        </p:spPr>
      </p:pic>
      <p:sp>
        <p:nvSpPr>
          <p:cNvPr id="12" name="Овал 11">
            <a:extLst>
              <a:ext uri="{FF2B5EF4-FFF2-40B4-BE49-F238E27FC236}">
                <a16:creationId xmlns:a16="http://schemas.microsoft.com/office/drawing/2014/main" id="{BE569E3D-B91B-46D4-A773-9E60EBEFE8B7}"/>
              </a:ext>
            </a:extLst>
          </p:cNvPr>
          <p:cNvSpPr/>
          <p:nvPr/>
        </p:nvSpPr>
        <p:spPr>
          <a:xfrm>
            <a:off x="5094514" y="3924200"/>
            <a:ext cx="1696549"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Basic subgroup</a:t>
            </a:r>
            <a:endParaRPr lang="ru-RU" dirty="0"/>
          </a:p>
        </p:txBody>
      </p:sp>
      <p:pic>
        <p:nvPicPr>
          <p:cNvPr id="5" name="Звук 4">
            <a:hlinkClick r:id="" action="ppaction://media"/>
            <a:extLst>
              <a:ext uri="{FF2B5EF4-FFF2-40B4-BE49-F238E27FC236}">
                <a16:creationId xmlns:a16="http://schemas.microsoft.com/office/drawing/2014/main" id="{63188B96-2EC4-3A5C-04EA-699B8D3DD40D}"/>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182480469"/>
      </p:ext>
    </p:extLst>
  </p:cSld>
  <p:clrMapOvr>
    <a:masterClrMapping/>
  </p:clrMapOvr>
  <mc:AlternateContent xmlns:mc="http://schemas.openxmlformats.org/markup-compatibility/2006">
    <mc:Choice xmlns:p14="http://schemas.microsoft.com/office/powerpoint/2010/main" Requires="p14">
      <p:transition spd="slow" p14:dur="2000" advTm="7087"/>
    </mc:Choice>
    <mc:Fallback>
      <p:transition spd="slow" advTm="70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A4577E7-25C9-4ECF-8447-42EAAB76A1DE}"/>
              </a:ext>
            </a:extLst>
          </p:cNvPr>
          <p:cNvPicPr>
            <a:picLocks noChangeAspect="1"/>
          </p:cNvPicPr>
          <p:nvPr/>
        </p:nvPicPr>
        <p:blipFill>
          <a:blip r:embed="rId4"/>
          <a:stretch>
            <a:fillRect/>
          </a:stretch>
        </p:blipFill>
        <p:spPr>
          <a:xfrm>
            <a:off x="815030" y="680277"/>
            <a:ext cx="4456562" cy="2993395"/>
          </a:xfrm>
          <a:prstGeom prst="rect">
            <a:avLst/>
          </a:prstGeom>
        </p:spPr>
      </p:pic>
      <p:pic>
        <p:nvPicPr>
          <p:cNvPr id="3" name="Рисунок 2">
            <a:extLst>
              <a:ext uri="{FF2B5EF4-FFF2-40B4-BE49-F238E27FC236}">
                <a16:creationId xmlns:a16="http://schemas.microsoft.com/office/drawing/2014/main" id="{8DEC39ED-4FE7-48D7-9A36-B358FC78A527}"/>
              </a:ext>
            </a:extLst>
          </p:cNvPr>
          <p:cNvPicPr>
            <a:picLocks noChangeAspect="1"/>
          </p:cNvPicPr>
          <p:nvPr/>
        </p:nvPicPr>
        <p:blipFill>
          <a:blip r:embed="rId5"/>
          <a:stretch>
            <a:fillRect/>
          </a:stretch>
        </p:blipFill>
        <p:spPr>
          <a:xfrm>
            <a:off x="5605921" y="272999"/>
            <a:ext cx="5560034" cy="5566130"/>
          </a:xfrm>
          <a:prstGeom prst="rect">
            <a:avLst/>
          </a:prstGeom>
        </p:spPr>
      </p:pic>
      <p:sp>
        <p:nvSpPr>
          <p:cNvPr id="4" name="Овал 3">
            <a:extLst>
              <a:ext uri="{FF2B5EF4-FFF2-40B4-BE49-F238E27FC236}">
                <a16:creationId xmlns:a16="http://schemas.microsoft.com/office/drawing/2014/main" id="{86F23D52-EDFB-4B74-870C-21B4ECA2806B}"/>
              </a:ext>
            </a:extLst>
          </p:cNvPr>
          <p:cNvSpPr/>
          <p:nvPr/>
        </p:nvSpPr>
        <p:spPr>
          <a:xfrm>
            <a:off x="2332654" y="4543865"/>
            <a:ext cx="201426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Basic subgroup</a:t>
            </a:r>
            <a:endParaRPr lang="ru-RU" dirty="0"/>
          </a:p>
        </p:txBody>
      </p:sp>
      <p:pic>
        <p:nvPicPr>
          <p:cNvPr id="7" name="Звук 6">
            <a:hlinkClick r:id="" action="ppaction://media"/>
            <a:extLst>
              <a:ext uri="{FF2B5EF4-FFF2-40B4-BE49-F238E27FC236}">
                <a16:creationId xmlns:a16="http://schemas.microsoft.com/office/drawing/2014/main" id="{F1AA5967-8925-BB50-079D-224C1A4AC19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999572018"/>
      </p:ext>
    </p:extLst>
  </p:cSld>
  <p:clrMapOvr>
    <a:masterClrMapping/>
  </p:clrMapOvr>
  <mc:AlternateContent xmlns:mc="http://schemas.openxmlformats.org/markup-compatibility/2006">
    <mc:Choice xmlns:p14="http://schemas.microsoft.com/office/powerpoint/2010/main" Requires="p14">
      <p:transition spd="slow" p14:dur="2000" advTm="2492"/>
    </mc:Choice>
    <mc:Fallback>
      <p:transition spd="slow" advTm="2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FE29C8F6-CC4A-498F-B7A1-9D746F00F268}"/>
              </a:ext>
            </a:extLst>
          </p:cNvPr>
          <p:cNvPicPr>
            <a:picLocks noChangeAspect="1"/>
          </p:cNvPicPr>
          <p:nvPr/>
        </p:nvPicPr>
        <p:blipFill>
          <a:blip r:embed="rId4"/>
          <a:stretch>
            <a:fillRect/>
          </a:stretch>
        </p:blipFill>
        <p:spPr>
          <a:xfrm>
            <a:off x="2481678" y="380736"/>
            <a:ext cx="6096528" cy="6096528"/>
          </a:xfrm>
          <a:prstGeom prst="rect">
            <a:avLst/>
          </a:prstGeom>
        </p:spPr>
      </p:pic>
      <p:sp>
        <p:nvSpPr>
          <p:cNvPr id="3" name="Овал 2">
            <a:extLst>
              <a:ext uri="{FF2B5EF4-FFF2-40B4-BE49-F238E27FC236}">
                <a16:creationId xmlns:a16="http://schemas.microsoft.com/office/drawing/2014/main" id="{F5CE85DC-6205-4060-82A6-E6AFE230D557}"/>
              </a:ext>
            </a:extLst>
          </p:cNvPr>
          <p:cNvSpPr/>
          <p:nvPr/>
        </p:nvSpPr>
        <p:spPr>
          <a:xfrm>
            <a:off x="9042400" y="3251200"/>
            <a:ext cx="22352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Comparison</a:t>
            </a:r>
            <a:r>
              <a:rPr lang="uk-UA" dirty="0"/>
              <a:t> </a:t>
            </a:r>
            <a:r>
              <a:rPr lang="en-US" dirty="0"/>
              <a:t>subgroup</a:t>
            </a:r>
            <a:endParaRPr lang="ru-RU" dirty="0"/>
          </a:p>
        </p:txBody>
      </p:sp>
      <p:pic>
        <p:nvPicPr>
          <p:cNvPr id="6" name="Звук 5">
            <a:hlinkClick r:id="" action="ppaction://media"/>
            <a:extLst>
              <a:ext uri="{FF2B5EF4-FFF2-40B4-BE49-F238E27FC236}">
                <a16:creationId xmlns:a16="http://schemas.microsoft.com/office/drawing/2014/main" id="{60F9CA7E-4050-7ACA-DA97-86DA5C1A078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183653491"/>
      </p:ext>
    </p:extLst>
  </p:cSld>
  <p:clrMapOvr>
    <a:masterClrMapping/>
  </p:clrMapOvr>
  <mc:AlternateContent xmlns:mc="http://schemas.openxmlformats.org/markup-compatibility/2006">
    <mc:Choice xmlns:p14="http://schemas.microsoft.com/office/powerpoint/2010/main" Requires="p14">
      <p:transition spd="slow" p14:dur="2000" advTm="9277"/>
    </mc:Choice>
    <mc:Fallback>
      <p:transition spd="slow" advTm="92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24E6E1-0EC6-4BE2-A0D7-76E2E462AABF}"/>
              </a:ext>
            </a:extLst>
          </p:cNvPr>
          <p:cNvSpPr>
            <a:spLocks noGrp="1"/>
          </p:cNvSpPr>
          <p:nvPr>
            <p:ph type="title"/>
          </p:nvPr>
        </p:nvSpPr>
        <p:spPr>
          <a:xfrm>
            <a:off x="1451579" y="804520"/>
            <a:ext cx="9291215" cy="765864"/>
          </a:xfrm>
        </p:spPr>
        <p:txBody>
          <a:bodyPr>
            <a:normAutofit/>
          </a:bodyPr>
          <a:lstStyle/>
          <a:p>
            <a:r>
              <a:rPr lang="en-US" sz="2800" b="1" dirty="0" err="1">
                <a:latin typeface="Arial Black" panose="020B0A04020102020204" pitchFamily="34" charset="0"/>
              </a:rPr>
              <a:t>ConclusIonS</a:t>
            </a:r>
            <a:endParaRPr lang="ru-RU" sz="2800" b="1" dirty="0">
              <a:latin typeface="Arial Black" panose="020B0A04020102020204" pitchFamily="34" charset="0"/>
            </a:endParaRPr>
          </a:p>
        </p:txBody>
      </p:sp>
      <p:sp>
        <p:nvSpPr>
          <p:cNvPr id="3" name="Объект 2">
            <a:extLst>
              <a:ext uri="{FF2B5EF4-FFF2-40B4-BE49-F238E27FC236}">
                <a16:creationId xmlns:a16="http://schemas.microsoft.com/office/drawing/2014/main" id="{4E3D8DC0-65AE-4458-82BA-6D866790EC98}"/>
              </a:ext>
            </a:extLst>
          </p:cNvPr>
          <p:cNvSpPr>
            <a:spLocks noGrp="1"/>
          </p:cNvSpPr>
          <p:nvPr>
            <p:ph idx="1"/>
          </p:nvPr>
        </p:nvSpPr>
        <p:spPr>
          <a:xfrm>
            <a:off x="1295401" y="1570384"/>
            <a:ext cx="9845350" cy="4305485"/>
          </a:xfrm>
        </p:spPr>
        <p:txBody>
          <a:bodyPr>
            <a:normAutofit/>
          </a:bodyPr>
          <a:lstStyle/>
          <a:p>
            <a:pPr marL="0" indent="0" algn="just">
              <a:buNone/>
            </a:pPr>
            <a:r>
              <a:rPr lang="en-US" sz="2400" dirty="0">
                <a:latin typeface="Arial Narrow" panose="020B0606020202030204" pitchFamily="34" charset="0"/>
              </a:rPr>
              <a:t>The results of the studies indicate stabilization of the pathological process in the periodontium. All this together demonstrates the beneficial effect of the proposed method of complex treatment against the background of the use of an elixir that regulates the central nervous system, on the dystrophic-inflammatory process in the periodontium and indicates the effectiveness of its use in the comprehensive treatment of patients with generalized periodontitis who are in areas of combat operations with manifestations of anxiety.</a:t>
            </a:r>
            <a:endParaRPr lang="ru-RU" sz="2400" dirty="0">
              <a:latin typeface="Arial Narrow" panose="020B0606020202030204" pitchFamily="34" charset="0"/>
            </a:endParaRPr>
          </a:p>
        </p:txBody>
      </p:sp>
      <p:pic>
        <p:nvPicPr>
          <p:cNvPr id="6" name="Звук 5">
            <a:hlinkClick r:id="" action="ppaction://media"/>
            <a:extLst>
              <a:ext uri="{FF2B5EF4-FFF2-40B4-BE49-F238E27FC236}">
                <a16:creationId xmlns:a16="http://schemas.microsoft.com/office/drawing/2014/main" id="{D35C48C1-6BE9-316D-D044-4DD15819615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121069451"/>
      </p:ext>
    </p:extLst>
  </p:cSld>
  <p:clrMapOvr>
    <a:masterClrMapping/>
  </p:clrMapOvr>
  <mc:AlternateContent xmlns:mc="http://schemas.openxmlformats.org/markup-compatibility/2006">
    <mc:Choice xmlns:p14="http://schemas.microsoft.com/office/powerpoint/2010/main" Requires="p14">
      <p:transition spd="slow" p14:dur="2000" advTm="42590"/>
    </mc:Choice>
    <mc:Fallback>
      <p:transition spd="slow" advTm="425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9F2340-D3B1-4370-8EDE-A2C6EEBA6EBE}"/>
              </a:ext>
            </a:extLst>
          </p:cNvPr>
          <p:cNvSpPr>
            <a:spLocks noGrp="1"/>
          </p:cNvSpPr>
          <p:nvPr>
            <p:ph type="title"/>
          </p:nvPr>
        </p:nvSpPr>
        <p:spPr>
          <a:xfrm>
            <a:off x="1156997" y="804519"/>
            <a:ext cx="9585798" cy="1049235"/>
          </a:xfrm>
        </p:spPr>
        <p:txBody>
          <a:bodyPr>
            <a:normAutofit/>
          </a:bodyPr>
          <a:lstStyle/>
          <a:p>
            <a:r>
              <a:rPr lang="en-US" sz="2800" dirty="0">
                <a:solidFill>
                  <a:srgbClr val="FF0000"/>
                </a:solidFill>
                <a:latin typeface="Arial Black" panose="020B0A04020102020204" pitchFamily="34" charset="0"/>
              </a:rPr>
              <a:t>Relevance</a:t>
            </a:r>
            <a:endParaRPr lang="ru-RU" sz="2800" dirty="0">
              <a:latin typeface="Arial Black" panose="020B0A04020102020204" pitchFamily="34" charset="0"/>
            </a:endParaRPr>
          </a:p>
        </p:txBody>
      </p:sp>
      <p:sp>
        <p:nvSpPr>
          <p:cNvPr id="3" name="Объект 2">
            <a:extLst>
              <a:ext uri="{FF2B5EF4-FFF2-40B4-BE49-F238E27FC236}">
                <a16:creationId xmlns:a16="http://schemas.microsoft.com/office/drawing/2014/main" id="{C3015264-7343-4624-9D47-A2904E18EE3B}"/>
              </a:ext>
            </a:extLst>
          </p:cNvPr>
          <p:cNvSpPr>
            <a:spLocks noGrp="1"/>
          </p:cNvSpPr>
          <p:nvPr>
            <p:ph idx="1"/>
          </p:nvPr>
        </p:nvSpPr>
        <p:spPr>
          <a:xfrm>
            <a:off x="979714" y="2015732"/>
            <a:ext cx="10274439" cy="3450613"/>
          </a:xfrm>
        </p:spPr>
        <p:txBody>
          <a:bodyPr>
            <a:noAutofit/>
          </a:bodyPr>
          <a:lstStyle/>
          <a:p>
            <a:pPr algn="just"/>
            <a:r>
              <a:rPr lang="en-US" sz="3200" dirty="0">
                <a:latin typeface="Arial Narrow" panose="020B0606020202030204" pitchFamily="34" charset="0"/>
              </a:rPr>
              <a:t>In the complex treatment of patients with generalized periodontitis, it is necessary to take into account the etiology and pathogenesis of dystrophic-inflammatory diseases of the periodontium, especially in case of significant influence on them of certain systemic factors [1]. </a:t>
            </a:r>
            <a:endParaRPr lang="ru-RU" sz="3200" dirty="0">
              <a:latin typeface="Arial Narrow" panose="020B0606020202030204" pitchFamily="34" charset="0"/>
            </a:endParaRPr>
          </a:p>
        </p:txBody>
      </p:sp>
      <p:pic>
        <p:nvPicPr>
          <p:cNvPr id="6" name="Звук 5">
            <a:hlinkClick r:id="" action="ppaction://media"/>
            <a:extLst>
              <a:ext uri="{FF2B5EF4-FFF2-40B4-BE49-F238E27FC236}">
                <a16:creationId xmlns:a16="http://schemas.microsoft.com/office/drawing/2014/main" id="{5064B4DA-CEFA-9946-B678-7FD695CD7AF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354500774"/>
      </p:ext>
    </p:extLst>
  </p:cSld>
  <p:clrMapOvr>
    <a:masterClrMapping/>
  </p:clrMapOvr>
  <mc:AlternateContent xmlns:mc="http://schemas.openxmlformats.org/markup-compatibility/2006">
    <mc:Choice xmlns:p14="http://schemas.microsoft.com/office/powerpoint/2010/main" Requires="p14">
      <p:transition spd="slow" p14:dur="2000" advTm="25430"/>
    </mc:Choice>
    <mc:Fallback>
      <p:transition spd="slow" advTm="25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DD754D-A07F-4EDA-9092-B9F91D8AD29E}"/>
              </a:ext>
            </a:extLst>
          </p:cNvPr>
          <p:cNvSpPr>
            <a:spLocks noGrp="1"/>
          </p:cNvSpPr>
          <p:nvPr>
            <p:ph type="title"/>
          </p:nvPr>
        </p:nvSpPr>
        <p:spPr/>
        <p:txBody>
          <a:bodyPr/>
          <a:lstStyle/>
          <a:p>
            <a:r>
              <a:rPr lang="en-US" dirty="0">
                <a:latin typeface="Arial Narrow" panose="020B0606020202030204" pitchFamily="34" charset="0"/>
              </a:rPr>
              <a:t>references</a:t>
            </a:r>
            <a:endParaRPr lang="ru-RU" dirty="0">
              <a:latin typeface="Arial Narrow" panose="020B0606020202030204" pitchFamily="34" charset="0"/>
            </a:endParaRPr>
          </a:p>
        </p:txBody>
      </p:sp>
      <p:sp>
        <p:nvSpPr>
          <p:cNvPr id="3" name="Объект 2">
            <a:extLst>
              <a:ext uri="{FF2B5EF4-FFF2-40B4-BE49-F238E27FC236}">
                <a16:creationId xmlns:a16="http://schemas.microsoft.com/office/drawing/2014/main" id="{35565816-8351-4E23-921B-E212B149E8DD}"/>
              </a:ext>
            </a:extLst>
          </p:cNvPr>
          <p:cNvSpPr>
            <a:spLocks noGrp="1"/>
          </p:cNvSpPr>
          <p:nvPr>
            <p:ph idx="1"/>
          </p:nvPr>
        </p:nvSpPr>
        <p:spPr>
          <a:xfrm>
            <a:off x="830424" y="1853754"/>
            <a:ext cx="10580915" cy="3781936"/>
          </a:xfrm>
        </p:spPr>
        <p:txBody>
          <a:bodyPr>
            <a:normAutofit fontScale="55000" lnSpcReduction="20000"/>
          </a:bodyPr>
          <a:lstStyle/>
          <a:p>
            <a:pPr algn="just"/>
            <a:r>
              <a:rPr lang="en-US" dirty="0">
                <a:latin typeface="Arial Narrow" panose="020B0606020202030204" pitchFamily="34" charset="0"/>
              </a:rPr>
              <a:t>1. Mazur I. Oral health, periodontal phenotype in patients with different mineral density (morphotypes) of bone tissue / I. Mazur, P. Mazur // PAIN, JOINTS, SPINE. – 2023. - № 13(3). – P.187–194. - https://doi.org/10.22141/pjs.13.3.2023.384.</a:t>
            </a:r>
          </a:p>
          <a:p>
            <a:pPr algn="just"/>
            <a:r>
              <a:rPr lang="en-US" dirty="0">
                <a:latin typeface="Arial Narrow" panose="020B0606020202030204" pitchFamily="34" charset="0"/>
              </a:rPr>
              <a:t>2. </a:t>
            </a:r>
            <a:r>
              <a:rPr lang="en-US" dirty="0" err="1">
                <a:latin typeface="Arial Narrow" panose="020B0606020202030204" pitchFamily="34" charset="0"/>
              </a:rPr>
              <a:t>Kryzyna</a:t>
            </a:r>
            <a:r>
              <a:rPr lang="en-US" dirty="0">
                <a:latin typeface="Arial Narrow" panose="020B0606020202030204" pitchFamily="34" charset="0"/>
              </a:rPr>
              <a:t> N. State regulation of dental care provision in Ukraine / N. </a:t>
            </a:r>
            <a:r>
              <a:rPr lang="en-US" dirty="0" err="1">
                <a:latin typeface="Arial Narrow" panose="020B0606020202030204" pitchFamily="34" charset="0"/>
              </a:rPr>
              <a:t>Kryzyna</a:t>
            </a:r>
            <a:r>
              <a:rPr lang="en-US" dirty="0">
                <a:latin typeface="Arial Narrow" panose="020B0606020202030204" pitchFamily="34" charset="0"/>
              </a:rPr>
              <a:t>, O. </a:t>
            </a:r>
            <a:r>
              <a:rPr lang="en-US" dirty="0" err="1">
                <a:latin typeface="Arial Narrow" panose="020B0606020202030204" pitchFamily="34" charset="0"/>
              </a:rPr>
              <a:t>Kryzyna</a:t>
            </a:r>
            <a:r>
              <a:rPr lang="en-US" dirty="0">
                <a:latin typeface="Arial Narrow" panose="020B0606020202030204" pitchFamily="34" charset="0"/>
              </a:rPr>
              <a:t> // Scientific prospects. – 2023. - № 3(33). – P.85-98.</a:t>
            </a:r>
          </a:p>
          <a:p>
            <a:pPr algn="just"/>
            <a:r>
              <a:rPr lang="en-US" dirty="0">
                <a:latin typeface="Arial Narrow" panose="020B0606020202030204" pitchFamily="34" charset="0"/>
              </a:rPr>
              <a:t>3. Kaniura </a:t>
            </a:r>
            <a:r>
              <a:rPr lang="ru-RU" dirty="0">
                <a:latin typeface="Arial Narrow" panose="020B0606020202030204" pitchFamily="34" charset="0"/>
              </a:rPr>
              <a:t>ОА </a:t>
            </a:r>
            <a:r>
              <a:rPr lang="en-US" dirty="0">
                <a:latin typeface="Arial Narrow" panose="020B0606020202030204" pitchFamily="34" charset="0"/>
              </a:rPr>
              <a:t>Experience in providing dental care under martial law / OA Kaniura, NV </a:t>
            </a:r>
            <a:r>
              <a:rPr lang="en-US" dirty="0" err="1">
                <a:latin typeface="Arial Narrow" panose="020B0606020202030204" pitchFamily="34" charset="0"/>
              </a:rPr>
              <a:t>Bidenko</a:t>
            </a:r>
            <a:r>
              <a:rPr lang="en-US" dirty="0">
                <a:latin typeface="Arial Narrow" panose="020B0606020202030204" pitchFamily="34" charset="0"/>
              </a:rPr>
              <a:t>, Yu G Kolenko, VV </a:t>
            </a:r>
            <a:r>
              <a:rPr lang="en-US" dirty="0" err="1">
                <a:latin typeface="Arial Narrow" panose="020B0606020202030204" pitchFamily="34" charset="0"/>
              </a:rPr>
              <a:t>Filonenko</a:t>
            </a:r>
            <a:r>
              <a:rPr lang="en-US" dirty="0">
                <a:latin typeface="Arial Narrow" panose="020B0606020202030204" pitchFamily="34" charset="0"/>
              </a:rPr>
              <a:t>, NS </a:t>
            </a:r>
            <a:r>
              <a:rPr lang="en-US" dirty="0" err="1">
                <a:latin typeface="Arial Narrow" panose="020B0606020202030204" pitchFamily="34" charset="0"/>
              </a:rPr>
              <a:t>Khrol</a:t>
            </a:r>
            <a:r>
              <a:rPr lang="en-US" dirty="0">
                <a:latin typeface="Arial Narrow" panose="020B0606020202030204" pitchFamily="34" charset="0"/>
              </a:rPr>
              <a:t>, D Yu Shpak // Modern dentistry. - 2022. - № 3-4. - </a:t>
            </a:r>
            <a:r>
              <a:rPr lang="ru-RU" dirty="0">
                <a:latin typeface="Arial Narrow" panose="020B0606020202030204" pitchFamily="34" charset="0"/>
              </a:rPr>
              <a:t>С. 38-44. - Режим доступу: </a:t>
            </a:r>
            <a:r>
              <a:rPr lang="en-US" dirty="0">
                <a:latin typeface="Arial Narrow" panose="020B0606020202030204" pitchFamily="34" charset="0"/>
              </a:rPr>
              <a:t>http://nbuv.gov.ua/UJRN/ss_2022_3-4_10</a:t>
            </a:r>
          </a:p>
          <a:p>
            <a:pPr algn="just"/>
            <a:r>
              <a:rPr lang="en-US" dirty="0">
                <a:latin typeface="Arial Narrow" panose="020B0606020202030204" pitchFamily="34" charset="0"/>
              </a:rPr>
              <a:t>4. </a:t>
            </a:r>
            <a:r>
              <a:rPr lang="en-US" dirty="0" err="1">
                <a:latin typeface="Arial Narrow" panose="020B0606020202030204" pitchFamily="34" charset="0"/>
              </a:rPr>
              <a:t>Makhinchuk</a:t>
            </a:r>
            <a:r>
              <a:rPr lang="en-US" dirty="0">
                <a:latin typeface="Arial Narrow" panose="020B0606020202030204" pitchFamily="34" charset="0"/>
              </a:rPr>
              <a:t> N. V. Features of the institutional and legal mechanism of public management of the development of the dental care system for the population in Ukraine / N. V. </a:t>
            </a:r>
            <a:r>
              <a:rPr lang="en-US" dirty="0" err="1">
                <a:latin typeface="Arial Narrow" panose="020B0606020202030204" pitchFamily="34" charset="0"/>
              </a:rPr>
              <a:t>Makhinchuk</a:t>
            </a:r>
            <a:r>
              <a:rPr lang="en-US" dirty="0">
                <a:latin typeface="Arial Narrow" panose="020B0606020202030204" pitchFamily="34" charset="0"/>
              </a:rPr>
              <a:t> // Public administration and customs administration. - 2022. - № 1 (32). - </a:t>
            </a:r>
            <a:r>
              <a:rPr lang="ru-RU" dirty="0">
                <a:latin typeface="Arial Narrow" panose="020B0606020202030204" pitchFamily="34" charset="0"/>
              </a:rPr>
              <a:t>С. 29−35. - </a:t>
            </a:r>
            <a:r>
              <a:rPr lang="en-US" dirty="0">
                <a:latin typeface="Arial Narrow" panose="020B0606020202030204" pitchFamily="34" charset="0"/>
              </a:rPr>
              <a:t>URL: http://customs-admin.umsf.in.ua/archive/2022/1/6.pdf .- DOI https:// doi.org/10.32836/2310-9653-2022-1.6.</a:t>
            </a:r>
          </a:p>
          <a:p>
            <a:pPr algn="just"/>
            <a:r>
              <a:rPr lang="en-US" dirty="0">
                <a:latin typeface="Arial Narrow" panose="020B0606020202030204" pitchFamily="34" charset="0"/>
              </a:rPr>
              <a:t>5. Kononova O. Features of treatment of patients with generalized periodontitis with manifestations of </a:t>
            </a:r>
            <a:r>
              <a:rPr lang="en-US" dirty="0" err="1">
                <a:latin typeface="Arial Narrow" panose="020B0606020202030204" pitchFamily="34" charset="0"/>
              </a:rPr>
              <a:t>psychoemotional</a:t>
            </a:r>
            <a:r>
              <a:rPr lang="en-US" dirty="0">
                <a:latin typeface="Arial Narrow" panose="020B0606020202030204" pitchFamily="34" charset="0"/>
              </a:rPr>
              <a:t> stress. / O. Kononova // Actual Dentistry. – 2019. - № (2). – P.32-35. - https://doi.org/10.33295/1992-576X-2019-2-32.</a:t>
            </a:r>
          </a:p>
          <a:p>
            <a:pPr algn="just"/>
            <a:r>
              <a:rPr lang="en-US" dirty="0">
                <a:latin typeface="Arial Narrow" panose="020B0606020202030204" pitchFamily="34" charset="0"/>
              </a:rPr>
              <a:t>6. </a:t>
            </a:r>
            <a:r>
              <a:rPr lang="en-US" dirty="0" err="1">
                <a:latin typeface="Arial Narrow" panose="020B0606020202030204" pitchFamily="34" charset="0"/>
              </a:rPr>
              <a:t>Borysenko</a:t>
            </a:r>
            <a:r>
              <a:rPr lang="en-US" dirty="0">
                <a:latin typeface="Arial Narrow" panose="020B0606020202030204" pitchFamily="34" charset="0"/>
              </a:rPr>
              <a:t> A.V. New classification of periodontal diseases and </a:t>
            </a:r>
            <a:r>
              <a:rPr lang="en-US" dirty="0" err="1">
                <a:latin typeface="Arial Narrow" panose="020B0606020202030204" pitchFamily="34" charset="0"/>
              </a:rPr>
              <a:t>periimplant</a:t>
            </a:r>
            <a:r>
              <a:rPr lang="en-US" dirty="0">
                <a:latin typeface="Arial Narrow" panose="020B0606020202030204" pitchFamily="34" charset="0"/>
              </a:rPr>
              <a:t> conditions (2017) / A.V. </a:t>
            </a:r>
            <a:r>
              <a:rPr lang="en-US" dirty="0" err="1">
                <a:latin typeface="Arial Narrow" panose="020B0606020202030204" pitchFamily="34" charset="0"/>
              </a:rPr>
              <a:t>Borysenko</a:t>
            </a:r>
            <a:r>
              <a:rPr lang="en-US" dirty="0">
                <a:latin typeface="Arial Narrow" panose="020B0606020202030204" pitchFamily="34" charset="0"/>
              </a:rPr>
              <a:t> // Actual Dentistry. - 2019. - № (3). - P. 24.  - https://doi.org/10.33295/1992-576X-2019-3-24</a:t>
            </a:r>
          </a:p>
          <a:p>
            <a:pPr algn="just"/>
            <a:r>
              <a:rPr lang="en-US" dirty="0">
                <a:latin typeface="Arial Narrow" panose="020B0606020202030204" pitchFamily="34" charset="0"/>
              </a:rPr>
              <a:t>7. </a:t>
            </a:r>
            <a:r>
              <a:rPr lang="en-US" dirty="0" err="1">
                <a:latin typeface="Arial Narrow" panose="020B0606020202030204" pitchFamily="34" charset="0"/>
              </a:rPr>
              <a:t>Horodnov</a:t>
            </a:r>
            <a:r>
              <a:rPr lang="en-US" dirty="0">
                <a:latin typeface="Arial Narrow" panose="020B0606020202030204" pitchFamily="34" charset="0"/>
              </a:rPr>
              <a:t> E. Methods of researching the quality of life in patients with dental diseases / E. </a:t>
            </a:r>
            <a:r>
              <a:rPr lang="en-US" dirty="0" err="1">
                <a:latin typeface="Arial Narrow" panose="020B0606020202030204" pitchFamily="34" charset="0"/>
              </a:rPr>
              <a:t>Horodnov</a:t>
            </a:r>
            <a:r>
              <a:rPr lang="en-US" dirty="0">
                <a:latin typeface="Arial Narrow" panose="020B0606020202030204" pitchFamily="34" charset="0"/>
              </a:rPr>
              <a:t> // Current trends in scientific research development. Proceedings of the 2nd International scientific and practical conference / </a:t>
            </a:r>
            <a:r>
              <a:rPr lang="en-US" dirty="0" err="1">
                <a:latin typeface="Arial Narrow" panose="020B0606020202030204" pitchFamily="34" charset="0"/>
              </a:rPr>
              <a:t>BoScience</a:t>
            </a:r>
            <a:r>
              <a:rPr lang="en-US" dirty="0">
                <a:latin typeface="Arial Narrow" panose="020B0606020202030204" pitchFamily="34" charset="0"/>
              </a:rPr>
              <a:t> Publisher. - Boston, USA. - 2024. - Pp. 21-27. - URL: https://sci-conf.com.ua/ii-mizhnarodna-naukovo-praktichna-konferentsiya-current-trends-in-scientific-research-development-19-21-09-2024-boston-ssha-arhiv/.</a:t>
            </a:r>
          </a:p>
          <a:p>
            <a:pPr algn="just"/>
            <a:endParaRPr lang="en-US" dirty="0">
              <a:latin typeface="Arial Narrow" panose="020B0606020202030204" pitchFamily="34" charset="0"/>
            </a:endParaRPr>
          </a:p>
          <a:p>
            <a:endParaRPr lang="ru-RU" dirty="0"/>
          </a:p>
        </p:txBody>
      </p:sp>
      <p:pic>
        <p:nvPicPr>
          <p:cNvPr id="6" name="Звук 5">
            <a:hlinkClick r:id="" action="ppaction://media"/>
            <a:extLst>
              <a:ext uri="{FF2B5EF4-FFF2-40B4-BE49-F238E27FC236}">
                <a16:creationId xmlns:a16="http://schemas.microsoft.com/office/drawing/2014/main" id="{B2F16B99-DE4C-F830-6FBC-E6C52A19A03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4177271105"/>
      </p:ext>
    </p:extLst>
  </p:cSld>
  <p:clrMapOvr>
    <a:masterClrMapping/>
  </p:clrMapOvr>
  <mc:AlternateContent xmlns:mc="http://schemas.openxmlformats.org/markup-compatibility/2006">
    <mc:Choice xmlns:p14="http://schemas.microsoft.com/office/powerpoint/2010/main" Requires="p14">
      <p:transition spd="slow" p14:dur="2000" advTm="2331"/>
    </mc:Choice>
    <mc:Fallback>
      <p:transition spd="slow" advTm="23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FAE6DB1-106E-483F-A6B8-132AE56F5368}"/>
              </a:ext>
            </a:extLst>
          </p:cNvPr>
          <p:cNvPicPr>
            <a:picLocks noChangeAspect="1"/>
          </p:cNvPicPr>
          <p:nvPr/>
        </p:nvPicPr>
        <p:blipFill>
          <a:blip r:embed="rId4"/>
          <a:stretch>
            <a:fillRect/>
          </a:stretch>
        </p:blipFill>
        <p:spPr>
          <a:xfrm>
            <a:off x="1221516" y="546647"/>
            <a:ext cx="9748968" cy="5764705"/>
          </a:xfrm>
          <a:prstGeom prst="rect">
            <a:avLst/>
          </a:prstGeom>
        </p:spPr>
      </p:pic>
      <p:sp>
        <p:nvSpPr>
          <p:cNvPr id="4" name="Прямоугольник 3">
            <a:extLst>
              <a:ext uri="{FF2B5EF4-FFF2-40B4-BE49-F238E27FC236}">
                <a16:creationId xmlns:a16="http://schemas.microsoft.com/office/drawing/2014/main" id="{346AB2B9-1D8A-4C9E-A006-ABDA83DBA6EB}"/>
              </a:ext>
            </a:extLst>
          </p:cNvPr>
          <p:cNvSpPr/>
          <p:nvPr/>
        </p:nvSpPr>
        <p:spPr>
          <a:xfrm>
            <a:off x="1446245" y="802433"/>
            <a:ext cx="5701004" cy="12876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latin typeface="Arial Black" panose="020B0A04020102020204" pitchFamily="34" charset="0"/>
              </a:rPr>
              <a:t>When you understand something, life becomes easier. And when you feel something, it becomes harder. But for some reason, you always want to feel, not understand!</a:t>
            </a:r>
          </a:p>
          <a:p>
            <a:pPr algn="ctr"/>
            <a:r>
              <a:rPr lang="en-US" sz="1400" dirty="0">
                <a:latin typeface="Arial Black" panose="020B0A04020102020204" pitchFamily="34" charset="0"/>
              </a:rPr>
              <a:t>Yevgeny </a:t>
            </a:r>
            <a:r>
              <a:rPr lang="en-US" sz="1400" dirty="0" err="1">
                <a:latin typeface="Arial Black" panose="020B0A04020102020204" pitchFamily="34" charset="0"/>
              </a:rPr>
              <a:t>Grishkovets</a:t>
            </a:r>
            <a:endParaRPr lang="ru-RU" sz="1400" dirty="0">
              <a:latin typeface="Arial Black" panose="020B0A04020102020204" pitchFamily="34" charset="0"/>
            </a:endParaRPr>
          </a:p>
        </p:txBody>
      </p:sp>
      <p:sp>
        <p:nvSpPr>
          <p:cNvPr id="5" name="Прямоугольник 4">
            <a:extLst>
              <a:ext uri="{FF2B5EF4-FFF2-40B4-BE49-F238E27FC236}">
                <a16:creationId xmlns:a16="http://schemas.microsoft.com/office/drawing/2014/main" id="{FE0A4BCC-68FB-4C7C-928A-164194C9425B}"/>
              </a:ext>
            </a:extLst>
          </p:cNvPr>
          <p:cNvSpPr/>
          <p:nvPr/>
        </p:nvSpPr>
        <p:spPr>
          <a:xfrm>
            <a:off x="7697755" y="4646645"/>
            <a:ext cx="3051110"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2400" b="1" dirty="0">
                <a:solidFill>
                  <a:srgbClr val="FF0000"/>
                </a:solidFill>
                <a:latin typeface="Franklin Gothic Book" panose="020B0503020102020204"/>
              </a:rPr>
              <a:t>Thanks a lot</a:t>
            </a:r>
            <a:r>
              <a:rPr lang="ru-RU" sz="2400" b="1" dirty="0">
                <a:solidFill>
                  <a:srgbClr val="FF0000"/>
                </a:solidFill>
                <a:latin typeface="Franklin Gothic Book" panose="020B0503020102020204"/>
              </a:rPr>
              <a:t>!</a:t>
            </a:r>
          </a:p>
        </p:txBody>
      </p:sp>
      <p:pic>
        <p:nvPicPr>
          <p:cNvPr id="7" name="Звук 6">
            <a:hlinkClick r:id="" action="ppaction://media"/>
            <a:extLst>
              <a:ext uri="{FF2B5EF4-FFF2-40B4-BE49-F238E27FC236}">
                <a16:creationId xmlns:a16="http://schemas.microsoft.com/office/drawing/2014/main" id="{CB5821EE-B81E-23F0-08D2-EA08E61F847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457378950"/>
      </p:ext>
    </p:extLst>
  </p:cSld>
  <p:clrMapOvr>
    <a:masterClrMapping/>
  </p:clrMapOvr>
  <mc:AlternateContent xmlns:mc="http://schemas.openxmlformats.org/markup-compatibility/2006">
    <mc:Choice xmlns:p14="http://schemas.microsoft.com/office/powerpoint/2010/main" Requires="p14">
      <p:transition spd="slow" p14:dur="2000" advTm="20100"/>
    </mc:Choice>
    <mc:Fallback>
      <p:transition spd="slow" advTm="20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93B9EC-7827-CAE0-C2E9-DCF5D8153C5F}"/>
              </a:ext>
            </a:extLst>
          </p:cNvPr>
          <p:cNvSpPr>
            <a:spLocks noGrp="1"/>
          </p:cNvSpPr>
          <p:nvPr>
            <p:ph type="title"/>
          </p:nvPr>
        </p:nvSpPr>
        <p:spPr/>
        <p:txBody>
          <a:bodyPr>
            <a:normAutofit/>
          </a:bodyPr>
          <a:lstStyle/>
          <a:p>
            <a:r>
              <a:rPr lang="en-US" sz="2000" dirty="0">
                <a:solidFill>
                  <a:srgbClr val="FF0000"/>
                </a:solidFill>
                <a:latin typeface="Arial Black" panose="020B0A04020102020204" pitchFamily="34" charset="0"/>
              </a:rPr>
              <a:t>Relevance</a:t>
            </a:r>
            <a:endParaRPr lang="ru-RU" sz="2000" dirty="0">
              <a:solidFill>
                <a:srgbClr val="FF0000"/>
              </a:solidFill>
              <a:latin typeface="Arial Black" panose="020B0A04020102020204" pitchFamily="34" charset="0"/>
            </a:endParaRPr>
          </a:p>
        </p:txBody>
      </p:sp>
      <p:sp>
        <p:nvSpPr>
          <p:cNvPr id="3" name="Объект 2">
            <a:extLst>
              <a:ext uri="{FF2B5EF4-FFF2-40B4-BE49-F238E27FC236}">
                <a16:creationId xmlns:a16="http://schemas.microsoft.com/office/drawing/2014/main" id="{E4B2A350-ED07-884B-162E-CC8033EF7A28}"/>
              </a:ext>
            </a:extLst>
          </p:cNvPr>
          <p:cNvSpPr>
            <a:spLocks noGrp="1"/>
          </p:cNvSpPr>
          <p:nvPr>
            <p:ph idx="1"/>
          </p:nvPr>
        </p:nvSpPr>
        <p:spPr/>
        <p:txBody>
          <a:bodyPr>
            <a:noAutofit/>
          </a:bodyPr>
          <a:lstStyle/>
          <a:p>
            <a:pPr algn="just"/>
            <a:r>
              <a:rPr lang="en-US" sz="2800" dirty="0">
                <a:latin typeface="Arial Narrow" panose="020B0606020202030204" pitchFamily="34" charset="0"/>
              </a:rPr>
              <a:t>The reduction of the patient’s organism resistance is facilitated by systemic diseases, tobacco smoking, psychological stress, etc. [1,5,7]. The presence of stress has a significant influence on the organism resistance and, accordingly, on the development, course and treatment of periodontal diseases [1,5,7]. Its presence should be considered in the case of complex treatment of patients with generalized periodontitis.</a:t>
            </a:r>
            <a:endParaRPr lang="ru-RU" sz="2800" dirty="0">
              <a:latin typeface="Arial Narrow" panose="020B0606020202030204" pitchFamily="34" charset="0"/>
            </a:endParaRPr>
          </a:p>
        </p:txBody>
      </p:sp>
      <p:pic>
        <p:nvPicPr>
          <p:cNvPr id="5" name="Звук 4">
            <a:hlinkClick r:id="" action="ppaction://media"/>
            <a:extLst>
              <a:ext uri="{FF2B5EF4-FFF2-40B4-BE49-F238E27FC236}">
                <a16:creationId xmlns:a16="http://schemas.microsoft.com/office/drawing/2014/main" id="{3E32C70D-0CF0-2A26-4404-9D832EF89EE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80811092"/>
      </p:ext>
    </p:extLst>
  </p:cSld>
  <p:clrMapOvr>
    <a:masterClrMapping/>
  </p:clrMapOvr>
  <mc:AlternateContent xmlns:mc="http://schemas.openxmlformats.org/markup-compatibility/2006">
    <mc:Choice xmlns:p14="http://schemas.microsoft.com/office/powerpoint/2010/main" Requires="p14">
      <p:transition spd="slow" p14:dur="2000" advTm="35696"/>
    </mc:Choice>
    <mc:Fallback>
      <p:transition spd="slow" advTm="35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DA64FC-BA69-49F7-8212-839B24264D58}"/>
              </a:ext>
            </a:extLst>
          </p:cNvPr>
          <p:cNvSpPr>
            <a:spLocks noGrp="1"/>
          </p:cNvSpPr>
          <p:nvPr>
            <p:ph type="title"/>
          </p:nvPr>
        </p:nvSpPr>
        <p:spPr/>
        <p:txBody>
          <a:bodyPr>
            <a:normAutofit/>
          </a:bodyPr>
          <a:lstStyle/>
          <a:p>
            <a:r>
              <a:rPr lang="en-US" sz="2800" dirty="0">
                <a:solidFill>
                  <a:srgbClr val="FF0000"/>
                </a:solidFill>
                <a:latin typeface="Arial Black" panose="020B0A04020102020204" pitchFamily="34" charset="0"/>
              </a:rPr>
              <a:t>Relevance</a:t>
            </a:r>
            <a:endParaRPr lang="ru-RU" sz="2800" dirty="0">
              <a:latin typeface="Arial Black" panose="020B0A04020102020204" pitchFamily="34" charset="0"/>
            </a:endParaRPr>
          </a:p>
        </p:txBody>
      </p:sp>
      <p:sp>
        <p:nvSpPr>
          <p:cNvPr id="3" name="Объект 2">
            <a:extLst>
              <a:ext uri="{FF2B5EF4-FFF2-40B4-BE49-F238E27FC236}">
                <a16:creationId xmlns:a16="http://schemas.microsoft.com/office/drawing/2014/main" id="{38D0A043-143B-4511-80BD-BE20F025CD26}"/>
              </a:ext>
            </a:extLst>
          </p:cNvPr>
          <p:cNvSpPr>
            <a:spLocks noGrp="1"/>
          </p:cNvSpPr>
          <p:nvPr>
            <p:ph idx="1"/>
          </p:nvPr>
        </p:nvSpPr>
        <p:spPr>
          <a:xfrm>
            <a:off x="802433" y="1695133"/>
            <a:ext cx="10789345" cy="4199230"/>
          </a:xfrm>
        </p:spPr>
        <p:txBody>
          <a:bodyPr>
            <a:noAutofit/>
          </a:bodyPr>
          <a:lstStyle/>
          <a:p>
            <a:pPr algn="just"/>
            <a:r>
              <a:rPr lang="en-US" dirty="0">
                <a:latin typeface="Arial Narrow" panose="020B0606020202030204" pitchFamily="34" charset="0"/>
              </a:rPr>
              <a:t>According to the Decree of the President of Ukraine “On Sustainable Development Goals of Ukraine for the Period until 2030” dated September 25, 2015, No. 70/1, one of the declared goals of sustainable development is to maintain and ensure a healthy lifestyle for the population and promote the well-being of every person regardless of age. In this context, the dental services of Ukraine, which are outside the primary level of medical care, play an important role in the therapeutic and diagnostic activities of medical institutions [2].</a:t>
            </a:r>
            <a:endParaRPr lang="ru-RU" dirty="0">
              <a:latin typeface="Arial Narrow" panose="020B0606020202030204" pitchFamily="34" charset="0"/>
            </a:endParaRPr>
          </a:p>
          <a:p>
            <a:pPr algn="just"/>
            <a:r>
              <a:rPr lang="en-US" dirty="0">
                <a:latin typeface="Arial Narrow" panose="020B0606020202030204" pitchFamily="34" charset="0"/>
              </a:rPr>
              <a:t>Dentistry is not included in the list of services that will be provided at the primary level of medical care in Ukraine. During the war, the National Health Service of Ukraine pays for pediatric and emergency dental care, and some dental institutions have access to state guarantee programs. Thus, dentistry in Ukraine currently remains without financial support from the state. Access to dental care has significantly decreased for socially vulnerable groups of the population. And in rural areas, it is practically impossible to obtain it [2]. </a:t>
            </a:r>
            <a:endParaRPr lang="ru-RU" dirty="0">
              <a:latin typeface="Arial Narrow" panose="020B0606020202030204" pitchFamily="34" charset="0"/>
            </a:endParaRPr>
          </a:p>
        </p:txBody>
      </p:sp>
      <p:pic>
        <p:nvPicPr>
          <p:cNvPr id="6" name="Звук 5">
            <a:hlinkClick r:id="" action="ppaction://media"/>
            <a:extLst>
              <a:ext uri="{FF2B5EF4-FFF2-40B4-BE49-F238E27FC236}">
                <a16:creationId xmlns:a16="http://schemas.microsoft.com/office/drawing/2014/main" id="{E8E6D1F3-9C56-A3F2-E0E2-4E1EA3CAA1F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4266525136"/>
      </p:ext>
    </p:extLst>
  </p:cSld>
  <p:clrMapOvr>
    <a:masterClrMapping/>
  </p:clrMapOvr>
  <mc:AlternateContent xmlns:mc="http://schemas.openxmlformats.org/markup-compatibility/2006">
    <mc:Choice xmlns:p14="http://schemas.microsoft.com/office/powerpoint/2010/main" Requires="p14">
      <p:transition spd="slow" p14:dur="2000" advTm="122846"/>
    </mc:Choice>
    <mc:Fallback>
      <p:transition spd="slow" advTm="1228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258348-9164-46C2-9304-70B0F0DB2374}"/>
              </a:ext>
            </a:extLst>
          </p:cNvPr>
          <p:cNvSpPr>
            <a:spLocks noGrp="1"/>
          </p:cNvSpPr>
          <p:nvPr>
            <p:ph type="title"/>
          </p:nvPr>
        </p:nvSpPr>
        <p:spPr/>
        <p:txBody>
          <a:bodyPr>
            <a:normAutofit/>
          </a:bodyPr>
          <a:lstStyle/>
          <a:p>
            <a:r>
              <a:rPr lang="en-US" sz="2800" dirty="0">
                <a:solidFill>
                  <a:srgbClr val="FF0000"/>
                </a:solidFill>
                <a:latin typeface="Arial Black" panose="020B0A04020102020204" pitchFamily="34" charset="0"/>
              </a:rPr>
              <a:t>Relevance</a:t>
            </a:r>
            <a:endParaRPr lang="ru-RU" sz="2800" dirty="0">
              <a:latin typeface="Arial Black" panose="020B0A04020102020204" pitchFamily="34" charset="0"/>
            </a:endParaRPr>
          </a:p>
        </p:txBody>
      </p:sp>
      <p:sp>
        <p:nvSpPr>
          <p:cNvPr id="3" name="Объект 2">
            <a:extLst>
              <a:ext uri="{FF2B5EF4-FFF2-40B4-BE49-F238E27FC236}">
                <a16:creationId xmlns:a16="http://schemas.microsoft.com/office/drawing/2014/main" id="{7BAAA8E1-6F3F-4EA3-A04E-CF3B4E4A7698}"/>
              </a:ext>
            </a:extLst>
          </p:cNvPr>
          <p:cNvSpPr>
            <a:spLocks noGrp="1"/>
          </p:cNvSpPr>
          <p:nvPr>
            <p:ph idx="1"/>
          </p:nvPr>
        </p:nvSpPr>
        <p:spPr>
          <a:xfrm>
            <a:off x="1139483" y="1714500"/>
            <a:ext cx="9805325" cy="3751846"/>
          </a:xfrm>
        </p:spPr>
        <p:txBody>
          <a:bodyPr>
            <a:normAutofit fontScale="70000" lnSpcReduction="20000"/>
          </a:bodyPr>
          <a:lstStyle/>
          <a:p>
            <a:pPr algn="just"/>
            <a:r>
              <a:rPr lang="en-US" sz="2800" dirty="0">
                <a:latin typeface="Arial Narrow" panose="020B0606020202030204" pitchFamily="34" charset="0"/>
              </a:rPr>
              <a:t>On February 24, 2022, martial law was imposed in Ukraine, dictating new approaches to the entire healthcare system in terms of providing medical, including dental, care to the civilian population. Since the start of the full-scale invasion of Ukraine by the Russian army, dentists have continued to provide professional care to patients, and in areas of active combat and adjacent territories, they have sought opportunities to organize such care when necessary. There is very little information in Ukrainian and international professional sources about the provision of outpatient dental care in a state of martial law. Combat operations in the eastern regions of Ukraine have been ongoing since 2014, but martial law has not been declared throughout the country, and the specifics of providing dental and periodontal care to the civilian population in areas of active combat operations have not been analyzed previously [3].</a:t>
            </a:r>
            <a:endParaRPr lang="ru-RU" sz="2800" dirty="0">
              <a:latin typeface="Arial Narrow" panose="020B0606020202030204" pitchFamily="34" charset="0"/>
            </a:endParaRPr>
          </a:p>
        </p:txBody>
      </p:sp>
      <p:pic>
        <p:nvPicPr>
          <p:cNvPr id="6" name="Звук 5">
            <a:hlinkClick r:id="" action="ppaction://media"/>
            <a:extLst>
              <a:ext uri="{FF2B5EF4-FFF2-40B4-BE49-F238E27FC236}">
                <a16:creationId xmlns:a16="http://schemas.microsoft.com/office/drawing/2014/main" id="{E34DEC89-1E60-8990-3E19-D12C765FDF3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803736370"/>
      </p:ext>
    </p:extLst>
  </p:cSld>
  <p:clrMapOvr>
    <a:masterClrMapping/>
  </p:clrMapOvr>
  <mc:AlternateContent xmlns:mc="http://schemas.openxmlformats.org/markup-compatibility/2006">
    <mc:Choice xmlns:p14="http://schemas.microsoft.com/office/powerpoint/2010/main" Requires="p14">
      <p:transition spd="slow" p14:dur="2000" advTm="102084"/>
    </mc:Choice>
    <mc:Fallback>
      <p:transition spd="slow" advTm="1020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B3DFAF-01EE-45AE-BC12-37EF578FE395}"/>
              </a:ext>
            </a:extLst>
          </p:cNvPr>
          <p:cNvSpPr>
            <a:spLocks noGrp="1"/>
          </p:cNvSpPr>
          <p:nvPr>
            <p:ph type="title"/>
          </p:nvPr>
        </p:nvSpPr>
        <p:spPr>
          <a:xfrm>
            <a:off x="1451579" y="450167"/>
            <a:ext cx="9291215" cy="759656"/>
          </a:xfrm>
        </p:spPr>
        <p:txBody>
          <a:bodyPr>
            <a:normAutofit/>
          </a:bodyPr>
          <a:lstStyle/>
          <a:p>
            <a:r>
              <a:rPr lang="en-US" sz="2800" dirty="0">
                <a:solidFill>
                  <a:srgbClr val="FF0000"/>
                </a:solidFill>
                <a:latin typeface="Arial Black" panose="020B0A04020102020204" pitchFamily="34" charset="0"/>
              </a:rPr>
              <a:t>Relevance</a:t>
            </a:r>
            <a:endParaRPr lang="ru-RU" sz="2800" dirty="0">
              <a:latin typeface="Arial Black" panose="020B0A04020102020204" pitchFamily="34" charset="0"/>
            </a:endParaRPr>
          </a:p>
        </p:txBody>
      </p:sp>
      <p:sp>
        <p:nvSpPr>
          <p:cNvPr id="3" name="Объект 2">
            <a:extLst>
              <a:ext uri="{FF2B5EF4-FFF2-40B4-BE49-F238E27FC236}">
                <a16:creationId xmlns:a16="http://schemas.microsoft.com/office/drawing/2014/main" id="{A8D75805-69B5-4D16-96FB-BB4A4C3A24FB}"/>
              </a:ext>
            </a:extLst>
          </p:cNvPr>
          <p:cNvSpPr>
            <a:spLocks noGrp="1"/>
          </p:cNvSpPr>
          <p:nvPr>
            <p:ph idx="1"/>
          </p:nvPr>
        </p:nvSpPr>
        <p:spPr>
          <a:xfrm>
            <a:off x="124264" y="1209823"/>
            <a:ext cx="11943471" cy="3886025"/>
          </a:xfrm>
        </p:spPr>
        <p:txBody>
          <a:bodyPr>
            <a:noAutofit/>
          </a:bodyPr>
          <a:lstStyle/>
          <a:p>
            <a:pPr algn="just"/>
            <a:r>
              <a:rPr lang="en-US" sz="2400" dirty="0">
                <a:latin typeface="Arial Narrow" panose="020B0606020202030204" pitchFamily="34" charset="0"/>
              </a:rPr>
              <a:t>The author summarizes the main factors that significantly limit the provision of specialized dental care in areas where hostilities are ongoing or in occupied territories. The main problems of state regulation of the domestic dental care system, which are responsible for its current state of crisis and stagnation, are identified. Attention is drawn to the fact that over the past five years, not a single dental office has been equipped and put into operation at public expense. All dental equipment in stationary and mobile offices of field hospitals and combat units is provided by volunteers. In addition, there are still no legislatively approved competitive “rules of the game” in the SDN system in the form of the development and approval of regulatory legal acts, as well as the approval of documents on the professional self-government of dentists, etc. [4]</a:t>
            </a:r>
            <a:endParaRPr lang="ru-RU" sz="2400" dirty="0">
              <a:latin typeface="Arial Narrow" panose="020B0606020202030204" pitchFamily="34" charset="0"/>
            </a:endParaRPr>
          </a:p>
        </p:txBody>
      </p:sp>
      <p:pic>
        <p:nvPicPr>
          <p:cNvPr id="6" name="Звук 5">
            <a:hlinkClick r:id="" action="ppaction://media"/>
            <a:extLst>
              <a:ext uri="{FF2B5EF4-FFF2-40B4-BE49-F238E27FC236}">
                <a16:creationId xmlns:a16="http://schemas.microsoft.com/office/drawing/2014/main" id="{C3BEE1AA-7E8D-8E41-F2DE-BC8BC56A7E0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482002837"/>
      </p:ext>
    </p:extLst>
  </p:cSld>
  <p:clrMapOvr>
    <a:masterClrMapping/>
  </p:clrMapOvr>
  <mc:AlternateContent xmlns:mc="http://schemas.openxmlformats.org/markup-compatibility/2006">
    <mc:Choice xmlns:p14="http://schemas.microsoft.com/office/powerpoint/2010/main" Requires="p14">
      <p:transition spd="slow" p14:dur="2000" advTm="99959"/>
    </mc:Choice>
    <mc:Fallback>
      <p:transition spd="slow" advTm="999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B0D542-0377-4E8C-8837-4ADE73901919}"/>
              </a:ext>
            </a:extLst>
          </p:cNvPr>
          <p:cNvSpPr>
            <a:spLocks noGrp="1"/>
          </p:cNvSpPr>
          <p:nvPr>
            <p:ph type="title"/>
          </p:nvPr>
        </p:nvSpPr>
        <p:spPr/>
        <p:txBody>
          <a:bodyPr/>
          <a:lstStyle/>
          <a:p>
            <a:r>
              <a:rPr lang="en-US" dirty="0">
                <a:solidFill>
                  <a:srgbClr val="FF0000"/>
                </a:solidFill>
                <a:latin typeface="Arial Black" panose="020B0A04020102020204" pitchFamily="34" charset="0"/>
              </a:rPr>
              <a:t>Relevance</a:t>
            </a:r>
            <a:endParaRPr lang="ru-RU" dirty="0">
              <a:latin typeface="Arial Black" panose="020B0A04020102020204" pitchFamily="34" charset="0"/>
            </a:endParaRPr>
          </a:p>
        </p:txBody>
      </p:sp>
      <p:sp>
        <p:nvSpPr>
          <p:cNvPr id="3" name="Объект 2">
            <a:extLst>
              <a:ext uri="{FF2B5EF4-FFF2-40B4-BE49-F238E27FC236}">
                <a16:creationId xmlns:a16="http://schemas.microsoft.com/office/drawing/2014/main" id="{F9677DE0-3230-4AC1-B7F7-53B5C9BB5681}"/>
              </a:ext>
            </a:extLst>
          </p:cNvPr>
          <p:cNvSpPr>
            <a:spLocks noGrp="1"/>
          </p:cNvSpPr>
          <p:nvPr>
            <p:ph idx="1"/>
          </p:nvPr>
        </p:nvSpPr>
        <p:spPr>
          <a:xfrm>
            <a:off x="1451579" y="2015732"/>
            <a:ext cx="9450883" cy="3450613"/>
          </a:xfrm>
        </p:spPr>
        <p:txBody>
          <a:bodyPr>
            <a:normAutofit/>
          </a:bodyPr>
          <a:lstStyle/>
          <a:p>
            <a:pPr algn="just"/>
            <a:r>
              <a:rPr lang="en-US" sz="3600" dirty="0">
                <a:latin typeface="Arial Narrow" panose="020B0606020202030204" pitchFamily="34" charset="0"/>
              </a:rPr>
              <a:t>With this in mind, a medication regimen has been proposed for the treatment of patients with chronic GP of grade II severity with manifestations of anxiety in areas of active combat operations among the civilian population</a:t>
            </a:r>
            <a:endParaRPr lang="ru-RU" sz="3600" dirty="0">
              <a:latin typeface="Arial Narrow" panose="020B0606020202030204" pitchFamily="34" charset="0"/>
            </a:endParaRPr>
          </a:p>
        </p:txBody>
      </p:sp>
      <p:pic>
        <p:nvPicPr>
          <p:cNvPr id="6" name="Звук 5">
            <a:hlinkClick r:id="" action="ppaction://media"/>
            <a:extLst>
              <a:ext uri="{FF2B5EF4-FFF2-40B4-BE49-F238E27FC236}">
                <a16:creationId xmlns:a16="http://schemas.microsoft.com/office/drawing/2014/main" id="{62DAD82B-65FC-B2F5-5A2F-B642EEC7F7B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586659145"/>
      </p:ext>
    </p:extLst>
  </p:cSld>
  <p:clrMapOvr>
    <a:masterClrMapping/>
  </p:clrMapOvr>
  <mc:AlternateContent xmlns:mc="http://schemas.openxmlformats.org/markup-compatibility/2006">
    <mc:Choice xmlns:p14="http://schemas.microsoft.com/office/powerpoint/2010/main" Requires="p14">
      <p:transition spd="slow" p14:dur="2000" advTm="22349"/>
    </mc:Choice>
    <mc:Fallback>
      <p:transition spd="slow" advTm="22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C00E83-2847-441E-AD51-05AEA8145285}"/>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2A989169-93F6-4A46-8E1C-72AB02236355}"/>
              </a:ext>
            </a:extLst>
          </p:cNvPr>
          <p:cNvSpPr>
            <a:spLocks noGrp="1"/>
          </p:cNvSpPr>
          <p:nvPr>
            <p:ph idx="1"/>
          </p:nvPr>
        </p:nvSpPr>
        <p:spPr>
          <a:xfrm>
            <a:off x="4861248" y="798974"/>
            <a:ext cx="6755363" cy="4658826"/>
          </a:xfrm>
        </p:spPr>
        <p:txBody>
          <a:bodyPr>
            <a:normAutofit/>
          </a:bodyPr>
          <a:lstStyle/>
          <a:p>
            <a:pPr marL="0" indent="0" algn="just">
              <a:buNone/>
            </a:pPr>
            <a:r>
              <a:rPr lang="en-US" sz="2400" dirty="0">
                <a:solidFill>
                  <a:srgbClr val="FF0000"/>
                </a:solidFill>
                <a:latin typeface="Arial Black" panose="020B0A04020102020204" pitchFamily="34" charset="0"/>
                <a:cs typeface="Arial" panose="020B0604020202020204" pitchFamily="34" charset="0"/>
              </a:rPr>
              <a:t>The aim of the study was </a:t>
            </a:r>
            <a:r>
              <a:rPr lang="en-US" sz="2400" dirty="0">
                <a:solidFill>
                  <a:schemeClr val="tx1">
                    <a:lumMod val="95000"/>
                  </a:schemeClr>
                </a:solidFill>
                <a:latin typeface="Arial Black" panose="020B0A04020102020204" pitchFamily="34" charset="0"/>
                <a:cs typeface="Arial" panose="020B0604020202020204" pitchFamily="34" charset="0"/>
              </a:rPr>
              <a:t>to determine the results of the clinical efficacy of complex treatment of GP patients who are in areas of active combat operations with manifestations of anxiety against the background of the use of an elixir that regulates the central nervous system</a:t>
            </a:r>
            <a:endParaRPr lang="ru-RU" sz="2400" dirty="0">
              <a:solidFill>
                <a:schemeClr val="tx1">
                  <a:lumMod val="95000"/>
                </a:schemeClr>
              </a:solidFill>
              <a:latin typeface="Arial Black" panose="020B0A04020102020204" pitchFamily="34" charset="0"/>
              <a:cs typeface="Arial" panose="020B0604020202020204" pitchFamily="34" charset="0"/>
            </a:endParaRPr>
          </a:p>
        </p:txBody>
      </p:sp>
      <p:sp>
        <p:nvSpPr>
          <p:cNvPr id="4" name="Текст 3">
            <a:extLst>
              <a:ext uri="{FF2B5EF4-FFF2-40B4-BE49-F238E27FC236}">
                <a16:creationId xmlns:a16="http://schemas.microsoft.com/office/drawing/2014/main" id="{D3A9C1D4-8DCC-4024-A427-C8F47DC5A8E5}"/>
              </a:ext>
            </a:extLst>
          </p:cNvPr>
          <p:cNvSpPr>
            <a:spLocks noGrp="1"/>
          </p:cNvSpPr>
          <p:nvPr>
            <p:ph type="body" sz="half" idx="2"/>
          </p:nvPr>
        </p:nvSpPr>
        <p:spPr/>
        <p:txBody>
          <a:bodyPr/>
          <a:lstStyle/>
          <a:p>
            <a:endParaRPr lang="ru-RU" dirty="0"/>
          </a:p>
        </p:txBody>
      </p:sp>
      <p:pic>
        <p:nvPicPr>
          <p:cNvPr id="5" name="Рисунок 4">
            <a:extLst>
              <a:ext uri="{FF2B5EF4-FFF2-40B4-BE49-F238E27FC236}">
                <a16:creationId xmlns:a16="http://schemas.microsoft.com/office/drawing/2014/main" id="{B31FC3E7-9219-4D45-9816-4AA656696E29}"/>
              </a:ext>
            </a:extLst>
          </p:cNvPr>
          <p:cNvPicPr>
            <a:picLocks noChangeAspect="1"/>
          </p:cNvPicPr>
          <p:nvPr/>
        </p:nvPicPr>
        <p:blipFill>
          <a:blip r:embed="rId4"/>
          <a:stretch>
            <a:fillRect/>
          </a:stretch>
        </p:blipFill>
        <p:spPr>
          <a:xfrm>
            <a:off x="406660" y="62058"/>
            <a:ext cx="3999978" cy="5996969"/>
          </a:xfrm>
          <a:prstGeom prst="rect">
            <a:avLst/>
          </a:prstGeom>
        </p:spPr>
      </p:pic>
      <p:pic>
        <p:nvPicPr>
          <p:cNvPr id="8" name="Звук 7">
            <a:hlinkClick r:id="" action="ppaction://media"/>
            <a:extLst>
              <a:ext uri="{FF2B5EF4-FFF2-40B4-BE49-F238E27FC236}">
                <a16:creationId xmlns:a16="http://schemas.microsoft.com/office/drawing/2014/main" id="{938442FC-1C3D-A45F-C512-62CB9B8F7E4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341096215"/>
      </p:ext>
    </p:extLst>
  </p:cSld>
  <p:clrMapOvr>
    <a:masterClrMapping/>
  </p:clrMapOvr>
  <mc:AlternateContent xmlns:mc="http://schemas.openxmlformats.org/markup-compatibility/2006">
    <mc:Choice xmlns:p14="http://schemas.microsoft.com/office/powerpoint/2010/main" Requires="p14">
      <p:transition spd="slow" p14:dur="2000" advTm="27051"/>
    </mc:Choice>
    <mc:Fallback>
      <p:transition spd="slow" advTm="270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C79271-4D6A-4E71-A6FE-4E2F26E1FA00}"/>
              </a:ext>
            </a:extLst>
          </p:cNvPr>
          <p:cNvSpPr>
            <a:spLocks noGrp="1"/>
          </p:cNvSpPr>
          <p:nvPr>
            <p:ph type="title"/>
          </p:nvPr>
        </p:nvSpPr>
        <p:spPr>
          <a:xfrm>
            <a:off x="1451579" y="804520"/>
            <a:ext cx="9291215" cy="785130"/>
          </a:xfrm>
        </p:spPr>
        <p:txBody>
          <a:bodyPr>
            <a:normAutofit/>
          </a:bodyPr>
          <a:lstStyle/>
          <a:p>
            <a:r>
              <a:rPr lang="en-US" sz="2800" b="1" dirty="0">
                <a:solidFill>
                  <a:srgbClr val="FF0000"/>
                </a:solidFill>
                <a:latin typeface="Arial Narrow" panose="020B0606020202030204" pitchFamily="34" charset="0"/>
              </a:rPr>
              <a:t>Materials and methods</a:t>
            </a:r>
            <a:endParaRPr lang="ru-RU" sz="2800" dirty="0">
              <a:latin typeface="Arial Black" panose="020B0A04020102020204" pitchFamily="34" charset="0"/>
            </a:endParaRPr>
          </a:p>
        </p:txBody>
      </p:sp>
      <p:sp>
        <p:nvSpPr>
          <p:cNvPr id="3" name="Объект 2">
            <a:extLst>
              <a:ext uri="{FF2B5EF4-FFF2-40B4-BE49-F238E27FC236}">
                <a16:creationId xmlns:a16="http://schemas.microsoft.com/office/drawing/2014/main" id="{429683E7-068B-4F73-AF13-27F7FE2B1967}"/>
              </a:ext>
            </a:extLst>
          </p:cNvPr>
          <p:cNvSpPr>
            <a:spLocks noGrp="1"/>
          </p:cNvSpPr>
          <p:nvPr>
            <p:ph idx="1"/>
          </p:nvPr>
        </p:nvSpPr>
        <p:spPr>
          <a:xfrm>
            <a:off x="475861" y="1589651"/>
            <a:ext cx="11228459" cy="4391272"/>
          </a:xfrm>
        </p:spPr>
        <p:txBody>
          <a:bodyPr>
            <a:normAutofit/>
          </a:bodyPr>
          <a:lstStyle/>
          <a:p>
            <a:pPr algn="just"/>
            <a:r>
              <a:rPr lang="en-US" sz="2300" dirty="0">
                <a:latin typeface="Arial Narrow" panose="020B0606020202030204" pitchFamily="34" charset="0"/>
              </a:rPr>
              <a:t>All participants underwent clinical periodontal examination using a periodontal probe with a WHO scale and X-ray (orthopantomogram) examination. The level of anxiety in patients was assessed using the DASS-21 and Spielberg-Hanin questionnaires. The presence of inflammation in the gums was detected and assessed using the Schiller-Pisarev test (1962). The level of gum bleeding was assessed using the RBI bleeding index (HR </a:t>
            </a:r>
            <a:r>
              <a:rPr lang="en-US" sz="2300" dirty="0" err="1">
                <a:latin typeface="Arial Narrow" panose="020B0606020202030204" pitchFamily="34" charset="0"/>
              </a:rPr>
              <a:t>Mühlemann</a:t>
            </a:r>
            <a:r>
              <a:rPr lang="en-US" sz="2300" dirty="0">
                <a:latin typeface="Arial Narrow" panose="020B0606020202030204" pitchFamily="34" charset="0"/>
              </a:rPr>
              <a:t>, S. Son, 1971).</a:t>
            </a:r>
          </a:p>
          <a:p>
            <a:pPr algn="just"/>
            <a:r>
              <a:rPr lang="uk-UA" sz="2300" dirty="0" err="1">
                <a:latin typeface="Arial Narrow" panose="020B0606020202030204" pitchFamily="34" charset="0"/>
              </a:rPr>
              <a:t>The</a:t>
            </a:r>
            <a:r>
              <a:rPr lang="uk-UA" sz="2300" dirty="0">
                <a:latin typeface="Arial Narrow" panose="020B0606020202030204" pitchFamily="34" charset="0"/>
              </a:rPr>
              <a:t> </a:t>
            </a:r>
            <a:r>
              <a:rPr lang="uk-UA" sz="2300" dirty="0" err="1">
                <a:latin typeface="Arial Narrow" panose="020B0606020202030204" pitchFamily="34" charset="0"/>
              </a:rPr>
              <a:t>patients</a:t>
            </a:r>
            <a:r>
              <a:rPr lang="uk-UA" sz="2300" dirty="0">
                <a:latin typeface="Arial Narrow" panose="020B0606020202030204" pitchFamily="34" charset="0"/>
              </a:rPr>
              <a:t> </a:t>
            </a:r>
            <a:r>
              <a:rPr lang="uk-UA" sz="2300" dirty="0" err="1">
                <a:latin typeface="Arial Narrow" panose="020B0606020202030204" pitchFamily="34" charset="0"/>
              </a:rPr>
              <a:t>completed</a:t>
            </a:r>
            <a:r>
              <a:rPr lang="uk-UA" sz="2300" dirty="0">
                <a:latin typeface="Arial Narrow" panose="020B0606020202030204" pitchFamily="34" charset="0"/>
              </a:rPr>
              <a:t> </a:t>
            </a:r>
            <a:r>
              <a:rPr lang="uk-UA" sz="2300" dirty="0" err="1">
                <a:latin typeface="Arial Narrow" panose="020B0606020202030204" pitchFamily="34" charset="0"/>
              </a:rPr>
              <a:t>the</a:t>
            </a:r>
            <a:r>
              <a:rPr lang="uk-UA" sz="2300" dirty="0">
                <a:latin typeface="Arial Narrow" panose="020B0606020202030204" pitchFamily="34" charset="0"/>
              </a:rPr>
              <a:t> </a:t>
            </a:r>
            <a:r>
              <a:rPr lang="uk-UA" sz="2300" dirty="0" err="1">
                <a:latin typeface="Arial Narrow" panose="020B0606020202030204" pitchFamily="34" charset="0"/>
              </a:rPr>
              <a:t>Spielberger-Khanin</a:t>
            </a:r>
            <a:r>
              <a:rPr lang="uk-UA" sz="2300" dirty="0">
                <a:latin typeface="Arial Narrow" panose="020B0606020202030204" pitchFamily="34" charset="0"/>
              </a:rPr>
              <a:t> </a:t>
            </a:r>
            <a:r>
              <a:rPr lang="uk-UA" sz="2300" dirty="0" err="1">
                <a:latin typeface="Arial Narrow" panose="020B0606020202030204" pitchFamily="34" charset="0"/>
              </a:rPr>
              <a:t>questionnaire</a:t>
            </a:r>
            <a:r>
              <a:rPr lang="uk-UA" sz="2300" dirty="0">
                <a:latin typeface="Arial Narrow" panose="020B0606020202030204" pitchFamily="34" charset="0"/>
              </a:rPr>
              <a:t>, </a:t>
            </a:r>
            <a:r>
              <a:rPr lang="uk-UA" sz="2300" dirty="0" err="1">
                <a:latin typeface="Arial Narrow" panose="020B0606020202030204" pitchFamily="34" charset="0"/>
              </a:rPr>
              <a:t>which</a:t>
            </a:r>
            <a:r>
              <a:rPr lang="uk-UA" sz="2300" dirty="0">
                <a:latin typeface="Arial Narrow" panose="020B0606020202030204" pitchFamily="34" charset="0"/>
              </a:rPr>
              <a:t> </a:t>
            </a:r>
            <a:r>
              <a:rPr lang="uk-UA" sz="2300" dirty="0" err="1">
                <a:latin typeface="Arial Narrow" panose="020B0606020202030204" pitchFamily="34" charset="0"/>
              </a:rPr>
              <a:t>determined</a:t>
            </a:r>
            <a:r>
              <a:rPr lang="en-US" sz="2300" dirty="0">
                <a:latin typeface="Arial Narrow" panose="020B0606020202030204" pitchFamily="34" charset="0"/>
              </a:rPr>
              <a:t> </a:t>
            </a:r>
            <a:r>
              <a:rPr lang="uk-UA" sz="2300" dirty="0" err="1">
                <a:latin typeface="Arial Narrow" panose="020B0606020202030204" pitchFamily="34" charset="0"/>
              </a:rPr>
              <a:t>personal</a:t>
            </a:r>
            <a:r>
              <a:rPr lang="uk-UA" sz="2300" dirty="0">
                <a:latin typeface="Arial Narrow" panose="020B0606020202030204" pitchFamily="34" charset="0"/>
              </a:rPr>
              <a:t> </a:t>
            </a:r>
            <a:r>
              <a:rPr lang="uk-UA" sz="2300" dirty="0" err="1">
                <a:latin typeface="Arial Narrow" panose="020B0606020202030204" pitchFamily="34" charset="0"/>
              </a:rPr>
              <a:t>and</a:t>
            </a:r>
            <a:r>
              <a:rPr lang="uk-UA" sz="2300" dirty="0">
                <a:latin typeface="Arial Narrow" panose="020B0606020202030204" pitchFamily="34" charset="0"/>
              </a:rPr>
              <a:t> </a:t>
            </a:r>
            <a:r>
              <a:rPr lang="uk-UA" sz="2300" dirty="0" err="1">
                <a:latin typeface="Arial Narrow" panose="020B0606020202030204" pitchFamily="34" charset="0"/>
              </a:rPr>
              <a:t>situational</a:t>
            </a:r>
            <a:r>
              <a:rPr lang="uk-UA" sz="2300" dirty="0">
                <a:latin typeface="Arial Narrow" panose="020B0606020202030204" pitchFamily="34" charset="0"/>
              </a:rPr>
              <a:t> </a:t>
            </a:r>
            <a:r>
              <a:rPr lang="uk-UA" sz="2300" dirty="0" err="1">
                <a:latin typeface="Arial Narrow" panose="020B0606020202030204" pitchFamily="34" charset="0"/>
              </a:rPr>
              <a:t>anxiety</a:t>
            </a:r>
            <a:r>
              <a:rPr lang="uk-UA" sz="2300" dirty="0">
                <a:latin typeface="Arial Narrow" panose="020B0606020202030204" pitchFamily="34" charset="0"/>
              </a:rPr>
              <a:t>. </a:t>
            </a:r>
            <a:r>
              <a:rPr lang="uk-UA" sz="2300" dirty="0" err="1">
                <a:latin typeface="Arial Narrow" panose="020B0606020202030204" pitchFamily="34" charset="0"/>
              </a:rPr>
              <a:t>Subsequently</a:t>
            </a:r>
            <a:r>
              <a:rPr lang="uk-UA" sz="2300" dirty="0">
                <a:latin typeface="Arial Narrow" panose="020B0606020202030204" pitchFamily="34" charset="0"/>
              </a:rPr>
              <a:t>, </a:t>
            </a:r>
            <a:r>
              <a:rPr lang="uk-UA" sz="2300" dirty="0" err="1">
                <a:latin typeface="Arial Narrow" panose="020B0606020202030204" pitchFamily="34" charset="0"/>
              </a:rPr>
              <a:t>the</a:t>
            </a:r>
            <a:r>
              <a:rPr lang="uk-UA" sz="2300" dirty="0">
                <a:latin typeface="Arial Narrow" panose="020B0606020202030204" pitchFamily="34" charset="0"/>
              </a:rPr>
              <a:t> </a:t>
            </a:r>
            <a:r>
              <a:rPr lang="uk-UA" sz="2300" dirty="0" err="1">
                <a:latin typeface="Arial Narrow" panose="020B0606020202030204" pitchFamily="34" charset="0"/>
              </a:rPr>
              <a:t>responses</a:t>
            </a:r>
            <a:r>
              <a:rPr lang="uk-UA" sz="2300" dirty="0">
                <a:latin typeface="Arial Narrow" panose="020B0606020202030204" pitchFamily="34" charset="0"/>
              </a:rPr>
              <a:t> </a:t>
            </a:r>
            <a:r>
              <a:rPr lang="uk-UA" sz="2300" dirty="0" err="1">
                <a:latin typeface="Arial Narrow" panose="020B0606020202030204" pitchFamily="34" charset="0"/>
              </a:rPr>
              <a:t>were</a:t>
            </a:r>
            <a:r>
              <a:rPr lang="uk-UA" sz="2300" dirty="0">
                <a:latin typeface="Arial Narrow" panose="020B0606020202030204" pitchFamily="34" charset="0"/>
              </a:rPr>
              <a:t> </a:t>
            </a:r>
            <a:r>
              <a:rPr lang="uk-UA" sz="2300" dirty="0" err="1">
                <a:latin typeface="Arial Narrow" panose="020B0606020202030204" pitchFamily="34" charset="0"/>
              </a:rPr>
              <a:t>evaluated</a:t>
            </a:r>
            <a:r>
              <a:rPr lang="uk-UA" sz="2300" dirty="0">
                <a:latin typeface="Arial Narrow" panose="020B0606020202030204" pitchFamily="34" charset="0"/>
              </a:rPr>
              <a:t> </a:t>
            </a:r>
            <a:r>
              <a:rPr lang="uk-UA" sz="2300" dirty="0" err="1">
                <a:latin typeface="Arial Narrow" panose="020B0606020202030204" pitchFamily="34" charset="0"/>
              </a:rPr>
              <a:t>according</a:t>
            </a:r>
            <a:r>
              <a:rPr lang="uk-UA" sz="2300" dirty="0">
                <a:latin typeface="Arial Narrow" panose="020B0606020202030204" pitchFamily="34" charset="0"/>
              </a:rPr>
              <a:t> </a:t>
            </a:r>
            <a:r>
              <a:rPr lang="uk-UA" sz="2300" dirty="0" err="1">
                <a:latin typeface="Arial Narrow" panose="020B0606020202030204" pitchFamily="34" charset="0"/>
              </a:rPr>
              <a:t>to</a:t>
            </a:r>
            <a:r>
              <a:rPr lang="uk-UA" sz="2300" dirty="0">
                <a:latin typeface="Arial Narrow" panose="020B0606020202030204" pitchFamily="34" charset="0"/>
              </a:rPr>
              <a:t> </a:t>
            </a:r>
            <a:r>
              <a:rPr lang="uk-UA" sz="2300" dirty="0" err="1">
                <a:latin typeface="Arial Narrow" panose="020B0606020202030204" pitchFamily="34" charset="0"/>
              </a:rPr>
              <a:t>the</a:t>
            </a:r>
            <a:r>
              <a:rPr lang="uk-UA" sz="2300" dirty="0">
                <a:latin typeface="Arial Narrow" panose="020B0606020202030204" pitchFamily="34" charset="0"/>
              </a:rPr>
              <a:t> </a:t>
            </a:r>
            <a:r>
              <a:rPr lang="uk-UA" sz="2300" dirty="0" err="1">
                <a:latin typeface="Arial Narrow" panose="020B0606020202030204" pitchFamily="34" charset="0"/>
              </a:rPr>
              <a:t>keys</a:t>
            </a:r>
            <a:r>
              <a:rPr lang="uk-UA" sz="2300" dirty="0">
                <a:latin typeface="Arial Narrow" panose="020B0606020202030204" pitchFamily="34" charset="0"/>
              </a:rPr>
              <a:t> </a:t>
            </a:r>
            <a:r>
              <a:rPr lang="uk-UA" sz="2300" dirty="0" err="1">
                <a:latin typeface="Arial Narrow" panose="020B0606020202030204" pitchFamily="34" charset="0"/>
              </a:rPr>
              <a:t>and</a:t>
            </a:r>
            <a:r>
              <a:rPr lang="uk-UA" sz="2300" dirty="0">
                <a:latin typeface="Arial Narrow" panose="020B0606020202030204" pitchFamily="34" charset="0"/>
              </a:rPr>
              <a:t> </a:t>
            </a:r>
            <a:r>
              <a:rPr lang="uk-UA" sz="2300" dirty="0" err="1">
                <a:latin typeface="Arial Narrow" panose="020B0606020202030204" pitchFamily="34" charset="0"/>
              </a:rPr>
              <a:t>the</a:t>
            </a:r>
            <a:r>
              <a:rPr lang="uk-UA" sz="2300" dirty="0">
                <a:latin typeface="Arial Narrow" panose="020B0606020202030204" pitchFamily="34" charset="0"/>
              </a:rPr>
              <a:t> </a:t>
            </a:r>
            <a:r>
              <a:rPr lang="uk-UA" sz="2300" dirty="0" err="1">
                <a:latin typeface="Arial Narrow" panose="020B0606020202030204" pitchFamily="34" charset="0"/>
              </a:rPr>
              <a:t>total</a:t>
            </a:r>
            <a:r>
              <a:rPr lang="uk-UA" sz="2300" dirty="0">
                <a:latin typeface="Arial Narrow" panose="020B0606020202030204" pitchFamily="34" charset="0"/>
              </a:rPr>
              <a:t> </a:t>
            </a:r>
            <a:r>
              <a:rPr lang="uk-UA" sz="2300" dirty="0" err="1">
                <a:latin typeface="Arial Narrow" panose="020B0606020202030204" pitchFamily="34" charset="0"/>
              </a:rPr>
              <a:t>scores</a:t>
            </a:r>
            <a:r>
              <a:rPr lang="uk-UA" sz="2300" dirty="0">
                <a:latin typeface="Arial Narrow" panose="020B0606020202030204" pitchFamily="34" charset="0"/>
              </a:rPr>
              <a:t> </a:t>
            </a:r>
            <a:r>
              <a:rPr lang="uk-UA" sz="2300" dirty="0" err="1">
                <a:latin typeface="Arial Narrow" panose="020B0606020202030204" pitchFamily="34" charset="0"/>
              </a:rPr>
              <a:t>for</a:t>
            </a:r>
            <a:r>
              <a:rPr lang="uk-UA" sz="2300" dirty="0">
                <a:latin typeface="Arial Narrow" panose="020B0606020202030204" pitchFamily="34" charset="0"/>
              </a:rPr>
              <a:t> </a:t>
            </a:r>
            <a:r>
              <a:rPr lang="uk-UA" sz="2300" dirty="0" err="1">
                <a:latin typeface="Arial Narrow" panose="020B0606020202030204" pitchFamily="34" charset="0"/>
              </a:rPr>
              <a:t>all</a:t>
            </a:r>
            <a:r>
              <a:rPr lang="uk-UA" sz="2300" dirty="0">
                <a:latin typeface="Arial Narrow" panose="020B0606020202030204" pitchFamily="34" charset="0"/>
              </a:rPr>
              <a:t> </a:t>
            </a:r>
            <a:r>
              <a:rPr lang="uk-UA" sz="2300" dirty="0" err="1">
                <a:latin typeface="Arial Narrow" panose="020B0606020202030204" pitchFamily="34" charset="0"/>
              </a:rPr>
              <a:t>judgments</a:t>
            </a:r>
            <a:r>
              <a:rPr lang="uk-UA" sz="2300" dirty="0">
                <a:latin typeface="Arial Narrow" panose="020B0606020202030204" pitchFamily="34" charset="0"/>
              </a:rPr>
              <a:t> </a:t>
            </a:r>
            <a:r>
              <a:rPr lang="uk-UA" sz="2300" dirty="0" err="1">
                <a:latin typeface="Arial Narrow" panose="020B0606020202030204" pitchFamily="34" charset="0"/>
              </a:rPr>
              <a:t>were</a:t>
            </a:r>
            <a:r>
              <a:rPr lang="uk-UA" sz="2300" dirty="0">
                <a:latin typeface="Arial Narrow" panose="020B0606020202030204" pitchFamily="34" charset="0"/>
              </a:rPr>
              <a:t> </a:t>
            </a:r>
            <a:r>
              <a:rPr lang="uk-UA" sz="2300" dirty="0" err="1">
                <a:latin typeface="Arial Narrow" panose="020B0606020202030204" pitchFamily="34" charset="0"/>
              </a:rPr>
              <a:t>calculated</a:t>
            </a:r>
            <a:r>
              <a:rPr lang="uk-UA" sz="2300" dirty="0">
                <a:latin typeface="Arial Narrow" panose="020B0606020202030204" pitchFamily="34" charset="0"/>
              </a:rPr>
              <a:t> </a:t>
            </a:r>
            <a:r>
              <a:rPr lang="uk-UA" sz="2300" dirty="0" err="1">
                <a:latin typeface="Arial Narrow" panose="020B0606020202030204" pitchFamily="34" charset="0"/>
              </a:rPr>
              <a:t>separately</a:t>
            </a:r>
            <a:r>
              <a:rPr lang="uk-UA" sz="2300" dirty="0">
                <a:latin typeface="Arial Narrow" panose="020B0606020202030204" pitchFamily="34" charset="0"/>
              </a:rPr>
              <a:t> </a:t>
            </a:r>
            <a:r>
              <a:rPr lang="uk-UA" sz="2300" dirty="0" err="1">
                <a:latin typeface="Arial Narrow" panose="020B0606020202030204" pitchFamily="34" charset="0"/>
              </a:rPr>
              <a:t>for</a:t>
            </a:r>
            <a:r>
              <a:rPr lang="uk-UA" sz="2300" dirty="0">
                <a:latin typeface="Arial Narrow" panose="020B0606020202030204" pitchFamily="34" charset="0"/>
              </a:rPr>
              <a:t> </a:t>
            </a:r>
            <a:r>
              <a:rPr lang="uk-UA" sz="2300" dirty="0" err="1">
                <a:latin typeface="Arial Narrow" panose="020B0606020202030204" pitchFamily="34" charset="0"/>
              </a:rPr>
              <a:t>each</a:t>
            </a:r>
            <a:r>
              <a:rPr lang="uk-UA" sz="2300" dirty="0">
                <a:latin typeface="Arial Narrow" panose="020B0606020202030204" pitchFamily="34" charset="0"/>
              </a:rPr>
              <a:t> </a:t>
            </a:r>
            <a:r>
              <a:rPr lang="uk-UA" sz="2300" dirty="0" err="1">
                <a:latin typeface="Arial Narrow" panose="020B0606020202030204" pitchFamily="34" charset="0"/>
              </a:rPr>
              <a:t>of</a:t>
            </a:r>
            <a:r>
              <a:rPr lang="uk-UA" sz="2300" dirty="0">
                <a:latin typeface="Arial Narrow" panose="020B0606020202030204" pitchFamily="34" charset="0"/>
              </a:rPr>
              <a:t> </a:t>
            </a:r>
            <a:r>
              <a:rPr lang="uk-UA" sz="2300" dirty="0" err="1">
                <a:latin typeface="Arial Narrow" panose="020B0606020202030204" pitchFamily="34" charset="0"/>
              </a:rPr>
              <a:t>the</a:t>
            </a:r>
            <a:r>
              <a:rPr lang="uk-UA" sz="2300" dirty="0">
                <a:latin typeface="Arial Narrow" panose="020B0606020202030204" pitchFamily="34" charset="0"/>
              </a:rPr>
              <a:t> </a:t>
            </a:r>
            <a:r>
              <a:rPr lang="uk-UA" sz="2300" dirty="0" err="1">
                <a:latin typeface="Arial Narrow" panose="020B0606020202030204" pitchFamily="34" charset="0"/>
              </a:rPr>
              <a:t>scales</a:t>
            </a:r>
            <a:r>
              <a:rPr lang="uk-UA" sz="2300" dirty="0">
                <a:latin typeface="Arial Narrow" panose="020B0606020202030204" pitchFamily="34" charset="0"/>
              </a:rPr>
              <a:t> (</a:t>
            </a:r>
            <a:r>
              <a:rPr lang="uk-UA" sz="2300" dirty="0" err="1">
                <a:latin typeface="Arial Narrow" panose="020B0606020202030204" pitchFamily="34" charset="0"/>
              </a:rPr>
              <a:t>situational</a:t>
            </a:r>
            <a:r>
              <a:rPr lang="uk-UA" sz="2300" dirty="0">
                <a:latin typeface="Arial Narrow" panose="020B0606020202030204" pitchFamily="34" charset="0"/>
              </a:rPr>
              <a:t> </a:t>
            </a:r>
            <a:r>
              <a:rPr lang="uk-UA" sz="2300" dirty="0" err="1">
                <a:latin typeface="Arial Narrow" panose="020B0606020202030204" pitchFamily="34" charset="0"/>
              </a:rPr>
              <a:t>anxiety</a:t>
            </a:r>
            <a:r>
              <a:rPr lang="uk-UA" sz="2300" dirty="0">
                <a:latin typeface="Arial Narrow" panose="020B0606020202030204" pitchFamily="34" charset="0"/>
              </a:rPr>
              <a:t> </a:t>
            </a:r>
            <a:r>
              <a:rPr lang="uk-UA" sz="2300" dirty="0" err="1">
                <a:latin typeface="Arial Narrow" panose="020B0606020202030204" pitchFamily="34" charset="0"/>
              </a:rPr>
              <a:t>and</a:t>
            </a:r>
            <a:r>
              <a:rPr lang="uk-UA" sz="2300" dirty="0">
                <a:latin typeface="Arial Narrow" panose="020B0606020202030204" pitchFamily="34" charset="0"/>
              </a:rPr>
              <a:t> </a:t>
            </a:r>
            <a:r>
              <a:rPr lang="uk-UA" sz="2300" dirty="0" err="1">
                <a:latin typeface="Arial Narrow" panose="020B0606020202030204" pitchFamily="34" charset="0"/>
              </a:rPr>
              <a:t>personal</a:t>
            </a:r>
            <a:r>
              <a:rPr lang="uk-UA" sz="2300" dirty="0">
                <a:latin typeface="Arial Narrow" panose="020B0606020202030204" pitchFamily="34" charset="0"/>
              </a:rPr>
              <a:t> </a:t>
            </a:r>
            <a:r>
              <a:rPr lang="uk-UA" sz="2300" dirty="0" err="1">
                <a:latin typeface="Arial Narrow" panose="020B0606020202030204" pitchFamily="34" charset="0"/>
              </a:rPr>
              <a:t>anxiety</a:t>
            </a:r>
            <a:r>
              <a:rPr lang="uk-UA" sz="2300" dirty="0">
                <a:latin typeface="Arial Narrow" panose="020B0606020202030204" pitchFamily="34" charset="0"/>
              </a:rPr>
              <a:t>).</a:t>
            </a:r>
            <a:endParaRPr lang="ru-RU" sz="2300" dirty="0">
              <a:latin typeface="Arial Narrow" panose="020B0606020202030204" pitchFamily="34" charset="0"/>
            </a:endParaRPr>
          </a:p>
          <a:p>
            <a:pPr algn="just"/>
            <a:endParaRPr lang="ru-RU" dirty="0">
              <a:latin typeface="Arial Narrow" panose="020B0606020202030204" pitchFamily="34" charset="0"/>
            </a:endParaRPr>
          </a:p>
        </p:txBody>
      </p:sp>
      <p:pic>
        <p:nvPicPr>
          <p:cNvPr id="6" name="Звук 5">
            <a:hlinkClick r:id="" action="ppaction://media"/>
            <a:extLst>
              <a:ext uri="{FF2B5EF4-FFF2-40B4-BE49-F238E27FC236}">
                <a16:creationId xmlns:a16="http://schemas.microsoft.com/office/drawing/2014/main" id="{42AD0AAF-4BF0-69E3-8826-C2B06F61FDC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62704" t="-125896" r="-262704" b="-12589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186387500"/>
      </p:ext>
    </p:extLst>
  </p:cSld>
  <p:clrMapOvr>
    <a:masterClrMapping/>
  </p:clrMapOvr>
  <mc:AlternateContent xmlns:mc="http://schemas.openxmlformats.org/markup-compatibility/2006">
    <mc:Choice xmlns:p14="http://schemas.microsoft.com/office/powerpoint/2010/main" Requires="p14">
      <p:transition spd="slow" p14:dur="2000" advTm="66248"/>
    </mc:Choice>
    <mc:Fallback>
      <p:transition spd="slow" advTm="662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Галерея">
  <a:themeElements>
    <a:clrScheme name="Галерея">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Галерея">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алерея">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5168</TotalTime>
  <Words>1950</Words>
  <Application>Microsoft Office PowerPoint</Application>
  <PresentationFormat>Широкоэкранный</PresentationFormat>
  <Paragraphs>57</Paragraphs>
  <Slides>21</Slides>
  <Notes>2</Notes>
  <HiddenSlides>0</HiddenSlides>
  <MMClips>21</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21</vt:i4>
      </vt:variant>
    </vt:vector>
  </HeadingPairs>
  <TitlesOfParts>
    <vt:vector size="28" baseType="lpstr">
      <vt:lpstr>Arial</vt:lpstr>
      <vt:lpstr>Arial Black</vt:lpstr>
      <vt:lpstr>Arial Narrow</vt:lpstr>
      <vt:lpstr>Calibri</vt:lpstr>
      <vt:lpstr>Franklin Gothic Book</vt:lpstr>
      <vt:lpstr>Rockwell</vt:lpstr>
      <vt:lpstr>Галерея</vt:lpstr>
      <vt:lpstr>    The use of an elixir that regulates the central nervous system in the complex treatment of patients with generalized periodontitis with symptoms of anxiety who are in a combat zone among the civilians</vt:lpstr>
      <vt:lpstr>Relevance</vt:lpstr>
      <vt:lpstr>Relevance</vt:lpstr>
      <vt:lpstr>Relevance</vt:lpstr>
      <vt:lpstr>Relevance</vt:lpstr>
      <vt:lpstr>Relevance</vt:lpstr>
      <vt:lpstr>Relevance</vt:lpstr>
      <vt:lpstr>Презентация PowerPoint</vt:lpstr>
      <vt:lpstr>Materials and methods</vt:lpstr>
      <vt:lpstr>research results and discussion</vt:lpstr>
      <vt:lpstr>research results and discussion</vt:lpstr>
      <vt:lpstr>research results and discussion</vt:lpstr>
      <vt:lpstr>      The basis of generally accepted local therapy for periodontal diseases (phase 1) consists of 3 operations </vt:lpstr>
      <vt:lpstr>Презентация PowerPoint</vt:lpstr>
      <vt:lpstr>Презентация PowerPoint</vt:lpstr>
      <vt:lpstr>Презентация PowerPoint</vt:lpstr>
      <vt:lpstr>Презентация PowerPoint</vt:lpstr>
      <vt:lpstr>Презентация PowerPoint</vt:lpstr>
      <vt:lpstr>ConclusIonS</vt:lpstr>
      <vt:lpstr>references</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Новые подходы к профилактике, диагностике и лечению заболеваний тканей пародонта</dc:title>
  <dc:creator>Maryna</dc:creator>
  <cp:lastModifiedBy>Рябоконь Роман</cp:lastModifiedBy>
  <cp:revision>300</cp:revision>
  <dcterms:created xsi:type="dcterms:W3CDTF">2021-08-19T13:55:54Z</dcterms:created>
  <dcterms:modified xsi:type="dcterms:W3CDTF">2026-02-10T00:23:41Z</dcterms:modified>
</cp:coreProperties>
</file>