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6" r:id="rId3"/>
    <p:sldMasterId id="2147483699" r:id="rId4"/>
    <p:sldMasterId id="2147483712" r:id="rId5"/>
    <p:sldMasterId id="2147483738" r:id="rId6"/>
    <p:sldMasterId id="2147483764" r:id="rId7"/>
    <p:sldMasterId id="2147483777" r:id="rId8"/>
    <p:sldMasterId id="2147483790" r:id="rId9"/>
    <p:sldMasterId id="2147483803" r:id="rId10"/>
  </p:sldMasterIdLst>
  <p:sldIdLst>
    <p:sldId id="299" r:id="rId11"/>
    <p:sldId id="285" r:id="rId12"/>
    <p:sldId id="300" r:id="rId13"/>
    <p:sldId id="301" r:id="rId14"/>
    <p:sldId id="289" r:id="rId15"/>
    <p:sldId id="304" r:id="rId16"/>
    <p:sldId id="309" r:id="rId17"/>
    <p:sldId id="312" r:id="rId18"/>
    <p:sldId id="314" r:id="rId19"/>
    <p:sldId id="316" r:id="rId20"/>
    <p:sldId id="294" r:id="rId21"/>
    <p:sldId id="325" r:id="rId22"/>
    <p:sldId id="295" r:id="rId23"/>
    <p:sldId id="296" r:id="rId24"/>
  </p:sldIdLst>
  <p:sldSz cx="9144000" cy="6858000" type="screen4x3"/>
  <p:notesSz cx="6667500" cy="9904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96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ableStyles" Target="tableStyles.xml"/><Relationship Id="rId61" Type="http://schemas.microsoft.com/office/2015/10/relationships/revisionInfo" Target="revisionInfo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69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723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315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7155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3075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843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46652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2468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2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567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600379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6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6759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56099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361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0261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1257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5351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7591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300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92466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076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18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7331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54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19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94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10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952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41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77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82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960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30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299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821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16824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549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173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594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8010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6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4791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422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7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8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13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44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775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88918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6970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827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9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53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8261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764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347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19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552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310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069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7130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5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9221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645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453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1759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034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33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985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0182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120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9781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2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970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31694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611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572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463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142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477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928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746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4451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355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448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1764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41277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141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744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9960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301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542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4028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9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1309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2059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58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816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858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087659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1699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22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227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8051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2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2208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5499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009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120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516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5561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618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5838327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306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248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84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67005-2377-4316-8081-7D674E0C2419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8493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303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6578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6773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0083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0577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65371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6872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4100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image" Target="../media/image21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11" Type="http://schemas.openxmlformats.org/officeDocument/2006/relationships/image" Target="../media/image20.wmf"/><Relationship Id="rId5" Type="http://schemas.openxmlformats.org/officeDocument/2006/relationships/oleObject" Target="../embeddings/oleObject7.bin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9.bin"/><Relationship Id="rId4" Type="http://schemas.openxmlformats.org/officeDocument/2006/relationships/image" Target="../media/image17.wmf"/><Relationship Id="rId9" Type="http://schemas.openxmlformats.org/officeDocument/2006/relationships/image" Target="../media/image23.emf"/><Relationship Id="rId14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2.xml"/><Relationship Id="rId5" Type="http://schemas.openxmlformats.org/officeDocument/2006/relationships/slide" Target="slide1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jpg"/><Relationship Id="rId2" Type="http://schemas.openxmlformats.org/officeDocument/2006/relationships/slideLayout" Target="../slideLayouts/slideLayout5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slide" Target="slide14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8320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400" i="0" dirty="0" err="1" smtClean="0">
                <a:solidFill>
                  <a:srgbClr val="006600"/>
                </a:solidFill>
                <a:latin typeface="Arial" charset="0"/>
              </a:rPr>
              <a:t>Лекція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Фізико-хімічні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основи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кінетики</a:t>
            </a: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біохімічних реакцій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558924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b="1">
                <a:solidFill>
                  <a:srgbClr val="6600CC"/>
                </a:solidFill>
              </a:rPr>
              <a:t>хімії 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0699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175" y="304007"/>
            <a:ext cx="8229600" cy="6334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C00000"/>
                </a:solidFill>
              </a:rPr>
              <a:t>МЕХАНІЗМИ СКЛАДНИХ ХІМІЧНИХ ПРОЦЕСІВ: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6303" y="620713"/>
            <a:ext cx="9036050" cy="6237287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dirty="0">
                <a:solidFill>
                  <a:srgbClr val="333399"/>
                </a:solidFill>
                <a:latin typeface="Arial" charset="0"/>
              </a:rPr>
              <a:t>-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послідовний</a:t>
            </a:r>
            <a:r>
              <a:rPr lang="uk-UA" sz="24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(реакції гідролізу): </a:t>
            </a:r>
            <a:endParaRPr lang="ru-RU" sz="2000" b="1" dirty="0">
              <a:solidFill>
                <a:srgbClr val="000000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А 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 С …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паралельний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( </a:t>
            </a:r>
            <a:r>
              <a:rPr lang="uk-UA" sz="2000" dirty="0" err="1">
                <a:solidFill>
                  <a:srgbClr val="000000"/>
                </a:solidFill>
                <a:latin typeface="Arial" charset="0"/>
              </a:rPr>
              <a:t>гліколітичний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шлях: глюкоза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2000" dirty="0" err="1">
                <a:solidFill>
                  <a:srgbClr val="000000"/>
                </a:solidFill>
                <a:latin typeface="Arial" charset="0"/>
              </a:rPr>
              <a:t>піровиноградна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кислота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цикл Кребса; 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глюкоза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гексозомонофосфатний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шлях)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endParaRPr lang="uk-UA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Розкладання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бертолетової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солі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KCl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О</a:t>
            </a:r>
            <a:r>
              <a:rPr lang="en-US" sz="2000" baseline="-25000" dirty="0" smtClean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супряжений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тандемність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ендергонічних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екзергонічних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організмі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), 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протікають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допомогою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: А+Б=М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                                                                         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 А+С=Н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ru-RU" sz="24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ланцюговий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полягає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ряді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регулярно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повторюваних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елементарних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участю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дуже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активних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частинок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вільних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радикалів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патологічні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явища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організмі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пероксидне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окиснення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ліпідів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руйнування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клітинних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мембран при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променевій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хворобі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пухлин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дія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отруйних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речовин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циклічний</a:t>
            </a:r>
            <a:r>
              <a:rPr lang="ru-RU" sz="20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(цикл Кребса, цикл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утворення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сечовини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цикл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окиснення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жирних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кислот).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059363" y="2565400"/>
            <a:ext cx="577850" cy="936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91113" y="2906713"/>
            <a:ext cx="546100" cy="184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70550" y="2195513"/>
            <a:ext cx="15208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Cl+3O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endParaRPr lang="ru-RU" baseline="-25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7213" y="2906713"/>
            <a:ext cx="12684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3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ClO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4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+HCl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52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5" name="WordArt 9"/>
          <p:cNvSpPr>
            <a:spLocks noChangeArrowheads="1" noChangeShapeType="1" noTextEdit="1"/>
          </p:cNvSpPr>
          <p:nvPr/>
        </p:nvSpPr>
        <p:spPr bwMode="auto">
          <a:xfrm>
            <a:off x="3459163" y="188913"/>
            <a:ext cx="24812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Каталізатори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83306" name="Picture 10" descr="Berc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260350"/>
            <a:ext cx="1617662" cy="180022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83307" name="Text Box 11"/>
          <p:cNvSpPr txBox="1">
            <a:spLocks noChangeArrowheads="1"/>
          </p:cNvSpPr>
          <p:nvPr/>
        </p:nvSpPr>
        <p:spPr bwMode="auto">
          <a:xfrm>
            <a:off x="34925" y="2065338"/>
            <a:ext cx="187166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Йенс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Якоб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Берцеліус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ввів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термін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«</a:t>
            </a:r>
            <a:r>
              <a:rPr lang="ru-RU" sz="14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в 1835 р.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83308" name="Picture 12" descr="ostwa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0" y="3355975"/>
            <a:ext cx="1654175" cy="19446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83309" name="Text Box 13"/>
          <p:cNvSpPr txBox="1">
            <a:spLocks noChangeArrowheads="1"/>
          </p:cNvSpPr>
          <p:nvPr/>
        </p:nvSpPr>
        <p:spPr bwMode="auto">
          <a:xfrm>
            <a:off x="107950" y="5310188"/>
            <a:ext cx="20161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Вільгельм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Оствальд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1909 г. –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Нобелевська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премія</a:t>
            </a:r>
            <a:endParaRPr lang="ru-RU" sz="14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визнання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робіт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каталізу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</p:txBody>
      </p:sp>
      <p:sp>
        <p:nvSpPr>
          <p:cNvPr id="183314" name="Text Box 18"/>
          <p:cNvSpPr txBox="1">
            <a:spLocks noChangeArrowheads="1"/>
          </p:cNvSpPr>
          <p:nvPr/>
        </p:nvSpPr>
        <p:spPr bwMode="auto">
          <a:xfrm>
            <a:off x="2843213" y="981075"/>
            <a:ext cx="6049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83315" name="Text Box 19"/>
          <p:cNvSpPr txBox="1">
            <a:spLocks noChangeArrowheads="1"/>
          </p:cNvSpPr>
          <p:nvPr/>
        </p:nvSpPr>
        <p:spPr bwMode="auto">
          <a:xfrm>
            <a:off x="2268538" y="765175"/>
            <a:ext cx="6335712" cy="16312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змінюють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хімічної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рахунок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зміни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енергії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активації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, але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самі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при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цьому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не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витрачаються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Процес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присутності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каталізатора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b="1" i="1" dirty="0" err="1">
                <a:solidFill>
                  <a:srgbClr val="FF0000"/>
                </a:solidFill>
                <a:latin typeface="Palatino Linotype" pitchFamily="18" charset="0"/>
              </a:rPr>
              <a:t>каталіз</a:t>
            </a:r>
            <a:r>
              <a:rPr lang="ru-RU" sz="2000" b="1" i="1" dirty="0">
                <a:solidFill>
                  <a:srgbClr val="FF0000"/>
                </a:solidFill>
                <a:latin typeface="Palatino Linotype" pitchFamily="18" charset="0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Реакція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каталізатором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b="1" i="1" dirty="0" err="1">
                <a:solidFill>
                  <a:srgbClr val="FF0000"/>
                </a:solidFill>
                <a:latin typeface="Palatino Linotype" pitchFamily="18" charset="0"/>
              </a:rPr>
              <a:t>каталітична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</p:txBody>
      </p:sp>
      <p:sp>
        <p:nvSpPr>
          <p:cNvPr id="183316" name="Text Box 20"/>
          <p:cNvSpPr txBox="1">
            <a:spLocks noChangeArrowheads="1"/>
          </p:cNvSpPr>
          <p:nvPr/>
        </p:nvSpPr>
        <p:spPr bwMode="auto">
          <a:xfrm>
            <a:off x="2195513" y="2349500"/>
            <a:ext cx="6480175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Позитивні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прискорюють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зменшуючи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</a:t>
            </a:r>
            <a:r>
              <a:rPr lang="ru-RU" sz="2000" b="1" i="1" baseline="-25000" dirty="0" err="1">
                <a:solidFill>
                  <a:srgbClr val="000000"/>
                </a:solidFill>
                <a:latin typeface="Palatino Linotype" pitchFamily="18" charset="0"/>
              </a:rPr>
              <a:t>а</a:t>
            </a:r>
            <a:endParaRPr lang="ru-RU" sz="2000" b="1" i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Негативні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(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інгібітори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) -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уповільнюють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збільшуючи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</a:t>
            </a:r>
            <a:r>
              <a:rPr lang="ru-RU" sz="2000" b="1" i="1" baseline="-25000" dirty="0" err="1">
                <a:solidFill>
                  <a:srgbClr val="000000"/>
                </a:solidFill>
                <a:latin typeface="Palatino Linotype" pitchFamily="18" charset="0"/>
              </a:rPr>
              <a:t>а</a:t>
            </a:r>
            <a:endParaRPr lang="ru-RU" sz="2000" b="1" i="1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3324" name="Rectangle 28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3326" name="Text Box 30"/>
          <p:cNvSpPr txBox="1">
            <a:spLocks noChangeArrowheads="1"/>
          </p:cNvSpPr>
          <p:nvPr/>
        </p:nvSpPr>
        <p:spPr bwMode="auto">
          <a:xfrm>
            <a:off x="2268538" y="3945880"/>
            <a:ext cx="30956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 + K = AK (1)</a:t>
            </a:r>
            <a:br>
              <a:rPr lang="ru-RU" b="1" dirty="0">
                <a:solidFill>
                  <a:srgbClr val="000000"/>
                </a:solidFill>
                <a:latin typeface="Palatino Linotype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AK + B = AB + K (2)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Сумарна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реакція</a:t>
            </a:r>
            <a:endParaRPr lang="ru-RU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 + B = AB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Але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енергетичного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долаються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реакцій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(1) и (2): E</a:t>
            </a:r>
            <a:r>
              <a:rPr lang="ru-RU" baseline="-25000" dirty="0">
                <a:solidFill>
                  <a:srgbClr val="000000"/>
                </a:solidFill>
                <a:latin typeface="Palatino Linotype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и E</a:t>
            </a:r>
            <a:r>
              <a:rPr lang="ru-RU" baseline="-25000" dirty="0">
                <a:solidFill>
                  <a:srgbClr val="000000"/>
                </a:solidFill>
                <a:latin typeface="Palatino Linotype" pitchFamily="18" charset="0"/>
              </a:rPr>
              <a:t>2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42A044F-7FFB-48FD-8664-865893131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086" y="3751550"/>
            <a:ext cx="3682940" cy="28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7938" y="-34925"/>
            <a:ext cx="9151938" cy="727075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ТЕОРІЯ </a:t>
            </a:r>
            <a:r>
              <a:rPr lang="ru-RU" sz="3200" b="1" dirty="0" smtClean="0">
                <a:solidFill>
                  <a:srgbClr val="C00000"/>
                </a:solidFill>
              </a:rPr>
              <a:t>МИХАЕЛІСА-МЕНТЕНА </a:t>
            </a:r>
            <a:r>
              <a:rPr lang="ru-RU" sz="3200" b="1" dirty="0">
                <a:solidFill>
                  <a:srgbClr val="C00000"/>
                </a:solidFill>
              </a:rPr>
              <a:t>(1913 Р.):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-53975" y="411163"/>
            <a:ext cx="9251950" cy="206210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Залежність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початкової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швидкості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ферментативної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реакції</a:t>
            </a:r>
            <a:endParaRPr lang="ru-RU" sz="2400" b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від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концентрації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субстрату</a:t>
            </a: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8233" name="Group 6"/>
          <p:cNvGrpSpPr>
            <a:grpSpLocks/>
          </p:cNvGrpSpPr>
          <p:nvPr/>
        </p:nvGrpSpPr>
        <p:grpSpPr bwMode="auto">
          <a:xfrm>
            <a:off x="111125" y="3133969"/>
            <a:ext cx="2660675" cy="2048396"/>
            <a:chOff x="1641" y="1804"/>
            <a:chExt cx="6590" cy="5865"/>
          </a:xfrm>
        </p:grpSpPr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2426" y="1984"/>
              <a:ext cx="0" cy="5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4" name="Freeform 8"/>
            <p:cNvSpPr>
              <a:spLocks/>
            </p:cNvSpPr>
            <p:nvPr/>
          </p:nvSpPr>
          <p:spPr bwMode="auto">
            <a:xfrm>
              <a:off x="2421" y="7121"/>
              <a:ext cx="5210" cy="10"/>
            </a:xfrm>
            <a:custGeom>
              <a:avLst/>
              <a:gdLst>
                <a:gd name="T0" fmla="*/ 0 w 5211"/>
                <a:gd name="T1" fmla="*/ 9 h 9"/>
                <a:gd name="T2" fmla="*/ 5211 w 5211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11" h="9">
                  <a:moveTo>
                    <a:pt x="0" y="9"/>
                  </a:moveTo>
                  <a:lnTo>
                    <a:pt x="5211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7394" y="7139"/>
              <a:ext cx="837" cy="51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prstClr val="black"/>
                  </a:solidFill>
                  <a:latin typeface="Calibri"/>
                  <a:cs typeface="+mn-cs"/>
                </a:rPr>
                <a:t>Cs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6" name="Freeform 10"/>
            <p:cNvSpPr>
              <a:spLocks/>
            </p:cNvSpPr>
            <p:nvPr/>
          </p:nvSpPr>
          <p:spPr bwMode="auto">
            <a:xfrm>
              <a:off x="2421" y="2701"/>
              <a:ext cx="4740" cy="4433"/>
            </a:xfrm>
            <a:custGeom>
              <a:avLst/>
              <a:gdLst>
                <a:gd name="T0" fmla="*/ 0 w 4739"/>
                <a:gd name="T1" fmla="*/ 4432 h 4432"/>
                <a:gd name="T2" fmla="*/ 1199 w 4739"/>
                <a:gd name="T3" fmla="*/ 1258 h 4432"/>
                <a:gd name="T4" fmla="*/ 2879 w 4739"/>
                <a:gd name="T5" fmla="*/ 108 h 4432"/>
                <a:gd name="T6" fmla="*/ 4739 w 4739"/>
                <a:gd name="T7" fmla="*/ 38 h 4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39" h="4432">
                  <a:moveTo>
                    <a:pt x="0" y="4432"/>
                  </a:moveTo>
                  <a:cubicBezTo>
                    <a:pt x="200" y="3903"/>
                    <a:pt x="719" y="1979"/>
                    <a:pt x="1199" y="1258"/>
                  </a:cubicBezTo>
                  <a:cubicBezTo>
                    <a:pt x="1669" y="537"/>
                    <a:pt x="2425" y="216"/>
                    <a:pt x="2879" y="108"/>
                  </a:cubicBezTo>
                  <a:cubicBezTo>
                    <a:pt x="3333" y="0"/>
                    <a:pt x="4352" y="53"/>
                    <a:pt x="4739" y="38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7" name="Freeform 11"/>
            <p:cNvSpPr>
              <a:spLocks/>
            </p:cNvSpPr>
            <p:nvPr/>
          </p:nvSpPr>
          <p:spPr bwMode="auto">
            <a:xfrm>
              <a:off x="3201" y="4859"/>
              <a:ext cx="0" cy="2270"/>
            </a:xfrm>
            <a:custGeom>
              <a:avLst/>
              <a:gdLst>
                <a:gd name="T0" fmla="*/ 0 w 1"/>
                <a:gd name="T1" fmla="*/ 0 h 2270"/>
                <a:gd name="T2" fmla="*/ 0 w 1"/>
                <a:gd name="T3" fmla="*/ 2270 h 2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270">
                  <a:moveTo>
                    <a:pt x="0" y="0"/>
                  </a:moveTo>
                  <a:lnTo>
                    <a:pt x="0" y="22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8" name="Freeform 12"/>
            <p:cNvSpPr>
              <a:spLocks/>
            </p:cNvSpPr>
            <p:nvPr/>
          </p:nvSpPr>
          <p:spPr bwMode="auto">
            <a:xfrm>
              <a:off x="2421" y="4834"/>
              <a:ext cx="780" cy="15"/>
            </a:xfrm>
            <a:custGeom>
              <a:avLst/>
              <a:gdLst>
                <a:gd name="T0" fmla="*/ 779 w 779"/>
                <a:gd name="T1" fmla="*/ 15 h 15"/>
                <a:gd name="T2" fmla="*/ 0 w 779"/>
                <a:gd name="T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9" h="15">
                  <a:moveTo>
                    <a:pt x="779" y="1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 flipH="1">
              <a:off x="2421" y="2754"/>
              <a:ext cx="3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90" name="Text Box 14"/>
            <p:cNvSpPr txBox="1">
              <a:spLocks noChangeArrowheads="1"/>
            </p:cNvSpPr>
            <p:nvPr/>
          </p:nvSpPr>
          <p:spPr bwMode="auto">
            <a:xfrm>
              <a:off x="2961" y="7154"/>
              <a:ext cx="838" cy="51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prstClr val="black"/>
                  </a:solidFill>
                  <a:latin typeface="Calibri"/>
                  <a:cs typeface="+mn-cs"/>
                </a:rPr>
                <a:t>Km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8227" name="Object 35"/>
            <p:cNvGraphicFramePr>
              <a:graphicFrameLocks noChangeAspect="1"/>
            </p:cNvGraphicFramePr>
            <p:nvPr/>
          </p:nvGraphicFramePr>
          <p:xfrm>
            <a:off x="1641" y="3804"/>
            <a:ext cx="727" cy="9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3" name="Формула" r:id="rId3" imgW="317225" imgH="393359" progId="Equation.3">
                    <p:embed/>
                  </p:oleObj>
                </mc:Choice>
                <mc:Fallback>
                  <p:oleObj name="Формула" r:id="rId3" imgW="317225" imgH="393359" progId="Equation.3">
                    <p:embed/>
                    <p:pic>
                      <p:nvPicPr>
                        <p:cNvPr id="8227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1" y="3804"/>
                          <a:ext cx="727" cy="9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8" name="Object 36"/>
            <p:cNvGraphicFramePr>
              <a:graphicFrameLocks noChangeAspect="1"/>
            </p:cNvGraphicFramePr>
            <p:nvPr/>
          </p:nvGraphicFramePr>
          <p:xfrm>
            <a:off x="1701" y="2344"/>
            <a:ext cx="612" cy="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4" name="Формула" r:id="rId5" imgW="266584" imgH="228501" progId="Equation.3">
                    <p:embed/>
                  </p:oleObj>
                </mc:Choice>
                <mc:Fallback>
                  <p:oleObj name="Формула" r:id="rId5" imgW="266584" imgH="228501" progId="Equation.3">
                    <p:embed/>
                    <p:pic>
                      <p:nvPicPr>
                        <p:cNvPr id="8228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2344"/>
                          <a:ext cx="612" cy="5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9" name="Object 37"/>
            <p:cNvGraphicFramePr>
              <a:graphicFrameLocks noChangeAspect="1"/>
            </p:cNvGraphicFramePr>
            <p:nvPr/>
          </p:nvGraphicFramePr>
          <p:xfrm>
            <a:off x="2059" y="1804"/>
            <a:ext cx="262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5" name="Формула" r:id="rId7" imgW="114201" imgH="139579" progId="Equation.3">
                    <p:embed/>
                  </p:oleObj>
                </mc:Choice>
                <mc:Fallback>
                  <p:oleObj name="Формула" r:id="rId7" imgW="114201" imgH="139579" progId="Equation.3">
                    <p:embed/>
                    <p:pic>
                      <p:nvPicPr>
                        <p:cNvPr id="8229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9" y="1804"/>
                          <a:ext cx="262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Box 1"/>
          <p:cNvSpPr txBox="1"/>
          <p:nvPr/>
        </p:nvSpPr>
        <p:spPr>
          <a:xfrm>
            <a:off x="2771800" y="2888186"/>
            <a:ext cx="4824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Брігс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Холлдейн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(1925 р.)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вдосконалили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endParaRPr lang="ru-RU" sz="1600" b="1" i="1" dirty="0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350" y="6023774"/>
            <a:ext cx="90900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Ферментативні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in vivo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протікають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у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відкритих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системах =&gt;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описуються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іншими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рівняннями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8BD998C-9736-4DED-9972-F66B08BCC0F9}"/>
              </a:ext>
            </a:extLst>
          </p:cNvPr>
          <p:cNvSpPr txBox="1"/>
          <p:nvPr/>
        </p:nvSpPr>
        <p:spPr>
          <a:xfrm>
            <a:off x="143465" y="1071866"/>
            <a:ext cx="9117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Стадії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каталізу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1)Ф (Е) –субстратного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комплекса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константи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швидкості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на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кінцеві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продукти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Р+Е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48">
            <a:extLst>
              <a:ext uri="{FF2B5EF4-FFF2-40B4-BE49-F238E27FC236}">
                <a16:creationId xmlns:a16="http://schemas.microsoft.com/office/drawing/2014/main" xmlns="" id="{29667194-B690-4F25-8E94-2E726BB1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98197"/>
            <a:ext cx="3672407" cy="68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3">
            <a:extLst>
              <a:ext uri="{FF2B5EF4-FFF2-40B4-BE49-F238E27FC236}">
                <a16:creationId xmlns:a16="http://schemas.microsoft.com/office/drawing/2014/main" xmlns="" id="{582366E2-5ED5-4E95-A99A-429077C00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1" y="2436240"/>
            <a:ext cx="9032874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990033"/>
                </a:solidFill>
              </a:rPr>
              <a:t>Залежніть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початкової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швидкості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ферментативної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реакції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від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концентрації</a:t>
            </a:r>
            <a:r>
              <a:rPr lang="ru-RU" sz="2000" b="1" dirty="0">
                <a:solidFill>
                  <a:srgbClr val="990033"/>
                </a:solidFill>
              </a:rPr>
              <a:t> субстрата</a:t>
            </a:r>
            <a:endParaRPr lang="ru-RU" i="1" dirty="0">
              <a:solidFill>
                <a:srgbClr val="990033"/>
              </a:solidFill>
            </a:endParaRPr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xmlns="" id="{23BAC428-6A75-42F1-AF65-94E072F932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1835272"/>
              </p:ext>
            </p:extLst>
          </p:nvPr>
        </p:nvGraphicFramePr>
        <p:xfrm>
          <a:off x="3137711" y="3206577"/>
          <a:ext cx="1490074" cy="79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6" name="Формула" r:id="rId10" imgW="812520" imgH="431640" progId="Equation.3">
                  <p:embed/>
                </p:oleObj>
              </mc:Choice>
              <mc:Fallback>
                <p:oleObj name="Формула" r:id="rId10" imgW="812520" imgH="431640" progId="Equation.3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711" y="3206577"/>
                        <a:ext cx="1490074" cy="79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xmlns="" id="{EEE4EFF7-7C1D-4266-9CAA-B9CE56E47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000102"/>
              </p:ext>
            </p:extLst>
          </p:nvPr>
        </p:nvGraphicFramePr>
        <p:xfrm>
          <a:off x="5316394" y="3210301"/>
          <a:ext cx="1591209" cy="719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7" name="Формула" r:id="rId12" imgW="876240" imgH="393480" progId="Equation.3">
                  <p:embed/>
                </p:oleObj>
              </mc:Choice>
              <mc:Fallback>
                <p:oleObj name="Формула" r:id="rId12" imgW="876240" imgH="393480" progId="Equation.3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6394" y="3210301"/>
                        <a:ext cx="1591209" cy="719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35D00BF-988B-4D8D-8598-D48308FD852F}"/>
              </a:ext>
            </a:extLst>
          </p:cNvPr>
          <p:cNvSpPr/>
          <p:nvPr/>
        </p:nvSpPr>
        <p:spPr>
          <a:xfrm>
            <a:off x="2778626" y="3940006"/>
            <a:ext cx="5594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- </a:t>
            </a:r>
            <a:r>
              <a:rPr lang="ru-RU" b="1" dirty="0">
                <a:latin typeface="Arial" charset="0"/>
              </a:rPr>
              <a:t>К</a:t>
            </a:r>
            <a:r>
              <a:rPr lang="en-US" sz="1600" b="1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міра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міцності</a:t>
            </a:r>
            <a:r>
              <a:rPr lang="ru-RU" dirty="0">
                <a:latin typeface="Arial" charset="0"/>
              </a:rPr>
              <a:t> Е</a:t>
            </a:r>
            <a:r>
              <a:rPr lang="en-US" dirty="0">
                <a:latin typeface="Arial" charset="0"/>
              </a:rPr>
              <a:t>S</a:t>
            </a:r>
            <a:r>
              <a:rPr lang="ru-RU" dirty="0">
                <a:latin typeface="Arial" charset="0"/>
              </a:rPr>
              <a:t>: </a:t>
            </a:r>
            <a:r>
              <a:rPr lang="ru-RU" dirty="0" err="1">
                <a:latin typeface="Arial" charset="0"/>
              </a:rPr>
              <a:t>чим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вище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значення</a:t>
            </a:r>
            <a:r>
              <a:rPr lang="ru-RU" dirty="0">
                <a:latin typeface="Arial" charset="0"/>
              </a:rPr>
              <a:t> </a:t>
            </a:r>
            <a:r>
              <a:rPr lang="ru-RU" b="1" dirty="0">
                <a:latin typeface="Arial" charset="0"/>
              </a:rPr>
              <a:t>К</a:t>
            </a:r>
            <a:r>
              <a:rPr lang="en-US" sz="1600" b="1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, </a:t>
            </a:r>
            <a:r>
              <a:rPr lang="ru-RU" dirty="0" err="1">
                <a:latin typeface="Arial" charset="0"/>
              </a:rPr>
              <a:t>тим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слабше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зв’заний</a:t>
            </a:r>
            <a:r>
              <a:rPr lang="ru-RU" dirty="0">
                <a:latin typeface="Arial" charset="0"/>
              </a:rPr>
              <a:t> субстрат </a:t>
            </a:r>
            <a:r>
              <a:rPr lang="en-US" dirty="0">
                <a:latin typeface="Arial" charset="0"/>
              </a:rPr>
              <a:t>(S) </a:t>
            </a:r>
            <a:r>
              <a:rPr lang="ru-RU" dirty="0">
                <a:latin typeface="Arial" charset="0"/>
              </a:rPr>
              <a:t>з ферментом</a:t>
            </a:r>
            <a:r>
              <a:rPr lang="en-US" dirty="0">
                <a:latin typeface="Arial" charset="0"/>
              </a:rPr>
              <a:t> (E)</a:t>
            </a:r>
            <a:r>
              <a:rPr lang="ru-RU" dirty="0">
                <a:latin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latin typeface="Arial" charset="0"/>
              </a:rPr>
              <a:t>Аналіз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рівняння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Михаеліса-Ментен</a:t>
            </a:r>
            <a:r>
              <a:rPr lang="ru-RU" dirty="0">
                <a:latin typeface="Arial" charset="0"/>
              </a:rPr>
              <a:t> і </a:t>
            </a:r>
            <a:r>
              <a:rPr lang="ru-RU" dirty="0" err="1">
                <a:latin typeface="Arial" charset="0"/>
              </a:rPr>
              <a:t>кінетичної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кривої</a:t>
            </a:r>
            <a:r>
              <a:rPr lang="ru-RU" dirty="0">
                <a:latin typeface="Arial" charset="0"/>
              </a:rPr>
              <a:t>:</a:t>
            </a: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xmlns="" id="{4CDF98E9-A113-43AB-8144-2FD10610C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352623"/>
              </p:ext>
            </p:extLst>
          </p:nvPr>
        </p:nvGraphicFramePr>
        <p:xfrm>
          <a:off x="3715251" y="4900462"/>
          <a:ext cx="1468755" cy="860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8" name="Формула" r:id="rId14" imgW="736560" imgH="431640" progId="Equation.3">
                  <p:embed/>
                </p:oleObj>
              </mc:Choice>
              <mc:Fallback>
                <p:oleObj name="Формула" r:id="rId14" imgW="736560" imgH="431640" progId="Equation.3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5251" y="4900462"/>
                        <a:ext cx="1468755" cy="860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0ED9A613-7D56-4F9C-A1D6-7489132A9FC8}"/>
              </a:ext>
            </a:extLst>
          </p:cNvPr>
          <p:cNvSpPr/>
          <p:nvPr/>
        </p:nvSpPr>
        <p:spPr>
          <a:xfrm>
            <a:off x="5258984" y="49972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-  </a:t>
            </a:r>
            <a:r>
              <a:rPr lang="ru-RU" dirty="0" err="1">
                <a:latin typeface="Arial" charset="0"/>
              </a:rPr>
              <a:t>тоді</a:t>
            </a:r>
            <a:r>
              <a:rPr lang="ru-RU" dirty="0">
                <a:latin typeface="Arial" charset="0"/>
              </a:rPr>
              <a:t> [</a:t>
            </a:r>
            <a:r>
              <a:rPr lang="en-US" dirty="0">
                <a:latin typeface="Arial" charset="0"/>
              </a:rPr>
              <a:t>S</a:t>
            </a:r>
            <a:r>
              <a:rPr lang="ru-RU" dirty="0">
                <a:latin typeface="Arial" charset="0"/>
              </a:rPr>
              <a:t>] &lt;&lt; </a:t>
            </a:r>
            <a:r>
              <a:rPr lang="en-US" dirty="0">
                <a:latin typeface="Arial" charset="0"/>
              </a:rPr>
              <a:t>K</a:t>
            </a:r>
            <a:r>
              <a:rPr lang="en-US" sz="1600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>
                <a:latin typeface="Arial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aseline="-25000" dirty="0">
                <a:latin typeface="Arial" charset="0"/>
              </a:rPr>
              <a:t>max</a:t>
            </a:r>
            <a:r>
              <a:rPr lang="en-US" dirty="0">
                <a:latin typeface="Arial" charset="0"/>
              </a:rPr>
              <a:t> – </a:t>
            </a:r>
            <a:r>
              <a:rPr lang="ru-RU" dirty="0">
                <a:latin typeface="Arial" charset="0"/>
              </a:rPr>
              <a:t>когда</a:t>
            </a:r>
            <a:r>
              <a:rPr lang="en-US" dirty="0">
                <a:latin typeface="Arial" charset="0"/>
              </a:rPr>
              <a:t> [S] &gt;&gt; K</a:t>
            </a:r>
            <a:r>
              <a:rPr lang="en-US" sz="1600" dirty="0">
                <a:latin typeface="Arial" charset="0"/>
              </a:rPr>
              <a:t>m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848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15045" name="WordArt 5"/>
          <p:cNvSpPr>
            <a:spLocks noChangeArrowheads="1" noChangeShapeType="1" noTextEdit="1"/>
          </p:cNvSpPr>
          <p:nvPr/>
        </p:nvSpPr>
        <p:spPr bwMode="auto">
          <a:xfrm>
            <a:off x="4067944" y="188342"/>
            <a:ext cx="2232247" cy="4323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ИСК</a:t>
            </a:r>
          </a:p>
        </p:txBody>
      </p:sp>
      <p:pic>
        <p:nvPicPr>
          <p:cNvPr id="215047" name="Picture 7" descr="ch3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3716338"/>
            <a:ext cx="4667250" cy="2952750"/>
          </a:xfrm>
          <a:prstGeom prst="rect">
            <a:avLst/>
          </a:prstGeom>
          <a:noFill/>
        </p:spPr>
      </p:pic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1765856" y="719941"/>
            <a:ext cx="712708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Тиск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дуже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впливає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реакцій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участю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газів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тому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безпосередньо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Palatino Linotype" pitchFamily="18" charset="0"/>
              </a:rPr>
              <a:t>пов’язаний</a:t>
            </a:r>
            <a:r>
              <a:rPr lang="ru-RU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з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концентрацією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рівнянні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Менделєєва-Клапейрона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Palatino Linotype" pitchFamily="18" charset="0"/>
              </a:rPr>
              <a:t>pV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 = </a:t>
            </a:r>
            <a:r>
              <a:rPr lang="ru-RU" sz="2000" b="1" dirty="0" err="1">
                <a:solidFill>
                  <a:srgbClr val="000000"/>
                </a:solidFill>
                <a:latin typeface="Palatino Linotype" pitchFamily="18" charset="0"/>
              </a:rPr>
              <a:t>nRT</a:t>
            </a:r>
            <a:endParaRPr lang="ru-RU" sz="2000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перенесемо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V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в праву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частину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, а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RT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– в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ліву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,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враховуємо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p/RT = n/V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враховуємо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n/V = 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alatino Linotype" pitchFamily="18" charset="0"/>
              </a:rPr>
              <a:t>p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/RT = </a:t>
            </a:r>
            <a:r>
              <a:rPr lang="ru-RU" sz="2000" b="1" dirty="0">
                <a:latin typeface="Palatino Linotype" pitchFamily="18" charset="0"/>
              </a:rPr>
              <a:t>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Тиск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і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молярна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концентрація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газу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пов'язані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прямо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пропорційно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</p:txBody>
      </p:sp>
      <p:pic>
        <p:nvPicPr>
          <p:cNvPr id="21505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468688"/>
            <a:ext cx="1587500" cy="20478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5051" name="Text Box 11"/>
          <p:cNvSpPr txBox="1">
            <a:spLocks noChangeArrowheads="1"/>
          </p:cNvSpPr>
          <p:nvPr/>
        </p:nvSpPr>
        <p:spPr bwMode="auto">
          <a:xfrm>
            <a:off x="179388" y="5551488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Клапейрон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Бенуа Поль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Еміль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(1799 - 1864 р.)</a:t>
            </a:r>
          </a:p>
        </p:txBody>
      </p:sp>
      <p:sp>
        <p:nvSpPr>
          <p:cNvPr id="215052" name="Text Box 12"/>
          <p:cNvSpPr txBox="1">
            <a:spLocks noChangeArrowheads="1"/>
          </p:cNvSpPr>
          <p:nvPr/>
        </p:nvSpPr>
        <p:spPr bwMode="auto">
          <a:xfrm>
            <a:off x="179388" y="2166938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Менделєєв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Дмитро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Іванович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(1834 - 1907 р.)</a:t>
            </a:r>
          </a:p>
        </p:txBody>
      </p:sp>
      <p:pic>
        <p:nvPicPr>
          <p:cNvPr id="21505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0350"/>
            <a:ext cx="1514475" cy="18954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5054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523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400" name="Picture 8" descr="ch4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509120"/>
            <a:ext cx="5472113" cy="2232992"/>
          </a:xfrm>
          <a:prstGeom prst="rect">
            <a:avLst/>
          </a:prstGeom>
          <a:noFill/>
        </p:spPr>
      </p:pic>
      <p:sp>
        <p:nvSpPr>
          <p:cNvPr id="187401" name="WordArt 9"/>
          <p:cNvSpPr>
            <a:spLocks noChangeArrowheads="1" noChangeShapeType="1" noTextEdit="1"/>
          </p:cNvSpPr>
          <p:nvPr/>
        </p:nvSpPr>
        <p:spPr bwMode="auto">
          <a:xfrm>
            <a:off x="2123729" y="186709"/>
            <a:ext cx="5184576" cy="6500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Площа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стикання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7402" name="Rectangle 10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7403" name="Text Box 11"/>
          <p:cNvSpPr txBox="1">
            <a:spLocks noChangeArrowheads="1"/>
          </p:cNvSpPr>
          <p:nvPr/>
        </p:nvSpPr>
        <p:spPr bwMode="auto">
          <a:xfrm>
            <a:off x="0" y="810993"/>
            <a:ext cx="90360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гетерогенної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прямо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пропорційна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збільшенням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частинки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зіштовхуються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одна з одною, а значить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подрібнення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161130" y="2492896"/>
            <a:ext cx="8874919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Швидкість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гетерогенної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залежить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а)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підведення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до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межі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б)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фаз, яка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залежить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цієї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;</a:t>
            </a:r>
            <a:b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</a:b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в)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відведення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продуктів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межі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sz="1900" dirty="0" err="1">
                <a:latin typeface="Palatino Linotype" pitchFamily="18" charset="0"/>
              </a:rPr>
              <a:t>Стадія</a:t>
            </a:r>
            <a:r>
              <a:rPr lang="ru-RU" sz="1900" dirty="0">
                <a:latin typeface="Palatino Linotype" pitchFamily="18" charset="0"/>
              </a:rPr>
              <a:t>, яка </a:t>
            </a:r>
            <a:r>
              <a:rPr lang="ru-RU" sz="1900" dirty="0" err="1">
                <a:latin typeface="Palatino Linotype" pitchFamily="18" charset="0"/>
              </a:rPr>
              <a:t>протікає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найбільш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повільно</a:t>
            </a:r>
            <a:r>
              <a:rPr lang="ru-RU" sz="1900" dirty="0">
                <a:latin typeface="Palatino Linotype" pitchFamily="18" charset="0"/>
              </a:rPr>
              <a:t>, </a:t>
            </a:r>
            <a:r>
              <a:rPr lang="ru-RU" sz="1900" b="1" dirty="0" err="1">
                <a:latin typeface="Palatino Linotype" pitchFamily="18" charset="0"/>
              </a:rPr>
              <a:t>називається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лімітуючою</a:t>
            </a:r>
            <a:r>
              <a:rPr lang="ru-RU" sz="1900" b="1" dirty="0">
                <a:latin typeface="Palatino Linotype" pitchFamily="18" charset="0"/>
              </a:rPr>
              <a:t> - </a:t>
            </a:r>
            <a:r>
              <a:rPr lang="ru-RU" sz="1900" dirty="0" err="1">
                <a:latin typeface="Palatino Linotype" pitchFamily="18" charset="0"/>
              </a:rPr>
              <a:t>саме</a:t>
            </a:r>
            <a:r>
              <a:rPr lang="ru-RU" sz="1900" dirty="0">
                <a:latin typeface="Palatino Linotype" pitchFamily="18" charset="0"/>
              </a:rPr>
              <a:t> вона </a:t>
            </a:r>
            <a:r>
              <a:rPr lang="ru-RU" sz="1900" dirty="0" err="1">
                <a:latin typeface="Palatino Linotype" pitchFamily="18" charset="0"/>
              </a:rPr>
              <a:t>визначає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швидкість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реакції</a:t>
            </a:r>
            <a:r>
              <a:rPr lang="ru-RU" sz="1900" dirty="0">
                <a:latin typeface="Palatino Linotype" pitchFamily="18" charset="0"/>
              </a:rPr>
              <a:t> в </a:t>
            </a:r>
            <a:r>
              <a:rPr lang="ru-RU" sz="1900" dirty="0" err="1">
                <a:latin typeface="Palatino Linotype" pitchFamily="18" charset="0"/>
              </a:rPr>
              <a:t>цілому</a:t>
            </a:r>
            <a:r>
              <a:rPr lang="ru-RU" sz="1900" dirty="0">
                <a:latin typeface="Palatino Linotype" pitchFamily="18" charset="0"/>
              </a:rPr>
              <a:t>.</a:t>
            </a:r>
          </a:p>
        </p:txBody>
      </p:sp>
      <p:sp>
        <p:nvSpPr>
          <p:cNvPr id="187407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37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51" name="Picture 7" descr="895957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211281"/>
            <a:ext cx="2051720" cy="1530831"/>
          </a:xfrm>
          <a:prstGeom prst="rect">
            <a:avLst/>
          </a:prstGeom>
          <a:noFill/>
        </p:spPr>
      </p:pic>
      <p:sp>
        <p:nvSpPr>
          <p:cNvPr id="185360" name="Rectangle 1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5696" y="13143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ПЛАН  ЛЕКЦ</a:t>
            </a:r>
            <a:r>
              <a:rPr lang="uk-UA" sz="3200" dirty="0"/>
              <a:t>ІЇ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/>
          </p:nvPr>
        </p:nvSpPr>
        <p:spPr>
          <a:xfrm>
            <a:off x="-396552" y="416745"/>
            <a:ext cx="8784976" cy="4308399"/>
          </a:xfrm>
        </p:spPr>
        <p:txBody>
          <a:bodyPr/>
          <a:lstStyle/>
          <a:p>
            <a:pPr marL="0" indent="531813">
              <a:buNone/>
            </a:pPr>
            <a:r>
              <a:rPr lang="ru-RU" sz="2400" dirty="0"/>
              <a:t>1. </a:t>
            </a:r>
            <a:r>
              <a:rPr lang="ru-RU" sz="2400" dirty="0" err="1"/>
              <a:t>Хімічна</a:t>
            </a:r>
            <a:r>
              <a:rPr lang="ru-RU" sz="2400" dirty="0"/>
              <a:t> </a:t>
            </a:r>
            <a:r>
              <a:rPr lang="ru-RU" sz="2400" dirty="0" err="1"/>
              <a:t>кінетика</a:t>
            </a:r>
            <a:endParaRPr lang="ru-RU" sz="2400" dirty="0"/>
          </a:p>
          <a:p>
            <a:pPr marL="0" indent="531813">
              <a:buNone/>
            </a:pPr>
            <a:r>
              <a:rPr lang="ru-RU" sz="2400" dirty="0"/>
              <a:t>2. </a:t>
            </a:r>
            <a:r>
              <a:rPr lang="ru-RU" sz="2400" dirty="0" err="1"/>
              <a:t>Швидкість</a:t>
            </a:r>
            <a:r>
              <a:rPr lang="ru-RU" sz="2400" dirty="0"/>
              <a:t> 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endParaRPr lang="ru-RU" sz="2400" dirty="0"/>
          </a:p>
          <a:p>
            <a:pPr marL="0" indent="531813">
              <a:buNone/>
            </a:pPr>
            <a:r>
              <a:rPr lang="ru-RU" sz="2400" dirty="0"/>
              <a:t>3. </a:t>
            </a:r>
            <a:r>
              <a:rPr lang="ru-RU" sz="2400" dirty="0" err="1"/>
              <a:t>Класифікація</a:t>
            </a:r>
            <a:r>
              <a:rPr lang="ru-RU" sz="2400" dirty="0"/>
              <a:t> </a:t>
            </a:r>
            <a:r>
              <a:rPr lang="ru-RU" sz="2400" dirty="0" err="1"/>
              <a:t>реакцій</a:t>
            </a:r>
            <a:r>
              <a:rPr lang="ru-RU" sz="2400" dirty="0"/>
              <a:t> за </a:t>
            </a:r>
            <a:r>
              <a:rPr lang="ru-RU" sz="2400" dirty="0" err="1"/>
              <a:t>фазовим</a:t>
            </a:r>
            <a:r>
              <a:rPr lang="ru-RU" sz="2400" dirty="0"/>
              <a:t> складом</a:t>
            </a:r>
          </a:p>
          <a:p>
            <a:pPr marL="0" indent="531813">
              <a:buNone/>
            </a:pPr>
            <a:r>
              <a:rPr lang="ru-RU" sz="2400" dirty="0"/>
              <a:t>4. </a:t>
            </a:r>
            <a:r>
              <a:rPr lang="ru-RU" sz="2400" dirty="0" err="1"/>
              <a:t>Фактори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впливають</a:t>
            </a:r>
            <a:r>
              <a:rPr lang="ru-RU" sz="2400" dirty="0"/>
              <a:t> на </a:t>
            </a:r>
            <a:r>
              <a:rPr lang="ru-RU" sz="2400" dirty="0" err="1"/>
              <a:t>швидкість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: </a:t>
            </a:r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Концентрація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		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нульового</a:t>
            </a:r>
            <a:r>
              <a:rPr lang="ru-RU" sz="2400" dirty="0"/>
              <a:t>, </a:t>
            </a:r>
            <a:r>
              <a:rPr lang="ru-RU" sz="2400" dirty="0" err="1"/>
              <a:t>першого</a:t>
            </a:r>
            <a:r>
              <a:rPr lang="ru-RU" sz="2400" dirty="0"/>
              <a:t>, другого </a:t>
            </a:r>
            <a:r>
              <a:rPr lang="ru-RU" sz="2400" dirty="0" err="1"/>
              <a:t>порядків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Температура</a:t>
            </a:r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Енергія</a:t>
            </a:r>
            <a:r>
              <a:rPr lang="ru-RU" sz="2400" dirty="0"/>
              <a:t> </a:t>
            </a:r>
            <a:r>
              <a:rPr lang="ru-RU" sz="2400" dirty="0" err="1"/>
              <a:t>активації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Природа </a:t>
            </a:r>
            <a:r>
              <a:rPr lang="ru-RU" sz="2400" dirty="0" err="1"/>
              <a:t>реагуючих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Каталізатор</a:t>
            </a:r>
            <a:r>
              <a:rPr lang="ru-RU" sz="2400" dirty="0"/>
              <a:t>, </a:t>
            </a:r>
            <a:r>
              <a:rPr lang="ru-RU" sz="2400" dirty="0" err="1"/>
              <a:t>каталіз</a:t>
            </a:r>
            <a:r>
              <a:rPr lang="ru-RU" sz="2400" dirty="0"/>
              <a:t>, </a:t>
            </a:r>
            <a:r>
              <a:rPr lang="ru-RU" sz="2400" dirty="0" err="1"/>
              <a:t>ферментативний</a:t>
            </a:r>
            <a:r>
              <a:rPr lang="ru-RU" sz="2400" dirty="0"/>
              <a:t> </a:t>
            </a:r>
            <a:r>
              <a:rPr lang="ru-RU" sz="2400" dirty="0" err="1"/>
              <a:t>каталіз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Залежність</a:t>
            </a:r>
            <a:r>
              <a:rPr lang="ru-RU" sz="2400" dirty="0"/>
              <a:t> </a:t>
            </a:r>
            <a:r>
              <a:rPr lang="ru-RU" sz="2400" dirty="0" err="1"/>
              <a:t>початкової</a:t>
            </a:r>
            <a:r>
              <a:rPr lang="ru-RU" sz="2400" dirty="0"/>
              <a:t> </a:t>
            </a:r>
            <a:r>
              <a:rPr lang="ru-RU" sz="2400" dirty="0" err="1"/>
              <a:t>швидкості</a:t>
            </a:r>
            <a:r>
              <a:rPr lang="ru-RU" sz="2400" dirty="0"/>
              <a:t> </a:t>
            </a:r>
            <a:r>
              <a:rPr lang="ru-RU" sz="2400" dirty="0" err="1"/>
              <a:t>ферментативної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концентрації</a:t>
            </a:r>
            <a:r>
              <a:rPr lang="ru-RU" sz="2400" dirty="0"/>
              <a:t> субстрату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12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80728"/>
            <a:ext cx="9067800" cy="6597352"/>
          </a:xfrm>
        </p:spPr>
        <p:txBody>
          <a:bodyPr anchor="t"/>
          <a:lstStyle/>
          <a:p>
            <a:pPr algn="l"/>
            <a:r>
              <a:rPr lang="ru-RU" sz="1800" b="1" i="1" dirty="0">
                <a:solidFill>
                  <a:schemeClr val="accent2"/>
                </a:solidFill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кінетики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хімічних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практичне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керівництво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обміном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організмах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кінетику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доцільний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виведення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ксенобіотиків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походження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нейтралізації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захоронення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шкідливих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відходів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людської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Фармакокінетика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pharmacon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kinetikos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Токсикокінетика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713288"/>
            <a:ext cx="3048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34CD550-9FF9-410B-AE7A-A34EB546A793}"/>
              </a:ext>
            </a:extLst>
          </p:cNvPr>
          <p:cNvSpPr/>
          <p:nvPr/>
        </p:nvSpPr>
        <p:spPr>
          <a:xfrm>
            <a:off x="0" y="116632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Хімічна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кінетика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вивчає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швидкість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хімічних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реакцій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механізм</a:t>
            </a:r>
            <a:r>
              <a:rPr lang="ru-RU" sz="2400" b="1" dirty="0">
                <a:solidFill>
                  <a:srgbClr val="FF0000"/>
                </a:solidFill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</a:rPr>
              <a:t>їх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закономірності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323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857" y="162790"/>
            <a:ext cx="9144000" cy="404664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700" b="1" dirty="0">
                <a:solidFill>
                  <a:srgbClr val="FF0000"/>
                </a:solidFill>
                <a:latin typeface="Arial" charset="0"/>
              </a:rPr>
            </a:br>
            <a:r>
              <a:rPr lang="ru-RU" sz="2700" b="1" dirty="0">
                <a:solidFill>
                  <a:srgbClr val="FF0000"/>
                </a:solidFill>
                <a:latin typeface="Arial" charset="0"/>
              </a:rPr>
              <a:t>ОСНОВНІ ПОНЯТТЯ ХІМІЧНОЇ КІНЕТИКИ</a:t>
            </a:r>
            <a:r>
              <a:rPr lang="ru-RU" b="1" i="1" dirty="0">
                <a:solidFill>
                  <a:srgbClr val="990033"/>
                </a:solidFill>
                <a:latin typeface="Arial" charset="0"/>
              </a:rPr>
              <a:t/>
            </a:r>
            <a:br>
              <a:rPr lang="ru-RU" b="1" i="1" dirty="0">
                <a:solidFill>
                  <a:srgbClr val="990033"/>
                </a:solidFill>
                <a:latin typeface="Arial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52191E8-B7F8-4D0E-8B71-F7AF50C1A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3" y="527223"/>
            <a:ext cx="9036496" cy="2794625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Швидкістю хімічної реакції (</a:t>
            </a:r>
            <a:r>
              <a:rPr lang="en-US" sz="2800" i="1" dirty="0">
                <a:solidFill>
                  <a:srgbClr val="FF0000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v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називають зміну кількості речовини за одиницю часу в одиниці об'єму для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i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гомогенних реакцій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і на одиницю поверхні для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i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гетерогенних реакцій: </a:t>
            </a:r>
            <a:endParaRPr lang="ru-RU" sz="2000" b="1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                                      </a:t>
            </a:r>
            <a:endParaRPr lang="ru-RU" dirty="0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xmlns="" id="{3ABAAB36-EEDF-4068-BDDF-7C9D6F24A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1967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4377AA6-AA67-4C71-BB1E-9D46E0DD34BA}"/>
              </a:ext>
            </a:extLst>
          </p:cNvPr>
          <p:cNvSpPr txBox="1"/>
          <p:nvPr/>
        </p:nvSpPr>
        <p:spPr>
          <a:xfrm>
            <a:off x="53753" y="3124969"/>
            <a:ext cx="90902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Або:</a:t>
            </a:r>
          </a:p>
          <a:p>
            <a:r>
              <a:rPr lang="uk-UA" b="1" i="1" dirty="0">
                <a:solidFill>
                  <a:srgbClr val="0070C0"/>
                </a:solidFill>
              </a:rPr>
              <a:t>Швидкість хімічної реакції –</a:t>
            </a:r>
            <a:r>
              <a:rPr lang="uk-UA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 зміна концентрації реагенту або продукту реакції за одиницю часу в одиниці об’єму.</a:t>
            </a:r>
          </a:p>
          <a:p>
            <a:r>
              <a:rPr lang="uk-UA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Фактори, що впливають на швидкість хімічної реакції:</a:t>
            </a:r>
          </a:p>
          <a:p>
            <a:pPr marL="342900" indent="-342900">
              <a:buAutoNum type="arabicParenR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природа реагуючих речовин: рівновага при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dirty="0"/>
              <a:t> </a:t>
            </a:r>
          </a:p>
          <a:p>
            <a:pPr algn="ctr"/>
            <a:r>
              <a:rPr lang="uk-UA" dirty="0" err="1"/>
              <a:t>Н+О→млн.тисяч</a:t>
            </a:r>
            <a:r>
              <a:rPr lang="uk-UA" dirty="0"/>
              <a:t> років</a:t>
            </a:r>
          </a:p>
          <a:p>
            <a:pPr algn="ctr"/>
            <a:r>
              <a:rPr lang="uk-UA" dirty="0"/>
              <a:t>Н+</a:t>
            </a:r>
            <a:r>
              <a:rPr lang="en-US" dirty="0"/>
              <a:t>F</a:t>
            </a:r>
            <a:r>
              <a:rPr lang="ru-RU" dirty="0"/>
              <a:t>→</a:t>
            </a:r>
            <a:r>
              <a:rPr lang="ru-RU" dirty="0" err="1"/>
              <a:t>митт</a:t>
            </a:r>
            <a:r>
              <a:rPr lang="uk-UA" dirty="0"/>
              <a:t>є</a:t>
            </a:r>
            <a:r>
              <a:rPr lang="ru-RU" dirty="0"/>
              <a:t>во</a:t>
            </a:r>
          </a:p>
          <a:p>
            <a:r>
              <a:rPr lang="uk-UA" dirty="0"/>
              <a:t>2</a:t>
            </a:r>
            <a:r>
              <a:rPr lang="ru-RU" dirty="0"/>
              <a:t>) </a:t>
            </a:r>
            <a:r>
              <a:rPr lang="ru-RU" dirty="0" err="1"/>
              <a:t>агрегатний</a:t>
            </a:r>
            <a:r>
              <a:rPr lang="ru-RU" dirty="0"/>
              <a:t> стан (газ &gt; </a:t>
            </a:r>
            <a:r>
              <a:rPr lang="uk-UA" dirty="0"/>
              <a:t>рідина </a:t>
            </a:r>
            <a:r>
              <a:rPr lang="ru-RU" dirty="0"/>
              <a:t>&gt; тверда </a:t>
            </a:r>
            <a:r>
              <a:rPr lang="uk-UA" dirty="0"/>
              <a:t>речовина</a:t>
            </a:r>
            <a:r>
              <a:rPr lang="ru-RU" dirty="0"/>
              <a:t>);</a:t>
            </a:r>
          </a:p>
          <a:p>
            <a:r>
              <a:rPr lang="uk-UA" dirty="0"/>
              <a:t>3</a:t>
            </a:r>
            <a:r>
              <a:rPr lang="ru-RU" dirty="0"/>
              <a:t>) природа </a:t>
            </a:r>
            <a:r>
              <a:rPr lang="ru-RU" dirty="0" err="1"/>
              <a:t>розчинника</a:t>
            </a:r>
            <a:r>
              <a:rPr lang="ru-RU" dirty="0"/>
              <a:t>;</a:t>
            </a:r>
          </a:p>
          <a:p>
            <a:r>
              <a:rPr lang="uk-UA" dirty="0"/>
              <a:t>4</a:t>
            </a:r>
            <a:r>
              <a:rPr lang="ru-RU" dirty="0"/>
              <a:t>) </a:t>
            </a:r>
            <a:r>
              <a:rPr lang="ru-RU" dirty="0" err="1"/>
              <a:t>умови</a:t>
            </a:r>
            <a:r>
              <a:rPr lang="ru-RU" dirty="0"/>
              <a:t>, в </a:t>
            </a:r>
            <a:r>
              <a:rPr lang="uk-UA" dirty="0"/>
              <a:t>яких </a:t>
            </a:r>
            <a:r>
              <a:rPr lang="uk-UA" dirty="0" err="1"/>
              <a:t>знакодиться</a:t>
            </a:r>
            <a:r>
              <a:rPr lang="uk-UA" dirty="0"/>
              <a:t> система (тиск, концентрація</a:t>
            </a:r>
            <a:r>
              <a:rPr lang="ru-RU" dirty="0"/>
              <a:t>, температура);</a:t>
            </a:r>
          </a:p>
          <a:p>
            <a:r>
              <a:rPr lang="uk-UA" dirty="0"/>
              <a:t>5</a:t>
            </a:r>
            <a:r>
              <a:rPr lang="ru-RU" dirty="0"/>
              <a:t>)</a:t>
            </a:r>
            <a:r>
              <a:rPr lang="uk-UA" dirty="0"/>
              <a:t> наявність</a:t>
            </a:r>
            <a:r>
              <a:rPr lang="ru-RU" dirty="0"/>
              <a:t> </a:t>
            </a:r>
            <a:r>
              <a:rPr lang="uk-UA" dirty="0"/>
              <a:t>каталізатора.</a:t>
            </a:r>
          </a:p>
          <a:p>
            <a:endParaRPr lang="uk-UA" dirty="0"/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051720" y="1965162"/>
                <a:ext cx="5976664" cy="1159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𝜗</m:t>
                    </m:r>
                    <m:r>
                      <a:rPr lang="ru-RU" sz="2400" i="1">
                        <a:latin typeface="Cambria Math"/>
                        <a:ea typeface="Cambria Math"/>
                      </a:rPr>
                      <m:t>=±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𝑛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𝑣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</m:oMath>
                </a14:m>
                <a:r>
                  <a:rPr lang="ru-RU" sz="2400" dirty="0">
                    <a:ea typeface="Cambria Math"/>
                  </a:rPr>
                  <a:t>, </a:t>
                </a:r>
                <a:r>
                  <a:rPr lang="ru-RU" dirty="0">
                    <a:ea typeface="Cambria Math"/>
                  </a:rPr>
                  <a:t>моль/м</a:t>
                </a:r>
                <a:r>
                  <a:rPr lang="ru-RU" baseline="30000" dirty="0">
                    <a:ea typeface="Cambria Math"/>
                  </a:rPr>
                  <a:t>3</a:t>
                </a:r>
                <a:r>
                  <a:rPr lang="ru-RU" dirty="0">
                    <a:ea typeface="Cambria Math"/>
                  </a:rPr>
                  <a:t> ∙с </a:t>
                </a:r>
                <a:r>
                  <a:rPr lang="ru-RU" dirty="0">
                    <a:latin typeface="Arial" pitchFamily="34" charset="0"/>
                    <a:ea typeface="Cambria Math"/>
                    <a:cs typeface="Arial" pitchFamily="34" charset="0"/>
                  </a:rPr>
                  <a:t>–</a:t>
                </a:r>
                <a:r>
                  <a:rPr lang="ru-RU" dirty="0">
                    <a:ea typeface="Cambria Math"/>
                  </a:rPr>
                  <a:t> </a:t>
                </a:r>
                <a:r>
                  <a:rPr lang="ru-RU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гомогенна </a:t>
                </a:r>
                <a:r>
                  <a:rPr lang="ru-RU" dirty="0" err="1" smtClean="0">
                    <a:latin typeface="Arial" pitchFamily="34" charset="0"/>
                    <a:ea typeface="Cambria Math"/>
                    <a:cs typeface="Arial" pitchFamily="34" charset="0"/>
                  </a:rPr>
                  <a:t>реакц</a:t>
                </a:r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і</a:t>
                </a:r>
                <a:r>
                  <a:rPr lang="ru-RU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я</a:t>
                </a:r>
                <a:endParaRPr lang="ru-RU" dirty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𝜗</m:t>
                    </m:r>
                    <m:r>
                      <a:rPr lang="ru-RU" sz="24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=±</m:t>
                    </m:r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  <m:r>
                      <a:rPr lang="en-US" sz="240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Arial" charset="0"/>
                  </a:rPr>
                  <a:t>моль/м</a:t>
                </a:r>
                <a:r>
                  <a:rPr lang="ru-RU" sz="1600" baseline="30000" dirty="0">
                    <a:solidFill>
                      <a:srgbClr val="000000"/>
                    </a:solidFill>
                    <a:latin typeface="Arial" charset="0"/>
                  </a:rPr>
                  <a:t>2</a:t>
                </a:r>
                <a:r>
                  <a:rPr lang="ru-RU" dirty="0">
                    <a:solidFill>
                      <a:srgbClr val="000000"/>
                    </a:solidFill>
                    <a:latin typeface="Arial" charset="0"/>
                  </a:rPr>
                  <a:t> ∙</a:t>
                </a:r>
                <a:r>
                  <a:rPr lang="ru-RU" dirty="0" smtClean="0">
                    <a:solidFill>
                      <a:srgbClr val="000000"/>
                    </a:solidFill>
                    <a:latin typeface="Arial" charset="0"/>
                  </a:rPr>
                  <a:t>с – гетерогенна </a:t>
                </a:r>
                <a:r>
                  <a:rPr lang="ru-RU" dirty="0" err="1" smtClean="0">
                    <a:solidFill>
                      <a:srgbClr val="000000"/>
                    </a:solidFill>
                    <a:latin typeface="Arial" charset="0"/>
                  </a:rPr>
                  <a:t>реакція</a:t>
                </a:r>
                <a:r>
                  <a:rPr lang="ru-RU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965162"/>
                <a:ext cx="5976664" cy="11598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1821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6" name="WordArt 6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30885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Середня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швидкість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гомогенної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97304" name="Object 24"/>
          <p:cNvGraphicFramePr>
            <a:graphicFrameLocks noChangeAspect="1"/>
          </p:cNvGraphicFramePr>
          <p:nvPr/>
        </p:nvGraphicFramePr>
        <p:xfrm>
          <a:off x="5940425" y="1897063"/>
          <a:ext cx="122396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8" name="Формула" r:id="rId3" imgW="545760" imgH="393480" progId="Equation.3">
                  <p:embed/>
                </p:oleObj>
              </mc:Choice>
              <mc:Fallback>
                <p:oleObj name="Формула" r:id="rId3" imgW="545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1897063"/>
                        <a:ext cx="1223963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5" name="Object 25"/>
          <p:cNvGraphicFramePr>
            <a:graphicFrameLocks noChangeAspect="1"/>
          </p:cNvGraphicFramePr>
          <p:nvPr/>
        </p:nvGraphicFramePr>
        <p:xfrm>
          <a:off x="4932363" y="4221163"/>
          <a:ext cx="1081087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9" name="Формула" r:id="rId5" imgW="393480" imgH="393480" progId="Equation.3">
                  <p:embed/>
                </p:oleObj>
              </mc:Choice>
              <mc:Fallback>
                <p:oleObj name="Формула" r:id="rId5" imgW="393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221163"/>
                        <a:ext cx="1081087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66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6" name="Object 26"/>
          <p:cNvGraphicFramePr>
            <a:graphicFrameLocks noChangeAspect="1"/>
          </p:cNvGraphicFramePr>
          <p:nvPr/>
        </p:nvGraphicFramePr>
        <p:xfrm>
          <a:off x="7380288" y="4221163"/>
          <a:ext cx="122396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0" name="Формула" r:id="rId7" imgW="469800" imgH="393480" progId="Equation.3">
                  <p:embed/>
                </p:oleObj>
              </mc:Choice>
              <mc:Fallback>
                <p:oleObj name="Формула" r:id="rId7" imgW="469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4221163"/>
                        <a:ext cx="1223962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7" name="Line 27"/>
          <p:cNvSpPr>
            <a:spLocks noChangeShapeType="1"/>
          </p:cNvSpPr>
          <p:nvPr/>
        </p:nvSpPr>
        <p:spPr bwMode="auto">
          <a:xfrm>
            <a:off x="6516688" y="47974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97308" name="Object 28"/>
          <p:cNvGraphicFramePr>
            <a:graphicFrameLocks noGrp="1" noChangeAspect="1"/>
          </p:cNvGraphicFramePr>
          <p:nvPr>
            <p:ph/>
          </p:nvPr>
        </p:nvGraphicFramePr>
        <p:xfrm>
          <a:off x="6011863" y="4933950"/>
          <a:ext cx="136842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1" name="Формула" r:id="rId9" imgW="571320" imgH="393480" progId="Equation.3">
                  <p:embed/>
                </p:oleObj>
              </mc:Choice>
              <mc:Fallback>
                <p:oleObj name="Формула" r:id="rId9" imgW="571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933950"/>
                        <a:ext cx="136842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0" name="Text Box 30"/>
          <p:cNvSpPr txBox="1">
            <a:spLocks noChangeArrowheads="1"/>
          </p:cNvSpPr>
          <p:nvPr/>
        </p:nvSpPr>
        <p:spPr bwMode="auto">
          <a:xfrm>
            <a:off x="4354513" y="1052513"/>
            <a:ext cx="46815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 часу на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об’єму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4284663" y="2781300"/>
            <a:ext cx="4824412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 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об’єму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молярна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гомогенної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часу</a:t>
            </a:r>
          </a:p>
        </p:txBody>
      </p:sp>
      <p:sp>
        <p:nvSpPr>
          <p:cNvPr id="97312" name="Text Box 32"/>
          <p:cNvSpPr txBox="1">
            <a:spLocks noChangeArrowheads="1"/>
          </p:cNvSpPr>
          <p:nvPr/>
        </p:nvSpPr>
        <p:spPr bwMode="auto">
          <a:xfrm>
            <a:off x="4427538" y="5805488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+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» -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за продуктом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;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«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» -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за </a:t>
            </a:r>
            <a:r>
              <a:rPr lang="ru-RU" sz="1600" b="1" dirty="0" err="1">
                <a:solidFill>
                  <a:srgbClr val="000000"/>
                </a:solidFill>
                <a:latin typeface="Palatino Linotype" pitchFamily="18" charset="0"/>
              </a:rPr>
              <a:t>вихідною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Palatino Linotype" pitchFamily="18" charset="0"/>
              </a:rPr>
              <a:t>речовиною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</p:txBody>
      </p:sp>
      <p:sp>
        <p:nvSpPr>
          <p:cNvPr id="97313" name="AutoShape 33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80BD894-1C87-46EA-8978-BC7C2AD84D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8" y="1052513"/>
            <a:ext cx="4298008" cy="531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9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Для характеристики </a:t>
            </a:r>
            <a:r>
              <a:rPr lang="ru-RU" sz="2200" b="1" dirty="0" err="1"/>
              <a:t>механізму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 </a:t>
            </a:r>
            <a:r>
              <a:rPr lang="ru-RU" sz="2200" b="1" dirty="0" err="1"/>
              <a:t>вводяться</a:t>
            </a:r>
            <a:r>
              <a:rPr lang="ru-RU" sz="2200" b="1" dirty="0"/>
              <a:t> </a:t>
            </a:r>
            <a:r>
              <a:rPr lang="ru-RU" sz="2200" b="1" dirty="0" err="1"/>
              <a:t>поняття</a:t>
            </a:r>
            <a:r>
              <a:rPr lang="ru-RU" sz="2200" b="1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молекулярність</a:t>
            </a:r>
            <a:r>
              <a:rPr lang="ru-RU" sz="2200" b="1" dirty="0">
                <a:solidFill>
                  <a:srgbClr val="FF0000"/>
                </a:solidFill>
              </a:rPr>
              <a:t>, порядок </a:t>
            </a:r>
            <a:r>
              <a:rPr lang="ru-RU" sz="2200" b="1" dirty="0" err="1">
                <a:solidFill>
                  <a:srgbClr val="FF0000"/>
                </a:solidFill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</a:rPr>
              <a:t> і </a:t>
            </a:r>
            <a:r>
              <a:rPr lang="ru-RU" sz="2200" b="1" dirty="0" err="1">
                <a:solidFill>
                  <a:srgbClr val="FF0000"/>
                </a:solidFill>
              </a:rPr>
              <a:t>період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напіврозпаду</a:t>
            </a:r>
            <a:r>
              <a:rPr lang="ru-RU" sz="2200" b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C00000"/>
                </a:solidFill>
              </a:rPr>
              <a:t>Молекулярність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>
                <a:solidFill>
                  <a:srgbClr val="C00000"/>
                </a:solidFill>
              </a:rPr>
              <a:t>реакції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/>
              <a:t>- число </a:t>
            </a:r>
            <a:r>
              <a:rPr lang="ru-RU" sz="2200" b="1" dirty="0" err="1"/>
              <a:t>частинок</a:t>
            </a:r>
            <a:r>
              <a:rPr lang="ru-RU" sz="2200" b="1" dirty="0"/>
              <a:t> (молекул, </a:t>
            </a:r>
            <a:r>
              <a:rPr lang="ru-RU" sz="2200" b="1" dirty="0" err="1"/>
              <a:t>атомів</a:t>
            </a:r>
            <a:r>
              <a:rPr lang="ru-RU" sz="2200" b="1" dirty="0"/>
              <a:t>, </a:t>
            </a:r>
            <a:r>
              <a:rPr lang="ru-RU" sz="2200" b="1" dirty="0" err="1"/>
              <a:t>іонів</a:t>
            </a:r>
            <a:r>
              <a:rPr lang="ru-RU" sz="2200" b="1" dirty="0"/>
              <a:t>), </a:t>
            </a:r>
            <a:r>
              <a:rPr lang="ru-RU" sz="2200" b="1" dirty="0" err="1"/>
              <a:t>які</a:t>
            </a:r>
            <a:r>
              <a:rPr lang="ru-RU" sz="2200" b="1" dirty="0"/>
              <a:t> </a:t>
            </a:r>
            <a:r>
              <a:rPr lang="ru-RU" sz="2200" b="1" dirty="0" err="1"/>
              <a:t>беруть</a:t>
            </a:r>
            <a:r>
              <a:rPr lang="ru-RU" sz="2200" b="1" dirty="0"/>
              <a:t> участь в </a:t>
            </a:r>
            <a:r>
              <a:rPr lang="ru-RU" sz="2200" b="1" dirty="0" err="1"/>
              <a:t>елементарному</a:t>
            </a:r>
            <a:r>
              <a:rPr lang="ru-RU" sz="2200" b="1" dirty="0"/>
              <a:t> </a:t>
            </a:r>
            <a:r>
              <a:rPr lang="ru-RU" sz="2200" b="1" dirty="0" err="1"/>
              <a:t>акті</a:t>
            </a:r>
            <a:r>
              <a:rPr lang="ru-RU" sz="2200" b="1" dirty="0"/>
              <a:t> </a:t>
            </a:r>
            <a:r>
              <a:rPr lang="ru-RU" sz="2200" b="1" dirty="0" err="1"/>
              <a:t>хімічної</a:t>
            </a:r>
            <a:r>
              <a:rPr lang="ru-RU" sz="2200" b="1" dirty="0"/>
              <a:t> </a:t>
            </a:r>
            <a:r>
              <a:rPr lang="ru-RU" sz="2200" b="1" dirty="0" err="1"/>
              <a:t>взаємодії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1900" b="1" dirty="0"/>
              <a:t>А→В  </a:t>
            </a:r>
            <a:r>
              <a:rPr lang="ru-RU" sz="1900" b="1" dirty="0" err="1"/>
              <a:t>або</a:t>
            </a:r>
            <a:r>
              <a:rPr lang="ru-RU" sz="1900" b="1" dirty="0"/>
              <a:t>  А→ В+С (</a:t>
            </a:r>
            <a:r>
              <a:rPr lang="ru-RU" sz="1900" b="1" dirty="0" err="1"/>
              <a:t>мономолекулярна</a:t>
            </a:r>
            <a:r>
              <a:rPr lang="ru-RU" sz="19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1900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= 2 І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 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19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]</a:t>
            </a: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/>
              <a:t>А+В→С </a:t>
            </a:r>
            <a:r>
              <a:rPr lang="ru-RU" sz="1900" b="1" dirty="0" err="1"/>
              <a:t>або</a:t>
            </a:r>
            <a:r>
              <a:rPr lang="ru-RU" sz="1900" b="1" dirty="0"/>
              <a:t> 2А→В (</a:t>
            </a:r>
            <a:r>
              <a:rPr lang="ru-RU" sz="1900" b="1" dirty="0" err="1"/>
              <a:t>бімолекулярня</a:t>
            </a:r>
            <a:r>
              <a:rPr lang="ru-RU" sz="19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/>
              <a:t>С</a:t>
            </a:r>
            <a:r>
              <a:rPr lang="ru-RU" sz="1900" b="1" baseline="-25000" dirty="0"/>
              <a:t>12</a:t>
            </a:r>
            <a:r>
              <a:rPr lang="ru-RU" sz="1900" b="1" dirty="0"/>
              <a:t>Н</a:t>
            </a:r>
            <a:r>
              <a:rPr lang="ru-RU" sz="1900" b="1" baseline="-25000" dirty="0"/>
              <a:t>22</a:t>
            </a:r>
            <a:r>
              <a:rPr lang="ru-RU" sz="1900" b="1" dirty="0"/>
              <a:t>О</a:t>
            </a:r>
            <a:r>
              <a:rPr lang="ru-RU" sz="1900" b="1" baseline="-25000" dirty="0"/>
              <a:t>11</a:t>
            </a:r>
            <a:r>
              <a:rPr lang="ru-RU" sz="1900" b="1" dirty="0"/>
              <a:t>+Н</a:t>
            </a:r>
            <a:r>
              <a:rPr lang="ru-RU" sz="1900" b="1" baseline="-25000" dirty="0"/>
              <a:t>2</a:t>
            </a:r>
            <a:r>
              <a:rPr lang="ru-RU" sz="1900" b="1" dirty="0"/>
              <a:t>О→2С</a:t>
            </a:r>
            <a:r>
              <a:rPr lang="ru-RU" sz="1900" b="1" baseline="-25000" dirty="0"/>
              <a:t>6</a:t>
            </a:r>
            <a:r>
              <a:rPr lang="ru-RU" sz="1900" b="1" dirty="0"/>
              <a:t>Н</a:t>
            </a:r>
            <a:r>
              <a:rPr lang="ru-RU" sz="1900" b="1" baseline="-25000" dirty="0"/>
              <a:t>12</a:t>
            </a:r>
            <a:r>
              <a:rPr lang="ru-RU" sz="1900" b="1" dirty="0"/>
              <a:t>О</a:t>
            </a:r>
            <a:r>
              <a:rPr lang="ru-RU" sz="1900" b="1" baseline="-25000" dirty="0"/>
              <a:t>6</a:t>
            </a:r>
            <a:r>
              <a:rPr lang="ru-RU" sz="1900" b="1" dirty="0"/>
              <a:t> (</a:t>
            </a:r>
            <a:r>
              <a:rPr lang="ru-RU" sz="1900" b="1" dirty="0" err="1"/>
              <a:t>гидроліз</a:t>
            </a:r>
            <a:r>
              <a:rPr lang="ru-RU" sz="1900" b="1" dirty="0"/>
              <a:t> </a:t>
            </a:r>
            <a:r>
              <a:rPr lang="ru-RU" sz="1900" b="1" dirty="0" err="1"/>
              <a:t>сахарози</a:t>
            </a:r>
            <a:r>
              <a:rPr lang="ru-RU" sz="1900" b="1" dirty="0"/>
              <a:t>)</a:t>
            </a:r>
            <a:endParaRPr lang="en-US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 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ru-RU" sz="1900" b="1" dirty="0"/>
              <a:t>С</a:t>
            </a:r>
            <a:r>
              <a:rPr lang="ru-RU" sz="1900" b="1" baseline="-25000" dirty="0"/>
              <a:t>12</a:t>
            </a:r>
            <a:r>
              <a:rPr lang="ru-RU" sz="1900" b="1" dirty="0"/>
              <a:t>Н</a:t>
            </a:r>
            <a:r>
              <a:rPr lang="ru-RU" sz="1900" b="1" baseline="-25000" dirty="0"/>
              <a:t>22</a:t>
            </a:r>
            <a:r>
              <a:rPr lang="ru-RU" sz="1900" b="1" dirty="0"/>
              <a:t>О</a:t>
            </a:r>
            <a:r>
              <a:rPr lang="ru-RU" sz="1900" b="1" baseline="-25000" dirty="0"/>
              <a:t>11</a:t>
            </a:r>
            <a:r>
              <a:rPr lang="en-US" sz="1900" b="1" dirty="0"/>
              <a:t>]∙[</a:t>
            </a:r>
            <a:r>
              <a:rPr lang="ru-RU" sz="1900" b="1" dirty="0"/>
              <a:t>Н</a:t>
            </a:r>
            <a:r>
              <a:rPr lang="ru-RU" sz="1900" b="1" baseline="-25000" dirty="0"/>
              <a:t>2</a:t>
            </a:r>
            <a:r>
              <a:rPr lang="ru-RU" sz="1900" b="1" dirty="0"/>
              <a:t>О</a:t>
            </a:r>
            <a:r>
              <a:rPr lang="en-US" sz="1900" b="1" dirty="0"/>
              <a:t>]</a:t>
            </a:r>
            <a:endParaRPr lang="ru-RU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sz="1900" b="1" dirty="0"/>
              <a:t>2NO+H</a:t>
            </a:r>
            <a:r>
              <a:rPr lang="en-US" sz="1900" b="1" baseline="-25000" dirty="0"/>
              <a:t>2</a:t>
            </a:r>
            <a:r>
              <a:rPr lang="en-US" sz="1900" b="1" dirty="0"/>
              <a:t>=N</a:t>
            </a:r>
            <a:r>
              <a:rPr lang="en-US" sz="1900" b="1" baseline="-25000" dirty="0"/>
              <a:t>2</a:t>
            </a:r>
            <a:r>
              <a:rPr lang="en-US" sz="1900" b="1" dirty="0"/>
              <a:t>O+H</a:t>
            </a:r>
            <a:r>
              <a:rPr lang="en-US" sz="1900" b="1" baseline="-25000" dirty="0"/>
              <a:t>2</a:t>
            </a:r>
            <a:r>
              <a:rPr lang="en-US" sz="1900" b="1" dirty="0"/>
              <a:t>O</a:t>
            </a:r>
            <a:r>
              <a:rPr lang="ru-RU" sz="1900" b="1" dirty="0"/>
              <a:t> (</a:t>
            </a:r>
            <a:r>
              <a:rPr lang="ru-RU" sz="1900" b="1" dirty="0" err="1"/>
              <a:t>тримолекулярна</a:t>
            </a:r>
            <a:r>
              <a:rPr lang="ru-RU" sz="1900" b="1" dirty="0"/>
              <a:t>)</a:t>
            </a:r>
            <a:endParaRPr lang="en-US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en-US" sz="1900" b="1" dirty="0"/>
              <a:t>NO]</a:t>
            </a:r>
            <a:r>
              <a:rPr lang="en-US" sz="1900" b="1" baseline="30000" dirty="0"/>
              <a:t>2</a:t>
            </a:r>
            <a:r>
              <a:rPr lang="en-US" sz="1900" b="1" dirty="0"/>
              <a:t>∙[H</a:t>
            </a:r>
            <a:r>
              <a:rPr lang="en-US" sz="1900" b="1" baseline="-25000" dirty="0"/>
              <a:t>2</a:t>
            </a:r>
            <a:r>
              <a:rPr lang="en-US" sz="1900" b="1" dirty="0"/>
              <a:t>]</a:t>
            </a:r>
            <a:endParaRPr lang="ru-RU" sz="19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</a:rPr>
              <a:t>Величини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показників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ступенів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в </a:t>
            </a:r>
            <a:r>
              <a:rPr lang="ru-RU" sz="2200" b="1" dirty="0" err="1"/>
              <a:t>кінетичному</a:t>
            </a:r>
            <a:r>
              <a:rPr lang="ru-RU" sz="2200" b="1" dirty="0"/>
              <a:t> </a:t>
            </a:r>
            <a:r>
              <a:rPr lang="ru-RU" sz="2200" b="1" dirty="0" err="1"/>
              <a:t>рівнянні</a:t>
            </a:r>
            <a:r>
              <a:rPr lang="ru-RU" sz="2200" b="1" dirty="0"/>
              <a:t> </a:t>
            </a:r>
            <a:r>
              <a:rPr lang="ru-RU" sz="2200" b="1" dirty="0" err="1"/>
              <a:t>називаються</a:t>
            </a:r>
            <a:r>
              <a:rPr lang="ru-RU" sz="2200" b="1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порядками </a:t>
            </a:r>
            <a:r>
              <a:rPr lang="ru-RU" sz="2200" b="1" dirty="0" err="1">
                <a:solidFill>
                  <a:srgbClr val="FF0000"/>
                </a:solidFill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за </a:t>
            </a:r>
            <a:r>
              <a:rPr lang="ru-RU" sz="2200" b="1" dirty="0" err="1"/>
              <a:t>відповідною</a:t>
            </a:r>
            <a:r>
              <a:rPr lang="ru-RU" sz="2200" b="1" dirty="0"/>
              <a:t> </a:t>
            </a:r>
            <a:r>
              <a:rPr lang="ru-RU" sz="2200" b="1" dirty="0" err="1"/>
              <a:t>речовиною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</a:rPr>
              <a:t>Загальний</a:t>
            </a:r>
            <a:r>
              <a:rPr lang="ru-RU" sz="2200" b="1" dirty="0">
                <a:solidFill>
                  <a:srgbClr val="FF0000"/>
                </a:solidFill>
              </a:rPr>
              <a:t> порядок </a:t>
            </a:r>
            <a:r>
              <a:rPr lang="ru-RU" sz="2200" b="1" dirty="0" err="1"/>
              <a:t>реакції</a:t>
            </a:r>
            <a:r>
              <a:rPr lang="ru-RU" sz="2200" b="1" dirty="0"/>
              <a:t> </a:t>
            </a:r>
            <a:r>
              <a:rPr lang="ru-RU" sz="2200" b="1" dirty="0" err="1"/>
              <a:t>дорівнює</a:t>
            </a:r>
            <a:r>
              <a:rPr lang="ru-RU" sz="2200" b="1" dirty="0"/>
              <a:t> </a:t>
            </a:r>
            <a:r>
              <a:rPr lang="ru-RU" sz="2200" b="1" dirty="0" err="1"/>
              <a:t>сумі</a:t>
            </a:r>
            <a:r>
              <a:rPr lang="ru-RU" sz="2200" b="1" dirty="0"/>
              <a:t> </a:t>
            </a:r>
            <a:r>
              <a:rPr lang="ru-RU" sz="2200" b="1" dirty="0" err="1"/>
              <a:t>показників</a:t>
            </a:r>
            <a:r>
              <a:rPr lang="ru-RU" sz="2200" b="1" dirty="0"/>
              <a:t> </a:t>
            </a:r>
            <a:r>
              <a:rPr lang="ru-RU" sz="2200" b="1" dirty="0" err="1"/>
              <a:t>ступенів</a:t>
            </a:r>
            <a:r>
              <a:rPr lang="ru-RU" sz="2200" b="1" dirty="0"/>
              <a:t> в </a:t>
            </a:r>
            <a:r>
              <a:rPr lang="ru-RU" sz="2200" b="1" dirty="0" err="1"/>
              <a:t>кінетичному</a:t>
            </a:r>
            <a:r>
              <a:rPr lang="ru-RU" sz="2200" b="1" dirty="0"/>
              <a:t> </a:t>
            </a:r>
            <a:r>
              <a:rPr lang="ru-RU" sz="2200" b="1" dirty="0" err="1"/>
              <a:t>рівнянні</a:t>
            </a:r>
            <a:r>
              <a:rPr lang="ru-RU" sz="2200" b="1" dirty="0"/>
              <a:t> </a:t>
            </a:r>
            <a:r>
              <a:rPr lang="ru-RU" sz="2200" b="1" dirty="0" err="1"/>
              <a:t>швидкості</a:t>
            </a:r>
            <a:r>
              <a:rPr lang="ru-RU" sz="2200" b="1" dirty="0"/>
              <a:t> </a:t>
            </a:r>
            <a:r>
              <a:rPr lang="ru-RU" sz="2200" b="1" dirty="0" err="1"/>
              <a:t>хімічної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. 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	Для </a:t>
            </a:r>
            <a:r>
              <a:rPr lang="ru-RU" sz="2200" b="1" dirty="0" err="1"/>
              <a:t>простих</a:t>
            </a:r>
            <a:r>
              <a:rPr lang="ru-RU" sz="2200" b="1" dirty="0"/>
              <a:t> </a:t>
            </a:r>
            <a:r>
              <a:rPr lang="ru-RU" sz="2200" b="1" dirty="0" err="1"/>
              <a:t>реакцій</a:t>
            </a:r>
            <a:r>
              <a:rPr lang="ru-RU" sz="2200" b="1" dirty="0"/>
              <a:t> порядок </a:t>
            </a:r>
            <a:r>
              <a:rPr lang="ru-RU" sz="2200" b="1" dirty="0" err="1"/>
              <a:t>реакції</a:t>
            </a:r>
            <a:r>
              <a:rPr lang="ru-RU" sz="2200" b="1" dirty="0"/>
              <a:t> - </a:t>
            </a:r>
            <a:r>
              <a:rPr lang="ru-RU" sz="2200" b="1" dirty="0" err="1"/>
              <a:t>цілочисельна</a:t>
            </a:r>
            <a:r>
              <a:rPr lang="ru-RU" sz="2200" b="1" dirty="0"/>
              <a:t> величина, </a:t>
            </a:r>
            <a:r>
              <a:rPr lang="ru-RU" sz="2200" b="1" dirty="0" err="1"/>
              <a:t>що</a:t>
            </a:r>
            <a:r>
              <a:rPr lang="ru-RU" sz="2200" b="1" dirty="0"/>
              <a:t> </a:t>
            </a:r>
            <a:r>
              <a:rPr lang="ru-RU" sz="2200" b="1" dirty="0" err="1"/>
              <a:t>збігається</a:t>
            </a:r>
            <a:r>
              <a:rPr lang="ru-RU" sz="2200" b="1" dirty="0"/>
              <a:t> з </a:t>
            </a:r>
            <a:r>
              <a:rPr lang="ru-RU" sz="2200" b="1" dirty="0" err="1"/>
              <a:t>молекулярністю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. Для </a:t>
            </a:r>
            <a:r>
              <a:rPr lang="ru-RU" sz="2200" b="1" dirty="0" err="1"/>
              <a:t>складних</a:t>
            </a:r>
            <a:r>
              <a:rPr lang="ru-RU" sz="2200" b="1" dirty="0"/>
              <a:t> - </a:t>
            </a:r>
            <a:r>
              <a:rPr lang="ru-RU" sz="2200" b="1" dirty="0" err="1"/>
              <a:t>їх</a:t>
            </a:r>
            <a:r>
              <a:rPr lang="ru-RU" sz="2200" b="1" dirty="0"/>
              <a:t> порядки </a:t>
            </a:r>
            <a:r>
              <a:rPr lang="ru-RU" sz="2200" b="1" dirty="0" err="1"/>
              <a:t>нижче</a:t>
            </a:r>
            <a:r>
              <a:rPr lang="ru-RU" sz="2200" b="1" dirty="0"/>
              <a:t> </a:t>
            </a:r>
            <a:r>
              <a:rPr lang="ru-RU" sz="2200" b="1" dirty="0" err="1"/>
              <a:t>молекулярності</a:t>
            </a:r>
            <a:r>
              <a:rPr lang="ru-RU" sz="2200" b="1" dirty="0"/>
              <a:t> (як правило </a:t>
            </a:r>
            <a:r>
              <a:rPr lang="ru-RU" sz="2200" b="1" dirty="0" err="1"/>
              <a:t>дробові</a:t>
            </a:r>
            <a:r>
              <a:rPr lang="ru-RU" sz="2200" b="1" dirty="0"/>
              <a:t> і </a:t>
            </a:r>
            <a:r>
              <a:rPr lang="ru-RU" sz="2200" b="1" dirty="0" err="1"/>
              <a:t>навіть</a:t>
            </a:r>
            <a:r>
              <a:rPr lang="ru-RU" sz="2200" b="1" dirty="0"/>
              <a:t> </a:t>
            </a:r>
            <a:r>
              <a:rPr lang="ru-RU" sz="2200" b="1" dirty="0" err="1"/>
              <a:t>нульові</a:t>
            </a:r>
            <a:r>
              <a:rPr lang="ru-RU" sz="2200" b="1" dirty="0"/>
              <a:t>) і </a:t>
            </a:r>
            <a:r>
              <a:rPr lang="ru-RU" sz="2200" b="1" dirty="0" err="1"/>
              <a:t>їх</a:t>
            </a:r>
            <a:r>
              <a:rPr lang="ru-RU" sz="2200" b="1" dirty="0"/>
              <a:t> </a:t>
            </a:r>
            <a:r>
              <a:rPr lang="ru-RU" sz="2200" b="1" dirty="0" err="1"/>
              <a:t>можна</a:t>
            </a:r>
            <a:r>
              <a:rPr lang="ru-RU" sz="2200" b="1" dirty="0"/>
              <a:t> </a:t>
            </a:r>
            <a:r>
              <a:rPr lang="ru-RU" sz="2200" b="1" dirty="0" err="1"/>
              <a:t>визначити</a:t>
            </a:r>
            <a:r>
              <a:rPr lang="ru-RU" sz="2200" b="1" dirty="0"/>
              <a:t> </a:t>
            </a:r>
            <a:r>
              <a:rPr lang="ru-RU" sz="2200" b="1" dirty="0" err="1"/>
              <a:t>лише</a:t>
            </a:r>
            <a:r>
              <a:rPr lang="ru-RU" sz="2200" b="1" dirty="0"/>
              <a:t> </a:t>
            </a:r>
            <a:r>
              <a:rPr lang="ru-RU" sz="2200" b="1" dirty="0" err="1"/>
              <a:t>експериментально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endParaRPr lang="ru-RU" sz="22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200" b="1" dirty="0"/>
              <a:t>	Приклад:  6FeCl</a:t>
            </a:r>
            <a:r>
              <a:rPr lang="ru-RU" sz="2200" b="1" baseline="-25000" dirty="0"/>
              <a:t>2</a:t>
            </a:r>
            <a:r>
              <a:rPr lang="ru-RU" sz="2200" b="1" dirty="0"/>
              <a:t>  + KClO</a:t>
            </a:r>
            <a:r>
              <a:rPr lang="ru-RU" sz="2200" b="1" baseline="-25000" dirty="0"/>
              <a:t>3</a:t>
            </a:r>
            <a:r>
              <a:rPr lang="ru-RU" sz="2200" b="1" dirty="0"/>
              <a:t> + 6HCl  = 6FeCl</a:t>
            </a:r>
            <a:r>
              <a:rPr lang="ru-RU" sz="2200" b="1" baseline="-25000" dirty="0"/>
              <a:t>3</a:t>
            </a:r>
            <a:r>
              <a:rPr lang="ru-RU" sz="2200" b="1" dirty="0"/>
              <a:t> + </a:t>
            </a:r>
            <a:r>
              <a:rPr lang="ru-RU" sz="2200" b="1" dirty="0" err="1"/>
              <a:t>KCl</a:t>
            </a:r>
            <a:r>
              <a:rPr lang="ru-RU" sz="2200" b="1" dirty="0"/>
              <a:t> + 3H</a:t>
            </a:r>
            <a:r>
              <a:rPr lang="ru-RU" sz="2200" b="1" baseline="-25000" dirty="0"/>
              <a:t>2</a:t>
            </a:r>
            <a:r>
              <a:rPr lang="ru-RU" sz="2200" b="1" dirty="0"/>
              <a:t>O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ru-RU" sz="22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	</a:t>
            </a:r>
            <a:r>
              <a:rPr lang="ru-RU" sz="2200" b="1" dirty="0" err="1">
                <a:solidFill>
                  <a:srgbClr val="C00000"/>
                </a:solidFill>
              </a:rPr>
              <a:t>Період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>
                <a:solidFill>
                  <a:srgbClr val="C00000"/>
                </a:solidFill>
              </a:rPr>
              <a:t>напівперетворення</a:t>
            </a:r>
            <a:r>
              <a:rPr lang="ru-RU" sz="2200" b="1" dirty="0"/>
              <a:t> – час, </a:t>
            </a:r>
            <a:r>
              <a:rPr lang="ru-RU" sz="2200" b="1" dirty="0" err="1"/>
              <a:t>необхідний</a:t>
            </a:r>
            <a:r>
              <a:rPr lang="ru-RU" sz="2200" b="1" dirty="0"/>
              <a:t> для </a:t>
            </a:r>
            <a:r>
              <a:rPr lang="ru-RU" sz="2200" b="1" dirty="0" err="1"/>
              <a:t>перетворення</a:t>
            </a:r>
            <a:r>
              <a:rPr lang="ru-RU" sz="2200" b="1" dirty="0"/>
              <a:t> </a:t>
            </a:r>
            <a:r>
              <a:rPr lang="ru-RU" sz="2200" b="1" dirty="0" err="1"/>
              <a:t>половини</a:t>
            </a:r>
            <a:r>
              <a:rPr lang="ru-RU" sz="2200" b="1" dirty="0"/>
              <a:t> </a:t>
            </a:r>
            <a:r>
              <a:rPr lang="ru-RU" sz="2200" b="1" dirty="0" err="1"/>
              <a:t>вихідних</a:t>
            </a:r>
            <a:r>
              <a:rPr lang="ru-RU" sz="2200" b="1" dirty="0"/>
              <a:t> </a:t>
            </a:r>
            <a:r>
              <a:rPr lang="ru-RU" sz="2200" b="1" dirty="0" err="1"/>
              <a:t>речовин</a:t>
            </a:r>
            <a:r>
              <a:rPr lang="ru-RU" sz="2200" b="1" dirty="0"/>
              <a:t> в </a:t>
            </a:r>
            <a:r>
              <a:rPr lang="ru-RU" sz="2200" b="1" dirty="0" err="1"/>
              <a:t>продукти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 (</a:t>
            </a:r>
            <a:r>
              <a:rPr lang="ru-RU" sz="2200" b="1" dirty="0" err="1"/>
              <a:t>лік</a:t>
            </a:r>
            <a:r>
              <a:rPr lang="ru-RU" sz="2200" b="1" dirty="0"/>
              <a:t>. </a:t>
            </a:r>
            <a:r>
              <a:rPr lang="ru-RU" sz="2200" b="1" dirty="0" err="1"/>
              <a:t>препарати</a:t>
            </a:r>
            <a:r>
              <a:rPr lang="ru-RU" sz="2200" b="1" dirty="0"/>
              <a:t>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750" y="1457325"/>
            <a:ext cx="14398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rgbClr val="FF0000"/>
                </a:solidFill>
                <a:latin typeface="Calibri"/>
                <a:cs typeface="+mn-cs"/>
              </a:rPr>
              <a:t>Приклади</a:t>
            </a:r>
            <a:r>
              <a:rPr lang="ru-RU" dirty="0">
                <a:solidFill>
                  <a:srgbClr val="FF0000"/>
                </a:solidFill>
                <a:latin typeface="Calibri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6946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Заголовок 1"/>
          <p:cNvSpPr>
            <a:spLocks noGrp="1"/>
          </p:cNvSpPr>
          <p:nvPr>
            <p:ph type="title"/>
          </p:nvPr>
        </p:nvSpPr>
        <p:spPr>
          <a:xfrm>
            <a:off x="-107950" y="-26988"/>
            <a:ext cx="9251950" cy="777876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ЗАЛЕЖНІСТЬ ШВИДКОСТІ РЕАКЦІЇ ВІД ТЕМПЕРАТУРИ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9338" y="1628775"/>
            <a:ext cx="176688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33" name="Object 13"/>
          <p:cNvGraphicFramePr>
            <a:graphicFrameLocks noChangeAspect="1"/>
          </p:cNvGraphicFramePr>
          <p:nvPr>
            <p:extLst/>
          </p:nvPr>
        </p:nvGraphicFramePr>
        <p:xfrm>
          <a:off x="2699792" y="2346523"/>
          <a:ext cx="228917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Формула" r:id="rId4" imgW="1143000" imgH="520700" progId="Equation.3">
                  <p:embed/>
                </p:oleObj>
              </mc:Choice>
              <mc:Fallback>
                <p:oleObj name="Формула" r:id="rId4" imgW="1143000" imgH="520700" progId="Equation.3">
                  <p:embed/>
                  <p:pic>
                    <p:nvPicPr>
                      <p:cNvPr id="51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346523"/>
                        <a:ext cx="228917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80300" y="4005064"/>
            <a:ext cx="160496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Я.Х. Вант-Гофф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E6FE29-F637-4B75-9BFC-B4B5AF37C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1" y="620688"/>
            <a:ext cx="9148763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 1879 році Вант-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Гоффом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було сформульовано емпіричне правило: </a:t>
            </a:r>
            <a:r>
              <a:rPr lang="uk-U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збільшенні температури на кожні 10 градусів швидкість хімічної реакції зростає у 2-4 рази: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5E643B4-EFEA-44E1-B713-801AC9E7B472}"/>
              </a:ext>
            </a:extLst>
          </p:cNvPr>
          <p:cNvSpPr/>
          <p:nvPr/>
        </p:nvSpPr>
        <p:spPr>
          <a:xfrm>
            <a:off x="19842" y="4442376"/>
            <a:ext cx="9065420" cy="156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температурний коефіцієнт,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показує у скільки разів зростає швидкість даної реакції при збільшенні температури на 10</a:t>
            </a:r>
            <a:r>
              <a:rPr lang="uk-UA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Приклад: при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і ↑ Т на 50°С 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↑ 2 </a:t>
            </a:r>
            <a:r>
              <a:rPr lang="ru-RU" sz="2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32 рази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28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ЕНЕРГ</a:t>
            </a:r>
            <a:r>
              <a:rPr lang="uk-UA" sz="3200" b="1" dirty="0">
                <a:solidFill>
                  <a:srgbClr val="FF0000"/>
                </a:solidFill>
              </a:rPr>
              <a:t>І</a:t>
            </a:r>
            <a:r>
              <a:rPr lang="ru-RU" sz="3200" b="1" dirty="0">
                <a:solidFill>
                  <a:srgbClr val="FF0000"/>
                </a:solidFill>
              </a:rPr>
              <a:t>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АКТИВАЦ</a:t>
            </a:r>
            <a:r>
              <a:rPr lang="uk-UA" sz="3200" b="1" dirty="0">
                <a:solidFill>
                  <a:srgbClr val="FF0000"/>
                </a:solidFill>
              </a:rPr>
              <a:t>ІЇ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265863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dirty="0">
                <a:latin typeface="Arial" charset="0"/>
              </a:rPr>
              <a:t>	</a:t>
            </a:r>
            <a:r>
              <a:rPr lang="ru-RU" sz="2000" dirty="0">
                <a:latin typeface="Arial" charset="0"/>
              </a:rPr>
              <a:t>У </a:t>
            </a:r>
            <a:r>
              <a:rPr lang="ru-RU" sz="2000" dirty="0" err="1">
                <a:latin typeface="Arial" charset="0"/>
              </a:rPr>
              <a:t>реакцію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вступають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тільки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ті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молекули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які</a:t>
            </a:r>
            <a:r>
              <a:rPr lang="ru-RU" sz="2000" dirty="0">
                <a:latin typeface="Arial" charset="0"/>
              </a:rPr>
              <a:t> в момент </a:t>
            </a:r>
            <a:r>
              <a:rPr lang="ru-RU" sz="2000" dirty="0" err="1">
                <a:latin typeface="Arial" charset="0"/>
              </a:rPr>
              <a:t>зіткнення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знаходяться</a:t>
            </a:r>
            <a:r>
              <a:rPr lang="ru-RU" sz="2000" dirty="0">
                <a:latin typeface="Arial" charset="0"/>
              </a:rPr>
              <a:t> в активному </a:t>
            </a:r>
            <a:r>
              <a:rPr lang="ru-RU" sz="2000" dirty="0" err="1">
                <a:latin typeface="Arial" charset="0"/>
              </a:rPr>
              <a:t>стані</a:t>
            </a:r>
            <a:r>
              <a:rPr lang="ru-RU" sz="20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Енергія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активації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Е</a:t>
            </a:r>
            <a:r>
              <a:rPr lang="ru-RU" sz="2000" b="1" baseline="-25000" dirty="0" err="1">
                <a:solidFill>
                  <a:srgbClr val="C00000"/>
                </a:solidFill>
                <a:latin typeface="Arial" charset="0"/>
              </a:rPr>
              <a:t>а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) </a:t>
            </a:r>
            <a:r>
              <a:rPr lang="ru-RU" sz="2000" b="1" dirty="0">
                <a:latin typeface="Arial" charset="0"/>
              </a:rPr>
              <a:t>– </a:t>
            </a:r>
            <a:r>
              <a:rPr lang="ru-RU" sz="2000" dirty="0" err="1">
                <a:latin typeface="Arial" charset="0"/>
              </a:rPr>
              <a:t>надлишкова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енергія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необхідна</a:t>
            </a:r>
            <a:r>
              <a:rPr lang="ru-RU" sz="2000" dirty="0">
                <a:latin typeface="Arial" charset="0"/>
              </a:rPr>
              <a:t> для </a:t>
            </a:r>
            <a:r>
              <a:rPr lang="ru-RU" sz="2000" dirty="0" err="1">
                <a:latin typeface="Arial" charset="0"/>
              </a:rPr>
              <a:t>вступу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реагуючих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речовин</a:t>
            </a:r>
            <a:r>
              <a:rPr lang="ru-RU" sz="2000" dirty="0">
                <a:latin typeface="Arial" charset="0"/>
              </a:rPr>
              <a:t> в </a:t>
            </a:r>
            <a:r>
              <a:rPr lang="ru-RU" sz="2000" dirty="0" err="1">
                <a:latin typeface="Arial" charset="0"/>
              </a:rPr>
              <a:t>реакцію</a:t>
            </a:r>
            <a:r>
              <a:rPr lang="ru-RU" sz="2000" dirty="0">
                <a:latin typeface="Arial" charset="0"/>
              </a:rPr>
              <a:t> при </a:t>
            </a:r>
            <a:r>
              <a:rPr lang="ru-RU" sz="2000" dirty="0" err="1">
                <a:latin typeface="Arial" charset="0"/>
              </a:rPr>
              <a:t>їх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зіткненні</a:t>
            </a:r>
            <a:r>
              <a:rPr lang="ru-RU" sz="2000" dirty="0">
                <a:latin typeface="Arial" charset="0"/>
              </a:rPr>
              <a:t>, в </a:t>
            </a:r>
            <a:r>
              <a:rPr lang="ru-RU" sz="2000" dirty="0" err="1">
                <a:latin typeface="Arial" charset="0"/>
              </a:rPr>
              <a:t>порівнянні</a:t>
            </a:r>
            <a:r>
              <a:rPr lang="ru-RU" sz="2000" dirty="0">
                <a:latin typeface="Arial" charset="0"/>
              </a:rPr>
              <a:t> з </a:t>
            </a:r>
            <a:r>
              <a:rPr lang="ru-RU" sz="2000" dirty="0" err="1">
                <a:latin typeface="Arial" charset="0"/>
              </a:rPr>
              <a:t>середньою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енергією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якою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володіють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молекули</a:t>
            </a:r>
            <a:r>
              <a:rPr lang="ru-RU" sz="2000" dirty="0">
                <a:latin typeface="Arial" charset="0"/>
              </a:rPr>
              <a:t>. </a:t>
            </a:r>
            <a:r>
              <a:rPr lang="ru-RU" sz="2000" dirty="0" err="1">
                <a:latin typeface="Arial" charset="0"/>
              </a:rPr>
              <a:t>Зазвичай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значення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</a:t>
            </a:r>
            <a:r>
              <a:rPr lang="ru-RU" sz="2000" baseline="-25000" dirty="0" err="1"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40 до 200 кДж/моль. </a:t>
            </a: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ПЕРША ТЕОРІЯ КІНЕТИКИ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Математична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залежність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константи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швидкості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хімічної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енергії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активації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температури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ru-RU" sz="2000" dirty="0" err="1">
                <a:solidFill>
                  <a:srgbClr val="FF0000"/>
                </a:solidFill>
                <a:latin typeface="Arial" charset="0"/>
              </a:rPr>
              <a:t>рівняння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charset="0"/>
              </a:rPr>
              <a:t>Арреніуса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, 1889):</a:t>
            </a: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endParaRPr lang="uk-UA" sz="2000" dirty="0">
              <a:solidFill>
                <a:srgbClr val="990033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000" dirty="0">
                <a:solidFill>
                  <a:srgbClr val="990033"/>
                </a:solidFill>
                <a:latin typeface="Arial" charset="0"/>
              </a:rPr>
              <a:t>k</a:t>
            </a:r>
            <a:r>
              <a:rPr lang="ru-RU" sz="2000" dirty="0">
                <a:solidFill>
                  <a:srgbClr val="990033"/>
                </a:solidFill>
                <a:latin typeface="Arial" charset="0"/>
              </a:rPr>
              <a:t> = 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A</a:t>
            </a:r>
            <a:r>
              <a:rPr lang="en-US" sz="2000" dirty="0">
                <a:solidFill>
                  <a:srgbClr val="990033"/>
                </a:solidFill>
                <a:latin typeface="Arial" charset="0"/>
                <a:sym typeface="Symbol" pitchFamily="18" charset="2"/>
              </a:rPr>
              <a:t>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 e </a:t>
            </a:r>
            <a:r>
              <a:rPr lang="ru-RU" sz="2000" baseline="30000" dirty="0">
                <a:solidFill>
                  <a:srgbClr val="990033"/>
                </a:solidFill>
                <a:latin typeface="Arial" charset="0"/>
              </a:rPr>
              <a:t>-</a:t>
            </a:r>
            <a:r>
              <a:rPr lang="en-US" sz="2000" baseline="30000" dirty="0" err="1">
                <a:solidFill>
                  <a:srgbClr val="990033"/>
                </a:solidFill>
                <a:latin typeface="Arial" charset="0"/>
              </a:rPr>
              <a:t>Ea</a:t>
            </a:r>
            <a:r>
              <a:rPr lang="ru-RU" sz="2000" baseline="30000" dirty="0">
                <a:solidFill>
                  <a:srgbClr val="990033"/>
                </a:solidFill>
                <a:latin typeface="Arial" charset="0"/>
              </a:rPr>
              <a:t>/</a:t>
            </a:r>
            <a:r>
              <a:rPr lang="en-US" sz="2000" baseline="30000" dirty="0">
                <a:solidFill>
                  <a:srgbClr val="990033"/>
                </a:solidFill>
                <a:latin typeface="Arial" charset="0"/>
              </a:rPr>
              <a:t>RT</a:t>
            </a:r>
            <a:endParaRPr lang="ru-RU" sz="2000" baseline="30000" dirty="0">
              <a:solidFill>
                <a:srgbClr val="99003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де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k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– константа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швидкості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/>
              <a:t>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передекспоненційний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множник, що відображає частку ефективних зіткнень, приймає значення від 0 до 1;</a:t>
            </a:r>
            <a:b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k-UA" sz="20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енергія активації,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/моль;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універсальна газова стала, 8,314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/моль К;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абсолютна температура;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основа натурального логарифму.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6609" y="4668217"/>
            <a:ext cx="1403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13132" y="6212387"/>
            <a:ext cx="14274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С.А.Арреніус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5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6477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ПРИРОДА РЕАГУЮЧИХ РЕЧОВИН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2658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Константа </a:t>
            </a:r>
            <a:r>
              <a:rPr lang="ru-RU" sz="2400" dirty="0" err="1">
                <a:latin typeface="Arial" charset="0"/>
                <a:cs typeface="Arial" charset="0"/>
              </a:rPr>
              <a:t>швидкості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хімічної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- К і </a:t>
            </a:r>
            <a:r>
              <a:rPr lang="ru-RU" sz="2400" dirty="0" err="1">
                <a:latin typeface="Arial" charset="0"/>
                <a:cs typeface="Arial" charset="0"/>
              </a:rPr>
              <a:t>енергія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активації</a:t>
            </a:r>
            <a:r>
              <a:rPr lang="ru-RU" sz="2400" dirty="0">
                <a:latin typeface="Arial" charset="0"/>
                <a:cs typeface="Arial" charset="0"/>
              </a:rPr>
              <a:t> - </a:t>
            </a:r>
            <a:r>
              <a:rPr lang="ru-RU" sz="2400" dirty="0" err="1">
                <a:latin typeface="Arial" charset="0"/>
                <a:cs typeface="Arial" charset="0"/>
              </a:rPr>
              <a:t>Е</a:t>
            </a:r>
            <a:r>
              <a:rPr lang="ru-RU" sz="2400" baseline="-25000" dirty="0" err="1">
                <a:latin typeface="Arial" charset="0"/>
                <a:cs typeface="Arial" charset="0"/>
              </a:rPr>
              <a:t>а</a:t>
            </a:r>
            <a:r>
              <a:rPr lang="ru-RU" sz="2400" dirty="0">
                <a:latin typeface="Arial" charset="0"/>
                <a:cs typeface="Arial" charset="0"/>
              </a:rPr>
              <a:t> є </a:t>
            </a:r>
            <a:r>
              <a:rPr lang="ru-RU" sz="2400" dirty="0" err="1">
                <a:latin typeface="Arial" charset="0"/>
                <a:cs typeface="Arial" charset="0"/>
              </a:rPr>
              <a:t>індивідуальними</a:t>
            </a:r>
            <a:r>
              <a:rPr lang="ru-RU" sz="2400" dirty="0">
                <a:latin typeface="Arial" charset="0"/>
                <a:cs typeface="Arial" charset="0"/>
              </a:rPr>
              <a:t> характеристиками </a:t>
            </a:r>
            <a:r>
              <a:rPr lang="ru-RU" sz="2400" dirty="0" err="1">
                <a:latin typeface="Arial" charset="0"/>
                <a:cs typeface="Arial" charset="0"/>
              </a:rPr>
              <a:t>реагуючих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визначаються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тільки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їх</a:t>
            </a:r>
            <a:r>
              <a:rPr lang="ru-RU" sz="2400" dirty="0">
                <a:latin typeface="Arial" charset="0"/>
                <a:cs typeface="Arial" charset="0"/>
              </a:rPr>
              <a:t> природою: </a:t>
            </a:r>
          </a:p>
          <a:p>
            <a:pPr marL="0" indent="0">
              <a:lnSpc>
                <a:spcPct val="80000"/>
              </a:lnSpc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-  тип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хімічного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зв’язку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>
                <a:latin typeface="Arial" charset="0"/>
                <a:cs typeface="Arial" charset="0"/>
              </a:rPr>
              <a:t>(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речовинами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що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мають</a:t>
            </a:r>
            <a:r>
              <a:rPr lang="ru-RU" sz="2400" dirty="0">
                <a:latin typeface="Arial" charset="0"/>
                <a:cs typeface="Arial" charset="0"/>
              </a:rPr>
              <a:t> δ-</a:t>
            </a:r>
            <a:r>
              <a:rPr lang="ru-RU" sz="2400" dirty="0" err="1">
                <a:latin typeface="Arial" charset="0"/>
                <a:cs typeface="Arial" charset="0"/>
              </a:rPr>
              <a:t>зв’язок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протікають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повільніше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ніж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</a:t>
            </a:r>
            <a:r>
              <a:rPr lang="ru-RU" sz="2400" dirty="0">
                <a:latin typeface="Arial" charset="0"/>
                <a:cs typeface="Arial" charset="0"/>
              </a:rPr>
              <a:t> з  </a:t>
            </a:r>
            <a:r>
              <a:rPr lang="el-GR" sz="2400" dirty="0">
                <a:latin typeface="MS UI Gothic" panose="020B0600070205080204" pitchFamily="34" charset="-128"/>
                <a:ea typeface="MS UI Gothic" panose="020B0600070205080204" pitchFamily="34" charset="-128"/>
                <a:cs typeface="Calibri" pitchFamily="34" charset="0"/>
              </a:rPr>
              <a:t>π</a:t>
            </a:r>
            <a:r>
              <a:rPr lang="ru-RU" sz="2400" dirty="0">
                <a:latin typeface="Arial" charset="0"/>
                <a:cs typeface="Arial" charset="0"/>
              </a:rPr>
              <a:t>-</a:t>
            </a:r>
            <a:r>
              <a:rPr lang="ru-RU" sz="2400" dirty="0" err="1">
                <a:latin typeface="Arial" charset="0"/>
                <a:cs typeface="Arial" charset="0"/>
              </a:rPr>
              <a:t>зв’язками</a:t>
            </a:r>
            <a:r>
              <a:rPr lang="ru-RU" sz="2400" dirty="0">
                <a:latin typeface="Arial" charset="0"/>
                <a:cs typeface="Arial" charset="0"/>
              </a:rPr>
              <a:t>; </a:t>
            </a:r>
            <a:r>
              <a:rPr lang="ru-RU" sz="2400" dirty="0" err="1">
                <a:latin typeface="Arial" charset="0"/>
                <a:cs typeface="Arial" charset="0"/>
              </a:rPr>
              <a:t>неорганічні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мають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іонний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або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полярний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ковалентний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зв'язок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реагують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швидше</a:t>
            </a:r>
            <a:r>
              <a:rPr lang="ru-RU" sz="2400" dirty="0">
                <a:latin typeface="Arial" charset="0"/>
                <a:cs typeface="Arial" charset="0"/>
              </a:rPr>
              <a:t>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-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механізм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окремих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стадій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: </a:t>
            </a:r>
            <a:r>
              <a:rPr lang="ru-RU" sz="2400" dirty="0">
                <a:latin typeface="Arial" charset="0"/>
                <a:cs typeface="Arial" charset="0"/>
              </a:rPr>
              <a:t>( три </a:t>
            </a:r>
            <a:r>
              <a:rPr lang="ru-RU" sz="2400" dirty="0" err="1">
                <a:latin typeface="Arial" charset="0"/>
                <a:cs typeface="Arial" charset="0"/>
              </a:rPr>
              <a:t>основних</a:t>
            </a:r>
            <a:r>
              <a:rPr lang="ru-RU" sz="2400" dirty="0">
                <a:latin typeface="Arial" charset="0"/>
                <a:cs typeface="Arial" charset="0"/>
              </a:rPr>
              <a:t> типа)                    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молекулами;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за </a:t>
            </a:r>
            <a:r>
              <a:rPr lang="ru-RU" sz="2400" dirty="0" err="1">
                <a:latin typeface="Arial" charset="0"/>
                <a:cs typeface="Arial" charset="0"/>
              </a:rPr>
              <a:t>участю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вільних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радикалів</a:t>
            </a:r>
            <a:r>
              <a:rPr lang="ru-RU" sz="2400" dirty="0">
                <a:latin typeface="Arial" charset="0"/>
                <a:cs typeface="Arial" charset="0"/>
              </a:rPr>
              <a:t>;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іонами</a:t>
            </a:r>
            <a:r>
              <a:rPr lang="ru-RU" sz="2400" dirty="0">
                <a:latin typeface="Arial" charset="0"/>
                <a:cs typeface="Arial" charset="0"/>
              </a:rPr>
              <a:t>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- тип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нековалентних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взаємодій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біохімічних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перетвореннях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утворення</a:t>
            </a: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err="1">
                <a:latin typeface="Arial" charset="0"/>
                <a:cs typeface="Arial" charset="0"/>
              </a:rPr>
              <a:t>водородних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зв’язків</a:t>
            </a:r>
            <a:r>
              <a:rPr lang="ru-RU" sz="2400" dirty="0">
                <a:latin typeface="Arial" charset="0"/>
                <a:cs typeface="Arial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електростатична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взаємодія</a:t>
            </a:r>
            <a:r>
              <a:rPr lang="ru-RU" sz="2400" dirty="0">
                <a:latin typeface="Arial" charset="0"/>
                <a:cs typeface="Arial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Ван-дер-</a:t>
            </a:r>
            <a:r>
              <a:rPr lang="ru-RU" sz="2400" dirty="0" err="1">
                <a:latin typeface="Arial" charset="0"/>
                <a:cs typeface="Arial" charset="0"/>
              </a:rPr>
              <a:t>ваальсова</a:t>
            </a: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err="1">
                <a:latin typeface="Arial" charset="0"/>
                <a:cs typeface="Arial" charset="0"/>
              </a:rPr>
              <a:t>взаємодія</a:t>
            </a:r>
            <a:r>
              <a:rPr lang="ru-RU" sz="18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90460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904</Words>
  <Application>Microsoft Office PowerPoint</Application>
  <PresentationFormat>Экран (4:3)</PresentationFormat>
  <Paragraphs>156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34" baseType="lpstr">
      <vt:lpstr>MS UI Gothic</vt:lpstr>
      <vt:lpstr>Arial</vt:lpstr>
      <vt:lpstr>Bodoni MT</vt:lpstr>
      <vt:lpstr>Calibri</vt:lpstr>
      <vt:lpstr>Cambria Math</vt:lpstr>
      <vt:lpstr>Palatino Linotype</vt:lpstr>
      <vt:lpstr>Symbol</vt:lpstr>
      <vt:lpstr>Times New Roman</vt:lpstr>
      <vt:lpstr>Wingdings</vt:lpstr>
      <vt:lpstr>Тема Office</vt:lpstr>
      <vt:lpstr>Водяные знаки</vt:lpstr>
      <vt:lpstr>2_Водяные знаки</vt:lpstr>
      <vt:lpstr>3_Водяные знаки</vt:lpstr>
      <vt:lpstr>4_Водяные знаки</vt:lpstr>
      <vt:lpstr>6_Водяные знаки</vt:lpstr>
      <vt:lpstr>8_Водяные знаки</vt:lpstr>
      <vt:lpstr>9_Водяные знаки</vt:lpstr>
      <vt:lpstr>10_Водяные знаки</vt:lpstr>
      <vt:lpstr>11_Водяные знаки</vt:lpstr>
      <vt:lpstr>Формула</vt:lpstr>
      <vt:lpstr>Презентация PowerPoint</vt:lpstr>
      <vt:lpstr>Презентация PowerPoint</vt:lpstr>
      <vt:lpstr>  Вивчення кінетики хімічних реакцій має велике практичне значення: - керівництво обміном речовин в живих організмах; - регулювання процесів на основі знань про їх кінетику; - вивчення ефективності дії ліків, ферментів і доцільний підбір лікарських засобів; - визначення швидкості дії і виведення з організму ксенобіотиків різного походження; - контролювання і вибір оптимальних умов нейтралізації і захоронення шкідливих відходів людської діяльності.      Фармакокінетика pharmacon – ліки kinetikos – рух                                       Токсикокінетика</vt:lpstr>
      <vt:lpstr> ОСНОВНІ ПОНЯТТЯ ХІМІЧНОЇ КІНЕТИКИ </vt:lpstr>
      <vt:lpstr>Презентация PowerPoint</vt:lpstr>
      <vt:lpstr>Презентация PowerPoint</vt:lpstr>
      <vt:lpstr>ЗАЛЕЖНІСТЬ ШВИДКОСТІ РЕАКЦІЇ ВІД ТЕМПЕРАТУРИ</vt:lpstr>
      <vt:lpstr>ЕНЕРГІЯ АКТИВАЦІЇ</vt:lpstr>
      <vt:lpstr>ПРИРОДА РЕАГУЮЧИХ РЕЧОВИН </vt:lpstr>
      <vt:lpstr>МЕХАНІЗМИ СКЛАДНИХ ХІМІЧНИХ ПРОЦЕСІВ:  </vt:lpstr>
      <vt:lpstr>Презентация PowerPoint</vt:lpstr>
      <vt:lpstr>ТЕОРІЯ МИХАЕЛІСА-МЕНТЕНА (1913 Р.):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 Кафедра медицинской и биоорганической химии  Курс «Медицинская химия»  Лекция № 6 Кинетика и равновесие  биохимических процессов</dc:title>
  <dc:creator>Химия</dc:creator>
  <cp:lastModifiedBy>Пользователь Windows</cp:lastModifiedBy>
  <cp:revision>153</cp:revision>
  <cp:lastPrinted>2016-11-14T13:28:40Z</cp:lastPrinted>
  <dcterms:created xsi:type="dcterms:W3CDTF">2013-07-17T11:29:56Z</dcterms:created>
  <dcterms:modified xsi:type="dcterms:W3CDTF">2018-04-11T07:56:11Z</dcterms:modified>
</cp:coreProperties>
</file>