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0" r:id="rId18"/>
    <p:sldId id="272" r:id="rId19"/>
    <p:sldId id="273" r:id="rId20"/>
    <p:sldId id="274" r:id="rId21"/>
    <p:sldId id="275" r:id="rId22"/>
    <p:sldId id="279" r:id="rId23"/>
    <p:sldId id="276" r:id="rId24"/>
    <p:sldId id="277" r:id="rId25"/>
    <p:sldId id="278" r:id="rId26"/>
    <p:sldId id="281" r:id="rId27"/>
    <p:sldId id="282" r:id="rId28"/>
    <p:sldId id="283" r:id="rId29"/>
    <p:sldId id="284" r:id="rId30"/>
    <p:sldId id="285" r:id="rId31"/>
    <p:sldId id="291" r:id="rId32"/>
    <p:sldId id="286" r:id="rId33"/>
    <p:sldId id="297" r:id="rId34"/>
    <p:sldId id="287" r:id="rId35"/>
    <p:sldId id="294" r:id="rId36"/>
    <p:sldId id="288" r:id="rId37"/>
    <p:sldId id="292" r:id="rId38"/>
    <p:sldId id="289" r:id="rId39"/>
    <p:sldId id="290" r:id="rId40"/>
    <p:sldId id="295" r:id="rId41"/>
    <p:sldId id="296" r:id="rId42"/>
    <p:sldId id="293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27584" y="404664"/>
            <a:ext cx="7239000" cy="1362075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2060"/>
                </a:solidFill>
              </a:rPr>
              <a:t>Adrenergic drugs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Alina\Desktop\рисунки адрено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61662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23728" y="59492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>
                    <a:lumMod val="10000"/>
                  </a:schemeClr>
                </a:solidFill>
              </a:rPr>
              <a:t>Ass. </a:t>
            </a:r>
            <a:r>
              <a:rPr lang="en-US" sz="2800" b="1" dirty="0" err="1" smtClean="0">
                <a:solidFill>
                  <a:schemeClr val="bg1">
                    <a:lumMod val="10000"/>
                  </a:schemeClr>
                </a:solidFill>
              </a:rPr>
              <a:t>Aleksandrova</a:t>
            </a:r>
            <a:r>
              <a:rPr lang="en-US" sz="2800" b="1" dirty="0" smtClean="0">
                <a:solidFill>
                  <a:schemeClr val="bg1">
                    <a:lumMod val="10000"/>
                  </a:schemeClr>
                </a:solidFill>
              </a:rPr>
              <a:t> A.V.</a:t>
            </a:r>
            <a:endParaRPr lang="ru-RU" sz="2800" b="1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663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059488" cy="652811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000308"/>
                </a:solidFill>
              </a:rPr>
              <a:t>Adrenomimetics</a:t>
            </a:r>
            <a:endParaRPr lang="ru-RU" dirty="0">
              <a:solidFill>
                <a:srgbClr val="000308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836712"/>
            <a:ext cx="8784976" cy="1656184"/>
          </a:xfrm>
        </p:spPr>
        <p:txBody>
          <a:bodyPr>
            <a:normAutofit/>
          </a:bodyPr>
          <a:lstStyle/>
          <a:p>
            <a:pPr algn="ctr"/>
            <a:r>
              <a:rPr lang="el-GR" sz="2400" b="1" i="1" u="sng" dirty="0" smtClean="0">
                <a:solidFill>
                  <a:srgbClr val="000308"/>
                </a:solidFill>
              </a:rPr>
              <a:t>α</a:t>
            </a:r>
            <a:r>
              <a:rPr lang="en-US" sz="2400" b="1" i="1" u="sng" dirty="0" smtClean="0">
                <a:solidFill>
                  <a:srgbClr val="000308"/>
                </a:solidFill>
              </a:rPr>
              <a:t> and </a:t>
            </a:r>
            <a:r>
              <a:rPr lang="el-GR" sz="2400" b="1" i="1" u="sng" dirty="0" smtClean="0">
                <a:solidFill>
                  <a:srgbClr val="000308"/>
                </a:solidFill>
              </a:rPr>
              <a:t>β</a:t>
            </a:r>
            <a:r>
              <a:rPr lang="ru-RU" sz="2400" b="1" i="1" u="sng" dirty="0" smtClean="0">
                <a:solidFill>
                  <a:srgbClr val="000308"/>
                </a:solidFill>
              </a:rPr>
              <a:t> </a:t>
            </a:r>
            <a:r>
              <a:rPr lang="en-US" sz="2400" b="1" i="1" u="sng" dirty="0" err="1" smtClean="0">
                <a:solidFill>
                  <a:srgbClr val="000308"/>
                </a:solidFill>
              </a:rPr>
              <a:t>adrenomimetics</a:t>
            </a:r>
            <a:endParaRPr lang="en-US" sz="2400" b="1" i="1" u="sng" dirty="0" smtClean="0">
              <a:solidFill>
                <a:srgbClr val="000308"/>
              </a:solidFill>
            </a:endParaRP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0308"/>
                </a:solidFill>
              </a:rPr>
              <a:t> Adrenaline (</a:t>
            </a:r>
            <a:r>
              <a:rPr lang="el-GR" sz="2400" b="1" dirty="0" smtClean="0">
                <a:solidFill>
                  <a:srgbClr val="000308"/>
                </a:solidFill>
              </a:rPr>
              <a:t>α</a:t>
            </a:r>
            <a:r>
              <a:rPr lang="en-US" sz="2400" b="1" dirty="0" smtClean="0">
                <a:solidFill>
                  <a:srgbClr val="000308"/>
                </a:solidFill>
              </a:rPr>
              <a:t>1, </a:t>
            </a:r>
            <a:r>
              <a:rPr lang="el-GR" sz="2400" b="1" dirty="0" smtClean="0">
                <a:solidFill>
                  <a:srgbClr val="000308"/>
                </a:solidFill>
              </a:rPr>
              <a:t>α</a:t>
            </a:r>
            <a:r>
              <a:rPr lang="en-US" sz="2400" b="1" dirty="0" smtClean="0">
                <a:solidFill>
                  <a:srgbClr val="000308"/>
                </a:solidFill>
              </a:rPr>
              <a:t>2, </a:t>
            </a:r>
            <a:r>
              <a:rPr lang="el-GR" sz="2400" b="1" dirty="0" smtClean="0">
                <a:solidFill>
                  <a:srgbClr val="000308"/>
                </a:solidFill>
              </a:rPr>
              <a:t>β</a:t>
            </a:r>
            <a:r>
              <a:rPr lang="en-US" sz="2400" b="1" dirty="0" smtClean="0">
                <a:solidFill>
                  <a:srgbClr val="000308"/>
                </a:solidFill>
              </a:rPr>
              <a:t>1, </a:t>
            </a:r>
            <a:r>
              <a:rPr lang="el-GR" sz="2400" b="1" dirty="0" smtClean="0">
                <a:solidFill>
                  <a:srgbClr val="000308"/>
                </a:solidFill>
              </a:rPr>
              <a:t>β</a:t>
            </a:r>
            <a:r>
              <a:rPr lang="en-US" sz="2400" b="1" dirty="0" smtClean="0">
                <a:solidFill>
                  <a:srgbClr val="000308"/>
                </a:solidFill>
              </a:rPr>
              <a:t>2)</a:t>
            </a: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0308"/>
                </a:solidFill>
              </a:rPr>
              <a:t>Noradrenaline (</a:t>
            </a:r>
            <a:r>
              <a:rPr lang="el-GR" sz="2400" b="1" dirty="0" smtClean="0">
                <a:solidFill>
                  <a:srgbClr val="000308"/>
                </a:solidFill>
              </a:rPr>
              <a:t>α</a:t>
            </a:r>
            <a:r>
              <a:rPr lang="en-US" sz="2400" b="1" dirty="0">
                <a:solidFill>
                  <a:srgbClr val="000308"/>
                </a:solidFill>
              </a:rPr>
              <a:t>1, </a:t>
            </a:r>
            <a:r>
              <a:rPr lang="el-GR" sz="2400" b="1" dirty="0">
                <a:solidFill>
                  <a:srgbClr val="000308"/>
                </a:solidFill>
              </a:rPr>
              <a:t>α</a:t>
            </a:r>
            <a:r>
              <a:rPr lang="en-US" sz="2400" b="1" dirty="0">
                <a:solidFill>
                  <a:srgbClr val="000308"/>
                </a:solidFill>
              </a:rPr>
              <a:t>2, </a:t>
            </a:r>
            <a:r>
              <a:rPr lang="el-GR" sz="2400" b="1" dirty="0">
                <a:solidFill>
                  <a:srgbClr val="000308"/>
                </a:solidFill>
              </a:rPr>
              <a:t>β</a:t>
            </a:r>
            <a:r>
              <a:rPr lang="en-US" sz="2400" b="1" dirty="0" smtClean="0">
                <a:solidFill>
                  <a:srgbClr val="000308"/>
                </a:solidFill>
              </a:rPr>
              <a:t>1)</a:t>
            </a:r>
            <a:endParaRPr lang="ru-RU" sz="2400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420888"/>
            <a:ext cx="63722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b="1" i="1" u="sng" dirty="0" smtClean="0">
                <a:solidFill>
                  <a:schemeClr val="bg1">
                    <a:lumMod val="10000"/>
                  </a:schemeClr>
                </a:solidFill>
              </a:rPr>
              <a:t>α</a:t>
            </a:r>
            <a:r>
              <a:rPr lang="en-US" sz="2400" b="1" i="1" u="sng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400" b="1" i="1" u="sng" dirty="0" err="1" smtClean="0">
                <a:solidFill>
                  <a:schemeClr val="bg1">
                    <a:lumMod val="10000"/>
                  </a:schemeClr>
                </a:solidFill>
              </a:rPr>
              <a:t>adrenomimetics</a:t>
            </a:r>
            <a:endParaRPr lang="en-US" sz="2400" b="1" i="1" u="sng" dirty="0">
              <a:solidFill>
                <a:schemeClr val="bg1">
                  <a:lumMod val="10000"/>
                </a:schemeClr>
              </a:solidFill>
            </a:endParaRP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0308"/>
                </a:solidFill>
              </a:rPr>
              <a:t>Phenylephrine </a:t>
            </a:r>
            <a:r>
              <a:rPr lang="en-US" sz="2400" b="1" dirty="0" smtClean="0">
                <a:solidFill>
                  <a:srgbClr val="002060"/>
                </a:solidFill>
              </a:rPr>
              <a:t>(</a:t>
            </a:r>
            <a:r>
              <a:rPr lang="en-US" sz="2400" b="1" dirty="0" err="1" smtClean="0">
                <a:solidFill>
                  <a:srgbClr val="002060"/>
                </a:solidFill>
              </a:rPr>
              <a:t>Mesatonum</a:t>
            </a:r>
            <a:r>
              <a:rPr lang="en-US" sz="2400" b="1" dirty="0" smtClean="0">
                <a:solidFill>
                  <a:srgbClr val="002060"/>
                </a:solidFill>
              </a:rPr>
              <a:t>)  </a:t>
            </a:r>
            <a:r>
              <a:rPr lang="en-US" sz="2400" b="1" dirty="0">
                <a:solidFill>
                  <a:srgbClr val="000308"/>
                </a:solidFill>
              </a:rPr>
              <a:t>(</a:t>
            </a:r>
            <a:r>
              <a:rPr lang="el-GR" sz="2400" b="1" dirty="0">
                <a:solidFill>
                  <a:srgbClr val="000308"/>
                </a:solidFill>
              </a:rPr>
              <a:t>α</a:t>
            </a:r>
            <a:r>
              <a:rPr lang="en-US" sz="2400" b="1" dirty="0" smtClean="0">
                <a:solidFill>
                  <a:srgbClr val="000308"/>
                </a:solidFill>
              </a:rPr>
              <a:t>1)</a:t>
            </a:r>
            <a:endParaRPr lang="en-US" sz="2400" b="1" dirty="0">
              <a:solidFill>
                <a:srgbClr val="000308"/>
              </a:solidFill>
            </a:endParaRP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rgbClr val="000308"/>
                </a:solidFill>
              </a:rPr>
              <a:t>Naphazoline</a:t>
            </a:r>
            <a:r>
              <a:rPr lang="en-US" sz="2400" b="1" dirty="0" smtClean="0">
                <a:solidFill>
                  <a:srgbClr val="000308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(</a:t>
            </a:r>
            <a:r>
              <a:rPr lang="en-US" sz="2400" b="1" dirty="0" err="1" smtClean="0">
                <a:solidFill>
                  <a:srgbClr val="002060"/>
                </a:solidFill>
              </a:rPr>
              <a:t>Naphthyzinum</a:t>
            </a:r>
            <a:r>
              <a:rPr lang="en-US" sz="2400" b="1" dirty="0" smtClean="0">
                <a:solidFill>
                  <a:srgbClr val="002060"/>
                </a:solidFill>
              </a:rPr>
              <a:t>) </a:t>
            </a:r>
            <a:r>
              <a:rPr lang="en-US" sz="2400" b="1" dirty="0">
                <a:solidFill>
                  <a:srgbClr val="000308"/>
                </a:solidFill>
              </a:rPr>
              <a:t>(</a:t>
            </a:r>
            <a:r>
              <a:rPr lang="el-GR" sz="2400" b="1" dirty="0" smtClean="0">
                <a:solidFill>
                  <a:srgbClr val="000308"/>
                </a:solidFill>
              </a:rPr>
              <a:t>α</a:t>
            </a:r>
            <a:r>
              <a:rPr lang="en-US" sz="2400" b="1" dirty="0" smtClean="0">
                <a:solidFill>
                  <a:srgbClr val="000308"/>
                </a:solidFill>
              </a:rPr>
              <a:t>2)</a:t>
            </a: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rgbClr val="000308"/>
                </a:solidFill>
              </a:rPr>
              <a:t>Xylometazoline</a:t>
            </a:r>
            <a:r>
              <a:rPr lang="en-US" sz="2400" b="1" dirty="0" smtClean="0">
                <a:solidFill>
                  <a:srgbClr val="000308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(</a:t>
            </a:r>
            <a:r>
              <a:rPr lang="en-US" sz="2400" b="1" dirty="0" err="1" smtClean="0">
                <a:solidFill>
                  <a:srgbClr val="002060"/>
                </a:solidFill>
              </a:rPr>
              <a:t>Halazoline</a:t>
            </a:r>
            <a:r>
              <a:rPr lang="en-US" sz="2400" b="1" dirty="0" smtClean="0">
                <a:solidFill>
                  <a:srgbClr val="002060"/>
                </a:solidFill>
              </a:rPr>
              <a:t>) </a:t>
            </a:r>
            <a:r>
              <a:rPr lang="en-US" sz="2400" b="1" dirty="0">
                <a:solidFill>
                  <a:srgbClr val="000308"/>
                </a:solidFill>
              </a:rPr>
              <a:t>(</a:t>
            </a:r>
            <a:r>
              <a:rPr lang="el-GR" sz="2400" b="1" dirty="0" smtClean="0">
                <a:solidFill>
                  <a:srgbClr val="000308"/>
                </a:solidFill>
              </a:rPr>
              <a:t>α</a:t>
            </a:r>
            <a:r>
              <a:rPr lang="en-US" sz="2400" b="1" dirty="0" smtClean="0">
                <a:solidFill>
                  <a:srgbClr val="000308"/>
                </a:solidFill>
              </a:rPr>
              <a:t>2)</a:t>
            </a: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rgbClr val="000308"/>
                </a:solidFill>
              </a:rPr>
              <a:t>Oxymetazoline</a:t>
            </a:r>
            <a:r>
              <a:rPr lang="en-US" sz="2400" b="1" dirty="0" smtClean="0">
                <a:solidFill>
                  <a:srgbClr val="000308"/>
                </a:solidFill>
              </a:rPr>
              <a:t> </a:t>
            </a:r>
            <a:r>
              <a:rPr lang="en-US" sz="2400" b="1" dirty="0">
                <a:solidFill>
                  <a:srgbClr val="000308"/>
                </a:solidFill>
              </a:rPr>
              <a:t>(</a:t>
            </a:r>
            <a:r>
              <a:rPr lang="el-GR" sz="2400" b="1" dirty="0">
                <a:solidFill>
                  <a:srgbClr val="000308"/>
                </a:solidFill>
              </a:rPr>
              <a:t>α</a:t>
            </a:r>
            <a:r>
              <a:rPr lang="en-US" sz="2400" b="1" dirty="0">
                <a:solidFill>
                  <a:srgbClr val="000308"/>
                </a:solidFill>
              </a:rPr>
              <a:t>2)</a:t>
            </a: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0308"/>
                </a:solidFill>
              </a:rPr>
              <a:t>Clonidine </a:t>
            </a:r>
            <a:r>
              <a:rPr lang="en-US" sz="2400" b="1" dirty="0" smtClean="0">
                <a:solidFill>
                  <a:srgbClr val="002060"/>
                </a:solidFill>
              </a:rPr>
              <a:t>(</a:t>
            </a:r>
            <a:r>
              <a:rPr lang="en-US" sz="2400" b="1" dirty="0" err="1" smtClean="0">
                <a:solidFill>
                  <a:srgbClr val="002060"/>
                </a:solidFill>
              </a:rPr>
              <a:t>Clophelinum</a:t>
            </a:r>
            <a:r>
              <a:rPr lang="en-US" sz="2400" b="1" dirty="0" smtClean="0">
                <a:solidFill>
                  <a:srgbClr val="002060"/>
                </a:solidFill>
              </a:rPr>
              <a:t>) </a:t>
            </a:r>
            <a:r>
              <a:rPr lang="en-US" sz="2400" b="1" dirty="0">
                <a:solidFill>
                  <a:srgbClr val="000308"/>
                </a:solidFill>
              </a:rPr>
              <a:t>(</a:t>
            </a:r>
            <a:r>
              <a:rPr lang="el-GR" sz="2400" b="1" dirty="0" smtClean="0">
                <a:solidFill>
                  <a:srgbClr val="000308"/>
                </a:solidFill>
              </a:rPr>
              <a:t>α</a:t>
            </a:r>
            <a:r>
              <a:rPr lang="en-US" sz="2400" b="1" dirty="0" smtClean="0">
                <a:solidFill>
                  <a:srgbClr val="000308"/>
                </a:solidFill>
              </a:rPr>
              <a:t>2)</a:t>
            </a: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rgbClr val="000308"/>
                </a:solidFill>
              </a:rPr>
              <a:t>Guanfacine</a:t>
            </a:r>
            <a:r>
              <a:rPr lang="en-US" sz="2400" b="1" dirty="0">
                <a:solidFill>
                  <a:srgbClr val="000308"/>
                </a:solidFill>
              </a:rPr>
              <a:t> (</a:t>
            </a:r>
            <a:r>
              <a:rPr lang="el-GR" sz="2400" b="1" dirty="0">
                <a:solidFill>
                  <a:srgbClr val="000308"/>
                </a:solidFill>
              </a:rPr>
              <a:t>α</a:t>
            </a:r>
            <a:r>
              <a:rPr lang="en-US" sz="2400" b="1" dirty="0">
                <a:solidFill>
                  <a:srgbClr val="000308"/>
                </a:solidFill>
              </a:rPr>
              <a:t>2)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pPr marL="397764" indent="-342900">
              <a:buFont typeface="Wingdings" pitchFamily="2" charset="2"/>
              <a:buChar char="q"/>
            </a:pPr>
            <a:endParaRPr lang="ru-RU" b="1" dirty="0">
              <a:solidFill>
                <a:srgbClr val="000308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996919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u="sng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l-GR" sz="2400" b="1" i="1" u="sng" dirty="0">
                <a:solidFill>
                  <a:schemeClr val="bg1">
                    <a:lumMod val="10000"/>
                  </a:schemeClr>
                </a:solidFill>
              </a:rPr>
              <a:t>β</a:t>
            </a:r>
            <a:r>
              <a:rPr lang="ru-RU" sz="2400" b="1" i="1" u="sng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400" b="1" i="1" u="sng" dirty="0" err="1">
                <a:solidFill>
                  <a:schemeClr val="bg1">
                    <a:lumMod val="10000"/>
                  </a:schemeClr>
                </a:solidFill>
              </a:rPr>
              <a:t>adrenomimetics</a:t>
            </a:r>
            <a:endParaRPr lang="en-US" sz="2400" b="1" i="1" u="sng" dirty="0">
              <a:solidFill>
                <a:schemeClr val="bg1">
                  <a:lumMod val="10000"/>
                </a:schemeClr>
              </a:solidFill>
            </a:endParaRP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bg1">
                    <a:lumMod val="10000"/>
                  </a:schemeClr>
                </a:solidFill>
              </a:rPr>
              <a:t>Dobutamine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  (</a:t>
            </a:r>
            <a:r>
              <a:rPr lang="el-GR" sz="2400" b="1" dirty="0" smtClean="0">
                <a:solidFill>
                  <a:schemeClr val="bg1">
                    <a:lumMod val="10000"/>
                  </a:schemeClr>
                </a:solidFill>
              </a:rPr>
              <a:t>β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1)	Salbutamol 	(</a:t>
            </a:r>
            <a:r>
              <a:rPr lang="el-GR" sz="2400" b="1" dirty="0" smtClean="0">
                <a:solidFill>
                  <a:schemeClr val="bg1">
                    <a:lumMod val="10000"/>
                  </a:schemeClr>
                </a:solidFill>
              </a:rPr>
              <a:t>β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2) 	</a:t>
            </a:r>
            <a:r>
              <a:rPr lang="en-US" sz="2400" b="1" dirty="0" err="1" smtClean="0">
                <a:solidFill>
                  <a:schemeClr val="bg1">
                    <a:lumMod val="10000"/>
                  </a:schemeClr>
                </a:solidFill>
              </a:rPr>
              <a:t>Salmeterol</a:t>
            </a:r>
            <a:r>
              <a:rPr lang="en-US" sz="24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(</a:t>
            </a:r>
            <a:r>
              <a:rPr lang="el-GR" sz="2400" b="1" dirty="0" smtClean="0">
                <a:solidFill>
                  <a:schemeClr val="bg1">
                    <a:lumMod val="10000"/>
                  </a:schemeClr>
                </a:solidFill>
              </a:rPr>
              <a:t>β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2)</a:t>
            </a:r>
            <a:endParaRPr lang="en-US" sz="2400" b="1" dirty="0">
              <a:solidFill>
                <a:schemeClr val="bg1">
                  <a:lumMod val="10000"/>
                </a:schemeClr>
              </a:solidFill>
            </a:endParaRPr>
          </a:p>
          <a:p>
            <a:pPr marL="397764" indent="-342900"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chemeClr val="bg1">
                    <a:lumMod val="10000"/>
                  </a:schemeClr>
                </a:solidFill>
              </a:rPr>
              <a:t>Isadrinum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 (</a:t>
            </a:r>
            <a:r>
              <a:rPr lang="el-GR" sz="2400" b="1" dirty="0" smtClean="0">
                <a:solidFill>
                  <a:schemeClr val="bg1">
                    <a:lumMod val="10000"/>
                  </a:schemeClr>
                </a:solidFill>
              </a:rPr>
              <a:t>β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1,</a:t>
            </a:r>
            <a:r>
              <a:rPr lang="el-GR" sz="24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l-GR" sz="2400" b="1" dirty="0" smtClean="0">
                <a:solidFill>
                  <a:schemeClr val="bg1">
                    <a:lumMod val="10000"/>
                  </a:schemeClr>
                </a:solidFill>
              </a:rPr>
              <a:t>β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2 )	</a:t>
            </a:r>
            <a:r>
              <a:rPr lang="en-US" sz="2400" b="1" dirty="0" err="1" smtClean="0">
                <a:solidFill>
                  <a:schemeClr val="bg1">
                    <a:lumMod val="10000"/>
                  </a:schemeClr>
                </a:solidFill>
              </a:rPr>
              <a:t>Fenoterol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 (</a:t>
            </a:r>
            <a:r>
              <a:rPr lang="el-GR" sz="2400" b="1" dirty="0" smtClean="0">
                <a:solidFill>
                  <a:schemeClr val="bg1">
                    <a:lumMod val="10000"/>
                  </a:schemeClr>
                </a:solidFill>
              </a:rPr>
              <a:t>β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2) 	</a:t>
            </a:r>
            <a:r>
              <a:rPr lang="en-US" sz="2400" b="1" dirty="0" err="1" smtClean="0">
                <a:solidFill>
                  <a:schemeClr val="bg1">
                    <a:lumMod val="10000"/>
                  </a:schemeClr>
                </a:solidFill>
              </a:rPr>
              <a:t>Terbutaline</a:t>
            </a:r>
            <a:r>
              <a:rPr lang="en-US" sz="2400" b="1" dirty="0">
                <a:solidFill>
                  <a:schemeClr val="bg1">
                    <a:lumMod val="10000"/>
                  </a:schemeClr>
                </a:solidFill>
              </a:rPr>
              <a:t> (</a:t>
            </a:r>
            <a:r>
              <a:rPr lang="el-GR" sz="2400" b="1" dirty="0" smtClean="0">
                <a:solidFill>
                  <a:schemeClr val="bg1">
                    <a:lumMod val="10000"/>
                  </a:schemeClr>
                </a:solidFill>
              </a:rPr>
              <a:t>β</a:t>
            </a: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2)</a:t>
            </a:r>
            <a:endParaRPr lang="ru-RU" sz="24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2924944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u="sng" dirty="0" err="1" smtClean="0">
                <a:solidFill>
                  <a:schemeClr val="bg1">
                    <a:lumMod val="10000"/>
                  </a:schemeClr>
                </a:solidFill>
              </a:rPr>
              <a:t>Sympatomimetics</a:t>
            </a:r>
            <a:endParaRPr lang="en-US" sz="2400" b="1" i="1" u="sng" dirty="0" smtClean="0">
              <a:solidFill>
                <a:schemeClr val="bg1">
                  <a:lumMod val="10000"/>
                </a:schemeClr>
              </a:solidFill>
            </a:endParaRPr>
          </a:p>
          <a:p>
            <a:endParaRPr lang="en-US" sz="24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 algn="ctr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1">
                    <a:lumMod val="10000"/>
                  </a:schemeClr>
                </a:solidFill>
              </a:rPr>
              <a:t>Ephedrine </a:t>
            </a:r>
            <a:endParaRPr lang="ru-RU" sz="2400" dirty="0"/>
          </a:p>
        </p:txBody>
      </p:sp>
      <p:pic>
        <p:nvPicPr>
          <p:cNvPr id="1026" name="Picture 2" descr="C:\Users\Alina\Desktop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4624"/>
            <a:ext cx="259228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926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524" y="116632"/>
            <a:ext cx="8151440" cy="752203"/>
          </a:xfrm>
          <a:solidFill>
            <a:schemeClr val="accent6"/>
          </a:solidFill>
        </p:spPr>
        <p:txBody>
          <a:bodyPr/>
          <a:lstStyle/>
          <a:p>
            <a:r>
              <a:rPr lang="en-US" dirty="0">
                <a:solidFill>
                  <a:srgbClr val="000308"/>
                </a:solidFill>
              </a:rPr>
              <a:t>Phenylephrine </a:t>
            </a: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dirty="0" err="1">
                <a:solidFill>
                  <a:srgbClr val="002060"/>
                </a:solidFill>
              </a:rPr>
              <a:t>Mesatonum</a:t>
            </a:r>
            <a:r>
              <a:rPr lang="en-US" dirty="0">
                <a:solidFill>
                  <a:srgbClr val="002060"/>
                </a:solidFill>
              </a:rPr>
              <a:t>)  </a:t>
            </a:r>
            <a:r>
              <a:rPr lang="en-US" dirty="0">
                <a:solidFill>
                  <a:srgbClr val="000308"/>
                </a:solidFill>
              </a:rPr>
              <a:t>(</a:t>
            </a:r>
            <a:r>
              <a:rPr lang="el-GR" dirty="0">
                <a:solidFill>
                  <a:srgbClr val="000308"/>
                </a:solidFill>
              </a:rPr>
              <a:t>α</a:t>
            </a:r>
            <a:r>
              <a:rPr lang="en-US" dirty="0">
                <a:solidFill>
                  <a:srgbClr val="000308"/>
                </a:solidFill>
              </a:rPr>
              <a:t>1)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1758" y="908720"/>
            <a:ext cx="6624736" cy="2286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000308"/>
                </a:solidFill>
              </a:rPr>
              <a:t>Pharmacological effects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* Constriction of vessels → Increasing of BP→ stimulation of baroreceptors → reflex </a:t>
            </a:r>
            <a:r>
              <a:rPr lang="en-US" b="1" dirty="0" err="1" smtClean="0">
                <a:solidFill>
                  <a:srgbClr val="000308"/>
                </a:solidFill>
              </a:rPr>
              <a:t>bradycardia</a:t>
            </a:r>
            <a:endParaRPr lang="en-US" b="1" dirty="0" smtClean="0">
              <a:solidFill>
                <a:srgbClr val="000308"/>
              </a:solidFill>
            </a:endParaRPr>
          </a:p>
          <a:p>
            <a:r>
              <a:rPr lang="en-US" b="1" dirty="0" smtClean="0">
                <a:solidFill>
                  <a:srgbClr val="000308"/>
                </a:solidFill>
              </a:rPr>
              <a:t>* </a:t>
            </a:r>
            <a:r>
              <a:rPr lang="en-US" b="1" dirty="0" err="1" smtClean="0">
                <a:solidFill>
                  <a:srgbClr val="000308"/>
                </a:solidFill>
              </a:rPr>
              <a:t>Mydriasis</a:t>
            </a:r>
            <a:r>
              <a:rPr lang="en-US" b="1" dirty="0" smtClean="0">
                <a:solidFill>
                  <a:srgbClr val="000308"/>
                </a:solidFill>
              </a:rPr>
              <a:t> </a:t>
            </a:r>
            <a:r>
              <a:rPr lang="en-US" b="1" dirty="0">
                <a:solidFill>
                  <a:srgbClr val="000308"/>
                </a:solidFill>
              </a:rPr>
              <a:t>(reduced radial muscles) to the </a:t>
            </a:r>
            <a:r>
              <a:rPr lang="en-US" b="1" dirty="0" err="1">
                <a:solidFill>
                  <a:srgbClr val="000308"/>
                </a:solidFill>
              </a:rPr>
              <a:t>ciliary</a:t>
            </a:r>
            <a:r>
              <a:rPr lang="en-US" b="1" dirty="0">
                <a:solidFill>
                  <a:srgbClr val="000308"/>
                </a:solidFill>
              </a:rPr>
              <a:t> muscle has no effect (parasympathetic </a:t>
            </a:r>
            <a:r>
              <a:rPr lang="en-US" b="1" dirty="0" err="1" smtClean="0">
                <a:solidFill>
                  <a:srgbClr val="000308"/>
                </a:solidFill>
              </a:rPr>
              <a:t>inervation</a:t>
            </a:r>
            <a:r>
              <a:rPr lang="en-US" b="1" dirty="0" smtClean="0">
                <a:solidFill>
                  <a:srgbClr val="000308"/>
                </a:solidFill>
              </a:rPr>
              <a:t>)</a:t>
            </a:r>
            <a:endParaRPr lang="ru-RU" b="1" dirty="0">
              <a:solidFill>
                <a:srgbClr val="000308"/>
              </a:solidFill>
            </a:endParaRPr>
          </a:p>
        </p:txBody>
      </p:sp>
      <p:pic>
        <p:nvPicPr>
          <p:cNvPr id="1026" name="Picture 2" descr="http://disease.ws/wp-content/plugins/kama-thumbnail/thumb/4c90702aa_200x1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52736"/>
            <a:ext cx="244827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669138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308"/>
                </a:solidFill>
              </a:rPr>
              <a:t>USES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rgbClr val="000308"/>
                </a:solidFill>
              </a:rPr>
              <a:t>Acute and chronic hypotension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rgbClr val="000308"/>
                </a:solidFill>
              </a:rPr>
              <a:t>Prolongation of local </a:t>
            </a:r>
            <a:r>
              <a:rPr lang="en-US" sz="2400" b="1" dirty="0" err="1" smtClean="0">
                <a:solidFill>
                  <a:srgbClr val="000308"/>
                </a:solidFill>
              </a:rPr>
              <a:t>anaesthesia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rgbClr val="000308"/>
                </a:solidFill>
              </a:rPr>
              <a:t>For producing </a:t>
            </a:r>
            <a:r>
              <a:rPr lang="en-US" sz="2400" b="1" dirty="0" err="1" smtClean="0">
                <a:solidFill>
                  <a:srgbClr val="000308"/>
                </a:solidFill>
              </a:rPr>
              <a:t>midriasis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rgbClr val="000308"/>
                </a:solidFill>
              </a:rPr>
              <a:t>Decrease in edema of the mucous membrane in acute rhinitis or conjunctivitis  </a:t>
            </a:r>
          </a:p>
          <a:p>
            <a:pPr algn="ctr"/>
            <a:endParaRPr lang="ru-RU" sz="2400" b="1" dirty="0">
              <a:solidFill>
                <a:srgbClr val="000308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085184"/>
            <a:ext cx="853244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308"/>
                </a:solidFill>
              </a:rPr>
              <a:t>Side effects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Hypertension</a:t>
            </a:r>
            <a:r>
              <a:rPr lang="en-US" sz="2400" b="1" dirty="0">
                <a:solidFill>
                  <a:srgbClr val="000308"/>
                </a:solidFill>
              </a:rPr>
              <a:t>, </a:t>
            </a:r>
            <a:r>
              <a:rPr lang="en-US" sz="2400" b="1" dirty="0" smtClean="0">
                <a:solidFill>
                  <a:srgbClr val="000308"/>
                </a:solidFill>
              </a:rPr>
              <a:t>headache</a:t>
            </a:r>
            <a:r>
              <a:rPr lang="en-US" sz="2400" b="1" dirty="0">
                <a:solidFill>
                  <a:srgbClr val="000308"/>
                </a:solidFill>
              </a:rPr>
              <a:t>, </a:t>
            </a:r>
            <a:r>
              <a:rPr lang="en-US" sz="2400" b="1" dirty="0" err="1">
                <a:solidFill>
                  <a:srgbClr val="000308"/>
                </a:solidFill>
              </a:rPr>
              <a:t>bradycardia</a:t>
            </a:r>
            <a:r>
              <a:rPr lang="en-US" sz="2400" b="1" dirty="0">
                <a:solidFill>
                  <a:srgbClr val="000308"/>
                </a:solidFill>
              </a:rPr>
              <a:t>, tissue ischemia, impaired urination</a:t>
            </a:r>
            <a:endParaRPr lang="ru-RU" sz="2400" b="1" dirty="0">
              <a:solidFill>
                <a:srgbClr val="0003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119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908720"/>
            <a:ext cx="4608512" cy="1507360"/>
          </a:xfrm>
        </p:spPr>
        <p:txBody>
          <a:bodyPr>
            <a:normAutofit fontScale="90000"/>
          </a:bodyPr>
          <a:lstStyle/>
          <a:p>
            <a:pPr marL="397764" indent="-342900"/>
            <a:r>
              <a:rPr lang="en-US" sz="2400" dirty="0" smtClean="0">
                <a:solidFill>
                  <a:srgbClr val="000308"/>
                </a:solidFill>
              </a:rPr>
              <a:t>	</a:t>
            </a:r>
            <a:r>
              <a:rPr lang="en-US" sz="2400" dirty="0" err="1" smtClean="0">
                <a:solidFill>
                  <a:srgbClr val="000308"/>
                </a:solidFill>
              </a:rPr>
              <a:t>Naphazoline</a:t>
            </a:r>
            <a:r>
              <a:rPr lang="en-US" sz="2400" dirty="0" smtClean="0">
                <a:solidFill>
                  <a:srgbClr val="000308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(</a:t>
            </a:r>
            <a:r>
              <a:rPr lang="en-US" sz="2400" dirty="0" err="1" smtClean="0">
                <a:solidFill>
                  <a:srgbClr val="002060"/>
                </a:solidFill>
              </a:rPr>
              <a:t>Naphthyzinum</a:t>
            </a:r>
            <a:r>
              <a:rPr lang="en-US" sz="2400" dirty="0" smtClean="0">
                <a:solidFill>
                  <a:srgbClr val="002060"/>
                </a:solidFill>
              </a:rPr>
              <a:t>)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err="1" smtClean="0">
                <a:solidFill>
                  <a:srgbClr val="000308"/>
                </a:solidFill>
              </a:rPr>
              <a:t>Xylometazoline</a:t>
            </a:r>
            <a:r>
              <a:rPr lang="en-US" sz="2400" dirty="0" smtClean="0">
                <a:solidFill>
                  <a:srgbClr val="000308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(</a:t>
            </a:r>
            <a:r>
              <a:rPr lang="en-US" sz="2400" dirty="0" err="1" smtClean="0">
                <a:solidFill>
                  <a:srgbClr val="002060"/>
                </a:solidFill>
              </a:rPr>
              <a:t>Halazoline</a:t>
            </a:r>
            <a:r>
              <a:rPr lang="en-US" sz="2400" dirty="0" smtClean="0">
                <a:solidFill>
                  <a:srgbClr val="002060"/>
                </a:solidFill>
              </a:rPr>
              <a:t>)</a:t>
            </a:r>
            <a:r>
              <a:rPr lang="en-US" sz="2400" dirty="0" smtClean="0">
                <a:solidFill>
                  <a:srgbClr val="000308"/>
                </a:solidFill>
              </a:rPr>
              <a:t/>
            </a:r>
            <a:br>
              <a:rPr lang="en-US" sz="2400" dirty="0" smtClean="0">
                <a:solidFill>
                  <a:srgbClr val="000308"/>
                </a:solidFill>
              </a:rPr>
            </a:br>
            <a:r>
              <a:rPr lang="en-US" sz="2400" dirty="0" smtClean="0">
                <a:solidFill>
                  <a:srgbClr val="000308"/>
                </a:solidFill>
              </a:rPr>
              <a:t>Clonidine </a:t>
            </a:r>
            <a:r>
              <a:rPr lang="en-US" sz="2400" dirty="0">
                <a:solidFill>
                  <a:srgbClr val="002060"/>
                </a:solidFill>
              </a:rPr>
              <a:t>(</a:t>
            </a:r>
            <a:r>
              <a:rPr lang="en-US" sz="2400" dirty="0" err="1">
                <a:solidFill>
                  <a:srgbClr val="002060"/>
                </a:solidFill>
              </a:rPr>
              <a:t>Clophelinum</a:t>
            </a:r>
            <a:r>
              <a:rPr lang="en-US" sz="2400" dirty="0" smtClean="0">
                <a:solidFill>
                  <a:srgbClr val="002060"/>
                </a:solidFill>
              </a:rPr>
              <a:t>)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err="1" smtClean="0">
                <a:solidFill>
                  <a:srgbClr val="000308"/>
                </a:solidFill>
              </a:rPr>
              <a:t>Oxymetazoline</a:t>
            </a:r>
            <a:r>
              <a:rPr lang="en-US" sz="2400" dirty="0">
                <a:solidFill>
                  <a:srgbClr val="000308"/>
                </a:solidFill>
              </a:rPr>
              <a:t/>
            </a:r>
            <a:br>
              <a:rPr lang="en-US" sz="2400" dirty="0">
                <a:solidFill>
                  <a:srgbClr val="000308"/>
                </a:solidFill>
              </a:rPr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6" y="188640"/>
            <a:ext cx="5184576" cy="571328"/>
          </a:xfrm>
          <a:solidFill>
            <a:schemeClr val="accent6"/>
          </a:solidFill>
        </p:spPr>
        <p:txBody>
          <a:bodyPr>
            <a:normAutofit fontScale="92500" lnSpcReduction="10000"/>
          </a:bodyPr>
          <a:lstStyle/>
          <a:p>
            <a:r>
              <a:rPr lang="el-GR" sz="3600" b="1" dirty="0">
                <a:solidFill>
                  <a:schemeClr val="bg2">
                    <a:lumMod val="50000"/>
                  </a:schemeClr>
                </a:solidFill>
              </a:rPr>
              <a:t>α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2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bg2">
                    <a:lumMod val="50000"/>
                  </a:schemeClr>
                </a:solidFill>
              </a:rPr>
              <a:t>adrenomimetic</a:t>
            </a:r>
            <a:r>
              <a:rPr lang="en-US" sz="3600" b="1" i="1" dirty="0" err="1">
                <a:solidFill>
                  <a:schemeClr val="bg2">
                    <a:lumMod val="50000"/>
                  </a:schemeClr>
                </a:solidFill>
              </a:rPr>
              <a:t>s</a:t>
            </a:r>
            <a:endParaRPr lang="en-US" sz="3600" b="1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067944" y="109925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46352" y="951392"/>
            <a:ext cx="39405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308"/>
                </a:solidFill>
              </a:rPr>
              <a:t>Constriction of peripheral</a:t>
            </a:r>
          </a:p>
          <a:p>
            <a:pPr algn="ctr"/>
            <a:r>
              <a:rPr lang="en-US" sz="2400" b="1" dirty="0" smtClean="0">
                <a:solidFill>
                  <a:srgbClr val="000308"/>
                </a:solidFill>
              </a:rPr>
              <a:t> vessels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05651" y="2439177"/>
            <a:ext cx="3921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308"/>
                </a:solidFill>
              </a:rPr>
              <a:t>Used for treatment rhinitis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1465" y="2996952"/>
            <a:ext cx="636273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solidFill>
                  <a:srgbClr val="002060"/>
                </a:solidFill>
              </a:rPr>
              <a:t>S</a:t>
            </a:r>
            <a:r>
              <a:rPr lang="en-US" sz="2800" b="1" u="sng" dirty="0" smtClean="0">
                <a:solidFill>
                  <a:srgbClr val="002060"/>
                </a:solidFill>
              </a:rPr>
              <a:t>ide effect</a:t>
            </a:r>
          </a:p>
          <a:p>
            <a:pPr algn="ctr"/>
            <a:endParaRPr lang="en-US" sz="2800" b="1" u="sng" dirty="0">
              <a:solidFill>
                <a:srgbClr val="002060"/>
              </a:solidFill>
            </a:endParaRPr>
          </a:p>
          <a:p>
            <a:pPr algn="ctr"/>
            <a:r>
              <a:rPr lang="en-US" sz="2400" b="1" i="1" dirty="0" err="1" smtClean="0">
                <a:solidFill>
                  <a:srgbClr val="000308"/>
                </a:solidFill>
              </a:rPr>
              <a:t>Tachyphylaxis</a:t>
            </a:r>
            <a:endParaRPr lang="en-US" sz="2400" b="1" i="1" dirty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(after </a:t>
            </a:r>
            <a:r>
              <a:rPr lang="en-US" sz="2400" b="1" dirty="0">
                <a:solidFill>
                  <a:srgbClr val="000308"/>
                </a:solidFill>
              </a:rPr>
              <a:t>the </a:t>
            </a:r>
            <a:r>
              <a:rPr lang="en-US" sz="2400" b="1" dirty="0" smtClean="0">
                <a:solidFill>
                  <a:srgbClr val="000308"/>
                </a:solidFill>
              </a:rPr>
              <a:t>abolition - nasal </a:t>
            </a:r>
            <a:r>
              <a:rPr lang="en-US" sz="2400" b="1" dirty="0">
                <a:solidFill>
                  <a:srgbClr val="000308"/>
                </a:solidFill>
              </a:rPr>
              <a:t>congestion due to rebound vasodilation) especially </a:t>
            </a:r>
            <a:r>
              <a:rPr lang="en-US" sz="2400" b="1" dirty="0" err="1">
                <a:solidFill>
                  <a:srgbClr val="000308"/>
                </a:solidFill>
              </a:rPr>
              <a:t>oxymetazoline</a:t>
            </a:r>
            <a:r>
              <a:rPr lang="en-US" sz="2400" b="1" dirty="0">
                <a:solidFill>
                  <a:srgbClr val="000308"/>
                </a:solidFill>
              </a:rPr>
              <a:t> and </a:t>
            </a:r>
            <a:r>
              <a:rPr lang="en-US" sz="2400" b="1" dirty="0" err="1" smtClean="0">
                <a:solidFill>
                  <a:srgbClr val="000308"/>
                </a:solidFill>
              </a:rPr>
              <a:t>xylometazoline</a:t>
            </a:r>
            <a:r>
              <a:rPr lang="en-US" sz="2400" b="1" dirty="0" smtClean="0">
                <a:solidFill>
                  <a:srgbClr val="000308"/>
                </a:solidFill>
              </a:rPr>
              <a:t>)</a:t>
            </a:r>
            <a:endParaRPr lang="ru-RU" sz="2400" b="1" dirty="0">
              <a:solidFill>
                <a:srgbClr val="000308"/>
              </a:solidFill>
            </a:endParaRPr>
          </a:p>
        </p:txBody>
      </p:sp>
      <p:pic>
        <p:nvPicPr>
          <p:cNvPr id="2051" name="Picture 3" descr="C:\Users\Alina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4" y="3717032"/>
            <a:ext cx="2699796" cy="300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19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2993" y="260648"/>
            <a:ext cx="7239000" cy="620688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0308"/>
                </a:solidFill>
              </a:rPr>
              <a:t/>
            </a:r>
            <a:br>
              <a:rPr lang="en-US" dirty="0" smtClean="0">
                <a:solidFill>
                  <a:srgbClr val="000308"/>
                </a:solidFill>
              </a:rPr>
            </a:br>
            <a:r>
              <a:rPr lang="el-GR" dirty="0" smtClean="0">
                <a:solidFill>
                  <a:srgbClr val="000308"/>
                </a:solidFill>
              </a:rPr>
              <a:t>α</a:t>
            </a:r>
            <a:r>
              <a:rPr lang="en-US" dirty="0" smtClean="0">
                <a:solidFill>
                  <a:srgbClr val="000308"/>
                </a:solidFill>
              </a:rPr>
              <a:t> </a:t>
            </a:r>
            <a:r>
              <a:rPr lang="en-US" dirty="0">
                <a:solidFill>
                  <a:srgbClr val="000308"/>
                </a:solidFill>
              </a:rPr>
              <a:t>2</a:t>
            </a:r>
            <a:r>
              <a:rPr lang="ru-RU" dirty="0">
                <a:solidFill>
                  <a:srgbClr val="000308"/>
                </a:solidFill>
              </a:rPr>
              <a:t> </a:t>
            </a:r>
            <a:r>
              <a:rPr lang="en-US" dirty="0" err="1">
                <a:solidFill>
                  <a:srgbClr val="000308"/>
                </a:solidFill>
              </a:rPr>
              <a:t>adrenomimetics</a:t>
            </a:r>
            <a:r>
              <a:rPr lang="en-US" dirty="0">
                <a:solidFill>
                  <a:srgbClr val="000308"/>
                </a:solidFill>
              </a:rPr>
              <a:t/>
            </a:r>
            <a:br>
              <a:rPr lang="en-US" dirty="0">
                <a:solidFill>
                  <a:srgbClr val="000308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836712"/>
            <a:ext cx="6624736" cy="2808312"/>
          </a:xfrm>
        </p:spPr>
        <p:txBody>
          <a:bodyPr>
            <a:normAutofit/>
          </a:bodyPr>
          <a:lstStyle/>
          <a:p>
            <a:r>
              <a:rPr lang="en-US" sz="2400" b="1" i="1" u="sng" dirty="0" smtClean="0">
                <a:solidFill>
                  <a:srgbClr val="000308"/>
                </a:solidFill>
              </a:rPr>
              <a:t>Clonidine, </a:t>
            </a:r>
            <a:r>
              <a:rPr lang="en-US" sz="2400" b="1" i="1" u="sng" dirty="0" err="1" smtClean="0">
                <a:solidFill>
                  <a:srgbClr val="000308"/>
                </a:solidFill>
              </a:rPr>
              <a:t>Guanfacine</a:t>
            </a:r>
            <a:endParaRPr lang="ru-RU" sz="2400" b="1" i="1" u="sng" dirty="0">
              <a:solidFill>
                <a:srgbClr val="000308"/>
              </a:solidFill>
            </a:endParaRPr>
          </a:p>
          <a:p>
            <a:r>
              <a:rPr lang="ru-RU" b="1" dirty="0" smtClean="0">
                <a:solidFill>
                  <a:srgbClr val="000308"/>
                </a:solidFill>
              </a:rPr>
              <a:t> </a:t>
            </a:r>
            <a:r>
              <a:rPr lang="en-US" b="1" dirty="0" smtClean="0">
                <a:solidFill>
                  <a:srgbClr val="000308"/>
                </a:solidFill>
              </a:rPr>
              <a:t>	</a:t>
            </a:r>
            <a:r>
              <a:rPr lang="en-US" b="1" dirty="0" smtClean="0">
                <a:solidFill>
                  <a:srgbClr val="002060"/>
                </a:solidFill>
              </a:rPr>
              <a:t>Pharmacological effects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endParaRPr lang="en-US" b="1" dirty="0" smtClean="0">
              <a:solidFill>
                <a:srgbClr val="002060"/>
              </a:solidFill>
            </a:endParaRPr>
          </a:p>
          <a:p>
            <a:pPr marL="397764" indent="-342900">
              <a:buFont typeface="Arial" charset="0"/>
              <a:buChar char="•"/>
            </a:pPr>
            <a:r>
              <a:rPr lang="en-US" b="1" dirty="0" smtClean="0">
                <a:solidFill>
                  <a:srgbClr val="000308"/>
                </a:solidFill>
              </a:rPr>
              <a:t>Stimulation of </a:t>
            </a:r>
            <a:r>
              <a:rPr lang="el-GR" b="1" dirty="0" smtClean="0">
                <a:solidFill>
                  <a:srgbClr val="000308"/>
                </a:solidFill>
              </a:rPr>
              <a:t>α</a:t>
            </a:r>
            <a:r>
              <a:rPr lang="en-US" b="1" dirty="0" smtClean="0">
                <a:solidFill>
                  <a:srgbClr val="000308"/>
                </a:solidFill>
              </a:rPr>
              <a:t>2 </a:t>
            </a:r>
            <a:r>
              <a:rPr lang="en-US" b="1" dirty="0" err="1" smtClean="0">
                <a:solidFill>
                  <a:srgbClr val="000308"/>
                </a:solidFill>
              </a:rPr>
              <a:t>adrenoceptors</a:t>
            </a:r>
            <a:r>
              <a:rPr lang="en-US" b="1" dirty="0" smtClean="0">
                <a:solidFill>
                  <a:srgbClr val="000308"/>
                </a:solidFill>
              </a:rPr>
              <a:t> in CNS→ decrease heart rate, dilatation of vessels→ BP↓</a:t>
            </a:r>
          </a:p>
          <a:p>
            <a:pPr marL="397764" indent="-342900">
              <a:buFont typeface="Arial" charset="0"/>
              <a:buChar char="•"/>
            </a:pPr>
            <a:r>
              <a:rPr lang="en-US" b="1" dirty="0" smtClean="0">
                <a:solidFill>
                  <a:srgbClr val="000308"/>
                </a:solidFill>
              </a:rPr>
              <a:t>Stimulation peripheral  </a:t>
            </a:r>
            <a:r>
              <a:rPr lang="el-GR" b="1" dirty="0" smtClean="0">
                <a:solidFill>
                  <a:srgbClr val="000308"/>
                </a:solidFill>
              </a:rPr>
              <a:t>α</a:t>
            </a:r>
            <a:r>
              <a:rPr lang="en-US" b="1" dirty="0">
                <a:solidFill>
                  <a:srgbClr val="000308"/>
                </a:solidFill>
              </a:rPr>
              <a:t>2 </a:t>
            </a:r>
            <a:r>
              <a:rPr lang="en-US" b="1" dirty="0" err="1" smtClean="0">
                <a:solidFill>
                  <a:srgbClr val="000308"/>
                </a:solidFill>
              </a:rPr>
              <a:t>adrenoceptors</a:t>
            </a:r>
            <a:r>
              <a:rPr lang="en-US" b="1" dirty="0">
                <a:solidFill>
                  <a:srgbClr val="000308"/>
                </a:solidFill>
              </a:rPr>
              <a:t>→ also reduces the effect of sympathetic </a:t>
            </a:r>
            <a:r>
              <a:rPr lang="en-US" b="1" dirty="0" err="1" smtClean="0">
                <a:solidFill>
                  <a:srgbClr val="000308"/>
                </a:solidFill>
              </a:rPr>
              <a:t>inervation</a:t>
            </a:r>
            <a:r>
              <a:rPr lang="en-US" b="1" dirty="0" smtClean="0">
                <a:solidFill>
                  <a:srgbClr val="000308"/>
                </a:solidFill>
              </a:rPr>
              <a:t> </a:t>
            </a:r>
            <a:r>
              <a:rPr lang="en-US" b="1" dirty="0">
                <a:solidFill>
                  <a:srgbClr val="000308"/>
                </a:solidFill>
              </a:rPr>
              <a:t>on the heart and blood </a:t>
            </a:r>
            <a:r>
              <a:rPr lang="en-US" b="1" dirty="0" smtClean="0">
                <a:solidFill>
                  <a:srgbClr val="000308"/>
                </a:solidFill>
              </a:rPr>
              <a:t>vessels</a:t>
            </a:r>
            <a:r>
              <a:rPr lang="en-US" b="1" dirty="0">
                <a:solidFill>
                  <a:srgbClr val="000308"/>
                </a:solidFill>
              </a:rPr>
              <a:t> → </a:t>
            </a:r>
            <a:r>
              <a:rPr lang="en-US" b="1" dirty="0" smtClean="0">
                <a:solidFill>
                  <a:srgbClr val="000308"/>
                </a:solidFill>
              </a:rPr>
              <a:t>BP</a:t>
            </a:r>
            <a:r>
              <a:rPr lang="en-US" b="1" dirty="0">
                <a:solidFill>
                  <a:srgbClr val="000308"/>
                </a:solidFill>
              </a:rPr>
              <a:t>↓</a:t>
            </a:r>
            <a:r>
              <a:rPr lang="en-US" b="1" dirty="0" smtClean="0">
                <a:solidFill>
                  <a:srgbClr val="000308"/>
                </a:solidFill>
              </a:rPr>
              <a:t> </a:t>
            </a:r>
          </a:p>
          <a:p>
            <a:pPr marL="397764" indent="-342900">
              <a:buFont typeface="Arial" charset="0"/>
              <a:buChar char="•"/>
            </a:pPr>
            <a:endParaRPr lang="ru-RU" b="1" dirty="0">
              <a:solidFill>
                <a:srgbClr val="000308"/>
              </a:solidFill>
            </a:endParaRPr>
          </a:p>
        </p:txBody>
      </p:sp>
      <p:pic>
        <p:nvPicPr>
          <p:cNvPr id="2050" name="Picture 2" descr="https://encrypted-tbn1.gstatic.com/images?q=tbn:ANd9GcT5amTmJVvzzn3zQVlXHQEQnOoKI8JzFw5Yi3wW2Q8tjpIAtY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7" y="42861"/>
            <a:ext cx="2400201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768" y="3429000"/>
            <a:ext cx="8622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308"/>
                </a:solidFill>
              </a:rPr>
              <a:t>- Sedative</a:t>
            </a:r>
            <a:endParaRPr lang="en-US" b="1" dirty="0">
              <a:solidFill>
                <a:srgbClr val="000308"/>
              </a:solidFill>
            </a:endParaRPr>
          </a:p>
          <a:p>
            <a:r>
              <a:rPr lang="en-US" b="1" dirty="0">
                <a:solidFill>
                  <a:srgbClr val="000308"/>
                </a:solidFill>
              </a:rPr>
              <a:t>- Potentiates the effect of alcohol</a:t>
            </a:r>
          </a:p>
          <a:p>
            <a:r>
              <a:rPr lang="en-US" b="1" dirty="0">
                <a:solidFill>
                  <a:srgbClr val="000308"/>
                </a:solidFill>
              </a:rPr>
              <a:t>- Decreases the production of intraocular fluid and improves its outflow</a:t>
            </a:r>
            <a:endParaRPr lang="ru-RU" b="1" dirty="0">
              <a:solidFill>
                <a:srgbClr val="000308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768" y="4592472"/>
            <a:ext cx="61024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000308"/>
                </a:solidFill>
              </a:rPr>
              <a:t>Application</a:t>
            </a:r>
            <a:endParaRPr lang="en-US" b="1" i="1" u="sng" dirty="0">
              <a:solidFill>
                <a:srgbClr val="000308"/>
              </a:solidFill>
            </a:endParaRPr>
          </a:p>
          <a:p>
            <a:r>
              <a:rPr lang="en-US" b="1" dirty="0" smtClean="0">
                <a:solidFill>
                  <a:srgbClr val="000308"/>
                </a:solidFill>
              </a:rPr>
              <a:t>-Hypertension</a:t>
            </a:r>
            <a:endParaRPr lang="en-US" b="1" dirty="0">
              <a:solidFill>
                <a:srgbClr val="000308"/>
              </a:solidFill>
            </a:endParaRPr>
          </a:p>
          <a:p>
            <a:r>
              <a:rPr lang="en-US" b="1" dirty="0" smtClean="0">
                <a:solidFill>
                  <a:srgbClr val="000308"/>
                </a:solidFill>
              </a:rPr>
              <a:t>-Hypertensive crisis (I.V.  </a:t>
            </a:r>
            <a:r>
              <a:rPr lang="en-US" b="1" dirty="0">
                <a:solidFill>
                  <a:srgbClr val="000308"/>
                </a:solidFill>
              </a:rPr>
              <a:t>introduction can cause short-time ↑ blood pressure, due to the stimulation of </a:t>
            </a:r>
            <a:r>
              <a:rPr lang="en-US" b="1" dirty="0" err="1">
                <a:solidFill>
                  <a:srgbClr val="000308"/>
                </a:solidFill>
              </a:rPr>
              <a:t>extrasynaptic</a:t>
            </a:r>
            <a:r>
              <a:rPr lang="en-US" b="1" dirty="0">
                <a:solidFill>
                  <a:srgbClr val="000308"/>
                </a:solidFill>
              </a:rPr>
              <a:t> α2 - A / P</a:t>
            </a:r>
          </a:p>
          <a:p>
            <a:r>
              <a:rPr lang="en-US" b="1" dirty="0">
                <a:solidFill>
                  <a:srgbClr val="000308"/>
                </a:solidFill>
              </a:rPr>
              <a:t>- </a:t>
            </a:r>
            <a:r>
              <a:rPr lang="en-US" b="1" dirty="0" smtClean="0">
                <a:solidFill>
                  <a:srgbClr val="000308"/>
                </a:solidFill>
              </a:rPr>
              <a:t>Painkiller</a:t>
            </a:r>
            <a:endParaRPr lang="en-US" b="1" dirty="0">
              <a:solidFill>
                <a:srgbClr val="000308"/>
              </a:solidFill>
            </a:endParaRPr>
          </a:p>
          <a:p>
            <a:r>
              <a:rPr lang="en-US" b="1" dirty="0">
                <a:solidFill>
                  <a:srgbClr val="000308"/>
                </a:solidFill>
              </a:rPr>
              <a:t>- Glaucoma</a:t>
            </a:r>
            <a:endParaRPr lang="ru-RU" b="1" dirty="0">
              <a:solidFill>
                <a:srgbClr val="000308"/>
              </a:solidFill>
            </a:endParaRPr>
          </a:p>
        </p:txBody>
      </p:sp>
      <p:pic>
        <p:nvPicPr>
          <p:cNvPr id="1026" name="Picture 2" descr="Картинки по запросу hypertension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92472"/>
            <a:ext cx="2843809" cy="224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021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el-GR" u="sng" dirty="0">
                <a:solidFill>
                  <a:srgbClr val="002060"/>
                </a:solidFill>
                <a:cs typeface="Arial" charset="0"/>
              </a:rPr>
              <a:t>β</a:t>
            </a:r>
            <a:r>
              <a:rPr lang="ru-RU" u="sng" baseline="-25000" dirty="0">
                <a:solidFill>
                  <a:srgbClr val="002060"/>
                </a:solidFill>
                <a:cs typeface="Arial" charset="0"/>
              </a:rPr>
              <a:t>1  </a:t>
            </a:r>
            <a:r>
              <a:rPr lang="ru-RU" u="sng" dirty="0">
                <a:solidFill>
                  <a:srgbClr val="002060"/>
                </a:solidFill>
              </a:rPr>
              <a:t>- </a:t>
            </a:r>
            <a:r>
              <a:rPr lang="en-US" u="sng" dirty="0" err="1" smtClean="0">
                <a:solidFill>
                  <a:srgbClr val="002060"/>
                </a:solidFill>
              </a:rPr>
              <a:t>adrenomimetics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sz="3100" i="1" dirty="0" err="1" smtClean="0">
                <a:solidFill>
                  <a:srgbClr val="000308"/>
                </a:solidFill>
              </a:rPr>
              <a:t>Dobutamine</a:t>
            </a:r>
            <a:r>
              <a:rPr lang="en-US" sz="3100" i="1" dirty="0" smtClean="0">
                <a:solidFill>
                  <a:srgbClr val="000308"/>
                </a:solidFill>
              </a:rPr>
              <a:t>, </a:t>
            </a:r>
            <a:r>
              <a:rPr lang="en-US" sz="3100" i="1" dirty="0" err="1" smtClean="0">
                <a:solidFill>
                  <a:srgbClr val="000308"/>
                </a:solidFill>
              </a:rPr>
              <a:t>Dophamine</a:t>
            </a:r>
            <a:r>
              <a:rPr lang="en-US" sz="3100" dirty="0" smtClean="0">
                <a:solidFill>
                  <a:srgbClr val="000308"/>
                </a:solidFill>
              </a:rPr>
              <a:t/>
            </a:r>
            <a:br>
              <a:rPr lang="en-US" sz="3100" dirty="0" smtClean="0">
                <a:solidFill>
                  <a:srgbClr val="000308"/>
                </a:solidFill>
              </a:rPr>
            </a:br>
            <a:endParaRPr lang="ru-RU" sz="3100" dirty="0">
              <a:solidFill>
                <a:srgbClr val="000308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66148" y="1340768"/>
            <a:ext cx="9231334" cy="1440160"/>
          </a:xfrm>
        </p:spPr>
        <p:txBody>
          <a:bodyPr/>
          <a:lstStyle/>
          <a:p>
            <a:r>
              <a:rPr lang="en-US" b="1" dirty="0" smtClean="0">
                <a:solidFill>
                  <a:srgbClr val="000308"/>
                </a:solidFill>
              </a:rPr>
              <a:t>Stimulation of </a:t>
            </a:r>
            <a:r>
              <a:rPr lang="el-GR" b="1" dirty="0">
                <a:solidFill>
                  <a:srgbClr val="000308"/>
                </a:solidFill>
                <a:cs typeface="Arial" charset="0"/>
              </a:rPr>
              <a:t>β</a:t>
            </a:r>
            <a:r>
              <a:rPr lang="ru-RU" b="1" baseline="-25000" dirty="0" smtClean="0">
                <a:solidFill>
                  <a:srgbClr val="000308"/>
                </a:solidFill>
                <a:cs typeface="Arial" charset="0"/>
              </a:rPr>
              <a:t>1</a:t>
            </a:r>
            <a:r>
              <a:rPr lang="en-US" b="1" baseline="-25000" dirty="0" smtClean="0">
                <a:solidFill>
                  <a:srgbClr val="000308"/>
                </a:solidFill>
                <a:cs typeface="Arial" charset="0"/>
              </a:rPr>
              <a:t> </a:t>
            </a:r>
            <a:r>
              <a:rPr lang="en-US" b="1" dirty="0" err="1" smtClean="0">
                <a:solidFill>
                  <a:srgbClr val="000308"/>
                </a:solidFill>
                <a:cs typeface="Arial" charset="0"/>
              </a:rPr>
              <a:t>adrenoceptors</a:t>
            </a:r>
            <a:r>
              <a:rPr lang="en-US" b="1" dirty="0" smtClean="0">
                <a:solidFill>
                  <a:srgbClr val="000308"/>
                </a:solidFill>
                <a:cs typeface="Arial" charset="0"/>
              </a:rPr>
              <a:t> </a:t>
            </a:r>
          </a:p>
          <a:p>
            <a:r>
              <a:rPr lang="en-US" b="1" dirty="0">
                <a:solidFill>
                  <a:srgbClr val="000308"/>
                </a:solidFill>
                <a:cs typeface="Arial" charset="0"/>
              </a:rPr>
              <a:t> </a:t>
            </a:r>
            <a:r>
              <a:rPr lang="en-US" b="1" dirty="0" smtClean="0">
                <a:solidFill>
                  <a:srgbClr val="000308"/>
                </a:solidFill>
                <a:cs typeface="Arial" charset="0"/>
              </a:rPr>
              <a:t>- in heart→ increase heart rate and force </a:t>
            </a:r>
          </a:p>
          <a:p>
            <a:r>
              <a:rPr lang="en-US" b="1" dirty="0">
                <a:solidFill>
                  <a:srgbClr val="000308"/>
                </a:solidFill>
                <a:cs typeface="Arial" charset="0"/>
              </a:rPr>
              <a:t> </a:t>
            </a:r>
            <a:r>
              <a:rPr lang="en-US" b="1" dirty="0" smtClean="0">
                <a:solidFill>
                  <a:srgbClr val="000308"/>
                </a:solidFill>
                <a:cs typeface="Arial" charset="0"/>
              </a:rPr>
              <a:t>- in kidney→↑ secretion of renin → formation of angiotensin 2 → </a:t>
            </a:r>
            <a:r>
              <a:rPr lang="en-US" b="1" dirty="0" smtClean="0">
                <a:solidFill>
                  <a:srgbClr val="000308"/>
                </a:solidFill>
              </a:rPr>
              <a:t>BP↑</a:t>
            </a:r>
            <a:endParaRPr lang="ru-RU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70892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u="sng" dirty="0">
                <a:solidFill>
                  <a:srgbClr val="002060"/>
                </a:solidFill>
              </a:rPr>
              <a:t>Dopamine</a:t>
            </a:r>
            <a:r>
              <a:rPr lang="en-US" b="1" dirty="0">
                <a:solidFill>
                  <a:srgbClr val="000308"/>
                </a:solidFill>
              </a:rPr>
              <a:t> </a:t>
            </a:r>
            <a:r>
              <a:rPr lang="en-US" sz="2000" b="1" dirty="0" smtClean="0">
                <a:solidFill>
                  <a:srgbClr val="000308"/>
                </a:solidFill>
              </a:rPr>
              <a:t>stimulating D1receptors </a:t>
            </a:r>
            <a:r>
              <a:rPr lang="en-US" sz="2000" b="1" dirty="0">
                <a:solidFill>
                  <a:srgbClr val="000308"/>
                </a:solidFill>
              </a:rPr>
              <a:t>→ vasodilation internal organs and kidney </a:t>
            </a:r>
            <a:r>
              <a:rPr lang="en-US" sz="2000" b="1" dirty="0" smtClean="0">
                <a:solidFill>
                  <a:srgbClr val="000308"/>
                </a:solidFill>
              </a:rPr>
              <a:t>→ </a:t>
            </a:r>
            <a:r>
              <a:rPr lang="en-US" sz="2000" b="1" dirty="0">
                <a:solidFill>
                  <a:srgbClr val="000308"/>
                </a:solidFill>
              </a:rPr>
              <a:t>prevents the development of the </a:t>
            </a:r>
            <a:r>
              <a:rPr lang="en-US" sz="2000" b="1" dirty="0" smtClean="0">
                <a:solidFill>
                  <a:srgbClr val="000308"/>
                </a:solidFill>
              </a:rPr>
              <a:t>ischemia of internal </a:t>
            </a:r>
            <a:r>
              <a:rPr lang="en-US" sz="2000" b="1" dirty="0">
                <a:solidFill>
                  <a:srgbClr val="000308"/>
                </a:solidFill>
              </a:rPr>
              <a:t>organs in cardiogenic </a:t>
            </a:r>
            <a:r>
              <a:rPr lang="en-US" sz="2000" b="1" dirty="0" smtClean="0">
                <a:solidFill>
                  <a:srgbClr val="000308"/>
                </a:solidFill>
              </a:rPr>
              <a:t>shock</a:t>
            </a:r>
            <a:endParaRPr lang="en-US" sz="2000" b="1" dirty="0">
              <a:solidFill>
                <a:srgbClr val="000308"/>
              </a:solidFill>
            </a:endParaRPr>
          </a:p>
        </p:txBody>
      </p:sp>
      <p:pic>
        <p:nvPicPr>
          <p:cNvPr id="2050" name="Picture 2" descr="C:\Users\Alina\Desktop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20" y="51792"/>
            <a:ext cx="2627784" cy="186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ina\Desktop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4581128"/>
            <a:ext cx="2411760" cy="217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15816" y="4077072"/>
            <a:ext cx="55446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u="sng" dirty="0">
                <a:solidFill>
                  <a:srgbClr val="002060"/>
                </a:solidFill>
              </a:rPr>
              <a:t>Application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Cardiac acute heart failure</a:t>
            </a:r>
          </a:p>
          <a:p>
            <a:pPr algn="ctr"/>
            <a:r>
              <a:rPr lang="en-US" sz="2800" b="1" u="sng" dirty="0" smtClean="0">
                <a:solidFill>
                  <a:srgbClr val="002060"/>
                </a:solidFill>
              </a:rPr>
              <a:t>Side </a:t>
            </a:r>
            <a:r>
              <a:rPr lang="en-US" sz="2800" b="1" u="sng" dirty="0">
                <a:solidFill>
                  <a:srgbClr val="002060"/>
                </a:solidFill>
              </a:rPr>
              <a:t>effect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Tachycardia, ↑ myocardial oxygen demand, increased cardiac arrhythmia</a:t>
            </a:r>
            <a:endParaRPr lang="ru-RU" sz="2000" b="1" dirty="0">
              <a:solidFill>
                <a:srgbClr val="0003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580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078"/>
            <a:ext cx="7239000" cy="828383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l-GR" dirty="0">
                <a:solidFill>
                  <a:schemeClr val="bg2">
                    <a:lumMod val="50000"/>
                  </a:schemeClr>
                </a:solidFill>
              </a:rPr>
              <a:t>(β2) -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adrenomimetics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494" y="2564904"/>
            <a:ext cx="8871520" cy="158417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400" b="1" dirty="0" smtClean="0">
                <a:solidFill>
                  <a:srgbClr val="000308"/>
                </a:solidFill>
              </a:rPr>
              <a:t>Stimulating </a:t>
            </a:r>
            <a:r>
              <a:rPr lang="en-US" sz="2400" b="1" dirty="0" err="1">
                <a:solidFill>
                  <a:srgbClr val="000308"/>
                </a:solidFill>
              </a:rPr>
              <a:t>extrasynaptic</a:t>
            </a:r>
            <a:r>
              <a:rPr lang="en-US" sz="2400" b="1" dirty="0">
                <a:solidFill>
                  <a:srgbClr val="000308"/>
                </a:solidFill>
              </a:rPr>
              <a:t> </a:t>
            </a:r>
            <a:r>
              <a:rPr lang="el-GR" sz="2400" b="1" dirty="0">
                <a:solidFill>
                  <a:srgbClr val="000308"/>
                </a:solidFill>
              </a:rPr>
              <a:t>β2 </a:t>
            </a:r>
            <a:r>
              <a:rPr lang="en-US" sz="2400" b="1" dirty="0" err="1" smtClean="0">
                <a:solidFill>
                  <a:srgbClr val="000308"/>
                </a:solidFill>
              </a:rPr>
              <a:t>a/r</a:t>
            </a:r>
            <a:r>
              <a:rPr lang="en-US" sz="2400" b="1" dirty="0" smtClean="0">
                <a:solidFill>
                  <a:srgbClr val="000308"/>
                </a:solidFill>
              </a:rPr>
              <a:t> →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- relaxation </a:t>
            </a:r>
            <a:r>
              <a:rPr lang="en-US" sz="2400" b="1" dirty="0">
                <a:solidFill>
                  <a:srgbClr val="000308"/>
                </a:solidFill>
              </a:rPr>
              <a:t>of smooth muscles of the bronchi, 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- decreased </a:t>
            </a:r>
            <a:r>
              <a:rPr lang="en-US" sz="2400" b="1" dirty="0">
                <a:solidFill>
                  <a:srgbClr val="000308"/>
                </a:solidFill>
              </a:rPr>
              <a:t>tone and contractile activity of the myometrium, 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- blood </a:t>
            </a:r>
            <a:r>
              <a:rPr lang="en-US" sz="2400" b="1" dirty="0">
                <a:solidFill>
                  <a:srgbClr val="000308"/>
                </a:solidFill>
              </a:rPr>
              <a:t>vessels dilate (skeletal muscle, liver, coronary vessels)</a:t>
            </a:r>
          </a:p>
          <a:p>
            <a:endParaRPr lang="en-US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495834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chemeClr val="bg2">
                    <a:lumMod val="50000"/>
                  </a:schemeClr>
                </a:solidFill>
              </a:rPr>
              <a:t>Salbutamol	</a:t>
            </a:r>
            <a:r>
              <a:rPr lang="en-US" sz="2800" b="1" i="1" dirty="0" err="1" smtClean="0">
                <a:solidFill>
                  <a:schemeClr val="bg2">
                    <a:lumMod val="50000"/>
                  </a:schemeClr>
                </a:solidFill>
              </a:rPr>
              <a:t>Terbutaline</a:t>
            </a:r>
            <a:endParaRPr lang="en-US" sz="28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800" b="1" i="1" dirty="0" err="1" smtClean="0">
                <a:solidFill>
                  <a:schemeClr val="bg2">
                    <a:lumMod val="50000"/>
                  </a:schemeClr>
                </a:solidFill>
              </a:rPr>
              <a:t>Fenoterol</a:t>
            </a:r>
            <a:r>
              <a:rPr lang="en-US" sz="2800" b="1" i="1" dirty="0" smtClean="0">
                <a:solidFill>
                  <a:schemeClr val="bg2">
                    <a:lumMod val="50000"/>
                  </a:schemeClr>
                </a:solidFill>
              </a:rPr>
              <a:t> 		</a:t>
            </a:r>
            <a:r>
              <a:rPr lang="en-US" sz="2800" b="1" i="1" dirty="0" err="1" smtClean="0">
                <a:solidFill>
                  <a:schemeClr val="bg2">
                    <a:lumMod val="50000"/>
                  </a:schemeClr>
                </a:solidFill>
              </a:rPr>
              <a:t>Salmeterol</a:t>
            </a:r>
            <a:r>
              <a:rPr lang="en-US" sz="2800" b="1" i="1" dirty="0" smtClean="0">
                <a:solidFill>
                  <a:schemeClr val="bg2">
                    <a:lumMod val="50000"/>
                  </a:schemeClr>
                </a:solidFill>
              </a:rPr>
              <a:t>	 	</a:t>
            </a:r>
            <a:r>
              <a:rPr lang="en-US" sz="2800" b="1" i="1" dirty="0" err="1" smtClean="0">
                <a:solidFill>
                  <a:schemeClr val="bg2">
                    <a:lumMod val="50000"/>
                  </a:schemeClr>
                </a:solidFill>
              </a:rPr>
              <a:t>Formoterol</a:t>
            </a:r>
            <a:endParaRPr lang="en-US" sz="28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4725144"/>
            <a:ext cx="52200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308"/>
                </a:solidFill>
              </a:rPr>
              <a:t>Application</a:t>
            </a:r>
            <a:endParaRPr lang="en-US" sz="2400" b="1" dirty="0">
              <a:solidFill>
                <a:srgbClr val="000308"/>
              </a:solidFill>
            </a:endParaRPr>
          </a:p>
          <a:p>
            <a:r>
              <a:rPr lang="en-US" sz="2000" b="1" dirty="0" smtClean="0">
                <a:solidFill>
                  <a:srgbClr val="000308"/>
                </a:solidFill>
              </a:rPr>
              <a:t>*bronchial </a:t>
            </a:r>
            <a:r>
              <a:rPr lang="en-US" sz="2000" b="1" dirty="0">
                <a:solidFill>
                  <a:srgbClr val="000308"/>
                </a:solidFill>
              </a:rPr>
              <a:t>asthma</a:t>
            </a:r>
          </a:p>
          <a:p>
            <a:r>
              <a:rPr lang="en-US" sz="2000" b="1" dirty="0" smtClean="0">
                <a:solidFill>
                  <a:srgbClr val="000308"/>
                </a:solidFill>
              </a:rPr>
              <a:t>* Risk </a:t>
            </a:r>
            <a:r>
              <a:rPr lang="en-US" sz="2000" b="1" dirty="0">
                <a:solidFill>
                  <a:srgbClr val="000308"/>
                </a:solidFill>
              </a:rPr>
              <a:t>of miscarriage, </a:t>
            </a:r>
            <a:r>
              <a:rPr lang="en-US" sz="2000" b="1" dirty="0" err="1">
                <a:solidFill>
                  <a:srgbClr val="000308"/>
                </a:solidFill>
              </a:rPr>
              <a:t>tocolytic</a:t>
            </a:r>
            <a:r>
              <a:rPr lang="en-US" sz="2000" b="1" dirty="0">
                <a:solidFill>
                  <a:srgbClr val="000308"/>
                </a:solidFill>
              </a:rPr>
              <a:t> agents</a:t>
            </a:r>
            <a:endParaRPr lang="ru-RU" sz="2000" b="1" dirty="0">
              <a:solidFill>
                <a:srgbClr val="000308"/>
              </a:solidFill>
            </a:endParaRPr>
          </a:p>
        </p:txBody>
      </p:sp>
      <p:pic>
        <p:nvPicPr>
          <p:cNvPr id="1026" name="Picture 2" descr="Картинки по запросу salbutamol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365104"/>
            <a:ext cx="3086197" cy="231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lina\Desktop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16149"/>
            <a:ext cx="23431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205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1892" y="101434"/>
            <a:ext cx="7239000" cy="886744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l-GR" u="sng" dirty="0">
                <a:solidFill>
                  <a:schemeClr val="bg2">
                    <a:lumMod val="50000"/>
                  </a:schemeClr>
                </a:solidFill>
              </a:rPr>
              <a:t>β1, β2 - </a:t>
            </a:r>
            <a:r>
              <a:rPr lang="en-US" u="sng" dirty="0" err="1" smtClean="0">
                <a:solidFill>
                  <a:schemeClr val="bg2">
                    <a:lumMod val="50000"/>
                  </a:schemeClr>
                </a:solidFill>
              </a:rPr>
              <a:t>adrenomimetics</a:t>
            </a:r>
            <a:endParaRPr lang="ru-RU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560341"/>
            <a:ext cx="8352928" cy="4459760"/>
          </a:xfrm>
        </p:spPr>
        <p:txBody>
          <a:bodyPr>
            <a:normAutofit fontScale="92500" lnSpcReduction="20000"/>
          </a:bodyPr>
          <a:lstStyle/>
          <a:p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n-US" sz="2600" b="1" u="sng" dirty="0" smtClean="0">
                <a:solidFill>
                  <a:srgbClr val="000308"/>
                </a:solidFill>
              </a:rPr>
              <a:t>Pharmacological </a:t>
            </a:r>
            <a:r>
              <a:rPr lang="en-US" sz="2600" b="1" u="sng" dirty="0">
                <a:solidFill>
                  <a:srgbClr val="000308"/>
                </a:solidFill>
              </a:rPr>
              <a:t>effects</a:t>
            </a:r>
          </a:p>
          <a:p>
            <a:r>
              <a:rPr lang="en-US" sz="2200" b="1" dirty="0">
                <a:solidFill>
                  <a:srgbClr val="000308"/>
                </a:solidFill>
              </a:rPr>
              <a:t>- Increase  </a:t>
            </a:r>
            <a:r>
              <a:rPr lang="en-US" sz="2200" b="1" dirty="0" smtClean="0">
                <a:solidFill>
                  <a:srgbClr val="000308"/>
                </a:solidFill>
              </a:rPr>
              <a:t>heart rate, </a:t>
            </a:r>
            <a:r>
              <a:rPr lang="en-US" sz="2200" b="1" dirty="0">
                <a:solidFill>
                  <a:srgbClr val="000308"/>
                </a:solidFill>
              </a:rPr>
              <a:t>systolic blood pressure ↑</a:t>
            </a:r>
          </a:p>
          <a:p>
            <a:r>
              <a:rPr lang="en-US" sz="2200" b="1" dirty="0">
                <a:solidFill>
                  <a:srgbClr val="000308"/>
                </a:solidFill>
              </a:rPr>
              <a:t>- Facilitating </a:t>
            </a:r>
            <a:r>
              <a:rPr lang="en-US" sz="2200" b="1" dirty="0" err="1" smtClean="0">
                <a:solidFill>
                  <a:srgbClr val="000308"/>
                </a:solidFill>
              </a:rPr>
              <a:t>a.v</a:t>
            </a:r>
            <a:r>
              <a:rPr lang="en-US" sz="2200" b="1" dirty="0" smtClean="0">
                <a:solidFill>
                  <a:srgbClr val="000308"/>
                </a:solidFill>
              </a:rPr>
              <a:t>. </a:t>
            </a:r>
            <a:r>
              <a:rPr lang="en-US" sz="2200" b="1" dirty="0">
                <a:solidFill>
                  <a:srgbClr val="000308"/>
                </a:solidFill>
              </a:rPr>
              <a:t>conductivity</a:t>
            </a:r>
          </a:p>
          <a:p>
            <a:r>
              <a:rPr lang="en-US" sz="2200" b="1" dirty="0">
                <a:solidFill>
                  <a:srgbClr val="000308"/>
                </a:solidFill>
              </a:rPr>
              <a:t>- Increase automaticity,</a:t>
            </a:r>
          </a:p>
          <a:p>
            <a:r>
              <a:rPr lang="en-US" sz="2200" b="1" dirty="0">
                <a:solidFill>
                  <a:srgbClr val="000308"/>
                </a:solidFill>
              </a:rPr>
              <a:t>- Vasodilatation, </a:t>
            </a:r>
            <a:r>
              <a:rPr lang="en-US" sz="2200" b="1" dirty="0" smtClean="0">
                <a:solidFill>
                  <a:srgbClr val="000308"/>
                </a:solidFill>
              </a:rPr>
              <a:t>peripheral </a:t>
            </a:r>
            <a:r>
              <a:rPr lang="en-US" sz="2200" b="1" dirty="0" err="1" smtClean="0">
                <a:solidFill>
                  <a:srgbClr val="000308"/>
                </a:solidFill>
              </a:rPr>
              <a:t>resistanse</a:t>
            </a:r>
            <a:r>
              <a:rPr lang="en-US" sz="2200" b="1" dirty="0" smtClean="0">
                <a:solidFill>
                  <a:srgbClr val="000308"/>
                </a:solidFill>
              </a:rPr>
              <a:t> </a:t>
            </a:r>
            <a:r>
              <a:rPr lang="en-US" sz="2200" b="1" dirty="0">
                <a:solidFill>
                  <a:srgbClr val="000308"/>
                </a:solidFill>
              </a:rPr>
              <a:t>↓</a:t>
            </a:r>
            <a:r>
              <a:rPr lang="en-US" sz="2200" b="1" dirty="0" smtClean="0">
                <a:solidFill>
                  <a:srgbClr val="000308"/>
                </a:solidFill>
              </a:rPr>
              <a:t>, BP</a:t>
            </a:r>
            <a:r>
              <a:rPr lang="en-US" sz="2200" b="1" dirty="0">
                <a:solidFill>
                  <a:srgbClr val="000308"/>
                </a:solidFill>
              </a:rPr>
              <a:t>↓</a:t>
            </a:r>
          </a:p>
          <a:p>
            <a:r>
              <a:rPr lang="en-US" sz="2200" b="1" dirty="0">
                <a:solidFill>
                  <a:srgbClr val="000308"/>
                </a:solidFill>
              </a:rPr>
              <a:t>- Reduction of bronchial tone</a:t>
            </a:r>
          </a:p>
          <a:p>
            <a:pPr algn="ctr"/>
            <a:r>
              <a:rPr lang="en-US" sz="2600" b="1" u="sng" dirty="0" smtClean="0">
                <a:solidFill>
                  <a:srgbClr val="000308"/>
                </a:solidFill>
              </a:rPr>
              <a:t>Application</a:t>
            </a:r>
            <a:endParaRPr lang="en-US" sz="2600" b="1" u="sng" dirty="0">
              <a:solidFill>
                <a:srgbClr val="000308"/>
              </a:solidFill>
            </a:endParaRPr>
          </a:p>
          <a:p>
            <a:r>
              <a:rPr lang="en-US" sz="2200" b="1" dirty="0" smtClean="0">
                <a:solidFill>
                  <a:srgbClr val="000308"/>
                </a:solidFill>
              </a:rPr>
              <a:t>*To </a:t>
            </a:r>
            <a:r>
              <a:rPr lang="en-US" sz="2200" b="1" dirty="0">
                <a:solidFill>
                  <a:srgbClr val="000308"/>
                </a:solidFill>
              </a:rPr>
              <a:t>enhance </a:t>
            </a:r>
            <a:r>
              <a:rPr lang="en-US" sz="2200" b="1" dirty="0" err="1">
                <a:solidFill>
                  <a:srgbClr val="000308"/>
                </a:solidFill>
              </a:rPr>
              <a:t>atrioventricular</a:t>
            </a:r>
            <a:r>
              <a:rPr lang="en-US" sz="2200" b="1" dirty="0">
                <a:solidFill>
                  <a:srgbClr val="000308"/>
                </a:solidFill>
              </a:rPr>
              <a:t> </a:t>
            </a:r>
            <a:r>
              <a:rPr lang="en-US" sz="2200" b="1" dirty="0" smtClean="0">
                <a:solidFill>
                  <a:srgbClr val="000308"/>
                </a:solidFill>
              </a:rPr>
              <a:t>conduction</a:t>
            </a:r>
          </a:p>
          <a:p>
            <a:r>
              <a:rPr lang="en-US" sz="2200" b="1" dirty="0" smtClean="0">
                <a:solidFill>
                  <a:srgbClr val="000308"/>
                </a:solidFill>
              </a:rPr>
              <a:t>*Bronchodilator</a:t>
            </a:r>
            <a:endParaRPr lang="en-US" sz="2200" b="1" dirty="0">
              <a:solidFill>
                <a:srgbClr val="000308"/>
              </a:solidFill>
            </a:endParaRPr>
          </a:p>
          <a:p>
            <a:pPr algn="ctr"/>
            <a:r>
              <a:rPr lang="en-US" sz="2600" b="1" u="sng" dirty="0">
                <a:solidFill>
                  <a:srgbClr val="000308"/>
                </a:solidFill>
              </a:rPr>
              <a:t>S</a:t>
            </a:r>
            <a:r>
              <a:rPr lang="en-US" sz="2600" b="1" u="sng" dirty="0" smtClean="0">
                <a:solidFill>
                  <a:srgbClr val="000308"/>
                </a:solidFill>
              </a:rPr>
              <a:t>ide </a:t>
            </a:r>
            <a:r>
              <a:rPr lang="en-US" sz="2600" b="1" u="sng" dirty="0">
                <a:solidFill>
                  <a:srgbClr val="000308"/>
                </a:solidFill>
              </a:rPr>
              <a:t>effect</a:t>
            </a:r>
          </a:p>
          <a:p>
            <a:r>
              <a:rPr lang="en-US" sz="2200" b="1" dirty="0">
                <a:solidFill>
                  <a:srgbClr val="000308"/>
                </a:solidFill>
              </a:rPr>
              <a:t>marked tachycardia, high myocardial oxygen demand, </a:t>
            </a:r>
            <a:endParaRPr lang="en-US" sz="2200" b="1" dirty="0" smtClean="0">
              <a:solidFill>
                <a:srgbClr val="000308"/>
              </a:solidFill>
            </a:endParaRPr>
          </a:p>
          <a:p>
            <a:r>
              <a:rPr lang="en-US" sz="2200" b="1" dirty="0" smtClean="0">
                <a:solidFill>
                  <a:srgbClr val="000308"/>
                </a:solidFill>
              </a:rPr>
              <a:t>high </a:t>
            </a:r>
            <a:r>
              <a:rPr lang="en-US" sz="2200" b="1" dirty="0">
                <a:solidFill>
                  <a:srgbClr val="000308"/>
                </a:solidFill>
              </a:rPr>
              <a:t>risk of arrhythmias</a:t>
            </a:r>
            <a:endParaRPr lang="ru-RU" sz="2200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980728"/>
            <a:ext cx="4422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3200" b="1" i="1" dirty="0" err="1">
                <a:solidFill>
                  <a:srgbClr val="1F497D">
                    <a:lumMod val="50000"/>
                  </a:srgbClr>
                </a:solidFill>
              </a:rPr>
              <a:t>Isoprenaline</a:t>
            </a:r>
            <a:r>
              <a:rPr lang="en-US" sz="3200" b="1" i="1" dirty="0">
                <a:solidFill>
                  <a:srgbClr val="1F497D">
                    <a:lumMod val="50000"/>
                  </a:srgbClr>
                </a:solidFill>
              </a:rPr>
              <a:t> (</a:t>
            </a:r>
            <a:r>
              <a:rPr lang="en-US" sz="3200" b="1" i="1" dirty="0" err="1">
                <a:solidFill>
                  <a:srgbClr val="1F497D">
                    <a:lumMod val="50000"/>
                  </a:srgbClr>
                </a:solidFill>
              </a:rPr>
              <a:t>Izadrin</a:t>
            </a:r>
            <a:r>
              <a:rPr lang="en-US" sz="3200" b="1" i="1" dirty="0">
                <a:solidFill>
                  <a:srgbClr val="1F497D">
                    <a:lumMod val="50000"/>
                  </a:srgbClr>
                </a:solidFill>
              </a:rPr>
              <a:t>)</a:t>
            </a:r>
          </a:p>
        </p:txBody>
      </p:sp>
      <p:pic>
        <p:nvPicPr>
          <p:cNvPr id="2050" name="Picture 2" descr="C:\Users\Alina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020" y="1565503"/>
            <a:ext cx="2267744" cy="340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274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age.slidesharecdn.com/adrenergicagonistsantagonists-121001225739-phpapp01/95/adrenergic-agonists-antagonists-18-728.jpg?cb=13491504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42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286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08912" cy="836712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>
                <a:solidFill>
                  <a:schemeClr val="bg2">
                    <a:lumMod val="50000"/>
                  </a:schemeClr>
                </a:solidFill>
              </a:rPr>
              <a:t>α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and </a:t>
            </a:r>
            <a:r>
              <a:rPr lang="el-GR" dirty="0">
                <a:solidFill>
                  <a:schemeClr val="bg2">
                    <a:lumMod val="50000"/>
                  </a:schemeClr>
                </a:solidFill>
              </a:rPr>
              <a:t>β-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adrenomimetics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620688"/>
            <a:ext cx="8367464" cy="936104"/>
          </a:xfrm>
        </p:spPr>
        <p:txBody>
          <a:bodyPr>
            <a:normAutofit/>
          </a:bodyPr>
          <a:lstStyle/>
          <a:p>
            <a:pPr algn="ctr"/>
            <a:r>
              <a:rPr lang="en-US" sz="2400" b="1" i="1" u="sng" dirty="0">
                <a:solidFill>
                  <a:schemeClr val="bg2">
                    <a:lumMod val="50000"/>
                  </a:schemeClr>
                </a:solidFill>
              </a:rPr>
              <a:t>(Epinephrine)</a:t>
            </a:r>
            <a:br>
              <a:rPr lang="en-US" sz="2400" b="1" i="1" u="sng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400" b="1" i="1" u="sng" dirty="0" smtClean="0">
                <a:solidFill>
                  <a:schemeClr val="bg2">
                    <a:lumMod val="50000"/>
                  </a:schemeClr>
                </a:solidFill>
              </a:rPr>
              <a:t>Adrenaline </a:t>
            </a:r>
            <a:r>
              <a:rPr lang="en-US" sz="2400" b="1" i="1" u="sng" dirty="0">
                <a:solidFill>
                  <a:schemeClr val="bg2">
                    <a:lumMod val="50000"/>
                  </a:schemeClr>
                </a:solidFill>
              </a:rPr>
              <a:t>hydrochloride (</a:t>
            </a:r>
            <a:r>
              <a:rPr lang="el-GR" sz="2400" b="1" i="1" u="sng" dirty="0" smtClean="0">
                <a:solidFill>
                  <a:schemeClr val="bg2">
                    <a:lumMod val="50000"/>
                  </a:schemeClr>
                </a:solidFill>
              </a:rPr>
              <a:t>α1</a:t>
            </a:r>
            <a:r>
              <a:rPr lang="en-US" sz="2400" b="1" i="1" u="sng" dirty="0" smtClean="0">
                <a:solidFill>
                  <a:schemeClr val="bg2">
                    <a:lumMod val="50000"/>
                  </a:schemeClr>
                </a:solidFill>
              </a:rPr>
              <a:t>,</a:t>
            </a:r>
            <a:r>
              <a:rPr lang="el-GR" sz="2400" b="1" i="1" u="sng" dirty="0" smtClean="0">
                <a:solidFill>
                  <a:schemeClr val="bg2">
                    <a:lumMod val="50000"/>
                  </a:schemeClr>
                </a:solidFill>
              </a:rPr>
              <a:t> α2</a:t>
            </a:r>
            <a:r>
              <a:rPr lang="en-US" sz="2400" b="1" i="1" u="sng" dirty="0" smtClean="0">
                <a:solidFill>
                  <a:schemeClr val="bg2">
                    <a:lumMod val="50000"/>
                  </a:schemeClr>
                </a:solidFill>
              </a:rPr>
              <a:t>,</a:t>
            </a:r>
            <a:r>
              <a:rPr lang="el-GR" sz="2400" b="1" i="1" u="sng" dirty="0" smtClean="0">
                <a:solidFill>
                  <a:schemeClr val="bg2">
                    <a:lumMod val="50000"/>
                  </a:schemeClr>
                </a:solidFill>
              </a:rPr>
              <a:t> β1</a:t>
            </a:r>
            <a:r>
              <a:rPr lang="en-US" sz="2400" b="1" i="1" u="sng" dirty="0" smtClean="0">
                <a:solidFill>
                  <a:schemeClr val="bg2">
                    <a:lumMod val="50000"/>
                  </a:schemeClr>
                </a:solidFill>
              </a:rPr>
              <a:t>,</a:t>
            </a:r>
            <a:r>
              <a:rPr lang="el-GR" sz="2400" b="1" i="1" u="sng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l-GR" sz="2400" b="1" i="1" u="sng" dirty="0">
                <a:solidFill>
                  <a:schemeClr val="bg2">
                    <a:lumMod val="50000"/>
                  </a:schemeClr>
                </a:solidFill>
              </a:rPr>
              <a:t>β2)</a:t>
            </a:r>
            <a:endParaRPr lang="ru-RU" sz="2400" b="1" i="1" u="sng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2400" b="1" i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700808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308"/>
                </a:solidFill>
              </a:rPr>
              <a:t>Pharmacological </a:t>
            </a:r>
            <a:r>
              <a:rPr lang="en-US" sz="2400" b="1" dirty="0">
                <a:solidFill>
                  <a:srgbClr val="000308"/>
                </a:solidFill>
              </a:rPr>
              <a:t>effects</a:t>
            </a:r>
          </a:p>
          <a:p>
            <a:r>
              <a:rPr lang="en-US" sz="2000" b="1" dirty="0" smtClean="0">
                <a:solidFill>
                  <a:srgbClr val="000308"/>
                </a:solidFill>
              </a:rPr>
              <a:t>-constriction of </a:t>
            </a:r>
            <a:r>
              <a:rPr lang="en-US" sz="2000" b="1" dirty="0">
                <a:solidFill>
                  <a:srgbClr val="000308"/>
                </a:solidFill>
              </a:rPr>
              <a:t>vessels, PR ↑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- </a:t>
            </a:r>
            <a:r>
              <a:rPr lang="en-US" sz="2000" b="1" dirty="0" smtClean="0">
                <a:solidFill>
                  <a:srgbClr val="000308"/>
                </a:solidFill>
              </a:rPr>
              <a:t>Heart rate </a:t>
            </a:r>
            <a:r>
              <a:rPr lang="en-US" sz="2000" b="1" dirty="0">
                <a:solidFill>
                  <a:srgbClr val="000308"/>
                </a:solidFill>
              </a:rPr>
              <a:t>↑, stroke volume and cardiac </a:t>
            </a:r>
            <a:r>
              <a:rPr lang="en-US" sz="2000" b="1" dirty="0" smtClean="0">
                <a:solidFill>
                  <a:srgbClr val="000308"/>
                </a:solidFill>
              </a:rPr>
              <a:t>output </a:t>
            </a:r>
            <a:r>
              <a:rPr lang="en-US" sz="2000" b="1" dirty="0">
                <a:solidFill>
                  <a:srgbClr val="000308"/>
                </a:solidFill>
              </a:rPr>
              <a:t>↑</a:t>
            </a:r>
            <a:r>
              <a:rPr lang="en-US" sz="2000" b="1" dirty="0" smtClean="0">
                <a:solidFill>
                  <a:srgbClr val="000308"/>
                </a:solidFill>
              </a:rPr>
              <a:t>, BP </a:t>
            </a:r>
            <a:r>
              <a:rPr lang="en-US" sz="2000" b="1" dirty="0">
                <a:solidFill>
                  <a:srgbClr val="000308"/>
                </a:solidFill>
              </a:rPr>
              <a:t>↑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- Dilated pupils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- Reduces the intraocular pressure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- Relaxes the smooth muscles of the bronchi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- Reducing the tone and motility of the gastrointestinal tract, </a:t>
            </a:r>
            <a:r>
              <a:rPr lang="en-US" sz="2000" b="1" dirty="0" smtClean="0">
                <a:solidFill>
                  <a:srgbClr val="000308"/>
                </a:solidFill>
              </a:rPr>
              <a:t>tone </a:t>
            </a:r>
            <a:r>
              <a:rPr lang="en-US" sz="2000" b="1" dirty="0">
                <a:solidFill>
                  <a:srgbClr val="000308"/>
                </a:solidFill>
              </a:rPr>
              <a:t>of the sphincter ↑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- </a:t>
            </a:r>
            <a:r>
              <a:rPr lang="en-US" sz="2000" b="1" dirty="0" err="1">
                <a:solidFill>
                  <a:srgbClr val="000308"/>
                </a:solidFill>
              </a:rPr>
              <a:t>Glycogenolysis</a:t>
            </a:r>
            <a:r>
              <a:rPr lang="en-US" sz="2000" b="1" dirty="0">
                <a:solidFill>
                  <a:srgbClr val="000308"/>
                </a:solidFill>
              </a:rPr>
              <a:t> ↑ → hyperglycemia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- Activation of lipolysis → </a:t>
            </a:r>
            <a:r>
              <a:rPr lang="en-US" sz="2000" b="1" dirty="0" smtClean="0">
                <a:solidFill>
                  <a:srgbClr val="000308"/>
                </a:solidFill>
              </a:rPr>
              <a:t>free </a:t>
            </a:r>
            <a:r>
              <a:rPr lang="en-US" sz="2000" b="1" dirty="0">
                <a:solidFill>
                  <a:srgbClr val="000308"/>
                </a:solidFill>
              </a:rPr>
              <a:t>fatty </a:t>
            </a:r>
            <a:r>
              <a:rPr lang="en-US" sz="2000" b="1" dirty="0" smtClean="0">
                <a:solidFill>
                  <a:srgbClr val="000308"/>
                </a:solidFill>
              </a:rPr>
              <a:t>acids in plasma </a:t>
            </a:r>
            <a:r>
              <a:rPr lang="en-US" sz="2000" b="1" dirty="0">
                <a:solidFill>
                  <a:srgbClr val="000308"/>
                </a:solidFill>
              </a:rPr>
              <a:t>↑</a:t>
            </a:r>
          </a:p>
          <a:p>
            <a:r>
              <a:rPr lang="en-US" sz="2000" b="1" dirty="0">
                <a:solidFill>
                  <a:srgbClr val="000308"/>
                </a:solidFill>
              </a:rPr>
              <a:t>- Improving the functional state of skeletal </a:t>
            </a:r>
            <a:r>
              <a:rPr lang="en-US" sz="2000" b="1" dirty="0" smtClean="0">
                <a:solidFill>
                  <a:srgbClr val="000308"/>
                </a:solidFill>
              </a:rPr>
              <a:t>muscle</a:t>
            </a:r>
            <a:endParaRPr lang="ru-RU" sz="2000" b="1" dirty="0">
              <a:solidFill>
                <a:srgbClr val="000308"/>
              </a:solidFill>
            </a:endParaRPr>
          </a:p>
        </p:txBody>
      </p:sp>
      <p:pic>
        <p:nvPicPr>
          <p:cNvPr id="3074" name="Picture 2" descr="Картинки по запросу epinephrine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772" y="5185990"/>
            <a:ext cx="4079346" cy="160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9859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910" y="188640"/>
            <a:ext cx="8902090" cy="868835"/>
          </a:xfrm>
          <a:solidFill>
            <a:schemeClr val="accent6"/>
          </a:solidFill>
        </p:spPr>
        <p:txBody>
          <a:bodyPr>
            <a:noAutofit/>
          </a:bodyPr>
          <a:lstStyle/>
          <a:p>
            <a:r>
              <a:rPr lang="en-US" sz="4000" u="sng" dirty="0" smtClean="0">
                <a:solidFill>
                  <a:schemeClr val="bg2">
                    <a:lumMod val="50000"/>
                  </a:schemeClr>
                </a:solidFill>
              </a:rPr>
              <a:t>Use of adrenaline hydrochloride</a:t>
            </a:r>
            <a:endParaRPr lang="ru-RU" sz="4000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03848" y="1620039"/>
            <a:ext cx="5857102" cy="38116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200" b="1" dirty="0" smtClean="0">
                <a:solidFill>
                  <a:srgbClr val="000308"/>
                </a:solidFill>
              </a:rPr>
              <a:t>*Anaphylactic </a:t>
            </a:r>
            <a:r>
              <a:rPr lang="en-US" sz="2200" b="1" dirty="0">
                <a:solidFill>
                  <a:srgbClr val="000308"/>
                </a:solidFill>
              </a:rPr>
              <a:t>shock</a:t>
            </a:r>
          </a:p>
          <a:p>
            <a:pPr>
              <a:lnSpc>
                <a:spcPct val="110000"/>
              </a:lnSpc>
            </a:pPr>
            <a:r>
              <a:rPr lang="en-US" sz="2200" b="1" dirty="0" smtClean="0">
                <a:solidFill>
                  <a:srgbClr val="000308"/>
                </a:solidFill>
              </a:rPr>
              <a:t>*Prevention of acute attack of  </a:t>
            </a:r>
            <a:r>
              <a:rPr lang="en-US" sz="2200" b="1" dirty="0">
                <a:solidFill>
                  <a:srgbClr val="000308"/>
                </a:solidFill>
              </a:rPr>
              <a:t>BA</a:t>
            </a:r>
          </a:p>
          <a:p>
            <a:pPr>
              <a:lnSpc>
                <a:spcPct val="110000"/>
              </a:lnSpc>
            </a:pPr>
            <a:r>
              <a:rPr lang="en-US" sz="2200" b="1" dirty="0" smtClean="0">
                <a:solidFill>
                  <a:srgbClr val="000308"/>
                </a:solidFill>
              </a:rPr>
              <a:t>*Cardiac </a:t>
            </a:r>
            <a:r>
              <a:rPr lang="en-US" sz="2200" b="1" dirty="0">
                <a:solidFill>
                  <a:srgbClr val="000308"/>
                </a:solidFill>
              </a:rPr>
              <a:t>arrest</a:t>
            </a:r>
          </a:p>
          <a:p>
            <a:pPr>
              <a:lnSpc>
                <a:spcPct val="110000"/>
              </a:lnSpc>
            </a:pPr>
            <a:r>
              <a:rPr lang="en-US" sz="2200" b="1" dirty="0" smtClean="0">
                <a:solidFill>
                  <a:srgbClr val="000308"/>
                </a:solidFill>
              </a:rPr>
              <a:t>*Open-angle </a:t>
            </a:r>
            <a:r>
              <a:rPr lang="en-US" sz="2200" b="1" dirty="0">
                <a:solidFill>
                  <a:srgbClr val="000308"/>
                </a:solidFill>
              </a:rPr>
              <a:t>glaucoma</a:t>
            </a:r>
          </a:p>
          <a:p>
            <a:pPr>
              <a:lnSpc>
                <a:spcPct val="110000"/>
              </a:lnSpc>
            </a:pPr>
            <a:r>
              <a:rPr lang="en-US" sz="2200" b="1" dirty="0" smtClean="0">
                <a:solidFill>
                  <a:srgbClr val="000308"/>
                </a:solidFill>
              </a:rPr>
              <a:t>*Hypoglycemic </a:t>
            </a:r>
            <a:r>
              <a:rPr lang="en-US" sz="2200" b="1" dirty="0">
                <a:solidFill>
                  <a:srgbClr val="000308"/>
                </a:solidFill>
              </a:rPr>
              <a:t>coma</a:t>
            </a:r>
          </a:p>
          <a:p>
            <a:pPr>
              <a:lnSpc>
                <a:spcPct val="110000"/>
              </a:lnSpc>
            </a:pPr>
            <a:r>
              <a:rPr lang="en-US" sz="2200" b="1" dirty="0" smtClean="0">
                <a:solidFill>
                  <a:srgbClr val="000308"/>
                </a:solidFill>
              </a:rPr>
              <a:t>*Together </a:t>
            </a:r>
            <a:r>
              <a:rPr lang="en-US" sz="2200" b="1" dirty="0">
                <a:solidFill>
                  <a:srgbClr val="000308"/>
                </a:solidFill>
              </a:rPr>
              <a:t>with local anesthetics </a:t>
            </a:r>
            <a:r>
              <a:rPr lang="en-US" sz="2200" b="1" dirty="0" smtClean="0">
                <a:solidFill>
                  <a:srgbClr val="000308"/>
                </a:solidFill>
              </a:rPr>
              <a:t>(to </a:t>
            </a:r>
            <a:r>
              <a:rPr lang="en-US" sz="2200" b="1" dirty="0">
                <a:solidFill>
                  <a:srgbClr val="000308"/>
                </a:solidFill>
              </a:rPr>
              <a:t>prolong their action and reducing their </a:t>
            </a:r>
            <a:r>
              <a:rPr lang="en-US" sz="2200" b="1" dirty="0" err="1">
                <a:solidFill>
                  <a:srgbClr val="000308"/>
                </a:solidFill>
              </a:rPr>
              <a:t>resorptive</a:t>
            </a:r>
            <a:r>
              <a:rPr lang="en-US" sz="2200" b="1" dirty="0">
                <a:solidFill>
                  <a:srgbClr val="000308"/>
                </a:solidFill>
              </a:rPr>
              <a:t> </a:t>
            </a:r>
            <a:r>
              <a:rPr lang="en-US" sz="2200" b="1" dirty="0" smtClean="0">
                <a:solidFill>
                  <a:srgbClr val="000308"/>
                </a:solidFill>
              </a:rPr>
              <a:t>action)</a:t>
            </a:r>
            <a:endParaRPr lang="en-US" sz="2200" b="1" dirty="0">
              <a:solidFill>
                <a:srgbClr val="000308"/>
              </a:solidFill>
            </a:endParaRPr>
          </a:p>
          <a:p>
            <a:endParaRPr lang="en-US" b="1" dirty="0">
              <a:solidFill>
                <a:srgbClr val="000308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10" y="1340768"/>
            <a:ext cx="2448272" cy="289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0845" y="5301208"/>
            <a:ext cx="8064896" cy="107721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Taking </a:t>
            </a:r>
            <a:r>
              <a:rPr lang="en-US" sz="2000" b="1" dirty="0" err="1">
                <a:solidFill>
                  <a:schemeClr val="bg2">
                    <a:lumMod val="75000"/>
                  </a:schemeClr>
                </a:solidFill>
              </a:rPr>
              <a:t>enterally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 is destroyed, used </a:t>
            </a:r>
            <a:r>
              <a:rPr lang="en-US" sz="2000" b="1" dirty="0" err="1">
                <a:solidFill>
                  <a:schemeClr val="bg2">
                    <a:lumMod val="75000"/>
                  </a:schemeClr>
                </a:solidFill>
              </a:rPr>
              <a:t>parenterally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 (s /c, </a:t>
            </a:r>
            <a:r>
              <a:rPr lang="en-US" sz="2000" b="1" dirty="0" err="1">
                <a:solidFill>
                  <a:schemeClr val="bg2">
                    <a:lumMod val="75000"/>
                  </a:schemeClr>
                </a:solidFill>
              </a:rPr>
              <a:t>i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/m, </a:t>
            </a:r>
            <a:r>
              <a:rPr lang="en-US" sz="2000" b="1" dirty="0" err="1">
                <a:solidFill>
                  <a:schemeClr val="bg2">
                    <a:lumMod val="75000"/>
                  </a:schemeClr>
                </a:solidFill>
              </a:rPr>
              <a:t>i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/v) and locally.</a:t>
            </a:r>
          </a:p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</a:rPr>
              <a:t>Acts 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briefly (</a:t>
            </a:r>
            <a:r>
              <a:rPr lang="en-US" sz="2000" b="1" dirty="0" err="1">
                <a:solidFill>
                  <a:schemeClr val="bg2">
                    <a:lumMod val="75000"/>
                  </a:schemeClr>
                </a:solidFill>
              </a:rPr>
              <a:t>i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/v- 5 min; s/c- 30 min)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552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lina\Desktop\рисунки адрено\adrenergic-blockers-3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52928" cy="645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475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239000" cy="940843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en-US" sz="4000" u="sng" dirty="0">
                <a:solidFill>
                  <a:schemeClr val="bg2">
                    <a:lumMod val="50000"/>
                  </a:schemeClr>
                </a:solidFill>
              </a:rPr>
              <a:t>adrenaline hydrochloride</a:t>
            </a:r>
            <a:endParaRPr lang="ru-RU" sz="4000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4647" y="961450"/>
            <a:ext cx="7215336" cy="4243736"/>
          </a:xfrm>
        </p:spPr>
        <p:txBody>
          <a:bodyPr>
            <a:normAutofit/>
          </a:bodyPr>
          <a:lstStyle/>
          <a:p>
            <a:pPr algn="ctr"/>
            <a:r>
              <a:rPr lang="en-US" sz="3900" b="1" u="sng" dirty="0" smtClean="0">
                <a:solidFill>
                  <a:srgbClr val="000308"/>
                </a:solidFill>
              </a:rPr>
              <a:t>Side </a:t>
            </a:r>
            <a:r>
              <a:rPr lang="en-US" sz="3900" b="1" u="sng" dirty="0">
                <a:solidFill>
                  <a:srgbClr val="000308"/>
                </a:solidFill>
              </a:rPr>
              <a:t>effect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- Sharp </a:t>
            </a:r>
            <a:r>
              <a:rPr lang="en-US" b="1" dirty="0">
                <a:solidFill>
                  <a:srgbClr val="000308"/>
                </a:solidFill>
              </a:rPr>
              <a:t>↑ BP - possibly a brain hemorrhage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- Heart </a:t>
            </a:r>
            <a:r>
              <a:rPr lang="en-US" b="1" dirty="0">
                <a:solidFill>
                  <a:srgbClr val="000308"/>
                </a:solidFill>
              </a:rPr>
              <a:t>rhythm disturbances (at high doses)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- Stimulating </a:t>
            </a:r>
            <a:r>
              <a:rPr lang="en-US" b="1" dirty="0">
                <a:solidFill>
                  <a:srgbClr val="000308"/>
                </a:solidFill>
              </a:rPr>
              <a:t>effect on the central nervous system (anxiety, dizziness, headache, tremor, nausea)</a:t>
            </a:r>
          </a:p>
          <a:p>
            <a:endParaRPr lang="en-US" b="1" dirty="0">
              <a:solidFill>
                <a:srgbClr val="000308"/>
              </a:solidFill>
            </a:endParaRPr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18986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5211072"/>
            <a:ext cx="52682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000" b="1" dirty="0">
                <a:solidFill>
                  <a:srgbClr val="1F497D">
                    <a:lumMod val="75000"/>
                  </a:srgbClr>
                </a:solidFill>
              </a:rPr>
              <a:t>Can not be used in conjunction with some 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drugs  </a:t>
            </a:r>
            <a:r>
              <a:rPr lang="en-US" sz="2000" b="1" dirty="0">
                <a:solidFill>
                  <a:srgbClr val="1F497D">
                    <a:lumMod val="75000"/>
                  </a:srgbClr>
                </a:solidFill>
              </a:rPr>
              <a:t>for anesthesia (Halothane,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Phtorotane</a:t>
            </a:r>
            <a:r>
              <a:rPr lang="en-US" sz="2000" b="1" dirty="0">
                <a:solidFill>
                  <a:srgbClr val="1F497D">
                    <a:lumMod val="75000"/>
                  </a:srgbClr>
                </a:solidFill>
              </a:rPr>
              <a:t>), which increases the risk of arrhythmias</a:t>
            </a:r>
            <a:endParaRPr lang="ru-RU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4585" y="2996952"/>
            <a:ext cx="8252713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 algn="ctr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3500" b="1" u="sng" dirty="0">
                <a:solidFill>
                  <a:srgbClr val="000308"/>
                </a:solidFill>
              </a:rPr>
              <a:t>Contraindication</a:t>
            </a:r>
          </a:p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000" b="1" dirty="0">
                <a:solidFill>
                  <a:srgbClr val="000308"/>
                </a:solidFill>
              </a:rPr>
              <a:t>Hypertension, angina pectoris</a:t>
            </a:r>
          </a:p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000" b="1" dirty="0">
                <a:solidFill>
                  <a:srgbClr val="000308"/>
                </a:solidFill>
              </a:rPr>
              <a:t>Expressed atherosclerosis, angle-closure glaucoma,</a:t>
            </a:r>
          </a:p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000" b="1" dirty="0">
                <a:solidFill>
                  <a:srgbClr val="000308"/>
                </a:solidFill>
              </a:rPr>
              <a:t>Diabetes, pregnancy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091649"/>
            <a:ext cx="208081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63" y="4735891"/>
            <a:ext cx="1898649" cy="212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476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9885"/>
            <a:ext cx="8856984" cy="868835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Noradrenaline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hydrotartrate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α1, α2, β1,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β2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34244" y="620688"/>
            <a:ext cx="9144000" cy="5400600"/>
          </a:xfrm>
        </p:spPr>
        <p:txBody>
          <a:bodyPr>
            <a:normAutofit fontScale="85000" lnSpcReduction="10000"/>
          </a:bodyPr>
          <a:lstStyle/>
          <a:p>
            <a:endParaRPr lang="en-US" dirty="0"/>
          </a:p>
          <a:p>
            <a:pPr algn="ctr"/>
            <a:r>
              <a:rPr lang="en-US" sz="3800" b="1" dirty="0">
                <a:solidFill>
                  <a:srgbClr val="000308"/>
                </a:solidFill>
              </a:rPr>
              <a:t>Pharmacological effects</a:t>
            </a:r>
          </a:p>
          <a:p>
            <a:r>
              <a:rPr lang="en-US" sz="2600" b="1" dirty="0">
                <a:solidFill>
                  <a:srgbClr val="000308"/>
                </a:solidFill>
              </a:rPr>
              <a:t>1. </a:t>
            </a:r>
            <a:r>
              <a:rPr lang="en-US" sz="2600" b="1" dirty="0" smtClean="0">
                <a:solidFill>
                  <a:srgbClr val="000308"/>
                </a:solidFill>
              </a:rPr>
              <a:t>Narrowing </a:t>
            </a:r>
            <a:r>
              <a:rPr lang="en-US" sz="2600" b="1" dirty="0">
                <a:solidFill>
                  <a:srgbClr val="000308"/>
                </a:solidFill>
              </a:rPr>
              <a:t>of blood vessels, </a:t>
            </a:r>
            <a:r>
              <a:rPr lang="en-US" sz="2600" b="1" dirty="0" smtClean="0">
                <a:solidFill>
                  <a:srgbClr val="000308"/>
                </a:solidFill>
              </a:rPr>
              <a:t>PR </a:t>
            </a:r>
            <a:r>
              <a:rPr lang="en-US" sz="2600" b="1" dirty="0">
                <a:solidFill>
                  <a:srgbClr val="000308"/>
                </a:solidFill>
              </a:rPr>
              <a:t>↑ → </a:t>
            </a:r>
            <a:r>
              <a:rPr lang="en-US" sz="2600" b="1" dirty="0" smtClean="0">
                <a:solidFill>
                  <a:srgbClr val="000308"/>
                </a:solidFill>
              </a:rPr>
              <a:t>BP↑ </a:t>
            </a:r>
            <a:r>
              <a:rPr lang="en-US" sz="2600" b="1" dirty="0">
                <a:solidFill>
                  <a:srgbClr val="000308"/>
                </a:solidFill>
              </a:rPr>
              <a:t>(α- adrenergic stimulation)</a:t>
            </a:r>
          </a:p>
          <a:p>
            <a:r>
              <a:rPr lang="en-US" sz="2600" b="1" dirty="0">
                <a:solidFill>
                  <a:srgbClr val="000308"/>
                </a:solidFill>
              </a:rPr>
              <a:t>     (Unlike Adrenaline subsequent reduction in blood pressure is observed </a:t>
            </a:r>
            <a:r>
              <a:rPr lang="en-US" sz="2600" b="1" dirty="0" smtClean="0">
                <a:solidFill>
                  <a:srgbClr val="000308"/>
                </a:solidFill>
              </a:rPr>
              <a:t>, because it has  </a:t>
            </a:r>
            <a:r>
              <a:rPr lang="en-US" sz="2600" b="1" dirty="0">
                <a:solidFill>
                  <a:srgbClr val="000308"/>
                </a:solidFill>
              </a:rPr>
              <a:t>little effect on β2 - adrenergic receptors)</a:t>
            </a:r>
          </a:p>
          <a:p>
            <a:r>
              <a:rPr lang="en-US" sz="2600" b="1" dirty="0">
                <a:solidFill>
                  <a:srgbClr val="000308"/>
                </a:solidFill>
              </a:rPr>
              <a:t>2. Increased blood pressure </a:t>
            </a:r>
            <a:r>
              <a:rPr lang="en-US" sz="2600" b="1" dirty="0" smtClean="0">
                <a:solidFill>
                  <a:srgbClr val="000308"/>
                </a:solidFill>
              </a:rPr>
              <a:t>→ reflex </a:t>
            </a:r>
            <a:r>
              <a:rPr lang="en-US" sz="2600" b="1" dirty="0" err="1">
                <a:solidFill>
                  <a:srgbClr val="000308"/>
                </a:solidFill>
              </a:rPr>
              <a:t>bradycardia</a:t>
            </a:r>
            <a:r>
              <a:rPr lang="en-US" sz="2600" b="1" dirty="0">
                <a:solidFill>
                  <a:srgbClr val="000308"/>
                </a:solidFill>
              </a:rPr>
              <a:t> </a:t>
            </a:r>
            <a:r>
              <a:rPr lang="en-US" sz="2600" b="1" dirty="0" smtClean="0">
                <a:solidFill>
                  <a:srgbClr val="000308"/>
                </a:solidFill>
              </a:rPr>
              <a:t>→ </a:t>
            </a:r>
            <a:r>
              <a:rPr lang="en-US" sz="2600" b="1" dirty="0">
                <a:solidFill>
                  <a:srgbClr val="000308"/>
                </a:solidFill>
              </a:rPr>
              <a:t>stimulation of the </a:t>
            </a:r>
            <a:r>
              <a:rPr lang="en-US" sz="2600" b="1" dirty="0" err="1">
                <a:solidFill>
                  <a:srgbClr val="000308"/>
                </a:solidFill>
              </a:rPr>
              <a:t>vagus</a:t>
            </a:r>
            <a:r>
              <a:rPr lang="en-US" sz="2600" b="1" dirty="0">
                <a:solidFill>
                  <a:srgbClr val="000308"/>
                </a:solidFill>
              </a:rPr>
              <a:t> nerve center → enhance its inhibitory effect on heart rate</a:t>
            </a:r>
          </a:p>
          <a:p>
            <a:r>
              <a:rPr lang="en-US" sz="2600" b="1" dirty="0">
                <a:solidFill>
                  <a:srgbClr val="000308"/>
                </a:solidFill>
              </a:rPr>
              <a:t>3. Stimulating β1 - </a:t>
            </a:r>
            <a:r>
              <a:rPr lang="en-US" sz="2600" b="1" dirty="0" smtClean="0">
                <a:solidFill>
                  <a:srgbClr val="000308"/>
                </a:solidFill>
              </a:rPr>
              <a:t>a/p of  heart </a:t>
            </a:r>
            <a:r>
              <a:rPr lang="en-US" sz="2600" b="1" dirty="0">
                <a:solidFill>
                  <a:srgbClr val="000308"/>
                </a:solidFill>
              </a:rPr>
              <a:t>→ </a:t>
            </a:r>
            <a:r>
              <a:rPr lang="en-US" sz="2600" b="1" dirty="0" smtClean="0">
                <a:solidFill>
                  <a:srgbClr val="000308"/>
                </a:solidFill>
              </a:rPr>
              <a:t>heart force </a:t>
            </a:r>
            <a:r>
              <a:rPr lang="en-US" sz="2600" b="1" dirty="0">
                <a:solidFill>
                  <a:srgbClr val="000308"/>
                </a:solidFill>
              </a:rPr>
              <a:t>↑, stroke volume ↑, but </a:t>
            </a:r>
            <a:r>
              <a:rPr lang="en-US" sz="2600" b="1" dirty="0" smtClean="0">
                <a:solidFill>
                  <a:srgbClr val="000308"/>
                </a:solidFill>
              </a:rPr>
              <a:t>due to </a:t>
            </a:r>
            <a:r>
              <a:rPr lang="en-US" sz="2600" b="1" dirty="0">
                <a:solidFill>
                  <a:srgbClr val="000308"/>
                </a:solidFill>
              </a:rPr>
              <a:t>reflex </a:t>
            </a:r>
            <a:r>
              <a:rPr lang="en-US" sz="2600" b="1" dirty="0" smtClean="0">
                <a:solidFill>
                  <a:srgbClr val="000308"/>
                </a:solidFill>
              </a:rPr>
              <a:t>decreasing </a:t>
            </a:r>
            <a:r>
              <a:rPr lang="en-US" sz="2600" b="1" dirty="0">
                <a:solidFill>
                  <a:srgbClr val="000308"/>
                </a:solidFill>
              </a:rPr>
              <a:t>in heart rate does not increase cardiac output.</a:t>
            </a:r>
          </a:p>
          <a:p>
            <a:r>
              <a:rPr lang="en-US" sz="2600" b="1" dirty="0">
                <a:solidFill>
                  <a:srgbClr val="000308"/>
                </a:solidFill>
              </a:rPr>
              <a:t>4. On the smooth muscles of internal organs, metabolism and CNS has the same effect as </a:t>
            </a:r>
            <a:r>
              <a:rPr lang="en-US" sz="3400" b="1" u="sng" dirty="0">
                <a:solidFill>
                  <a:srgbClr val="000308"/>
                </a:solidFill>
              </a:rPr>
              <a:t>adrenaline</a:t>
            </a:r>
            <a:r>
              <a:rPr lang="en-US" sz="2600" b="1" dirty="0">
                <a:solidFill>
                  <a:srgbClr val="000308"/>
                </a:solidFill>
              </a:rPr>
              <a:t>, but less pronounced</a:t>
            </a:r>
          </a:p>
          <a:p>
            <a:endParaRPr lang="en-US" sz="2600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888" y="6150114"/>
            <a:ext cx="8748464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endParaRPr lang="ru-RU" sz="2000" b="1" dirty="0">
              <a:solidFill>
                <a:srgbClr val="0003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813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724819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Noradrenaline </a:t>
            </a:r>
            <a:r>
              <a:rPr lang="en-US" sz="3200" dirty="0" err="1">
                <a:solidFill>
                  <a:schemeClr val="bg2">
                    <a:lumMod val="50000"/>
                  </a:schemeClr>
                </a:solidFill>
              </a:rPr>
              <a:t>hydrotartrate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 (α1, α2, β1, </a:t>
            </a:r>
            <a:r>
              <a:rPr lang="en-US" sz="3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β2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763000" cy="3955704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0308"/>
                </a:solidFill>
              </a:rPr>
              <a:t>   </a:t>
            </a:r>
            <a:r>
              <a:rPr lang="en-US" sz="2800" b="1" u="sng" dirty="0" smtClean="0">
                <a:solidFill>
                  <a:srgbClr val="000308"/>
                </a:solidFill>
              </a:rPr>
              <a:t>Application</a:t>
            </a:r>
            <a:endParaRPr lang="en-US" sz="2800" b="1" u="sng" dirty="0">
              <a:solidFill>
                <a:srgbClr val="000308"/>
              </a:solidFill>
            </a:endParaRPr>
          </a:p>
          <a:p>
            <a:r>
              <a:rPr lang="en-US" b="1" dirty="0">
                <a:solidFill>
                  <a:srgbClr val="000308"/>
                </a:solidFill>
              </a:rPr>
              <a:t>In many states, accompanied by a sharp decrease in</a:t>
            </a:r>
          </a:p>
          <a:p>
            <a:r>
              <a:rPr lang="en-US" b="1" dirty="0">
                <a:solidFill>
                  <a:srgbClr val="000308"/>
                </a:solidFill>
              </a:rPr>
              <a:t> blood  pressure (trauma, surgery)</a:t>
            </a:r>
          </a:p>
          <a:p>
            <a:pPr algn="ctr"/>
            <a:r>
              <a:rPr lang="en-US" sz="3200" b="1" u="sng" dirty="0">
                <a:solidFill>
                  <a:srgbClr val="000308"/>
                </a:solidFill>
              </a:rPr>
              <a:t>Side effect</a:t>
            </a:r>
          </a:p>
          <a:p>
            <a:r>
              <a:rPr lang="en-US" sz="2400" b="1" dirty="0">
                <a:solidFill>
                  <a:srgbClr val="000308"/>
                </a:solidFill>
              </a:rPr>
              <a:t>Respiratory </a:t>
            </a:r>
            <a:r>
              <a:rPr lang="en-US" sz="2400" b="1" dirty="0" smtClean="0">
                <a:solidFill>
                  <a:srgbClr val="000308"/>
                </a:solidFill>
              </a:rPr>
              <a:t>failure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 headache 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arrhythmia</a:t>
            </a:r>
            <a:endParaRPr lang="en-US" sz="2400" b="1" dirty="0">
              <a:solidFill>
                <a:srgbClr val="000308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01317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400" b="1" dirty="0" err="1">
                <a:solidFill>
                  <a:srgbClr val="000308"/>
                </a:solidFill>
              </a:rPr>
              <a:t>Enterally</a:t>
            </a:r>
            <a:r>
              <a:rPr lang="en-US" sz="2400" b="1" dirty="0">
                <a:solidFill>
                  <a:srgbClr val="000308"/>
                </a:solidFill>
              </a:rPr>
              <a:t> it is destroyed, when use s/c - cause spasm of blood vessels at the injection site, is poorly absorbed, tissue necrosis</a:t>
            </a:r>
            <a:endParaRPr lang="ru-RU" sz="2400" b="1" dirty="0">
              <a:solidFill>
                <a:srgbClr val="000308"/>
              </a:solidFill>
            </a:endParaRPr>
          </a:p>
        </p:txBody>
      </p:sp>
      <p:pic>
        <p:nvPicPr>
          <p:cNvPr id="5" name="Picture 3" descr="C:\Users\Alina\Desktop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160" y="2636912"/>
            <a:ext cx="2271142" cy="189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686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39472" cy="1368152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Sympathomimetics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(indirect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adrenomimetics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rgbClr val="000308"/>
                </a:solidFill>
              </a:rPr>
              <a:t>Ephedrine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6280" y="1556792"/>
            <a:ext cx="8439472" cy="1512168"/>
          </a:xfrm>
        </p:spPr>
        <p:txBody>
          <a:bodyPr/>
          <a:lstStyle/>
          <a:p>
            <a:pPr algn="ctr"/>
            <a:r>
              <a:rPr lang="en-US" sz="2400" b="1" u="sng" dirty="0">
                <a:solidFill>
                  <a:srgbClr val="000308"/>
                </a:solidFill>
              </a:rPr>
              <a:t>Pharmacological effects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Very close to adrenaline</a:t>
            </a:r>
            <a:endParaRPr lang="en-US" b="1" dirty="0">
              <a:solidFill>
                <a:srgbClr val="000308"/>
              </a:solidFill>
            </a:endParaRPr>
          </a:p>
          <a:p>
            <a:pPr algn="ctr"/>
            <a:r>
              <a:rPr lang="en-US" b="1" dirty="0" smtClean="0">
                <a:solidFill>
                  <a:srgbClr val="000308"/>
                </a:solidFill>
              </a:rPr>
              <a:t> * on CNS -  </a:t>
            </a:r>
            <a:r>
              <a:rPr lang="en-US" b="1" dirty="0">
                <a:solidFill>
                  <a:srgbClr val="000308"/>
                </a:solidFill>
              </a:rPr>
              <a:t>mild stimulating effect, reduces fatigue, the need for sleep, increases efficiency </a:t>
            </a:r>
            <a:r>
              <a:rPr lang="en-US" b="1" dirty="0" smtClean="0">
                <a:solidFill>
                  <a:srgbClr val="000308"/>
                </a:solidFill>
              </a:rPr>
              <a:t>(less effective than  </a:t>
            </a:r>
            <a:r>
              <a:rPr lang="en-US" b="1" dirty="0">
                <a:solidFill>
                  <a:srgbClr val="000308"/>
                </a:solidFill>
              </a:rPr>
              <a:t>amphetamine).</a:t>
            </a:r>
            <a:endParaRPr lang="ru-RU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72464" y="2924944"/>
            <a:ext cx="493204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 </a:t>
            </a:r>
            <a:r>
              <a:rPr lang="en-US" sz="2400" b="1" u="sng" dirty="0">
                <a:solidFill>
                  <a:srgbClr val="000308"/>
                </a:solidFill>
              </a:rPr>
              <a:t>Application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 - Bronchodilator</a:t>
            </a:r>
            <a:endParaRPr lang="en-US" b="1" dirty="0">
              <a:solidFill>
                <a:srgbClr val="000308"/>
              </a:solidFill>
            </a:endParaRPr>
          </a:p>
          <a:p>
            <a:r>
              <a:rPr lang="en-US" b="1" dirty="0" smtClean="0">
                <a:solidFill>
                  <a:srgbClr val="000308"/>
                </a:solidFill>
              </a:rPr>
              <a:t> - increase </a:t>
            </a:r>
            <a:r>
              <a:rPr lang="en-US" b="1" dirty="0">
                <a:solidFill>
                  <a:srgbClr val="000308"/>
                </a:solidFill>
              </a:rPr>
              <a:t>blood pressure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 - Allergies </a:t>
            </a:r>
            <a:r>
              <a:rPr lang="en-US" b="1" dirty="0">
                <a:solidFill>
                  <a:srgbClr val="000308"/>
                </a:solidFill>
              </a:rPr>
              <a:t>(hay fever, serum sickness)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 - Rhinitis</a:t>
            </a:r>
            <a:endParaRPr lang="en-US" b="1" dirty="0">
              <a:solidFill>
                <a:srgbClr val="000308"/>
              </a:solidFill>
            </a:endParaRPr>
          </a:p>
          <a:p>
            <a:r>
              <a:rPr lang="en-US" b="1" dirty="0" smtClean="0">
                <a:solidFill>
                  <a:srgbClr val="000308"/>
                </a:solidFill>
              </a:rPr>
              <a:t> - Narcolepsy </a:t>
            </a:r>
            <a:r>
              <a:rPr lang="en-US" b="1" dirty="0">
                <a:solidFill>
                  <a:srgbClr val="000308"/>
                </a:solidFill>
              </a:rPr>
              <a:t>(pathological sleepiness</a:t>
            </a:r>
            <a:r>
              <a:rPr lang="en-US" b="1" dirty="0" smtClean="0">
                <a:solidFill>
                  <a:srgbClr val="000308"/>
                </a:solidFill>
              </a:rPr>
              <a:t>)</a:t>
            </a:r>
            <a:endParaRPr lang="en-US" b="1" dirty="0">
              <a:solidFill>
                <a:srgbClr val="000308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924944"/>
            <a:ext cx="44279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u="sng" dirty="0">
                <a:solidFill>
                  <a:srgbClr val="000308"/>
                </a:solidFill>
              </a:rPr>
              <a:t>Side effect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*Repeated </a:t>
            </a:r>
            <a:r>
              <a:rPr lang="en-US" b="1" dirty="0">
                <a:solidFill>
                  <a:srgbClr val="000308"/>
                </a:solidFill>
              </a:rPr>
              <a:t>dose at short intervals (10-30 min) - </a:t>
            </a:r>
            <a:r>
              <a:rPr lang="en-US" b="1" dirty="0" smtClean="0">
                <a:solidFill>
                  <a:srgbClr val="000308"/>
                </a:solidFill>
              </a:rPr>
              <a:t>addiction </a:t>
            </a:r>
            <a:r>
              <a:rPr lang="en-US" b="1" dirty="0">
                <a:solidFill>
                  <a:srgbClr val="000308"/>
                </a:solidFill>
              </a:rPr>
              <a:t>(</a:t>
            </a:r>
            <a:r>
              <a:rPr lang="en-US" b="1" dirty="0" err="1">
                <a:solidFill>
                  <a:srgbClr val="000308"/>
                </a:solidFill>
              </a:rPr>
              <a:t>tachyphylaxis</a:t>
            </a:r>
            <a:r>
              <a:rPr lang="en-US" b="1" dirty="0">
                <a:solidFill>
                  <a:srgbClr val="000308"/>
                </a:solidFill>
              </a:rPr>
              <a:t>)</a:t>
            </a:r>
          </a:p>
          <a:p>
            <a:r>
              <a:rPr lang="en-US" b="1" dirty="0">
                <a:solidFill>
                  <a:srgbClr val="000308"/>
                </a:solidFill>
              </a:rPr>
              <a:t>Nervous agitation, insomnia, </a:t>
            </a:r>
            <a:r>
              <a:rPr lang="en-US" b="1" dirty="0" smtClean="0">
                <a:solidFill>
                  <a:srgbClr val="000308"/>
                </a:solidFill>
              </a:rPr>
              <a:t>disturbances of blood circulation</a:t>
            </a:r>
            <a:r>
              <a:rPr lang="en-US" b="1" dirty="0">
                <a:solidFill>
                  <a:srgbClr val="000308"/>
                </a:solidFill>
              </a:rPr>
              <a:t>, limb tremor, urinary retention</a:t>
            </a:r>
          </a:p>
          <a:p>
            <a:endParaRPr lang="en-US" b="1" dirty="0">
              <a:solidFill>
                <a:srgbClr val="000308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5244955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srgbClr val="000308"/>
                </a:solidFill>
              </a:rPr>
              <a:t>Ephedrine </a:t>
            </a:r>
            <a:r>
              <a:rPr lang="en-US" sz="2400" b="1" dirty="0" smtClean="0">
                <a:solidFill>
                  <a:srgbClr val="000308"/>
                </a:solidFill>
              </a:rPr>
              <a:t>belongs to </a:t>
            </a:r>
            <a:r>
              <a:rPr lang="en-US" sz="2400" b="1" dirty="0">
                <a:solidFill>
                  <a:srgbClr val="000308"/>
                </a:solidFill>
              </a:rPr>
              <a:t>doping agents and </a:t>
            </a:r>
            <a:r>
              <a:rPr lang="en-US" sz="2400" b="1" dirty="0" err="1" smtClean="0">
                <a:solidFill>
                  <a:srgbClr val="000308"/>
                </a:solidFill>
              </a:rPr>
              <a:t>fobbiden</a:t>
            </a:r>
            <a:r>
              <a:rPr lang="en-US" sz="2400" b="1" dirty="0" smtClean="0">
                <a:solidFill>
                  <a:srgbClr val="000308"/>
                </a:solidFill>
              </a:rPr>
              <a:t> for athletes</a:t>
            </a:r>
            <a:endParaRPr lang="ru-RU" sz="2400" b="1" dirty="0">
              <a:solidFill>
                <a:srgbClr val="000308"/>
              </a:solidFill>
            </a:endParaRPr>
          </a:p>
        </p:txBody>
      </p:sp>
      <p:pic>
        <p:nvPicPr>
          <p:cNvPr id="4098" name="Picture 2" descr="C:\Users\Alina\Desktop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54713"/>
            <a:ext cx="2334766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076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239000" cy="1012851"/>
          </a:xfrm>
        </p:spPr>
        <p:txBody>
          <a:bodyPr>
            <a:normAutofit/>
          </a:bodyPr>
          <a:lstStyle/>
          <a:p>
            <a:pPr algn="ctr"/>
            <a:r>
              <a:rPr lang="en-US" sz="6000" dirty="0" err="1" smtClean="0">
                <a:solidFill>
                  <a:schemeClr val="bg2">
                    <a:lumMod val="50000"/>
                  </a:schemeClr>
                </a:solidFill>
              </a:rPr>
              <a:t>Adrenoblockers</a:t>
            </a:r>
            <a:endParaRPr lang="ru-RU" sz="6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7864" y="1633536"/>
            <a:ext cx="5472608" cy="3523656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0308"/>
                </a:solidFill>
              </a:rPr>
              <a:t>These are drugs, which </a:t>
            </a:r>
            <a:r>
              <a:rPr lang="en-US" sz="4000" b="1" dirty="0" err="1" smtClean="0">
                <a:solidFill>
                  <a:srgbClr val="000308"/>
                </a:solidFill>
              </a:rPr>
              <a:t>antogonize</a:t>
            </a:r>
            <a:r>
              <a:rPr lang="en-US" sz="4000" b="1" dirty="0" smtClean="0">
                <a:solidFill>
                  <a:srgbClr val="000308"/>
                </a:solidFill>
              </a:rPr>
              <a:t> the receptor action of adrenaline and related drugs.</a:t>
            </a:r>
            <a:endParaRPr lang="ru-RU" sz="4000" b="1" dirty="0">
              <a:solidFill>
                <a:srgbClr val="000308"/>
              </a:solidFill>
            </a:endParaRPr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2520280" cy="2811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259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lina\Desktop\adrenergic-drugs-12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05" y="100805"/>
            <a:ext cx="8727009" cy="6120680"/>
          </a:xfrm>
          <a:prstGeom prst="rect">
            <a:avLst/>
          </a:prstGeom>
          <a:noFill/>
          <a:effectLst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6309320"/>
            <a:ext cx="2813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308"/>
                </a:solidFill>
              </a:rPr>
              <a:t>* 1. Ergotamine (</a:t>
            </a:r>
            <a:r>
              <a:rPr lang="el-GR" b="1" dirty="0" smtClean="0">
                <a:solidFill>
                  <a:srgbClr val="000308"/>
                </a:solidFill>
              </a:rPr>
              <a:t>α</a:t>
            </a:r>
            <a:r>
              <a:rPr lang="en-US" b="1" dirty="0" smtClean="0">
                <a:solidFill>
                  <a:srgbClr val="000308"/>
                </a:solidFill>
              </a:rPr>
              <a:t>1,</a:t>
            </a:r>
            <a:r>
              <a:rPr lang="el-GR" b="1" dirty="0" smtClean="0">
                <a:solidFill>
                  <a:srgbClr val="000308"/>
                </a:solidFill>
              </a:rPr>
              <a:t>α</a:t>
            </a:r>
            <a:r>
              <a:rPr lang="en-US" b="1" dirty="0" smtClean="0">
                <a:solidFill>
                  <a:srgbClr val="000308"/>
                </a:solidFill>
              </a:rPr>
              <a:t>2)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4198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2008"/>
            <a:ext cx="7239000" cy="764704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9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49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l-GR" sz="4900" dirty="0" smtClean="0">
                <a:solidFill>
                  <a:schemeClr val="bg2">
                    <a:lumMod val="50000"/>
                  </a:schemeClr>
                </a:solidFill>
              </a:rPr>
              <a:t>α</a:t>
            </a:r>
            <a:r>
              <a:rPr lang="ru-RU" sz="49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</a:rPr>
              <a:t>1, </a:t>
            </a:r>
            <a:r>
              <a:rPr lang="el-GR" sz="4900" dirty="0">
                <a:solidFill>
                  <a:schemeClr val="bg2">
                    <a:lumMod val="50000"/>
                  </a:schemeClr>
                </a:solidFill>
              </a:rPr>
              <a:t>α</a:t>
            </a:r>
            <a:r>
              <a:rPr lang="el-GR" sz="28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27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4900" dirty="0" err="1" smtClean="0">
                <a:solidFill>
                  <a:schemeClr val="bg2">
                    <a:lumMod val="50000"/>
                  </a:schemeClr>
                </a:solidFill>
              </a:rPr>
              <a:t>adrenoblockers</a:t>
            </a: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i="1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b="1" u="sng" dirty="0" smtClean="0">
                <a:solidFill>
                  <a:srgbClr val="000308"/>
                </a:solidFill>
              </a:rPr>
              <a:t>Nonselective</a:t>
            </a:r>
            <a:r>
              <a:rPr lang="ru-RU" sz="3600" b="1" u="sng" dirty="0" smtClean="0">
                <a:solidFill>
                  <a:srgbClr val="000308"/>
                </a:solidFill>
              </a:rPr>
              <a:t>:</a:t>
            </a:r>
            <a:endParaRPr lang="en-US" sz="3600" b="1" u="sng" dirty="0" smtClean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*</a:t>
            </a:r>
            <a:r>
              <a:rPr lang="en-US" sz="2400" b="1" dirty="0" err="1" smtClean="0">
                <a:solidFill>
                  <a:srgbClr val="000308"/>
                </a:solidFill>
              </a:rPr>
              <a:t>Phenoxybenzamine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*</a:t>
            </a:r>
            <a:r>
              <a:rPr lang="en-US" sz="2400" b="1" dirty="0" err="1" smtClean="0">
                <a:solidFill>
                  <a:srgbClr val="000308"/>
                </a:solidFill>
              </a:rPr>
              <a:t>Phentolamine</a:t>
            </a:r>
            <a:endParaRPr lang="ru-RU" sz="2400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16463" y="1641348"/>
            <a:ext cx="3581430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 smtClean="0">
                <a:solidFill>
                  <a:srgbClr val="000308"/>
                </a:solidFill>
              </a:rPr>
              <a:t>Ergot alkaloids</a:t>
            </a:r>
            <a:r>
              <a:rPr lang="ru-RU" sz="3600" b="1" u="sng" dirty="0" smtClean="0">
                <a:solidFill>
                  <a:srgbClr val="000308"/>
                </a:solidFill>
              </a:rPr>
              <a:t>:</a:t>
            </a:r>
          </a:p>
          <a:p>
            <a:r>
              <a:rPr lang="ru-RU" sz="2800" b="1" i="1" dirty="0">
                <a:solidFill>
                  <a:srgbClr val="000308"/>
                </a:solidFill>
              </a:rPr>
              <a:t>*</a:t>
            </a:r>
            <a:r>
              <a:rPr lang="en-US" sz="2800" b="1" i="1" dirty="0" smtClean="0">
                <a:solidFill>
                  <a:srgbClr val="000308"/>
                </a:solidFill>
              </a:rPr>
              <a:t>Ergotamine</a:t>
            </a:r>
            <a:endParaRPr lang="ru-RU" sz="2800" b="1" i="1" dirty="0" smtClean="0">
              <a:solidFill>
                <a:srgbClr val="000308"/>
              </a:solidFill>
            </a:endParaRPr>
          </a:p>
          <a:p>
            <a:r>
              <a:rPr lang="ru-RU" sz="2800" b="1" i="1" dirty="0" smtClean="0">
                <a:solidFill>
                  <a:srgbClr val="000308"/>
                </a:solidFill>
              </a:rPr>
              <a:t>*</a:t>
            </a:r>
            <a:r>
              <a:rPr lang="en-US" sz="2800" b="1" i="1" dirty="0" err="1" smtClean="0">
                <a:solidFill>
                  <a:srgbClr val="000308"/>
                </a:solidFill>
              </a:rPr>
              <a:t>Ergotoxine</a:t>
            </a:r>
            <a:endParaRPr lang="en-US" sz="2800" b="1" i="1" dirty="0" smtClean="0">
              <a:solidFill>
                <a:srgbClr val="000308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8947" y="3710642"/>
            <a:ext cx="62632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0308"/>
                </a:solidFill>
              </a:rPr>
              <a:t>Hydrogenated ergot alkaloids</a:t>
            </a:r>
            <a:r>
              <a:rPr lang="ru-RU" sz="3200" b="1" u="sng" dirty="0" smtClean="0">
                <a:solidFill>
                  <a:srgbClr val="000308"/>
                </a:solidFill>
              </a:rPr>
              <a:t>:</a:t>
            </a:r>
            <a:endParaRPr lang="en-US" sz="3200" b="1" u="sng" dirty="0" smtClean="0">
              <a:solidFill>
                <a:srgbClr val="000308"/>
              </a:solidFill>
            </a:endParaRPr>
          </a:p>
          <a:p>
            <a:r>
              <a:rPr lang="en-US" sz="2800" b="1" i="1" dirty="0" smtClean="0">
                <a:solidFill>
                  <a:srgbClr val="000308"/>
                </a:solidFill>
              </a:rPr>
              <a:t>* </a:t>
            </a:r>
            <a:r>
              <a:rPr lang="en-US" sz="2800" b="1" i="1" dirty="0" err="1" smtClean="0">
                <a:solidFill>
                  <a:srgbClr val="000308"/>
                </a:solidFill>
              </a:rPr>
              <a:t>Dihydroergotamine</a:t>
            </a:r>
            <a:endParaRPr lang="en-US" sz="2800" b="1" i="1" dirty="0" smtClean="0">
              <a:solidFill>
                <a:srgbClr val="000308"/>
              </a:solidFill>
            </a:endParaRPr>
          </a:p>
          <a:p>
            <a:r>
              <a:rPr lang="en-US" sz="2800" b="1" i="1" dirty="0" smtClean="0">
                <a:solidFill>
                  <a:srgbClr val="000308"/>
                </a:solidFill>
              </a:rPr>
              <a:t>* </a:t>
            </a:r>
            <a:r>
              <a:rPr lang="en-US" sz="2800" b="1" i="1" dirty="0" err="1" smtClean="0">
                <a:solidFill>
                  <a:srgbClr val="000308"/>
                </a:solidFill>
              </a:rPr>
              <a:t>Dihydroergotoxine</a:t>
            </a:r>
            <a:endParaRPr lang="en-US" sz="2800" b="1" i="1" dirty="0" smtClean="0">
              <a:solidFill>
                <a:srgbClr val="000308"/>
              </a:solidFill>
            </a:endParaRPr>
          </a:p>
        </p:txBody>
      </p:sp>
      <p:pic>
        <p:nvPicPr>
          <p:cNvPr id="2050" name="Picture 2" descr="C:\Users\Alina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746" y="3933056"/>
            <a:ext cx="2391147" cy="284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5589240"/>
            <a:ext cx="54585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0308"/>
                </a:solidFill>
              </a:rPr>
              <a:t>Ergot </a:t>
            </a:r>
            <a:r>
              <a:rPr lang="en-US" sz="2400" b="1" u="sng" dirty="0" smtClean="0">
                <a:solidFill>
                  <a:srgbClr val="000308"/>
                </a:solidFill>
              </a:rPr>
              <a:t>alkaloids</a:t>
            </a:r>
            <a:r>
              <a:rPr lang="uk-UA" sz="2400" b="1" u="sng" dirty="0" smtClean="0">
                <a:solidFill>
                  <a:srgbClr val="000308"/>
                </a:solidFill>
              </a:rPr>
              <a:t> </a:t>
            </a:r>
            <a:r>
              <a:rPr lang="en-US" sz="2400" b="1" u="sng" dirty="0" smtClean="0">
                <a:solidFill>
                  <a:srgbClr val="000308"/>
                </a:solidFill>
              </a:rPr>
              <a:t>with nicotinic </a:t>
            </a:r>
            <a:r>
              <a:rPr lang="en-US" sz="2400" b="1" u="sng" dirty="0" err="1" smtClean="0">
                <a:solidFill>
                  <a:srgbClr val="000308"/>
                </a:solidFill>
              </a:rPr>
              <a:t>acide</a:t>
            </a:r>
            <a:r>
              <a:rPr lang="ru-RU" sz="2400" b="1" u="sng" dirty="0" smtClean="0">
                <a:solidFill>
                  <a:srgbClr val="000308"/>
                </a:solidFill>
              </a:rPr>
              <a:t>:</a:t>
            </a:r>
            <a:endParaRPr lang="en-US" sz="2400" b="1" u="sng" dirty="0" smtClean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* </a:t>
            </a:r>
            <a:r>
              <a:rPr lang="en-US" sz="2400" b="1" dirty="0" err="1" smtClean="0">
                <a:solidFill>
                  <a:srgbClr val="000308"/>
                </a:solidFill>
              </a:rPr>
              <a:t>Nicergoline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45442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532" y="164714"/>
            <a:ext cx="7239000" cy="853279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4400" dirty="0" err="1" smtClean="0">
                <a:solidFill>
                  <a:schemeClr val="bg2">
                    <a:lumMod val="50000"/>
                  </a:schemeClr>
                </a:solidFill>
              </a:rPr>
              <a:t>Phentolamine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4071" y="1924406"/>
            <a:ext cx="7272808" cy="172819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308"/>
                </a:solidFill>
              </a:rPr>
              <a:t>* Pronounced </a:t>
            </a:r>
            <a:r>
              <a:rPr lang="en-US" b="1" dirty="0">
                <a:solidFill>
                  <a:srgbClr val="000308"/>
                </a:solidFill>
              </a:rPr>
              <a:t>vasodilator action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* Decrease </a:t>
            </a:r>
            <a:r>
              <a:rPr lang="en-US" b="1" dirty="0">
                <a:solidFill>
                  <a:srgbClr val="000308"/>
                </a:solidFill>
              </a:rPr>
              <a:t>in blood pressure 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* Reflex </a:t>
            </a:r>
            <a:r>
              <a:rPr lang="en-US" b="1" dirty="0">
                <a:solidFill>
                  <a:srgbClr val="000308"/>
                </a:solidFill>
              </a:rPr>
              <a:t>tachycardia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* "</a:t>
            </a:r>
            <a:r>
              <a:rPr lang="en-US" b="1" dirty="0">
                <a:solidFill>
                  <a:srgbClr val="000308"/>
                </a:solidFill>
              </a:rPr>
              <a:t>Perverts" </a:t>
            </a:r>
            <a:r>
              <a:rPr lang="en-US" b="1" dirty="0" err="1">
                <a:solidFill>
                  <a:srgbClr val="000308"/>
                </a:solidFill>
              </a:rPr>
              <a:t>pressor</a:t>
            </a:r>
            <a:r>
              <a:rPr lang="en-US" b="1" dirty="0">
                <a:solidFill>
                  <a:srgbClr val="000308"/>
                </a:solidFill>
              </a:rPr>
              <a:t> effect of epinephrine</a:t>
            </a:r>
          </a:p>
          <a:p>
            <a:endParaRPr lang="en-US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268759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3200" b="1" i="1" dirty="0" smtClean="0">
                <a:solidFill>
                  <a:srgbClr val="000308"/>
                </a:solidFill>
              </a:rPr>
              <a:t>Pharmacological effects</a:t>
            </a:r>
            <a:r>
              <a:rPr lang="ru-RU" sz="3200" b="1" i="1" dirty="0" smtClean="0">
                <a:solidFill>
                  <a:srgbClr val="000308"/>
                </a:solidFill>
              </a:rPr>
              <a:t>:</a:t>
            </a:r>
            <a:endParaRPr lang="en-US" sz="3200" b="1" i="1" dirty="0">
              <a:solidFill>
                <a:srgbClr val="000308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3437159"/>
            <a:ext cx="59522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 algn="ctr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800" b="1" i="1" dirty="0" smtClean="0">
                <a:solidFill>
                  <a:srgbClr val="000308"/>
                </a:solidFill>
              </a:rPr>
              <a:t>Application</a:t>
            </a:r>
            <a:r>
              <a:rPr lang="ru-RU" sz="2800" b="1" i="1" dirty="0" smtClean="0">
                <a:solidFill>
                  <a:srgbClr val="000308"/>
                </a:solidFill>
              </a:rPr>
              <a:t>:</a:t>
            </a:r>
            <a:endParaRPr lang="en-US" sz="2800" b="1" i="1" dirty="0" smtClean="0">
              <a:solidFill>
                <a:srgbClr val="000308"/>
              </a:solidFill>
            </a:endParaRPr>
          </a:p>
          <a:p>
            <a:r>
              <a:rPr lang="en-US" sz="2000" b="1" dirty="0" smtClean="0">
                <a:solidFill>
                  <a:srgbClr val="000308"/>
                </a:solidFill>
              </a:rPr>
              <a:t>* For </a:t>
            </a:r>
            <a:r>
              <a:rPr lang="en-US" sz="2000" b="1" dirty="0">
                <a:solidFill>
                  <a:srgbClr val="000308"/>
                </a:solidFill>
              </a:rPr>
              <a:t>the diagnosis of </a:t>
            </a:r>
            <a:r>
              <a:rPr lang="en-US" sz="2000" b="1" dirty="0" err="1">
                <a:solidFill>
                  <a:srgbClr val="000308"/>
                </a:solidFill>
              </a:rPr>
              <a:t>pheochromocytoma</a:t>
            </a:r>
            <a:endParaRPr lang="en-US" sz="2000" b="1" dirty="0">
              <a:solidFill>
                <a:srgbClr val="000308"/>
              </a:solidFill>
            </a:endParaRPr>
          </a:p>
          <a:p>
            <a:r>
              <a:rPr lang="en-US" sz="2000" b="1" dirty="0" smtClean="0">
                <a:solidFill>
                  <a:srgbClr val="000308"/>
                </a:solidFill>
              </a:rPr>
              <a:t>* Raynaud's </a:t>
            </a:r>
            <a:r>
              <a:rPr lang="en-US" sz="2000" b="1" dirty="0">
                <a:solidFill>
                  <a:srgbClr val="000308"/>
                </a:solidFill>
              </a:rPr>
              <a:t>disease,</a:t>
            </a:r>
          </a:p>
          <a:p>
            <a:r>
              <a:rPr lang="en-US" sz="2000" b="1" dirty="0" smtClean="0">
                <a:solidFill>
                  <a:srgbClr val="000308"/>
                </a:solidFill>
              </a:rPr>
              <a:t>* Occlusive </a:t>
            </a:r>
            <a:r>
              <a:rPr lang="en-US" sz="2000" b="1" dirty="0">
                <a:solidFill>
                  <a:srgbClr val="000308"/>
                </a:solidFill>
              </a:rPr>
              <a:t>disease</a:t>
            </a:r>
          </a:p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endParaRPr lang="en-US" sz="2000" b="1" dirty="0">
              <a:solidFill>
                <a:srgbClr val="000308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5013176"/>
            <a:ext cx="73448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 algn="ctr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3200" b="1" i="1" dirty="0" smtClean="0">
                <a:solidFill>
                  <a:srgbClr val="000308"/>
                </a:solidFill>
              </a:rPr>
              <a:t>Side effects</a:t>
            </a:r>
            <a:r>
              <a:rPr lang="uk-UA" sz="3200" b="1" i="1" dirty="0" smtClean="0">
                <a:solidFill>
                  <a:srgbClr val="000308"/>
                </a:solidFill>
              </a:rPr>
              <a:t>:</a:t>
            </a:r>
            <a:endParaRPr lang="en-US" sz="3200" b="1" i="1" dirty="0">
              <a:solidFill>
                <a:srgbClr val="000308"/>
              </a:solidFill>
            </a:endParaRPr>
          </a:p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000" b="1" dirty="0" smtClean="0">
                <a:solidFill>
                  <a:srgbClr val="000308"/>
                </a:solidFill>
              </a:rPr>
              <a:t>* Orthostatic </a:t>
            </a:r>
            <a:r>
              <a:rPr lang="en-US" sz="2000" b="1" dirty="0">
                <a:solidFill>
                  <a:srgbClr val="000308"/>
                </a:solidFill>
              </a:rPr>
              <a:t>hypotension, tachycardia, dizziness, nasal congestion, angina, </a:t>
            </a:r>
            <a:r>
              <a:rPr lang="en-US" sz="2000" b="1" dirty="0" smtClean="0">
                <a:solidFill>
                  <a:srgbClr val="000308"/>
                </a:solidFill>
              </a:rPr>
              <a:t>arrhythmia,↑ </a:t>
            </a:r>
            <a:r>
              <a:rPr lang="en-US" sz="2000" b="1" dirty="0">
                <a:solidFill>
                  <a:srgbClr val="000308"/>
                </a:solidFill>
              </a:rPr>
              <a:t>secretion of </a:t>
            </a:r>
            <a:r>
              <a:rPr lang="en-US" sz="2000" b="1" dirty="0" err="1">
                <a:solidFill>
                  <a:srgbClr val="000308"/>
                </a:solidFill>
              </a:rPr>
              <a:t>HCl</a:t>
            </a:r>
            <a:r>
              <a:rPr lang="en-US" sz="2000" b="1" dirty="0">
                <a:solidFill>
                  <a:srgbClr val="000308"/>
                </a:solidFill>
              </a:rPr>
              <a:t>, diarrhea</a:t>
            </a:r>
            <a:endParaRPr lang="ru-RU" sz="2000" b="1" dirty="0">
              <a:solidFill>
                <a:srgbClr val="000308"/>
              </a:solidFill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3461364"/>
            <a:ext cx="2268252" cy="2028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Alina\Desktop\рисунки адрено\0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404" y="150596"/>
            <a:ext cx="2821100" cy="28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7728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1893"/>
            <a:ext cx="7239000" cy="1084859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u="sng" dirty="0">
                <a:solidFill>
                  <a:schemeClr val="bg2">
                    <a:lumMod val="50000"/>
                  </a:schemeClr>
                </a:solidFill>
              </a:rPr>
              <a:t>Ergot alkaloids</a:t>
            </a:r>
            <a:r>
              <a:rPr lang="ru-RU" u="sng" dirty="0">
                <a:solidFill>
                  <a:schemeClr val="bg2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7604" y="1268760"/>
            <a:ext cx="6840760" cy="504056"/>
          </a:xfrm>
        </p:spPr>
        <p:txBody>
          <a:bodyPr>
            <a:normAutofit lnSpcReduction="10000"/>
          </a:bodyPr>
          <a:lstStyle/>
          <a:p>
            <a:r>
              <a:rPr lang="en-US" sz="2800" b="1" i="1" dirty="0" err="1" smtClean="0">
                <a:solidFill>
                  <a:srgbClr val="000308"/>
                </a:solidFill>
              </a:rPr>
              <a:t>Dihydroergotamine</a:t>
            </a:r>
            <a:r>
              <a:rPr lang="en-US" sz="2800" b="1" i="1" dirty="0" smtClean="0">
                <a:solidFill>
                  <a:srgbClr val="000308"/>
                </a:solidFill>
              </a:rPr>
              <a:t>, </a:t>
            </a:r>
            <a:r>
              <a:rPr lang="en-US" sz="2800" b="1" i="1" dirty="0" err="1" smtClean="0">
                <a:solidFill>
                  <a:srgbClr val="000308"/>
                </a:solidFill>
              </a:rPr>
              <a:t>Nicergoline</a:t>
            </a:r>
            <a:endParaRPr lang="ru-RU" sz="2800" i="1" dirty="0"/>
          </a:p>
          <a:p>
            <a:endParaRPr lang="en-US" b="1" i="1" dirty="0" smtClean="0">
              <a:solidFill>
                <a:srgbClr val="000308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36912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* 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Dilatation on of peripheral vessels, blood pressure ↓</a:t>
            </a:r>
          </a:p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* Regulating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effect on vascular tone brain (</a:t>
            </a:r>
            <a:r>
              <a:rPr lang="en-US" sz="2000" b="1" dirty="0" err="1">
                <a:solidFill>
                  <a:schemeClr val="bg2">
                    <a:lumMod val="50000"/>
                  </a:schemeClr>
                </a:solidFill>
              </a:rPr>
              <a:t>dihydroergotamine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 agonist of serotonin 5-HT 1 receptor)</a:t>
            </a:r>
          </a:p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*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</a:rPr>
              <a:t>Myotropic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 spasmolytic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activity 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</a:rPr>
              <a:t>Nicergoline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en-US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1858387"/>
            <a:ext cx="5400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solidFill>
                  <a:srgbClr val="000308"/>
                </a:solidFill>
              </a:rPr>
              <a:t>Pharmacological effects</a:t>
            </a:r>
            <a:r>
              <a:rPr lang="ru-RU" sz="2800" b="1" dirty="0" smtClean="0">
                <a:solidFill>
                  <a:srgbClr val="000308"/>
                </a:solidFill>
              </a:rPr>
              <a:t>:</a:t>
            </a:r>
            <a:endParaRPr lang="en-US" sz="2800" b="1" dirty="0">
              <a:solidFill>
                <a:srgbClr val="000308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4725144"/>
            <a:ext cx="601216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308"/>
                </a:solidFill>
              </a:rPr>
              <a:t>Application</a:t>
            </a:r>
            <a:r>
              <a:rPr lang="ru-RU" sz="3200" b="1" dirty="0" smtClean="0">
                <a:solidFill>
                  <a:srgbClr val="000308"/>
                </a:solidFill>
              </a:rPr>
              <a:t>:</a:t>
            </a:r>
            <a:endParaRPr lang="en-US" sz="3200" b="1" dirty="0">
              <a:solidFill>
                <a:srgbClr val="000308"/>
              </a:solidFill>
            </a:endParaRPr>
          </a:p>
          <a:p>
            <a:pPr lvl="0"/>
            <a:r>
              <a:rPr lang="ru-RU" b="1" dirty="0" smtClean="0">
                <a:solidFill>
                  <a:srgbClr val="1F497D">
                    <a:lumMod val="50000"/>
                  </a:srgbClr>
                </a:solidFill>
              </a:rPr>
              <a:t>* </a:t>
            </a: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Migraine</a:t>
            </a:r>
            <a:endParaRPr lang="en-US" b="1" dirty="0">
              <a:solidFill>
                <a:srgbClr val="1F497D">
                  <a:lumMod val="50000"/>
                </a:srgbClr>
              </a:solidFill>
            </a:endParaRPr>
          </a:p>
          <a:p>
            <a:pPr lvl="0"/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* Chronic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ischemic attacks</a:t>
            </a:r>
          </a:p>
          <a:p>
            <a:pPr lvl="0"/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* Peripheral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circulatory disorders</a:t>
            </a:r>
            <a:endParaRPr lang="ru-RU" b="1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4100" name="Picture 4" descr="http://www.siumed.edu/surgery/vascular/images/aa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754" y="3971581"/>
            <a:ext cx="324036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7515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239000" cy="940843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Selective </a:t>
            </a:r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α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adrenoblockers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700808"/>
            <a:ext cx="6855296" cy="194421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308"/>
                </a:solidFill>
              </a:rPr>
              <a:t>* </a:t>
            </a:r>
            <a:r>
              <a:rPr lang="en-US" sz="2800" b="1" dirty="0" err="1" smtClean="0">
                <a:solidFill>
                  <a:srgbClr val="000308"/>
                </a:solidFill>
              </a:rPr>
              <a:t>Prazosin</a:t>
            </a:r>
            <a:r>
              <a:rPr lang="en-US" sz="2800" b="1" dirty="0" smtClean="0">
                <a:solidFill>
                  <a:srgbClr val="000308"/>
                </a:solidFill>
              </a:rPr>
              <a:t>			* </a:t>
            </a:r>
            <a:r>
              <a:rPr lang="en-US" sz="2800" b="1" dirty="0" err="1" smtClean="0">
                <a:solidFill>
                  <a:srgbClr val="000308"/>
                </a:solidFill>
              </a:rPr>
              <a:t>Alfuzosin</a:t>
            </a:r>
            <a:endParaRPr lang="en-US" sz="2800" b="1" dirty="0">
              <a:solidFill>
                <a:srgbClr val="000308"/>
              </a:solidFill>
            </a:endParaRPr>
          </a:p>
          <a:p>
            <a:r>
              <a:rPr lang="en-US" sz="2800" b="1" dirty="0" smtClean="0">
                <a:solidFill>
                  <a:srgbClr val="000308"/>
                </a:solidFill>
              </a:rPr>
              <a:t>* </a:t>
            </a:r>
            <a:r>
              <a:rPr lang="en-US" sz="2800" b="1" dirty="0" err="1" smtClean="0">
                <a:solidFill>
                  <a:srgbClr val="000308"/>
                </a:solidFill>
              </a:rPr>
              <a:t>Doxazosin</a:t>
            </a:r>
            <a:r>
              <a:rPr lang="en-US" sz="2800" b="1" dirty="0" smtClean="0">
                <a:solidFill>
                  <a:srgbClr val="000308"/>
                </a:solidFill>
              </a:rPr>
              <a:t>		*</a:t>
            </a:r>
            <a:r>
              <a:rPr lang="en-US" sz="2800" b="1" dirty="0" err="1" smtClean="0">
                <a:solidFill>
                  <a:srgbClr val="000308"/>
                </a:solidFill>
              </a:rPr>
              <a:t>Tamsulosin</a:t>
            </a:r>
            <a:endParaRPr lang="en-US" sz="2800" b="1" dirty="0">
              <a:solidFill>
                <a:srgbClr val="000308"/>
              </a:solidFill>
            </a:endParaRPr>
          </a:p>
          <a:p>
            <a:r>
              <a:rPr lang="en-US" sz="2800" b="1" dirty="0" smtClean="0">
                <a:solidFill>
                  <a:srgbClr val="000308"/>
                </a:solidFill>
              </a:rPr>
              <a:t>* Terazosin</a:t>
            </a:r>
            <a:endParaRPr lang="en-US" sz="2800" b="1" dirty="0">
              <a:solidFill>
                <a:srgbClr val="000308"/>
              </a:solidFill>
            </a:endParaRPr>
          </a:p>
          <a:p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645024"/>
            <a:ext cx="6156176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400" b="1" dirty="0">
                <a:solidFill>
                  <a:srgbClr val="000308"/>
                </a:solidFill>
              </a:rPr>
              <a:t>With the optional </a:t>
            </a:r>
            <a:r>
              <a:rPr lang="en-US" sz="2400" b="1" dirty="0" smtClean="0">
                <a:solidFill>
                  <a:srgbClr val="000308"/>
                </a:solidFill>
              </a:rPr>
              <a:t>central action</a:t>
            </a:r>
            <a:r>
              <a:rPr lang="en-US" sz="2400" b="1" dirty="0">
                <a:solidFill>
                  <a:srgbClr val="000308"/>
                </a:solidFill>
              </a:rPr>
              <a:t>: 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400" b="1" dirty="0" smtClean="0">
                <a:solidFill>
                  <a:srgbClr val="000308"/>
                </a:solidFill>
              </a:rPr>
              <a:t>* </a:t>
            </a:r>
            <a:r>
              <a:rPr lang="en-US" sz="2400" b="1" dirty="0" err="1" smtClean="0">
                <a:solidFill>
                  <a:srgbClr val="000308"/>
                </a:solidFill>
              </a:rPr>
              <a:t>Urapidil</a:t>
            </a:r>
            <a:endParaRPr lang="en-US" sz="2400" b="1" dirty="0">
              <a:solidFill>
                <a:srgbClr val="000308"/>
              </a:solidFill>
            </a:endParaRPr>
          </a:p>
        </p:txBody>
      </p:sp>
      <p:pic>
        <p:nvPicPr>
          <p:cNvPr id="7170" name="Picture 2" descr="C:\Users\Alina\Desktop\рисунки адрено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89040"/>
            <a:ext cx="3456384" cy="2621292"/>
          </a:xfrm>
          <a:prstGeom prst="rect">
            <a:avLst/>
          </a:prstGeom>
          <a:noFill/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938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144016"/>
            <a:ext cx="7239000" cy="83671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Adrenergic synapse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lina\Desktop\рисунки адрено\untitled135818014959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6" y="548680"/>
            <a:ext cx="9035058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6513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239000" cy="792087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0308"/>
                </a:solidFill>
              </a:rPr>
              <a:t/>
            </a:r>
            <a:br>
              <a:rPr lang="en-US" dirty="0" smtClean="0">
                <a:solidFill>
                  <a:srgbClr val="000308"/>
                </a:solidFill>
              </a:rPr>
            </a:br>
            <a:r>
              <a:rPr lang="en-US" dirty="0" err="1" smtClean="0">
                <a:solidFill>
                  <a:srgbClr val="000308"/>
                </a:solidFill>
              </a:rPr>
              <a:t>Prazosin</a:t>
            </a:r>
            <a:r>
              <a:rPr lang="en-US" dirty="0" smtClean="0">
                <a:solidFill>
                  <a:srgbClr val="000308"/>
                </a:solidFill>
              </a:rPr>
              <a:t>, </a:t>
            </a:r>
            <a:r>
              <a:rPr lang="en-US" dirty="0" err="1" smtClean="0">
                <a:solidFill>
                  <a:srgbClr val="000308"/>
                </a:solidFill>
              </a:rPr>
              <a:t>Doxazosin</a:t>
            </a:r>
            <a:r>
              <a:rPr lang="en-US" dirty="0" smtClean="0">
                <a:solidFill>
                  <a:srgbClr val="000308"/>
                </a:solidFill>
              </a:rPr>
              <a:t>, Terazosin</a:t>
            </a:r>
            <a:r>
              <a:rPr lang="en-US" dirty="0">
                <a:solidFill>
                  <a:srgbClr val="000308"/>
                </a:solidFill>
              </a:rPr>
              <a:t/>
            </a:r>
            <a:br>
              <a:rPr lang="en-US" dirty="0">
                <a:solidFill>
                  <a:srgbClr val="000308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24744"/>
            <a:ext cx="7647384" cy="643336"/>
          </a:xfrm>
        </p:spPr>
        <p:txBody>
          <a:bodyPr>
            <a:normAutofit/>
          </a:bodyPr>
          <a:lstStyle/>
          <a:p>
            <a:pPr algn="ctr"/>
            <a:r>
              <a:rPr lang="en-US" sz="2800" b="1" i="1" dirty="0">
                <a:solidFill>
                  <a:srgbClr val="000308"/>
                </a:solidFill>
              </a:rPr>
              <a:t>Pharmacological </a:t>
            </a:r>
            <a:r>
              <a:rPr lang="en-US" sz="2800" b="1" i="1" dirty="0" smtClean="0">
                <a:solidFill>
                  <a:srgbClr val="000308"/>
                </a:solidFill>
              </a:rPr>
              <a:t>effects</a:t>
            </a:r>
            <a:r>
              <a:rPr lang="ru-RU" sz="2800" b="1" i="1" dirty="0" smtClean="0">
                <a:solidFill>
                  <a:srgbClr val="000308"/>
                </a:solidFill>
              </a:rPr>
              <a:t>:</a:t>
            </a:r>
            <a:endParaRPr lang="ru-RU" sz="2800" b="1" i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16832"/>
            <a:ext cx="871296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308"/>
                </a:solidFill>
              </a:rPr>
              <a:t>* </a:t>
            </a:r>
            <a:r>
              <a:rPr lang="en-US" sz="2000" b="1" dirty="0" smtClean="0">
                <a:solidFill>
                  <a:srgbClr val="000308"/>
                </a:solidFill>
              </a:rPr>
              <a:t>Dilatation  </a:t>
            </a:r>
            <a:r>
              <a:rPr lang="en-US" sz="2000" b="1" dirty="0">
                <a:solidFill>
                  <a:srgbClr val="000308"/>
                </a:solidFill>
              </a:rPr>
              <a:t>of arterial and venous vessels, PR and venous return to the heart ↓</a:t>
            </a:r>
            <a:r>
              <a:rPr lang="en-US" sz="2000" b="1" dirty="0" smtClean="0">
                <a:solidFill>
                  <a:srgbClr val="000308"/>
                </a:solidFill>
              </a:rPr>
              <a:t>, BP</a:t>
            </a:r>
            <a:r>
              <a:rPr lang="en-US" sz="2000" b="1" dirty="0">
                <a:solidFill>
                  <a:srgbClr val="000308"/>
                </a:solidFill>
              </a:rPr>
              <a:t> ↓</a:t>
            </a:r>
            <a:r>
              <a:rPr lang="en-US" sz="2000" b="1" dirty="0" smtClean="0">
                <a:solidFill>
                  <a:srgbClr val="000308"/>
                </a:solidFill>
              </a:rPr>
              <a:t> → </a:t>
            </a:r>
            <a:r>
              <a:rPr lang="en-US" sz="2000" b="1" dirty="0">
                <a:solidFill>
                  <a:srgbClr val="000308"/>
                </a:solidFill>
              </a:rPr>
              <a:t>reflex tachycardia.</a:t>
            </a:r>
          </a:p>
          <a:p>
            <a:r>
              <a:rPr lang="en-US" sz="2000" b="1" dirty="0" smtClean="0">
                <a:solidFill>
                  <a:srgbClr val="000308"/>
                </a:solidFill>
              </a:rPr>
              <a:t>* Due </a:t>
            </a:r>
            <a:r>
              <a:rPr lang="en-US" sz="2000" b="1" dirty="0">
                <a:solidFill>
                  <a:srgbClr val="000308"/>
                </a:solidFill>
              </a:rPr>
              <a:t>to </a:t>
            </a:r>
            <a:r>
              <a:rPr lang="en-US" sz="2000" b="1" dirty="0" smtClean="0">
                <a:solidFill>
                  <a:srgbClr val="000308"/>
                </a:solidFill>
              </a:rPr>
              <a:t>dilatation of </a:t>
            </a:r>
            <a:r>
              <a:rPr lang="en-US" sz="2000" b="1" dirty="0">
                <a:solidFill>
                  <a:srgbClr val="000308"/>
                </a:solidFill>
              </a:rPr>
              <a:t>the veins → orthostatic hypotension</a:t>
            </a:r>
          </a:p>
          <a:p>
            <a:pPr algn="ctr"/>
            <a:endParaRPr lang="en-US" sz="2000" b="1" dirty="0">
              <a:solidFill>
                <a:srgbClr val="000308"/>
              </a:solidFill>
            </a:endParaRPr>
          </a:p>
          <a:p>
            <a:pPr algn="ctr"/>
            <a:r>
              <a:rPr lang="en-US" sz="2800" b="1" i="1" dirty="0" smtClean="0">
                <a:solidFill>
                  <a:srgbClr val="000308"/>
                </a:solidFill>
              </a:rPr>
              <a:t>Application</a:t>
            </a:r>
            <a:r>
              <a:rPr lang="ru-RU" sz="2800" b="1" i="1" dirty="0" smtClean="0">
                <a:solidFill>
                  <a:srgbClr val="000308"/>
                </a:solidFill>
              </a:rPr>
              <a:t>:</a:t>
            </a:r>
            <a:endParaRPr lang="en-US" sz="2800" b="1" i="1" dirty="0">
              <a:solidFill>
                <a:srgbClr val="000308"/>
              </a:solidFill>
            </a:endParaRPr>
          </a:p>
          <a:p>
            <a:r>
              <a:rPr lang="en-US" sz="2000" b="1" dirty="0" smtClean="0">
                <a:solidFill>
                  <a:srgbClr val="000308"/>
                </a:solidFill>
              </a:rPr>
              <a:t>* Hypertension</a:t>
            </a:r>
            <a:r>
              <a:rPr lang="en-US" sz="2000" b="1" dirty="0">
                <a:solidFill>
                  <a:srgbClr val="000308"/>
                </a:solidFill>
              </a:rPr>
              <a:t>, </a:t>
            </a:r>
            <a:endParaRPr lang="en-US" sz="2000" b="1" dirty="0" smtClean="0">
              <a:solidFill>
                <a:srgbClr val="000308"/>
              </a:solidFill>
            </a:endParaRPr>
          </a:p>
          <a:p>
            <a:r>
              <a:rPr lang="en-US" sz="2000" b="1" dirty="0" smtClean="0">
                <a:solidFill>
                  <a:srgbClr val="000308"/>
                </a:solidFill>
              </a:rPr>
              <a:t>* Raynaud's </a:t>
            </a:r>
            <a:r>
              <a:rPr lang="en-US" sz="2000" b="1" dirty="0">
                <a:solidFill>
                  <a:srgbClr val="000308"/>
                </a:solidFill>
              </a:rPr>
              <a:t>syndrome, </a:t>
            </a:r>
            <a:endParaRPr lang="en-US" sz="2000" b="1" dirty="0" smtClean="0">
              <a:solidFill>
                <a:srgbClr val="000308"/>
              </a:solidFill>
            </a:endParaRPr>
          </a:p>
          <a:p>
            <a:r>
              <a:rPr lang="en-US" sz="2000" b="1" dirty="0" smtClean="0">
                <a:solidFill>
                  <a:srgbClr val="000308"/>
                </a:solidFill>
              </a:rPr>
              <a:t>* </a:t>
            </a:r>
            <a:r>
              <a:rPr lang="en-US" sz="2000" b="1" dirty="0">
                <a:solidFill>
                  <a:srgbClr val="000308"/>
                </a:solidFill>
              </a:rPr>
              <a:t>B</a:t>
            </a:r>
            <a:r>
              <a:rPr lang="en-US" sz="2000" b="1" dirty="0" smtClean="0">
                <a:solidFill>
                  <a:srgbClr val="000308"/>
                </a:solidFill>
              </a:rPr>
              <a:t>enign </a:t>
            </a:r>
            <a:r>
              <a:rPr lang="en-US" sz="2000" b="1" dirty="0">
                <a:solidFill>
                  <a:srgbClr val="000308"/>
                </a:solidFill>
              </a:rPr>
              <a:t>prostatic hyperplasia</a:t>
            </a:r>
          </a:p>
          <a:p>
            <a:pPr algn="ctr"/>
            <a:r>
              <a:rPr lang="en-US" sz="2800" b="1" i="1" dirty="0">
                <a:solidFill>
                  <a:srgbClr val="000308"/>
                </a:solidFill>
              </a:rPr>
              <a:t>Side </a:t>
            </a:r>
            <a:r>
              <a:rPr lang="en-US" sz="2800" b="1" i="1" dirty="0" smtClean="0">
                <a:solidFill>
                  <a:srgbClr val="000308"/>
                </a:solidFill>
              </a:rPr>
              <a:t>effect</a:t>
            </a:r>
            <a:r>
              <a:rPr lang="uk-UA" sz="2800" b="1" i="1" dirty="0" smtClean="0">
                <a:solidFill>
                  <a:srgbClr val="000308"/>
                </a:solidFill>
              </a:rPr>
              <a:t>:</a:t>
            </a:r>
            <a:endParaRPr lang="en-US" sz="2800" b="1" i="1" dirty="0">
              <a:solidFill>
                <a:srgbClr val="000308"/>
              </a:solidFill>
            </a:endParaRPr>
          </a:p>
          <a:p>
            <a:r>
              <a:rPr lang="en-US" sz="2000" b="1" dirty="0">
                <a:solidFill>
                  <a:srgbClr val="000308"/>
                </a:solidFill>
              </a:rPr>
              <a:t>"The phenomenon of the first dose": a sharp drop in blood pressure, and even the development of orthostatic collapse after the first </a:t>
            </a:r>
            <a:r>
              <a:rPr lang="en-US" sz="2000" b="1" dirty="0" smtClean="0">
                <a:solidFill>
                  <a:srgbClr val="000308"/>
                </a:solidFill>
              </a:rPr>
              <a:t>dose</a:t>
            </a:r>
            <a:endParaRPr lang="en-US" sz="2000" b="1" dirty="0">
              <a:solidFill>
                <a:srgbClr val="000308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7892" y="5948136"/>
            <a:ext cx="799288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000308"/>
                </a:solidFill>
              </a:rPr>
              <a:t>Prevention: receive a half dose before bedtime</a:t>
            </a:r>
          </a:p>
          <a:p>
            <a:pPr lvl="0"/>
            <a:r>
              <a:rPr lang="en-US" sz="2000" b="1" dirty="0">
                <a:solidFill>
                  <a:srgbClr val="000308"/>
                </a:solidFill>
              </a:rPr>
              <a:t> frequent urination, nasal congestion, peripheral edema</a:t>
            </a:r>
            <a:endParaRPr lang="ru-RU" sz="2000" b="1" dirty="0">
              <a:solidFill>
                <a:srgbClr val="0003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1815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lina\Desktop\adrenergic-drugs-21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5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4718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029" y="908720"/>
            <a:ext cx="7239000" cy="1362075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el-GR" sz="6000" dirty="0" smtClean="0">
                <a:solidFill>
                  <a:schemeClr val="bg2">
                    <a:lumMod val="50000"/>
                  </a:schemeClr>
                </a:solidFill>
              </a:rPr>
              <a:t>Β</a:t>
            </a: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en-US" sz="6000" dirty="0" err="1" smtClean="0">
                <a:solidFill>
                  <a:schemeClr val="bg2">
                    <a:lumMod val="50000"/>
                  </a:schemeClr>
                </a:solidFill>
              </a:rPr>
              <a:t>adrenoblockers</a:t>
            </a:r>
            <a:endParaRPr lang="ru-RU" sz="6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195" name="Picture 3" descr="C:\Users\Alina\Desktop\Heart Att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5883746" cy="424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5467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mage.slidesharecdn.com/betablockersandcalciumchannelblockers-131122120924-phpapp02/95/beta-blockers-and-calcium-channel-blockers-6-638.jpg?cb=13851437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91374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7951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39000" cy="864097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Blockade of </a:t>
            </a:r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β1-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adrenoceptor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196752"/>
            <a:ext cx="8295456" cy="417172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0308"/>
                </a:solidFill>
              </a:rPr>
              <a:t>- The </a:t>
            </a:r>
            <a:r>
              <a:rPr lang="en-US" sz="2400" b="1" dirty="0">
                <a:solidFill>
                  <a:srgbClr val="000308"/>
                </a:solidFill>
              </a:rPr>
              <a:t>weakening of the heart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- Decrease </a:t>
            </a:r>
            <a:r>
              <a:rPr lang="en-US" sz="2400" b="1" dirty="0">
                <a:solidFill>
                  <a:srgbClr val="000308"/>
                </a:solidFill>
              </a:rPr>
              <a:t>in heart rate (due to the reduction of </a:t>
            </a:r>
            <a:r>
              <a:rPr lang="en-US" sz="2400" b="1" dirty="0" smtClean="0">
                <a:solidFill>
                  <a:srgbClr val="000308"/>
                </a:solidFill>
              </a:rPr>
              <a:t>automatism in sinus </a:t>
            </a:r>
            <a:r>
              <a:rPr lang="en-US" sz="2400" b="1" dirty="0">
                <a:solidFill>
                  <a:srgbClr val="000308"/>
                </a:solidFill>
              </a:rPr>
              <a:t>node) ↓ cardiac output, </a:t>
            </a:r>
            <a:r>
              <a:rPr lang="en-US" sz="2400" b="1" dirty="0" smtClean="0">
                <a:solidFill>
                  <a:srgbClr val="000308"/>
                </a:solidFill>
              </a:rPr>
              <a:t>myocardial </a:t>
            </a:r>
            <a:r>
              <a:rPr lang="en-US" sz="2400" b="1" dirty="0">
                <a:solidFill>
                  <a:srgbClr val="000308"/>
                </a:solidFill>
              </a:rPr>
              <a:t>oxygen </a:t>
            </a:r>
            <a:r>
              <a:rPr lang="en-US" sz="2400" b="1" dirty="0" smtClean="0">
                <a:solidFill>
                  <a:srgbClr val="000308"/>
                </a:solidFill>
              </a:rPr>
              <a:t>demand</a:t>
            </a:r>
            <a:r>
              <a:rPr lang="en-US" sz="2400" b="1" dirty="0">
                <a:solidFill>
                  <a:srgbClr val="000308"/>
                </a:solidFill>
              </a:rPr>
              <a:t>↓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- Inhibition </a:t>
            </a:r>
            <a:r>
              <a:rPr lang="en-US" sz="2400" b="1" dirty="0">
                <a:solidFill>
                  <a:srgbClr val="000308"/>
                </a:solidFill>
              </a:rPr>
              <a:t>of </a:t>
            </a:r>
            <a:r>
              <a:rPr lang="en-US" sz="2400" b="1" dirty="0" err="1">
                <a:solidFill>
                  <a:srgbClr val="000308"/>
                </a:solidFill>
              </a:rPr>
              <a:t>atrioventricular</a:t>
            </a:r>
            <a:r>
              <a:rPr lang="en-US" sz="2400" b="1" dirty="0">
                <a:solidFill>
                  <a:srgbClr val="000308"/>
                </a:solidFill>
              </a:rPr>
              <a:t> conduction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- Reduction </a:t>
            </a:r>
            <a:r>
              <a:rPr lang="en-US" sz="2400" b="1" dirty="0">
                <a:solidFill>
                  <a:srgbClr val="000308"/>
                </a:solidFill>
              </a:rPr>
              <a:t>of </a:t>
            </a:r>
            <a:r>
              <a:rPr lang="en-US" sz="2400" b="1" dirty="0" smtClean="0">
                <a:solidFill>
                  <a:srgbClr val="000308"/>
                </a:solidFill>
              </a:rPr>
              <a:t>automaticity in </a:t>
            </a:r>
            <a:r>
              <a:rPr lang="en-US" sz="2400" b="1" dirty="0" err="1" smtClean="0">
                <a:solidFill>
                  <a:srgbClr val="000308"/>
                </a:solidFill>
              </a:rPr>
              <a:t>atrioventricular</a:t>
            </a:r>
            <a:r>
              <a:rPr lang="en-US" sz="2400" b="1" dirty="0" smtClean="0">
                <a:solidFill>
                  <a:srgbClr val="000308"/>
                </a:solidFill>
              </a:rPr>
              <a:t> </a:t>
            </a:r>
            <a:r>
              <a:rPr lang="en-US" sz="2400" b="1" dirty="0">
                <a:solidFill>
                  <a:srgbClr val="000308"/>
                </a:solidFill>
              </a:rPr>
              <a:t>node 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r>
              <a:rPr lang="en-US" sz="2400" b="1" dirty="0">
                <a:solidFill>
                  <a:srgbClr val="000308"/>
                </a:solidFill>
              </a:rPr>
              <a:t>and </a:t>
            </a:r>
            <a:r>
              <a:rPr lang="en-US" sz="2400" b="1" dirty="0" smtClean="0">
                <a:solidFill>
                  <a:srgbClr val="000308"/>
                </a:solidFill>
              </a:rPr>
              <a:t>Purkinje </a:t>
            </a:r>
            <a:r>
              <a:rPr lang="en-US" sz="2400" b="1" dirty="0">
                <a:solidFill>
                  <a:srgbClr val="000308"/>
                </a:solidFill>
              </a:rPr>
              <a:t>fibers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- β1 a/p in kidney </a:t>
            </a:r>
            <a:r>
              <a:rPr lang="en-US" sz="2400" b="1" dirty="0">
                <a:solidFill>
                  <a:srgbClr val="000308"/>
                </a:solidFill>
              </a:rPr>
              <a:t>→ </a:t>
            </a:r>
            <a:r>
              <a:rPr lang="en-US" sz="2400" b="1" dirty="0" smtClean="0">
                <a:solidFill>
                  <a:srgbClr val="000308"/>
                </a:solidFill>
              </a:rPr>
              <a:t>decrease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 secretion </a:t>
            </a:r>
            <a:r>
              <a:rPr lang="en-US" sz="2400" b="1" dirty="0">
                <a:solidFill>
                  <a:srgbClr val="000308"/>
                </a:solidFill>
              </a:rPr>
              <a:t>of renin </a:t>
            </a:r>
            <a:r>
              <a:rPr lang="en-US" sz="2400" b="1" dirty="0" smtClean="0">
                <a:solidFill>
                  <a:srgbClr val="000308"/>
                </a:solidFill>
              </a:rPr>
              <a:t>and </a:t>
            </a:r>
            <a:r>
              <a:rPr lang="en-US" sz="2400" b="1" dirty="0">
                <a:solidFill>
                  <a:srgbClr val="000308"/>
                </a:solidFill>
              </a:rPr>
              <a:t>angiotensin II</a:t>
            </a:r>
            <a:endParaRPr lang="ru-RU" sz="2400" b="1" dirty="0">
              <a:solidFill>
                <a:srgbClr val="000308"/>
              </a:solidFill>
            </a:endParaRPr>
          </a:p>
        </p:txBody>
      </p:sp>
      <p:pic>
        <p:nvPicPr>
          <p:cNvPr id="9220" name="Picture 4" descr="http://www.newscientist.com/data/images/ns/cms/mg21628900.200/mg21628900.200-1_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54794"/>
            <a:ext cx="3240360" cy="2486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49093"/>
            <a:ext cx="17335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94370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www.uky.edu/~mtp/decor/ar/bhkbb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40960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458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196752"/>
            <a:ext cx="8100392" cy="3384376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0308"/>
                </a:solidFill>
              </a:rPr>
              <a:t>* Vasoconstriction</a:t>
            </a:r>
            <a:endParaRPr lang="en-US" sz="2400" b="1" dirty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* Increasing </a:t>
            </a:r>
            <a:r>
              <a:rPr lang="en-US" sz="2400" b="1" dirty="0">
                <a:solidFill>
                  <a:srgbClr val="000308"/>
                </a:solidFill>
              </a:rPr>
              <a:t>tone of the bronchi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* Increasing </a:t>
            </a:r>
            <a:r>
              <a:rPr lang="en-US" sz="2400" b="1" dirty="0">
                <a:solidFill>
                  <a:srgbClr val="000308"/>
                </a:solidFill>
              </a:rPr>
              <a:t>the contractile activity of the myometrium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* Reducing </a:t>
            </a:r>
            <a:r>
              <a:rPr lang="en-US" sz="2400" b="1" dirty="0">
                <a:solidFill>
                  <a:srgbClr val="000308"/>
                </a:solidFill>
              </a:rPr>
              <a:t>the hyperglycemic action of adrenaline 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(</a:t>
            </a:r>
            <a:r>
              <a:rPr lang="en-US" sz="2400" b="1" dirty="0">
                <a:solidFill>
                  <a:srgbClr val="000308"/>
                </a:solidFill>
              </a:rPr>
              <a:t>inhibit </a:t>
            </a:r>
            <a:r>
              <a:rPr lang="en-US" sz="2400" b="1" dirty="0" err="1">
                <a:solidFill>
                  <a:srgbClr val="000308"/>
                </a:solidFill>
              </a:rPr>
              <a:t>glycogenolysis</a:t>
            </a:r>
            <a:r>
              <a:rPr lang="en-US" sz="2400" b="1" dirty="0">
                <a:solidFill>
                  <a:srgbClr val="000308"/>
                </a:solidFill>
              </a:rPr>
              <a:t>: 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reduced </a:t>
            </a:r>
            <a:r>
              <a:rPr lang="en-US" sz="2400" b="1" dirty="0">
                <a:solidFill>
                  <a:srgbClr val="000308"/>
                </a:solidFill>
              </a:rPr>
              <a:t>breakdown of </a:t>
            </a:r>
            <a:endParaRPr lang="en-US" sz="2400" b="1" dirty="0" smtClean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glycogen </a:t>
            </a:r>
            <a:r>
              <a:rPr lang="en-US" sz="2400" b="1" dirty="0">
                <a:solidFill>
                  <a:srgbClr val="000308"/>
                </a:solidFill>
              </a:rPr>
              <a:t>in the liver and 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↓ levels of glucose in blood)</a:t>
            </a:r>
            <a:endParaRPr lang="ru-RU" sz="2400" b="1" dirty="0">
              <a:solidFill>
                <a:srgbClr val="000308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88640"/>
            <a:ext cx="7239000" cy="864097"/>
          </a:xfrm>
          <a:prstGeom prst="rect">
            <a:avLst/>
          </a:prstGeom>
          <a:solidFill>
            <a:schemeClr val="accent6"/>
          </a:solidFill>
        </p:spPr>
        <p:txBody>
          <a:bodyPr vert="horz" anchor="ctr">
            <a:normAutofit/>
          </a:bodyPr>
          <a:lstStyle>
            <a:lvl1pPr marL="0" algn="l" rtl="0" eaLnBrk="1" latinLnBrk="0" hangingPunct="1">
              <a:spcBef>
                <a:spcPct val="0"/>
              </a:spcBef>
              <a:buNone/>
              <a:defRPr kumimoji="0" sz="3600" b="1" kern="1200" cap="none" baseline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Blockade of </a:t>
            </a:r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β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adrenoceptor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AutoShape 2" descr="Картинки по запросу b 1  adrenoblockers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Картинки по запросу b 1  adrenoblockers картин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0" name="Picture 10" descr="https://s-media-cache-ak0.pinimg.com/736x/5a/6b/9d/5a6b9df240f87e0ccbfe2e5aba8ed2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200" y="3305458"/>
            <a:ext cx="4746296" cy="3559723"/>
          </a:xfrm>
          <a:prstGeom prst="rect">
            <a:avLst/>
          </a:prstGeom>
          <a:noFill/>
          <a:effectLst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844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92899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1786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44624"/>
            <a:ext cx="8964488" cy="648072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The main pharmacological effects of </a:t>
            </a:r>
            <a:r>
              <a:rPr lang="el-GR" sz="2400" dirty="0" smtClean="0">
                <a:solidFill>
                  <a:schemeClr val="bg2">
                    <a:lumMod val="50000"/>
                  </a:schemeClr>
                </a:solidFill>
              </a:rPr>
              <a:t>β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</a:rPr>
              <a:t>adrenoblockers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936255"/>
              </p:ext>
            </p:extLst>
          </p:nvPr>
        </p:nvGraphicFramePr>
        <p:xfrm>
          <a:off x="179512" y="836712"/>
          <a:ext cx="8722618" cy="5907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2288"/>
                <a:gridCol w="4176464"/>
                <a:gridCol w="1953866"/>
              </a:tblGrid>
              <a:tr h="576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US" sz="2000" b="1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main effects 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Basic mechanisms of development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therapeutic effects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Indications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812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Hypotensive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Decreased cardiac output, recovery baroreceptor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depressor reflex, reduced secretion of renin (reduced synthesis of angiotensin II)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Hypertension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3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 smtClean="0">
                          <a:effectLst/>
                        </a:rPr>
                        <a:t>Antianginal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Decreasing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of heart rate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–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reducing of heart work, as a result – reducing oxygen demand in myocardium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Angina pectoris (stable)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302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 smtClean="0">
                          <a:effectLst/>
                        </a:rPr>
                        <a:t>Antiarrithmic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Depression automaticity of the sinus node,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atrioventricular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 node conduction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Supraventricular 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effectLst/>
                        </a:rPr>
                        <a:t>tachicardia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907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Oppression automaticity of ectopic foci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</a:rPr>
                        <a:t>Extrasistols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815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Decreasing of intraocular pressure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Reduce the formation of intraocular fluid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Open-angle glaucoma (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effectLst/>
                        </a:rPr>
                        <a:t>Timolol,Betaxolol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90" marR="5359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8629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88641"/>
            <a:ext cx="8869282" cy="936103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Classification of </a:t>
            </a:r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β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-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adrenoblockers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lina\Desktop\BetaBlockerProperti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8" y="1340768"/>
            <a:ext cx="8964487" cy="540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37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098"/>
            <a:ext cx="7239000" cy="652811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rgbClr val="000308"/>
                </a:solidFill>
              </a:rPr>
              <a:t>Adrenergic receptors</a:t>
            </a:r>
            <a:endParaRPr lang="ru-RU" dirty="0">
              <a:solidFill>
                <a:srgbClr val="000308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lina\Desktop\2014F13 (1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14" y="769620"/>
            <a:ext cx="8496944" cy="597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9288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239000" cy="792088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PROPRANOLOL (</a:t>
            </a:r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β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1, </a:t>
            </a:r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β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2)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980728"/>
            <a:ext cx="8511480" cy="78735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</a:rPr>
              <a:t>lipidsoluble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crosses the placental and blood-brain barrier, 90% of plasma protein binding)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13117" y="17728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308"/>
                </a:solidFill>
              </a:rPr>
              <a:t>Clinical uses</a:t>
            </a:r>
            <a:endParaRPr lang="ru-RU" sz="3600" b="1" dirty="0">
              <a:solidFill>
                <a:srgbClr val="000308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564904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0308"/>
                </a:solidFill>
              </a:rPr>
              <a:t> Hypertension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0308"/>
                </a:solidFill>
              </a:rPr>
              <a:t> Angina pectoris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0308"/>
                </a:solidFill>
              </a:rPr>
              <a:t> Cardiac arrhythmias</a:t>
            </a:r>
            <a:endParaRPr lang="en-US" sz="2400" b="1" dirty="0">
              <a:solidFill>
                <a:srgbClr val="000308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2400" b="1" dirty="0">
                <a:solidFill>
                  <a:srgbClr val="000308"/>
                </a:solidFill>
              </a:rPr>
              <a:t> </a:t>
            </a:r>
            <a:r>
              <a:rPr lang="en-US" sz="2400" b="1" dirty="0" smtClean="0">
                <a:solidFill>
                  <a:srgbClr val="000308"/>
                </a:solidFill>
              </a:rPr>
              <a:t>Myocardial </a:t>
            </a:r>
            <a:r>
              <a:rPr lang="en-US" sz="2400" b="1" dirty="0">
                <a:solidFill>
                  <a:srgbClr val="000308"/>
                </a:solidFill>
              </a:rPr>
              <a:t>infarction after the acute </a:t>
            </a:r>
            <a:r>
              <a:rPr lang="en-US" sz="2400" b="1" dirty="0" smtClean="0">
                <a:solidFill>
                  <a:srgbClr val="000308"/>
                </a:solidFill>
              </a:rPr>
              <a:t>period</a:t>
            </a:r>
            <a:endParaRPr lang="en-US" sz="2400" b="1" dirty="0">
              <a:solidFill>
                <a:srgbClr val="000308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0308"/>
                </a:solidFill>
              </a:rPr>
              <a:t> Thyrotoxicosis</a:t>
            </a:r>
            <a:endParaRPr lang="en-US" sz="2400" b="1" dirty="0">
              <a:solidFill>
                <a:srgbClr val="000308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2400" b="1" dirty="0">
                <a:solidFill>
                  <a:srgbClr val="000308"/>
                </a:solidFill>
              </a:rPr>
              <a:t> </a:t>
            </a:r>
            <a:r>
              <a:rPr lang="en-US" sz="2400" b="1" dirty="0" smtClean="0">
                <a:solidFill>
                  <a:srgbClr val="000308"/>
                </a:solidFill>
              </a:rPr>
              <a:t>For </a:t>
            </a:r>
            <a:r>
              <a:rPr lang="en-US" sz="2400" b="1" dirty="0">
                <a:solidFill>
                  <a:srgbClr val="000308"/>
                </a:solidFill>
              </a:rPr>
              <a:t>the prevention of migraine attacks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0308"/>
                </a:solidFill>
              </a:rPr>
              <a:t> </a:t>
            </a:r>
            <a:r>
              <a:rPr lang="en-US" sz="2400" b="1" dirty="0">
                <a:solidFill>
                  <a:srgbClr val="000308"/>
                </a:solidFill>
              </a:rPr>
              <a:t>Essential tremor</a:t>
            </a:r>
            <a:endParaRPr lang="ru-RU" sz="2400" b="1" dirty="0">
              <a:solidFill>
                <a:srgbClr val="000308"/>
              </a:solidFill>
            </a:endParaRPr>
          </a:p>
        </p:txBody>
      </p:sp>
      <p:pic>
        <p:nvPicPr>
          <p:cNvPr id="17410" name="Picture 2" descr="Картинки по запросу beta blockers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112" y="4437112"/>
            <a:ext cx="2808312" cy="227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8976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239000" cy="853280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 smtClean="0">
                <a:solidFill>
                  <a:schemeClr val="bg2">
                    <a:lumMod val="50000"/>
                  </a:schemeClr>
                </a:solidFill>
              </a:rPr>
              <a:t>Side effects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7704856" cy="395570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308"/>
                </a:solidFill>
              </a:rPr>
              <a:t>- Heart </a:t>
            </a:r>
            <a:r>
              <a:rPr lang="en-US" b="1" dirty="0">
                <a:solidFill>
                  <a:srgbClr val="000308"/>
                </a:solidFill>
              </a:rPr>
              <a:t>failure (excessive reduction in cardiac output</a:t>
            </a:r>
            <a:r>
              <a:rPr lang="en-US" b="1" dirty="0" smtClean="0">
                <a:solidFill>
                  <a:srgbClr val="000308"/>
                </a:solidFill>
              </a:rPr>
              <a:t>)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- </a:t>
            </a:r>
            <a:r>
              <a:rPr lang="en-US" b="1" dirty="0" err="1" smtClean="0">
                <a:solidFill>
                  <a:srgbClr val="000308"/>
                </a:solidFill>
              </a:rPr>
              <a:t>Bradycardia</a:t>
            </a:r>
            <a:r>
              <a:rPr lang="en-US" b="1" dirty="0">
                <a:solidFill>
                  <a:srgbClr val="000308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- </a:t>
            </a:r>
            <a:r>
              <a:rPr lang="en-US" b="1" dirty="0" err="1" smtClean="0">
                <a:solidFill>
                  <a:srgbClr val="000308"/>
                </a:solidFill>
              </a:rPr>
              <a:t>Atrioventricular</a:t>
            </a:r>
            <a:r>
              <a:rPr lang="en-US" b="1" dirty="0" smtClean="0">
                <a:solidFill>
                  <a:srgbClr val="000308"/>
                </a:solidFill>
              </a:rPr>
              <a:t> block</a:t>
            </a:r>
            <a:endParaRPr lang="en-US" b="1" dirty="0">
              <a:solidFill>
                <a:srgbClr val="000308"/>
              </a:solidFill>
            </a:endParaRPr>
          </a:p>
          <a:p>
            <a:r>
              <a:rPr lang="en-US" b="1" dirty="0" smtClean="0">
                <a:solidFill>
                  <a:srgbClr val="000308"/>
                </a:solidFill>
              </a:rPr>
              <a:t>- Bronchospasm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- Peripheral </a:t>
            </a:r>
            <a:r>
              <a:rPr lang="en-US" b="1" dirty="0">
                <a:solidFill>
                  <a:srgbClr val="000308"/>
                </a:solidFill>
              </a:rPr>
              <a:t>vascular spasm,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- Enhances </a:t>
            </a:r>
            <a:r>
              <a:rPr lang="en-US" b="1" dirty="0">
                <a:solidFill>
                  <a:srgbClr val="000308"/>
                </a:solidFill>
              </a:rPr>
              <a:t>hypoglycemia caused by drugs,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- Depression of </a:t>
            </a:r>
            <a:r>
              <a:rPr lang="en-US" b="1" dirty="0">
                <a:solidFill>
                  <a:srgbClr val="000308"/>
                </a:solidFill>
              </a:rPr>
              <a:t>CNS: lethargy, fatigue, drowsiness, depression. Nausea, vomiting, diarrhea</a:t>
            </a:r>
          </a:p>
          <a:p>
            <a:r>
              <a:rPr lang="en-US" b="1" dirty="0">
                <a:solidFill>
                  <a:srgbClr val="000308"/>
                </a:solidFill>
              </a:rPr>
              <a:t>  </a:t>
            </a:r>
            <a:endParaRPr lang="ru-RU" b="1" dirty="0">
              <a:solidFill>
                <a:srgbClr val="000308"/>
              </a:solidFill>
            </a:endParaRPr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09120"/>
            <a:ext cx="2376264" cy="22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83768" y="4935429"/>
            <a:ext cx="4608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000" b="1" dirty="0" smtClean="0">
                <a:solidFill>
                  <a:srgbClr val="000308"/>
                </a:solidFill>
              </a:rPr>
              <a:t>* Withdrawal  </a:t>
            </a:r>
            <a:r>
              <a:rPr lang="en-US" sz="2000" b="1" dirty="0" err="1" smtClean="0">
                <a:solidFill>
                  <a:srgbClr val="000308"/>
                </a:solidFill>
              </a:rPr>
              <a:t>syndrom</a:t>
            </a:r>
            <a:r>
              <a:rPr lang="en-US" sz="2000" b="1" dirty="0" smtClean="0">
                <a:solidFill>
                  <a:srgbClr val="000308"/>
                </a:solidFill>
              </a:rPr>
              <a:t> - </a:t>
            </a:r>
            <a:r>
              <a:rPr lang="en-US" sz="2000" b="1" dirty="0">
                <a:solidFill>
                  <a:srgbClr val="000308"/>
                </a:solidFill>
              </a:rPr>
              <a:t>increased heart rate, increased frequency of angina attacks.</a:t>
            </a:r>
            <a:endParaRPr lang="ru-RU" sz="2000" b="1" dirty="0">
              <a:solidFill>
                <a:srgbClr val="000308"/>
              </a:solidFill>
            </a:endParaRPr>
          </a:p>
        </p:txBody>
      </p:sp>
      <p:pic>
        <p:nvPicPr>
          <p:cNvPr id="19458" name="Picture 2" descr="Картинки по запросу beta blockers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788" y="1628800"/>
            <a:ext cx="2590800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7007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image.slidesharecdn.com/betablockers-140716075557-phpapp02/95/beta-blockers-12-638.jpg?cb=14059446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9667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239000" cy="768771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l-GR" u="sng" dirty="0" smtClean="0">
                <a:solidFill>
                  <a:schemeClr val="bg2">
                    <a:lumMod val="50000"/>
                  </a:schemeClr>
                </a:solidFill>
              </a:rPr>
              <a:t>β</a:t>
            </a:r>
            <a:r>
              <a:rPr lang="en-US" u="sng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u="sng" dirty="0" err="1" smtClean="0">
                <a:solidFill>
                  <a:schemeClr val="bg2">
                    <a:lumMod val="50000"/>
                  </a:schemeClr>
                </a:solidFill>
              </a:rPr>
              <a:t>adrenoblockers</a:t>
            </a:r>
            <a:endParaRPr lang="ru-RU" u="sng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482" name="Picture 2" descr="http://image.slidesharecdn.com/bijoy-130530104431-phpapp02/95/beta-blockers-and-glaucoma-5-638.jpg?cb=13699287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80920" cy="560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5605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52736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Nonselective blockers of </a:t>
            </a:r>
            <a:r>
              <a:rPr lang="el-GR" sz="2800" dirty="0" smtClean="0">
                <a:solidFill>
                  <a:schemeClr val="bg2">
                    <a:lumMod val="50000"/>
                  </a:schemeClr>
                </a:solidFill>
              </a:rPr>
              <a:t>α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 and </a:t>
            </a:r>
            <a:r>
              <a:rPr lang="el-GR" sz="2800" dirty="0" smtClean="0">
                <a:solidFill>
                  <a:schemeClr val="bg2">
                    <a:lumMod val="50000"/>
                  </a:schemeClr>
                </a:solidFill>
              </a:rPr>
              <a:t>β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adrenoceptors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1124744"/>
            <a:ext cx="3886200" cy="64807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3600" b="1" dirty="0" err="1" smtClean="0">
                <a:solidFill>
                  <a:srgbClr val="000308"/>
                </a:solidFill>
              </a:rPr>
              <a:t>Carvedilol</a:t>
            </a:r>
            <a:endParaRPr lang="ru-RU" sz="3600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04864"/>
            <a:ext cx="842493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000308"/>
                </a:solidFill>
              </a:rPr>
              <a:t>α1 </a:t>
            </a:r>
            <a:r>
              <a:rPr lang="el-GR" sz="2400" b="1" dirty="0" smtClean="0">
                <a:solidFill>
                  <a:srgbClr val="000308"/>
                </a:solidFill>
              </a:rPr>
              <a:t>– </a:t>
            </a:r>
            <a:r>
              <a:rPr lang="en-US" sz="2400" b="1" dirty="0" smtClean="0">
                <a:solidFill>
                  <a:srgbClr val="000308"/>
                </a:solidFill>
              </a:rPr>
              <a:t>dilatation of </a:t>
            </a:r>
            <a:r>
              <a:rPr lang="en-US" sz="2400" b="1" dirty="0">
                <a:solidFill>
                  <a:srgbClr val="000308"/>
                </a:solidFill>
              </a:rPr>
              <a:t>peripheral </a:t>
            </a:r>
            <a:r>
              <a:rPr lang="en-US" sz="2400" b="1" dirty="0" smtClean="0">
                <a:solidFill>
                  <a:srgbClr val="000308"/>
                </a:solidFill>
              </a:rPr>
              <a:t>vessels, </a:t>
            </a:r>
            <a:r>
              <a:rPr lang="en-US" sz="2400" b="1" dirty="0">
                <a:solidFill>
                  <a:srgbClr val="000308"/>
                </a:solidFill>
              </a:rPr>
              <a:t>↓ PR</a:t>
            </a:r>
          </a:p>
          <a:p>
            <a:r>
              <a:rPr lang="el-GR" sz="2400" b="1" dirty="0" smtClean="0">
                <a:solidFill>
                  <a:srgbClr val="000308"/>
                </a:solidFill>
              </a:rPr>
              <a:t>β</a:t>
            </a:r>
            <a:r>
              <a:rPr lang="en-US" sz="2400" b="1" dirty="0" smtClean="0">
                <a:solidFill>
                  <a:srgbClr val="000308"/>
                </a:solidFill>
              </a:rPr>
              <a:t>1 </a:t>
            </a:r>
            <a:r>
              <a:rPr lang="en-US" sz="2400" b="1" dirty="0">
                <a:solidFill>
                  <a:srgbClr val="000308"/>
                </a:solidFill>
              </a:rPr>
              <a:t>- ↓ </a:t>
            </a:r>
            <a:r>
              <a:rPr lang="en-US" sz="2400" b="1" dirty="0" smtClean="0">
                <a:solidFill>
                  <a:srgbClr val="000308"/>
                </a:solidFill>
              </a:rPr>
              <a:t>heart rate. </a:t>
            </a:r>
            <a:r>
              <a:rPr lang="en-US" sz="2400" b="1" dirty="0">
                <a:solidFill>
                  <a:srgbClr val="000308"/>
                </a:solidFill>
              </a:rPr>
              <a:t>Reduced pressure without causing tachycardia.</a:t>
            </a:r>
          </a:p>
          <a:p>
            <a:r>
              <a:rPr lang="en-US" sz="2400" b="1" dirty="0">
                <a:solidFill>
                  <a:srgbClr val="000308"/>
                </a:solidFill>
              </a:rPr>
              <a:t>Has an antioxidant effect.</a:t>
            </a:r>
          </a:p>
          <a:p>
            <a:pPr algn="ctr"/>
            <a:r>
              <a:rPr lang="en-US" sz="2800" b="1" dirty="0" smtClean="0">
                <a:solidFill>
                  <a:srgbClr val="000308"/>
                </a:solidFill>
              </a:rPr>
              <a:t>Application</a:t>
            </a:r>
            <a:endParaRPr lang="en-US" sz="2800" b="1" dirty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Hypertension, angina pectoris, </a:t>
            </a:r>
            <a:r>
              <a:rPr lang="en-US" sz="2400" b="1" dirty="0">
                <a:solidFill>
                  <a:srgbClr val="000308"/>
                </a:solidFill>
              </a:rPr>
              <a:t>in </a:t>
            </a:r>
            <a:r>
              <a:rPr lang="en-US" sz="2400" b="1" dirty="0" smtClean="0">
                <a:solidFill>
                  <a:srgbClr val="000308"/>
                </a:solidFill>
              </a:rPr>
              <a:t>complex treatment </a:t>
            </a:r>
            <a:r>
              <a:rPr lang="en-US" sz="2400" b="1" dirty="0">
                <a:solidFill>
                  <a:srgbClr val="000308"/>
                </a:solidFill>
              </a:rPr>
              <a:t>of chronic heart failure</a:t>
            </a:r>
          </a:p>
          <a:p>
            <a:pPr algn="ctr"/>
            <a:r>
              <a:rPr lang="en-US" sz="3200" b="1" dirty="0" smtClean="0">
                <a:solidFill>
                  <a:srgbClr val="000308"/>
                </a:solidFill>
              </a:rPr>
              <a:t>Side effects</a:t>
            </a:r>
            <a:endParaRPr lang="en-US" sz="3200" b="1" dirty="0">
              <a:solidFill>
                <a:srgbClr val="000308"/>
              </a:solidFill>
            </a:endParaRPr>
          </a:p>
          <a:p>
            <a:r>
              <a:rPr lang="en-US" sz="2400" b="1" dirty="0">
                <a:solidFill>
                  <a:srgbClr val="000308"/>
                </a:solidFill>
              </a:rPr>
              <a:t>  - </a:t>
            </a:r>
            <a:r>
              <a:rPr lang="en-US" sz="2400" b="1" dirty="0" err="1">
                <a:solidFill>
                  <a:srgbClr val="000308"/>
                </a:solidFill>
              </a:rPr>
              <a:t>Bradycardia</a:t>
            </a:r>
            <a:r>
              <a:rPr lang="en-US" sz="2400" b="1" dirty="0">
                <a:solidFill>
                  <a:srgbClr val="000308"/>
                </a:solidFill>
              </a:rPr>
              <a:t> (blockade </a:t>
            </a:r>
            <a:r>
              <a:rPr lang="el-GR" sz="2400" b="1" dirty="0" smtClean="0">
                <a:solidFill>
                  <a:srgbClr val="000308"/>
                </a:solidFill>
              </a:rPr>
              <a:t>β</a:t>
            </a:r>
            <a:r>
              <a:rPr lang="en-US" sz="2400" b="1" dirty="0" smtClean="0">
                <a:solidFill>
                  <a:srgbClr val="000308"/>
                </a:solidFill>
              </a:rPr>
              <a:t>1</a:t>
            </a:r>
            <a:r>
              <a:rPr lang="en-US" sz="2400" b="1" dirty="0">
                <a:solidFill>
                  <a:srgbClr val="000308"/>
                </a:solidFill>
              </a:rPr>
              <a:t>)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  - Orthostatic </a:t>
            </a:r>
            <a:r>
              <a:rPr lang="en-US" sz="2400" b="1" dirty="0">
                <a:solidFill>
                  <a:srgbClr val="000308"/>
                </a:solidFill>
              </a:rPr>
              <a:t>hypotension (blockade of </a:t>
            </a:r>
            <a:r>
              <a:rPr lang="el-GR" sz="2400" b="1" dirty="0">
                <a:solidFill>
                  <a:srgbClr val="000308"/>
                </a:solidFill>
              </a:rPr>
              <a:t>α1)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  - Bronchospasm </a:t>
            </a:r>
            <a:r>
              <a:rPr lang="en-US" sz="2400" b="1" dirty="0">
                <a:solidFill>
                  <a:srgbClr val="000308"/>
                </a:solidFill>
              </a:rPr>
              <a:t>(blockade </a:t>
            </a:r>
            <a:r>
              <a:rPr lang="el-GR" sz="2400" b="1" dirty="0" smtClean="0">
                <a:solidFill>
                  <a:srgbClr val="000308"/>
                </a:solidFill>
              </a:rPr>
              <a:t>β</a:t>
            </a:r>
            <a:r>
              <a:rPr lang="en-US" sz="2400" b="1" dirty="0" smtClean="0">
                <a:solidFill>
                  <a:srgbClr val="000308"/>
                </a:solidFill>
              </a:rPr>
              <a:t>2</a:t>
            </a:r>
            <a:r>
              <a:rPr lang="en-US" sz="2400" b="1" dirty="0">
                <a:solidFill>
                  <a:srgbClr val="000308"/>
                </a:solidFill>
              </a:rPr>
              <a:t>)</a:t>
            </a:r>
            <a:endParaRPr lang="ru-RU" sz="2400" b="1" dirty="0">
              <a:solidFill>
                <a:srgbClr val="0003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393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1012851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en-US" sz="6000" dirty="0" err="1" smtClean="0">
                <a:solidFill>
                  <a:schemeClr val="bg2">
                    <a:lumMod val="50000"/>
                  </a:schemeClr>
                </a:solidFill>
              </a:rPr>
              <a:t>Sympatholytics</a:t>
            </a:r>
            <a:endParaRPr lang="ru-RU" sz="6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9966" y="1844824"/>
            <a:ext cx="8151440" cy="129614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308"/>
                </a:solidFill>
              </a:rPr>
              <a:t>* Reserpine		* </a:t>
            </a:r>
            <a:r>
              <a:rPr lang="en-US" sz="3600" b="1" dirty="0" err="1" smtClean="0">
                <a:solidFill>
                  <a:srgbClr val="000308"/>
                </a:solidFill>
              </a:rPr>
              <a:t>Guanethidine</a:t>
            </a:r>
            <a:endParaRPr lang="ru-RU" sz="3600" b="1" dirty="0">
              <a:solidFill>
                <a:srgbClr val="000308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140968"/>
            <a:ext cx="5688013" cy="352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0828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239000" cy="868835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RESERPINE</a:t>
            </a:r>
            <a:endParaRPr lang="ru-RU" sz="4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18054" y="1124744"/>
            <a:ext cx="7431360" cy="445976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0308"/>
                </a:solidFill>
              </a:rPr>
              <a:t>* Cumulated  </a:t>
            </a:r>
            <a:r>
              <a:rPr lang="en-US" sz="2400" b="1" dirty="0">
                <a:solidFill>
                  <a:srgbClr val="000308"/>
                </a:solidFill>
              </a:rPr>
              <a:t>in the membranes of the vesicles,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*</a:t>
            </a:r>
            <a:r>
              <a:rPr lang="en-US" sz="2400" b="1" dirty="0">
                <a:solidFill>
                  <a:srgbClr val="000308"/>
                </a:solidFill>
              </a:rPr>
              <a:t>  </a:t>
            </a:r>
            <a:r>
              <a:rPr lang="en-US" sz="2400" b="1" dirty="0" smtClean="0">
                <a:solidFill>
                  <a:srgbClr val="000308"/>
                </a:solidFill>
              </a:rPr>
              <a:t>Violates  entrance of  </a:t>
            </a:r>
            <a:r>
              <a:rPr lang="en-US" sz="2400" b="1" dirty="0">
                <a:solidFill>
                  <a:srgbClr val="000308"/>
                </a:solidFill>
              </a:rPr>
              <a:t>dopamine in vesicles </a:t>
            </a:r>
            <a:r>
              <a:rPr lang="en-US" sz="2400" b="1" dirty="0" smtClean="0">
                <a:solidFill>
                  <a:srgbClr val="000308"/>
                </a:solidFill>
              </a:rPr>
              <a:t>(as a result – violates of  </a:t>
            </a:r>
            <a:r>
              <a:rPr lang="en-US" sz="2400" b="1" dirty="0">
                <a:solidFill>
                  <a:srgbClr val="000308"/>
                </a:solidFill>
              </a:rPr>
              <a:t>norepinephrine synthesis)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* Violates </a:t>
            </a:r>
            <a:r>
              <a:rPr lang="en-US" sz="2400" b="1" dirty="0">
                <a:solidFill>
                  <a:srgbClr val="000308"/>
                </a:solidFill>
              </a:rPr>
              <a:t>reuptake of norepinephrine </a:t>
            </a:r>
            <a:r>
              <a:rPr lang="en-US" sz="2400" b="1" dirty="0" smtClean="0">
                <a:solidFill>
                  <a:srgbClr val="000308"/>
                </a:solidFill>
              </a:rPr>
              <a:t>by vesicles, </a:t>
            </a:r>
            <a:r>
              <a:rPr lang="en-US" sz="2400" b="1" dirty="0">
                <a:solidFill>
                  <a:srgbClr val="000308"/>
                </a:solidFill>
              </a:rPr>
              <a:t>depletes </a:t>
            </a:r>
            <a:r>
              <a:rPr lang="en-US" sz="2400" b="1" dirty="0" smtClean="0">
                <a:solidFill>
                  <a:srgbClr val="000308"/>
                </a:solidFill>
              </a:rPr>
              <a:t>storage of </a:t>
            </a:r>
            <a:r>
              <a:rPr lang="en-US" sz="2400" b="1" dirty="0" err="1" smtClean="0">
                <a:solidFill>
                  <a:srgbClr val="000308"/>
                </a:solidFill>
              </a:rPr>
              <a:t>catecholamines</a:t>
            </a:r>
            <a:r>
              <a:rPr lang="en-US" sz="2400" b="1" dirty="0" smtClean="0">
                <a:solidFill>
                  <a:srgbClr val="000308"/>
                </a:solidFill>
              </a:rPr>
              <a:t> </a:t>
            </a:r>
            <a:r>
              <a:rPr lang="en-US" sz="2400" b="1" dirty="0">
                <a:solidFill>
                  <a:srgbClr val="000308"/>
                </a:solidFill>
              </a:rPr>
              <a:t>in granules, depletes </a:t>
            </a:r>
            <a:r>
              <a:rPr lang="en-US" sz="2400" b="1" dirty="0" smtClean="0">
                <a:solidFill>
                  <a:srgbClr val="000308"/>
                </a:solidFill>
              </a:rPr>
              <a:t>storage of serotonin</a:t>
            </a:r>
            <a:r>
              <a:rPr lang="en-US" sz="2400" b="1" dirty="0">
                <a:solidFill>
                  <a:srgbClr val="000308"/>
                </a:solidFill>
              </a:rPr>
              <a:t>,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		* Violates </a:t>
            </a:r>
            <a:r>
              <a:rPr lang="en-US" sz="2400" b="1" dirty="0">
                <a:solidFill>
                  <a:srgbClr val="000308"/>
                </a:solidFill>
              </a:rPr>
              <a:t>the interaction of </a:t>
            </a:r>
            <a:r>
              <a:rPr lang="en-US" sz="2400" b="1" dirty="0" smtClean="0">
                <a:solidFill>
                  <a:srgbClr val="000308"/>
                </a:solidFill>
              </a:rPr>
              <a:t>			norepinephrine </a:t>
            </a:r>
            <a:r>
              <a:rPr lang="en-US" sz="2400" b="1" dirty="0">
                <a:solidFill>
                  <a:srgbClr val="000308"/>
                </a:solidFill>
              </a:rPr>
              <a:t>with </a:t>
            </a:r>
            <a:r>
              <a:rPr lang="en-US" sz="2400" b="1" dirty="0" smtClean="0">
                <a:solidFill>
                  <a:srgbClr val="000308"/>
                </a:solidFill>
              </a:rPr>
              <a:t>ATP → 			deposition of NA.</a:t>
            </a:r>
            <a:endParaRPr lang="ru-RU" sz="2400" b="1" dirty="0">
              <a:solidFill>
                <a:srgbClr val="000308"/>
              </a:solidFill>
            </a:endParaRPr>
          </a:p>
        </p:txBody>
      </p:sp>
      <p:pic>
        <p:nvPicPr>
          <p:cNvPr id="4" name="Picture 2" descr="C:\Users\Alina\Desktop\рисунки адрено\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42" y="3933056"/>
            <a:ext cx="2821100" cy="28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9560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163.178.103.176/Temas/Temab2N/APortal/FisoNerCG/FisoNerOb5/Parkinson/Dopamina/reserpi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6895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2652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8223448" cy="496381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0308"/>
                </a:solidFill>
              </a:rPr>
              <a:t>* Makes sedative </a:t>
            </a:r>
            <a:r>
              <a:rPr lang="en-US" sz="2400" b="1" dirty="0">
                <a:solidFill>
                  <a:srgbClr val="000308"/>
                </a:solidFill>
              </a:rPr>
              <a:t>and weak antipsychotic effect.</a:t>
            </a:r>
          </a:p>
          <a:p>
            <a:r>
              <a:rPr lang="en-US" sz="2400" b="1" dirty="0">
                <a:solidFill>
                  <a:srgbClr val="000308"/>
                </a:solidFill>
              </a:rPr>
              <a:t> </a:t>
            </a:r>
            <a:r>
              <a:rPr lang="en-US" sz="2400" b="1" dirty="0" smtClean="0">
                <a:solidFill>
                  <a:srgbClr val="000308"/>
                </a:solidFill>
              </a:rPr>
              <a:t>* Enhances </a:t>
            </a:r>
            <a:r>
              <a:rPr lang="en-US" sz="2400" b="1" dirty="0">
                <a:solidFill>
                  <a:srgbClr val="000308"/>
                </a:solidFill>
              </a:rPr>
              <a:t>the effect of </a:t>
            </a:r>
            <a:r>
              <a:rPr lang="en-US" sz="2400" b="1" dirty="0" smtClean="0">
                <a:solidFill>
                  <a:srgbClr val="000308"/>
                </a:solidFill>
              </a:rPr>
              <a:t>hypnotic and </a:t>
            </a:r>
            <a:r>
              <a:rPr lang="en-US" sz="2400" b="1" dirty="0">
                <a:solidFill>
                  <a:srgbClr val="000308"/>
                </a:solidFill>
              </a:rPr>
              <a:t>anesthetic drugs.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* Depression of </a:t>
            </a:r>
            <a:r>
              <a:rPr lang="en-US" sz="2400" b="1" dirty="0">
                <a:solidFill>
                  <a:srgbClr val="000308"/>
                </a:solidFill>
              </a:rPr>
              <a:t>respiration, body temperature </a:t>
            </a:r>
            <a:r>
              <a:rPr lang="en-US" sz="2400" b="1" dirty="0" smtClean="0">
                <a:solidFill>
                  <a:srgbClr val="000308"/>
                </a:solidFill>
              </a:rPr>
              <a:t>↓.</a:t>
            </a:r>
            <a:endParaRPr lang="en-US" sz="2400" b="1" dirty="0">
              <a:solidFill>
                <a:srgbClr val="000308"/>
              </a:solidFill>
            </a:endParaRPr>
          </a:p>
          <a:p>
            <a:r>
              <a:rPr lang="en-US" sz="2400" b="1" dirty="0" smtClean="0">
                <a:solidFill>
                  <a:srgbClr val="000308"/>
                </a:solidFill>
              </a:rPr>
              <a:t>* Arterial </a:t>
            </a:r>
            <a:r>
              <a:rPr lang="en-US" sz="2400" b="1" dirty="0">
                <a:solidFill>
                  <a:srgbClr val="000308"/>
                </a:solidFill>
              </a:rPr>
              <a:t>blood pressure when administered reserpine gradually reduced (several days).</a:t>
            </a:r>
          </a:p>
          <a:p>
            <a:r>
              <a:rPr lang="en-US" sz="2400" b="1" dirty="0" smtClean="0">
                <a:solidFill>
                  <a:srgbClr val="000308"/>
                </a:solidFill>
              </a:rPr>
              <a:t>* Inhibition by </a:t>
            </a:r>
            <a:r>
              <a:rPr lang="en-US" sz="2400" b="1" dirty="0">
                <a:solidFill>
                  <a:srgbClr val="000308"/>
                </a:solidFill>
              </a:rPr>
              <a:t>reserpine adrenergic innervation leads to the predominance of cholinergic effects (</a:t>
            </a:r>
            <a:r>
              <a:rPr lang="en-US" sz="2400" b="1" dirty="0" err="1">
                <a:solidFill>
                  <a:srgbClr val="000308"/>
                </a:solidFill>
              </a:rPr>
              <a:t>bradycardia</a:t>
            </a:r>
            <a:r>
              <a:rPr lang="en-US" sz="2400" b="1" dirty="0">
                <a:solidFill>
                  <a:srgbClr val="000308"/>
                </a:solidFill>
              </a:rPr>
              <a:t>, increased secretory and motor activity of the gastrointestinal tract, </a:t>
            </a:r>
            <a:r>
              <a:rPr lang="en-US" sz="2400" b="1" dirty="0" err="1" smtClean="0">
                <a:solidFill>
                  <a:srgbClr val="000308"/>
                </a:solidFill>
              </a:rPr>
              <a:t>miosis</a:t>
            </a:r>
            <a:r>
              <a:rPr lang="en-US" sz="2400" b="1" dirty="0" smtClean="0">
                <a:solidFill>
                  <a:srgbClr val="000308"/>
                </a:solidFill>
              </a:rPr>
              <a:t>).</a:t>
            </a:r>
            <a:endParaRPr lang="ru-RU" sz="2400" b="1" dirty="0">
              <a:solidFill>
                <a:srgbClr val="000308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1352" y="116632"/>
            <a:ext cx="7239000" cy="868835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RESERPINE</a:t>
            </a:r>
            <a:endParaRPr lang="ru-RU" sz="4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553" y="4973910"/>
            <a:ext cx="1731963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35203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940843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Clinical uses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655496" cy="2286000"/>
          </a:xfrm>
        </p:spPr>
        <p:txBody>
          <a:bodyPr>
            <a:normAutofit/>
          </a:bodyPr>
          <a:lstStyle/>
          <a:p>
            <a:pPr marL="512064" indent="-457200">
              <a:buAutoNum type="arabicPeriod"/>
            </a:pPr>
            <a:r>
              <a:rPr lang="en-US" sz="3200" b="1" dirty="0" smtClean="0">
                <a:solidFill>
                  <a:srgbClr val="000308"/>
                </a:solidFill>
              </a:rPr>
              <a:t>Hypertension (in combination)</a:t>
            </a:r>
          </a:p>
          <a:p>
            <a:pPr marL="512064" indent="-457200">
              <a:buAutoNum type="arabicPeriod"/>
            </a:pPr>
            <a:r>
              <a:rPr lang="en-US" sz="3200" b="1" dirty="0" smtClean="0">
                <a:solidFill>
                  <a:srgbClr val="000308"/>
                </a:solidFill>
              </a:rPr>
              <a:t>Weak antipsychotic action (neuroleptic)</a:t>
            </a:r>
          </a:p>
          <a:p>
            <a:pPr marL="512064" indent="-457200">
              <a:buAutoNum type="arabicPeriod"/>
            </a:pPr>
            <a:r>
              <a:rPr lang="en-US" sz="3200" b="1" dirty="0">
                <a:solidFill>
                  <a:srgbClr val="000308"/>
                </a:solidFill>
              </a:rPr>
              <a:t>Symptomatic treatment of thyrotoxicosis</a:t>
            </a:r>
            <a:endParaRPr lang="ru-RU" sz="3200" b="1" dirty="0">
              <a:solidFill>
                <a:srgbClr val="000308"/>
              </a:solidFill>
            </a:endParaRPr>
          </a:p>
        </p:txBody>
      </p:sp>
      <p:pic>
        <p:nvPicPr>
          <p:cNvPr id="24578" name="Picture 2" descr="http://3.bp.blogspot.com/-0iLDCAkdruE/T6nZ-qmanvI/AAAAAAAAAFQ/8ehG7yy_Q6s/s1600/Rauwolfia+serpent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56992"/>
            <a:ext cx="5256585" cy="3947373"/>
          </a:xfrm>
          <a:prstGeom prst="rect">
            <a:avLst/>
          </a:prstGeom>
          <a:noFill/>
          <a:effectLst>
            <a:glow>
              <a:schemeClr val="tx1"/>
            </a:glow>
            <a:softEdge rad="698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05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39000" cy="796827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el-GR" dirty="0" smtClean="0">
                <a:solidFill>
                  <a:srgbClr val="000308"/>
                </a:solidFill>
              </a:rPr>
              <a:t>α</a:t>
            </a:r>
            <a:r>
              <a:rPr lang="en-US" dirty="0" smtClean="0">
                <a:solidFill>
                  <a:srgbClr val="000308"/>
                </a:solidFill>
              </a:rPr>
              <a:t>1 </a:t>
            </a:r>
            <a:r>
              <a:rPr lang="en-US" dirty="0" err="1" smtClean="0">
                <a:solidFill>
                  <a:srgbClr val="000308"/>
                </a:solidFill>
              </a:rPr>
              <a:t>adrenoceptors</a:t>
            </a:r>
            <a:r>
              <a:rPr lang="en-US" dirty="0" smtClean="0">
                <a:solidFill>
                  <a:srgbClr val="000308"/>
                </a:solidFill>
              </a:rPr>
              <a:t> </a:t>
            </a:r>
            <a:br>
              <a:rPr lang="en-US" dirty="0" smtClean="0">
                <a:solidFill>
                  <a:srgbClr val="000308"/>
                </a:solidFill>
              </a:rPr>
            </a:br>
            <a:r>
              <a:rPr lang="en-US" sz="2700" dirty="0" smtClean="0">
                <a:solidFill>
                  <a:srgbClr val="000308"/>
                </a:solidFill>
              </a:rPr>
              <a:t>(</a:t>
            </a:r>
            <a:r>
              <a:rPr lang="en-US" sz="2700" dirty="0" err="1" smtClean="0">
                <a:solidFill>
                  <a:srgbClr val="000308"/>
                </a:solidFill>
              </a:rPr>
              <a:t>postsinaptic</a:t>
            </a:r>
            <a:r>
              <a:rPr lang="en-US" sz="2700" dirty="0" smtClean="0">
                <a:solidFill>
                  <a:srgbClr val="000308"/>
                </a:solidFill>
              </a:rPr>
              <a:t> membrane)</a:t>
            </a:r>
            <a:endParaRPr lang="ru-RU" sz="2700" dirty="0">
              <a:solidFill>
                <a:srgbClr val="000308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88587"/>
            <a:ext cx="3888432" cy="2286000"/>
          </a:xfrm>
        </p:spPr>
        <p:txBody>
          <a:bodyPr/>
          <a:lstStyle/>
          <a:p>
            <a:r>
              <a:rPr lang="ru-RU" b="1" dirty="0" smtClean="0">
                <a:solidFill>
                  <a:srgbClr val="000308"/>
                </a:solidFill>
              </a:rPr>
              <a:t>1</a:t>
            </a:r>
            <a:r>
              <a:rPr lang="en-US" b="1" dirty="0" smtClean="0">
                <a:solidFill>
                  <a:srgbClr val="000308"/>
                </a:solidFill>
              </a:rPr>
              <a:t>. Vessels (skin, mucous,)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2. Eye,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3. Urine </a:t>
            </a:r>
            <a:r>
              <a:rPr lang="en-US" b="1" dirty="0">
                <a:solidFill>
                  <a:srgbClr val="000308"/>
                </a:solidFill>
              </a:rPr>
              <a:t>bladder </a:t>
            </a:r>
            <a:endParaRPr lang="en-US" b="1" dirty="0" smtClean="0">
              <a:solidFill>
                <a:srgbClr val="000308"/>
              </a:solidFill>
            </a:endParaRPr>
          </a:p>
          <a:p>
            <a:r>
              <a:rPr lang="en-US" b="1" dirty="0" smtClean="0">
                <a:solidFill>
                  <a:srgbClr val="000308"/>
                </a:solidFill>
              </a:rPr>
              <a:t>4. </a:t>
            </a:r>
            <a:r>
              <a:rPr lang="en-US" b="1" dirty="0" smtClean="0">
                <a:solidFill>
                  <a:srgbClr val="000308"/>
                </a:solidFill>
              </a:rPr>
              <a:t>Uterus</a:t>
            </a:r>
            <a:endParaRPr lang="en-US" b="1" dirty="0" smtClean="0">
              <a:solidFill>
                <a:srgbClr val="000308"/>
              </a:solidFill>
            </a:endParaRPr>
          </a:p>
          <a:p>
            <a:r>
              <a:rPr lang="en-US" b="1" dirty="0" smtClean="0">
                <a:solidFill>
                  <a:srgbClr val="000308"/>
                </a:solidFill>
              </a:rPr>
              <a:t>5. Prostate gland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6. CNS</a:t>
            </a:r>
          </a:p>
          <a:p>
            <a:endParaRPr lang="ru-RU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19" y="1461272"/>
            <a:ext cx="529207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Constriction, increase blood pressure,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rgbClr val="000308"/>
                </a:solidFill>
              </a:rPr>
              <a:t>Mydriasis</a:t>
            </a:r>
            <a:endParaRPr lang="en-US" sz="2000" b="1" dirty="0" smtClean="0">
              <a:solidFill>
                <a:srgbClr val="000308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Increase of sphincter closure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Constriction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Constriction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Excitation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2000" b="1" dirty="0">
              <a:solidFill>
                <a:srgbClr val="000308"/>
              </a:solidFill>
            </a:endParaRPr>
          </a:p>
        </p:txBody>
      </p:sp>
      <p:pic>
        <p:nvPicPr>
          <p:cNvPr id="1026" name="Picture 2" descr="http://img.medscape.com/fullsize/migrated/editorial/clinupdates/2002/2009/2009_1.fig0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74587"/>
            <a:ext cx="4086709" cy="313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.medscape.com/fullsize/migrated/editorial/clinupdates/2002/2009/2009_1.fig0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74587"/>
            <a:ext cx="3960440" cy="310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6335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39000" cy="997296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0308"/>
                </a:solidFill>
              </a:rPr>
              <a:t/>
            </a:r>
            <a:br>
              <a:rPr lang="en-US" dirty="0" smtClean="0">
                <a:solidFill>
                  <a:srgbClr val="000308"/>
                </a:solidFill>
              </a:rPr>
            </a:br>
            <a:r>
              <a:rPr lang="en-US" dirty="0" err="1" smtClean="0">
                <a:solidFill>
                  <a:srgbClr val="000308"/>
                </a:solidFill>
              </a:rPr>
              <a:t>Guanethidine</a:t>
            </a:r>
            <a:r>
              <a:rPr lang="en-US" dirty="0" smtClean="0">
                <a:solidFill>
                  <a:srgbClr val="000308"/>
                </a:solidFill>
              </a:rPr>
              <a:t> (</a:t>
            </a:r>
            <a:r>
              <a:rPr lang="en-US" dirty="0" err="1" smtClean="0">
                <a:solidFill>
                  <a:srgbClr val="000308"/>
                </a:solidFill>
              </a:rPr>
              <a:t>Octadinum</a:t>
            </a:r>
            <a:r>
              <a:rPr lang="en-US" dirty="0" smtClean="0">
                <a:solidFill>
                  <a:srgbClr val="000308"/>
                </a:solidFill>
              </a:rPr>
              <a:t>)</a:t>
            </a:r>
            <a:r>
              <a:rPr lang="ru-RU" dirty="0">
                <a:solidFill>
                  <a:srgbClr val="000308"/>
                </a:solidFill>
              </a:rPr>
              <a:t/>
            </a:r>
            <a:br>
              <a:rPr lang="ru-RU" dirty="0">
                <a:solidFill>
                  <a:srgbClr val="000308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223448" cy="193948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308"/>
                </a:solidFill>
              </a:rPr>
              <a:t>* connects </a:t>
            </a:r>
            <a:r>
              <a:rPr lang="en-US" b="1" dirty="0" err="1" smtClean="0">
                <a:solidFill>
                  <a:srgbClr val="000308"/>
                </a:solidFill>
              </a:rPr>
              <a:t>dofaminoksidase</a:t>
            </a:r>
            <a:endParaRPr lang="en-US" b="1" dirty="0">
              <a:solidFill>
                <a:srgbClr val="000308"/>
              </a:solidFill>
            </a:endParaRPr>
          </a:p>
          <a:p>
            <a:r>
              <a:rPr lang="en-US" b="1" dirty="0" smtClean="0">
                <a:solidFill>
                  <a:srgbClr val="000308"/>
                </a:solidFill>
              </a:rPr>
              <a:t>* penetrates </a:t>
            </a:r>
            <a:r>
              <a:rPr lang="en-US" b="1" dirty="0">
                <a:solidFill>
                  <a:srgbClr val="000308"/>
                </a:solidFill>
              </a:rPr>
              <a:t>into the vesicles and displaces norepinephrine </a:t>
            </a:r>
            <a:r>
              <a:rPr lang="en-US" b="1" dirty="0" smtClean="0">
                <a:solidFill>
                  <a:srgbClr val="000308"/>
                </a:solidFill>
              </a:rPr>
              <a:t>from vesicles</a:t>
            </a:r>
            <a:r>
              <a:rPr lang="en-US" b="1" dirty="0">
                <a:solidFill>
                  <a:srgbClr val="000308"/>
                </a:solidFill>
              </a:rPr>
              <a:t>.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* located </a:t>
            </a:r>
            <a:r>
              <a:rPr lang="en-US" b="1" dirty="0">
                <a:solidFill>
                  <a:srgbClr val="000308"/>
                </a:solidFill>
              </a:rPr>
              <a:t>in the cytoplasm </a:t>
            </a:r>
            <a:r>
              <a:rPr lang="en-US" b="1" dirty="0" smtClean="0">
                <a:solidFill>
                  <a:srgbClr val="000308"/>
                </a:solidFill>
              </a:rPr>
              <a:t> </a:t>
            </a:r>
            <a:r>
              <a:rPr lang="en-US" b="1" dirty="0">
                <a:solidFill>
                  <a:srgbClr val="000308"/>
                </a:solidFill>
              </a:rPr>
              <a:t>free norepinephrine largely inactivated </a:t>
            </a:r>
            <a:r>
              <a:rPr lang="en-US" b="1" dirty="0" smtClean="0">
                <a:solidFill>
                  <a:srgbClr val="000308"/>
                </a:solidFill>
              </a:rPr>
              <a:t>MAO</a:t>
            </a:r>
            <a:endParaRPr lang="en-US" b="1" dirty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3779113"/>
            <a:ext cx="540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" lvl="0" algn="just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en-US" sz="2000" b="1" dirty="0" err="1">
                <a:solidFill>
                  <a:srgbClr val="000308"/>
                </a:solidFill>
              </a:rPr>
              <a:t>Oktadin</a:t>
            </a:r>
            <a:r>
              <a:rPr lang="en-US" sz="2000" b="1" dirty="0">
                <a:solidFill>
                  <a:srgbClr val="000308"/>
                </a:solidFill>
              </a:rPr>
              <a:t>  has a  little effect on the level of </a:t>
            </a:r>
            <a:r>
              <a:rPr lang="en-US" sz="2000" b="1" dirty="0" err="1">
                <a:solidFill>
                  <a:srgbClr val="000308"/>
                </a:solidFill>
              </a:rPr>
              <a:t>catecholamines</a:t>
            </a:r>
            <a:r>
              <a:rPr lang="en-US" sz="2000" b="1" dirty="0">
                <a:solidFill>
                  <a:srgbClr val="000308"/>
                </a:solidFill>
              </a:rPr>
              <a:t> in the central nervous system (does not penetrate the blood-brain barrier)</a:t>
            </a:r>
            <a:endParaRPr lang="ru-RU" sz="2000" b="1" dirty="0">
              <a:solidFill>
                <a:srgbClr val="000308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259228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65082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cdn2.hubspot.net/hub/53/file-398219157-jpg/Blog_Thinkstock_Images/thankyou.jpg%3Ft%3D1386018233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2008"/>
            <a:ext cx="8928992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40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39000" cy="868835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el-GR" dirty="0" smtClean="0">
                <a:solidFill>
                  <a:srgbClr val="000308"/>
                </a:solidFill>
              </a:rPr>
              <a:t>α</a:t>
            </a:r>
            <a:r>
              <a:rPr lang="en-US" dirty="0" smtClean="0">
                <a:solidFill>
                  <a:srgbClr val="000308"/>
                </a:solidFill>
              </a:rPr>
              <a:t>2 </a:t>
            </a:r>
            <a:r>
              <a:rPr lang="en-US" dirty="0" err="1">
                <a:solidFill>
                  <a:srgbClr val="000308"/>
                </a:solidFill>
              </a:rPr>
              <a:t>adrenoceptors</a:t>
            </a:r>
            <a:r>
              <a:rPr lang="en-US" dirty="0">
                <a:solidFill>
                  <a:srgbClr val="000308"/>
                </a:solidFill>
              </a:rPr>
              <a:t> </a:t>
            </a:r>
            <a:br>
              <a:rPr lang="en-US" dirty="0">
                <a:solidFill>
                  <a:srgbClr val="000308"/>
                </a:solidFill>
              </a:rPr>
            </a:br>
            <a:r>
              <a:rPr lang="en-US" sz="2200" dirty="0" smtClean="0">
                <a:solidFill>
                  <a:srgbClr val="000308"/>
                </a:solidFill>
              </a:rPr>
              <a:t>(primarily </a:t>
            </a:r>
            <a:r>
              <a:rPr lang="en-US" sz="2200" dirty="0" err="1" smtClean="0">
                <a:solidFill>
                  <a:srgbClr val="000308"/>
                </a:solidFill>
              </a:rPr>
              <a:t>presinaptic</a:t>
            </a:r>
            <a:r>
              <a:rPr lang="en-US" sz="2200" dirty="0" smtClean="0">
                <a:solidFill>
                  <a:srgbClr val="000308"/>
                </a:solidFill>
              </a:rPr>
              <a:t> </a:t>
            </a:r>
            <a:r>
              <a:rPr lang="en-US" sz="2200" dirty="0">
                <a:solidFill>
                  <a:srgbClr val="000308"/>
                </a:solidFill>
              </a:rPr>
              <a:t>membrane)</a:t>
            </a: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000308"/>
                </a:solidFill>
              </a:rPr>
              <a:t>1.Presinaptic membrane  (feedback inhibition)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2. Vessels (</a:t>
            </a:r>
            <a:r>
              <a:rPr lang="en-US" b="1" dirty="0" err="1" smtClean="0">
                <a:solidFill>
                  <a:srgbClr val="000308"/>
                </a:solidFill>
              </a:rPr>
              <a:t>noninnervated</a:t>
            </a:r>
            <a:r>
              <a:rPr lang="en-US" b="1" dirty="0" smtClean="0">
                <a:solidFill>
                  <a:srgbClr val="000308"/>
                </a:solidFill>
              </a:rPr>
              <a:t>)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3.Vasomotor center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4. Pancreas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5. Fat tissue</a:t>
            </a:r>
          </a:p>
          <a:p>
            <a:r>
              <a:rPr lang="en-US" b="1" dirty="0" smtClean="0">
                <a:solidFill>
                  <a:srgbClr val="000308"/>
                </a:solidFill>
              </a:rPr>
              <a:t>6. CNS</a:t>
            </a:r>
          </a:p>
          <a:p>
            <a:endParaRPr lang="en-US" b="1" dirty="0" smtClean="0">
              <a:solidFill>
                <a:srgbClr val="00030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628800"/>
            <a:ext cx="4572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 Decrease releasing of Ach, NA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000" b="1" dirty="0">
              <a:solidFill>
                <a:srgbClr val="000308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Constriction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Inhibition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Inhibition of insulin release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rgbClr val="000308"/>
                </a:solidFill>
              </a:rPr>
              <a:t>Lipolisis</a:t>
            </a:r>
            <a:r>
              <a:rPr lang="en-US" sz="2000" b="1" dirty="0" smtClean="0">
                <a:solidFill>
                  <a:srgbClr val="000308"/>
                </a:solidFill>
              </a:rPr>
              <a:t> </a:t>
            </a:r>
            <a:r>
              <a:rPr lang="en-US" sz="2400" dirty="0" smtClean="0">
                <a:solidFill>
                  <a:srgbClr val="000308"/>
                </a:solidFill>
              </a:rPr>
              <a:t>↓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0308"/>
                </a:solidFill>
              </a:rPr>
              <a:t>Sedative action</a:t>
            </a:r>
            <a:endParaRPr lang="en-US" sz="2000" b="1" dirty="0">
              <a:solidFill>
                <a:srgbClr val="000308"/>
              </a:solidFill>
            </a:endParaRPr>
          </a:p>
        </p:txBody>
      </p:sp>
      <p:pic>
        <p:nvPicPr>
          <p:cNvPr id="2050" name="Picture 2" descr="http://media.pharmacologycorner.com/wp-content/uploads/2010/07/alpha-1-receptors-synap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379948"/>
            <a:ext cx="4968552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1" y="4293280"/>
            <a:ext cx="1837655" cy="2450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972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239000" cy="724819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l-GR" dirty="0" smtClean="0">
                <a:solidFill>
                  <a:srgbClr val="000308"/>
                </a:solidFill>
              </a:rPr>
              <a:t>β</a:t>
            </a:r>
            <a:r>
              <a:rPr lang="en-US" dirty="0">
                <a:solidFill>
                  <a:srgbClr val="000308"/>
                </a:solidFill>
              </a:rPr>
              <a:t>1</a:t>
            </a:r>
            <a:r>
              <a:rPr lang="en-US" dirty="0" smtClean="0">
                <a:solidFill>
                  <a:srgbClr val="000308"/>
                </a:solidFill>
              </a:rPr>
              <a:t> </a:t>
            </a:r>
            <a:r>
              <a:rPr lang="en-US" dirty="0" err="1" smtClean="0">
                <a:solidFill>
                  <a:srgbClr val="000308"/>
                </a:solidFill>
              </a:rPr>
              <a:t>adrenoceptors</a:t>
            </a:r>
            <a:endParaRPr lang="ru-RU" dirty="0">
              <a:solidFill>
                <a:srgbClr val="000308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6255837"/>
            <a:ext cx="3886200" cy="576064"/>
          </a:xfrm>
        </p:spPr>
        <p:txBody>
          <a:bodyPr/>
          <a:lstStyle/>
          <a:p>
            <a:r>
              <a:rPr lang="en-US" b="1" dirty="0" smtClean="0">
                <a:solidFill>
                  <a:srgbClr val="000308"/>
                </a:solidFill>
              </a:rPr>
              <a:t>+ Fat tissue – increase </a:t>
            </a:r>
            <a:r>
              <a:rPr lang="en-US" b="1" dirty="0" err="1" smtClean="0">
                <a:solidFill>
                  <a:srgbClr val="000308"/>
                </a:solidFill>
              </a:rPr>
              <a:t>lipolisis</a:t>
            </a:r>
            <a:endParaRPr lang="ru-RU" b="1" dirty="0">
              <a:solidFill>
                <a:srgbClr val="000308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719" y="836712"/>
            <a:ext cx="6840760" cy="5328592"/>
          </a:xfrm>
          <a:prstGeom prst="rect">
            <a:avLst/>
          </a:prstGeom>
          <a:solidFill>
            <a:srgbClr val="FF9FFA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819" y="4941168"/>
            <a:ext cx="1731963" cy="186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541" y="4941168"/>
            <a:ext cx="1731963" cy="186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732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39000" cy="580803"/>
          </a:xfrm>
          <a:solidFill>
            <a:schemeClr val="accent6"/>
          </a:solidFill>
        </p:spPr>
        <p:txBody>
          <a:bodyPr>
            <a:noAutofit/>
          </a:bodyPr>
          <a:lstStyle/>
          <a:p>
            <a:pPr algn="ctr"/>
            <a:r>
              <a:rPr lang="el-GR" dirty="0" smtClean="0">
                <a:solidFill>
                  <a:srgbClr val="000308"/>
                </a:solidFill>
              </a:rPr>
              <a:t>β</a:t>
            </a:r>
            <a:r>
              <a:rPr lang="en-US" dirty="0" smtClean="0">
                <a:solidFill>
                  <a:srgbClr val="000308"/>
                </a:solidFill>
              </a:rPr>
              <a:t>2 </a:t>
            </a:r>
            <a:r>
              <a:rPr lang="en-US" dirty="0" err="1">
                <a:solidFill>
                  <a:srgbClr val="000308"/>
                </a:solidFill>
              </a:rPr>
              <a:t>adrenoceptors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760" y="1315238"/>
            <a:ext cx="5976664" cy="51501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79353"/>
            <a:ext cx="1837655" cy="2450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0159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6912768" cy="692339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l-GR" dirty="0">
                <a:solidFill>
                  <a:srgbClr val="000308"/>
                </a:solidFill>
              </a:rPr>
              <a:t>β</a:t>
            </a:r>
            <a:r>
              <a:rPr lang="en-US" dirty="0">
                <a:solidFill>
                  <a:srgbClr val="000308"/>
                </a:solidFill>
              </a:rPr>
              <a:t>2 </a:t>
            </a:r>
            <a:r>
              <a:rPr lang="en-US" dirty="0" err="1">
                <a:solidFill>
                  <a:srgbClr val="000308"/>
                </a:solidFill>
              </a:rPr>
              <a:t>adrenoceptors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99824"/>
            <a:ext cx="6851550" cy="587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030331"/>
            <a:ext cx="1731963" cy="186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379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">
      <a:dk1>
        <a:srgbClr val="E5B9B7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D9969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1214</TotalTime>
  <Words>1653</Words>
  <Application>Microsoft Office PowerPoint</Application>
  <PresentationFormat>Экран (4:3)</PresentationFormat>
  <Paragraphs>329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Яркая</vt:lpstr>
      <vt:lpstr>Adrenergic drugs</vt:lpstr>
      <vt:lpstr>Презентация PowerPoint</vt:lpstr>
      <vt:lpstr>Adrenergic synapse</vt:lpstr>
      <vt:lpstr>Adrenergic receptors</vt:lpstr>
      <vt:lpstr>α1 adrenoceptors  (postsinaptic membrane)</vt:lpstr>
      <vt:lpstr>α2 adrenoceptors  (primarily presinaptic membrane)</vt:lpstr>
      <vt:lpstr>β1 adrenoceptors</vt:lpstr>
      <vt:lpstr>β2 adrenoceptors</vt:lpstr>
      <vt:lpstr>β2 adrenoceptors</vt:lpstr>
      <vt:lpstr>Adrenomimetics</vt:lpstr>
      <vt:lpstr>Phenylephrine (Mesatonum)  (α1)</vt:lpstr>
      <vt:lpstr> Naphazoline (Naphthyzinum) Xylometazoline (Halazoline) Clonidine (Clophelinum) Oxymetazoline </vt:lpstr>
      <vt:lpstr> α 2 adrenomimetics </vt:lpstr>
      <vt:lpstr>β1  - adrenomimetics Dobutamine, Dophamine </vt:lpstr>
      <vt:lpstr>(β2) - adrenomimetics</vt:lpstr>
      <vt:lpstr>β1, β2 - adrenomimetics</vt:lpstr>
      <vt:lpstr>Презентация PowerPoint</vt:lpstr>
      <vt:lpstr>α and β- adrenomimetics </vt:lpstr>
      <vt:lpstr>Use of adrenaline hydrochloride</vt:lpstr>
      <vt:lpstr>adrenaline hydrochloride</vt:lpstr>
      <vt:lpstr>Noradrenaline hydrotartrate (α1, α2, β1, β2)</vt:lpstr>
      <vt:lpstr>Noradrenaline hydrotartrate (α1, α2, β1, β2)</vt:lpstr>
      <vt:lpstr>Sympathomimetics  (indirect adrenomimetics) Ephedrine</vt:lpstr>
      <vt:lpstr>Adrenoblockers</vt:lpstr>
      <vt:lpstr>Презентация PowerPoint</vt:lpstr>
      <vt:lpstr> α 1, α 2  adrenoblockers </vt:lpstr>
      <vt:lpstr> Phentolamine </vt:lpstr>
      <vt:lpstr>Ergot alkaloids:</vt:lpstr>
      <vt:lpstr>Selective α adrenoblockers</vt:lpstr>
      <vt:lpstr> Prazosin, Doxazosin, Terazosin </vt:lpstr>
      <vt:lpstr>Презентация PowerPoint</vt:lpstr>
      <vt:lpstr>Β- adrenoblockers</vt:lpstr>
      <vt:lpstr>Презентация PowerPoint</vt:lpstr>
      <vt:lpstr>Blockade of β1-adrenoceptor</vt:lpstr>
      <vt:lpstr>Презентация PowerPoint</vt:lpstr>
      <vt:lpstr>Презентация PowerPoint</vt:lpstr>
      <vt:lpstr>Презентация PowerPoint</vt:lpstr>
      <vt:lpstr>The main pharmacological effects of β adrenoblockers</vt:lpstr>
      <vt:lpstr>Classification of β - adrenoblockers</vt:lpstr>
      <vt:lpstr>PROPRANOLOL (β1, β2)</vt:lpstr>
      <vt:lpstr> Side effects </vt:lpstr>
      <vt:lpstr>Презентация PowerPoint</vt:lpstr>
      <vt:lpstr>β adrenoblockers</vt:lpstr>
      <vt:lpstr>Nonselective blockers of α and β adrenoceptors</vt:lpstr>
      <vt:lpstr>Sympatholytics</vt:lpstr>
      <vt:lpstr>RESERPINE</vt:lpstr>
      <vt:lpstr>Презентация PowerPoint</vt:lpstr>
      <vt:lpstr>RESERPINE</vt:lpstr>
      <vt:lpstr>Clinical uses</vt:lpstr>
      <vt:lpstr> Guanethidine (Octadinum)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Adrenergic drugs</dc:title>
  <dc:creator>Alina</dc:creator>
  <cp:lastModifiedBy>Alina</cp:lastModifiedBy>
  <cp:revision>76</cp:revision>
  <dcterms:created xsi:type="dcterms:W3CDTF">2015-03-17T10:42:20Z</dcterms:created>
  <dcterms:modified xsi:type="dcterms:W3CDTF">2015-04-17T05:36:10Z</dcterms:modified>
</cp:coreProperties>
</file>