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8" r:id="rId13"/>
    <p:sldId id="267" r:id="rId14"/>
    <p:sldId id="269" r:id="rId15"/>
    <p:sldId id="270" r:id="rId16"/>
    <p:sldId id="306" r:id="rId17"/>
    <p:sldId id="271" r:id="rId18"/>
    <p:sldId id="307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3" r:id="rId30"/>
    <p:sldId id="284" r:id="rId31"/>
    <p:sldId id="299" r:id="rId32"/>
    <p:sldId id="300" r:id="rId33"/>
    <p:sldId id="285" r:id="rId34"/>
    <p:sldId id="301" r:id="rId35"/>
    <p:sldId id="286" r:id="rId36"/>
    <p:sldId id="287" r:id="rId37"/>
    <p:sldId id="288" r:id="rId38"/>
    <p:sldId id="289" r:id="rId39"/>
    <p:sldId id="290" r:id="rId40"/>
    <p:sldId id="298" r:id="rId41"/>
    <p:sldId id="291" r:id="rId42"/>
    <p:sldId id="292" r:id="rId43"/>
    <p:sldId id="293" r:id="rId44"/>
    <p:sldId id="294" r:id="rId45"/>
    <p:sldId id="305" r:id="rId46"/>
    <p:sldId id="303" r:id="rId47"/>
    <p:sldId id="309" r:id="rId48"/>
    <p:sldId id="304" r:id="rId49"/>
    <p:sldId id="296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090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6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2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9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8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1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07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6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29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35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01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900C1-94D4-42DD-939E-7232DB9070C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0FC17-DEA7-4675-BBCD-860CB2D15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6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856984" cy="3168352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Визначення</a:t>
            </a:r>
            <a:r>
              <a:rPr lang="ru-RU" sz="3600" b="1" dirty="0">
                <a:solidFill>
                  <a:srgbClr val="FF0000"/>
                </a:solidFill>
              </a:rPr>
              <a:t> центрального </a:t>
            </a:r>
            <a:r>
              <a:rPr lang="ru-RU" sz="3600" b="1" dirty="0" err="1">
                <a:solidFill>
                  <a:srgbClr val="FF0000"/>
                </a:solidFill>
              </a:rPr>
              <a:t>співвідношення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щелеп</a:t>
            </a:r>
            <a:r>
              <a:rPr lang="ru-RU" sz="3600" b="1" dirty="0">
                <a:solidFill>
                  <a:srgbClr val="FF0000"/>
                </a:solidFill>
              </a:rPr>
              <a:t> при </a:t>
            </a:r>
            <a:r>
              <a:rPr lang="ru-RU" sz="3600" b="1" dirty="0" err="1">
                <a:solidFill>
                  <a:srgbClr val="FF0000"/>
                </a:solidFill>
              </a:rPr>
              <a:t>повній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відсутності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зубів</a:t>
            </a:r>
            <a:r>
              <a:rPr lang="ru-RU" sz="3600" b="1" dirty="0">
                <a:solidFill>
                  <a:srgbClr val="FF0000"/>
                </a:solidFill>
              </a:rPr>
              <a:t>.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err="1" smtClean="0">
                <a:solidFill>
                  <a:srgbClr val="FF0000"/>
                </a:solidFill>
              </a:rPr>
              <a:t>Закони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артикуляції</a:t>
            </a:r>
            <a:r>
              <a:rPr lang="ru-RU" sz="3600" b="1" dirty="0">
                <a:solidFill>
                  <a:srgbClr val="FF0000"/>
                </a:solidFill>
              </a:rPr>
              <a:t> при </a:t>
            </a:r>
            <a:r>
              <a:rPr lang="ru-RU" sz="3600" b="1" dirty="0" err="1">
                <a:solidFill>
                  <a:srgbClr val="FF0000"/>
                </a:solidFill>
              </a:rPr>
              <a:t>конструюванні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зубних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рядів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8" y="3356992"/>
            <a:ext cx="6194425" cy="333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0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5246043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err="1">
                <a:latin typeface="Times New Roman"/>
                <a:ea typeface="Calibri"/>
                <a:cs typeface="Times New Roman"/>
              </a:rPr>
              <a:t>Ексцентричною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оклюзією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називають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всі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види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оклюзій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крім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центральної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Ексцентричним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співвідношеннями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нижньої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щелепи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-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називають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всі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положення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нижньої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щелепи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окрім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центрального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співвідношення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і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функціонального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спокою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Прикусом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називають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-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тип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просторового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положення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зубних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рядів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центральній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оклюзії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6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83162"/>
            <a:ext cx="4320480" cy="585432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Функціональний</a:t>
            </a:r>
            <a:r>
              <a:rPr lang="ru-RU" b="1" dirty="0"/>
              <a:t> </a:t>
            </a:r>
            <a:r>
              <a:rPr lang="ru-RU" b="1" dirty="0" err="1"/>
              <a:t>спокій</a:t>
            </a:r>
            <a:r>
              <a:rPr lang="ru-RU" b="1" dirty="0"/>
              <a:t> </a:t>
            </a:r>
            <a:r>
              <a:rPr lang="ru-RU" b="1" dirty="0" err="1"/>
              <a:t>нижньої</a:t>
            </a:r>
            <a:r>
              <a:rPr lang="ru-RU" b="1" dirty="0"/>
              <a:t> </a:t>
            </a:r>
            <a:r>
              <a:rPr lang="ru-RU" b="1" dirty="0" err="1"/>
              <a:t>щелепи</a:t>
            </a:r>
            <a:r>
              <a:rPr lang="ru-RU" b="1" dirty="0"/>
              <a:t> </a:t>
            </a:r>
            <a:r>
              <a:rPr lang="ru-RU" b="1" dirty="0" smtClean="0"/>
              <a:t>– </a:t>
            </a:r>
          </a:p>
          <a:p>
            <a:pPr marL="0" indent="0">
              <a:buNone/>
            </a:pP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r>
              <a:rPr lang="ru-RU" dirty="0"/>
              <a:t>, коли </a:t>
            </a:r>
            <a:r>
              <a:rPr lang="ru-RU" dirty="0" err="1"/>
              <a:t>м'язи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підіймають</a:t>
            </a:r>
            <a:r>
              <a:rPr lang="ru-RU" dirty="0"/>
              <a:t> і </a:t>
            </a:r>
            <a:r>
              <a:rPr lang="ru-RU" dirty="0" err="1"/>
              <a:t>опускають</a:t>
            </a:r>
            <a:r>
              <a:rPr lang="ru-RU" dirty="0"/>
              <a:t> </a:t>
            </a:r>
            <a:r>
              <a:rPr lang="ru-RU" dirty="0" err="1"/>
              <a:t>щелепу</a:t>
            </a:r>
            <a:r>
              <a:rPr lang="ru-RU" dirty="0"/>
              <a:t>,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 smtClean="0"/>
              <a:t>функціональної</a:t>
            </a:r>
            <a:r>
              <a:rPr lang="ru-RU" dirty="0" smtClean="0"/>
              <a:t> </a:t>
            </a:r>
            <a:r>
              <a:rPr lang="ru-RU" dirty="0" err="1"/>
              <a:t>рівноваги</a:t>
            </a:r>
            <a:r>
              <a:rPr lang="ru-RU" dirty="0"/>
              <a:t> (</a:t>
            </a:r>
            <a:r>
              <a:rPr lang="ru-RU" dirty="0" err="1"/>
              <a:t>функціонально-тонічної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 smtClean="0"/>
              <a:t>жування</a:t>
            </a:r>
            <a:r>
              <a:rPr lang="ru-RU" dirty="0" smtClean="0"/>
              <a:t>, </a:t>
            </a:r>
            <a:r>
              <a:rPr lang="ru-RU" dirty="0" err="1"/>
              <a:t>ковтання</a:t>
            </a:r>
            <a:r>
              <a:rPr lang="ru-RU" dirty="0"/>
              <a:t>, </a:t>
            </a:r>
            <a:r>
              <a:rPr lang="ru-RU" dirty="0" err="1"/>
              <a:t>розмови</a:t>
            </a:r>
            <a:r>
              <a:rPr lang="ru-RU" dirty="0"/>
              <a:t>) </a:t>
            </a:r>
            <a:r>
              <a:rPr lang="ru-RU" b="1" dirty="0" smtClean="0"/>
              <a:t>–</a:t>
            </a:r>
          </a:p>
          <a:p>
            <a:pPr marL="0" indent="0">
              <a:buNone/>
            </a:pPr>
            <a:r>
              <a:rPr lang="ru-RU" b="1" dirty="0" err="1" smtClean="0"/>
              <a:t>варіант</a:t>
            </a:r>
            <a:r>
              <a:rPr lang="ru-RU" b="1" dirty="0" smtClean="0"/>
              <a:t> </a:t>
            </a:r>
            <a:r>
              <a:rPr lang="ru-RU" b="1" dirty="0" err="1" smtClean="0"/>
              <a:t>артикуляції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66909"/>
            <a:ext cx="4230687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3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70887" cy="552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70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712968" cy="50405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Висотою центрального співвідношення </a:t>
            </a:r>
          </a:p>
          <a:p>
            <a:pPr marL="0" indent="0">
              <a:buNone/>
            </a:pPr>
            <a:r>
              <a:rPr lang="uk-UA" dirty="0" smtClean="0"/>
              <a:t>або центральної оклюзії називають </a:t>
            </a:r>
          </a:p>
          <a:p>
            <a:pPr marL="0" indent="0">
              <a:buNone/>
            </a:pPr>
            <a:r>
              <a:rPr lang="uk-UA" dirty="0" smtClean="0"/>
              <a:t>відстань між альвеолярними відростками або двома точками, розташованими вище і нижче ротової щілини, в положенні центрального співвідношення нижньої щелепи.</a:t>
            </a:r>
          </a:p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b="1" dirty="0"/>
              <a:t>ЦО = ЦС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33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9512" y="188640"/>
            <a:ext cx="8712968" cy="20621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Залежно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складності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визначення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центральної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оклюзії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центрального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співвідношення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ЦС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Бетельман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ділив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97677" y="2348880"/>
            <a:ext cx="9046323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першому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коли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альвеолярних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відростках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щелеп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знаходяться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зубів-антагоністів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розташованих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таким чином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мінімум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одна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передньому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інші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ділянках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параметрів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стану ЦО, як правило,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висоту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Гіпсові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протезних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лож на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лабораторному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етапі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зіставляють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ЦО по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зубним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фасеткам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стертих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оклюзійних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поверхонь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зубів-антагоністів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допомогою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оклюзійних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відбитків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3"/>
          <a:stretch/>
        </p:blipFill>
        <p:spPr bwMode="auto">
          <a:xfrm>
            <a:off x="87313" y="188640"/>
            <a:ext cx="8967787" cy="6602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88640"/>
            <a:ext cx="4176464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Дефекти зубних рядів</a:t>
            </a:r>
          </a:p>
          <a:p>
            <a:r>
              <a:rPr lang="uk-UA" sz="2800" b="1" dirty="0" smtClean="0">
                <a:solidFill>
                  <a:srgbClr val="FF0000"/>
                </a:solidFill>
              </a:rPr>
              <a:t> за  А.І.  </a:t>
            </a:r>
            <a:r>
              <a:rPr lang="ru-RU" sz="2800" b="1" dirty="0" err="1" smtClean="0">
                <a:solidFill>
                  <a:srgbClr val="FF0000"/>
                </a:solidFill>
              </a:rPr>
              <a:t>Бетельманом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51520" y="942915"/>
            <a:ext cx="8640960" cy="39703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починаючи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другого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ЦО, коли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менше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трьох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антагоністів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розташовані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альвеолярних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відростках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необхідно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попередньо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лабораторному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етапі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виготовляти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прікусні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шаблони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ЦО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клінічному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етапі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потім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допомогою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прікусних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шаблонів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зіставляти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протезних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лож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центрального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співвідношення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27384"/>
            <a:ext cx="9070975" cy="680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0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23528" y="1012373"/>
            <a:ext cx="8640960" cy="44012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Найбільш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складним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третій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немає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жодної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антагоністів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вони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розташовані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лише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двох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ділянках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щелеп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повній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адентії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розташування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дефектів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другому,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четвертому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варіантах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розташування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дефектів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необхідно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випадках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тобто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завжди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виготовляти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прікусні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шаблони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(ПШ).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7318"/>
            <a:ext cx="8858250" cy="67786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4316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3" cy="648072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200" b="1" dirty="0"/>
              <a:t>План </a:t>
            </a:r>
            <a:r>
              <a:rPr lang="ru-RU" sz="4200" b="1" dirty="0" err="1"/>
              <a:t>лекції</a:t>
            </a:r>
            <a:endParaRPr lang="ru-RU" sz="4200" b="1" dirty="0"/>
          </a:p>
          <a:p>
            <a:pPr marL="0" indent="0">
              <a:buNone/>
            </a:pPr>
            <a:r>
              <a:rPr lang="ru-RU" sz="4200" b="1" dirty="0"/>
              <a:t>•	</a:t>
            </a:r>
            <a:r>
              <a:rPr lang="ru-RU" sz="4200" dirty="0" err="1"/>
              <a:t>Актуальність</a:t>
            </a:r>
            <a:r>
              <a:rPr lang="ru-RU" sz="4200" dirty="0"/>
              <a:t> теми</a:t>
            </a:r>
          </a:p>
          <a:p>
            <a:pPr marL="0" indent="0">
              <a:buNone/>
            </a:pPr>
            <a:r>
              <a:rPr lang="ru-RU" sz="4200" dirty="0"/>
              <a:t>•	</a:t>
            </a:r>
            <a:r>
              <a:rPr lang="ru-RU" sz="4200" dirty="0" err="1"/>
              <a:t>Основна</a:t>
            </a:r>
            <a:r>
              <a:rPr lang="ru-RU" sz="4200" dirty="0"/>
              <a:t> </a:t>
            </a:r>
            <a:r>
              <a:rPr lang="ru-RU" sz="4200" dirty="0" err="1"/>
              <a:t>термінологія</a:t>
            </a:r>
            <a:r>
              <a:rPr lang="ru-RU" sz="4200" dirty="0"/>
              <a:t> теми</a:t>
            </a:r>
          </a:p>
          <a:p>
            <a:pPr marL="0" indent="0">
              <a:buNone/>
            </a:pPr>
            <a:r>
              <a:rPr lang="ru-RU" sz="4200" dirty="0"/>
              <a:t>•	</a:t>
            </a:r>
            <a:r>
              <a:rPr lang="ru-RU" sz="4200" dirty="0" err="1"/>
              <a:t>Вимоги</a:t>
            </a:r>
            <a:r>
              <a:rPr lang="ru-RU" sz="4200" dirty="0"/>
              <a:t> до </a:t>
            </a:r>
            <a:r>
              <a:rPr lang="ru-RU" sz="4200" dirty="0" err="1"/>
              <a:t>прикусних</a:t>
            </a:r>
            <a:r>
              <a:rPr lang="ru-RU" sz="4200" dirty="0"/>
              <a:t> </a:t>
            </a:r>
            <a:r>
              <a:rPr lang="ru-RU" sz="4200" dirty="0" err="1"/>
              <a:t>шаблонів</a:t>
            </a:r>
            <a:endParaRPr lang="ru-RU" sz="4200" dirty="0"/>
          </a:p>
          <a:p>
            <a:pPr marL="0" indent="0">
              <a:buNone/>
            </a:pPr>
            <a:r>
              <a:rPr lang="ru-RU" sz="4200" dirty="0"/>
              <a:t>•	</a:t>
            </a:r>
            <a:r>
              <a:rPr lang="ru-RU" sz="4200" dirty="0" err="1"/>
              <a:t>Методи</a:t>
            </a:r>
            <a:r>
              <a:rPr lang="ru-RU" sz="4200" dirty="0"/>
              <a:t> </a:t>
            </a:r>
            <a:r>
              <a:rPr lang="ru-RU" sz="4200" dirty="0" err="1"/>
              <a:t>визначення</a:t>
            </a:r>
            <a:r>
              <a:rPr lang="ru-RU" sz="4200" dirty="0"/>
              <a:t> </a:t>
            </a:r>
            <a:r>
              <a:rPr lang="ru-RU" sz="4200" dirty="0" err="1"/>
              <a:t>висоти</a:t>
            </a:r>
            <a:r>
              <a:rPr lang="ru-RU" sz="4200" dirty="0"/>
              <a:t> </a:t>
            </a:r>
            <a:endParaRPr lang="ru-RU" sz="4200" dirty="0" smtClean="0"/>
          </a:p>
          <a:p>
            <a:pPr marL="0" indent="0">
              <a:buNone/>
            </a:pPr>
            <a:r>
              <a:rPr lang="ru-RU" sz="4200" dirty="0"/>
              <a:t> </a:t>
            </a:r>
            <a:r>
              <a:rPr lang="ru-RU" sz="4200" dirty="0" smtClean="0"/>
              <a:t>        центрального </a:t>
            </a:r>
            <a:r>
              <a:rPr lang="ru-RU" sz="4200" dirty="0" err="1"/>
              <a:t>співвідношення</a:t>
            </a:r>
            <a:r>
              <a:rPr lang="ru-RU" sz="4200" dirty="0"/>
              <a:t> </a:t>
            </a:r>
            <a:r>
              <a:rPr lang="ru-RU" sz="4200" dirty="0" err="1"/>
              <a:t>щелеп</a:t>
            </a:r>
            <a:endParaRPr lang="ru-RU" sz="4200" dirty="0"/>
          </a:p>
          <a:p>
            <a:pPr marL="0" indent="0">
              <a:buNone/>
            </a:pPr>
            <a:r>
              <a:rPr lang="ru-RU" sz="4200" dirty="0"/>
              <a:t>•	</a:t>
            </a:r>
            <a:r>
              <a:rPr lang="ru-RU" sz="4200" dirty="0" err="1"/>
              <a:t>Послідовність</a:t>
            </a:r>
            <a:r>
              <a:rPr lang="ru-RU" sz="4200" dirty="0"/>
              <a:t> </a:t>
            </a:r>
            <a:r>
              <a:rPr lang="ru-RU" sz="4200" dirty="0" err="1"/>
              <a:t>етапів</a:t>
            </a:r>
            <a:r>
              <a:rPr lang="ru-RU" sz="4200" dirty="0"/>
              <a:t> </a:t>
            </a:r>
            <a:r>
              <a:rPr lang="ru-RU" sz="4200" dirty="0" err="1"/>
              <a:t>визначення</a:t>
            </a:r>
            <a:r>
              <a:rPr lang="ru-RU" sz="4200" dirty="0"/>
              <a:t> та </a:t>
            </a:r>
            <a:endParaRPr lang="ru-RU" sz="4200" dirty="0" smtClean="0"/>
          </a:p>
          <a:p>
            <a:pPr marL="0" indent="0">
              <a:buNone/>
            </a:pPr>
            <a:r>
              <a:rPr lang="ru-RU" sz="4200" dirty="0"/>
              <a:t> </a:t>
            </a:r>
            <a:r>
              <a:rPr lang="ru-RU" sz="4200" dirty="0" smtClean="0"/>
              <a:t>        </a:t>
            </a:r>
            <a:r>
              <a:rPr lang="ru-RU" sz="4200" dirty="0" err="1" smtClean="0"/>
              <a:t>фіксації</a:t>
            </a:r>
            <a:r>
              <a:rPr lang="ru-RU" sz="4200" dirty="0" smtClean="0"/>
              <a:t> </a:t>
            </a:r>
            <a:r>
              <a:rPr lang="ru-RU" sz="4200" dirty="0" err="1"/>
              <a:t>положення</a:t>
            </a:r>
            <a:r>
              <a:rPr lang="ru-RU" sz="4200" dirty="0"/>
              <a:t> центрального </a:t>
            </a:r>
            <a:endParaRPr lang="ru-RU" sz="4200" dirty="0" smtClean="0"/>
          </a:p>
          <a:p>
            <a:pPr marL="0" indent="0">
              <a:buNone/>
            </a:pPr>
            <a:r>
              <a:rPr lang="ru-RU" sz="4200" dirty="0"/>
              <a:t> </a:t>
            </a:r>
            <a:r>
              <a:rPr lang="ru-RU" sz="4200" dirty="0" smtClean="0"/>
              <a:t>        </a:t>
            </a:r>
            <a:r>
              <a:rPr lang="ru-RU" sz="4200" dirty="0" err="1" smtClean="0"/>
              <a:t>співвідношення</a:t>
            </a:r>
            <a:r>
              <a:rPr lang="ru-RU" sz="4200" dirty="0" smtClean="0"/>
              <a:t> </a:t>
            </a:r>
            <a:r>
              <a:rPr lang="ru-RU" sz="4200" dirty="0" err="1"/>
              <a:t>щелеп</a:t>
            </a:r>
            <a:endParaRPr lang="ru-RU" sz="4200" dirty="0"/>
          </a:p>
          <a:p>
            <a:pPr marL="0" indent="0">
              <a:buNone/>
            </a:pPr>
            <a:r>
              <a:rPr lang="ru-RU" sz="4200" dirty="0"/>
              <a:t>•	</a:t>
            </a:r>
            <a:r>
              <a:rPr lang="ru-RU" sz="4200" dirty="0" err="1"/>
              <a:t>Можливі</a:t>
            </a:r>
            <a:r>
              <a:rPr lang="ru-RU" sz="4200" dirty="0"/>
              <a:t> </a:t>
            </a:r>
            <a:r>
              <a:rPr lang="ru-RU" sz="4200" dirty="0" err="1"/>
              <a:t>помилки</a:t>
            </a:r>
            <a:r>
              <a:rPr lang="ru-RU" sz="4200" dirty="0"/>
              <a:t>  при </a:t>
            </a:r>
            <a:r>
              <a:rPr lang="ru-RU" sz="4200" dirty="0" err="1"/>
              <a:t>визначенні</a:t>
            </a:r>
            <a:r>
              <a:rPr lang="ru-RU" sz="4200" dirty="0"/>
              <a:t> </a:t>
            </a:r>
            <a:endParaRPr lang="ru-RU" sz="4200" dirty="0" smtClean="0"/>
          </a:p>
          <a:p>
            <a:pPr marL="0" indent="0">
              <a:buNone/>
            </a:pPr>
            <a:r>
              <a:rPr lang="ru-RU" sz="4200" dirty="0"/>
              <a:t> </a:t>
            </a:r>
            <a:r>
              <a:rPr lang="ru-RU" sz="4200" dirty="0" smtClean="0"/>
              <a:t>        центрального </a:t>
            </a:r>
            <a:r>
              <a:rPr lang="ru-RU" sz="4200" dirty="0" err="1"/>
              <a:t>співвідношення</a:t>
            </a:r>
            <a:r>
              <a:rPr lang="ru-RU" sz="4200" dirty="0"/>
              <a:t> </a:t>
            </a:r>
            <a:r>
              <a:rPr lang="ru-RU" sz="4200" dirty="0" err="1"/>
              <a:t>щелеп</a:t>
            </a:r>
            <a:r>
              <a:rPr lang="ru-RU" sz="4200" dirty="0"/>
              <a:t> </a:t>
            </a:r>
            <a:endParaRPr lang="ru-RU" sz="4200" dirty="0" smtClean="0"/>
          </a:p>
          <a:p>
            <a:pPr marL="0" indent="0">
              <a:buNone/>
            </a:pPr>
            <a:r>
              <a:rPr lang="ru-RU" sz="4200" dirty="0"/>
              <a:t> </a:t>
            </a:r>
            <a:r>
              <a:rPr lang="ru-RU" sz="4200" dirty="0" smtClean="0"/>
              <a:t>        без </a:t>
            </a:r>
            <a:r>
              <a:rPr lang="ru-RU" sz="4200" dirty="0" err="1"/>
              <a:t>зубів</a:t>
            </a:r>
            <a:r>
              <a:rPr lang="ru-RU" sz="4200" dirty="0"/>
              <a:t> та </a:t>
            </a:r>
            <a:r>
              <a:rPr lang="ru-RU" sz="4200" dirty="0" err="1"/>
              <a:t>способи</a:t>
            </a:r>
            <a:r>
              <a:rPr lang="ru-RU" sz="4200" dirty="0"/>
              <a:t> </a:t>
            </a:r>
            <a:r>
              <a:rPr lang="ru-RU" sz="4200" dirty="0" err="1"/>
              <a:t>їх</a:t>
            </a:r>
            <a:r>
              <a:rPr lang="ru-RU" sz="4200" dirty="0"/>
              <a:t> </a:t>
            </a:r>
            <a:r>
              <a:rPr lang="ru-RU" sz="4200" dirty="0" err="1"/>
              <a:t>усунення</a:t>
            </a:r>
            <a:endParaRPr lang="ru-RU" sz="4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65100"/>
            <a:ext cx="871855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2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479"/>
            <a:ext cx="8712968" cy="349953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dirty="0" err="1" smtClean="0"/>
              <a:t>Прикусний</a:t>
            </a:r>
            <a:r>
              <a:rPr lang="uk-UA" b="1" dirty="0" smtClean="0"/>
              <a:t> шаблон </a:t>
            </a:r>
            <a:r>
              <a:rPr lang="uk-UA" dirty="0" smtClean="0"/>
              <a:t>(ПШ).</a:t>
            </a:r>
          </a:p>
          <a:p>
            <a:pPr marL="0" indent="0">
              <a:buNone/>
            </a:pPr>
            <a:r>
              <a:rPr lang="uk-UA" dirty="0" smtClean="0"/>
              <a:t> ПШ складається з базису, який може бути виготовлений з базисного воску або пластмаси і валика, який готують з базисного воску або суміші воску з карборундом.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6" y="2820665"/>
            <a:ext cx="2565175" cy="219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51346"/>
            <a:ext cx="4177258" cy="217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2389187" cy="2318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2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75"/>
            <a:ext cx="9036496" cy="77809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b="1" dirty="0" err="1">
                <a:solidFill>
                  <a:srgbClr val="FF0000"/>
                </a:solidFill>
              </a:rPr>
              <a:t>Вимоги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 smtClean="0">
                <a:solidFill>
                  <a:srgbClr val="FF0000"/>
                </a:solidFill>
              </a:rPr>
              <a:t>прикусних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шаблонів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64704"/>
            <a:ext cx="9036496" cy="62478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- </a:t>
            </a:r>
            <a:r>
              <a:rPr lang="uk-UA" sz="2000" dirty="0" smtClean="0"/>
              <a:t>базис ПШ повинен щільно прилягати до робочої поверхні моделі протезного ложа;</a:t>
            </a:r>
          </a:p>
          <a:p>
            <a:pPr algn="just"/>
            <a:r>
              <a:rPr lang="uk-UA" sz="2000" dirty="0" smtClean="0"/>
              <a:t> - край базису ПШ - не повинен мати гострих країв і розташовуватися відповідно кордонів протезного ложа;</a:t>
            </a:r>
          </a:p>
          <a:p>
            <a:pPr algn="just"/>
            <a:r>
              <a:rPr lang="uk-UA" sz="2000" dirty="0" smtClean="0"/>
              <a:t> - якщо базис ПШ виготовлений з воску, то для верхньої щелепи він повинен бути виконаний з однієї, а для нижньої щелепи з двох пластин базисного воску</a:t>
            </a:r>
          </a:p>
          <a:p>
            <a:pPr algn="just"/>
            <a:r>
              <a:rPr lang="uk-UA" sz="2000" dirty="0" smtClean="0"/>
              <a:t> - базис ПШ з воску повинен бути армований дротом з оральної поверхні;</a:t>
            </a:r>
          </a:p>
          <a:p>
            <a:pPr algn="just"/>
            <a:r>
              <a:rPr lang="uk-UA" sz="2000" dirty="0" smtClean="0"/>
              <a:t> - валик ПШ необхідно виготовляти монолітним з розплавленого воску;</a:t>
            </a:r>
          </a:p>
          <a:p>
            <a:pPr algn="just"/>
            <a:r>
              <a:rPr lang="uk-UA" sz="2000" dirty="0" smtClean="0"/>
              <a:t> - валик ПШ слід надійно з'єднувати за допомогою кип’ячого воску з базисом </a:t>
            </a:r>
            <a:r>
              <a:rPr lang="uk-UA" sz="2000" dirty="0" err="1" smtClean="0"/>
              <a:t>прикусного</a:t>
            </a:r>
            <a:r>
              <a:rPr lang="uk-UA" sz="2000" dirty="0" smtClean="0"/>
              <a:t> шаблону;</a:t>
            </a:r>
          </a:p>
          <a:p>
            <a:pPr algn="just"/>
            <a:r>
              <a:rPr lang="uk-UA" sz="2000" dirty="0" smtClean="0"/>
              <a:t> - середина дуги валика ПШ повинна збігатися з вершиною моделі альвеолярного відростка, крім переднього сегмента верхньої щелепи.  У цій ділянці валик ПШ повинен розташовуватися на 1/3 частини наперед від середини альвеолярного відростка;</a:t>
            </a:r>
          </a:p>
          <a:p>
            <a:pPr algn="just"/>
            <a:r>
              <a:rPr lang="uk-UA" sz="2000" dirty="0" smtClean="0"/>
              <a:t> - висота валика ПШ в передньому сегменті повинна становити 1,5-2,0 см, в бічних - 0,8-1,0 см;</a:t>
            </a:r>
          </a:p>
          <a:p>
            <a:pPr algn="just"/>
            <a:r>
              <a:rPr lang="uk-UA" sz="2000" dirty="0" smtClean="0"/>
              <a:t> - валик верхнього ПШ в дистальних сегментах повинен бути скошений під кутом 45 ° по відношенню до його </a:t>
            </a:r>
            <a:r>
              <a:rPr lang="uk-UA" sz="2000" dirty="0" err="1" smtClean="0"/>
              <a:t>оклюзійної</a:t>
            </a:r>
            <a:r>
              <a:rPr lang="uk-UA" sz="2000" dirty="0" smtClean="0"/>
              <a:t> поверхні.</a:t>
            </a:r>
          </a:p>
          <a:p>
            <a:pPr algn="just"/>
            <a:r>
              <a:rPr lang="uk-UA" sz="2000" dirty="0" smtClean="0"/>
              <a:t> При ОЛ пацієнтів при беззубих щелепах визначають центральне співвідношення щелеп, а не центральну оклюзію.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6121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2296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Визначити положення ЦС щелеп – </a:t>
            </a:r>
          </a:p>
          <a:p>
            <a:pPr marL="0" indent="0">
              <a:buNone/>
            </a:pPr>
            <a:r>
              <a:rPr lang="uk-UA" dirty="0" smtClean="0"/>
              <a:t>це значить визначити положення нижньої щелепи по відношенню до верхньої в трьох взаємно перпендикулярних </a:t>
            </a:r>
            <a:r>
              <a:rPr lang="uk-UA" dirty="0" err="1" smtClean="0"/>
              <a:t>площинах</a:t>
            </a:r>
            <a:r>
              <a:rPr lang="uk-UA" dirty="0" smtClean="0"/>
              <a:t> - вертикальної, сагітальної, </a:t>
            </a:r>
            <a:r>
              <a:rPr lang="uk-UA" dirty="0" err="1" smtClean="0"/>
              <a:t>трансверзальної</a:t>
            </a:r>
            <a:r>
              <a:rPr lang="uk-UA" dirty="0" smtClean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500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6414195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Методи визначення висоти центрального співвідношення щелеп.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Анатомічний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заснований на огляді і відновленні конфігурації обличчя.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Антропометричний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заснований на даних про пропорції окремих частин обличчя.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Функціонально фізіологічний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метод виявляє максимальне зусилля стиснення щелеп, фіксує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міжальвеолярний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відстань і дозволяє здійснити визначення конструктивного прикусу в сагітальній і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трансверзальной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площинах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Анатомо-фізіологічний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заснований на визначенні стану відносного фізіологічного спокою нижньої щелепи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8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4680520" cy="59766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Анатомічний</a:t>
            </a:r>
            <a:r>
              <a:rPr lang="ru-RU" b="1" dirty="0" smtClean="0"/>
              <a:t> метод</a:t>
            </a:r>
          </a:p>
          <a:p>
            <a:pPr marL="0" indent="0">
              <a:buNone/>
            </a:pPr>
            <a:r>
              <a:rPr lang="ru-RU" dirty="0" err="1"/>
              <a:t>заснований</a:t>
            </a:r>
            <a:r>
              <a:rPr lang="ru-RU" dirty="0"/>
              <a:t> на </a:t>
            </a:r>
            <a:r>
              <a:rPr lang="ru-RU" dirty="0" err="1"/>
              <a:t>огляді</a:t>
            </a:r>
            <a:r>
              <a:rPr lang="ru-RU" dirty="0"/>
              <a:t> і </a:t>
            </a:r>
            <a:r>
              <a:rPr lang="ru-RU" dirty="0" err="1"/>
              <a:t>відновленні</a:t>
            </a:r>
            <a:r>
              <a:rPr lang="ru-RU" dirty="0"/>
              <a:t> </a:t>
            </a:r>
            <a:r>
              <a:rPr lang="ru-RU" dirty="0" err="1"/>
              <a:t>конфігурації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Гізі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Келлер</a:t>
            </a:r>
            <a:r>
              <a:rPr lang="ru-RU" dirty="0"/>
              <a:t> </a:t>
            </a:r>
            <a:r>
              <a:rPr lang="ru-RU" dirty="0" err="1"/>
              <a:t>рекомендують</a:t>
            </a:r>
            <a:r>
              <a:rPr lang="ru-RU" dirty="0"/>
              <a:t> </a:t>
            </a:r>
            <a:r>
              <a:rPr lang="ru-RU" dirty="0" err="1"/>
              <a:t>користуватися</a:t>
            </a:r>
            <a:r>
              <a:rPr lang="ru-RU" dirty="0"/>
              <a:t> </a:t>
            </a:r>
            <a:r>
              <a:rPr lang="ru-RU" dirty="0" err="1"/>
              <a:t>анатомічними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 для </a:t>
            </a:r>
            <a:r>
              <a:rPr lang="ru-RU" dirty="0" err="1"/>
              <a:t>відтворення</a:t>
            </a:r>
            <a:r>
              <a:rPr lang="ru-RU" dirty="0"/>
              <a:t> </a:t>
            </a:r>
            <a:r>
              <a:rPr lang="ru-RU" dirty="0" err="1"/>
              <a:t>естетичного</a:t>
            </a:r>
            <a:r>
              <a:rPr lang="ru-RU" dirty="0"/>
              <a:t> оптимуму: </a:t>
            </a:r>
            <a:r>
              <a:rPr lang="ru-RU" dirty="0" err="1"/>
              <a:t>змикання</a:t>
            </a:r>
            <a:r>
              <a:rPr lang="ru-RU" dirty="0"/>
              <a:t> губ на </a:t>
            </a:r>
            <a:r>
              <a:rPr lang="ru-RU" dirty="0" err="1"/>
              <a:t>всьому</a:t>
            </a:r>
            <a:r>
              <a:rPr lang="ru-RU" dirty="0"/>
              <a:t> </a:t>
            </a:r>
            <a:r>
              <a:rPr lang="ru-RU" dirty="0" err="1"/>
              <a:t>протязі</a:t>
            </a:r>
            <a:r>
              <a:rPr lang="ru-RU" dirty="0"/>
              <a:t> </a:t>
            </a:r>
            <a:r>
              <a:rPr lang="ru-RU" dirty="0" err="1"/>
              <a:t>спокійне</a:t>
            </a:r>
            <a:r>
              <a:rPr lang="ru-RU" dirty="0"/>
              <a:t> без </a:t>
            </a:r>
            <a:r>
              <a:rPr lang="ru-RU" dirty="0" err="1"/>
              <a:t>западання</a:t>
            </a:r>
            <a:r>
              <a:rPr lang="ru-RU" dirty="0"/>
              <a:t>, </a:t>
            </a:r>
            <a:r>
              <a:rPr lang="ru-RU" dirty="0" err="1"/>
              <a:t>носогубні</a:t>
            </a:r>
            <a:r>
              <a:rPr lang="ru-RU" dirty="0"/>
              <a:t> складки ясно </a:t>
            </a:r>
            <a:r>
              <a:rPr lang="ru-RU" dirty="0" err="1"/>
              <a:t>виражені</a:t>
            </a:r>
            <a:r>
              <a:rPr lang="ru-RU" dirty="0"/>
              <a:t>, кути рота </a:t>
            </a:r>
            <a:r>
              <a:rPr lang="ru-RU" dirty="0" err="1"/>
              <a:t>підняті</a:t>
            </a:r>
            <a:r>
              <a:rPr lang="ru-RU" dirty="0"/>
              <a:t>, </a:t>
            </a:r>
            <a:r>
              <a:rPr lang="ru-RU" dirty="0" err="1"/>
              <a:t>круговий</a:t>
            </a:r>
            <a:r>
              <a:rPr lang="ru-RU" dirty="0"/>
              <a:t> </a:t>
            </a:r>
            <a:r>
              <a:rPr lang="ru-RU" dirty="0" err="1"/>
              <a:t>м'яз</a:t>
            </a:r>
            <a:r>
              <a:rPr lang="ru-RU" dirty="0"/>
              <a:t> рота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функціонує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16" t="39247" r="26950"/>
          <a:stretch/>
        </p:blipFill>
        <p:spPr bwMode="auto">
          <a:xfrm>
            <a:off x="4932040" y="332656"/>
            <a:ext cx="406972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6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408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Антропометричний</a:t>
            </a:r>
            <a:r>
              <a:rPr lang="ru-RU" dirty="0" smtClean="0">
                <a:solidFill>
                  <a:srgbClr val="FF0000"/>
                </a:solidFill>
              </a:rPr>
              <a:t> метод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3600401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заснований</a:t>
            </a:r>
            <a:r>
              <a:rPr lang="ru-RU" dirty="0"/>
              <a:t> на </a:t>
            </a:r>
            <a:r>
              <a:rPr lang="ru-RU" dirty="0" err="1"/>
              <a:t>даних</a:t>
            </a:r>
            <a:r>
              <a:rPr lang="ru-RU" dirty="0"/>
              <a:t> про </a:t>
            </a:r>
            <a:r>
              <a:rPr lang="ru-RU" dirty="0" err="1"/>
              <a:t>пропорції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До </a:t>
            </a:r>
            <a:r>
              <a:rPr lang="ru-RU" dirty="0"/>
              <a:t>них </a:t>
            </a:r>
            <a:r>
              <a:rPr lang="ru-RU" dirty="0" err="1"/>
              <a:t>відносяться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 • </a:t>
            </a:r>
            <a:r>
              <a:rPr lang="ru-RU" b="1" dirty="0"/>
              <a:t>метод </a:t>
            </a:r>
            <a:r>
              <a:rPr lang="ru-RU" b="1" dirty="0" err="1"/>
              <a:t>Юпітца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запропонував</a:t>
            </a:r>
            <a:r>
              <a:rPr lang="ru-RU" dirty="0"/>
              <a:t>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в </a:t>
            </a:r>
            <a:r>
              <a:rPr lang="ru-RU" dirty="0" err="1"/>
              <a:t>крайньому</a:t>
            </a:r>
            <a:r>
              <a:rPr lang="ru-RU" dirty="0"/>
              <a:t> і </a:t>
            </a:r>
            <a:r>
              <a:rPr lang="ru-RU" dirty="0" err="1"/>
              <a:t>середньому</a:t>
            </a:r>
            <a:r>
              <a:rPr lang="ru-RU" dirty="0"/>
              <a:t> </a:t>
            </a:r>
            <a:r>
              <a:rPr lang="ru-RU" dirty="0" err="1"/>
              <a:t>відносинах</a:t>
            </a:r>
            <a:r>
              <a:rPr lang="ru-RU" dirty="0"/>
              <a:t> циркулем «золотого </a:t>
            </a:r>
            <a:r>
              <a:rPr lang="ru-RU" dirty="0" err="1"/>
              <a:t>перетину</a:t>
            </a:r>
            <a:r>
              <a:rPr lang="ru-RU" dirty="0"/>
              <a:t>»;</a:t>
            </a:r>
          </a:p>
          <a:p>
            <a:pPr marL="0" indent="0">
              <a:buNone/>
            </a:pPr>
            <a:r>
              <a:rPr lang="ru-RU" dirty="0"/>
              <a:t> • </a:t>
            </a:r>
            <a:r>
              <a:rPr lang="ru-RU" b="1" dirty="0"/>
              <a:t>метод Канторовича </a:t>
            </a:r>
            <a:r>
              <a:rPr lang="ru-RU" dirty="0"/>
              <a:t>- </a:t>
            </a:r>
            <a:r>
              <a:rPr lang="ru-RU" dirty="0" err="1"/>
              <a:t>поділ</a:t>
            </a:r>
            <a:r>
              <a:rPr lang="ru-RU" dirty="0"/>
              <a:t> особи на 3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: </a:t>
            </a:r>
            <a:r>
              <a:rPr lang="ru-RU" dirty="0" err="1"/>
              <a:t>верхня-церебральна</a:t>
            </a:r>
            <a:r>
              <a:rPr lang="ru-RU" dirty="0"/>
              <a:t>, </a:t>
            </a:r>
            <a:r>
              <a:rPr lang="ru-RU" dirty="0" err="1"/>
              <a:t>середня-респіраторна</a:t>
            </a:r>
            <a:r>
              <a:rPr lang="ru-RU" dirty="0"/>
              <a:t>, </a:t>
            </a:r>
            <a:r>
              <a:rPr lang="ru-RU" dirty="0" err="1"/>
              <a:t>нижня</a:t>
            </a:r>
            <a:r>
              <a:rPr lang="ru-RU" dirty="0"/>
              <a:t> - </a:t>
            </a:r>
            <a:r>
              <a:rPr lang="ru-RU" dirty="0" err="1"/>
              <a:t>дігестівной</a:t>
            </a:r>
            <a:r>
              <a:rPr lang="ru-RU" dirty="0"/>
              <a:t>. (З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err="1"/>
              <a:t>збільшується</a:t>
            </a:r>
            <a:r>
              <a:rPr lang="ru-RU" dirty="0"/>
              <a:t> </a:t>
            </a:r>
            <a:r>
              <a:rPr lang="ru-RU" dirty="0" err="1"/>
              <a:t>верхняятреть</a:t>
            </a:r>
            <a:r>
              <a:rPr lang="ru-RU" dirty="0"/>
              <a:t> особи, </a:t>
            </a:r>
            <a:r>
              <a:rPr lang="ru-RU" dirty="0" err="1"/>
              <a:t>уменьнается</a:t>
            </a:r>
            <a:r>
              <a:rPr lang="ru-RU" dirty="0"/>
              <a:t> </a:t>
            </a:r>
            <a:r>
              <a:rPr lang="ru-RU" dirty="0" err="1"/>
              <a:t>нижня</a:t>
            </a:r>
            <a:r>
              <a:rPr lang="ru-RU" dirty="0"/>
              <a:t>, </a:t>
            </a:r>
            <a:r>
              <a:rPr lang="ru-RU" dirty="0" err="1"/>
              <a:t>незмінною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</a:t>
            </a:r>
            <a:r>
              <a:rPr lang="ru-RU" dirty="0" err="1"/>
              <a:t>середня</a:t>
            </a:r>
            <a:r>
              <a:rPr lang="ru-RU" dirty="0"/>
              <a:t>, </a:t>
            </a:r>
            <a:r>
              <a:rPr lang="ru-RU" dirty="0" err="1"/>
              <a:t>вимірявши</a:t>
            </a:r>
            <a:r>
              <a:rPr lang="ru-RU" dirty="0"/>
              <a:t> яку </a:t>
            </a:r>
            <a:r>
              <a:rPr lang="ru-RU" dirty="0" err="1"/>
              <a:t>отримують</a:t>
            </a:r>
            <a:r>
              <a:rPr lang="ru-RU" dirty="0"/>
              <a:t> </a:t>
            </a:r>
            <a:r>
              <a:rPr lang="ru-RU" dirty="0" err="1"/>
              <a:t>шукану</a:t>
            </a:r>
            <a:r>
              <a:rPr lang="ru-RU" dirty="0"/>
              <a:t> </a:t>
            </a:r>
            <a:r>
              <a:rPr lang="ru-RU" dirty="0" err="1"/>
              <a:t>висоту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/>
              <a:t> • </a:t>
            </a:r>
            <a:r>
              <a:rPr lang="ru-RU" b="1" dirty="0"/>
              <a:t>метод </a:t>
            </a:r>
            <a:r>
              <a:rPr lang="ru-RU" b="1" dirty="0" err="1"/>
              <a:t>Водсворт</a:t>
            </a:r>
            <a:r>
              <a:rPr lang="ru-RU" b="1" dirty="0"/>
              <a:t>-Уайта </a:t>
            </a:r>
            <a:r>
              <a:rPr lang="ru-RU" dirty="0"/>
              <a:t>- </a:t>
            </a:r>
            <a:r>
              <a:rPr lang="ru-RU" dirty="0" err="1"/>
              <a:t>поділ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на 2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: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середини</a:t>
            </a:r>
            <a:r>
              <a:rPr lang="ru-RU" dirty="0"/>
              <a:t> </a:t>
            </a:r>
            <a:r>
              <a:rPr lang="ru-RU" dirty="0" err="1"/>
              <a:t>зіниці</a:t>
            </a:r>
            <a:r>
              <a:rPr lang="ru-RU" dirty="0"/>
              <a:t> до </a:t>
            </a:r>
            <a:r>
              <a:rPr lang="ru-RU" dirty="0" err="1"/>
              <a:t>лінії</a:t>
            </a:r>
            <a:r>
              <a:rPr lang="ru-RU" dirty="0"/>
              <a:t> </a:t>
            </a:r>
            <a:r>
              <a:rPr lang="ru-RU" dirty="0" err="1"/>
              <a:t>змикання</a:t>
            </a:r>
            <a:r>
              <a:rPr lang="ru-RU" dirty="0"/>
              <a:t> губ і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</a:t>
            </a:r>
            <a:r>
              <a:rPr lang="ru-RU" dirty="0" err="1"/>
              <a:t>крила</a:t>
            </a:r>
            <a:r>
              <a:rPr lang="ru-RU" dirty="0"/>
              <a:t> носа до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 smtClean="0"/>
              <a:t>підборіддя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3" t="54349" r="17915" b="18067"/>
          <a:stretch/>
        </p:blipFill>
        <p:spPr bwMode="auto">
          <a:xfrm>
            <a:off x="1268495" y="4581128"/>
            <a:ext cx="6447295" cy="201478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7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173"/>
            <a:ext cx="9036496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err="1"/>
              <a:t>Функціонально</a:t>
            </a:r>
            <a:r>
              <a:rPr lang="ru-RU" sz="3200" b="1" dirty="0"/>
              <a:t> </a:t>
            </a:r>
            <a:r>
              <a:rPr lang="ru-RU" sz="3200" b="1" dirty="0" err="1"/>
              <a:t>фізіологічний</a:t>
            </a:r>
            <a:r>
              <a:rPr lang="ru-RU" sz="3200" b="1" dirty="0"/>
              <a:t> метод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114753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Метод А. В. </a:t>
            </a:r>
            <a:r>
              <a:rPr lang="ru-RU" dirty="0" err="1" smtClean="0"/>
              <a:t>Цимбалистова</a:t>
            </a:r>
            <a:r>
              <a:rPr lang="ru-RU" dirty="0" smtClean="0"/>
              <a:t> (АОЦО)  -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апарата</a:t>
            </a:r>
            <a:r>
              <a:rPr lang="ru-RU" dirty="0"/>
              <a:t> АОЦО, </a:t>
            </a:r>
            <a:r>
              <a:rPr lang="ru-RU" dirty="0" err="1"/>
              <a:t>використовується</a:t>
            </a:r>
            <a:r>
              <a:rPr lang="ru-RU" dirty="0"/>
              <a:t> метод </a:t>
            </a:r>
            <a:r>
              <a:rPr lang="ru-RU" dirty="0" err="1"/>
              <a:t>внутрішньоротової</a:t>
            </a:r>
            <a:r>
              <a:rPr lang="ru-RU" dirty="0"/>
              <a:t> записи </a:t>
            </a:r>
            <a:r>
              <a:rPr lang="ru-RU" dirty="0" err="1"/>
              <a:t>траєкторій</a:t>
            </a:r>
            <a:r>
              <a:rPr lang="ru-RU" dirty="0"/>
              <a:t> </a:t>
            </a:r>
            <a:r>
              <a:rPr lang="ru-RU" dirty="0" err="1"/>
              <a:t>руху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0275"/>
            <a:ext cx="914400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06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Анатомо-</a:t>
            </a:r>
            <a:r>
              <a:rPr lang="ru-RU" dirty="0" err="1"/>
              <a:t>фізіологічний</a:t>
            </a:r>
            <a:r>
              <a:rPr lang="ru-RU" dirty="0"/>
              <a:t>  </a:t>
            </a:r>
            <a:r>
              <a:rPr lang="ru-RU" dirty="0" smtClean="0"/>
              <a:t>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419076"/>
            <a:ext cx="8568952" cy="52578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заснований</a:t>
            </a:r>
            <a:r>
              <a:rPr lang="ru-RU" dirty="0"/>
              <a:t> на </a:t>
            </a:r>
            <a:r>
              <a:rPr lang="ru-RU" dirty="0" err="1"/>
              <a:t>визначенні</a:t>
            </a:r>
            <a:r>
              <a:rPr lang="ru-RU" dirty="0"/>
              <a:t> стану </a:t>
            </a:r>
            <a:r>
              <a:rPr lang="ru-RU" dirty="0" err="1"/>
              <a:t>відносного</a:t>
            </a:r>
            <a:r>
              <a:rPr lang="ru-RU" dirty="0"/>
              <a:t> </a:t>
            </a:r>
            <a:r>
              <a:rPr lang="ru-RU" dirty="0" err="1"/>
              <a:t>фізіологічного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7920880" cy="3534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8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Фізіологічною</a:t>
            </a:r>
            <a:r>
              <a:rPr lang="ru-RU" dirty="0"/>
              <a:t> основою </a:t>
            </a:r>
            <a:r>
              <a:rPr lang="ru-RU" dirty="0" err="1"/>
              <a:t>цього</a:t>
            </a:r>
            <a:r>
              <a:rPr lang="ru-RU" dirty="0"/>
              <a:t> методу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є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фізіологічного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r>
              <a:rPr lang="ru-RU" dirty="0"/>
              <a:t> і той факт,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висота</a:t>
            </a:r>
            <a:r>
              <a:rPr lang="ru-RU" dirty="0"/>
              <a:t> ЦС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висоти</a:t>
            </a:r>
            <a:r>
              <a:rPr lang="ru-RU" dirty="0"/>
              <a:t> </a:t>
            </a:r>
            <a:r>
              <a:rPr lang="ru-RU" dirty="0" err="1"/>
              <a:t>фізіологічного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 на 2-3 мм </a:t>
            </a:r>
            <a:endParaRPr lang="ru-RU" dirty="0" smtClean="0"/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Нцс</a:t>
            </a:r>
            <a:r>
              <a:rPr lang="ru-RU" b="1" dirty="0" smtClean="0">
                <a:solidFill>
                  <a:srgbClr val="FF0000"/>
                </a:solidFill>
              </a:rPr>
              <a:t> = </a:t>
            </a:r>
            <a:r>
              <a:rPr lang="ru-RU" b="1" dirty="0" err="1" smtClean="0">
                <a:solidFill>
                  <a:srgbClr val="FF0000"/>
                </a:solidFill>
              </a:rPr>
              <a:t>Нпок</a:t>
            </a:r>
            <a:r>
              <a:rPr lang="ru-RU" b="1" dirty="0" smtClean="0">
                <a:solidFill>
                  <a:srgbClr val="FF0000"/>
                </a:solidFill>
              </a:rPr>
              <a:t> – 2-3 мм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49" y="4264670"/>
            <a:ext cx="6157913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07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4175670" cy="554461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Будь-яке </a:t>
            </a:r>
            <a:r>
              <a:rPr lang="ru-RU" dirty="0" err="1"/>
              <a:t>стоматологічне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особливо </a:t>
            </a:r>
            <a:r>
              <a:rPr lang="ru-RU" dirty="0"/>
              <a:t>на </a:t>
            </a:r>
            <a:r>
              <a:rPr lang="ru-RU" dirty="0" err="1"/>
              <a:t>щелепах</a:t>
            </a:r>
            <a:r>
              <a:rPr lang="ru-RU" dirty="0"/>
              <a:t> без </a:t>
            </a:r>
            <a:r>
              <a:rPr lang="ru-RU" dirty="0" err="1"/>
              <a:t>зубів</a:t>
            </a:r>
            <a:r>
              <a:rPr lang="ru-RU" dirty="0"/>
              <a:t> </a:t>
            </a:r>
            <a:r>
              <a:rPr lang="ru-RU" dirty="0" smtClean="0"/>
              <a:t>повинно</a:t>
            </a:r>
          </a:p>
          <a:p>
            <a:pPr marL="0" indent="0">
              <a:buNone/>
            </a:pPr>
            <a:r>
              <a:rPr lang="ru-RU" dirty="0" smtClean="0"/>
              <a:t>бути </a:t>
            </a:r>
            <a:r>
              <a:rPr lang="ru-RU" dirty="0" err="1"/>
              <a:t>виконано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анатомічних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літних</a:t>
            </a:r>
            <a:r>
              <a:rPr lang="ru-RU" dirty="0" smtClean="0"/>
              <a:t> </a:t>
            </a:r>
            <a:r>
              <a:rPr lang="ru-RU" dirty="0" err="1"/>
              <a:t>змін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err="1" smtClean="0"/>
              <a:t>функцій</a:t>
            </a:r>
            <a:r>
              <a:rPr lang="ru-RU" dirty="0" smtClean="0"/>
              <a:t> СНЩС </a:t>
            </a:r>
            <a:r>
              <a:rPr lang="ru-RU" dirty="0"/>
              <a:t>та </a:t>
            </a:r>
            <a:r>
              <a:rPr lang="ru-RU" dirty="0" err="1"/>
              <a:t>м’язового</a:t>
            </a:r>
            <a:r>
              <a:rPr lang="ru-RU" dirty="0"/>
              <a:t> статуса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412442"/>
            <a:ext cx="4462463" cy="59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2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640960" cy="64807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800" b="1" dirty="0" err="1" smtClean="0">
                <a:solidFill>
                  <a:srgbClr val="FF0000"/>
                </a:solidFill>
              </a:rPr>
              <a:t>Послідовність</a:t>
            </a:r>
            <a:r>
              <a:rPr lang="ru-RU" sz="3800" b="1" dirty="0" smtClean="0">
                <a:solidFill>
                  <a:srgbClr val="FF0000"/>
                </a:solidFill>
              </a:rPr>
              <a:t> </a:t>
            </a:r>
            <a:r>
              <a:rPr lang="ru-RU" sz="3800" b="1" dirty="0" err="1">
                <a:solidFill>
                  <a:srgbClr val="FF0000"/>
                </a:solidFill>
              </a:rPr>
              <a:t>етапів</a:t>
            </a:r>
            <a:r>
              <a:rPr lang="ru-RU" sz="3800" b="1" dirty="0">
                <a:solidFill>
                  <a:srgbClr val="FF0000"/>
                </a:solidFill>
              </a:rPr>
              <a:t> </a:t>
            </a:r>
            <a:r>
              <a:rPr lang="ru-RU" sz="3800" b="1" dirty="0" err="1">
                <a:solidFill>
                  <a:srgbClr val="FF0000"/>
                </a:solidFill>
              </a:rPr>
              <a:t>визначення</a:t>
            </a:r>
            <a:r>
              <a:rPr lang="ru-RU" sz="3800" b="1" dirty="0">
                <a:solidFill>
                  <a:srgbClr val="FF0000"/>
                </a:solidFill>
              </a:rPr>
              <a:t> </a:t>
            </a:r>
            <a:r>
              <a:rPr lang="ru-RU" sz="3800" b="1" dirty="0" err="1">
                <a:solidFill>
                  <a:srgbClr val="FF0000"/>
                </a:solidFill>
              </a:rPr>
              <a:t>положення</a:t>
            </a:r>
            <a:r>
              <a:rPr lang="ru-RU" sz="3800" b="1" dirty="0">
                <a:solidFill>
                  <a:srgbClr val="FF0000"/>
                </a:solidFill>
              </a:rPr>
              <a:t> ЦС </a:t>
            </a:r>
            <a:r>
              <a:rPr lang="ru-RU" sz="3800" b="1" dirty="0" err="1">
                <a:solidFill>
                  <a:srgbClr val="FF0000"/>
                </a:solidFill>
              </a:rPr>
              <a:t>щелеп</a:t>
            </a:r>
            <a:r>
              <a:rPr lang="ru-RU" sz="3800" b="1" dirty="0">
                <a:solidFill>
                  <a:srgbClr val="FF0000"/>
                </a:solidFill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/>
              <a:t>	 </a:t>
            </a:r>
            <a:r>
              <a:rPr lang="ru-RU" dirty="0" err="1"/>
              <a:t>розмістити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в </a:t>
            </a:r>
            <a:r>
              <a:rPr lang="ru-RU" dirty="0" err="1" smtClean="0"/>
              <a:t>стоматологічному</a:t>
            </a:r>
            <a:r>
              <a:rPr lang="ru-RU" dirty="0" smtClean="0"/>
              <a:t> </a:t>
            </a:r>
            <a:r>
              <a:rPr lang="ru-RU" dirty="0" err="1" smtClean="0"/>
              <a:t>кріслі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зручному</a:t>
            </a:r>
            <a:r>
              <a:rPr lang="ru-RU" dirty="0"/>
              <a:t> </a:t>
            </a:r>
            <a:r>
              <a:rPr lang="ru-RU" dirty="0" err="1"/>
              <a:t>положенні</a:t>
            </a:r>
            <a:r>
              <a:rPr lang="ru-RU" dirty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/>
              <a:t>	</a:t>
            </a:r>
            <a:r>
              <a:rPr lang="ru-RU" dirty="0" smtClean="0"/>
              <a:t>нанести маркером </a:t>
            </a:r>
            <a:r>
              <a:rPr lang="ru-RU" dirty="0" err="1"/>
              <a:t>дві</a:t>
            </a:r>
            <a:r>
              <a:rPr lang="ru-RU" dirty="0"/>
              <a:t> точки </a:t>
            </a:r>
            <a:r>
              <a:rPr lang="ru-RU" dirty="0" err="1"/>
              <a:t>вище</a:t>
            </a:r>
            <a:r>
              <a:rPr lang="ru-RU" dirty="0"/>
              <a:t> і </a:t>
            </a:r>
            <a:r>
              <a:rPr lang="ru-RU" dirty="0" err="1"/>
              <a:t>нижче</a:t>
            </a:r>
            <a:r>
              <a:rPr lang="ru-RU" dirty="0"/>
              <a:t>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щілини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: одну на </a:t>
            </a:r>
            <a:r>
              <a:rPr lang="ru-RU" dirty="0" err="1"/>
              <a:t>кінчику</a:t>
            </a:r>
            <a:r>
              <a:rPr lang="ru-RU" dirty="0"/>
              <a:t> носа - другу на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підборіддя</a:t>
            </a:r>
            <a:r>
              <a:rPr lang="ru-RU" dirty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/>
              <a:t>	</a:t>
            </a:r>
            <a:r>
              <a:rPr lang="ru-RU" dirty="0" err="1" smtClean="0"/>
              <a:t>залучити</a:t>
            </a:r>
            <a:r>
              <a:rPr lang="ru-RU" dirty="0" smtClean="0"/>
              <a:t> </a:t>
            </a:r>
            <a:r>
              <a:rPr lang="ru-RU" dirty="0" err="1" smtClean="0"/>
              <a:t>пацієнта</a:t>
            </a:r>
            <a:r>
              <a:rPr lang="ru-RU" dirty="0" smtClean="0"/>
              <a:t> до </a:t>
            </a:r>
            <a:r>
              <a:rPr lang="ru-RU" dirty="0" err="1" smtClean="0"/>
              <a:t>нетривалої</a:t>
            </a:r>
            <a:r>
              <a:rPr lang="ru-RU" dirty="0" smtClean="0"/>
              <a:t> </a:t>
            </a:r>
            <a:r>
              <a:rPr lang="ru-RU" dirty="0" err="1" smtClean="0"/>
              <a:t>розмови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попросити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/>
              <a:t>порахувати</a:t>
            </a:r>
            <a:r>
              <a:rPr lang="ru-RU" dirty="0"/>
              <a:t> </a:t>
            </a:r>
            <a:r>
              <a:rPr lang="ru-RU" dirty="0" err="1"/>
              <a:t>вголос</a:t>
            </a:r>
            <a:r>
              <a:rPr lang="ru-RU" dirty="0"/>
              <a:t> і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пропонують</a:t>
            </a:r>
            <a:r>
              <a:rPr lang="ru-RU" dirty="0"/>
              <a:t> </a:t>
            </a:r>
            <a:r>
              <a:rPr lang="ru-RU" dirty="0" err="1"/>
              <a:t>зімкнути</a:t>
            </a:r>
            <a:r>
              <a:rPr lang="ru-RU" dirty="0"/>
              <a:t> губи без </a:t>
            </a:r>
            <a:r>
              <a:rPr lang="ru-RU" dirty="0" err="1"/>
              <a:t>напруги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 </a:t>
            </a:r>
            <a:r>
              <a:rPr lang="ru-RU" dirty="0" err="1"/>
              <a:t>призводять</a:t>
            </a:r>
            <a:r>
              <a:rPr lang="ru-RU" dirty="0"/>
              <a:t> </a:t>
            </a:r>
            <a:r>
              <a:rPr lang="ru-RU" dirty="0" err="1"/>
              <a:t>м'язи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піднімають</a:t>
            </a:r>
            <a:r>
              <a:rPr lang="ru-RU" dirty="0"/>
              <a:t> і </a:t>
            </a:r>
            <a:r>
              <a:rPr lang="ru-RU" dirty="0" err="1"/>
              <a:t>опускають</a:t>
            </a:r>
            <a:r>
              <a:rPr lang="ru-RU" dirty="0"/>
              <a:t> </a:t>
            </a:r>
            <a:r>
              <a:rPr lang="ru-RU" dirty="0" err="1"/>
              <a:t>нижню</a:t>
            </a:r>
            <a:r>
              <a:rPr lang="ru-RU" dirty="0"/>
              <a:t> </a:t>
            </a:r>
            <a:r>
              <a:rPr lang="ru-RU" dirty="0" err="1"/>
              <a:t>щелепу</a:t>
            </a:r>
            <a:r>
              <a:rPr lang="ru-RU" dirty="0"/>
              <a:t> в стан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endParaRPr lang="ru-RU" dirty="0"/>
          </a:p>
          <a:p>
            <a:pPr algn="just">
              <a:buFont typeface="Wingdings" pitchFamily="2" charset="2"/>
              <a:buChar char="§"/>
            </a:pPr>
            <a:r>
              <a:rPr lang="ru-RU" dirty="0"/>
              <a:t>	 </a:t>
            </a:r>
            <a:r>
              <a:rPr lang="ru-RU" dirty="0" err="1" smtClean="0"/>
              <a:t>виміряти</a:t>
            </a:r>
            <a:r>
              <a:rPr lang="ru-RU" dirty="0" smtClean="0"/>
              <a:t> </a:t>
            </a:r>
            <a:r>
              <a:rPr lang="ru-RU" dirty="0" err="1" smtClean="0"/>
              <a:t>відстань</a:t>
            </a:r>
            <a:r>
              <a:rPr lang="ru-RU" dirty="0" smtClean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цими</a:t>
            </a:r>
            <a:r>
              <a:rPr lang="ru-RU" dirty="0"/>
              <a:t> точками і таким чином </a:t>
            </a:r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 smtClean="0"/>
              <a:t>висоту</a:t>
            </a:r>
            <a:r>
              <a:rPr lang="ru-RU" dirty="0" smtClean="0"/>
              <a:t> </a:t>
            </a:r>
            <a:r>
              <a:rPr lang="ru-RU" dirty="0" err="1"/>
              <a:t>фізіологічного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r>
              <a:rPr lang="ru-RU" dirty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/>
              <a:t>	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 smtClean="0"/>
              <a:t>зменшити</a:t>
            </a:r>
            <a:r>
              <a:rPr lang="ru-RU" dirty="0" smtClean="0"/>
              <a:t> </a:t>
            </a:r>
            <a:r>
              <a:rPr lang="ru-RU" dirty="0" err="1" smtClean="0"/>
              <a:t>висоту</a:t>
            </a:r>
            <a:r>
              <a:rPr lang="ru-RU" dirty="0" smtClean="0"/>
              <a:t> </a:t>
            </a:r>
            <a:r>
              <a:rPr lang="ru-RU" dirty="0"/>
              <a:t>на 2,0 мм, таким чином </a:t>
            </a:r>
            <a:r>
              <a:rPr lang="ru-RU" dirty="0" err="1" smtClean="0"/>
              <a:t>отримати</a:t>
            </a:r>
            <a:r>
              <a:rPr lang="ru-RU" dirty="0" smtClean="0"/>
              <a:t> </a:t>
            </a:r>
            <a:r>
              <a:rPr lang="ru-RU" dirty="0" err="1" smtClean="0"/>
              <a:t>висоту</a:t>
            </a:r>
            <a:r>
              <a:rPr lang="ru-RU" dirty="0" smtClean="0"/>
              <a:t> </a:t>
            </a:r>
            <a:r>
              <a:rPr lang="ru-RU" dirty="0"/>
              <a:t>ЦС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3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2263" cy="677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188640"/>
            <a:ext cx="3672408" cy="3960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</a:rPr>
              <a:t>Положення хворого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00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350"/>
            <a:ext cx="9139237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88640"/>
            <a:ext cx="864096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Визначення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центрального </a:t>
            </a:r>
            <a:r>
              <a:rPr lang="ru-RU" sz="3600" b="1" dirty="0" err="1" smtClean="0">
                <a:solidFill>
                  <a:srgbClr val="FF0000"/>
                </a:solidFill>
              </a:rPr>
              <a:t>співвідношення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щелеп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2030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uk-UA" sz="4000" b="1" dirty="0" smtClean="0">
                <a:solidFill>
                  <a:srgbClr val="FF0000"/>
                </a:solidFill>
              </a:rPr>
              <a:t>Фіксація положення ЦС щелеп за допомогою ПШ</a:t>
            </a:r>
            <a:r>
              <a:rPr lang="uk-UA" dirty="0" smtClean="0"/>
              <a:t>:</a:t>
            </a:r>
          </a:p>
          <a:p>
            <a:pPr marL="0" indent="0" algn="just">
              <a:buNone/>
            </a:pPr>
            <a:r>
              <a:rPr lang="uk-UA" dirty="0" smtClean="0"/>
              <a:t>•	моделюють вестибулярну поверхню валика верхнього ПШ;</a:t>
            </a:r>
          </a:p>
          <a:p>
            <a:pPr marL="0" indent="0" algn="just">
              <a:buNone/>
            </a:pPr>
            <a:r>
              <a:rPr lang="uk-UA" dirty="0" smtClean="0"/>
              <a:t>•	визначають розташування рівня протетичної поверхні валика</a:t>
            </a:r>
          </a:p>
          <a:p>
            <a:pPr marL="0" indent="0" algn="just">
              <a:buNone/>
            </a:pPr>
            <a:r>
              <a:rPr lang="uk-UA" dirty="0" smtClean="0"/>
              <a:t>              верхнього ПШ;</a:t>
            </a:r>
          </a:p>
          <a:p>
            <a:pPr marL="0" indent="0" algn="just">
              <a:buNone/>
            </a:pPr>
            <a:r>
              <a:rPr lang="uk-UA" dirty="0" smtClean="0"/>
              <a:t>•	моделюють протетичну поверхню валика верхнього ПШ;</a:t>
            </a:r>
          </a:p>
          <a:p>
            <a:pPr marL="0" indent="0" algn="just">
              <a:buNone/>
            </a:pPr>
            <a:r>
              <a:rPr lang="uk-UA" dirty="0" smtClean="0"/>
              <a:t>•	контролюють розташування протетичної поверхні за</a:t>
            </a:r>
          </a:p>
          <a:p>
            <a:pPr marL="0" indent="0" algn="just">
              <a:buNone/>
            </a:pPr>
            <a:r>
              <a:rPr lang="uk-UA" dirty="0" smtClean="0"/>
              <a:t>              допомогою двох шпателів, або лінійки </a:t>
            </a:r>
            <a:r>
              <a:rPr lang="uk-UA" dirty="0" err="1" smtClean="0"/>
              <a:t>Сапожникова</a:t>
            </a:r>
            <a:r>
              <a:rPr lang="uk-UA" dirty="0" smtClean="0"/>
              <a:t>, </a:t>
            </a:r>
          </a:p>
          <a:p>
            <a:pPr marL="0" indent="0" algn="just">
              <a:buNone/>
            </a:pPr>
            <a:r>
              <a:rPr lang="uk-UA" dirty="0" smtClean="0"/>
              <a:t>              або апарату Ларіна;</a:t>
            </a:r>
          </a:p>
          <a:p>
            <a:pPr marL="0" indent="0" algn="just">
              <a:buNone/>
            </a:pPr>
            <a:r>
              <a:rPr lang="uk-UA" dirty="0" smtClean="0"/>
              <a:t>•	отримують відбиток протетичної поверхні валика верхнього</a:t>
            </a:r>
          </a:p>
          <a:p>
            <a:pPr marL="0" indent="0" algn="just">
              <a:buNone/>
            </a:pPr>
            <a:r>
              <a:rPr lang="uk-UA" dirty="0" smtClean="0"/>
              <a:t>              </a:t>
            </a:r>
            <a:r>
              <a:rPr lang="uk-UA" dirty="0" err="1" smtClean="0"/>
              <a:t>прикусного</a:t>
            </a:r>
            <a:r>
              <a:rPr lang="uk-UA" dirty="0" smtClean="0"/>
              <a:t> шаблону на валику нижнього ПШ;</a:t>
            </a:r>
          </a:p>
          <a:p>
            <a:pPr marL="0" indent="0" algn="just">
              <a:buNone/>
            </a:pPr>
            <a:r>
              <a:rPr lang="uk-UA" dirty="0" smtClean="0"/>
              <a:t>•	коригують висоту валика нижнього ПШ під контролем висоти</a:t>
            </a:r>
          </a:p>
          <a:p>
            <a:pPr marL="0" indent="0" algn="just">
              <a:buNone/>
            </a:pPr>
            <a:r>
              <a:rPr lang="uk-UA" dirty="0" smtClean="0"/>
              <a:t>               положення ЦС;</a:t>
            </a:r>
          </a:p>
          <a:p>
            <a:pPr marL="0" indent="0" algn="just">
              <a:buNone/>
            </a:pPr>
            <a:r>
              <a:rPr lang="uk-UA" dirty="0" smtClean="0"/>
              <a:t>•	моделюють вестибулярну поверхню валика нижнього ПШ;</a:t>
            </a:r>
          </a:p>
          <a:p>
            <a:pPr marL="0" indent="0" algn="just">
              <a:buNone/>
            </a:pPr>
            <a:r>
              <a:rPr lang="uk-UA" dirty="0" smtClean="0"/>
              <a:t>•	визначають і фіксують положення ЦС щелеп за допомогою ПШ</a:t>
            </a:r>
          </a:p>
          <a:p>
            <a:pPr marL="0" indent="0" algn="just">
              <a:buNone/>
            </a:pPr>
            <a:r>
              <a:rPr lang="uk-UA" dirty="0" smtClean="0"/>
              <a:t>•	визначають і креслять на вестибулярних поверхнях валиків ПШ</a:t>
            </a:r>
          </a:p>
          <a:p>
            <a:pPr marL="0" indent="0" algn="just">
              <a:buNone/>
            </a:pPr>
            <a:r>
              <a:rPr lang="uk-UA" dirty="0" smtClean="0"/>
              <a:t>             лінії: косметичного центру обличчя, усмішки, </a:t>
            </a:r>
            <a:r>
              <a:rPr lang="uk-UA" dirty="0" err="1" smtClean="0"/>
              <a:t>іклів</a:t>
            </a:r>
            <a:r>
              <a:rPr lang="uk-UA" dirty="0" smtClean="0"/>
              <a:t>;</a:t>
            </a:r>
          </a:p>
          <a:p>
            <a:pPr marL="0" indent="0" algn="just">
              <a:buNone/>
            </a:pPr>
            <a:r>
              <a:rPr lang="uk-UA" dirty="0" smtClean="0"/>
              <a:t>•	підбирають матеріал, колір, фасон зубів для знімних протезів.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656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404664"/>
            <a:ext cx="439248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Формування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оклюз</a:t>
            </a:r>
            <a:r>
              <a:rPr lang="uk-UA" sz="3200" b="1" dirty="0" err="1" smtClean="0">
                <a:solidFill>
                  <a:srgbClr val="FF0000"/>
                </a:solidFill>
              </a:rPr>
              <a:t>ійної</a:t>
            </a:r>
            <a:r>
              <a:rPr lang="uk-UA" sz="3200" b="1" dirty="0" smtClean="0">
                <a:solidFill>
                  <a:srgbClr val="FF0000"/>
                </a:solidFill>
              </a:rPr>
              <a:t> площини</a:t>
            </a:r>
          </a:p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Розмовна проба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8864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633670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sz="3300" b="1" dirty="0" smtClean="0">
                <a:solidFill>
                  <a:srgbClr val="FF0000"/>
                </a:solidFill>
              </a:rPr>
              <a:t>Можливі помилки при визначенні центрального співвідношення беззубих щелеп</a:t>
            </a:r>
          </a:p>
          <a:p>
            <a:pPr marL="0" indent="0">
              <a:buNone/>
            </a:pPr>
            <a:r>
              <a:rPr lang="uk-UA" dirty="0" smtClean="0"/>
              <a:t>можна розподілити на основні групи:</a:t>
            </a:r>
          </a:p>
          <a:p>
            <a:pPr marL="0" indent="0">
              <a:buNone/>
            </a:pPr>
            <a:r>
              <a:rPr lang="uk-UA" dirty="0" smtClean="0"/>
              <a:t>1)	неправильне визначення висоти нижнього розділу обличчя;</a:t>
            </a:r>
          </a:p>
          <a:p>
            <a:pPr marL="0" indent="0">
              <a:buNone/>
            </a:pPr>
            <a:r>
              <a:rPr lang="uk-UA" dirty="0" smtClean="0"/>
              <a:t>2)	фіксація нижньої щелепи не в центральному, а в передньому або бічному (правом, лівому) співвідношенні;</a:t>
            </a:r>
          </a:p>
          <a:p>
            <a:pPr marL="0" indent="0">
              <a:buNone/>
            </a:pPr>
            <a:r>
              <a:rPr lang="uk-UA" dirty="0" smtClean="0"/>
              <a:t>3)	фіксація центрального співвідношення в момент перекидання одного з воскових базисів;</a:t>
            </a:r>
          </a:p>
          <a:p>
            <a:pPr marL="0" indent="0">
              <a:buNone/>
            </a:pPr>
            <a:r>
              <a:rPr lang="uk-UA" dirty="0" smtClean="0"/>
              <a:t>4)	фіксація центрального співвідношення з одночасним роздавлюванням воскового базису або </a:t>
            </a:r>
            <a:r>
              <a:rPr lang="uk-UA" dirty="0" err="1" smtClean="0"/>
              <a:t>оклюзійного</a:t>
            </a:r>
            <a:r>
              <a:rPr lang="uk-UA" dirty="0" smtClean="0"/>
              <a:t> валика;</a:t>
            </a:r>
          </a:p>
          <a:p>
            <a:pPr marL="0" indent="0">
              <a:buNone/>
            </a:pPr>
            <a:r>
              <a:rPr lang="uk-UA" dirty="0" smtClean="0"/>
              <a:t>5)	фіксація центрального співвідношення при зміщенні в горизонтальній площині одного з воскових базисів.</a:t>
            </a:r>
          </a:p>
          <a:p>
            <a:pPr marL="0" indent="0" algn="just">
              <a:buNone/>
            </a:pPr>
            <a:r>
              <a:rPr lang="uk-UA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0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Можливі помилки при визначенні центрального співвідношення беззубих </a:t>
            </a:r>
            <a:r>
              <a:rPr lang="uk-UA" sz="9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щелеп 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можна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розподілити на основні групи: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1)неправильне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визначення висоти нижнього розділу обличчя;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2)фіксація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нижньої щелепи не в центральному, а в передньому або бічному (правом, лівому) співвідношенні;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3)фіксація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центрального співвідношення в момент перекидання одного з воскових базисів;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4)фіксація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центрального співвідношення з одночасним роздавлюванням воскового базису або </a:t>
            </a:r>
            <a:r>
              <a:rPr lang="uk-UA" sz="9600" b="1" dirty="0" err="1" smtClean="0">
                <a:latin typeface="Times New Roman"/>
                <a:ea typeface="Calibri"/>
                <a:cs typeface="Times New Roman"/>
              </a:rPr>
              <a:t>оклюзійного</a:t>
            </a: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валика;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9600" b="1" dirty="0" smtClean="0">
                <a:latin typeface="Times New Roman"/>
                <a:ea typeface="Calibri"/>
                <a:cs typeface="Times New Roman"/>
              </a:rPr>
              <a:t>5)фіксація </a:t>
            </a:r>
            <a:r>
              <a:rPr lang="uk-UA" sz="9600" b="1" dirty="0">
                <a:latin typeface="Times New Roman"/>
                <a:ea typeface="Calibri"/>
                <a:cs typeface="Times New Roman"/>
              </a:rPr>
              <a:t>центрального співвідношення при зміщенні в горизонтальній площині одного з воскових базисів.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uk-UA" sz="96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96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37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Перевіряючи конструкцію протеза при зміщенні нижньої щелепи вправо або вліво, можна виявити</a:t>
            </a:r>
            <a:r>
              <a:rPr lang="uk-UA" dirty="0" smtClean="0"/>
              <a:t>:</a:t>
            </a:r>
          </a:p>
          <a:p>
            <a:pPr marL="0" indent="0">
              <a:buNone/>
            </a:pPr>
            <a:r>
              <a:rPr lang="uk-UA" dirty="0" smtClean="0"/>
              <a:t> • </a:t>
            </a:r>
            <a:r>
              <a:rPr lang="uk-UA" sz="2400" dirty="0" err="1" smtClean="0"/>
              <a:t>горбикове</a:t>
            </a:r>
            <a:r>
              <a:rPr lang="uk-UA" sz="2400" dirty="0" smtClean="0"/>
              <a:t> змикання на протилежній зсуву стороні,</a:t>
            </a:r>
          </a:p>
          <a:p>
            <a:pPr marL="0" indent="0">
              <a:buNone/>
            </a:pPr>
            <a:r>
              <a:rPr lang="uk-UA" sz="2400" dirty="0" smtClean="0"/>
              <a:t> • підвищення прикусу,</a:t>
            </a:r>
          </a:p>
          <a:p>
            <a:pPr marL="0" indent="0">
              <a:buNone/>
            </a:pPr>
            <a:r>
              <a:rPr lang="uk-UA" sz="2400" dirty="0" smtClean="0"/>
              <a:t> • зміщення центру нижнього зубного ряду в протилежну сторону,</a:t>
            </a:r>
          </a:p>
          <a:p>
            <a:pPr marL="0" indent="0">
              <a:buNone/>
            </a:pPr>
            <a:r>
              <a:rPr lang="uk-UA" sz="2400" dirty="0" smtClean="0"/>
              <a:t> • просвіт між бічними зубами на стороні зміщення (від 3 до 7 зуба).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802" y="4293096"/>
            <a:ext cx="318216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90242"/>
            <a:ext cx="3168352" cy="2379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19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624736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Висування нижньої щелепи вперед і фіксація її в цьому положенні.</a:t>
            </a:r>
          </a:p>
          <a:p>
            <a:pPr marL="0" indent="0">
              <a:buNone/>
            </a:pPr>
            <a:r>
              <a:rPr lang="uk-UA" b="1" dirty="0" smtClean="0"/>
              <a:t>При перевірці конструкції виявляють:</a:t>
            </a:r>
          </a:p>
          <a:p>
            <a:pPr marL="0" indent="0">
              <a:buNone/>
            </a:pPr>
            <a:r>
              <a:rPr lang="uk-UA" b="1" dirty="0" smtClean="0"/>
              <a:t> • прогнатичне співвідношення зубних рядів,</a:t>
            </a:r>
          </a:p>
          <a:p>
            <a:pPr marL="0" indent="0">
              <a:buNone/>
            </a:pPr>
            <a:r>
              <a:rPr lang="uk-UA" b="1" dirty="0" smtClean="0"/>
              <a:t> • </a:t>
            </a:r>
            <a:r>
              <a:rPr lang="uk-UA" b="1" dirty="0" err="1" smtClean="0"/>
              <a:t>горбикове</a:t>
            </a:r>
            <a:r>
              <a:rPr lang="uk-UA" b="1" dirty="0" smtClean="0"/>
              <a:t> змикання бокових зубів,</a:t>
            </a:r>
          </a:p>
          <a:p>
            <a:pPr marL="0" indent="0">
              <a:buNone/>
            </a:pPr>
            <a:r>
              <a:rPr lang="uk-UA" b="1" dirty="0" smtClean="0"/>
              <a:t> • просвіт між передніми зубами</a:t>
            </a:r>
            <a:r>
              <a:rPr lang="ru-RU" dirty="0" smtClean="0"/>
              <a:t>,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816350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72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8697"/>
            <a:ext cx="9001460" cy="6597352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Зміщення нижньої щелепи назад і фіксація її в такому положенні</a:t>
            </a:r>
          </a:p>
          <a:p>
            <a:pPr marL="0" indent="0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 </a:t>
            </a:r>
            <a:r>
              <a:rPr lang="uk-UA" i="1" dirty="0" smtClean="0"/>
              <a:t>При перевірці конструкції виявляють:</a:t>
            </a:r>
          </a:p>
          <a:p>
            <a:pPr marL="0" indent="0">
              <a:buNone/>
            </a:pPr>
            <a:r>
              <a:rPr lang="uk-UA" i="1" dirty="0" smtClean="0"/>
              <a:t> • підвищення прикусу на висоту горбів,</a:t>
            </a:r>
          </a:p>
          <a:p>
            <a:pPr marL="0" indent="0">
              <a:buNone/>
            </a:pPr>
            <a:r>
              <a:rPr lang="uk-UA" i="1" dirty="0" smtClean="0"/>
              <a:t> • </a:t>
            </a:r>
            <a:r>
              <a:rPr lang="uk-UA" i="1" dirty="0" err="1" smtClean="0"/>
              <a:t>Прогеничне</a:t>
            </a:r>
            <a:r>
              <a:rPr lang="uk-UA" i="1" dirty="0" smtClean="0"/>
              <a:t> співвідношення зубних рядів,</a:t>
            </a:r>
          </a:p>
          <a:p>
            <a:pPr marL="0" indent="0">
              <a:buNone/>
            </a:pPr>
            <a:r>
              <a:rPr lang="uk-UA" i="1" dirty="0" smtClean="0"/>
              <a:t> • </a:t>
            </a:r>
            <a:r>
              <a:rPr lang="uk-UA" i="1" dirty="0" err="1" smtClean="0"/>
              <a:t>горбикове</a:t>
            </a:r>
            <a:r>
              <a:rPr lang="uk-UA" i="1" dirty="0" smtClean="0"/>
              <a:t> змикання зубів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46881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5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404664"/>
            <a:ext cx="4320480" cy="57610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Гнатологія</a:t>
            </a:r>
            <a:r>
              <a:rPr lang="ru-RU" dirty="0"/>
              <a:t> 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наука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вивчає</a:t>
            </a:r>
            <a:r>
              <a:rPr lang="ru-RU" dirty="0"/>
              <a:t> </a:t>
            </a:r>
            <a:r>
              <a:rPr lang="ru-RU" dirty="0" err="1"/>
              <a:t>функціональні</a:t>
            </a:r>
            <a:r>
              <a:rPr lang="ru-RU" dirty="0"/>
              <a:t> </a:t>
            </a:r>
            <a:r>
              <a:rPr lang="ru-RU" dirty="0" err="1"/>
              <a:t>зв’язки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</a:t>
            </a:r>
            <a:r>
              <a:rPr lang="ru-RU" dirty="0" err="1"/>
              <a:t>зубощелепної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та </a:t>
            </a:r>
            <a:r>
              <a:rPr lang="ru-RU" dirty="0" err="1" smtClean="0"/>
              <a:t>використовує</a:t>
            </a:r>
            <a:r>
              <a:rPr lang="ru-RU" dirty="0" smtClean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для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діагностики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лікування</a:t>
            </a:r>
            <a:r>
              <a:rPr lang="ru-RU" dirty="0"/>
              <a:t>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187825" cy="576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0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Деформація (</a:t>
            </a:r>
            <a:r>
              <a:rPr lang="uk-UA" sz="2800" b="1" dirty="0" err="1" smtClean="0">
                <a:solidFill>
                  <a:srgbClr val="FF0000"/>
                </a:solidFill>
              </a:rPr>
              <a:t>розчавлювання</a:t>
            </a:r>
            <a:r>
              <a:rPr lang="uk-UA" sz="2800" b="1" dirty="0" smtClean="0">
                <a:solidFill>
                  <a:srgbClr val="FF0000"/>
                </a:solidFill>
              </a:rPr>
              <a:t>) воскового базису при фіксації центрального співвідношення щелеп 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8348397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Клінічні прояви помилки у вигляді: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• підвищення прикусу з нерівномірним і невизначеним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горбиковим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контактом бічних зубів,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• просвіт в області фронтальних зубів.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Співвідношення зубних рядів при поганому приляганні валиків до моделі:</a:t>
            </a:r>
            <a:endParaRPr lang="uk-UA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21" y="4149080"/>
            <a:ext cx="3240360" cy="247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72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87624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err="1"/>
              <a:t>Помилки</a:t>
            </a:r>
            <a:r>
              <a:rPr lang="ru-RU" sz="2400" b="1" dirty="0"/>
              <a:t>, </a:t>
            </a:r>
            <a:r>
              <a:rPr lang="ru-RU" sz="2400" b="1" dirty="0" err="1"/>
              <a:t>викликані</a:t>
            </a:r>
            <a:r>
              <a:rPr lang="ru-RU" sz="2400" b="1" dirty="0"/>
              <a:t> </a:t>
            </a:r>
            <a:r>
              <a:rPr lang="ru-RU" sz="2400" b="1" dirty="0" err="1"/>
              <a:t>відходженням</a:t>
            </a:r>
            <a:r>
              <a:rPr lang="ru-RU" sz="2400" b="1" dirty="0"/>
              <a:t>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нещільним</a:t>
            </a:r>
            <a:r>
              <a:rPr lang="ru-RU" sz="2400" b="1" dirty="0"/>
              <a:t> </a:t>
            </a:r>
            <a:r>
              <a:rPr lang="ru-RU" sz="2400" b="1" dirty="0" err="1"/>
              <a:t>приляганням</a:t>
            </a:r>
            <a:r>
              <a:rPr lang="ru-RU" sz="2400" b="1" dirty="0"/>
              <a:t> </a:t>
            </a:r>
            <a:r>
              <a:rPr lang="ru-RU" sz="2400" b="1" dirty="0" err="1"/>
              <a:t>прикусних</a:t>
            </a:r>
            <a:r>
              <a:rPr lang="ru-RU" sz="2400" b="1" dirty="0"/>
              <a:t> </a:t>
            </a:r>
            <a:r>
              <a:rPr lang="ru-RU" sz="2400" b="1" dirty="0" err="1"/>
              <a:t>базисів</a:t>
            </a:r>
            <a:r>
              <a:rPr lang="ru-RU" sz="2400" b="1" dirty="0"/>
              <a:t> до </a:t>
            </a:r>
            <a:r>
              <a:rPr lang="ru-RU" sz="2400" b="1" dirty="0" err="1"/>
              <a:t>протезно</a:t>
            </a:r>
            <a:r>
              <a:rPr lang="ru-RU" sz="2400" b="1" dirty="0"/>
              <a:t> ложу (</a:t>
            </a:r>
            <a:r>
              <a:rPr lang="ru-RU" sz="2400" b="1" dirty="0" err="1"/>
              <a:t>моделі</a:t>
            </a:r>
            <a:r>
              <a:rPr lang="ru-RU" sz="2400" b="1" dirty="0" smtClean="0"/>
              <a:t>) 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23440"/>
              </p:ext>
            </p:extLst>
          </p:nvPr>
        </p:nvGraphicFramePr>
        <p:xfrm>
          <a:off x="107504" y="1268761"/>
          <a:ext cx="9036496" cy="55690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2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0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0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7935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Відходження верхнього базису вниз або нижнього базису вгору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Відходження верхнього базису вниз або нижнього базису вперед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9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 задньому відділі щелепи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 передньому відділі щелепи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Справа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Зліва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54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• відсутність контакту між жувальними зубами,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• значне перекриття верхніми зубами нижніх зубів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• відсутність контактів між фронтальними зубами,</a:t>
                      </a:r>
                      <a:endParaRPr lang="ru-RU" sz="20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 • змикання зубів  горбикове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>
                          <a:effectLst/>
                        </a:rPr>
                        <a:t>змикання зубів переважно зліва</a:t>
                      </a:r>
                      <a:endParaRPr lang="ru-RU" sz="2000">
                        <a:effectLst/>
                      </a:endParaRPr>
                    </a:p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 • відсутність контактів між зубами справа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• змикання зубів переважно справа</a:t>
                      </a:r>
                      <a:endParaRPr lang="ru-RU" sz="2000" dirty="0">
                        <a:effectLst/>
                      </a:endParaRPr>
                    </a:p>
                    <a:p>
                      <a:pPr marL="2501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• відсутність контактів між зубами зліва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75"/>
            <a:ext cx="8856984" cy="608013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400" b="1" dirty="0" err="1"/>
              <a:t>Зміщення</a:t>
            </a:r>
            <a:r>
              <a:rPr lang="ru-RU" sz="2400" b="1" dirty="0"/>
              <a:t> одного з </a:t>
            </a:r>
            <a:r>
              <a:rPr lang="ru-RU" sz="2400" b="1" dirty="0" err="1"/>
              <a:t>воскових</a:t>
            </a:r>
            <a:r>
              <a:rPr lang="ru-RU" sz="2400" b="1" dirty="0"/>
              <a:t> </a:t>
            </a:r>
            <a:r>
              <a:rPr lang="ru-RU" sz="2400" b="1" dirty="0" err="1"/>
              <a:t>базисів</a:t>
            </a:r>
            <a:r>
              <a:rPr lang="ru-RU" sz="2400" b="1" dirty="0"/>
              <a:t> при </a:t>
            </a:r>
            <a:r>
              <a:rPr lang="ru-RU" sz="2400" b="1" dirty="0" err="1"/>
              <a:t>фіксації</a:t>
            </a:r>
            <a:r>
              <a:rPr lang="ru-RU" sz="2400" b="1" dirty="0"/>
              <a:t> центрального </a:t>
            </a:r>
            <a:r>
              <a:rPr lang="ru-RU" sz="2400" b="1" dirty="0" err="1"/>
              <a:t>співвідношення</a:t>
            </a:r>
            <a:r>
              <a:rPr lang="ru-RU" sz="2400" b="1" dirty="0"/>
              <a:t> </a:t>
            </a:r>
            <a:r>
              <a:rPr lang="ru-RU" sz="2400" b="1" dirty="0" err="1"/>
              <a:t>щелеп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90975"/>
              </p:ext>
            </p:extLst>
          </p:nvPr>
        </p:nvGraphicFramePr>
        <p:xfrm>
          <a:off x="107505" y="692697"/>
          <a:ext cx="9036496" cy="6400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7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7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9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23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4156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Зсув верхнього базису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 з </a:t>
                      </a:r>
                      <a:r>
                        <a:rPr lang="uk-UA" sz="2000" dirty="0" err="1">
                          <a:effectLst/>
                        </a:rPr>
                        <a:t>оклюзійним</a:t>
                      </a:r>
                      <a:r>
                        <a:rPr lang="uk-UA" sz="2000" dirty="0">
                          <a:effectLst/>
                        </a:rPr>
                        <a:t> валиком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Зсув нижнього базису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 з оклюзійним валиком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Вперед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Назад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Вперед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Назад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73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•прогнатичне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співвідношення зубів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•відсутність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контакту між фронтальними зубами,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•змикання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зубів </a:t>
                      </a:r>
                      <a:r>
                        <a:rPr lang="uk-UA" sz="2000" dirty="0" err="1">
                          <a:effectLst/>
                        </a:rPr>
                        <a:t>горбикове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•підвищення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прикусу,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•прогенічне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співвідношення зубів,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•відсутність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контакту між жувальними зубами,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•значне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перекриття нижніх зубів верхніми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•бугоркове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змикання бокових зубів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•прогнатичне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співвідношення зубів,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•підвищення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прикусу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•просвіт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між фронтальними зубами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•бугоркове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змикання бокових зубів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•прогенічне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співвідношення зубів,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•підвищення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прикусу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•просвіт</a:t>
                      </a: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між фронтальними зубами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52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FF0000"/>
                </a:solidFill>
              </a:rPr>
              <a:t>Основні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положення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артикуляційної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теорії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Збалансована</a:t>
            </a:r>
            <a:r>
              <a:rPr lang="ru-RU" b="1" dirty="0"/>
              <a:t> </a:t>
            </a:r>
            <a:r>
              <a:rPr lang="ru-RU" b="1" dirty="0" err="1"/>
              <a:t>оклюзія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 err="1"/>
              <a:t>артикуляційні</a:t>
            </a:r>
            <a:r>
              <a:rPr lang="ru-RU" dirty="0"/>
              <a:t> </a:t>
            </a:r>
            <a:r>
              <a:rPr lang="ru-RU" dirty="0" err="1"/>
              <a:t>взаємини</a:t>
            </a:r>
            <a:r>
              <a:rPr lang="ru-RU" dirty="0"/>
              <a:t>) </a:t>
            </a:r>
            <a:r>
              <a:rPr lang="ru-RU" dirty="0" smtClean="0"/>
              <a:t>–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оклюзія</a:t>
            </a:r>
            <a:r>
              <a:rPr lang="ru-RU" dirty="0"/>
              <a:t>, при </a:t>
            </a:r>
            <a:r>
              <a:rPr lang="ru-RU" dirty="0" err="1"/>
              <a:t>якій</a:t>
            </a:r>
            <a:r>
              <a:rPr lang="ru-RU" dirty="0"/>
              <a:t> є </a:t>
            </a:r>
            <a:r>
              <a:rPr lang="ru-RU" dirty="0" err="1"/>
              <a:t>одночасні</a:t>
            </a:r>
            <a:r>
              <a:rPr lang="ru-RU" dirty="0"/>
              <a:t> </a:t>
            </a:r>
            <a:r>
              <a:rPr lang="ru-RU" dirty="0" err="1"/>
              <a:t>контакти</a:t>
            </a:r>
            <a:r>
              <a:rPr lang="ru-RU" dirty="0"/>
              <a:t> </a:t>
            </a:r>
            <a:r>
              <a:rPr lang="ru-RU" dirty="0" err="1"/>
              <a:t>оклюзійних</a:t>
            </a:r>
            <a:r>
              <a:rPr lang="ru-RU" dirty="0"/>
              <a:t> </a:t>
            </a:r>
            <a:r>
              <a:rPr lang="ru-RU" dirty="0" err="1"/>
              <a:t>поверхонь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з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при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положенні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3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39274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dirty="0" err="1">
                <a:solidFill>
                  <a:srgbClr val="FF0000"/>
                </a:solidFill>
              </a:rPr>
              <a:t>Артикуляційна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п'ятірка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Ганау</a:t>
            </a:r>
            <a:r>
              <a:rPr lang="ru-RU" dirty="0">
                <a:solidFill>
                  <a:srgbClr val="FF0000"/>
                </a:solidFill>
              </a:rPr>
              <a:t>»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(</a:t>
            </a:r>
            <a:r>
              <a:rPr lang="ru-RU" sz="1800" dirty="0" err="1" smtClean="0"/>
              <a:t>Hanau</a:t>
            </a:r>
            <a:r>
              <a:rPr lang="ru-RU" sz="1800" dirty="0" smtClean="0"/>
              <a:t> s </a:t>
            </a:r>
            <a:r>
              <a:rPr lang="ru-RU" sz="1800" dirty="0" err="1" smtClean="0"/>
              <a:t>quint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3600400" cy="561498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кут </a:t>
            </a:r>
            <a:r>
              <a:rPr lang="ru-RU" dirty="0" err="1"/>
              <a:t>суглобового</a:t>
            </a:r>
            <a:r>
              <a:rPr lang="ru-RU" dirty="0"/>
              <a:t> шляху (</a:t>
            </a:r>
            <a:r>
              <a:rPr lang="en-US" dirty="0" err="1"/>
              <a:t>Incisial</a:t>
            </a:r>
            <a:r>
              <a:rPr lang="en-US" dirty="0"/>
              <a:t> guidance);</a:t>
            </a:r>
          </a:p>
          <a:p>
            <a:pPr marL="0" indent="0">
              <a:buNone/>
            </a:pPr>
            <a:r>
              <a:rPr lang="en-US" dirty="0"/>
              <a:t>2) </a:t>
            </a:r>
            <a:r>
              <a:rPr lang="ru-RU" dirty="0"/>
              <a:t>кут </a:t>
            </a:r>
            <a:r>
              <a:rPr lang="ru-RU" dirty="0" err="1"/>
              <a:t>різцевого</a:t>
            </a:r>
            <a:r>
              <a:rPr lang="ru-RU" dirty="0"/>
              <a:t> шляху (</a:t>
            </a:r>
            <a:r>
              <a:rPr lang="en-US" dirty="0"/>
              <a:t>Condylar guidance);</a:t>
            </a:r>
          </a:p>
          <a:p>
            <a:pPr marL="0" indent="0">
              <a:buNone/>
            </a:pPr>
            <a:r>
              <a:rPr lang="en-US" dirty="0"/>
              <a:t>3) </a:t>
            </a:r>
            <a:r>
              <a:rPr lang="ru-RU" dirty="0" err="1"/>
              <a:t>орієнтація</a:t>
            </a:r>
            <a:r>
              <a:rPr lang="ru-RU" dirty="0"/>
              <a:t> </a:t>
            </a:r>
            <a:r>
              <a:rPr lang="ru-RU" dirty="0" err="1"/>
              <a:t>оклюзійної</a:t>
            </a:r>
            <a:r>
              <a:rPr lang="ru-RU" dirty="0"/>
              <a:t> </a:t>
            </a:r>
            <a:r>
              <a:rPr lang="ru-RU" dirty="0" err="1"/>
              <a:t>площини</a:t>
            </a:r>
            <a:r>
              <a:rPr lang="ru-RU" dirty="0"/>
              <a:t> (</a:t>
            </a:r>
            <a:r>
              <a:rPr lang="en-US" dirty="0"/>
              <a:t>Plane of occlusion);</a:t>
            </a:r>
          </a:p>
          <a:p>
            <a:pPr marL="0" indent="0">
              <a:buNone/>
            </a:pPr>
            <a:r>
              <a:rPr lang="en-US" dirty="0"/>
              <a:t>4) </a:t>
            </a:r>
            <a:r>
              <a:rPr lang="ru-RU" dirty="0" err="1"/>
              <a:t>вираженість</a:t>
            </a:r>
            <a:r>
              <a:rPr lang="ru-RU" dirty="0"/>
              <a:t> </a:t>
            </a:r>
            <a:r>
              <a:rPr lang="ru-RU" dirty="0" err="1"/>
              <a:t>компенсаційної</a:t>
            </a:r>
            <a:r>
              <a:rPr lang="ru-RU" dirty="0"/>
              <a:t> </a:t>
            </a:r>
            <a:r>
              <a:rPr lang="ru-RU" dirty="0" err="1"/>
              <a:t>кривої</a:t>
            </a:r>
            <a:r>
              <a:rPr lang="ru-RU" dirty="0"/>
              <a:t> </a:t>
            </a:r>
            <a:r>
              <a:rPr lang="ru-RU" dirty="0" err="1"/>
              <a:t>Шпее</a:t>
            </a:r>
            <a:r>
              <a:rPr lang="ru-RU" dirty="0"/>
              <a:t> (</a:t>
            </a:r>
            <a:r>
              <a:rPr lang="en-US" dirty="0"/>
              <a:t>Compensation curve of </a:t>
            </a:r>
            <a:r>
              <a:rPr lang="en-US" dirty="0" err="1"/>
              <a:t>Spee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5) </a:t>
            </a:r>
            <a:r>
              <a:rPr lang="ru-RU" dirty="0" err="1"/>
              <a:t>вираженість</a:t>
            </a:r>
            <a:r>
              <a:rPr lang="ru-RU" dirty="0"/>
              <a:t> </a:t>
            </a:r>
            <a:r>
              <a:rPr lang="ru-RU" dirty="0" err="1"/>
              <a:t>горбів</a:t>
            </a:r>
            <a:r>
              <a:rPr lang="ru-RU" dirty="0"/>
              <a:t> </a:t>
            </a:r>
            <a:r>
              <a:rPr lang="ru-RU" dirty="0" err="1"/>
              <a:t>жувальних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(</a:t>
            </a:r>
            <a:r>
              <a:rPr lang="en-US" dirty="0"/>
              <a:t>Heights of cusps).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24744"/>
            <a:ext cx="5022850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39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3338"/>
            <a:ext cx="8877300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2702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1814"/>
            <a:ext cx="8348695" cy="626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5958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Сферична 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артикуляції</a:t>
            </a:r>
            <a:r>
              <a:rPr lang="ru-RU" dirty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G. S. </a:t>
            </a:r>
            <a:r>
              <a:rPr lang="ru-RU" dirty="0" err="1" smtClean="0"/>
              <a:t>Monson</a:t>
            </a:r>
            <a:r>
              <a:rPr lang="ru-RU" dirty="0" smtClean="0"/>
              <a:t> (1918).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законів</a:t>
            </a:r>
            <a:r>
              <a:rPr lang="ru-RU" dirty="0"/>
              <a:t> </a:t>
            </a:r>
            <a:r>
              <a:rPr lang="ru-RU" dirty="0" err="1"/>
              <a:t>механіки</a:t>
            </a:r>
            <a:r>
              <a:rPr lang="ru-RU" dirty="0"/>
              <a:t>, при </a:t>
            </a:r>
            <a:r>
              <a:rPr lang="ru-RU" dirty="0" err="1"/>
              <a:t>русі</a:t>
            </a:r>
            <a:r>
              <a:rPr lang="ru-RU" dirty="0"/>
              <a:t> одного </a:t>
            </a:r>
            <a:r>
              <a:rPr lang="ru-RU" dirty="0" err="1"/>
              <a:t>тіла</a:t>
            </a:r>
            <a:r>
              <a:rPr lang="ru-RU" dirty="0"/>
              <a:t> по </a:t>
            </a:r>
            <a:r>
              <a:rPr lang="ru-RU" dirty="0" err="1"/>
              <a:t>відношенню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з 3-мя ступенями </a:t>
            </a:r>
            <a:r>
              <a:rPr lang="ru-RU" dirty="0" err="1"/>
              <a:t>свободи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перебувати</a:t>
            </a:r>
            <a:r>
              <a:rPr lang="ru-RU" dirty="0"/>
              <a:t> в </a:t>
            </a:r>
            <a:r>
              <a:rPr lang="ru-RU" dirty="0" err="1"/>
              <a:t>контакті</a:t>
            </a:r>
            <a:r>
              <a:rPr lang="ru-RU" dirty="0"/>
              <a:t> в тому </a:t>
            </a:r>
            <a:r>
              <a:rPr lang="ru-RU" dirty="0" err="1"/>
              <a:t>випадку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будуть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сферичну</a:t>
            </a:r>
            <a:r>
              <a:rPr lang="ru-RU" dirty="0"/>
              <a:t> </a:t>
            </a:r>
            <a:r>
              <a:rPr lang="ru-RU" dirty="0" err="1"/>
              <a:t>поверхню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СНЩС </a:t>
            </a:r>
            <a:r>
              <a:rPr lang="ru-RU" dirty="0"/>
              <a:t>- </a:t>
            </a:r>
            <a:r>
              <a:rPr lang="ru-RU" dirty="0" err="1"/>
              <a:t>найскладніший</a:t>
            </a:r>
            <a:r>
              <a:rPr lang="ru-RU" dirty="0"/>
              <a:t> </a:t>
            </a:r>
            <a:r>
              <a:rPr lang="ru-RU" dirty="0" err="1"/>
              <a:t>суглоб</a:t>
            </a:r>
            <a:r>
              <a:rPr lang="ru-RU" dirty="0"/>
              <a:t>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</a:t>
            </a:r>
            <a:r>
              <a:rPr lang="ru-RU" dirty="0" err="1"/>
              <a:t>рухи</a:t>
            </a:r>
            <a:r>
              <a:rPr lang="ru-RU" dirty="0"/>
              <a:t> у 3-х </a:t>
            </a:r>
            <a:r>
              <a:rPr lang="ru-RU" dirty="0" err="1"/>
              <a:t>взаємно</a:t>
            </a:r>
            <a:r>
              <a:rPr lang="ru-RU" dirty="0"/>
              <a:t> </a:t>
            </a:r>
            <a:r>
              <a:rPr lang="ru-RU" dirty="0" err="1"/>
              <a:t>перпендикулярних</a:t>
            </a:r>
            <a:r>
              <a:rPr lang="ru-RU" dirty="0"/>
              <a:t> </a:t>
            </a:r>
            <a:r>
              <a:rPr lang="ru-RU" dirty="0" err="1" smtClean="0"/>
              <a:t>площинах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й </a:t>
            </a:r>
            <a:r>
              <a:rPr lang="ru-RU" dirty="0" err="1" smtClean="0"/>
              <a:t>здійснює</a:t>
            </a:r>
            <a:r>
              <a:rPr lang="ru-RU" dirty="0" smtClean="0"/>
              <a:t> </a:t>
            </a:r>
            <a:r>
              <a:rPr lang="ru-RU" dirty="0" err="1" smtClean="0"/>
              <a:t>артикуляцію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0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74"/>
            <a:ext cx="8888247" cy="666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7420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Ретельна</a:t>
            </a:r>
            <a:r>
              <a:rPr lang="ru-RU" dirty="0"/>
              <a:t> </a:t>
            </a:r>
            <a:r>
              <a:rPr lang="ru-RU" dirty="0" err="1"/>
              <a:t>перевірка</a:t>
            </a:r>
            <a:r>
              <a:rPr lang="ru-RU" dirty="0"/>
              <a:t> </a:t>
            </a:r>
            <a:r>
              <a:rPr lang="ru-RU" dirty="0" err="1"/>
              <a:t>воскової</a:t>
            </a:r>
            <a:r>
              <a:rPr lang="ru-RU" dirty="0"/>
              <a:t> </a:t>
            </a:r>
            <a:r>
              <a:rPr lang="ru-RU" dirty="0" err="1"/>
              <a:t>конструкції</a:t>
            </a:r>
            <a:r>
              <a:rPr lang="ru-RU" dirty="0"/>
              <a:t> </a:t>
            </a:r>
            <a:r>
              <a:rPr lang="ru-RU" dirty="0" err="1"/>
              <a:t>повних</a:t>
            </a:r>
            <a:r>
              <a:rPr lang="ru-RU" dirty="0"/>
              <a:t> </a:t>
            </a:r>
            <a:r>
              <a:rPr lang="ru-RU" dirty="0" err="1"/>
              <a:t>знімних</a:t>
            </a:r>
            <a:r>
              <a:rPr lang="ru-RU" dirty="0"/>
              <a:t> </a:t>
            </a:r>
            <a:r>
              <a:rPr lang="ru-RU" dirty="0" err="1"/>
              <a:t>протезів</a:t>
            </a:r>
            <a:r>
              <a:rPr lang="ru-RU" dirty="0"/>
              <a:t> з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виявленням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виправленням</a:t>
            </a:r>
            <a:r>
              <a:rPr lang="ru-RU" dirty="0"/>
              <a:t> </a:t>
            </a:r>
            <a:r>
              <a:rPr lang="ru-RU" dirty="0" err="1"/>
              <a:t>помилок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центрального </a:t>
            </a:r>
            <a:r>
              <a:rPr lang="ru-RU" dirty="0" err="1"/>
              <a:t>співвідношення</a:t>
            </a:r>
            <a:r>
              <a:rPr lang="ru-RU" dirty="0"/>
              <a:t> </a:t>
            </a:r>
            <a:r>
              <a:rPr lang="ru-RU" dirty="0" err="1"/>
              <a:t>щелеп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/>
              <a:t>індивідуальних</a:t>
            </a:r>
            <a:r>
              <a:rPr lang="ru-RU" dirty="0"/>
              <a:t> ложок - </a:t>
            </a:r>
            <a:r>
              <a:rPr lang="ru-RU" dirty="0" err="1"/>
              <a:t>базисів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виготовлення</a:t>
            </a:r>
            <a:r>
              <a:rPr lang="ru-RU" dirty="0"/>
              <a:t>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знімного</a:t>
            </a:r>
            <a:r>
              <a:rPr lang="ru-RU" dirty="0"/>
              <a:t> </a:t>
            </a:r>
            <a:r>
              <a:rPr lang="ru-RU" dirty="0" smtClean="0"/>
              <a:t>протеза – </a:t>
            </a:r>
          </a:p>
          <a:p>
            <a:pPr marL="0" indent="0">
              <a:buNone/>
            </a:pPr>
            <a:r>
              <a:rPr lang="ru-RU" dirty="0" smtClean="0"/>
              <a:t>є </a:t>
            </a:r>
            <a:r>
              <a:rPr lang="ru-RU" dirty="0" err="1"/>
              <a:t>запорукою</a:t>
            </a:r>
            <a:r>
              <a:rPr lang="ru-RU" dirty="0"/>
              <a:t> </a:t>
            </a:r>
            <a:r>
              <a:rPr lang="ru-RU" dirty="0" err="1"/>
              <a:t>якісного</a:t>
            </a:r>
            <a:r>
              <a:rPr lang="ru-RU" dirty="0"/>
              <a:t> </a:t>
            </a:r>
            <a:r>
              <a:rPr lang="ru-RU" dirty="0" err="1"/>
              <a:t>протезування</a:t>
            </a:r>
            <a:r>
              <a:rPr lang="ru-RU" dirty="0"/>
              <a:t> і </a:t>
            </a:r>
            <a:r>
              <a:rPr lang="ru-RU" dirty="0" err="1"/>
              <a:t>позитивним</a:t>
            </a:r>
            <a:r>
              <a:rPr lang="ru-RU" dirty="0"/>
              <a:t> прогнозом в </a:t>
            </a:r>
            <a:r>
              <a:rPr lang="ru-RU" dirty="0" err="1"/>
              <a:t>адаптації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до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ортопедичної</a:t>
            </a:r>
            <a:r>
              <a:rPr lang="ru-RU" dirty="0"/>
              <a:t> </a:t>
            </a:r>
            <a:r>
              <a:rPr lang="ru-RU" dirty="0" err="1"/>
              <a:t>конструкції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82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6264696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/>
              <a:t>Метою </a:t>
            </a:r>
            <a:r>
              <a:rPr lang="ru-RU" b="1" dirty="0" err="1"/>
              <a:t>ортопедичного</a:t>
            </a:r>
            <a:r>
              <a:rPr lang="ru-RU" b="1" dirty="0"/>
              <a:t> </a:t>
            </a:r>
            <a:r>
              <a:rPr lang="ru-RU" b="1" dirty="0" err="1"/>
              <a:t>лікування</a:t>
            </a:r>
            <a:r>
              <a:rPr lang="ru-RU" b="1" dirty="0"/>
              <a:t> </a:t>
            </a:r>
            <a:r>
              <a:rPr lang="ru-RU" b="1" dirty="0" smtClean="0"/>
              <a:t>– </a:t>
            </a:r>
          </a:p>
          <a:p>
            <a:pPr marL="0" indent="0">
              <a:buNone/>
            </a:pPr>
            <a:r>
              <a:rPr lang="ru-RU" b="1" dirty="0" smtClean="0"/>
              <a:t>є </a:t>
            </a:r>
            <a:r>
              <a:rPr lang="ru-RU" b="1" dirty="0" err="1"/>
              <a:t>нормалізація</a:t>
            </a:r>
            <a:r>
              <a:rPr lang="ru-RU" b="1" dirty="0"/>
              <a:t> </a:t>
            </a:r>
            <a:r>
              <a:rPr lang="ru-RU" b="1" dirty="0" err="1"/>
              <a:t>окклюзії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dirty="0" err="1" smtClean="0"/>
              <a:t>відновлення</a:t>
            </a:r>
            <a:r>
              <a:rPr lang="ru-RU" dirty="0" smtClean="0"/>
              <a:t> </a:t>
            </a:r>
            <a:r>
              <a:rPr lang="ru-RU" dirty="0" err="1"/>
              <a:t>ідеальних</a:t>
            </a:r>
            <a:r>
              <a:rPr lang="ru-RU" dirty="0"/>
              <a:t> </a:t>
            </a:r>
            <a:r>
              <a:rPr lang="ru-RU" dirty="0" err="1"/>
              <a:t>анатомічних</a:t>
            </a:r>
            <a:r>
              <a:rPr lang="ru-RU" dirty="0"/>
              <a:t> </a:t>
            </a:r>
            <a:r>
              <a:rPr lang="ru-RU" dirty="0" err="1"/>
              <a:t>взаємовідносин</a:t>
            </a:r>
            <a:r>
              <a:rPr lang="ru-RU" dirty="0"/>
              <a:t> </a:t>
            </a:r>
            <a:r>
              <a:rPr lang="ru-RU" dirty="0" err="1"/>
              <a:t>зубних</a:t>
            </a:r>
            <a:r>
              <a:rPr lang="ru-RU" dirty="0"/>
              <a:t> </a:t>
            </a:r>
            <a:r>
              <a:rPr lang="ru-RU" dirty="0" err="1"/>
              <a:t>рядів</a:t>
            </a:r>
            <a:r>
              <a:rPr lang="ru-RU" dirty="0"/>
              <a:t> у </a:t>
            </a:r>
            <a:r>
              <a:rPr lang="ru-RU" dirty="0" err="1"/>
              <a:t>всіх</a:t>
            </a:r>
            <a:r>
              <a:rPr lang="ru-RU" dirty="0"/>
              <a:t> 3-х </a:t>
            </a:r>
            <a:r>
              <a:rPr lang="ru-RU" dirty="0" err="1"/>
              <a:t>площинах</a:t>
            </a:r>
            <a:r>
              <a:rPr lang="ru-RU" dirty="0"/>
              <a:t>,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гармонії</a:t>
            </a:r>
            <a:r>
              <a:rPr lang="ru-RU" dirty="0"/>
              <a:t> та </a:t>
            </a:r>
            <a:r>
              <a:rPr lang="ru-RU" dirty="0" err="1"/>
              <a:t>стабільністі</a:t>
            </a:r>
            <a:r>
              <a:rPr lang="ru-RU" dirty="0"/>
              <a:t> у </a:t>
            </a:r>
            <a:r>
              <a:rPr lang="ru-RU" dirty="0" err="1"/>
              <a:t>зубощелепної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оптимального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щелепи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5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26469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Особливе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в </a:t>
            </a:r>
            <a:r>
              <a:rPr lang="ru-RU" dirty="0" err="1"/>
              <a:t>клініці</a:t>
            </a:r>
            <a:r>
              <a:rPr lang="ru-RU" dirty="0"/>
              <a:t> </a:t>
            </a:r>
            <a:r>
              <a:rPr lang="ru-RU" dirty="0" err="1"/>
              <a:t>ортопедичної</a:t>
            </a:r>
            <a:r>
              <a:rPr lang="ru-RU" dirty="0"/>
              <a:t> </a:t>
            </a:r>
            <a:r>
              <a:rPr lang="ru-RU" dirty="0" err="1"/>
              <a:t>стоматології</a:t>
            </a:r>
            <a:r>
              <a:rPr lang="ru-RU" dirty="0"/>
              <a:t> </a:t>
            </a:r>
            <a:r>
              <a:rPr lang="ru-RU" dirty="0" err="1"/>
              <a:t>займають</a:t>
            </a:r>
            <a:r>
              <a:rPr lang="ru-RU" dirty="0"/>
              <a:t> </a:t>
            </a:r>
            <a:r>
              <a:rPr lang="ru-RU" b="1" i="1" dirty="0" err="1"/>
              <a:t>положення</a:t>
            </a:r>
            <a:r>
              <a:rPr lang="ru-RU" b="1" i="1" dirty="0"/>
              <a:t> </a:t>
            </a:r>
            <a:r>
              <a:rPr lang="ru-RU" b="1" i="1" dirty="0" err="1"/>
              <a:t>нижньої</a:t>
            </a:r>
            <a:r>
              <a:rPr lang="ru-RU" b="1" i="1" dirty="0"/>
              <a:t> </a:t>
            </a:r>
            <a:r>
              <a:rPr lang="ru-RU" b="1" i="1" dirty="0" err="1"/>
              <a:t>щелепи</a:t>
            </a:r>
            <a:r>
              <a:rPr lang="ru-RU" b="1" i="1" dirty="0"/>
              <a:t> </a:t>
            </a:r>
            <a:r>
              <a:rPr lang="ru-RU" dirty="0" err="1"/>
              <a:t>під</a:t>
            </a:r>
            <a:r>
              <a:rPr lang="ru-RU" dirty="0"/>
              <a:t> час:</a:t>
            </a:r>
          </a:p>
          <a:p>
            <a:pPr marL="0" indent="0">
              <a:buNone/>
            </a:pPr>
            <a:r>
              <a:rPr lang="ru-RU" dirty="0"/>
              <a:t> а) </a:t>
            </a:r>
            <a:r>
              <a:rPr lang="ru-RU" dirty="0" err="1"/>
              <a:t>функціонального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 б) центрального </a:t>
            </a:r>
            <a:r>
              <a:rPr lang="ru-RU" dirty="0" err="1"/>
              <a:t>співвідношення</a:t>
            </a:r>
            <a:r>
              <a:rPr lang="ru-RU" dirty="0"/>
              <a:t> </a:t>
            </a:r>
            <a:r>
              <a:rPr lang="ru-RU" dirty="0" err="1" smtClean="0"/>
              <a:t>або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 err="1"/>
              <a:t>центральної</a:t>
            </a:r>
            <a:r>
              <a:rPr lang="ru-RU" dirty="0"/>
              <a:t> </a:t>
            </a:r>
            <a:r>
              <a:rPr lang="ru-RU" dirty="0" err="1"/>
              <a:t>оклюзії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в) </a:t>
            </a:r>
            <a:r>
              <a:rPr lang="ru-RU" dirty="0" err="1"/>
              <a:t>функціональних</a:t>
            </a:r>
            <a:r>
              <a:rPr lang="ru-RU" dirty="0"/>
              <a:t>, </a:t>
            </a:r>
            <a:r>
              <a:rPr lang="ru-RU" dirty="0" err="1"/>
              <a:t>ексцентричних</a:t>
            </a:r>
            <a:r>
              <a:rPr lang="ru-RU" dirty="0"/>
              <a:t> окклюзий, 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err="1"/>
              <a:t>ексцентричних</a:t>
            </a:r>
            <a:r>
              <a:rPr lang="ru-RU" dirty="0"/>
              <a:t> </a:t>
            </a:r>
            <a:r>
              <a:rPr lang="ru-RU" dirty="0" err="1"/>
              <a:t>співвідношень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793507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Артикуляція</a:t>
            </a:r>
            <a:r>
              <a:rPr lang="ru-RU" b="1" dirty="0">
                <a:solidFill>
                  <a:srgbClr val="FF0000"/>
                </a:solidFill>
              </a:rPr>
              <a:t> –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усі</a:t>
            </a:r>
            <a:r>
              <a:rPr lang="ru-RU" b="1" dirty="0"/>
              <a:t> </a:t>
            </a:r>
            <a:r>
              <a:rPr lang="ru-RU" b="1" dirty="0" err="1"/>
              <a:t>можливі</a:t>
            </a:r>
            <a:r>
              <a:rPr lang="ru-RU" b="1" dirty="0"/>
              <a:t> </a:t>
            </a:r>
            <a:r>
              <a:rPr lang="ru-RU" b="1" dirty="0" err="1"/>
              <a:t>положення</a:t>
            </a:r>
            <a:r>
              <a:rPr lang="ru-RU" b="1" dirty="0"/>
              <a:t> </a:t>
            </a:r>
            <a:r>
              <a:rPr lang="ru-RU" b="1" dirty="0" err="1"/>
              <a:t>нижньої</a:t>
            </a:r>
            <a:r>
              <a:rPr lang="ru-RU" b="1" dirty="0"/>
              <a:t> </a:t>
            </a:r>
            <a:r>
              <a:rPr lang="ru-RU" b="1" dirty="0" err="1"/>
              <a:t>щелепи</a:t>
            </a:r>
            <a:r>
              <a:rPr lang="ru-RU" b="1" dirty="0"/>
              <a:t> </a:t>
            </a:r>
            <a:r>
              <a:rPr lang="ru-RU" b="1" dirty="0" err="1"/>
              <a:t>відносно</a:t>
            </a:r>
            <a:r>
              <a:rPr lang="ru-RU" b="1" dirty="0"/>
              <a:t> </a:t>
            </a:r>
            <a:r>
              <a:rPr lang="ru-RU" b="1" dirty="0" err="1"/>
              <a:t>верхньої</a:t>
            </a:r>
            <a:r>
              <a:rPr lang="ru-RU" b="1" dirty="0"/>
              <a:t>, яке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 smtClean="0"/>
              <a:t>рухів</a:t>
            </a:r>
            <a:r>
              <a:rPr lang="ru-RU" b="1" dirty="0" smtClean="0"/>
              <a:t> </a:t>
            </a:r>
            <a:r>
              <a:rPr lang="ru-RU" b="1" dirty="0" err="1" smtClean="0"/>
              <a:t>нижньої</a:t>
            </a:r>
            <a:r>
              <a:rPr lang="ru-RU" b="1" dirty="0" smtClean="0"/>
              <a:t> </a:t>
            </a:r>
            <a:r>
              <a:rPr lang="ru-RU" b="1" dirty="0" err="1" smtClean="0"/>
              <a:t>щелепи</a:t>
            </a:r>
            <a:r>
              <a:rPr lang="ru-RU" b="1" dirty="0" smtClean="0"/>
              <a:t>. (</a:t>
            </a:r>
            <a:r>
              <a:rPr lang="ru-RU" b="1" dirty="0" err="1"/>
              <a:t>А.Я.Катц</a:t>
            </a:r>
            <a:r>
              <a:rPr lang="ru-RU" b="1" dirty="0"/>
              <a:t>)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Оклюзія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– </a:t>
            </a:r>
            <a:r>
              <a:rPr lang="ru-RU" b="1" dirty="0" err="1"/>
              <a:t>це</a:t>
            </a:r>
            <a:r>
              <a:rPr lang="ru-RU" b="1" dirty="0"/>
              <a:t> будь-</a:t>
            </a:r>
            <a:r>
              <a:rPr lang="ru-RU" b="1" dirty="0" err="1"/>
              <a:t>який</a:t>
            </a:r>
            <a:r>
              <a:rPr lang="ru-RU" b="1" dirty="0"/>
              <a:t> контакт  </a:t>
            </a:r>
            <a:r>
              <a:rPr lang="ru-RU" b="1" dirty="0" err="1"/>
              <a:t>зубів</a:t>
            </a:r>
            <a:r>
              <a:rPr lang="ru-RU" b="1" dirty="0"/>
              <a:t> </a:t>
            </a:r>
            <a:r>
              <a:rPr lang="ru-RU" b="1" dirty="0" err="1"/>
              <a:t>верхньої</a:t>
            </a:r>
            <a:r>
              <a:rPr lang="ru-RU" b="1" dirty="0"/>
              <a:t> та </a:t>
            </a:r>
            <a:r>
              <a:rPr lang="ru-RU" b="1" dirty="0" err="1"/>
              <a:t>нижньої</a:t>
            </a:r>
            <a:r>
              <a:rPr lang="ru-RU" b="1" dirty="0"/>
              <a:t> </a:t>
            </a:r>
            <a:r>
              <a:rPr lang="ru-RU" b="1" dirty="0" err="1"/>
              <a:t>щелеп</a:t>
            </a:r>
            <a:r>
              <a:rPr lang="ru-RU" b="1" dirty="0"/>
              <a:t> (</a:t>
            </a:r>
            <a:r>
              <a:rPr lang="ru-RU" b="1" dirty="0" smtClean="0"/>
              <a:t>В.А. </a:t>
            </a:r>
            <a:r>
              <a:rPr lang="ru-RU" b="1" dirty="0" err="1" smtClean="0"/>
              <a:t>Хватова</a:t>
            </a:r>
            <a:r>
              <a:rPr lang="ru-RU" b="1" dirty="0" smtClean="0"/>
              <a:t>)– </a:t>
            </a:r>
            <a:r>
              <a:rPr lang="ru-RU" b="1" dirty="0" err="1"/>
              <a:t>варіант</a:t>
            </a:r>
            <a:r>
              <a:rPr lang="ru-RU" b="1" dirty="0"/>
              <a:t> </a:t>
            </a:r>
            <a:r>
              <a:rPr lang="ru-RU" b="1" dirty="0" err="1"/>
              <a:t>артикуляції</a:t>
            </a:r>
            <a:r>
              <a:rPr lang="ru-RU" b="1" dirty="0"/>
              <a:t> (А.І</a:t>
            </a:r>
            <a:r>
              <a:rPr lang="ru-RU" b="1" dirty="0" smtClean="0"/>
              <a:t>. </a:t>
            </a:r>
            <a:r>
              <a:rPr lang="ru-RU" b="1" dirty="0" err="1" smtClean="0"/>
              <a:t>Бетельман</a:t>
            </a:r>
            <a:r>
              <a:rPr lang="ru-RU" b="1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09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76064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b="1" dirty="0">
                <a:latin typeface="Times New Roman" pitchFamily="18" charset="0"/>
                <a:ea typeface="Calibri"/>
                <a:cs typeface="Times New Roman" pitchFamily="18" charset="0"/>
              </a:rPr>
              <a:t>Центральною </a:t>
            </a:r>
            <a:r>
              <a:rPr lang="ru-RU" sz="11200" b="1" dirty="0" err="1">
                <a:latin typeface="Times New Roman" pitchFamily="18" charset="0"/>
                <a:ea typeface="Calibri"/>
                <a:cs typeface="Times New Roman" pitchFamily="18" charset="0"/>
              </a:rPr>
              <a:t>оклюзією</a:t>
            </a:r>
            <a:r>
              <a:rPr lang="ru-RU" sz="11200" b="1" dirty="0">
                <a:latin typeface="Times New Roman" pitchFamily="18" charset="0"/>
                <a:ea typeface="Calibri"/>
                <a:cs typeface="Times New Roman" pitchFamily="18" charset="0"/>
              </a:rPr>
              <a:t> (Е.І</a:t>
            </a:r>
            <a:r>
              <a:rPr lang="ru-RU" sz="11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112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Гаврілов</a:t>
            </a:r>
            <a:r>
              <a:rPr lang="ru-RU" sz="11200" b="1" dirty="0">
                <a:latin typeface="Times New Roman" pitchFamily="18" charset="0"/>
                <a:ea typeface="Calibri"/>
                <a:cs typeface="Times New Roman" pitchFamily="18" charset="0"/>
              </a:rPr>
              <a:t>) - </a:t>
            </a:r>
            <a:r>
              <a:rPr lang="ru-RU" sz="11200" dirty="0" err="1">
                <a:latin typeface="Times New Roman" pitchFamily="18" charset="0"/>
                <a:ea typeface="Calibri"/>
                <a:cs typeface="Times New Roman" pitchFamily="18" charset="0"/>
              </a:rPr>
              <a:t>називають</a:t>
            </a: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>
                <a:latin typeface="Times New Roman" pitchFamily="18" charset="0"/>
                <a:ea typeface="Calibri"/>
                <a:cs typeface="Times New Roman" pitchFamily="18" charset="0"/>
              </a:rPr>
              <a:t>змикання</a:t>
            </a: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>
                <a:latin typeface="Times New Roman" pitchFamily="18" charset="0"/>
                <a:ea typeface="Calibri"/>
                <a:cs typeface="Times New Roman" pitchFamily="18" charset="0"/>
              </a:rPr>
              <a:t>зубів</a:t>
            </a: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, при </a:t>
            </a:r>
            <a:r>
              <a:rPr lang="ru-RU" sz="11200" dirty="0" err="1">
                <a:latin typeface="Times New Roman" pitchFamily="18" charset="0"/>
                <a:ea typeface="Calibri"/>
                <a:cs typeface="Times New Roman" pitchFamily="18" charset="0"/>
              </a:rPr>
              <a:t>якому</a:t>
            </a: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>
                <a:latin typeface="Times New Roman" pitchFamily="18" charset="0"/>
                <a:ea typeface="Calibri"/>
                <a:cs typeface="Times New Roman" pitchFamily="18" charset="0"/>
              </a:rPr>
              <a:t>відзначається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</a:t>
            </a: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максимальна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кількість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контактів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між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антагоністами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	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максимальне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і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рівномірне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скорочення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м'язів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що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піднімають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нижню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щелепу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	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суглобові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головки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скронево-нижньощелепних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суглобів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перебувають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підстав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скатів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суглобових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горбків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в так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званих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оклюзійних</a:t>
            </a:r>
            <a:endParaRPr lang="ru-RU" sz="1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 точках.</a:t>
            </a:r>
            <a:r>
              <a:rPr lang="ru-RU" sz="112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1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11200" dirty="0"/>
          </a:p>
        </p:txBody>
      </p:sp>
    </p:spTree>
    <p:extLst>
      <p:ext uri="{BB962C8B-B14F-4D97-AF65-F5344CB8AC3E}">
        <p14:creationId xmlns:p14="http://schemas.microsoft.com/office/powerpoint/2010/main" val="9186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0224" y="329339"/>
            <a:ext cx="8507288" cy="452596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Основні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ознаки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центральної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оклюзії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	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зубні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	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м'язові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	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суглобові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1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1784</Words>
  <Application>Microsoft Office PowerPoint</Application>
  <PresentationFormat>Экран (4:3)</PresentationFormat>
  <Paragraphs>232</Paragraphs>
  <Slides>49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5" baseType="lpstr">
      <vt:lpstr>Arial</vt:lpstr>
      <vt:lpstr>Calibri</vt:lpstr>
      <vt:lpstr>Symbol</vt:lpstr>
      <vt:lpstr>Times New Roman</vt:lpstr>
      <vt:lpstr>Wingdings</vt:lpstr>
      <vt:lpstr>Тема Office</vt:lpstr>
      <vt:lpstr>Визначення центрального співвідношення щелеп при повній відсутності зубів.  Закони артикуляції при конструюванні зубних рядів.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Вимоги до прикусних шаблонів </vt:lpstr>
      <vt:lpstr>Презентация PowerPoint</vt:lpstr>
      <vt:lpstr>Презентация PowerPoint</vt:lpstr>
      <vt:lpstr>Презентация PowerPoint</vt:lpstr>
      <vt:lpstr>Антропометричний метод</vt:lpstr>
      <vt:lpstr>Функціонально фізіологічний метод </vt:lpstr>
      <vt:lpstr>Анатомо-фізіологічний  метод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Деформація (розчавлювання) воскового базису при фіксації центрального співвідношення щелеп </vt:lpstr>
      <vt:lpstr>Помилки, викликані відходженням або нещільним приляганням прикусних базисів до протезно ложу (моделі) </vt:lpstr>
      <vt:lpstr>Зміщення одного з воскових базисів при фіксації центрального співвідношення щелеп</vt:lpstr>
      <vt:lpstr>Основні положення артикуляційної теорії</vt:lpstr>
      <vt:lpstr>«Артикуляційна п'ятірка Ганау»   (Hanau s quint)</vt:lpstr>
      <vt:lpstr>Презентация PowerPoint</vt:lpstr>
      <vt:lpstr>Презентация PowerPoint</vt:lpstr>
      <vt:lpstr>Сферична теорія артикуляції   G. S. Monson (1918).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центрального соотношения челюстей при полной потере зубов. Законы артикуляции при конструировании зубных рядов.</dc:title>
  <dc:creator>Администратор</dc:creator>
  <cp:lastModifiedBy>helga sid</cp:lastModifiedBy>
  <cp:revision>36</cp:revision>
  <dcterms:created xsi:type="dcterms:W3CDTF">2018-09-23T09:04:48Z</dcterms:created>
  <dcterms:modified xsi:type="dcterms:W3CDTF">2019-12-02T18:47:57Z</dcterms:modified>
</cp:coreProperties>
</file>