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6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2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7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53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9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09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3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9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86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98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F82A1-1D9C-47AA-AD81-B53667B6B34B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F0FAE-16DA-4A86-A399-CA7D635B7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4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7887" y="206063"/>
            <a:ext cx="10904113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6</a:t>
            </a: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err="1" smtClean="0">
                <a:solidFill>
                  <a:srgbClr val="CC0000"/>
                </a:solidFill>
              </a:rPr>
              <a:t>Комплексоутворення</a:t>
            </a:r>
            <a:r>
              <a:rPr lang="uk-UA" sz="2800" b="1" dirty="0" smtClean="0">
                <a:solidFill>
                  <a:srgbClr val="CC0000"/>
                </a:solidFill>
              </a:rPr>
              <a:t> в біологічних системах</a:t>
            </a:r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613" y="1686125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463" y="168612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376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1" y="1468192"/>
            <a:ext cx="11616743" cy="517730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Рівновага в водних розчинах комплексних сполук. Поняття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3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</a:t>
            </a:r>
            <a:r>
              <a:rPr lang="uk-UA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3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uk-UA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uk-UA" sz="3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Просторова будова комплексних сполук. Ізомерія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Комплексні сполуки в природі, застосування в медицині, в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аналітичній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7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757"/>
            <a:ext cx="10515600" cy="1325563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Константа нестійкості: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901521"/>
                <a:ext cx="11036121" cy="4268095"/>
              </a:xfrm>
            </p:spPr>
            <p:txBody>
              <a:bodyPr>
                <a:normAutofit/>
              </a:bodyPr>
              <a:lstStyle/>
              <a:p>
                <a:pPr marL="0" indent="0" algn="ctr" fontAlgn="base">
                  <a:buNone/>
                </a:pP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К[</a:t>
                </a:r>
                <a:r>
                  <a:rPr lang="uk-UA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(CN)</a:t>
                </a:r>
                <a:r>
                  <a:rPr lang="uk-UA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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К</a:t>
                </a:r>
                <a:r>
                  <a:rPr lang="uk-UA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[</a:t>
                </a:r>
                <a:r>
                  <a:rPr lang="uk-UA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(CN)</a:t>
                </a:r>
                <a:r>
                  <a:rPr lang="uk-UA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uk-UA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 algn="ctr" fontAlgn="base">
                  <a:buNone/>
                </a:pP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 типом сильного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електроліту</a:t>
                </a:r>
                <a:endParaRPr lang="uk-U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 fontAlgn="base">
                  <a:buNone/>
                </a:pP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lang="uk-UA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(CN)</a:t>
                </a:r>
                <a:r>
                  <a:rPr lang="uk-UA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uk-UA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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</a:t>
                </a:r>
                <a:r>
                  <a:rPr lang="uk-UA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+ 2CN</a:t>
                </a:r>
                <a:r>
                  <a:rPr lang="uk-UA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</a:p>
              <a:p>
                <a:pPr marL="0" indent="0" algn="ctr" fontAlgn="base">
                  <a:buNone/>
                </a:pP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 типом слабкого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електроліту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 fontAlgn="base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600" i="1"/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uk-UA" sz="3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К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uk-UA" sz="3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нест</m:t>
                          </m:r>
                        </m:sub>
                      </m:sSub>
                      <m:r>
                        <m:rPr>
                          <m:nor/>
                        </m:rPr>
                        <a:rPr lang="uk-UA" sz="3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3600" i="1"/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ru-RU" sz="3600" i="1"/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ru-RU" sz="3600" i="1"/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uk-UA" sz="360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Ag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uk-UA" sz="360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ru-RU" sz="3600" i="1"/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ru-RU" sz="3600" i="1"/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ru-RU" sz="3600" i="1"/>
                                      </m:ctrlPr>
                                    </m:sSup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uk-UA" sz="3600"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CN</m:t>
                                      </m:r>
                                    </m:e>
                                    <m:sup>
                                      <m:r>
                                        <m:rPr>
                                          <m:nor/>
                                        </m:rPr>
                                        <a:rPr lang="uk-UA" sz="3600" i="1"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m:rPr>
                                  <m:nor/>
                                </m:rPr>
                                <a:rPr lang="uk-UA" sz="36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3600" i="1"/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ru-RU" sz="3600" i="1"/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uk-UA" sz="360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Ag</m:t>
                                  </m:r>
                                  <m:sSub>
                                    <m:sSubPr>
                                      <m:ctrlPr>
                                        <a:rPr lang="ru-RU" sz="3600" i="1"/>
                                      </m:ctrlPr>
                                    </m:sSubPr>
                                    <m:e>
                                      <m:d>
                                        <m:dPr>
                                          <m:ctrlPr>
                                            <a:rPr lang="ru-RU" sz="3600" i="1"/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uk-UA" sz="3600">
                                              <a:latin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CN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uk-UA" sz="3600">
                                          <a:latin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m:rPr>
                                  <m:nor/>
                                </m:rPr>
                                <a:rPr lang="uk-UA" sz="36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  <m:r>
                        <m:rPr>
                          <m:nor/>
                        </m:rPr>
                        <a:rPr lang="uk-UA" sz="3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=1·</m:t>
                      </m:r>
                      <m:sSup>
                        <m:sSupPr>
                          <m:ctrlPr>
                            <a:rPr lang="ru-RU" sz="3600" i="1"/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uk-UA" sz="3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uk-UA" sz="3600" i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uk-UA" sz="3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uk-UA" sz="3600" b="0" i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901521"/>
                <a:ext cx="11036121" cy="4268095"/>
              </a:xfrm>
              <a:blipFill rotWithShape="0">
                <a:blip r:embed="rId2"/>
                <a:stretch>
                  <a:fillRect t="-2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Заголовок 1"/>
              <p:cNvSpPr txBox="1">
                <a:spLocks/>
              </p:cNvSpPr>
              <p:nvPr/>
            </p:nvSpPr>
            <p:spPr>
              <a:xfrm>
                <a:off x="838200" y="5169616"/>
                <a:ext cx="10515600" cy="97879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Константа стійкості: </a:t>
                </a:r>
                <a:r>
                  <a:rPr lang="uk-UA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uk-UA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uk-UA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b="0" i="1" smtClean="0">
                                <a:latin typeface="Cambria Math" panose="020405030504060302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b="0" i="1" smtClean="0">
                                <a:latin typeface="Cambria Math" panose="02040503050406030204" pitchFamily="18" charset="0"/>
                              </a:rPr>
                              <m:t>нест.</m:t>
                            </m:r>
                          </m:sub>
                        </m:sSub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169616"/>
                <a:ext cx="10515600" cy="978795"/>
              </a:xfrm>
              <a:prstGeom prst="rect">
                <a:avLst/>
              </a:prstGeom>
              <a:blipFill rotWithShape="0">
                <a:blip r:embed="rId3"/>
                <a:stretch>
                  <a:fillRect l="-2377" t="-11801" b="-8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206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992932" cy="832610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Просторова будова комплексних сполук.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7" name="Рисунок 338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278" y="4674361"/>
            <a:ext cx="92392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Рисунок 338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403" y="2243899"/>
            <a:ext cx="107632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338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592" y="3655187"/>
            <a:ext cx="93345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Рисунок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253" y="1740660"/>
            <a:ext cx="113347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97098" y="96913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97098" y="295033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397098" y="39885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97098" y="48743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97098" y="50934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88347" y="1552716"/>
            <a:ext cx="912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Ag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(NH</a:t>
            </a:r>
            <a:r>
              <a:rPr lang="uk-UA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uk-UA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uk-UA" sz="2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400" dirty="0" err="1" smtClean="0"/>
              <a:t>s</a:t>
            </a:r>
            <a:r>
              <a:rPr lang="uk-UA" sz="2400" i="1" dirty="0" err="1" smtClean="0"/>
              <a:t>p</a:t>
            </a:r>
            <a:r>
              <a:rPr lang="uk-UA" sz="2400" i="1" dirty="0" smtClean="0"/>
              <a:t>-</a:t>
            </a:r>
            <a:r>
              <a:rPr lang="uk-UA" sz="2400" dirty="0" smtClean="0"/>
              <a:t>гібридизація орбіталей </a:t>
            </a:r>
            <a:r>
              <a:rPr lang="uk-UA" sz="2400" dirty="0" err="1" smtClean="0"/>
              <a:t>комплексоутворювача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88347" y="2720818"/>
            <a:ext cx="912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Zn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(NH</a:t>
            </a:r>
            <a:r>
              <a:rPr lang="uk-UA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2+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uk-UA" sz="2400" dirty="0" err="1" smtClean="0"/>
              <a:t>s</a:t>
            </a:r>
            <a:r>
              <a:rPr lang="uk-UA" sz="2400" i="1" dirty="0" err="1" smtClean="0"/>
              <a:t>p</a:t>
            </a:r>
            <a:r>
              <a:rPr lang="en-US" sz="2400" i="1" baseline="30000" dirty="0" smtClean="0"/>
              <a:t>3</a:t>
            </a:r>
            <a:r>
              <a:rPr lang="uk-UA" sz="2400" i="1" dirty="0" smtClean="0"/>
              <a:t>-</a:t>
            </a:r>
            <a:r>
              <a:rPr lang="uk-UA" sz="2400" dirty="0" smtClean="0"/>
              <a:t>гібридизація орбіталей </a:t>
            </a:r>
            <a:r>
              <a:rPr lang="uk-UA" sz="2400" dirty="0" err="1" smtClean="0"/>
              <a:t>комплексоутворювача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88347" y="4012672"/>
            <a:ext cx="912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2400" dirty="0" err="1" smtClean="0"/>
              <a:t>s</a:t>
            </a:r>
            <a:r>
              <a:rPr lang="uk-UA" sz="2400" i="1" dirty="0" err="1" smtClean="0"/>
              <a:t>p</a:t>
            </a:r>
            <a:r>
              <a:rPr lang="en-US" sz="2400" i="1" baseline="30000" dirty="0" smtClean="0"/>
              <a:t>2</a:t>
            </a:r>
            <a:r>
              <a:rPr lang="en-US" sz="2400" i="1" dirty="0" smtClean="0"/>
              <a:t>d</a:t>
            </a:r>
            <a:r>
              <a:rPr lang="uk-UA" sz="2400" i="1" dirty="0" smtClean="0"/>
              <a:t>-</a:t>
            </a:r>
            <a:r>
              <a:rPr lang="uk-UA" sz="2400" dirty="0" smtClean="0"/>
              <a:t>гібридизація орбіталей </a:t>
            </a:r>
            <a:r>
              <a:rPr lang="uk-UA" sz="2400" dirty="0" err="1" smtClean="0"/>
              <a:t>комплексоутворювача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88347" y="5529378"/>
            <a:ext cx="912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[</a:t>
            </a:r>
            <a:r>
              <a:rPr lang="uk-UA" sz="2400" dirty="0" err="1"/>
              <a:t>Co</a:t>
            </a:r>
            <a:r>
              <a:rPr lang="uk-UA" sz="2400" dirty="0"/>
              <a:t>(NH</a:t>
            </a:r>
            <a:r>
              <a:rPr lang="uk-UA" sz="2400" baseline="-25000" dirty="0"/>
              <a:t>3</a:t>
            </a:r>
            <a:r>
              <a:rPr lang="uk-UA" sz="2400" dirty="0"/>
              <a:t>)</a:t>
            </a:r>
            <a:r>
              <a:rPr lang="uk-UA" sz="2400" baseline="-25000" dirty="0"/>
              <a:t>6</a:t>
            </a:r>
            <a:r>
              <a:rPr lang="uk-UA" sz="2400" dirty="0"/>
              <a:t>]</a:t>
            </a:r>
            <a:r>
              <a:rPr lang="uk-UA" sz="2400" baseline="30000" dirty="0"/>
              <a:t>3+</a:t>
            </a:r>
            <a:r>
              <a:rPr lang="uk-UA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2400" dirty="0" err="1" smtClean="0"/>
              <a:t>s</a:t>
            </a:r>
            <a:r>
              <a:rPr lang="uk-UA" sz="2400" i="1" dirty="0" err="1" smtClean="0"/>
              <a:t>p</a:t>
            </a:r>
            <a:r>
              <a:rPr lang="en-US" sz="2400" i="1" baseline="30000" dirty="0" smtClean="0"/>
              <a:t>3</a:t>
            </a:r>
            <a:r>
              <a:rPr lang="en-US" sz="2400" i="1" dirty="0" smtClean="0"/>
              <a:t>d</a:t>
            </a:r>
            <a:r>
              <a:rPr lang="en-US" sz="2400" i="1" baseline="30000" dirty="0" smtClean="0"/>
              <a:t>2</a:t>
            </a:r>
            <a:r>
              <a:rPr lang="uk-UA" sz="2400" i="1" dirty="0" smtClean="0"/>
              <a:t>-</a:t>
            </a:r>
            <a:r>
              <a:rPr lang="uk-UA" sz="2400" dirty="0" smtClean="0"/>
              <a:t>гібридизація орбіталей </a:t>
            </a:r>
            <a:r>
              <a:rPr lang="uk-UA" sz="2400" dirty="0" err="1" smtClean="0"/>
              <a:t>комплексоутворювача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947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6300" y="339367"/>
            <a:ext cx="2819400" cy="600790"/>
          </a:xfrm>
        </p:spPr>
        <p:txBody>
          <a:bodyPr>
            <a:noAutofit/>
          </a:bodyPr>
          <a:lstStyle/>
          <a:p>
            <a:r>
              <a:rPr lang="uk-UA" sz="5400" dirty="0">
                <a:solidFill>
                  <a:srgbClr val="C00000"/>
                </a:solidFill>
              </a:rPr>
              <a:t>Ізомерія.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96" y="1490774"/>
            <a:ext cx="10515600" cy="4351338"/>
          </a:xfrm>
        </p:spPr>
        <p:txBody>
          <a:bodyPr/>
          <a:lstStyle/>
          <a:p>
            <a:r>
              <a:rPr lang="uk-UA" dirty="0" smtClean="0"/>
              <a:t>Просторова:</a:t>
            </a:r>
          </a:p>
          <a:p>
            <a:pPr marL="0" indent="0" algn="ctr">
              <a:buNone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uk-UA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378935"/>
              </p:ext>
            </p:extLst>
          </p:nvPr>
        </p:nvGraphicFramePr>
        <p:xfrm>
          <a:off x="1429555" y="2735374"/>
          <a:ext cx="2805985" cy="2263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SIS/Draw Sketch" r:id="rId3" imgW="1131934" imgH="914400" progId="ISISServer">
                  <p:embed/>
                </p:oleObj>
              </mc:Choice>
              <mc:Fallback>
                <p:oleObj name="ISIS/Draw Sketch" r:id="rId3" imgW="1131934" imgH="914400" progId="ISISServer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9555" y="2735374"/>
                        <a:ext cx="2805985" cy="2263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30757"/>
              </p:ext>
            </p:extLst>
          </p:nvPr>
        </p:nvGraphicFramePr>
        <p:xfrm>
          <a:off x="6581105" y="2979631"/>
          <a:ext cx="2743199" cy="1892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ISIS/Draw Sketch" r:id="rId5" imgW="1225955" imgH="849809" progId="ISISServer">
                  <p:embed/>
                </p:oleObj>
              </mc:Choice>
              <mc:Fallback>
                <p:oleObj name="ISIS/Draw Sketch" r:id="rId5" imgW="1225955" imgH="849809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1105" y="2979631"/>
                        <a:ext cx="2743199" cy="18925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180304" y="-33485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180304" y="10367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325664" y="5189737"/>
            <a:ext cx="65876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цис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                                                         транс-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9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1056068"/>
            <a:ext cx="11921544" cy="5679583"/>
          </a:xfrm>
        </p:spPr>
        <p:txBody>
          <a:bodyPr>
            <a:norm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Ізомерія, яка обумовлена різним розподілом іонів між внутрішньою й зовнішньою сферами комплексу,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 ІОНІЗАЦІЙНОЮ. </a:t>
            </a:r>
          </a:p>
          <a:p>
            <a:pPr marL="0" indent="0" algn="ctr">
              <a:buNone/>
            </a:pPr>
            <a:endParaRPr lang="uk-UA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uk-UA" sz="4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  <a:r>
              <a:rPr lang="uk-UA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Сl</a:t>
            </a:r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]OH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6300" y="339367"/>
            <a:ext cx="2819400" cy="600790"/>
          </a:xfrm>
        </p:spPr>
        <p:txBody>
          <a:bodyPr>
            <a:noAutofit/>
          </a:bodyPr>
          <a:lstStyle/>
          <a:p>
            <a:r>
              <a:rPr lang="uk-UA" sz="5400" dirty="0">
                <a:solidFill>
                  <a:srgbClr val="C00000"/>
                </a:solidFill>
              </a:rPr>
              <a:t>Ізомерія.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683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173237" cy="92276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Комплексні сполуки в організмі людини (</a:t>
            </a:r>
            <a:r>
              <a:rPr lang="uk-UA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металоферменти</a:t>
            </a:r>
            <a:r>
              <a:rPr lang="uk-UA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Карбоангідраза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утворення та розкладання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Карбоксипептидаза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гідроліз пептидних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Каталаза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розклад пероксиду водню</a:t>
            </a: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Цитохромоксидаза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відновлення кисню в дихальному 						ланцюгу мітохондрій</a:t>
            </a: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Піруват-карбоксилаза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карбоксилювання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піровиноградної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			кислоти</a:t>
            </a: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Альдегідооксидаза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окиснення альдегідів</a:t>
            </a: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Рибонуклеотидредуктаза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синтез РНК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68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6373" y="223459"/>
            <a:ext cx="3579254" cy="793974"/>
          </a:xfrm>
        </p:spPr>
        <p:txBody>
          <a:bodyPr/>
          <a:lstStyle/>
          <a:p>
            <a:r>
              <a:rPr lang="uk-UA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Хелатотерапія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0303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14" descr="MU_KT_html_m6e9c918d cop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90" b="5599"/>
          <a:stretch/>
        </p:blipFill>
        <p:spPr bwMode="auto">
          <a:xfrm>
            <a:off x="1831898" y="881046"/>
            <a:ext cx="3215846" cy="266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52316" y="3767607"/>
            <a:ext cx="43960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ctr"/>
                <a:tab pos="30353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4100" algn="ctr"/>
                <a:tab pos="3035300" algn="ctr"/>
              </a:tabLst>
            </a:pPr>
            <a:r>
              <a:rPr lang="uk-UA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етацин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-кальцію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Рисунок 14" descr="MU_KT_html_m6e9c918d copy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61" t="5385" r="1205" b="10919"/>
          <a:stretch/>
        </p:blipFill>
        <p:spPr bwMode="auto">
          <a:xfrm>
            <a:off x="6595254" y="940328"/>
            <a:ext cx="3328610" cy="260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37273" y="3845682"/>
            <a:ext cx="1969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Трилон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2400" b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3436" y="4307347"/>
            <a:ext cx="5752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Антидот при отруєнні солями кальцію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стенозі клапанів серця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30364" y="4430871"/>
            <a:ext cx="4476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Антидот при отруєнні іонами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70958" y="5211246"/>
            <a:ext cx="2650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HS-CH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Цистеамін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14664" y="6069322"/>
            <a:ext cx="2962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Радіозахиний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засіб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905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Широкоэкранный</PresentationFormat>
  <Paragraphs>58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Cambria Math</vt:lpstr>
      <vt:lpstr>Symbol</vt:lpstr>
      <vt:lpstr>Times New Roman</vt:lpstr>
      <vt:lpstr>Тема Office</vt:lpstr>
      <vt:lpstr>ISIS/Draw Sketch</vt:lpstr>
      <vt:lpstr>Презентация PowerPoint</vt:lpstr>
      <vt:lpstr>План лекції</vt:lpstr>
      <vt:lpstr>Константа нестійкості:</vt:lpstr>
      <vt:lpstr>Просторова будова комплексних сполук.</vt:lpstr>
      <vt:lpstr>Ізомерія.</vt:lpstr>
      <vt:lpstr>Ізомерія.</vt:lpstr>
      <vt:lpstr>Комплексні сполуки в організмі людини (металоферменти)</vt:lpstr>
      <vt:lpstr>Хелатотерапія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2018-02-26T12:16:42Z</dcterms:created>
  <dcterms:modified xsi:type="dcterms:W3CDTF">2018-02-27T12:51:26Z</dcterms:modified>
</cp:coreProperties>
</file>