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464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529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67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6533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12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694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09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136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691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867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9989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82A1-1D9C-47AA-AD81-B53667B6B34B}" type="datetimeFigureOut">
              <a:rPr lang="ru-RU" smtClean="0"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F0FAE-16DA-4A86-A399-CA7D635B75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3498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9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287887" y="206063"/>
            <a:ext cx="10904113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2400" b="1" dirty="0" err="1">
                <a:solidFill>
                  <a:schemeClr val="accent2"/>
                </a:solidFill>
              </a:rPr>
              <a:t>Харк</a:t>
            </a:r>
            <a:r>
              <a:rPr lang="uk-UA" sz="2400" b="1" dirty="0">
                <a:solidFill>
                  <a:schemeClr val="accent2"/>
                </a:solidFill>
              </a:rPr>
              <a:t>і</a:t>
            </a:r>
            <a:r>
              <a:rPr lang="ru-RU" sz="2400" b="1" dirty="0" err="1">
                <a:solidFill>
                  <a:schemeClr val="accent2"/>
                </a:solidFill>
              </a:rPr>
              <a:t>вський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національний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медичний</a:t>
            </a:r>
            <a:r>
              <a:rPr lang="ru-RU" sz="2400" b="1" dirty="0">
                <a:solidFill>
                  <a:schemeClr val="accent2"/>
                </a:solidFill>
              </a:rPr>
              <a:t> </a:t>
            </a:r>
            <a:r>
              <a:rPr lang="ru-RU" sz="2400" b="1" dirty="0" err="1">
                <a:solidFill>
                  <a:schemeClr val="accent2"/>
                </a:solidFill>
              </a:rPr>
              <a:t>університет</a:t>
            </a: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400" b="1" dirty="0">
                <a:solidFill>
                  <a:schemeClr val="accent2"/>
                </a:solidFill>
              </a:rPr>
              <a:t/>
            </a:r>
            <a:br>
              <a:rPr lang="ru-RU" sz="24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>Кафедра </a:t>
            </a:r>
            <a:r>
              <a:rPr lang="ru-RU" sz="2000" b="1" dirty="0" err="1">
                <a:solidFill>
                  <a:schemeClr val="accent2"/>
                </a:solidFill>
              </a:rPr>
              <a:t>медичної</a:t>
            </a:r>
            <a:r>
              <a:rPr lang="ru-RU" sz="2000" b="1" dirty="0">
                <a:solidFill>
                  <a:schemeClr val="accent2"/>
                </a:solidFill>
              </a:rPr>
              <a:t> та </a:t>
            </a:r>
            <a:r>
              <a:rPr lang="ru-RU" sz="2000" b="1" dirty="0" err="1">
                <a:solidFill>
                  <a:schemeClr val="accent2"/>
                </a:solidFill>
              </a:rPr>
              <a:t>біоорганічної</a:t>
            </a:r>
            <a:r>
              <a:rPr lang="ru-RU" sz="2000" b="1" dirty="0">
                <a:solidFill>
                  <a:schemeClr val="accent2"/>
                </a:solidFill>
              </a:rPr>
              <a:t> </a:t>
            </a:r>
            <a:r>
              <a:rPr lang="ru-RU" sz="2000" b="1" dirty="0" err="1">
                <a:solidFill>
                  <a:schemeClr val="accent2"/>
                </a:solidFill>
              </a:rPr>
              <a:t>хімії</a:t>
            </a: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chemeClr val="accent2"/>
                </a:solidFill>
              </a:rPr>
              <a:t/>
            </a:r>
            <a:br>
              <a:rPr lang="ru-RU" sz="2000" b="1" dirty="0">
                <a:solidFill>
                  <a:schemeClr val="accent2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> «</a:t>
            </a:r>
            <a:r>
              <a:rPr lang="ru-RU" sz="2000" b="1" dirty="0" err="1">
                <a:solidFill>
                  <a:srgbClr val="006600"/>
                </a:solidFill>
              </a:rPr>
              <a:t>Медична</a:t>
            </a:r>
            <a:r>
              <a:rPr lang="ru-RU" sz="2000" b="1" dirty="0">
                <a:solidFill>
                  <a:srgbClr val="006600"/>
                </a:solidFill>
              </a:rPr>
              <a:t> </a:t>
            </a:r>
            <a:r>
              <a:rPr lang="ru-RU" sz="2000" b="1" dirty="0" err="1">
                <a:solidFill>
                  <a:srgbClr val="006600"/>
                </a:solidFill>
              </a:rPr>
              <a:t>хімія</a:t>
            </a:r>
            <a:r>
              <a:rPr lang="ru-RU" sz="2000" b="1" dirty="0">
                <a:solidFill>
                  <a:srgbClr val="006600"/>
                </a:solidFill>
              </a:rPr>
              <a:t>»</a:t>
            </a:r>
            <a:br>
              <a:rPr lang="ru-RU" sz="2000" b="1" dirty="0">
                <a:solidFill>
                  <a:srgbClr val="006600"/>
                </a:solidFill>
              </a:rPr>
            </a:br>
            <a:r>
              <a:rPr lang="ru-RU" sz="2000" b="1" dirty="0">
                <a:solidFill>
                  <a:srgbClr val="006600"/>
                </a:solidFill>
              </a:rPr>
              <a:t/>
            </a:r>
            <a:br>
              <a:rPr lang="ru-RU" sz="2000" b="1" dirty="0">
                <a:solidFill>
                  <a:srgbClr val="006600"/>
                </a:solidFill>
              </a:rPr>
            </a:b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b="1" dirty="0" err="1">
                <a:solidFill>
                  <a:srgbClr val="006600"/>
                </a:solidFill>
              </a:rPr>
              <a:t>Лекція</a:t>
            </a:r>
            <a:r>
              <a:rPr lang="ru-RU" sz="2000" b="1" dirty="0">
                <a:solidFill>
                  <a:srgbClr val="006600"/>
                </a:solidFill>
              </a:rPr>
              <a:t> № 6</a:t>
            </a:r>
          </a:p>
          <a:p>
            <a:pPr algn="ctr" eaLnBrk="1" hangingPunct="1">
              <a:spcBef>
                <a:spcPct val="50000"/>
              </a:spcBef>
            </a:pPr>
            <a:endParaRPr lang="ru-RU" sz="2000" b="1" dirty="0">
              <a:solidFill>
                <a:srgbClr val="006600"/>
              </a:solidFill>
            </a:endParaRPr>
          </a:p>
          <a:p>
            <a:pPr algn="ctr" eaLnBrk="1" hangingPunct="1"/>
            <a:r>
              <a:rPr lang="uk-UA" sz="2800" b="1" dirty="0" err="1" smtClean="0">
                <a:solidFill>
                  <a:srgbClr val="CC0000"/>
                </a:solidFill>
              </a:rPr>
              <a:t>Комплексоутворення</a:t>
            </a:r>
            <a:r>
              <a:rPr lang="uk-UA" sz="2800" b="1" dirty="0" smtClean="0">
                <a:solidFill>
                  <a:srgbClr val="CC0000"/>
                </a:solidFill>
              </a:rPr>
              <a:t> в біологічних системах</a:t>
            </a:r>
            <a:endParaRPr lang="uk-UA" sz="2000" dirty="0">
              <a:solidFill>
                <a:srgbClr val="CC0000"/>
              </a:solidFill>
            </a:endParaRPr>
          </a:p>
          <a:p>
            <a:pPr algn="just" eaLnBrk="1" hangingPunct="1"/>
            <a:endParaRPr lang="uk-UA" sz="2000" dirty="0">
              <a:solidFill>
                <a:srgbClr val="CC0000"/>
              </a:solidFill>
            </a:endParaRPr>
          </a:p>
          <a:p>
            <a:pPr algn="r" eaLnBrk="1" hangingPunct="1"/>
            <a:r>
              <a:rPr lang="uk-UA" sz="2000" b="1" dirty="0">
                <a:solidFill>
                  <a:srgbClr val="6600CC"/>
                </a:solidFill>
              </a:rPr>
              <a:t>Лектор: </a:t>
            </a:r>
            <a:r>
              <a:rPr lang="uk-UA" sz="2000" b="1" dirty="0" smtClean="0">
                <a:solidFill>
                  <a:srgbClr val="6600CC"/>
                </a:solidFill>
              </a:rPr>
              <a:t>доцент </a:t>
            </a:r>
            <a:r>
              <a:rPr lang="uk-UA" sz="2000" b="1" dirty="0" err="1" smtClean="0">
                <a:solidFill>
                  <a:srgbClr val="6600CC"/>
                </a:solidFill>
              </a:rPr>
              <a:t>Петюніна</a:t>
            </a:r>
            <a:r>
              <a:rPr lang="uk-UA" sz="2000" b="1" dirty="0" smtClean="0">
                <a:solidFill>
                  <a:srgbClr val="6600CC"/>
                </a:solidFill>
              </a:rPr>
              <a:t> В.М.</a:t>
            </a:r>
            <a:endParaRPr lang="ru-RU" sz="2000" b="1" dirty="0">
              <a:solidFill>
                <a:srgbClr val="6600CC"/>
              </a:solidFill>
            </a:endParaRPr>
          </a:p>
          <a:p>
            <a:pPr algn="just" eaLnBrk="1" hangingPunct="1"/>
            <a:endParaRPr lang="uk-UA" sz="2000" b="1" dirty="0">
              <a:solidFill>
                <a:srgbClr val="6600CC"/>
              </a:solidFill>
            </a:endParaRPr>
          </a:p>
          <a:p>
            <a:pPr algn="ctr" eaLnBrk="1" hangingPunct="1"/>
            <a:endParaRPr lang="ru-RU" sz="2800" b="1" dirty="0">
              <a:solidFill>
                <a:srgbClr val="CC0000"/>
              </a:solidFill>
            </a:endParaRPr>
          </a:p>
        </p:txBody>
      </p:sp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5613" y="1686125"/>
            <a:ext cx="14573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463" y="1686125"/>
            <a:ext cx="19145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2376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1971" y="1468192"/>
            <a:ext cx="11616743" cy="5177307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Рівновага в водних розчинах комплексних сполук. Поняття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32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</a:t>
            </a:r>
            <a:r>
              <a:rPr lang="uk-UA" sz="32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sz="32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uk-UA" sz="32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uk-UA" sz="3200" baseline="-25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Просторова будова комплексних сполук. Ізомерія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uk-UA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 сполуки в природі, застосування в медицині, в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аналітичній 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практиці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b="1" dirty="0" smtClean="0">
                <a:solidFill>
                  <a:srgbClr val="FF0000"/>
                </a:solidFill>
              </a:rPr>
              <a:t>План лекції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6174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5757"/>
            <a:ext cx="10515600" cy="1325563"/>
          </a:xfrm>
        </p:spPr>
        <p:txBody>
          <a:bodyPr/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Константа нестійкості: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838199" y="901521"/>
                <a:ext cx="11036121" cy="4268095"/>
              </a:xfrm>
            </p:spPr>
            <p:txBody>
              <a:bodyPr>
                <a:normAutofit/>
              </a:bodyPr>
              <a:lstStyle/>
              <a:p>
                <a:pPr marL="0" indent="0" algn="ctr" fontAlgn="base">
                  <a:buNone/>
                </a:pP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К[</a:t>
                </a:r>
                <a:r>
                  <a:rPr lang="uk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(CN)</a:t>
                </a:r>
                <a:r>
                  <a:rPr lang="uk-UA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 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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К</a:t>
                </a:r>
                <a:r>
                  <a:rPr lang="uk-UA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[</a:t>
                </a:r>
                <a:r>
                  <a:rPr lang="uk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(CN)</a:t>
                </a:r>
                <a:r>
                  <a:rPr lang="uk-UA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uk-UA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pPr marL="0" indent="0" algn="ctr" fontAlgn="base">
                  <a:buNone/>
                </a:pP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 типом сильного </a:t>
                </a:r>
                <a:r>
                  <a:rPr lang="uk-U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електроліту</a:t>
                </a:r>
                <a:endParaRPr lang="uk-UA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 fontAlgn="base">
                  <a:buNone/>
                </a:pP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[</a:t>
                </a:r>
                <a:r>
                  <a:rPr lang="uk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(CN)</a:t>
                </a:r>
                <a:r>
                  <a:rPr lang="uk-UA" baseline="-25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]</a:t>
                </a:r>
                <a:r>
                  <a:rPr lang="uk-UA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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uk-UA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</a:t>
                </a:r>
                <a:r>
                  <a:rPr lang="uk-UA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+</a:t>
                </a: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+ 2CN</a:t>
                </a:r>
                <a:r>
                  <a:rPr lang="uk-UA" baseline="30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</a:t>
                </a:r>
              </a:p>
              <a:p>
                <a:pPr marL="0" indent="0" algn="ctr" fontAlgn="base">
                  <a:buNone/>
                </a:pPr>
                <a:r>
                  <a:rPr lang="uk-UA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 типом слабкого </a:t>
                </a:r>
                <a:r>
                  <a:rPr lang="uk-U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електроліту</a:t>
                </a:r>
                <a:endPara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 fontAlgn="base">
                  <a:buNone/>
                </a:pPr>
                <a:endParaRPr lang="ru-RU" i="1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600" i="1"/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uk-UA" sz="3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uk-UA" sz="3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нест</m:t>
                          </m:r>
                        </m:sub>
                      </m:sSub>
                      <m:r>
                        <m:rPr>
                          <m:nor/>
                        </m:rPr>
                        <a:rPr lang="uk-UA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3600" i="1"/>
                          </m:ctrlPr>
                        </m:fPr>
                        <m:num>
                          <m:d>
                            <m:dPr>
                              <m:begChr m:val="["/>
                              <m:endChr m:val="]"/>
                              <m:ctrlPr>
                                <a:rPr lang="ru-RU" sz="3600" i="1"/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ru-RU" sz="3600" i="1"/>
                                  </m:ctrlPr>
                                </m:sSupPr>
                                <m:e>
                                  <m:r>
                                    <m:rPr>
                                      <m:nor/>
                                    </m:rPr>
                                    <a:rPr lang="uk-UA" sz="360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Ag</m:t>
                                  </m:r>
                                </m:e>
                                <m:sup>
                                  <m:r>
                                    <m:rPr>
                                      <m:nor/>
                                    </m:rPr>
                                    <a:rPr lang="uk-UA" sz="360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+</m:t>
                                  </m:r>
                                </m:sup>
                              </m:sSup>
                            </m:e>
                          </m:d>
                          <m:sSup>
                            <m:sSupPr>
                              <m:ctrlPr>
                                <a:rPr lang="ru-RU" sz="3600" i="1"/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ru-RU" sz="3600" i="1"/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RU" sz="3600" i="1"/>
                                      </m:ctrlPr>
                                    </m:sSup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uk-UA" sz="3600">
                                          <a:latin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CN</m:t>
                                      </m:r>
                                    </m:e>
                                    <m:sup>
                                      <m:r>
                                        <m:rPr>
                                          <m:nor/>
                                        </m:rPr>
                                        <a:rPr lang="uk-UA" sz="3600" i="1">
                                          <a:latin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−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m:rPr>
                                  <m:nor/>
                                </m:rPr>
                                <a:rPr lang="uk-UA" sz="3600" i="1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m:rPr>
                                  <m:nor/>
                                </m:rPr>
                                <a:rPr lang="uk-UA" sz="3600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ru-RU" sz="3600" i="1"/>
                              </m:ctrlPr>
                            </m:sSupPr>
                            <m:e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ru-RU" sz="3600" i="1"/>
                                  </m:ctrlPr>
                                </m:dPr>
                                <m:e>
                                  <m:r>
                                    <m:rPr>
                                      <m:nor/>
                                    </m:rPr>
                                    <a:rPr lang="uk-UA" sz="3600">
                                      <a:latin typeface="Times New Roman" panose="02020603050405020304" pitchFamily="18" charset="0"/>
                                      <a:cs typeface="Times New Roman" panose="02020603050405020304" pitchFamily="18" charset="0"/>
                                    </a:rPr>
                                    <m:t>Ag</m:t>
                                  </m:r>
                                  <m:sSub>
                                    <m:sSubPr>
                                      <m:ctrlPr>
                                        <a:rPr lang="ru-RU" sz="3600" i="1"/>
                                      </m:ctrlPr>
                                    </m:sSubPr>
                                    <m:e>
                                      <m:d>
                                        <m:dPr>
                                          <m:ctrlPr>
                                            <a:rPr lang="ru-RU" sz="3600" i="1"/>
                                          </m:ctrlPr>
                                        </m:dPr>
                                        <m:e>
                                          <m:r>
                                            <m:rPr>
                                              <m:nor/>
                                            </m:rPr>
                                            <a:rPr lang="uk-UA" sz="3600">
                                              <a:latin typeface="Times New Roman" panose="02020603050405020304" pitchFamily="18" charset="0"/>
                                              <a:cs typeface="Times New Roman" panose="02020603050405020304" pitchFamily="18" charset="0"/>
                                            </a:rPr>
                                            <m:t>CN</m:t>
                                          </m:r>
                                        </m:e>
                                      </m:d>
                                    </m:e>
                                    <m:sub>
                                      <m:r>
                                        <m:rPr>
                                          <m:nor/>
                                        </m:rPr>
                                        <a:rPr lang="uk-UA" sz="3600">
                                          <a:latin typeface="Times New Roman" panose="02020603050405020304" pitchFamily="18" charset="0"/>
                                          <a:cs typeface="Times New Roman" panose="020206030504050203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m:rPr>
                                  <m:nor/>
                                </m:rPr>
                                <a:rPr lang="uk-UA" sz="3600" i="1">
                                  <a:latin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</m:sup>
                          </m:sSup>
                        </m:den>
                      </m:f>
                      <m:r>
                        <m:rPr>
                          <m:nor/>
                        </m:rPr>
                        <a:rPr lang="uk-UA" sz="36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=1·</m:t>
                      </m:r>
                      <m:sSup>
                        <m:sSupPr>
                          <m:ctrlPr>
                            <a:rPr lang="ru-RU" sz="3600" i="1"/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uk-UA" sz="3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nor/>
                            </m:rPr>
                            <a:rPr lang="uk-UA" sz="3600" i="1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m:rPr>
                              <m:nor/>
                            </m:rPr>
                            <a:rPr lang="uk-UA" sz="360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uk-UA" sz="3600" b="0" i="0" smtClean="0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1</m:t>
                          </m:r>
                        </m:sup>
                      </m:sSup>
                    </m:oMath>
                  </m:oMathPara>
                </a14:m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endParaRPr lang="ru-RU" dirty="0"/>
              </a:p>
            </p:txBody>
          </p:sp>
        </mc:Choice>
        <mc:Fallback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901521"/>
                <a:ext cx="11036121" cy="4268095"/>
              </a:xfrm>
              <a:blipFill rotWithShape="0">
                <a:blip r:embed="rId2"/>
                <a:stretch>
                  <a:fillRect t="-2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Заголовок 1"/>
              <p:cNvSpPr txBox="1">
                <a:spLocks/>
              </p:cNvSpPr>
              <p:nvPr/>
            </p:nvSpPr>
            <p:spPr>
              <a:xfrm>
                <a:off x="838200" y="5169616"/>
                <a:ext cx="10515600" cy="97879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rmAutofit lnSpcReduction="10000"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r>
                  <a:rPr lang="uk-U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Константа стійкості: </a:t>
                </a:r>
                <a:r>
                  <a:rPr lang="uk-UA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</a:t>
                </a:r>
                <a:r>
                  <a:rPr lang="uk-UA" baseline="-250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ст</a:t>
                </a:r>
                <a:r>
                  <a:rPr lang="uk-UA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k-UA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k-U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uk-UA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К</m:t>
                            </m:r>
                          </m:e>
                          <m:sub>
                            <m:r>
                              <a:rPr lang="uk-UA" b="0" i="1" smtClean="0">
                                <a:latin typeface="Cambria Math" panose="02040503050406030204" pitchFamily="18" charset="0"/>
                              </a:rPr>
                              <m:t>нест.</m:t>
                            </m:r>
                          </m:sub>
                        </m:sSub>
                      </m:den>
                    </m:f>
                  </m:oMath>
                </a14:m>
                <a:endParaRPr lang="ru-RU" dirty="0"/>
              </a:p>
            </p:txBody>
          </p:sp>
        </mc:Choice>
        <mc:Fallback>
          <p:sp>
            <p:nvSpPr>
              <p:cNvPr id="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169616"/>
                <a:ext cx="10515600" cy="978795"/>
              </a:xfrm>
              <a:prstGeom prst="rect">
                <a:avLst/>
              </a:prstGeom>
              <a:blipFill rotWithShape="0">
                <a:blip r:embed="rId3"/>
                <a:stretch>
                  <a:fillRect l="-2377" t="-11801" b="-80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2063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92932" cy="832610"/>
          </a:xfrm>
        </p:spPr>
        <p:txBody>
          <a:bodyPr/>
          <a:lstStyle/>
          <a:p>
            <a:r>
              <a:rPr lang="uk-UA" dirty="0">
                <a:solidFill>
                  <a:srgbClr val="C00000"/>
                </a:solidFill>
              </a:rPr>
              <a:t>Просторова будова комплексних сполук.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2057" name="Рисунок 338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6278" y="4674361"/>
            <a:ext cx="923925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Рисунок 338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3403" y="2243899"/>
            <a:ext cx="1076325" cy="103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Рисунок 3380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592" y="3655187"/>
            <a:ext cx="9334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Рисунок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6253" y="1740660"/>
            <a:ext cx="1133475" cy="219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397098" y="96913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11"/>
          <p:cNvSpPr>
            <a:spLocks noChangeArrowheads="1"/>
          </p:cNvSpPr>
          <p:nvPr/>
        </p:nvSpPr>
        <p:spPr bwMode="auto">
          <a:xfrm>
            <a:off x="397098" y="295033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397098" y="39885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397098" y="4874386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Rectangle 14"/>
          <p:cNvSpPr>
            <a:spLocks noChangeArrowheads="1"/>
          </p:cNvSpPr>
          <p:nvPr/>
        </p:nvSpPr>
        <p:spPr bwMode="auto">
          <a:xfrm>
            <a:off x="397098" y="509346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988347" y="1552716"/>
            <a:ext cx="9125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Ag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(NH</a:t>
            </a:r>
            <a:r>
              <a:rPr lang="uk-UA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uk-UA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uk-UA" sz="2400" baseline="30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uk-UA" sz="2400" dirty="0" err="1" smtClean="0"/>
              <a:t>s</a:t>
            </a:r>
            <a:r>
              <a:rPr lang="uk-UA" sz="2400" i="1" dirty="0" err="1" smtClean="0"/>
              <a:t>p</a:t>
            </a:r>
            <a:r>
              <a:rPr lang="uk-UA" sz="2400" i="1" dirty="0" smtClean="0"/>
              <a:t>-</a:t>
            </a:r>
            <a:r>
              <a:rPr lang="uk-UA" sz="2400" dirty="0" smtClean="0"/>
              <a:t>гібридизація орбіталей </a:t>
            </a:r>
            <a:r>
              <a:rPr lang="uk-UA" sz="2400" dirty="0" err="1" smtClean="0"/>
              <a:t>комплексоутворювача</a:t>
            </a:r>
            <a:endParaRPr lang="ru-RU" sz="24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988347" y="2720818"/>
            <a:ext cx="9125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[</a:t>
            </a:r>
            <a:r>
              <a:rPr lang="en-US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Zn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(NH</a:t>
            </a:r>
            <a:r>
              <a:rPr lang="uk-UA" sz="2400" baseline="-25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2400" baseline="-25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sz="2400" baseline="300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2+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- </a:t>
            </a:r>
            <a:r>
              <a:rPr lang="uk-UA" sz="2400" dirty="0" err="1" smtClean="0"/>
              <a:t>s</a:t>
            </a:r>
            <a:r>
              <a:rPr lang="uk-UA" sz="2400" i="1" dirty="0" err="1" smtClean="0"/>
              <a:t>p</a:t>
            </a:r>
            <a:r>
              <a:rPr lang="en-US" sz="2400" i="1" baseline="30000" dirty="0" smtClean="0"/>
              <a:t>3</a:t>
            </a:r>
            <a:r>
              <a:rPr lang="uk-UA" sz="2400" i="1" dirty="0" smtClean="0"/>
              <a:t>-</a:t>
            </a:r>
            <a:r>
              <a:rPr lang="uk-UA" sz="2400" dirty="0" smtClean="0"/>
              <a:t>гібридизація орбіталей </a:t>
            </a:r>
            <a:r>
              <a:rPr lang="uk-UA" sz="2400" dirty="0" err="1" smtClean="0"/>
              <a:t>комплексоутворювача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88347" y="4012672"/>
            <a:ext cx="9125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400" dirty="0" err="1" smtClean="0"/>
              <a:t>s</a:t>
            </a:r>
            <a:r>
              <a:rPr lang="uk-UA" sz="2400" i="1" dirty="0" err="1" smtClean="0"/>
              <a:t>p</a:t>
            </a:r>
            <a:r>
              <a:rPr lang="en-US" sz="2400" i="1" baseline="30000" dirty="0" smtClean="0"/>
              <a:t>2</a:t>
            </a:r>
            <a:r>
              <a:rPr lang="en-US" sz="2400" i="1" dirty="0" smtClean="0"/>
              <a:t>d</a:t>
            </a:r>
            <a:r>
              <a:rPr lang="uk-UA" sz="2400" i="1" dirty="0" smtClean="0"/>
              <a:t>-</a:t>
            </a:r>
            <a:r>
              <a:rPr lang="uk-UA" sz="2400" dirty="0" smtClean="0"/>
              <a:t>гібридизація орбіталей </a:t>
            </a:r>
            <a:r>
              <a:rPr lang="uk-UA" sz="2400" dirty="0" err="1" smtClean="0"/>
              <a:t>комплексоутворювача</a:t>
            </a:r>
            <a:endParaRPr lang="ru-RU" sz="2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988347" y="5529378"/>
            <a:ext cx="9125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[</a:t>
            </a:r>
            <a:r>
              <a:rPr lang="uk-UA" sz="2400" dirty="0" err="1"/>
              <a:t>Co</a:t>
            </a:r>
            <a:r>
              <a:rPr lang="uk-UA" sz="2400" dirty="0"/>
              <a:t>(NH</a:t>
            </a:r>
            <a:r>
              <a:rPr lang="uk-UA" sz="2400" baseline="-25000" dirty="0"/>
              <a:t>3</a:t>
            </a:r>
            <a:r>
              <a:rPr lang="uk-UA" sz="2400" dirty="0"/>
              <a:t>)</a:t>
            </a:r>
            <a:r>
              <a:rPr lang="uk-UA" sz="2400" baseline="-25000" dirty="0"/>
              <a:t>6</a:t>
            </a:r>
            <a:r>
              <a:rPr lang="uk-UA" sz="2400" dirty="0"/>
              <a:t>]</a:t>
            </a:r>
            <a:r>
              <a:rPr lang="uk-UA" sz="2400" baseline="30000" dirty="0"/>
              <a:t>3+</a:t>
            </a:r>
            <a:r>
              <a:rPr lang="uk-UA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400" dirty="0" err="1" smtClean="0"/>
              <a:t>s</a:t>
            </a:r>
            <a:r>
              <a:rPr lang="uk-UA" sz="2400" i="1" dirty="0" err="1" smtClean="0"/>
              <a:t>p</a:t>
            </a:r>
            <a:r>
              <a:rPr lang="en-US" sz="2400" i="1" baseline="30000" dirty="0" smtClean="0"/>
              <a:t>3</a:t>
            </a:r>
            <a:r>
              <a:rPr lang="en-US" sz="2400" i="1" dirty="0" smtClean="0"/>
              <a:t>d</a:t>
            </a:r>
            <a:r>
              <a:rPr lang="en-US" sz="2400" i="1" baseline="30000" dirty="0" smtClean="0"/>
              <a:t>2</a:t>
            </a:r>
            <a:r>
              <a:rPr lang="uk-UA" sz="2400" i="1" dirty="0" smtClean="0"/>
              <a:t>-</a:t>
            </a:r>
            <a:r>
              <a:rPr lang="uk-UA" sz="2400" dirty="0" smtClean="0"/>
              <a:t>гібридизація орбіталей </a:t>
            </a:r>
            <a:r>
              <a:rPr lang="uk-UA" sz="2400" dirty="0" err="1" smtClean="0"/>
              <a:t>комплексоутворювача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09477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6300" y="339367"/>
            <a:ext cx="2819400" cy="600790"/>
          </a:xfrm>
        </p:spPr>
        <p:txBody>
          <a:bodyPr>
            <a:noAutofit/>
          </a:bodyPr>
          <a:lstStyle/>
          <a:p>
            <a:r>
              <a:rPr lang="uk-UA" sz="5400" dirty="0">
                <a:solidFill>
                  <a:srgbClr val="C00000"/>
                </a:solidFill>
              </a:rPr>
              <a:t>Ізомерія.</a:t>
            </a:r>
            <a:endParaRPr lang="ru-RU" sz="54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7896" y="1490774"/>
            <a:ext cx="10515600" cy="4351338"/>
          </a:xfrm>
        </p:spPr>
        <p:txBody>
          <a:bodyPr/>
          <a:lstStyle/>
          <a:p>
            <a:r>
              <a:rPr lang="uk-UA" dirty="0" smtClean="0"/>
              <a:t>Просторова:</a:t>
            </a:r>
          </a:p>
          <a:p>
            <a:pPr marL="0" indent="0" algn="ctr">
              <a:buNone/>
            </a:pP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Pt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(NH</a:t>
            </a:r>
            <a:r>
              <a:rPr lang="uk-UA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sz="36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</a:p>
          <a:p>
            <a:pPr marL="0" indent="0" algn="ctr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42378935"/>
              </p:ext>
            </p:extLst>
          </p:nvPr>
        </p:nvGraphicFramePr>
        <p:xfrm>
          <a:off x="1429555" y="2735374"/>
          <a:ext cx="2805985" cy="2263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ISIS/Draw Sketch" r:id="rId3" imgW="1131934" imgH="914400" progId="ISISServer">
                  <p:embed/>
                </p:oleObj>
              </mc:Choice>
              <mc:Fallback>
                <p:oleObj name="ISIS/Draw Sketch" r:id="rId3" imgW="1131934" imgH="914400" progId="ISISServer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9555" y="2735374"/>
                        <a:ext cx="2805985" cy="22636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830757"/>
              </p:ext>
            </p:extLst>
          </p:nvPr>
        </p:nvGraphicFramePr>
        <p:xfrm>
          <a:off x="6581105" y="2979631"/>
          <a:ext cx="2743199" cy="1892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ISIS/Draw Sketch" r:id="rId5" imgW="1225955" imgH="849809" progId="ISISServer">
                  <p:embed/>
                </p:oleObj>
              </mc:Choice>
              <mc:Fallback>
                <p:oleObj name="ISIS/Draw Sketch" r:id="rId5" imgW="1225955" imgH="849809" progId="ISISServer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1105" y="2979631"/>
                        <a:ext cx="2743199" cy="189259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-180304" y="-33485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-180304" y="1036749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         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2325664" y="5189737"/>
            <a:ext cx="6587636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цис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                                                             транс-</a:t>
            </a:r>
            <a:endParaRPr kumimoji="0" 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098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456" y="1056068"/>
            <a:ext cx="11921544" cy="5679583"/>
          </a:xfrm>
        </p:spPr>
        <p:txBody>
          <a:bodyPr>
            <a:norm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Ізомерія, яка обумовлена різним розподілом іонів між внутрішньою й зовнішньою сферами комплексу, 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НАЗИВАЄТЬСЯ ІОНІЗАЦІЙНОЮ. </a:t>
            </a:r>
          </a:p>
          <a:p>
            <a:pPr marL="0" indent="0" algn="ctr">
              <a:buNone/>
            </a:pPr>
            <a:endParaRPr lang="uk-UA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uk-UA" sz="48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Cl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uk-UA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uk-UA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(OH)</a:t>
            </a:r>
            <a:r>
              <a:rPr lang="uk-UA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Сl</a:t>
            </a:r>
            <a:r>
              <a:rPr lang="uk-UA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]OH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86300" y="339367"/>
            <a:ext cx="2819400" cy="600790"/>
          </a:xfrm>
        </p:spPr>
        <p:txBody>
          <a:bodyPr>
            <a:noAutofit/>
          </a:bodyPr>
          <a:lstStyle/>
          <a:p>
            <a:r>
              <a:rPr lang="uk-UA" sz="5400" dirty="0">
                <a:solidFill>
                  <a:srgbClr val="C00000"/>
                </a:solidFill>
              </a:rPr>
              <a:t>Ізомерія.</a:t>
            </a:r>
            <a:endParaRPr lang="ru-RU" sz="54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683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173237" cy="92276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 сполуки в організмі людини (</a:t>
            </a:r>
            <a:r>
              <a:rPr lang="uk-UA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металоферменти</a:t>
            </a:r>
            <a:r>
              <a:rPr lang="uk-UA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Карбоангідраза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утворення та розкладання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</a:t>
            </a:r>
            <a:r>
              <a:rPr lang="en-US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Карбоксипептидаза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Zn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гідроліз пептидних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зв’язків</a:t>
            </a:r>
            <a:endParaRPr lang="uk-U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Каталаза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Fe</a:t>
            </a:r>
            <a:r>
              <a:rPr lang="uk-UA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розклад пероксиду водню</a:t>
            </a:r>
          </a:p>
          <a:p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Цитохромоксидаза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відновлення кисню в дихальному 						ланцюгу мітохондрій</a:t>
            </a:r>
          </a:p>
          <a:p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Піруват-карбоксилаза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Mn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карбоксилювання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піровиноградної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						кислоти</a:t>
            </a:r>
          </a:p>
          <a:p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Альдегідооксидаза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</a:t>
            </a:r>
            <a:r>
              <a:rPr lang="en-US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окиснення альдегідів</a:t>
            </a:r>
          </a:p>
          <a:p>
            <a:r>
              <a:rPr lang="uk-UA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Рибонуклеотидредуктаза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</a:t>
            </a:r>
            <a:r>
              <a:rPr lang="uk-UA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синтез РНК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368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06373" y="223459"/>
            <a:ext cx="3579254" cy="793974"/>
          </a:xfrm>
        </p:spPr>
        <p:txBody>
          <a:bodyPr/>
          <a:lstStyle/>
          <a:p>
            <a:r>
              <a:rPr lang="uk-UA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Хелатотерапія</a:t>
            </a:r>
            <a:endParaRPr 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-103031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4097" name="Рисунок 14" descr="MU_KT_html_m6e9c918d copy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490" b="5599"/>
          <a:stretch/>
        </p:blipFill>
        <p:spPr bwMode="auto">
          <a:xfrm>
            <a:off x="1831898" y="881046"/>
            <a:ext cx="3215846" cy="266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452316" y="3767607"/>
            <a:ext cx="439609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4100" algn="ctr"/>
                <a:tab pos="30353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4100" algn="ctr"/>
                <a:tab pos="30353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4100" algn="ctr"/>
                <a:tab pos="30353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4100" algn="ctr"/>
                <a:tab pos="30353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4100" algn="ctr"/>
                <a:tab pos="30353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4100" algn="ctr"/>
                <a:tab pos="30353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4100" algn="ctr"/>
                <a:tab pos="30353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4100" algn="ctr"/>
                <a:tab pos="30353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054100" algn="ctr"/>
                <a:tab pos="30353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054100" algn="ctr"/>
                <a:tab pos="3035300" algn="ctr"/>
              </a:tabLst>
            </a:pPr>
            <a:r>
              <a:rPr lang="uk-UA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kumimoji="0" lang="uk-UA" sz="28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етацин</a:t>
            </a:r>
            <a:r>
              <a:rPr kumimoji="0" lang="uk-UA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-кальцію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7" name="Рисунок 14" descr="MU_KT_html_m6e9c918d copy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61" t="5385" r="1205" b="10919"/>
          <a:stretch/>
        </p:blipFill>
        <p:spPr bwMode="auto">
          <a:xfrm>
            <a:off x="6595254" y="940328"/>
            <a:ext cx="3328610" cy="260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37273" y="3845682"/>
            <a:ext cx="19691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Трилон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sz="2400" b="1" dirty="0">
                <a:solidFill>
                  <a:srgbClr val="000000"/>
                </a:solidFill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4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343436" y="4307347"/>
            <a:ext cx="57525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Антидот при отруєнні солями кальцію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стенозі клапанів серця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930364" y="4430871"/>
            <a:ext cx="44768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Антидот при отруєнні іонами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Pb</a:t>
            </a:r>
            <a:r>
              <a:rPr lang="en-US" sz="20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770958" y="5211246"/>
            <a:ext cx="26500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HS-CH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-CH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-NH</a:t>
            </a:r>
            <a:r>
              <a:rPr lang="en-US" sz="2400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uk-UA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Цистеамін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614664" y="6069322"/>
            <a:ext cx="2962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uk-UA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Радіозахиний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засіб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59057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229</Words>
  <Application>Microsoft Office PowerPoint</Application>
  <PresentationFormat>Широкоэкранный</PresentationFormat>
  <Paragraphs>58</Paragraphs>
  <Slides>8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Cambria Math</vt:lpstr>
      <vt:lpstr>Symbol</vt:lpstr>
      <vt:lpstr>Times New Roman</vt:lpstr>
      <vt:lpstr>Тема Office</vt:lpstr>
      <vt:lpstr>ISIS/Draw Sketch</vt:lpstr>
      <vt:lpstr>Презентация PowerPoint</vt:lpstr>
      <vt:lpstr>План лекції</vt:lpstr>
      <vt:lpstr>Константа нестійкості:</vt:lpstr>
      <vt:lpstr>Просторова будова комплексних сполук.</vt:lpstr>
      <vt:lpstr>Ізомерія.</vt:lpstr>
      <vt:lpstr>Ізомерія.</vt:lpstr>
      <vt:lpstr>Комплексні сполуки в організмі людини (металоферменти)</vt:lpstr>
      <vt:lpstr>Хелатотерапія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8</cp:revision>
  <dcterms:created xsi:type="dcterms:W3CDTF">2018-02-26T12:16:42Z</dcterms:created>
  <dcterms:modified xsi:type="dcterms:W3CDTF">2018-02-27T12:51:26Z</dcterms:modified>
</cp:coreProperties>
</file>