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75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5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26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31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6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38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7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13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9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762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64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2C397-F279-4BB9-A5A9-3D28C909FC0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6EA0B-E751-4092-8322-298154666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71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70072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53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53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uk-UA" sz="53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ермінологія </a:t>
            </a:r>
            <a:r>
              <a:rPr lang="uk-UA" sz="53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  <a:r>
              <a:rPr lang="uk-UA" sz="53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професійному спілкуванні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640097"/>
            <a:ext cx="2732009" cy="32179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800" i="1" dirty="0">
                <a:solidFill>
                  <a:srgbClr val="FF0000"/>
                </a:solidFill>
                <a:latin typeface="Cambria" panose="02040503050406030204" pitchFamily="18" charset="0"/>
              </a:rPr>
              <a:t>Харківський національний медичний університет</a:t>
            </a:r>
            <a:endParaRPr lang="ru-RU" sz="2800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7420" y="911474"/>
            <a:ext cx="6192688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uk-UA" i="1" dirty="0" smtClean="0">
                <a:solidFill>
                  <a:srgbClr val="FF0000"/>
                </a:solidFill>
              </a:rPr>
              <a:t>Кафедра української мови, основ психології та педагогіки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87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</a:t>
            </a:r>
            <a:r>
              <a:rPr lang="uk-UA" sz="72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іномени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988840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cap="small" dirty="0" err="1"/>
              <a:t>аритмія</a:t>
            </a:r>
            <a:r>
              <a:rPr lang="ru-RU" sz="4400" i="1" cap="small" dirty="0"/>
              <a:t>(</a:t>
            </a:r>
            <a:r>
              <a:rPr lang="ru-RU" sz="4400" i="1" cap="small" dirty="0" err="1"/>
              <a:t>грец</a:t>
            </a:r>
            <a:r>
              <a:rPr lang="ru-RU" sz="4400" i="1" cap="small" dirty="0"/>
              <a:t>.) - </a:t>
            </a:r>
            <a:r>
              <a:rPr lang="ru-RU" sz="4400" i="1" cap="small" dirty="0" err="1"/>
              <a:t>порушення</a:t>
            </a:r>
            <a:r>
              <a:rPr lang="ru-RU" sz="4400" i="1" cap="small" dirty="0"/>
              <a:t> </a:t>
            </a:r>
            <a:r>
              <a:rPr lang="ru-RU" sz="4400" i="1" cap="small" dirty="0" smtClean="0"/>
              <a:t>ритму</a:t>
            </a:r>
          </a:p>
          <a:p>
            <a:pPr algn="ctr"/>
            <a:endParaRPr lang="ru-RU" sz="4400" i="1" cap="small" dirty="0" smtClean="0"/>
          </a:p>
          <a:p>
            <a:pPr algn="ctr"/>
            <a:r>
              <a:rPr lang="ru-RU" sz="4400" i="1" cap="small" dirty="0" err="1" smtClean="0"/>
              <a:t>ангіостеноз</a:t>
            </a:r>
            <a:r>
              <a:rPr lang="ru-RU" sz="4400" i="1" cap="small" dirty="0" smtClean="0"/>
              <a:t> </a:t>
            </a:r>
            <a:r>
              <a:rPr lang="ru-RU" sz="4400" i="1" cap="small" dirty="0"/>
              <a:t>(</a:t>
            </a:r>
            <a:r>
              <a:rPr lang="ru-RU" sz="4400" i="1" cap="small" dirty="0" err="1"/>
              <a:t>грец</a:t>
            </a:r>
            <a:r>
              <a:rPr lang="ru-RU" sz="4400" i="1" cap="small" dirty="0"/>
              <a:t>.) - </a:t>
            </a:r>
            <a:r>
              <a:rPr lang="ru-RU" sz="4400" i="1" cap="small" dirty="0" err="1"/>
              <a:t>звуження</a:t>
            </a:r>
            <a:r>
              <a:rPr lang="ru-RU" sz="4400" i="1" cap="small" dirty="0"/>
              <a:t> </a:t>
            </a:r>
            <a:r>
              <a:rPr lang="ru-RU" sz="4400" i="1" cap="small" dirty="0" err="1"/>
              <a:t>судин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392" y="4077072"/>
            <a:ext cx="2361015" cy="278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14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2376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cap="small" dirty="0" err="1" smtClean="0"/>
              <a:t>Стилістична</a:t>
            </a:r>
            <a:r>
              <a:rPr lang="ru-RU" sz="2400" cap="small" dirty="0" smtClean="0"/>
              <a:t> </a:t>
            </a:r>
            <a:r>
              <a:rPr lang="ru-RU" sz="2400" cap="small" dirty="0" err="1"/>
              <a:t>зумовленість</a:t>
            </a:r>
            <a:r>
              <a:rPr lang="ru-RU" sz="2400" cap="small" dirty="0"/>
              <a:t> </a:t>
            </a:r>
            <a:r>
              <a:rPr lang="ru-RU" sz="2400" cap="small" dirty="0" err="1"/>
              <a:t>синонімів</a:t>
            </a:r>
            <a:r>
              <a:rPr lang="ru-RU" sz="2400" cap="small" dirty="0"/>
              <a:t>, один з </a:t>
            </a:r>
            <a:r>
              <a:rPr lang="ru-RU" sz="2400" cap="small" dirty="0" err="1"/>
              <a:t>яких</a:t>
            </a:r>
            <a:r>
              <a:rPr lang="ru-RU" sz="2400" cap="small" dirty="0"/>
              <a:t> </a:t>
            </a:r>
            <a:r>
              <a:rPr lang="ru-RU" sz="2400" cap="small" dirty="0" err="1"/>
              <a:t>виник</a:t>
            </a:r>
            <a:r>
              <a:rPr lang="ru-RU" sz="2400" cap="small" dirty="0"/>
              <a:t> на </a:t>
            </a:r>
            <a:r>
              <a:rPr lang="ru-RU" sz="2400" cap="small" dirty="0" err="1"/>
              <a:t>національній</a:t>
            </a:r>
            <a:r>
              <a:rPr lang="ru-RU" sz="2400" cap="small" dirty="0"/>
              <a:t> </a:t>
            </a:r>
            <a:r>
              <a:rPr lang="ru-RU" sz="2400" cap="small" dirty="0" err="1"/>
              <a:t>основі</a:t>
            </a:r>
            <a:r>
              <a:rPr lang="ru-RU" sz="2400" cap="small" dirty="0"/>
              <a:t>, а </a:t>
            </a:r>
            <a:r>
              <a:rPr lang="ru-RU" sz="2400" cap="small" dirty="0" err="1"/>
              <a:t>другий</a:t>
            </a:r>
            <a:r>
              <a:rPr lang="ru-RU" sz="2400" cap="small" dirty="0"/>
              <a:t> - на </a:t>
            </a:r>
            <a:r>
              <a:rPr lang="ru-RU" sz="2400" cap="small" dirty="0" err="1"/>
              <a:t>іншомовній</a:t>
            </a:r>
            <a:r>
              <a:rPr lang="ru-RU" sz="2400" cap="small" dirty="0"/>
              <a:t> </a:t>
            </a:r>
            <a:r>
              <a:rPr lang="ru-RU" sz="2400" cap="small" dirty="0" err="1"/>
              <a:t>або</a:t>
            </a:r>
            <a:r>
              <a:rPr lang="ru-RU" sz="2400" cap="small" dirty="0"/>
              <a:t> за </a:t>
            </a:r>
            <a:r>
              <a:rPr lang="ru-RU" sz="2400" cap="small" dirty="0" err="1"/>
              <a:t>іншомовними</a:t>
            </a:r>
            <a:r>
              <a:rPr lang="ru-RU" sz="2400" cap="small" dirty="0"/>
              <a:t> моделями - </a:t>
            </a:r>
            <a:r>
              <a:rPr lang="ru-RU" sz="2400" cap="small" dirty="0" err="1"/>
              <a:t>різна</a:t>
            </a:r>
            <a:r>
              <a:rPr lang="ru-RU" sz="2400" cap="small" dirty="0"/>
              <a:t>. Як правило, </a:t>
            </a:r>
            <a:r>
              <a:rPr lang="ru-RU" sz="2400" cap="small" dirty="0" err="1"/>
              <a:t>національні</a:t>
            </a:r>
            <a:r>
              <a:rPr lang="ru-RU" sz="2400" cap="small" dirty="0"/>
              <a:t> </a:t>
            </a:r>
            <a:r>
              <a:rPr lang="ru-RU" sz="2400" cap="small" dirty="0" err="1"/>
              <a:t>терміни</a:t>
            </a:r>
            <a:r>
              <a:rPr lang="ru-RU" sz="2400" cap="small" dirty="0"/>
              <a:t> </a:t>
            </a:r>
            <a:r>
              <a:rPr lang="ru-RU" sz="2400" cap="small" dirty="0" err="1"/>
              <a:t>характерніші</a:t>
            </a:r>
            <a:r>
              <a:rPr lang="ru-RU" sz="2400" cap="small" dirty="0"/>
              <a:t> для </a:t>
            </a:r>
            <a:r>
              <a:rPr lang="ru-RU" sz="2400" cap="small" dirty="0" err="1"/>
              <a:t>художнього</a:t>
            </a:r>
            <a:r>
              <a:rPr lang="ru-RU" sz="2400" cap="small" dirty="0"/>
              <a:t>, </a:t>
            </a:r>
            <a:r>
              <a:rPr lang="ru-RU" sz="2400" cap="small" dirty="0" err="1"/>
              <a:t>науково-публіцистичного</a:t>
            </a:r>
            <a:r>
              <a:rPr lang="ru-RU" sz="2400" cap="small" dirty="0"/>
              <a:t> та </a:t>
            </a:r>
            <a:r>
              <a:rPr lang="ru-RU" sz="2400" cap="small" dirty="0" err="1"/>
              <a:t>розмовного</a:t>
            </a:r>
            <a:r>
              <a:rPr lang="ru-RU" sz="2400" cap="small" dirty="0"/>
              <a:t> </a:t>
            </a:r>
            <a:r>
              <a:rPr lang="ru-RU" sz="2400" cap="small" dirty="0" err="1"/>
              <a:t>стилів</a:t>
            </a:r>
            <a:r>
              <a:rPr lang="ru-RU" sz="2400" cap="small" dirty="0"/>
              <a:t>, слова </a:t>
            </a:r>
            <a:r>
              <a:rPr lang="ru-RU" sz="2400" cap="small" dirty="0" err="1"/>
              <a:t>іншомовного</a:t>
            </a:r>
            <a:r>
              <a:rPr lang="ru-RU" sz="2400" cap="small" dirty="0"/>
              <a:t> </a:t>
            </a:r>
            <a:r>
              <a:rPr lang="ru-RU" sz="2400" cap="small" dirty="0" err="1"/>
              <a:t>походження</a:t>
            </a:r>
            <a:r>
              <a:rPr lang="ru-RU" sz="2400" cap="small" dirty="0"/>
              <a:t> </a:t>
            </a:r>
            <a:r>
              <a:rPr lang="ru-RU" sz="2400" cap="small" dirty="0" err="1"/>
              <a:t>використовуються</a:t>
            </a:r>
            <a:r>
              <a:rPr lang="ru-RU" sz="2400" cap="small" dirty="0"/>
              <a:t> в </a:t>
            </a:r>
            <a:r>
              <a:rPr lang="ru-RU" sz="2400" cap="small" dirty="0" err="1"/>
              <a:t>суто</a:t>
            </a:r>
            <a:r>
              <a:rPr lang="ru-RU" sz="2400" cap="small" dirty="0"/>
              <a:t> </a:t>
            </a:r>
            <a:r>
              <a:rPr lang="ru-RU" sz="2400" cap="small" dirty="0" err="1"/>
              <a:t>науковій</a:t>
            </a:r>
            <a:r>
              <a:rPr lang="ru-RU" sz="2400" cap="small" dirty="0"/>
              <a:t> та </a:t>
            </a:r>
            <a:r>
              <a:rPr lang="ru-RU" sz="2400" cap="small" dirty="0" err="1"/>
              <a:t>фаховій</a:t>
            </a:r>
            <a:r>
              <a:rPr lang="ru-RU" sz="2400" cap="small" dirty="0"/>
              <a:t> </a:t>
            </a:r>
            <a:r>
              <a:rPr lang="ru-RU" sz="2400" cap="small" dirty="0" err="1"/>
              <a:t>літературі</a:t>
            </a:r>
            <a:r>
              <a:rPr lang="ru-RU" sz="2400" cap="small" dirty="0"/>
              <a:t>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573015"/>
            <a:ext cx="3528392" cy="31085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cap="small" dirty="0"/>
              <a:t>слово </a:t>
            </a:r>
            <a:r>
              <a:rPr lang="ru-RU" sz="2800" cap="small" dirty="0" err="1"/>
              <a:t>грецького</a:t>
            </a:r>
            <a:r>
              <a:rPr lang="ru-RU" sz="2800" cap="small" dirty="0"/>
              <a:t> </a:t>
            </a:r>
            <a:r>
              <a:rPr lang="ru-RU" sz="2800" cap="small" dirty="0" err="1"/>
              <a:t>походження</a:t>
            </a:r>
            <a:r>
              <a:rPr lang="ru-RU" sz="2800" b="1" cap="small" dirty="0"/>
              <a:t> </a:t>
            </a:r>
            <a:r>
              <a:rPr lang="ru-RU" sz="2800" b="1" i="1" cap="small" dirty="0" err="1"/>
              <a:t>апатія</a:t>
            </a:r>
            <a:r>
              <a:rPr lang="ru-RU" sz="2800" b="1" cap="small" dirty="0"/>
              <a:t> </a:t>
            </a:r>
            <a:r>
              <a:rPr lang="ru-RU" sz="2800" cap="small" dirty="0" err="1"/>
              <a:t>вживають</a:t>
            </a:r>
            <a:r>
              <a:rPr lang="ru-RU" sz="2800" cap="small" dirty="0"/>
              <a:t> в основному в </a:t>
            </a:r>
            <a:r>
              <a:rPr lang="ru-RU" sz="2800" cap="small" dirty="0" err="1"/>
              <a:t>науковій</a:t>
            </a:r>
            <a:r>
              <a:rPr lang="ru-RU" sz="2800" cap="small" dirty="0"/>
              <a:t> </a:t>
            </a:r>
            <a:r>
              <a:rPr lang="ru-RU" sz="2800" cap="small" dirty="0" err="1"/>
              <a:t>медичній</a:t>
            </a:r>
            <a:r>
              <a:rPr lang="ru-RU" sz="2800" cap="small" dirty="0"/>
              <a:t> </a:t>
            </a:r>
            <a:r>
              <a:rPr lang="ru-RU" sz="2800" cap="small" dirty="0" err="1"/>
              <a:t>літературі</a:t>
            </a:r>
            <a:r>
              <a:rPr lang="ru-RU" sz="2800" cap="small" dirty="0"/>
              <a:t> та в </a:t>
            </a:r>
            <a:r>
              <a:rPr lang="ru-RU" sz="2800" cap="small" dirty="0" err="1"/>
              <a:t>процесі</a:t>
            </a:r>
            <a:r>
              <a:rPr lang="ru-RU" sz="2800" cap="small" dirty="0"/>
              <a:t> </a:t>
            </a:r>
            <a:r>
              <a:rPr lang="ru-RU" sz="2800" cap="small" dirty="0" err="1"/>
              <a:t>фахового</a:t>
            </a:r>
            <a:r>
              <a:rPr lang="ru-RU" sz="2800" cap="small" dirty="0"/>
              <a:t> </a:t>
            </a:r>
            <a:r>
              <a:rPr lang="ru-RU" sz="2800" cap="small" dirty="0" err="1" smtClean="0"/>
              <a:t>спілкування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357571"/>
            <a:ext cx="3456384" cy="35394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cap="small" dirty="0" err="1"/>
              <a:t>українське</a:t>
            </a:r>
            <a:r>
              <a:rPr lang="ru-RU" sz="2800" cap="small" dirty="0"/>
              <a:t> слово </a:t>
            </a:r>
            <a:r>
              <a:rPr lang="ru-RU" sz="2800" b="1" i="1" cap="small" dirty="0" err="1"/>
              <a:t>байдужість</a:t>
            </a:r>
            <a:r>
              <a:rPr lang="ru-RU" sz="2800" cap="small" dirty="0"/>
              <a:t> </a:t>
            </a:r>
            <a:r>
              <a:rPr lang="ru-RU" sz="2800" cap="small" dirty="0" err="1"/>
              <a:t>переважає</a:t>
            </a:r>
            <a:r>
              <a:rPr lang="ru-RU" sz="2800" cap="small" dirty="0"/>
              <a:t> в </a:t>
            </a:r>
            <a:r>
              <a:rPr lang="ru-RU" sz="2800" cap="small" dirty="0" err="1"/>
              <a:t>спілкуванні</a:t>
            </a:r>
            <a:r>
              <a:rPr lang="ru-RU" sz="2800" cap="small" dirty="0"/>
              <a:t> </a:t>
            </a:r>
            <a:r>
              <a:rPr lang="ru-RU" sz="2800" cap="small" dirty="0" err="1"/>
              <a:t>лікаря</a:t>
            </a:r>
            <a:r>
              <a:rPr lang="ru-RU" sz="2800" cap="small" dirty="0"/>
              <a:t> з </a:t>
            </a:r>
            <a:r>
              <a:rPr lang="ru-RU" sz="2800" cap="small" dirty="0" err="1"/>
              <a:t>пацієнтом</a:t>
            </a:r>
            <a:r>
              <a:rPr lang="ru-RU" sz="2800" cap="small" dirty="0"/>
              <a:t> з метою </a:t>
            </a:r>
            <a:r>
              <a:rPr lang="ru-RU" sz="2800" cap="small" dirty="0" err="1"/>
              <a:t>уникнення</a:t>
            </a:r>
            <a:r>
              <a:rPr lang="ru-RU" sz="2800" cap="small" dirty="0"/>
              <a:t> </a:t>
            </a:r>
            <a:r>
              <a:rPr lang="ru-RU" sz="2800" cap="small" dirty="0" err="1"/>
              <a:t>незрозумілої</a:t>
            </a:r>
            <a:r>
              <a:rPr lang="ru-RU" sz="2800" cap="small" dirty="0"/>
              <a:t> для </a:t>
            </a:r>
            <a:r>
              <a:rPr lang="ru-RU" sz="2800" cap="small" dirty="0" err="1"/>
              <a:t>пересічної</a:t>
            </a:r>
            <a:r>
              <a:rPr lang="ru-RU" sz="2800" cap="small" dirty="0"/>
              <a:t> </a:t>
            </a:r>
            <a:r>
              <a:rPr lang="ru-RU" sz="2800" cap="small" dirty="0" err="1"/>
              <a:t>людини</a:t>
            </a:r>
            <a:r>
              <a:rPr lang="ru-RU" sz="2800" cap="small" dirty="0"/>
              <a:t> лексики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131840" y="2780928"/>
            <a:ext cx="288032" cy="792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6372200" y="2780928"/>
            <a:ext cx="504056" cy="5766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29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cap="small" dirty="0" err="1"/>
              <a:t>протизсідальні</a:t>
            </a:r>
            <a:r>
              <a:rPr lang="ru-RU" cap="small" dirty="0"/>
              <a:t> </a:t>
            </a:r>
            <a:r>
              <a:rPr lang="ru-RU" cap="small" dirty="0" err="1"/>
              <a:t>засоби</a:t>
            </a:r>
            <a:r>
              <a:rPr lang="ru-RU" cap="small" dirty="0"/>
              <a:t> - </a:t>
            </a:r>
            <a:r>
              <a:rPr lang="ru-RU" cap="small" dirty="0" err="1"/>
              <a:t>антикоагулянти</a:t>
            </a:r>
            <a:r>
              <a:rPr lang="ru-RU" cap="small" dirty="0"/>
              <a:t> (</a:t>
            </a:r>
            <a:r>
              <a:rPr lang="ru-RU" cap="small" dirty="0" err="1"/>
              <a:t>ті</a:t>
            </a:r>
            <a:r>
              <a:rPr lang="ru-RU" cap="small" dirty="0"/>
              <a:t>, </a:t>
            </a:r>
            <a:r>
              <a:rPr lang="ru-RU" cap="small" dirty="0" err="1"/>
              <a:t>що</a:t>
            </a:r>
            <a:r>
              <a:rPr lang="ru-RU" cap="small" dirty="0"/>
              <a:t> </a:t>
            </a:r>
            <a:r>
              <a:rPr lang="ru-RU" cap="small" dirty="0" err="1"/>
              <a:t>перешкоджають</a:t>
            </a:r>
            <a:r>
              <a:rPr lang="ru-RU" cap="small" dirty="0"/>
              <a:t> </a:t>
            </a:r>
            <a:r>
              <a:rPr lang="ru-RU" cap="small" dirty="0" err="1"/>
              <a:t>зсіданню</a:t>
            </a:r>
            <a:r>
              <a:rPr lang="ru-RU" cap="small" dirty="0"/>
              <a:t> </a:t>
            </a:r>
            <a:r>
              <a:rPr lang="ru-RU" cap="small" dirty="0" err="1"/>
              <a:t>крові</a:t>
            </a:r>
            <a:r>
              <a:rPr lang="ru-RU" cap="small" dirty="0" smtClean="0"/>
              <a:t>)</a:t>
            </a:r>
            <a:br>
              <a:rPr lang="ru-RU" cap="small" dirty="0" smtClean="0"/>
            </a:br>
            <a:r>
              <a:rPr lang="ru-RU" cap="small" dirty="0" smtClean="0"/>
              <a:t/>
            </a:r>
            <a:br>
              <a:rPr lang="ru-RU" cap="small" dirty="0" smtClean="0"/>
            </a:br>
            <a:r>
              <a:rPr lang="ru-RU" cap="small" dirty="0" smtClean="0"/>
              <a:t> </a:t>
            </a:r>
            <a:r>
              <a:rPr lang="ru-RU" cap="small" dirty="0" err="1"/>
              <a:t>протиотрута</a:t>
            </a:r>
            <a:r>
              <a:rPr lang="ru-RU" cap="small" dirty="0"/>
              <a:t> - </a:t>
            </a:r>
            <a:r>
              <a:rPr lang="ru-RU" cap="small" dirty="0" err="1"/>
              <a:t>антитоксини</a:t>
            </a:r>
            <a:r>
              <a:rPr lang="ru-RU" cap="small" dirty="0"/>
              <a:t> (</a:t>
            </a:r>
            <a:r>
              <a:rPr lang="ru-RU" cap="small" dirty="0" err="1"/>
              <a:t>захисні</a:t>
            </a:r>
            <a:r>
              <a:rPr lang="ru-RU" cap="small" dirty="0"/>
              <a:t> </a:t>
            </a:r>
            <a:r>
              <a:rPr lang="ru-RU" cap="small" dirty="0" err="1"/>
              <a:t>речовини</a:t>
            </a:r>
            <a:r>
              <a:rPr lang="ru-RU" cap="small" dirty="0"/>
              <a:t>, </a:t>
            </a:r>
            <a:r>
              <a:rPr lang="ru-RU" cap="small" dirty="0" err="1"/>
              <a:t>що</a:t>
            </a:r>
            <a:r>
              <a:rPr lang="ru-RU" cap="small" dirty="0"/>
              <a:t> </a:t>
            </a:r>
            <a:r>
              <a:rPr lang="ru-RU" cap="small" dirty="0" err="1"/>
              <a:t>утворюються</a:t>
            </a:r>
            <a:r>
              <a:rPr lang="ru-RU" cap="small" dirty="0"/>
              <a:t> в </a:t>
            </a:r>
            <a:r>
              <a:rPr lang="ru-RU" cap="small" dirty="0" err="1"/>
              <a:t>організмі</a:t>
            </a:r>
            <a:r>
              <a:rPr lang="ru-RU" cap="small" dirty="0"/>
              <a:t> при </a:t>
            </a:r>
            <a:r>
              <a:rPr lang="ru-RU" cap="small" dirty="0" err="1" smtClean="0"/>
              <a:t>введенні</a:t>
            </a:r>
            <a:r>
              <a:rPr lang="ru-RU" cap="small" dirty="0" smtClean="0"/>
              <a:t> </a:t>
            </a:r>
            <a:r>
              <a:rPr lang="ru-RU" cap="small" dirty="0"/>
              <a:t>в </a:t>
            </a:r>
            <a:r>
              <a:rPr lang="ru-RU" cap="small" dirty="0" err="1"/>
              <a:t>нього</a:t>
            </a:r>
            <a:r>
              <a:rPr lang="ru-RU" cap="small" dirty="0"/>
              <a:t> отрут </a:t>
            </a:r>
            <a:r>
              <a:rPr lang="ru-RU" cap="small" dirty="0" err="1"/>
              <a:t>бактерійного</a:t>
            </a:r>
            <a:r>
              <a:rPr lang="ru-RU" cap="small" dirty="0"/>
              <a:t>, </a:t>
            </a:r>
            <a:r>
              <a:rPr lang="ru-RU" cap="small" dirty="0" err="1"/>
              <a:t>рослинного</a:t>
            </a:r>
            <a:r>
              <a:rPr lang="ru-RU" cap="small" dirty="0"/>
              <a:t>, </a:t>
            </a:r>
            <a:r>
              <a:rPr lang="ru-RU" cap="small" dirty="0" err="1"/>
              <a:t>тваринного</a:t>
            </a:r>
            <a:r>
              <a:rPr lang="ru-RU" cap="small" dirty="0"/>
              <a:t> </a:t>
            </a:r>
            <a:r>
              <a:rPr lang="ru-RU" cap="small" dirty="0" err="1"/>
              <a:t>походження</a:t>
            </a:r>
            <a:r>
              <a:rPr lang="ru-RU" cap="small" dirty="0"/>
              <a:t>).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302433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cap="small" dirty="0" err="1" smtClean="0"/>
              <a:t>інтернаціональний</a:t>
            </a:r>
            <a:r>
              <a:rPr lang="ru-RU" sz="2000" cap="small" dirty="0" smtClean="0"/>
              <a:t> </a:t>
            </a:r>
            <a:r>
              <a:rPr lang="ru-RU" sz="2000" cap="small" dirty="0" err="1" smtClean="0"/>
              <a:t>префікс</a:t>
            </a:r>
            <a:r>
              <a:rPr lang="ru-RU" sz="2000" cap="small" dirty="0" smtClean="0"/>
              <a:t> </a:t>
            </a:r>
            <a:r>
              <a:rPr lang="ru-RU" sz="2000" b="1" cap="small" dirty="0"/>
              <a:t>анти-(контр-)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404664"/>
            <a:ext cx="280831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cap="small" dirty="0" err="1"/>
              <a:t>національний</a:t>
            </a:r>
            <a:r>
              <a:rPr lang="ru-RU" sz="2000" cap="small" dirty="0"/>
              <a:t> </a:t>
            </a:r>
            <a:r>
              <a:rPr lang="ru-RU" sz="2000" cap="small" dirty="0" err="1"/>
              <a:t>префікс</a:t>
            </a:r>
            <a:r>
              <a:rPr lang="ru-RU" sz="2000" cap="small" dirty="0"/>
              <a:t> </a:t>
            </a:r>
            <a:r>
              <a:rPr lang="ru-RU" sz="2000" b="1" cap="small" dirty="0" err="1" smtClean="0"/>
              <a:t>проти</a:t>
            </a:r>
            <a:r>
              <a:rPr lang="ru-RU" sz="2000" b="1" cap="small" dirty="0" smtClean="0"/>
              <a:t>-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6858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Дезінфекція </a:t>
            </a: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(лат</a:t>
            </a:r>
            <a:r>
              <a:rPr lang="uk-UA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.), деконтамінація (знищення збудників інфекційних хвороб у навколишньому середовищі) - </a:t>
            </a:r>
            <a:r>
              <a:rPr lang="uk-UA" sz="49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</a:t>
            </a:r>
            <a:r>
              <a:rPr lang="uk-UA" sz="49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незаражування</a:t>
            </a:r>
            <a:endParaRPr lang="ru-RU" sz="49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7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cap="small" dirty="0"/>
              <a:t> </a:t>
            </a:r>
            <a:r>
              <a:rPr lang="ru-RU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анормальний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(лат.)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– 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ненормальниий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алогічний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(</a:t>
            </a:r>
            <a:r>
              <a:rPr lang="ru-RU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грец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.) - 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нелогічний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05064"/>
            <a:ext cx="2299881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310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b="1" i="1" cap="small" dirty="0" err="1" smtClean="0"/>
              <a:t>кривавий</a:t>
            </a:r>
            <a:r>
              <a:rPr lang="ru-RU" b="1" i="1" cap="small" dirty="0" smtClean="0"/>
              <a:t> </a:t>
            </a:r>
            <a:r>
              <a:rPr lang="ru-RU" b="1" i="1" cap="small" dirty="0"/>
              <a:t>- </a:t>
            </a:r>
            <a:r>
              <a:rPr lang="ru-RU" b="1" i="1" cap="small" dirty="0" err="1"/>
              <a:t>кровний</a:t>
            </a:r>
            <a:r>
              <a:rPr lang="ru-RU" b="1" i="1" cap="small" dirty="0"/>
              <a:t> - </a:t>
            </a:r>
            <a:r>
              <a:rPr lang="ru-RU" b="1" i="1" cap="small" dirty="0" err="1" smtClean="0"/>
              <a:t>кров'яний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348880"/>
            <a:ext cx="2232248" cy="26776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cap="small" dirty="0"/>
              <a:t>“</a:t>
            </a:r>
            <a:r>
              <a:rPr lang="ru-RU" sz="2800" cap="small" dirty="0" err="1"/>
              <a:t>залитий</a:t>
            </a:r>
            <a:r>
              <a:rPr lang="ru-RU" sz="2800" cap="small" dirty="0"/>
              <a:t> </a:t>
            </a:r>
            <a:r>
              <a:rPr lang="ru-RU" sz="2800" cap="small" dirty="0" err="1"/>
              <a:t>кров'ю</a:t>
            </a:r>
            <a:r>
              <a:rPr lang="ru-RU" sz="2800" cap="small" dirty="0"/>
              <a:t>, </a:t>
            </a:r>
            <a:r>
              <a:rPr lang="ru-RU" sz="2800" cap="small" dirty="0" err="1"/>
              <a:t>пов'язаний</a:t>
            </a:r>
            <a:r>
              <a:rPr lang="ru-RU" sz="2800" cap="small" dirty="0"/>
              <a:t> з </a:t>
            </a:r>
            <a:r>
              <a:rPr lang="ru-RU" sz="2800" cap="small" dirty="0" err="1"/>
              <a:t>пролиттям</a:t>
            </a:r>
            <a:r>
              <a:rPr lang="ru-RU" sz="2800" cap="small" dirty="0"/>
              <a:t> </a:t>
            </a:r>
            <a:r>
              <a:rPr lang="ru-RU" sz="2800" cap="small" dirty="0" err="1"/>
              <a:t>крові</a:t>
            </a:r>
            <a:r>
              <a:rPr lang="ru-RU" sz="2800" cap="small" dirty="0"/>
              <a:t>, </a:t>
            </a:r>
            <a:r>
              <a:rPr lang="ru-RU" sz="2800" cap="small" dirty="0" err="1"/>
              <a:t>жорстокий</a:t>
            </a:r>
            <a:r>
              <a:rPr lang="ru-RU" sz="2800" cap="small" dirty="0" smtClean="0"/>
              <a:t>”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2348880"/>
            <a:ext cx="1728192" cy="415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cap="small" dirty="0"/>
              <a:t>“той, </a:t>
            </a:r>
            <a:r>
              <a:rPr lang="ru-RU" sz="2400" cap="small" dirty="0" err="1"/>
              <a:t>хто</a:t>
            </a:r>
            <a:r>
              <a:rPr lang="ru-RU" sz="2400" cap="small" dirty="0"/>
              <a:t> </a:t>
            </a:r>
            <a:r>
              <a:rPr lang="ru-RU" sz="2400" cap="small" dirty="0" err="1"/>
              <a:t>має</a:t>
            </a:r>
            <a:r>
              <a:rPr lang="ru-RU" sz="2400" cap="small" dirty="0"/>
              <a:t> </a:t>
            </a:r>
            <a:r>
              <a:rPr lang="ru-RU" sz="2400" cap="small" dirty="0" err="1"/>
              <a:t>спільних</a:t>
            </a:r>
            <a:r>
              <a:rPr lang="ru-RU" sz="2400" cap="small" dirty="0"/>
              <a:t> </a:t>
            </a:r>
            <a:r>
              <a:rPr lang="ru-RU" sz="2400" cap="small" dirty="0" err="1"/>
              <a:t>предків</a:t>
            </a:r>
            <a:r>
              <a:rPr lang="ru-RU" sz="2400" cap="small" dirty="0" smtClean="0"/>
              <a:t>”;</a:t>
            </a:r>
            <a:br>
              <a:rPr lang="ru-RU" sz="2400" cap="small" dirty="0" smtClean="0"/>
            </a:br>
            <a:r>
              <a:rPr lang="ru-RU" sz="2400" cap="small" dirty="0"/>
              <a:t>“</a:t>
            </a:r>
            <a:r>
              <a:rPr lang="ru-RU" sz="2400" cap="small" dirty="0" err="1"/>
              <a:t>який</a:t>
            </a:r>
            <a:r>
              <a:rPr lang="ru-RU" sz="2400" cap="small" dirty="0"/>
              <a:t> </a:t>
            </a:r>
            <a:r>
              <a:rPr lang="ru-RU" sz="2400" cap="small" dirty="0" err="1"/>
              <a:t>ґрунтується</a:t>
            </a:r>
            <a:r>
              <a:rPr lang="ru-RU" sz="2400" cap="small" dirty="0"/>
              <a:t> на </a:t>
            </a:r>
            <a:r>
              <a:rPr lang="ru-RU" sz="2400" cap="small" dirty="0" err="1"/>
              <a:t>духовній</a:t>
            </a:r>
            <a:r>
              <a:rPr lang="ru-RU" sz="2400" cap="small" dirty="0"/>
              <a:t> </a:t>
            </a:r>
            <a:r>
              <a:rPr lang="ru-RU" sz="2400" cap="small" dirty="0" err="1" smtClean="0"/>
              <a:t>близькості</a:t>
            </a:r>
            <a:r>
              <a:rPr lang="ru-RU" sz="2400" cap="small" dirty="0" smtClean="0"/>
              <a:t>, </a:t>
            </a:r>
            <a:r>
              <a:rPr lang="ru-RU" sz="2400" cap="small" dirty="0" err="1"/>
              <a:t>глибоко</a:t>
            </a:r>
            <a:r>
              <a:rPr lang="ru-RU" sz="2400" cap="small" dirty="0"/>
              <a:t> </a:t>
            </a:r>
            <a:r>
              <a:rPr lang="ru-RU" sz="2400" cap="small" dirty="0" err="1"/>
              <a:t>когось</a:t>
            </a:r>
            <a:r>
              <a:rPr lang="ru-RU" sz="2400" cap="small" dirty="0"/>
              <a:t> </a:t>
            </a:r>
            <a:r>
              <a:rPr lang="ru-RU" sz="2400" cap="small" dirty="0" err="1"/>
              <a:t>хвилює</a:t>
            </a:r>
            <a:r>
              <a:rPr lang="ru-RU" sz="2400" cap="small" dirty="0"/>
              <a:t>”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93401" y="2348880"/>
            <a:ext cx="1944216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cap="small" dirty="0"/>
              <a:t>“який міститься у крові або виник із крові” 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020272" y="126876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126876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015716" y="126876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71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cap="small" dirty="0" err="1"/>
              <a:t>шкірний</a:t>
            </a:r>
            <a:r>
              <a:rPr lang="ru-RU" b="1" i="1" cap="small" dirty="0"/>
              <a:t> - </a:t>
            </a:r>
            <a:r>
              <a:rPr lang="ru-RU" b="1" i="1" cap="small" dirty="0" err="1"/>
              <a:t>шкіряний</a:t>
            </a:r>
            <a:r>
              <a:rPr lang="ru-RU" b="1" i="1" cap="small" dirty="0"/>
              <a:t>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2204864"/>
            <a:ext cx="2232248" cy="34163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cap="small" dirty="0"/>
              <a:t>“</a:t>
            </a:r>
            <a:r>
              <a:rPr lang="ru-RU" sz="2400" cap="small" dirty="0" err="1"/>
              <a:t>який</a:t>
            </a:r>
            <a:r>
              <a:rPr lang="ru-RU" sz="2400" cap="small" dirty="0"/>
              <a:t> </a:t>
            </a:r>
            <a:r>
              <a:rPr lang="ru-RU" sz="2400" cap="small" dirty="0" err="1"/>
              <a:t>стосується</a:t>
            </a:r>
            <a:r>
              <a:rPr lang="ru-RU" sz="2400" cap="small" dirty="0"/>
              <a:t> </a:t>
            </a:r>
            <a:r>
              <a:rPr lang="ru-RU" sz="2400" cap="small" dirty="0" err="1"/>
              <a:t>шкіри</a:t>
            </a:r>
            <a:r>
              <a:rPr lang="ru-RU" sz="2400" cap="small" dirty="0"/>
              <a:t> (</a:t>
            </a:r>
            <a:r>
              <a:rPr lang="ru-RU" sz="2400" cap="small" dirty="0" err="1"/>
              <a:t>шкури</a:t>
            </a:r>
            <a:r>
              <a:rPr lang="ru-RU" sz="2400" cap="small" dirty="0"/>
              <a:t>) - </a:t>
            </a:r>
            <a:r>
              <a:rPr lang="ru-RU" sz="2400" cap="small" dirty="0" err="1"/>
              <a:t>зовнішнього</a:t>
            </a:r>
            <a:r>
              <a:rPr lang="ru-RU" sz="2400" cap="small" dirty="0"/>
              <a:t> </a:t>
            </a:r>
            <a:r>
              <a:rPr lang="ru-RU" sz="2400" cap="small" dirty="0" err="1"/>
              <a:t>покриву</a:t>
            </a:r>
            <a:r>
              <a:rPr lang="ru-RU" sz="2400" cap="small" dirty="0"/>
              <a:t> </a:t>
            </a:r>
            <a:r>
              <a:rPr lang="ru-RU" sz="2400" cap="small" dirty="0" err="1"/>
              <a:t>людини</a:t>
            </a:r>
            <a:r>
              <a:rPr lang="ru-RU" sz="2400" cap="small" dirty="0"/>
              <a:t> і </a:t>
            </a:r>
            <a:r>
              <a:rPr lang="ru-RU" sz="2400" cap="small" dirty="0" err="1"/>
              <a:t>тварин</a:t>
            </a:r>
            <a:r>
              <a:rPr lang="ru-RU" sz="2400" cap="small" dirty="0"/>
              <a:t>; </a:t>
            </a:r>
            <a:r>
              <a:rPr lang="ru-RU" sz="2400" cap="small" dirty="0" err="1"/>
              <a:t>пов'язаний</a:t>
            </a:r>
            <a:r>
              <a:rPr lang="ru-RU" sz="2400" cap="small" dirty="0"/>
              <a:t> з хворобами </a:t>
            </a:r>
            <a:r>
              <a:rPr lang="ru-RU" sz="2400" cap="small" dirty="0" err="1"/>
              <a:t>шкіри</a:t>
            </a:r>
            <a:r>
              <a:rPr lang="ru-RU" sz="2400" cap="small" dirty="0" smtClean="0"/>
              <a:t>”</a:t>
            </a:r>
            <a:endParaRPr 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311860" y="1196752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45643" y="2204864"/>
            <a:ext cx="2016224" cy="3046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cap="small" dirty="0"/>
              <a:t>“</a:t>
            </a:r>
            <a:r>
              <a:rPr lang="ru-RU" sz="2400" cap="small" dirty="0" err="1"/>
              <a:t>виготовлений</a:t>
            </a:r>
            <a:r>
              <a:rPr lang="ru-RU" sz="2400" cap="small" dirty="0"/>
              <a:t> </a:t>
            </a:r>
            <a:r>
              <a:rPr lang="ru-RU" sz="2400" cap="small" dirty="0" err="1"/>
              <a:t>зі</a:t>
            </a:r>
            <a:r>
              <a:rPr lang="ru-RU" sz="2400" cap="small" dirty="0"/>
              <a:t> </a:t>
            </a:r>
            <a:r>
              <a:rPr lang="ru-RU" sz="2400" cap="small" dirty="0" err="1"/>
              <a:t>шкіри</a:t>
            </a:r>
            <a:r>
              <a:rPr lang="ru-RU" sz="2400" cap="small" dirty="0"/>
              <a:t>, </a:t>
            </a:r>
            <a:r>
              <a:rPr lang="ru-RU" sz="2400" cap="small" dirty="0" err="1"/>
              <a:t>оздоблений</a:t>
            </a:r>
            <a:r>
              <a:rPr lang="ru-RU" sz="2400" cap="small" dirty="0"/>
              <a:t> </a:t>
            </a:r>
            <a:r>
              <a:rPr lang="ru-RU" sz="2400" cap="small" dirty="0" err="1"/>
              <a:t>шкірою</a:t>
            </a:r>
            <a:r>
              <a:rPr lang="ru-RU" sz="2400" cap="small" dirty="0"/>
              <a:t>, </a:t>
            </a:r>
            <a:r>
              <a:rPr lang="ru-RU" sz="2400" cap="small" dirty="0" err="1"/>
              <a:t>призначений</a:t>
            </a:r>
            <a:r>
              <a:rPr lang="ru-RU" sz="2400" cap="small" dirty="0"/>
              <a:t> для </a:t>
            </a:r>
            <a:r>
              <a:rPr lang="ru-RU" sz="2400" cap="small" dirty="0" err="1"/>
              <a:t>виготовлення</a:t>
            </a:r>
            <a:r>
              <a:rPr lang="ru-RU" sz="2400" cap="small" dirty="0"/>
              <a:t> </a:t>
            </a:r>
            <a:r>
              <a:rPr lang="ru-RU" sz="2400" cap="small" dirty="0" err="1"/>
              <a:t>шкіри</a:t>
            </a:r>
            <a:r>
              <a:rPr lang="ru-RU" sz="2400" cap="small" dirty="0" smtClean="0"/>
              <a:t>”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724128" y="1196752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89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Дякую за увагу!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978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Особливост</a:t>
            </a:r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і професійного мовлення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88840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cap="small" dirty="0" err="1"/>
              <a:t>переплетення</a:t>
            </a:r>
            <a:r>
              <a:rPr lang="ru-RU" sz="3200" cap="small" dirty="0"/>
              <a:t> </a:t>
            </a:r>
            <a:r>
              <a:rPr lang="ru-RU" sz="3200" cap="small" dirty="0" smtClean="0"/>
              <a:t>та </a:t>
            </a:r>
            <a:r>
              <a:rPr lang="ru-RU" sz="3200" cap="small" dirty="0" err="1"/>
              <a:t>взаємодоповнення</a:t>
            </a:r>
            <a:r>
              <a:rPr lang="ru-RU" sz="3200" cap="small" dirty="0"/>
              <a:t> </a:t>
            </a:r>
            <a:r>
              <a:rPr lang="ru-RU" sz="3200" cap="small" dirty="0" err="1"/>
              <a:t>наукового</a:t>
            </a:r>
            <a:r>
              <a:rPr lang="ru-RU" sz="3200" cap="small" dirty="0"/>
              <a:t> </a:t>
            </a:r>
            <a:r>
              <a:rPr lang="ru-RU" sz="3200" cap="small" dirty="0" err="1" smtClean="0"/>
              <a:t>й</a:t>
            </a:r>
            <a:r>
              <a:rPr lang="ru-RU" sz="3200" cap="small" dirty="0" smtClean="0"/>
              <a:t> </a:t>
            </a:r>
            <a:r>
              <a:rPr lang="ru-RU" sz="3200" cap="small" dirty="0" err="1" smtClean="0"/>
              <a:t>ділового</a:t>
            </a:r>
            <a:r>
              <a:rPr lang="ru-RU" sz="3200" cap="small" dirty="0" smtClean="0"/>
              <a:t> </a:t>
            </a:r>
            <a:r>
              <a:rPr lang="ru-RU" sz="3200" cap="small" dirty="0" err="1"/>
              <a:t>стилів</a:t>
            </a:r>
            <a:r>
              <a:rPr lang="ru-RU" sz="3200" cap="small" dirty="0"/>
              <a:t> </a:t>
            </a:r>
            <a:r>
              <a:rPr lang="ru-RU" sz="3200" cap="small" dirty="0" err="1" smtClean="0"/>
              <a:t>мови</a:t>
            </a:r>
            <a:r>
              <a:rPr lang="ru-RU" sz="3200" cap="small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cap="small" dirty="0" smtClean="0"/>
              <a:t> </a:t>
            </a:r>
            <a:r>
              <a:rPr lang="ru-RU" sz="3200" cap="small" dirty="0" err="1"/>
              <a:t>у</a:t>
            </a:r>
            <a:r>
              <a:rPr lang="ru-RU" sz="3200" cap="small" dirty="0" err="1" smtClean="0"/>
              <a:t>живання</a:t>
            </a:r>
            <a:r>
              <a:rPr lang="ru-RU" sz="3200" cap="small" dirty="0" smtClean="0"/>
              <a:t> </a:t>
            </a:r>
            <a:r>
              <a:rPr lang="ru-RU" sz="3200" cap="small" dirty="0" err="1"/>
              <a:t>мовних</a:t>
            </a:r>
            <a:r>
              <a:rPr lang="ru-RU" sz="3200" cap="small" dirty="0"/>
              <a:t> </a:t>
            </a:r>
            <a:r>
              <a:rPr lang="ru-RU" sz="3200" cap="small" dirty="0" err="1"/>
              <a:t>засобів</a:t>
            </a:r>
            <a:r>
              <a:rPr lang="ru-RU" sz="3200" cap="small" dirty="0"/>
              <a:t> (</a:t>
            </a:r>
            <a:r>
              <a:rPr lang="ru-RU" sz="3200" cap="small" dirty="0" err="1"/>
              <a:t>фахових</a:t>
            </a:r>
            <a:r>
              <a:rPr lang="ru-RU" sz="3200" cap="small" dirty="0"/>
              <a:t> </a:t>
            </a:r>
            <a:r>
              <a:rPr lang="ru-RU" sz="3200" cap="small" dirty="0" err="1"/>
              <a:t>термінів</a:t>
            </a:r>
            <a:r>
              <a:rPr lang="ru-RU" sz="3200" cap="small" dirty="0"/>
              <a:t>) </a:t>
            </a:r>
            <a:r>
              <a:rPr lang="ru-RU" sz="3200" cap="small" dirty="0" err="1"/>
              <a:t>високого</a:t>
            </a:r>
            <a:r>
              <a:rPr lang="ru-RU" sz="3200" cap="small" dirty="0"/>
              <a:t> </a:t>
            </a:r>
            <a:r>
              <a:rPr lang="ru-RU" sz="3200" cap="small" dirty="0" err="1"/>
              <a:t>ступеня</a:t>
            </a:r>
            <a:r>
              <a:rPr lang="ru-RU" sz="3200" cap="small" dirty="0"/>
              <a:t> </a:t>
            </a:r>
            <a:r>
              <a:rPr lang="ru-RU" sz="3200" cap="small" dirty="0" err="1" smtClean="0"/>
              <a:t>стандартизації</a:t>
            </a:r>
            <a:r>
              <a:rPr lang="ru-RU" sz="3200" cap="small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cap="small" dirty="0" smtClean="0"/>
              <a:t> </a:t>
            </a:r>
            <a:r>
              <a:rPr lang="ru-RU" sz="3200" cap="small" dirty="0" err="1"/>
              <a:t>точність</a:t>
            </a:r>
            <a:r>
              <a:rPr lang="ru-RU" sz="3200" cap="small" dirty="0"/>
              <a:t> </a:t>
            </a:r>
            <a:r>
              <a:rPr lang="ru-RU" sz="3200" cap="small" dirty="0" err="1" smtClean="0"/>
              <a:t>формулювань</a:t>
            </a:r>
            <a:r>
              <a:rPr lang="ru-RU" sz="3200" cap="small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cap="small" dirty="0" smtClean="0"/>
              <a:t> </a:t>
            </a:r>
            <a:r>
              <a:rPr lang="ru-RU" sz="3200" cap="small" dirty="0" err="1" smtClean="0"/>
              <a:t>зваженість</a:t>
            </a:r>
            <a:r>
              <a:rPr lang="ru-RU" sz="3200" cap="small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cap="small" dirty="0" smtClean="0"/>
              <a:t> </a:t>
            </a:r>
            <a:r>
              <a:rPr lang="ru-RU" sz="3200" cap="small" dirty="0" err="1"/>
              <a:t>доречність</a:t>
            </a:r>
            <a:r>
              <a:rPr lang="ru-RU" sz="3200" cap="small" dirty="0"/>
              <a:t> і </a:t>
            </a:r>
            <a:r>
              <a:rPr lang="ru-RU" sz="3200" cap="small" dirty="0" err="1"/>
              <a:t>логічність</a:t>
            </a:r>
            <a:r>
              <a:rPr lang="ru-RU" sz="3200" cap="small" dirty="0"/>
              <a:t> </a:t>
            </a:r>
            <a:r>
              <a:rPr lang="ru-RU" sz="3200" cap="small" dirty="0" err="1" smtClean="0"/>
              <a:t>викладу</a:t>
            </a:r>
            <a:r>
              <a:rPr lang="ru-RU" sz="3200" cap="small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638464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Етапи розвитку української медичної термінології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276872"/>
            <a:ext cx="208823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cap="small" dirty="0" smtClean="0"/>
              <a:t>I</a:t>
            </a:r>
            <a:r>
              <a:rPr lang="en-US" cap="small" dirty="0" smtClean="0"/>
              <a:t/>
            </a:r>
            <a:br>
              <a:rPr lang="en-US" cap="small" dirty="0" smtClean="0"/>
            </a:br>
            <a:r>
              <a:rPr lang="uk-UA" cap="small" dirty="0" smtClean="0"/>
              <a:t>Донауковий, </a:t>
            </a:r>
            <a:r>
              <a:rPr lang="uk-UA" cap="small" dirty="0"/>
              <a:t>або також </a:t>
            </a:r>
            <a:r>
              <a:rPr lang="uk-UA" cap="small" dirty="0" smtClean="0"/>
              <a:t>накопичувальний, </a:t>
            </a:r>
            <a:r>
              <a:rPr lang="uk-UA" cap="small" dirty="0"/>
              <a:t>відноситься накопичення спеціальних слів, зафіксованих  у різноманітних грамотах, юридичних документах, монастирських книгах тощо.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82563" y="2315350"/>
            <a:ext cx="295232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II</a:t>
            </a:r>
          </a:p>
          <a:p>
            <a:r>
              <a:rPr lang="uk-UA" cap="small" dirty="0"/>
              <a:t>Другий характеризується створенням нової термінології, збиранням та систематизацією вже існуючої народної переважно в Західній Україні, зокрема в Галичині.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26863" y="2276872"/>
            <a:ext cx="259228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III</a:t>
            </a:r>
          </a:p>
          <a:p>
            <a:r>
              <a:rPr lang="uk-UA" cap="small" dirty="0"/>
              <a:t>Третій етап розвитку української наукової термінології пов’язаний із заснуванням у 1918 році гетьманом Павлом Скоропадським Української академії наук, з поширенням української мови як національного засобу спілкування, з розширенням її суспільних функцій, з відновленням української державності.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6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Етапи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розвитку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української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медичної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термінології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23042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IV</a:t>
            </a:r>
          </a:p>
          <a:p>
            <a:r>
              <a:rPr lang="uk-UA" cap="small" dirty="0"/>
              <a:t>Четвертий етап: основними завданнями створеної у 1957 році комісії стає укладання та друк словників, котрі б містили термінологічну лексику, яка з’явилася у 20-30-ті рр.,  а також систематизація та унормування української наукової термінології.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2204864"/>
            <a:ext cx="17281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</a:t>
            </a:r>
          </a:p>
          <a:p>
            <a:r>
              <a:rPr lang="uk-UA" cap="small" dirty="0"/>
              <a:t>П</a:t>
            </a:r>
            <a:r>
              <a:rPr lang="ru-RU" cap="small" dirty="0"/>
              <a:t>’</a:t>
            </a:r>
            <a:r>
              <a:rPr lang="uk-UA" cap="small" dirty="0" err="1"/>
              <a:t>ятий</a:t>
            </a:r>
            <a:r>
              <a:rPr lang="uk-UA" cap="small" dirty="0"/>
              <a:t> етап пов’язаний із здобуттям Україною у 1991 р. статусу незалежної держави. Українська мова проголошена офіційною державною мовою.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3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72816"/>
            <a:ext cx="6480720" cy="3087216"/>
          </a:xfrm>
        </p:spPr>
        <p:txBody>
          <a:bodyPr>
            <a:noAutofit/>
          </a:bodyPr>
          <a:lstStyle/>
          <a:p>
            <a:pPr algn="l"/>
            <a:r>
              <a:rPr lang="ru-RU" sz="2000" cap="small" dirty="0" err="1"/>
              <a:t>Історія</a:t>
            </a:r>
            <a:r>
              <a:rPr lang="ru-RU" sz="2000" cap="small" dirty="0"/>
              <a:t> </a:t>
            </a:r>
            <a:r>
              <a:rPr lang="ru-RU" sz="2000" cap="small" dirty="0" err="1"/>
              <a:t>розвитку</a:t>
            </a:r>
            <a:r>
              <a:rPr lang="ru-RU" sz="2000" cap="small" dirty="0"/>
              <a:t> </a:t>
            </a:r>
            <a:r>
              <a:rPr lang="ru-RU" sz="2000" cap="small" dirty="0" err="1" smtClean="0"/>
              <a:t>медицини</a:t>
            </a: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ru-RU" sz="2000" cap="small" dirty="0" err="1" smtClean="0"/>
              <a:t>зміна</a:t>
            </a:r>
            <a:r>
              <a:rPr lang="ru-RU" sz="2000" cap="small" dirty="0" smtClean="0"/>
              <a:t> </a:t>
            </a:r>
            <a:r>
              <a:rPr lang="ru-RU" sz="2000" cap="small" dirty="0" err="1"/>
              <a:t>наукових</a:t>
            </a:r>
            <a:r>
              <a:rPr lang="ru-RU" sz="2000" cap="small" dirty="0"/>
              <a:t> </a:t>
            </a:r>
            <a:r>
              <a:rPr lang="ru-RU" sz="2000" cap="small" dirty="0" err="1" smtClean="0"/>
              <a:t>поглядів</a:t>
            </a: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ru-RU" sz="2000" cap="small" dirty="0" err="1" smtClean="0"/>
              <a:t>інтеграція</a:t>
            </a:r>
            <a:r>
              <a:rPr lang="ru-RU" sz="2000" cap="small" dirty="0" smtClean="0"/>
              <a:t> </a:t>
            </a:r>
            <a:r>
              <a:rPr lang="ru-RU" sz="2000" cap="small" dirty="0"/>
              <a:t>та </a:t>
            </a:r>
            <a:r>
              <a:rPr lang="ru-RU" sz="2000" cap="small" dirty="0" err="1" smtClean="0"/>
              <a:t>диференціювання</a:t>
            </a: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ru-RU" sz="2000" cap="small" dirty="0" smtClean="0"/>
              <a:t> </a:t>
            </a:r>
            <a:r>
              <a:rPr lang="ru-RU" sz="2000" cap="small" dirty="0" err="1"/>
              <a:t>наукових</a:t>
            </a:r>
            <a:r>
              <a:rPr lang="ru-RU" sz="2000" cap="small" dirty="0"/>
              <a:t> </a:t>
            </a:r>
            <a:r>
              <a:rPr lang="ru-RU" sz="2000" cap="small" dirty="0" err="1" smtClean="0"/>
              <a:t>дисциплін</a:t>
            </a: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ru-RU" sz="2000" cap="small" dirty="0" err="1" smtClean="0"/>
              <a:t>культурні</a:t>
            </a:r>
            <a:r>
              <a:rPr lang="ru-RU" sz="2000" cap="small" dirty="0" smtClean="0"/>
              <a:t> </a:t>
            </a:r>
            <a:r>
              <a:rPr lang="ru-RU" sz="2000" cap="small" dirty="0" err="1" smtClean="0"/>
              <a:t>зв'язки</a:t>
            </a: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en-US" sz="2000" cap="small" dirty="0" smtClean="0"/>
              <a:t/>
            </a:r>
            <a:br>
              <a:rPr lang="en-US" sz="2000" cap="small" dirty="0" smtClean="0"/>
            </a:br>
            <a:r>
              <a:rPr lang="ru-RU" sz="2000" cap="small" dirty="0" err="1" smtClean="0"/>
              <a:t>вплив</a:t>
            </a:r>
            <a:r>
              <a:rPr lang="ru-RU" sz="2000" cap="small" dirty="0" smtClean="0"/>
              <a:t> </a:t>
            </a:r>
            <a:r>
              <a:rPr lang="ru-RU" sz="2000" cap="small" dirty="0"/>
              <a:t>лексико-</a:t>
            </a:r>
            <a:r>
              <a:rPr lang="ru-RU" sz="2000" cap="small" dirty="0" err="1"/>
              <a:t>семантичної</a:t>
            </a:r>
            <a:r>
              <a:rPr lang="ru-RU" sz="2000" cap="small" dirty="0"/>
              <a:t> </a:t>
            </a:r>
            <a:r>
              <a:rPr lang="ru-RU" sz="2000" cap="small" dirty="0" err="1"/>
              <a:t>системи</a:t>
            </a:r>
            <a:r>
              <a:rPr lang="ru-RU" sz="2000" cap="small" dirty="0"/>
              <a:t> </a:t>
            </a:r>
            <a:r>
              <a:rPr lang="ru-RU" sz="2000" cap="small" dirty="0" err="1" smtClean="0"/>
              <a:t>мови</a:t>
            </a:r>
            <a:endParaRPr lang="ru-RU" sz="20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989753" y="899041"/>
            <a:ext cx="1728192" cy="4424033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7945" y="2387782"/>
            <a:ext cx="3816424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Медична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терм</a:t>
            </a:r>
            <a:r>
              <a:rPr lang="uk-UA" sz="4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інологія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916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868" y="764704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Шлях розвитку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841902"/>
            <a:ext cx="2232248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cap="small" dirty="0" smtClean="0"/>
              <a:t>термінологізація </a:t>
            </a:r>
            <a:r>
              <a:rPr lang="uk-UA" cap="small" dirty="0"/>
              <a:t>спільнослов'янських і давньоруських загальновживаних </a:t>
            </a:r>
            <a:r>
              <a:rPr lang="uk-UA" cap="small" dirty="0" smtClean="0"/>
              <a:t>слів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2841902"/>
            <a:ext cx="2376264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cap="small" dirty="0" smtClean="0"/>
              <a:t>прямого </a:t>
            </a:r>
            <a:r>
              <a:rPr lang="uk-UA" cap="small" dirty="0"/>
              <a:t>запозичення лексичних одиниць з латинської, грецької та західноєвропейських </a:t>
            </a:r>
            <a:r>
              <a:rPr lang="uk-UA" cap="small" dirty="0" smtClean="0"/>
              <a:t>мов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2564904"/>
            <a:ext cx="2484276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cap="small" dirty="0" smtClean="0"/>
              <a:t>вироблення </a:t>
            </a:r>
            <a:r>
              <a:rPr lang="uk-UA" cap="small" dirty="0"/>
              <a:t>власних найновіших словотворчих моделей з використанням як національних, так і інтернаціональних терміноелементів. 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4" idx="3"/>
            <a:endCxn id="5" idx="1"/>
          </p:cNvCxnSpPr>
          <p:nvPr/>
        </p:nvCxnSpPr>
        <p:spPr>
          <a:xfrm>
            <a:off x="2699792" y="358056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3"/>
            <a:endCxn id="6" idx="1"/>
          </p:cNvCxnSpPr>
          <p:nvPr/>
        </p:nvCxnSpPr>
        <p:spPr>
          <a:xfrm>
            <a:off x="5652120" y="3580566"/>
            <a:ext cx="648072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63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Медична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лексика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994135"/>
            <a:ext cx="2592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Народна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1994135"/>
            <a:ext cx="3312368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Професійна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843808" y="1196752"/>
            <a:ext cx="50405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80112" y="1196752"/>
            <a:ext cx="64807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9" y="2852936"/>
            <a:ext cx="3707567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869160"/>
            <a:ext cx="3528392" cy="18448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40575"/>
            <a:ext cx="4000607" cy="3581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447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cap="small" dirty="0" err="1"/>
              <a:t>Первісно</a:t>
            </a:r>
            <a:r>
              <a:rPr lang="ru-RU" sz="3200" b="1" i="1" cap="small" dirty="0"/>
              <a:t>-народна</a:t>
            </a:r>
            <a:r>
              <a:rPr lang="ru-RU" sz="3200" cap="small" dirty="0"/>
              <a:t> лексика </a:t>
            </a:r>
            <a:r>
              <a:rPr lang="ru-RU" sz="3200" cap="small" dirty="0" err="1"/>
              <a:t>була</a:t>
            </a:r>
            <a:r>
              <a:rPr lang="ru-RU" sz="3200" cap="small" dirty="0"/>
              <a:t> представлена </a:t>
            </a:r>
            <a:r>
              <a:rPr lang="ru-RU" sz="3200" cap="small" dirty="0" err="1"/>
              <a:t>національними</a:t>
            </a:r>
            <a:r>
              <a:rPr lang="ru-RU" sz="3200" cap="small" dirty="0"/>
              <a:t> </a:t>
            </a:r>
            <a:r>
              <a:rPr lang="ru-RU" sz="3200" cap="small" dirty="0" err="1"/>
              <a:t>коренями</a:t>
            </a:r>
            <a:r>
              <a:rPr lang="ru-RU" sz="3200" cap="small" dirty="0"/>
              <a:t> й </a:t>
            </a:r>
            <a:r>
              <a:rPr lang="ru-RU" sz="3200" cap="small" dirty="0" err="1"/>
              <a:t>охоплювала</a:t>
            </a:r>
            <a:r>
              <a:rPr lang="ru-RU" sz="3200" cap="small" dirty="0"/>
              <a:t> </a:t>
            </a:r>
            <a:r>
              <a:rPr lang="ru-RU" sz="3200" cap="small" dirty="0" err="1"/>
              <a:t>назви</a:t>
            </a:r>
            <a:r>
              <a:rPr lang="ru-RU" sz="3200" cap="small" dirty="0"/>
              <a:t> </a:t>
            </a:r>
            <a:r>
              <a:rPr lang="ru-RU" sz="3200" cap="small" dirty="0" err="1"/>
              <a:t>частин</a:t>
            </a:r>
            <a:r>
              <a:rPr lang="ru-RU" sz="3200" cap="small" dirty="0"/>
              <a:t> та </a:t>
            </a:r>
            <a:r>
              <a:rPr lang="ru-RU" sz="3200" cap="small" dirty="0" err="1"/>
              <a:t>органів</a:t>
            </a:r>
            <a:r>
              <a:rPr lang="ru-RU" sz="3200" cap="small" dirty="0"/>
              <a:t> </a:t>
            </a:r>
            <a:r>
              <a:rPr lang="ru-RU" sz="3200" cap="small" dirty="0" err="1"/>
              <a:t>людського</a:t>
            </a:r>
            <a:r>
              <a:rPr lang="ru-RU" sz="3200" cap="small" dirty="0"/>
              <a:t> </a:t>
            </a:r>
            <a:r>
              <a:rPr lang="ru-RU" sz="3200" cap="small" dirty="0" err="1"/>
              <a:t>тіла</a:t>
            </a:r>
            <a:r>
              <a:rPr lang="ru-RU" sz="3200" cap="small" dirty="0"/>
              <a:t>. </a:t>
            </a:r>
            <a:r>
              <a:rPr lang="ru-RU" sz="3200" cap="small" dirty="0" err="1"/>
              <a:t>Перші</a:t>
            </a:r>
            <a:r>
              <a:rPr lang="ru-RU" sz="3200" cap="small" dirty="0"/>
              <a:t> книги з </a:t>
            </a:r>
            <a:r>
              <a:rPr lang="ru-RU" sz="3200" cap="small" dirty="0" err="1"/>
              <a:t>народної</a:t>
            </a:r>
            <a:r>
              <a:rPr lang="ru-RU" sz="3200" cap="small" dirty="0"/>
              <a:t> </a:t>
            </a:r>
            <a:r>
              <a:rPr lang="ru-RU" sz="3200" cap="small" dirty="0" err="1" smtClean="0"/>
              <a:t>медицини</a:t>
            </a:r>
            <a:r>
              <a:rPr lang="ru-RU" sz="3200" cap="small" dirty="0" smtClean="0"/>
              <a:t> - </a:t>
            </a:r>
            <a:r>
              <a:rPr lang="ru-RU" sz="3200" cap="small" dirty="0"/>
              <a:t>так </a:t>
            </a:r>
            <a:r>
              <a:rPr lang="ru-RU" sz="3200" cap="small" dirty="0" err="1"/>
              <a:t>звані</a:t>
            </a:r>
            <a:r>
              <a:rPr lang="ru-RU" sz="3200" cap="small" dirty="0"/>
              <a:t> “Травники” та “</a:t>
            </a:r>
            <a:r>
              <a:rPr lang="ru-RU" sz="3200" cap="small" dirty="0" err="1"/>
              <a:t>Лікувальники</a:t>
            </a:r>
            <a:r>
              <a:rPr lang="ru-RU" sz="3200" cap="small" dirty="0" smtClean="0"/>
              <a:t>”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924944"/>
            <a:ext cx="2363192" cy="3308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676" y="2924944"/>
            <a:ext cx="2971679" cy="3308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35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59632" y="141277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i="1" cap="small" dirty="0" err="1"/>
              <a:t>адаптація</a:t>
            </a:r>
            <a:r>
              <a:rPr lang="ru-RU" sz="4800" i="1" cap="small" dirty="0"/>
              <a:t> (лат.) </a:t>
            </a:r>
            <a:r>
              <a:rPr lang="ru-RU" sz="4800" i="1" cap="small" dirty="0" smtClean="0"/>
              <a:t>- </a:t>
            </a:r>
            <a:r>
              <a:rPr lang="ru-RU" sz="4800" i="1" cap="small" dirty="0" err="1" smtClean="0"/>
              <a:t>пристосування</a:t>
            </a:r>
            <a:r>
              <a:rPr lang="ru-RU" sz="4800" i="1" cap="small" dirty="0" smtClean="0"/>
              <a:t> </a:t>
            </a:r>
            <a:r>
              <a:rPr lang="ru-RU" sz="4800" i="1" cap="small" dirty="0" err="1"/>
              <a:t>анемія</a:t>
            </a:r>
            <a:r>
              <a:rPr lang="ru-RU" sz="4800" i="1" cap="small" dirty="0"/>
              <a:t>(</a:t>
            </a:r>
            <a:r>
              <a:rPr lang="ru-RU" sz="4800" i="1" cap="small" dirty="0" err="1"/>
              <a:t>грец</a:t>
            </a:r>
            <a:r>
              <a:rPr lang="ru-RU" sz="4800" i="1" cap="small" dirty="0"/>
              <a:t>.) - </a:t>
            </a:r>
            <a:r>
              <a:rPr lang="ru-RU" sz="4800" i="1" cap="small" dirty="0" err="1" smtClean="0"/>
              <a:t>недокрів'я</a:t>
            </a:r>
            <a:r>
              <a:rPr lang="ru-RU" sz="4800" i="1" cap="small" dirty="0" smtClean="0"/>
              <a:t> </a:t>
            </a:r>
            <a:br>
              <a:rPr lang="ru-RU" sz="4800" i="1" cap="small" dirty="0" smtClean="0"/>
            </a:br>
            <a:r>
              <a:rPr lang="ru-RU" sz="4800" i="1" cap="small" dirty="0" smtClean="0"/>
              <a:t>тонус(лат</a:t>
            </a:r>
            <a:r>
              <a:rPr lang="ru-RU" sz="4800" i="1" cap="small" dirty="0"/>
              <a:t>.) - </a:t>
            </a:r>
            <a:r>
              <a:rPr lang="ru-RU" sz="4800" i="1" cap="small" dirty="0" err="1" smtClean="0"/>
              <a:t>напруження</a:t>
            </a:r>
            <a:r>
              <a:rPr lang="ru-RU" sz="4800" i="1" cap="small" dirty="0" smtClean="0"/>
              <a:t> </a:t>
            </a:r>
            <a:br>
              <a:rPr lang="ru-RU" sz="4800" i="1" cap="small" dirty="0" smtClean="0"/>
            </a:br>
            <a:r>
              <a:rPr lang="ru-RU" sz="4800" i="1" cap="small" dirty="0" err="1" smtClean="0"/>
              <a:t>вібрація</a:t>
            </a:r>
            <a:r>
              <a:rPr lang="ru-RU" sz="4800" i="1" cap="small" dirty="0" smtClean="0"/>
              <a:t> </a:t>
            </a:r>
            <a:r>
              <a:rPr lang="ru-RU" sz="4800" i="1" cap="small" dirty="0"/>
              <a:t>(лат.) - </a:t>
            </a:r>
            <a:r>
              <a:rPr lang="ru-RU" sz="4800" i="1" cap="small" dirty="0" err="1" smtClean="0"/>
              <a:t>коливання</a:t>
            </a:r>
            <a:r>
              <a:rPr lang="ru-RU" sz="4800" i="1" cap="small" dirty="0" smtClean="0"/>
              <a:t> </a:t>
            </a:r>
            <a:br>
              <a:rPr lang="ru-RU" sz="4800" i="1" cap="small" dirty="0" smtClean="0"/>
            </a:br>
            <a:r>
              <a:rPr lang="ru-RU" sz="4800" i="1" cap="small" dirty="0" smtClean="0"/>
              <a:t>дефект </a:t>
            </a:r>
            <a:r>
              <a:rPr lang="ru-RU" sz="4800" i="1" cap="small" dirty="0"/>
              <a:t>(лат.) - </a:t>
            </a:r>
            <a:r>
              <a:rPr lang="ru-RU" sz="4800" i="1" cap="small" dirty="0" err="1"/>
              <a:t>вада</a:t>
            </a:r>
            <a:r>
              <a:rPr lang="ru-RU" sz="4800" i="1" cap="small" dirty="0"/>
              <a:t> </a:t>
            </a:r>
            <a:endParaRPr lang="ru-RU" sz="4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05064"/>
            <a:ext cx="1933071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3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485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Cambria</vt:lpstr>
      <vt:lpstr>Тема Office</vt:lpstr>
      <vt:lpstr> Термінологія в професійному спілкуванні </vt:lpstr>
      <vt:lpstr>Особливості професійного мовлення</vt:lpstr>
      <vt:lpstr>Етапи розвитку української медичної термінології</vt:lpstr>
      <vt:lpstr>Етапи розвитку української медичної термінології</vt:lpstr>
      <vt:lpstr>Історія розвитку медицини  зміна наукових поглядів  інтеграція та диференціювання   наукових дисциплін  культурні зв'язки  вплив лексико-семантичної системи мови</vt:lpstr>
      <vt:lpstr>Шлях розвитку</vt:lpstr>
      <vt:lpstr>Медична лексика</vt:lpstr>
      <vt:lpstr>Первісно-народна лексика була представлена національними коренями й охоплювала назви частин та органів людського тіла. Перші книги з народної медицини - так звані “Травники” та “Лікувальники” </vt:lpstr>
      <vt:lpstr>адаптація (лат.) - пристосування анемія(грец.) - недокрів'я  тонус(лат.) - напруження  вібрація (лат.) - коливання  дефект (лат.) - вада </vt:lpstr>
      <vt:lpstr>Біномени</vt:lpstr>
      <vt:lpstr>Стилістична зумовленість синонімів, один з яких виник на національній основі, а другий - на іншомовній або за іншомовними моделями - різна. Як правило, національні терміни характерніші для художнього, науково-публіцистичного та розмовного стилів, слова іншомовного походження використовуються в суто науковій та фаховій літературі. </vt:lpstr>
      <vt:lpstr>протизсідальні засоби - антикоагулянти (ті, що перешкоджають зсіданню крові)   протиотрута - антитоксини (захисні речовини, що утворюються в організмі при введенні в нього отрут бактерійного, рослинного, тваринного походження). </vt:lpstr>
      <vt:lpstr>Дезінфекція (лат.), деконтамінація (знищення збудників інфекційних хвороб у навколишньому середовищі) - Знезаражування</vt:lpstr>
      <vt:lpstr> анормальний(лат.) – ненормальниий   алогічний (грец.) - нелогічний</vt:lpstr>
      <vt:lpstr>кривавий - кровний - кров'яний</vt:lpstr>
      <vt:lpstr>шкірний - шкіряний 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Українська медична термінологія у професійному спілкуванні</dc:title>
  <dc:creator>Валерий Зикрач</dc:creator>
  <cp:lastModifiedBy>Пользователь Windows</cp:lastModifiedBy>
  <cp:revision>15</cp:revision>
  <dcterms:created xsi:type="dcterms:W3CDTF">2013-12-19T05:03:40Z</dcterms:created>
  <dcterms:modified xsi:type="dcterms:W3CDTF">2020-04-14T17:38:59Z</dcterms:modified>
</cp:coreProperties>
</file>