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77" r:id="rId7"/>
    <p:sldId id="276" r:id="rId8"/>
    <p:sldId id="279" r:id="rId9"/>
    <p:sldId id="280" r:id="rId10"/>
    <p:sldId id="263" r:id="rId11"/>
    <p:sldId id="264" r:id="rId12"/>
    <p:sldId id="266" r:id="rId13"/>
    <p:sldId id="267" r:id="rId14"/>
    <p:sldId id="269" r:id="rId15"/>
    <p:sldId id="270" r:id="rId16"/>
    <p:sldId id="271" r:id="rId17"/>
    <p:sldId id="272" r:id="rId18"/>
    <p:sldId id="273" r:id="rId19"/>
    <p:sldId id="275" r:id="rId20"/>
    <p:sldId id="27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D4BEFFB2-0015-4A00-BBE4-809C015142BE}" type="datetimeFigureOut">
              <a:rPr lang="ru-RU" smtClean="0"/>
              <a:t>01.04.2026</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629A8B9-8334-4F97-A920-346E0920205E}"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ru-RU"/>
            </a:p>
          </p:txBody>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ru-RU"/>
            </a:p>
          </p:txBody>
        </p:sp>
      </p:grpSp>
    </p:spTree>
    <p:extLst>
      <p:ext uri="{BB962C8B-B14F-4D97-AF65-F5344CB8AC3E}">
        <p14:creationId xmlns:p14="http://schemas.microsoft.com/office/powerpoint/2010/main" val="421404460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01.04.2026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792166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01.04.2026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4036872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4BEFFB2-0015-4A00-BBE4-809C015142BE}" type="datetimeFigureOut">
              <a:rPr lang="ru-RU" smtClean="0"/>
              <a:t>01.04.2026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282702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4BEFFB2-0015-4A00-BBE4-809C015142BE}" type="datetimeFigureOut">
              <a:rPr lang="ru-RU" smtClean="0"/>
              <a:t>01.04.2026</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txBody>
          <a:bodyPr/>
          <a:lstStyle/>
          <a:p>
            <a:endParaRPr lang="ru-RU"/>
          </a:p>
        </p:txBody>
      </p:sp>
    </p:spTree>
    <p:extLst>
      <p:ext uri="{BB962C8B-B14F-4D97-AF65-F5344CB8AC3E}">
        <p14:creationId xmlns:p14="http://schemas.microsoft.com/office/powerpoint/2010/main" val="234446439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4BEFFB2-0015-4A00-BBE4-809C015142BE}" type="datetimeFigureOut">
              <a:rPr lang="ru-RU" smtClean="0"/>
              <a:t>01.04.2026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3584048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4BEFFB2-0015-4A00-BBE4-809C015142BE}" type="datetimeFigureOut">
              <a:rPr lang="ru-RU" smtClean="0"/>
              <a:t>01.04.2026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2389819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4BEFFB2-0015-4A00-BBE4-809C015142BE}" type="datetimeFigureOut">
              <a:rPr lang="ru-RU" smtClean="0"/>
              <a:t>01.04.2026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833647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BEFFB2-0015-4A00-BBE4-809C015142BE}" type="datetimeFigureOut">
              <a:rPr lang="ru-RU" smtClean="0"/>
              <a:t>01.04.2026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629A8B9-8334-4F97-A920-346E0920205E}" type="slidenum">
              <a:rPr lang="ru-RU" smtClean="0"/>
              <a:t>‹#›</a:t>
            </a:fld>
            <a:endParaRPr lang="ru-RU"/>
          </a:p>
        </p:txBody>
      </p:sp>
    </p:spTree>
    <p:extLst>
      <p:ext uri="{BB962C8B-B14F-4D97-AF65-F5344CB8AC3E}">
        <p14:creationId xmlns:p14="http://schemas.microsoft.com/office/powerpoint/2010/main" val="856245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u-RU"/>
          </a:p>
        </p:txBody>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4BEFFB2-0015-4A00-BBE4-809C015142BE}" type="datetimeFigureOut">
              <a:rPr lang="ru-RU" smtClean="0"/>
              <a:t>01.04.2026</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u-RU"/>
          </a:p>
        </p:txBody>
      </p:sp>
    </p:spTree>
    <p:extLst>
      <p:ext uri="{BB962C8B-B14F-4D97-AF65-F5344CB8AC3E}">
        <p14:creationId xmlns:p14="http://schemas.microsoft.com/office/powerpoint/2010/main" val="617383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u-RU"/>
          </a:p>
        </p:txBody>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4BEFFB2-0015-4A00-BBE4-809C015142BE}" type="datetimeFigureOut">
              <a:rPr lang="ru-RU" smtClean="0"/>
              <a:t>01.04.2026</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629A8B9-8334-4F97-A920-346E0920205E}"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u-RU"/>
          </a:p>
        </p:txBody>
      </p:sp>
    </p:spTree>
    <p:extLst>
      <p:ext uri="{BB962C8B-B14F-4D97-AF65-F5344CB8AC3E}">
        <p14:creationId xmlns:p14="http://schemas.microsoft.com/office/powerpoint/2010/main" val="3549812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D4BEFFB2-0015-4A00-BBE4-809C015142BE}" type="datetimeFigureOut">
              <a:rPr lang="ru-RU" smtClean="0"/>
              <a:t>01.04.2026</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629A8B9-8334-4F97-A920-346E0920205E}"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ru-RU"/>
          </a:p>
        </p:txBody>
      </p:sp>
    </p:spTree>
    <p:extLst>
      <p:ext uri="{BB962C8B-B14F-4D97-AF65-F5344CB8AC3E}">
        <p14:creationId xmlns:p14="http://schemas.microsoft.com/office/powerpoint/2010/main" val="3731024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6B0AC2-F9A6-4CFF-8931-27F5B612DD9F}"/>
              </a:ext>
            </a:extLst>
          </p:cNvPr>
          <p:cNvSpPr>
            <a:spLocks noGrp="1"/>
          </p:cNvSpPr>
          <p:nvPr>
            <p:ph type="ctrTitle"/>
          </p:nvPr>
        </p:nvSpPr>
        <p:spPr>
          <a:xfrm>
            <a:off x="3326004" y="1343608"/>
            <a:ext cx="6950353" cy="2233606"/>
          </a:xfrm>
        </p:spPr>
        <p:txBody>
          <a:bodyPr>
            <a:noAutofit/>
          </a:bodyPr>
          <a:lstStyle/>
          <a:p>
            <a:r>
              <a:rPr lang="en-US" sz="2400" b="1" dirty="0">
                <a:solidFill>
                  <a:srgbClr val="FF0000"/>
                </a:solidFill>
              </a:rPr>
              <a:t>Regulation of cytokine levels during comprehensive treatment of patients with generalized periodontitis using various forms of quercetin</a:t>
            </a:r>
            <a:endParaRPr lang="ru-RU" sz="2400" b="1" dirty="0">
              <a:solidFill>
                <a:srgbClr val="FF0000"/>
              </a:solidFill>
            </a:endParaRPr>
          </a:p>
        </p:txBody>
      </p:sp>
      <p:sp>
        <p:nvSpPr>
          <p:cNvPr id="3" name="Подзаголовок 2">
            <a:extLst>
              <a:ext uri="{FF2B5EF4-FFF2-40B4-BE49-F238E27FC236}">
                <a16:creationId xmlns:a16="http://schemas.microsoft.com/office/drawing/2014/main" id="{E7BEE655-53EA-47D4-B038-37D2A5CDA0FC}"/>
              </a:ext>
            </a:extLst>
          </p:cNvPr>
          <p:cNvSpPr>
            <a:spLocks noGrp="1"/>
          </p:cNvSpPr>
          <p:nvPr>
            <p:ph type="subTitle" idx="1"/>
          </p:nvPr>
        </p:nvSpPr>
        <p:spPr>
          <a:xfrm>
            <a:off x="4516016" y="4086807"/>
            <a:ext cx="6151983" cy="1427585"/>
          </a:xfrm>
        </p:spPr>
        <p:txBody>
          <a:bodyPr>
            <a:normAutofit fontScale="92500" lnSpcReduction="10000"/>
          </a:bodyPr>
          <a:lstStyle/>
          <a:p>
            <a:r>
              <a:rPr lang="en-US" dirty="0">
                <a:cs typeface="Arial" panose="020B0604020202020204" pitchFamily="34" charset="0"/>
              </a:rPr>
              <a:t>PhD, associate professor at the Department of Dentistry</a:t>
            </a:r>
          </a:p>
          <a:p>
            <a:r>
              <a:rPr lang="en-US" dirty="0">
                <a:cs typeface="Arial" panose="020B0604020202020204" pitchFamily="34" charset="0"/>
              </a:rPr>
              <a:t>Kharkiv Medical National University, </a:t>
            </a:r>
          </a:p>
          <a:p>
            <a:r>
              <a:rPr lang="en-US" dirty="0">
                <a:cs typeface="Arial" panose="020B0604020202020204" pitchFamily="34" charset="0"/>
              </a:rPr>
              <a:t>Khudiakova Maryna</a:t>
            </a:r>
          </a:p>
          <a:p>
            <a:endParaRPr lang="ru-RU" dirty="0"/>
          </a:p>
        </p:txBody>
      </p:sp>
      <p:pic>
        <p:nvPicPr>
          <p:cNvPr id="6" name="Рисунок 5">
            <a:extLst>
              <a:ext uri="{FF2B5EF4-FFF2-40B4-BE49-F238E27FC236}">
                <a16:creationId xmlns:a16="http://schemas.microsoft.com/office/drawing/2014/main" id="{C7BE205D-D077-4E06-8330-508D1C5282FB}"/>
              </a:ext>
            </a:extLst>
          </p:cNvPr>
          <p:cNvPicPr>
            <a:picLocks noChangeAspect="1"/>
          </p:cNvPicPr>
          <p:nvPr/>
        </p:nvPicPr>
        <p:blipFill>
          <a:blip r:embed="rId2"/>
          <a:stretch>
            <a:fillRect/>
          </a:stretch>
        </p:blipFill>
        <p:spPr>
          <a:xfrm>
            <a:off x="1239322" y="1196505"/>
            <a:ext cx="1432209" cy="1432209"/>
          </a:xfrm>
          <a:prstGeom prst="rect">
            <a:avLst/>
          </a:prstGeom>
          <a:solidFill>
            <a:schemeClr val="bg2"/>
          </a:solidFill>
          <a:ln w="53975">
            <a:solidFill>
              <a:schemeClr val="accent4">
                <a:lumMod val="75000"/>
              </a:schemeClr>
            </a:solidFill>
          </a:ln>
        </p:spPr>
      </p:pic>
      <p:pic>
        <p:nvPicPr>
          <p:cNvPr id="8" name="Рисунок 7">
            <a:extLst>
              <a:ext uri="{FF2B5EF4-FFF2-40B4-BE49-F238E27FC236}">
                <a16:creationId xmlns:a16="http://schemas.microsoft.com/office/drawing/2014/main" id="{DF58918C-9612-4E3E-8ED0-597C61F025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8305" y="3886680"/>
            <a:ext cx="2679623" cy="1774815"/>
          </a:xfrm>
          <a:prstGeom prst="rect">
            <a:avLst/>
          </a:prstGeom>
          <a:solidFill>
            <a:srgbClr val="00B050"/>
          </a:solidFill>
          <a:ln w="50800">
            <a:solidFill>
              <a:srgbClr val="00B050"/>
            </a:solidFill>
          </a:ln>
        </p:spPr>
      </p:pic>
      <p:sp>
        <p:nvSpPr>
          <p:cNvPr id="4" name="Прямоугольник 3">
            <a:extLst>
              <a:ext uri="{FF2B5EF4-FFF2-40B4-BE49-F238E27FC236}">
                <a16:creationId xmlns:a16="http://schemas.microsoft.com/office/drawing/2014/main" id="{BE07A9D0-80D4-BEE7-5ACE-EC774E96E69C}"/>
              </a:ext>
            </a:extLst>
          </p:cNvPr>
          <p:cNvSpPr/>
          <p:nvPr/>
        </p:nvSpPr>
        <p:spPr>
          <a:xfrm>
            <a:off x="4133462" y="205273"/>
            <a:ext cx="5132458" cy="99123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a:t>All-Ukrainian Scientific and Practical Conference with International Participation “Orthodontics Without Borders,” dedicated to the memory of Professor L.P. Grigorieva and the 105th anniversary</a:t>
            </a:r>
            <a:endParaRPr lang="ru-RU" sz="1200" dirty="0"/>
          </a:p>
          <a:p>
            <a:pPr algn="ctr"/>
            <a:r>
              <a:rPr lang="en-US" sz="1200" dirty="0"/>
              <a:t>Poltava State Medical University </a:t>
            </a:r>
            <a:endParaRPr lang="ru-RU" sz="1200" dirty="0"/>
          </a:p>
        </p:txBody>
      </p:sp>
      <p:pic>
        <p:nvPicPr>
          <p:cNvPr id="7" name="Рисунок 6">
            <a:extLst>
              <a:ext uri="{FF2B5EF4-FFF2-40B4-BE49-F238E27FC236}">
                <a16:creationId xmlns:a16="http://schemas.microsoft.com/office/drawing/2014/main" id="{BF64B738-4E55-B9BB-58D2-A07FC591CEBE}"/>
              </a:ext>
            </a:extLst>
          </p:cNvPr>
          <p:cNvPicPr>
            <a:picLocks noChangeAspect="1"/>
          </p:cNvPicPr>
          <p:nvPr/>
        </p:nvPicPr>
        <p:blipFill>
          <a:blip r:embed="rId4"/>
          <a:stretch>
            <a:fillRect/>
          </a:stretch>
        </p:blipFill>
        <p:spPr>
          <a:xfrm>
            <a:off x="9600036" y="160699"/>
            <a:ext cx="1352642" cy="1346630"/>
          </a:xfrm>
          <a:prstGeom prst="rect">
            <a:avLst/>
          </a:prstGeom>
          <a:ln w="38100">
            <a:solidFill>
              <a:schemeClr val="accent1"/>
            </a:solidFill>
          </a:ln>
        </p:spPr>
      </p:pic>
    </p:spTree>
    <p:extLst>
      <p:ext uri="{BB962C8B-B14F-4D97-AF65-F5344CB8AC3E}">
        <p14:creationId xmlns:p14="http://schemas.microsoft.com/office/powerpoint/2010/main" val="2483219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AD148F-2D93-477F-9BFE-47642D5CD01B}"/>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557F8C57-7188-45D2-9922-F34D483E457F}"/>
              </a:ext>
            </a:extLst>
          </p:cNvPr>
          <p:cNvSpPr>
            <a:spLocks noGrp="1"/>
          </p:cNvSpPr>
          <p:nvPr>
            <p:ph idx="1"/>
          </p:nvPr>
        </p:nvSpPr>
        <p:spPr>
          <a:xfrm>
            <a:off x="6256019" y="79512"/>
            <a:ext cx="5551667" cy="6351767"/>
          </a:xfrm>
        </p:spPr>
        <p:txBody>
          <a:bodyPr>
            <a:noAutofit/>
          </a:bodyPr>
          <a:lstStyle/>
          <a:p>
            <a:pPr algn="just"/>
            <a:r>
              <a:rPr lang="en-US" dirty="0">
                <a:latin typeface="+mj-lt"/>
              </a:rPr>
              <a:t>Anti-inflammatory characteristics of «</a:t>
            </a:r>
            <a:r>
              <a:rPr lang="en-US" dirty="0" err="1">
                <a:latin typeface="+mj-lt"/>
              </a:rPr>
              <a:t>Lipoflavon</a:t>
            </a:r>
            <a:r>
              <a:rPr lang="en-US" dirty="0">
                <a:latin typeface="+mj-lt"/>
              </a:rPr>
              <a:t>» (JSC „</a:t>
            </a:r>
            <a:r>
              <a:rPr lang="en-US" dirty="0" err="1">
                <a:latin typeface="+mj-lt"/>
              </a:rPr>
              <a:t>Biolek</a:t>
            </a:r>
            <a:r>
              <a:rPr lang="en-US" dirty="0">
                <a:latin typeface="+mj-lt"/>
              </a:rPr>
              <a:t>”, Kharkov), which contains </a:t>
            </a:r>
            <a:r>
              <a:rPr lang="en-US" dirty="0">
                <a:solidFill>
                  <a:srgbClr val="FF0000"/>
                </a:solidFill>
                <a:latin typeface="+mj-lt"/>
              </a:rPr>
              <a:t>lecithin liposomes and quercetin</a:t>
            </a:r>
            <a:r>
              <a:rPr lang="en-US" dirty="0">
                <a:latin typeface="+mj-lt"/>
              </a:rPr>
              <a:t>, are based on its marked </a:t>
            </a:r>
            <a:r>
              <a:rPr lang="en-US" dirty="0" err="1">
                <a:latin typeface="+mj-lt"/>
              </a:rPr>
              <a:t>аnti</a:t>
            </a:r>
            <a:r>
              <a:rPr lang="en-US" dirty="0">
                <a:latin typeface="+mj-lt"/>
              </a:rPr>
              <a:t>-leukotrienes effect. </a:t>
            </a:r>
            <a:r>
              <a:rPr lang="en-US" dirty="0">
                <a:solidFill>
                  <a:srgbClr val="FF0000"/>
                </a:solidFill>
                <a:latin typeface="+mj-lt"/>
              </a:rPr>
              <a:t>Quercetin</a:t>
            </a:r>
            <a:r>
              <a:rPr lang="en-US" dirty="0">
                <a:latin typeface="+mj-lt"/>
              </a:rPr>
              <a:t> inhibits production of inflammation-producing enzyme 5-lipoxygenase (LOX). The immunomodulating action of </a:t>
            </a:r>
            <a:r>
              <a:rPr lang="en-US" dirty="0" err="1">
                <a:solidFill>
                  <a:srgbClr val="FF0000"/>
                </a:solidFill>
                <a:latin typeface="+mj-lt"/>
              </a:rPr>
              <a:t>Quercetinum</a:t>
            </a:r>
            <a:r>
              <a:rPr lang="en-US" dirty="0">
                <a:latin typeface="+mj-lt"/>
              </a:rPr>
              <a:t> is known. </a:t>
            </a:r>
            <a:r>
              <a:rPr lang="en-US" dirty="0" err="1">
                <a:solidFill>
                  <a:srgbClr val="FF0000"/>
                </a:solidFill>
                <a:latin typeface="+mj-lt"/>
              </a:rPr>
              <a:t>Quercetinum</a:t>
            </a:r>
            <a:r>
              <a:rPr lang="en-US" dirty="0">
                <a:latin typeface="+mj-lt"/>
              </a:rPr>
              <a:t> differentiated regulates expression genes of Th-1 (</a:t>
            </a:r>
            <a:r>
              <a:rPr lang="en-US" dirty="0" err="1">
                <a:latin typeface="+mj-lt"/>
              </a:rPr>
              <a:t>IFNγ</a:t>
            </a:r>
            <a:r>
              <a:rPr lang="en-US" dirty="0">
                <a:latin typeface="+mj-lt"/>
              </a:rPr>
              <a:t>) and Th-2 (IL-4) of cytokines by the normal mononuclear cells of peripheral blood. </a:t>
            </a:r>
            <a:r>
              <a:rPr lang="en-US" dirty="0" err="1">
                <a:solidFill>
                  <a:srgbClr val="FF0000"/>
                </a:solidFill>
                <a:latin typeface="+mj-lt"/>
              </a:rPr>
              <a:t>Quercetinum</a:t>
            </a:r>
            <a:r>
              <a:rPr lang="en-US" dirty="0">
                <a:latin typeface="+mj-lt"/>
              </a:rPr>
              <a:t> increased of phenotypical expression of </a:t>
            </a:r>
            <a:r>
              <a:rPr lang="en-US" dirty="0" err="1">
                <a:latin typeface="+mj-lt"/>
              </a:rPr>
              <a:t>IFNγ</a:t>
            </a:r>
            <a:r>
              <a:rPr lang="en-US" dirty="0">
                <a:latin typeface="+mj-lt"/>
              </a:rPr>
              <a:t> mononuclear cells of peripheral blood and suppressed IL-4 are positive mononuclear cells of peripheral blood, that is compared with the results of determination of </a:t>
            </a:r>
            <a:r>
              <a:rPr lang="en-US" dirty="0" err="1">
                <a:latin typeface="+mj-lt"/>
              </a:rPr>
              <a:t>mRNC</a:t>
            </a:r>
            <a:r>
              <a:rPr lang="en-US" dirty="0">
                <a:latin typeface="+mj-lt"/>
              </a:rPr>
              <a:t>/protein </a:t>
            </a:r>
            <a:endParaRPr lang="ru-RU" dirty="0">
              <a:latin typeface="+mj-lt"/>
            </a:endParaRPr>
          </a:p>
        </p:txBody>
      </p:sp>
      <p:pic>
        <p:nvPicPr>
          <p:cNvPr id="6" name="Рисунок 5">
            <a:extLst>
              <a:ext uri="{FF2B5EF4-FFF2-40B4-BE49-F238E27FC236}">
                <a16:creationId xmlns:a16="http://schemas.microsoft.com/office/drawing/2014/main" id="{7EDCD982-7C52-404C-B7A1-537C67963B5C}"/>
              </a:ext>
            </a:extLst>
          </p:cNvPr>
          <p:cNvPicPr>
            <a:picLocks noChangeAspect="1"/>
          </p:cNvPicPr>
          <p:nvPr/>
        </p:nvPicPr>
        <p:blipFill>
          <a:blip r:embed="rId2"/>
          <a:stretch>
            <a:fillRect/>
          </a:stretch>
        </p:blipFill>
        <p:spPr>
          <a:xfrm>
            <a:off x="-762000" y="0"/>
            <a:ext cx="6858000" cy="6858000"/>
          </a:xfrm>
          <a:prstGeom prst="rect">
            <a:avLst/>
          </a:prstGeom>
        </p:spPr>
      </p:pic>
      <p:sp>
        <p:nvSpPr>
          <p:cNvPr id="4" name="Текст 3">
            <a:extLst>
              <a:ext uri="{FF2B5EF4-FFF2-40B4-BE49-F238E27FC236}">
                <a16:creationId xmlns:a16="http://schemas.microsoft.com/office/drawing/2014/main" id="{36900259-5DE1-4B78-8C4A-F1D9428123F5}"/>
              </a:ext>
            </a:extLst>
          </p:cNvPr>
          <p:cNvSpPr>
            <a:spLocks noGrp="1"/>
          </p:cNvSpPr>
          <p:nvPr>
            <p:ph type="body" sz="half" idx="2"/>
          </p:nvPr>
        </p:nvSpPr>
        <p:spPr>
          <a:xfrm>
            <a:off x="586409" y="2856343"/>
            <a:ext cx="3993211" cy="3236343"/>
          </a:xfrm>
        </p:spPr>
        <p:txBody>
          <a:bodyPr/>
          <a:lstStyle/>
          <a:p>
            <a:endParaRPr lang="ru-RU" dirty="0"/>
          </a:p>
        </p:txBody>
      </p:sp>
    </p:spTree>
    <p:extLst>
      <p:ext uri="{BB962C8B-B14F-4D97-AF65-F5344CB8AC3E}">
        <p14:creationId xmlns:p14="http://schemas.microsoft.com/office/powerpoint/2010/main" val="3408164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1F37E5-D092-4E43-B198-260A43A79CC8}"/>
              </a:ext>
            </a:extLst>
          </p:cNvPr>
          <p:cNvSpPr>
            <a:spLocks noGrp="1"/>
          </p:cNvSpPr>
          <p:nvPr>
            <p:ph type="title"/>
          </p:nvPr>
        </p:nvSpPr>
        <p:spPr>
          <a:ln>
            <a:noFill/>
          </a:ln>
        </p:spPr>
        <p:txBody>
          <a:bodyPr/>
          <a:lstStyle/>
          <a:p>
            <a:endParaRPr lang="ru-RU" dirty="0"/>
          </a:p>
        </p:txBody>
      </p:sp>
      <p:sp>
        <p:nvSpPr>
          <p:cNvPr id="3" name="Объект 2">
            <a:extLst>
              <a:ext uri="{FF2B5EF4-FFF2-40B4-BE49-F238E27FC236}">
                <a16:creationId xmlns:a16="http://schemas.microsoft.com/office/drawing/2014/main" id="{C3BFE221-D31F-4588-AAC6-86A896E9819A}"/>
              </a:ext>
            </a:extLst>
          </p:cNvPr>
          <p:cNvSpPr>
            <a:spLocks noGrp="1"/>
          </p:cNvSpPr>
          <p:nvPr>
            <p:ph idx="1"/>
          </p:nvPr>
        </p:nvSpPr>
        <p:spPr>
          <a:xfrm>
            <a:off x="6241774" y="258417"/>
            <a:ext cx="5226326" cy="5602634"/>
          </a:xfrm>
        </p:spPr>
        <p:txBody>
          <a:bodyPr>
            <a:noAutofit/>
          </a:bodyPr>
          <a:lstStyle/>
          <a:p>
            <a:pPr algn="just"/>
            <a:r>
              <a:rPr lang="en-US" sz="2400" dirty="0">
                <a:solidFill>
                  <a:srgbClr val="FF0000"/>
                </a:solidFill>
              </a:rPr>
              <a:t>Efficiency of local application of medical drugs </a:t>
            </a:r>
            <a:r>
              <a:rPr lang="en-US" sz="2400" dirty="0"/>
              <a:t>in periodontal tissues depends on the display of substances in the periodontal pocket (PP), choice of medical substances, method of his application, contact with the gingival oral mucosa and </a:t>
            </a:r>
            <a:r>
              <a:rPr lang="en-US" sz="2400" dirty="0" err="1"/>
              <a:t>maintainance</a:t>
            </a:r>
            <a:r>
              <a:rPr lang="en-US" sz="2400" dirty="0"/>
              <a:t> of this concentration. Therefore it is necessary advantage to give to the forms and pathways of medications with the controlled and long action </a:t>
            </a:r>
            <a:endParaRPr lang="ru-RU" sz="2400" dirty="0"/>
          </a:p>
        </p:txBody>
      </p:sp>
      <p:sp>
        <p:nvSpPr>
          <p:cNvPr id="4" name="Текст 3">
            <a:extLst>
              <a:ext uri="{FF2B5EF4-FFF2-40B4-BE49-F238E27FC236}">
                <a16:creationId xmlns:a16="http://schemas.microsoft.com/office/drawing/2014/main" id="{C9C46B68-015B-48AF-A3B8-DFD8B70A813C}"/>
              </a:ext>
            </a:extLst>
          </p:cNvPr>
          <p:cNvSpPr>
            <a:spLocks noGrp="1"/>
          </p:cNvSpPr>
          <p:nvPr>
            <p:ph type="body" sz="half" idx="2"/>
          </p:nvPr>
        </p:nvSpPr>
        <p:spPr/>
        <p:txBody>
          <a:bodyPr/>
          <a:lstStyle/>
          <a:p>
            <a:endParaRPr lang="ru-RU" dirty="0"/>
          </a:p>
        </p:txBody>
      </p:sp>
      <p:pic>
        <p:nvPicPr>
          <p:cNvPr id="7" name="Рисунок 6">
            <a:extLst>
              <a:ext uri="{FF2B5EF4-FFF2-40B4-BE49-F238E27FC236}">
                <a16:creationId xmlns:a16="http://schemas.microsoft.com/office/drawing/2014/main" id="{A1E9E5B9-5B0F-4942-B3D7-B3D6142B7EAF}"/>
              </a:ext>
            </a:extLst>
          </p:cNvPr>
          <p:cNvPicPr>
            <a:picLocks noChangeAspect="1"/>
          </p:cNvPicPr>
          <p:nvPr/>
        </p:nvPicPr>
        <p:blipFill rotWithShape="1">
          <a:blip r:embed="rId2">
            <a:extLst>
              <a:ext uri="{28A0092B-C50C-407E-A947-70E740481C1C}">
                <a14:useLocalDpi xmlns:a14="http://schemas.microsoft.com/office/drawing/2010/main" val="0"/>
              </a:ext>
            </a:extLst>
          </a:blip>
          <a:srcRect l="10897" t="-4610" r="12510" b="5811"/>
          <a:stretch/>
        </p:blipFill>
        <p:spPr>
          <a:xfrm>
            <a:off x="44326" y="725276"/>
            <a:ext cx="5214867" cy="4455368"/>
          </a:xfrm>
          <a:prstGeom prst="rect">
            <a:avLst/>
          </a:prstGeom>
          <a:solidFill>
            <a:srgbClr val="00B050"/>
          </a:solidFill>
          <a:ln w="41275">
            <a:solidFill>
              <a:schemeClr val="accent1"/>
            </a:solidFill>
          </a:ln>
          <a:effectLst/>
        </p:spPr>
      </p:pic>
    </p:spTree>
    <p:extLst>
      <p:ext uri="{BB962C8B-B14F-4D97-AF65-F5344CB8AC3E}">
        <p14:creationId xmlns:p14="http://schemas.microsoft.com/office/powerpoint/2010/main" val="3444984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7A0339-79A0-4288-842C-41B3BD0B3823}"/>
              </a:ext>
            </a:extLst>
          </p:cNvPr>
          <p:cNvSpPr>
            <a:spLocks noGrp="1"/>
          </p:cNvSpPr>
          <p:nvPr>
            <p:ph type="title"/>
          </p:nvPr>
        </p:nvSpPr>
        <p:spPr>
          <a:xfrm>
            <a:off x="1676400" y="624839"/>
            <a:ext cx="9601200" cy="2077721"/>
          </a:xfrm>
        </p:spPr>
        <p:txBody>
          <a:bodyPr>
            <a:noAutofit/>
          </a:bodyPr>
          <a:lstStyle/>
          <a:p>
            <a:pPr algn="just"/>
            <a:r>
              <a:rPr lang="en-US" sz="2400" dirty="0">
                <a:latin typeface="+mn-lt"/>
              </a:rPr>
              <a:t>As a consequence, the considerate research of changes of pro-inflammatory TNF-α and anti-inflammatory ІL-4 cytokines might have considerable scientific and practical importance while treating patients with CGP of initial-I degrees of severity with gel from the granules of </a:t>
            </a:r>
            <a:r>
              <a:rPr lang="en-US" sz="2400" dirty="0" err="1">
                <a:solidFill>
                  <a:srgbClr val="FF0000"/>
                </a:solidFill>
                <a:latin typeface="+mn-lt"/>
              </a:rPr>
              <a:t>Quercetinum</a:t>
            </a:r>
            <a:r>
              <a:rPr lang="en-US" sz="2400" dirty="0">
                <a:solidFill>
                  <a:srgbClr val="FF0000"/>
                </a:solidFill>
                <a:latin typeface="+mn-lt"/>
              </a:rPr>
              <a:t> (GQ) and liposomal </a:t>
            </a:r>
            <a:r>
              <a:rPr lang="en-US" sz="2400" dirty="0" err="1">
                <a:solidFill>
                  <a:srgbClr val="FF0000"/>
                </a:solidFill>
                <a:latin typeface="+mn-lt"/>
              </a:rPr>
              <a:t>Quercetinum</a:t>
            </a:r>
            <a:r>
              <a:rPr lang="en-US" sz="2400" dirty="0">
                <a:solidFill>
                  <a:srgbClr val="FF0000"/>
                </a:solidFill>
                <a:latin typeface="+mn-lt"/>
              </a:rPr>
              <a:t>-lecithin complex (LQLC)</a:t>
            </a:r>
            <a:endParaRPr lang="ru-RU" sz="2400" dirty="0">
              <a:solidFill>
                <a:srgbClr val="FF0000"/>
              </a:solidFill>
              <a:latin typeface="+mn-lt"/>
            </a:endParaRPr>
          </a:p>
        </p:txBody>
      </p:sp>
      <p:sp>
        <p:nvSpPr>
          <p:cNvPr id="3" name="Объект 2">
            <a:extLst>
              <a:ext uri="{FF2B5EF4-FFF2-40B4-BE49-F238E27FC236}">
                <a16:creationId xmlns:a16="http://schemas.microsoft.com/office/drawing/2014/main" id="{3947F262-4F6B-444B-93EC-4A55640D019A}"/>
              </a:ext>
            </a:extLst>
          </p:cNvPr>
          <p:cNvSpPr>
            <a:spLocks noGrp="1"/>
          </p:cNvSpPr>
          <p:nvPr>
            <p:ph idx="1"/>
          </p:nvPr>
        </p:nvSpPr>
        <p:spPr>
          <a:xfrm>
            <a:off x="1371600" y="3429000"/>
            <a:ext cx="9601200" cy="2438399"/>
          </a:xfrm>
        </p:spPr>
        <p:txBody>
          <a:bodyPr>
            <a:normAutofit/>
          </a:bodyPr>
          <a:lstStyle/>
          <a:p>
            <a:pPr algn="just"/>
            <a:r>
              <a:rPr lang="en-US" sz="2400" dirty="0">
                <a:solidFill>
                  <a:srgbClr val="FF0000"/>
                </a:solidFill>
              </a:rPr>
              <a:t>The purpose of study </a:t>
            </a:r>
            <a:r>
              <a:rPr lang="en-US" sz="2400" dirty="0"/>
              <a:t>was to increase of efficiency of complex treatment the patients with CGP of initial-I degrees of severity with gel from the granules of GQ and liposomal LQLC due to the correction of cytokine levels</a:t>
            </a:r>
          </a:p>
          <a:p>
            <a:endParaRPr lang="ru-RU" dirty="0"/>
          </a:p>
        </p:txBody>
      </p:sp>
    </p:spTree>
    <p:extLst>
      <p:ext uri="{BB962C8B-B14F-4D97-AF65-F5344CB8AC3E}">
        <p14:creationId xmlns:p14="http://schemas.microsoft.com/office/powerpoint/2010/main" val="2390508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CB0B683-EB41-4F2D-9CF3-7165844D156E}"/>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C9EDA5D6-B4E1-4E24-95D9-81B2E480E8EE}"/>
              </a:ext>
            </a:extLst>
          </p:cNvPr>
          <p:cNvSpPr>
            <a:spLocks noGrp="1"/>
          </p:cNvSpPr>
          <p:nvPr>
            <p:ph idx="1"/>
          </p:nvPr>
        </p:nvSpPr>
        <p:spPr>
          <a:xfrm>
            <a:off x="1133062" y="1402079"/>
            <a:ext cx="5088834" cy="4939085"/>
          </a:xfrm>
        </p:spPr>
        <p:txBody>
          <a:bodyPr>
            <a:noAutofit/>
          </a:bodyPr>
          <a:lstStyle/>
          <a:p>
            <a:pPr algn="ctr"/>
            <a:r>
              <a:rPr lang="en-US" sz="2400" b="1" dirty="0">
                <a:solidFill>
                  <a:srgbClr val="FF0000"/>
                </a:solidFill>
                <a:latin typeface="Arial" panose="020B0604020202020204" pitchFamily="34" charset="0"/>
                <a:cs typeface="Arial" panose="020B0604020202020204" pitchFamily="34" charset="0"/>
              </a:rPr>
              <a:t>Material and Methods </a:t>
            </a:r>
            <a:endParaRPr lang="ru-RU" sz="2400" b="1" dirty="0">
              <a:solidFill>
                <a:srgbClr val="FF0000"/>
              </a:solidFill>
              <a:latin typeface="Arial" panose="020B0604020202020204" pitchFamily="34" charset="0"/>
              <a:cs typeface="Arial" panose="020B0604020202020204" pitchFamily="34" charset="0"/>
            </a:endParaRPr>
          </a:p>
          <a:p>
            <a:pPr algn="just"/>
            <a:r>
              <a:rPr lang="en-US" dirty="0">
                <a:cs typeface="Arial" panose="020B0604020202020204" pitchFamily="34" charset="0"/>
              </a:rPr>
              <a:t>Mouth liquid (ML) sampling of all observed patients was taken every morning before treatment and one, six and twelve months after the treatment for immunological researches. The patients of basic group </a:t>
            </a:r>
            <a:r>
              <a:rPr lang="en-US" dirty="0" err="1">
                <a:cs typeface="Arial" panose="020B0604020202020204" pitchFamily="34" charset="0"/>
              </a:rPr>
              <a:t>recieved</a:t>
            </a:r>
            <a:r>
              <a:rPr lang="en-US" dirty="0">
                <a:cs typeface="Arial" panose="020B0604020202020204" pitchFamily="34" charset="0"/>
              </a:rPr>
              <a:t> base therapy with the local application LQLC (injection form of «</a:t>
            </a:r>
            <a:r>
              <a:rPr lang="en-US" dirty="0" err="1">
                <a:cs typeface="Arial" panose="020B0604020202020204" pitchFamily="34" charset="0"/>
              </a:rPr>
              <a:t>Lipoflavon</a:t>
            </a:r>
            <a:r>
              <a:rPr lang="en-US" dirty="0">
                <a:cs typeface="Arial" panose="020B0604020202020204" pitchFamily="34" charset="0"/>
              </a:rPr>
              <a:t>») as a suspension, prepared ex tempore, containing 137.5 mgs of lecithin and 3.75 mgs of </a:t>
            </a:r>
            <a:r>
              <a:rPr lang="en-US" dirty="0" err="1">
                <a:cs typeface="Arial" panose="020B0604020202020204" pitchFamily="34" charset="0"/>
              </a:rPr>
              <a:t>Quercetinum</a:t>
            </a:r>
            <a:r>
              <a:rPr lang="en-US" dirty="0">
                <a:cs typeface="Arial" panose="020B0604020202020204" pitchFamily="34" charset="0"/>
              </a:rPr>
              <a:t>. This suspension was prepared by mixing 1/4 parts of content of the small bottle with 5 ml 0,9% solution of natrium chloride, warmed up to </a:t>
            </a:r>
            <a:r>
              <a:rPr lang="en-US" dirty="0">
                <a:solidFill>
                  <a:schemeClr val="tx1"/>
                </a:solidFill>
                <a:ea typeface="Times New Roman" panose="02020603050405020304" pitchFamily="18" charset="0"/>
                <a:cs typeface="Arial" panose="020B0604020202020204" pitchFamily="34" charset="0"/>
              </a:rPr>
              <a:t>38</a:t>
            </a:r>
            <a:r>
              <a:rPr lang="en-US" baseline="30000" dirty="0">
                <a:solidFill>
                  <a:schemeClr val="tx1"/>
                </a:solidFill>
                <a:ea typeface="Times New Roman" panose="02020603050405020304" pitchFamily="18" charset="0"/>
                <a:cs typeface="Arial" panose="020B0604020202020204" pitchFamily="34" charset="0"/>
              </a:rPr>
              <a:t>0</a:t>
            </a:r>
            <a:r>
              <a:rPr lang="en-US" dirty="0">
                <a:cs typeface="Arial" panose="020B0604020202020204" pitchFamily="34" charset="0"/>
              </a:rPr>
              <a:t> </a:t>
            </a:r>
            <a:endParaRPr lang="ru-RU" dirty="0">
              <a:cs typeface="Arial" panose="020B0604020202020204" pitchFamily="34" charset="0"/>
            </a:endParaRPr>
          </a:p>
        </p:txBody>
      </p:sp>
      <p:pic>
        <p:nvPicPr>
          <p:cNvPr id="4" name="Рисунок 3">
            <a:extLst>
              <a:ext uri="{FF2B5EF4-FFF2-40B4-BE49-F238E27FC236}">
                <a16:creationId xmlns:a16="http://schemas.microsoft.com/office/drawing/2014/main" id="{0131954B-B165-48BE-8F48-8015FF380E7B}"/>
              </a:ext>
            </a:extLst>
          </p:cNvPr>
          <p:cNvPicPr>
            <a:picLocks noChangeAspect="1"/>
          </p:cNvPicPr>
          <p:nvPr/>
        </p:nvPicPr>
        <p:blipFill>
          <a:blip r:embed="rId2"/>
          <a:stretch>
            <a:fillRect/>
          </a:stretch>
        </p:blipFill>
        <p:spPr>
          <a:xfrm>
            <a:off x="6460434" y="1292085"/>
            <a:ext cx="5578720" cy="3710343"/>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3005158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D66548-94C9-41E0-A510-A76608CBF056}"/>
              </a:ext>
            </a:extLst>
          </p:cNvPr>
          <p:cNvSpPr>
            <a:spLocks noGrp="1"/>
          </p:cNvSpPr>
          <p:nvPr>
            <p:ph type="title"/>
          </p:nvPr>
        </p:nvSpPr>
        <p:spPr>
          <a:xfrm>
            <a:off x="1371599" y="685800"/>
            <a:ext cx="10326757" cy="1232452"/>
          </a:xfrm>
        </p:spPr>
        <p:txBody>
          <a:bodyPr>
            <a:normAutofit fontScale="90000"/>
          </a:bodyPr>
          <a:lstStyle/>
          <a:p>
            <a:pPr algn="just"/>
            <a:r>
              <a:rPr lang="en-US" sz="1800" dirty="0">
                <a:latin typeface="+mn-lt"/>
                <a:cs typeface="Arial" panose="020B0604020202020204" pitchFamily="34" charset="0"/>
              </a:rPr>
              <a:t>In accordance to treatment all patients were divided into 2 groups: I group – basic treatment with local application LQLC (18 patients) with the use of individual periodontal delivery tray; II group (group of comparison) – basic treatment with local application of gel from GQ (17 patients) with the use of individual periodontal delivery tray. The control group (C) included 14 healthy subjects without systemic inflammatory disease</a:t>
            </a:r>
            <a:endParaRPr lang="ru-RU" sz="1800" dirty="0">
              <a:latin typeface="+mn-lt"/>
              <a:cs typeface="Arial" panose="020B0604020202020204" pitchFamily="34" charset="0"/>
            </a:endParaRPr>
          </a:p>
        </p:txBody>
      </p:sp>
      <p:pic>
        <p:nvPicPr>
          <p:cNvPr id="5" name="Объект 4">
            <a:extLst>
              <a:ext uri="{FF2B5EF4-FFF2-40B4-BE49-F238E27FC236}">
                <a16:creationId xmlns:a16="http://schemas.microsoft.com/office/drawing/2014/main" id="{CFD93F86-2B8E-4C5A-A9C2-1791A2C2ABCA}"/>
              </a:ext>
            </a:extLst>
          </p:cNvPr>
          <p:cNvPicPr>
            <a:picLocks noGrp="1" noChangeAspect="1"/>
          </p:cNvPicPr>
          <p:nvPr>
            <p:ph sz="half" idx="1"/>
          </p:nvPr>
        </p:nvPicPr>
        <p:blipFill>
          <a:blip r:embed="rId2"/>
          <a:stretch>
            <a:fillRect/>
          </a:stretch>
        </p:blipFill>
        <p:spPr>
          <a:xfrm>
            <a:off x="1997765" y="2063942"/>
            <a:ext cx="4218125" cy="4196382"/>
          </a:xfrm>
          <a:prstGeom prst="rect">
            <a:avLst/>
          </a:prstGeom>
          <a:solidFill>
            <a:schemeClr val="bg2"/>
          </a:solidFill>
          <a:ln w="66675">
            <a:solidFill>
              <a:schemeClr val="accent4">
                <a:lumMod val="75000"/>
              </a:schemeClr>
            </a:solidFill>
          </a:ln>
        </p:spPr>
      </p:pic>
      <p:pic>
        <p:nvPicPr>
          <p:cNvPr id="6" name="Объект 5">
            <a:extLst>
              <a:ext uri="{FF2B5EF4-FFF2-40B4-BE49-F238E27FC236}">
                <a16:creationId xmlns:a16="http://schemas.microsoft.com/office/drawing/2014/main" id="{1300FD41-6D7F-4743-BF5D-B3DFF04AFB82}"/>
              </a:ext>
            </a:extLst>
          </p:cNvPr>
          <p:cNvPicPr>
            <a:picLocks noGrp="1" noChangeAspect="1"/>
          </p:cNvPicPr>
          <p:nvPr>
            <p:ph sz="half" idx="2"/>
          </p:nvPr>
        </p:nvPicPr>
        <p:blipFill>
          <a:blip r:embed="rId3"/>
          <a:stretch>
            <a:fillRect/>
          </a:stretch>
        </p:blipFill>
        <p:spPr>
          <a:xfrm>
            <a:off x="6818243" y="2046133"/>
            <a:ext cx="4214191" cy="4214191"/>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1231180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36FEA5-0BC8-4B0A-9281-3995181D00B2}"/>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59C174EC-4BB2-4419-9E70-A617BFC369B1}"/>
              </a:ext>
            </a:extLst>
          </p:cNvPr>
          <p:cNvSpPr>
            <a:spLocks noGrp="1"/>
          </p:cNvSpPr>
          <p:nvPr>
            <p:ph idx="1"/>
          </p:nvPr>
        </p:nvSpPr>
        <p:spPr>
          <a:xfrm>
            <a:off x="1295399" y="1544320"/>
            <a:ext cx="10353261" cy="4208780"/>
          </a:xfrm>
        </p:spPr>
        <p:txBody>
          <a:bodyPr>
            <a:noAutofit/>
          </a:bodyPr>
          <a:lstStyle/>
          <a:p>
            <a:pPr algn="just"/>
            <a:r>
              <a:rPr lang="en-US" sz="2800" dirty="0">
                <a:cs typeface="Arial" panose="020B0604020202020204" pitchFamily="34" charset="0"/>
              </a:rPr>
              <a:t>While the exact contribution of each cell type remains to be elucidated, previous studies described that a hyper-reactive phenotype of phagocytes is related to increased pro-inflammatory cytokines production in CGP. The cytokine level of the patients of control group was TNF-α - 21,71 ± 2,95 </a:t>
            </a:r>
            <a:r>
              <a:rPr lang="en-US" sz="2800" dirty="0" err="1">
                <a:cs typeface="Arial" panose="020B0604020202020204" pitchFamily="34" charset="0"/>
              </a:rPr>
              <a:t>pg</a:t>
            </a:r>
            <a:r>
              <a:rPr lang="en-US" sz="2800" dirty="0">
                <a:cs typeface="Arial" panose="020B0604020202020204" pitchFamily="34" charset="0"/>
              </a:rPr>
              <a:t>/ml, where as that of the anti-inflammatory was ІL-4 - 243,5 ± 17,48 </a:t>
            </a:r>
            <a:r>
              <a:rPr lang="en-US" sz="2800" dirty="0" err="1">
                <a:cs typeface="Arial" panose="020B0604020202020204" pitchFamily="34" charset="0"/>
              </a:rPr>
              <a:t>pg</a:t>
            </a:r>
            <a:r>
              <a:rPr lang="en-US" sz="2800" dirty="0">
                <a:cs typeface="Arial" panose="020B0604020202020204" pitchFamily="34" charset="0"/>
              </a:rPr>
              <a:t>/ml. As such, numerous gingival crevicular fluid (GCF)</a:t>
            </a:r>
            <a:r>
              <a:rPr lang="ru-RU" sz="2800" dirty="0">
                <a:cs typeface="Arial" panose="020B0604020202020204" pitchFamily="34" charset="0"/>
              </a:rPr>
              <a:t> </a:t>
            </a:r>
            <a:r>
              <a:rPr lang="en-US" sz="2800" dirty="0">
                <a:cs typeface="Arial" panose="020B0604020202020204" pitchFamily="34" charset="0"/>
              </a:rPr>
              <a:t>constituents have been characterized to identify biomarkers that may be used to monitor the initiation and progression of gingival inflammation and the immune response.</a:t>
            </a:r>
            <a:endParaRPr lang="ru-RU" sz="2800" dirty="0">
              <a:cs typeface="Arial" panose="020B0604020202020204" pitchFamily="34" charset="0"/>
            </a:endParaRPr>
          </a:p>
        </p:txBody>
      </p:sp>
    </p:spTree>
    <p:extLst>
      <p:ext uri="{BB962C8B-B14F-4D97-AF65-F5344CB8AC3E}">
        <p14:creationId xmlns:p14="http://schemas.microsoft.com/office/powerpoint/2010/main" val="2603980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A5E8A8-0ACE-497F-AA5A-01A1D8487DE4}"/>
              </a:ext>
            </a:extLst>
          </p:cNvPr>
          <p:cNvSpPr>
            <a:spLocks noGrp="1"/>
          </p:cNvSpPr>
          <p:nvPr>
            <p:ph type="title"/>
          </p:nvPr>
        </p:nvSpPr>
        <p:spPr>
          <a:xfrm>
            <a:off x="1679712" y="755374"/>
            <a:ext cx="9750287" cy="1485900"/>
          </a:xfrm>
        </p:spPr>
        <p:txBody>
          <a:bodyPr>
            <a:noAutofit/>
          </a:bodyPr>
          <a:lstStyle/>
          <a:p>
            <a:pPr algn="just"/>
            <a:r>
              <a:rPr lang="en-US" sz="2000" dirty="0">
                <a:latin typeface="+mn-lt"/>
                <a:cs typeface="Arial" panose="020B0604020202020204" pitchFamily="34" charset="0"/>
              </a:rPr>
              <a:t>Fig. 1. Changes of cytokine level pro-inflammatory TNF-α in the ML before treatment and through 1, 6 and 12 months after treatment the patients with </a:t>
            </a:r>
            <a:r>
              <a:rPr lang="ru-RU" sz="2000" dirty="0">
                <a:latin typeface="+mn-lt"/>
                <a:cs typeface="Arial" panose="020B0604020202020204" pitchFamily="34" charset="0"/>
              </a:rPr>
              <a:t>С</a:t>
            </a:r>
            <a:r>
              <a:rPr lang="en-US" sz="2000" dirty="0">
                <a:latin typeface="+mn-lt"/>
                <a:cs typeface="Arial" panose="020B0604020202020204" pitchFamily="34" charset="0"/>
              </a:rPr>
              <a:t>GP of initial-I degrees of severity: I group (basic group) – basic treatment with local application LQLC; II group (comparison group) – basic treatment with local application of gel from GQ; C- control group</a:t>
            </a:r>
            <a:endParaRPr lang="ru-RU" sz="2000" dirty="0">
              <a:latin typeface="+mn-lt"/>
              <a:cs typeface="Arial" panose="020B0604020202020204" pitchFamily="34" charset="0"/>
            </a:endParaRPr>
          </a:p>
        </p:txBody>
      </p:sp>
      <p:pic>
        <p:nvPicPr>
          <p:cNvPr id="4" name="Объект 3">
            <a:extLst>
              <a:ext uri="{FF2B5EF4-FFF2-40B4-BE49-F238E27FC236}">
                <a16:creationId xmlns:a16="http://schemas.microsoft.com/office/drawing/2014/main" id="{903CCE08-6587-483D-AE54-157688A41EAD}"/>
              </a:ext>
            </a:extLst>
          </p:cNvPr>
          <p:cNvPicPr>
            <a:picLocks noGrp="1" noChangeAspect="1"/>
          </p:cNvPicPr>
          <p:nvPr>
            <p:ph idx="1"/>
          </p:nvPr>
        </p:nvPicPr>
        <p:blipFill>
          <a:blip r:embed="rId2"/>
          <a:stretch>
            <a:fillRect/>
          </a:stretch>
        </p:blipFill>
        <p:spPr>
          <a:xfrm>
            <a:off x="3130971" y="2825896"/>
            <a:ext cx="6281386" cy="3445695"/>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1866685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5B4D5F-3680-4981-82EB-BE9CB12B1351}"/>
              </a:ext>
            </a:extLst>
          </p:cNvPr>
          <p:cNvSpPr>
            <a:spLocks noGrp="1"/>
          </p:cNvSpPr>
          <p:nvPr>
            <p:ph type="title"/>
          </p:nvPr>
        </p:nvSpPr>
        <p:spPr>
          <a:xfrm>
            <a:off x="1371600" y="417443"/>
            <a:ext cx="9988826" cy="1754257"/>
          </a:xfrm>
        </p:spPr>
        <p:txBody>
          <a:bodyPr>
            <a:noAutofit/>
          </a:bodyPr>
          <a:lstStyle/>
          <a:p>
            <a:pPr algn="just"/>
            <a:r>
              <a:rPr lang="en-US" sz="2000" dirty="0">
                <a:latin typeface="+mn-lt"/>
                <a:cs typeface="Arial" panose="020B0604020202020204" pitchFamily="34" charset="0"/>
              </a:rPr>
              <a:t>Fig. 2. Changes of cytokine level anti-inflammatory ІL-4 in the ML before treatment and through 1, 6 and 12 months after treatment the patients with </a:t>
            </a:r>
            <a:r>
              <a:rPr lang="ru-RU" sz="2000" dirty="0">
                <a:latin typeface="+mn-lt"/>
                <a:cs typeface="Arial" panose="020B0604020202020204" pitchFamily="34" charset="0"/>
              </a:rPr>
              <a:t>С</a:t>
            </a:r>
            <a:r>
              <a:rPr lang="en-US" sz="2000" dirty="0">
                <a:latin typeface="+mn-lt"/>
                <a:cs typeface="Arial" panose="020B0604020202020204" pitchFamily="34" charset="0"/>
              </a:rPr>
              <a:t>GP of initial-I degrees of severity: I group (basic group) – basic treatment with local application LQLC; II group (comparison group) – basic treatment with local application of gel from GQ; C- control group</a:t>
            </a:r>
            <a:endParaRPr lang="ru-RU" sz="2000" dirty="0">
              <a:latin typeface="+mn-lt"/>
              <a:cs typeface="Arial" panose="020B0604020202020204" pitchFamily="34" charset="0"/>
            </a:endParaRPr>
          </a:p>
        </p:txBody>
      </p:sp>
      <p:pic>
        <p:nvPicPr>
          <p:cNvPr id="4" name="Объект 3">
            <a:extLst>
              <a:ext uri="{FF2B5EF4-FFF2-40B4-BE49-F238E27FC236}">
                <a16:creationId xmlns:a16="http://schemas.microsoft.com/office/drawing/2014/main" id="{4058B430-9E16-4CC0-BC1A-615C086354CC}"/>
              </a:ext>
            </a:extLst>
          </p:cNvPr>
          <p:cNvPicPr>
            <a:picLocks noGrp="1" noChangeAspect="1"/>
          </p:cNvPicPr>
          <p:nvPr>
            <p:ph idx="1"/>
          </p:nvPr>
        </p:nvPicPr>
        <p:blipFill>
          <a:blip r:embed="rId2"/>
          <a:stretch>
            <a:fillRect/>
          </a:stretch>
        </p:blipFill>
        <p:spPr>
          <a:xfrm>
            <a:off x="2902226" y="1874917"/>
            <a:ext cx="7484165" cy="4188032"/>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21120950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31066B-1A7F-4A29-B4D7-6B6D16C1984F}"/>
              </a:ext>
            </a:extLst>
          </p:cNvPr>
          <p:cNvSpPr>
            <a:spLocks noGrp="1"/>
          </p:cNvSpPr>
          <p:nvPr>
            <p:ph type="title"/>
          </p:nvPr>
        </p:nvSpPr>
        <p:spPr/>
        <p:txBody>
          <a:bodyPr/>
          <a:lstStyle/>
          <a:p>
            <a:pPr algn="ctr"/>
            <a:r>
              <a:rPr lang="en-US" dirty="0">
                <a:solidFill>
                  <a:srgbClr val="FF0000"/>
                </a:solidFill>
              </a:rPr>
              <a:t>Conclusions</a:t>
            </a:r>
            <a:endParaRPr lang="ru-RU" dirty="0">
              <a:solidFill>
                <a:srgbClr val="FF0000"/>
              </a:solidFill>
            </a:endParaRPr>
          </a:p>
        </p:txBody>
      </p:sp>
      <p:sp>
        <p:nvSpPr>
          <p:cNvPr id="3" name="Объект 2">
            <a:extLst>
              <a:ext uri="{FF2B5EF4-FFF2-40B4-BE49-F238E27FC236}">
                <a16:creationId xmlns:a16="http://schemas.microsoft.com/office/drawing/2014/main" id="{50803847-FA67-40D4-BCF5-9074D970ECB5}"/>
              </a:ext>
            </a:extLst>
          </p:cNvPr>
          <p:cNvSpPr>
            <a:spLocks noGrp="1"/>
          </p:cNvSpPr>
          <p:nvPr>
            <p:ph idx="1"/>
          </p:nvPr>
        </p:nvSpPr>
        <p:spPr>
          <a:xfrm>
            <a:off x="1371599" y="1381760"/>
            <a:ext cx="10495723" cy="4485640"/>
          </a:xfrm>
        </p:spPr>
        <p:txBody>
          <a:bodyPr>
            <a:noAutofit/>
          </a:bodyPr>
          <a:lstStyle/>
          <a:p>
            <a:pPr algn="just"/>
            <a:r>
              <a:rPr lang="ru-RU" sz="2400" dirty="0"/>
              <a:t>1. </a:t>
            </a:r>
            <a:r>
              <a:rPr lang="en-US" sz="2400" dirty="0"/>
              <a:t>The research in question demonstrates </a:t>
            </a:r>
            <a:r>
              <a:rPr lang="en-US" sz="2400" dirty="0" err="1"/>
              <a:t>lipoflavon</a:t>
            </a:r>
            <a:r>
              <a:rPr lang="en-US" sz="2400" dirty="0"/>
              <a:t> capability to normalize homeostasis of the oral cavity, normalize misbalance of cytokines in periodontal tissues, thus retarding process of inflammation and destruction of tissues and improving reparation of periodontal structures. </a:t>
            </a:r>
            <a:endParaRPr lang="ru-RU" sz="2400" dirty="0"/>
          </a:p>
          <a:p>
            <a:pPr algn="just"/>
            <a:r>
              <a:rPr lang="ru-RU" sz="2400" dirty="0"/>
              <a:t>2. </a:t>
            </a:r>
            <a:r>
              <a:rPr lang="en-US" sz="2400" dirty="0"/>
              <a:t>High (considerable) therapeutic efficacy of the liposomal quercetin-lecithin complex for treatment patients with chronic generalized periodontitis, especially that of initial and I degrees of severity is based on its marked anti-inflammatory, immunomodulating and </a:t>
            </a:r>
            <a:r>
              <a:rPr lang="en-US" sz="2400" dirty="0" err="1"/>
              <a:t>periodontoprotecting</a:t>
            </a:r>
            <a:r>
              <a:rPr lang="en-US" sz="2400" dirty="0"/>
              <a:t> effects. </a:t>
            </a:r>
            <a:endParaRPr lang="ru-RU" sz="2400" dirty="0"/>
          </a:p>
          <a:p>
            <a:pPr algn="just"/>
            <a:r>
              <a:rPr lang="ru-RU" sz="2400" dirty="0"/>
              <a:t>3. </a:t>
            </a:r>
            <a:r>
              <a:rPr lang="en-US" sz="2400" dirty="0"/>
              <a:t>This allows to recommend </a:t>
            </a:r>
            <a:r>
              <a:rPr lang="en-US" sz="2400" dirty="0" err="1"/>
              <a:t>lipoflavon</a:t>
            </a:r>
            <a:r>
              <a:rPr lang="en-US" sz="2400" dirty="0"/>
              <a:t> for local application as pathogenetically substantiated drug in treatment of generalized periodontitis. </a:t>
            </a:r>
            <a:endParaRPr lang="ru-RU" sz="2400" dirty="0"/>
          </a:p>
        </p:txBody>
      </p:sp>
    </p:spTree>
    <p:extLst>
      <p:ext uri="{BB962C8B-B14F-4D97-AF65-F5344CB8AC3E}">
        <p14:creationId xmlns:p14="http://schemas.microsoft.com/office/powerpoint/2010/main" val="337187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16408C-4511-B701-FFB0-A9C1ACBF4362}"/>
              </a:ext>
            </a:extLst>
          </p:cNvPr>
          <p:cNvSpPr>
            <a:spLocks noGrp="1"/>
          </p:cNvSpPr>
          <p:nvPr>
            <p:ph type="title"/>
          </p:nvPr>
        </p:nvSpPr>
        <p:spPr>
          <a:xfrm>
            <a:off x="1371600" y="685800"/>
            <a:ext cx="9601200" cy="929640"/>
          </a:xfrm>
        </p:spPr>
        <p:txBody>
          <a:bodyPr>
            <a:normAutofit/>
          </a:bodyPr>
          <a:lstStyle/>
          <a:p>
            <a:pPr algn="ctr"/>
            <a:r>
              <a:rPr lang="en-US" sz="4800" dirty="0">
                <a:solidFill>
                  <a:srgbClr val="FF0000"/>
                </a:solidFill>
              </a:rPr>
              <a:t>References</a:t>
            </a:r>
            <a:endParaRPr lang="ru-RU" sz="4800" dirty="0">
              <a:solidFill>
                <a:srgbClr val="FF0000"/>
              </a:solidFill>
            </a:endParaRPr>
          </a:p>
        </p:txBody>
      </p:sp>
      <p:sp>
        <p:nvSpPr>
          <p:cNvPr id="3" name="Объект 2">
            <a:extLst>
              <a:ext uri="{FF2B5EF4-FFF2-40B4-BE49-F238E27FC236}">
                <a16:creationId xmlns:a16="http://schemas.microsoft.com/office/drawing/2014/main" id="{31D0D78F-C2E8-3655-67B7-7262871E41D2}"/>
              </a:ext>
            </a:extLst>
          </p:cNvPr>
          <p:cNvSpPr>
            <a:spLocks noGrp="1"/>
          </p:cNvSpPr>
          <p:nvPr>
            <p:ph idx="1"/>
          </p:nvPr>
        </p:nvSpPr>
        <p:spPr>
          <a:xfrm>
            <a:off x="1371600" y="1717040"/>
            <a:ext cx="10088880" cy="4150360"/>
          </a:xfrm>
        </p:spPr>
        <p:txBody>
          <a:bodyPr>
            <a:normAutofit/>
          </a:bodyPr>
          <a:lstStyle/>
          <a:p>
            <a:pPr algn="just"/>
            <a:r>
              <a:rPr lang="en-US" dirty="0"/>
              <a:t>Khudiakova, M. (2021) Correction of cytokine misbalance between pro-inflammatory TNF-</a:t>
            </a:r>
            <a:r>
              <a:rPr lang="el-GR" dirty="0"/>
              <a:t>α </a:t>
            </a:r>
            <a:r>
              <a:rPr lang="en-US" dirty="0"/>
              <a:t>and anti-inflammatory IL-4 in patients with chronic generalized periodontitis. Abstract, </a:t>
            </a:r>
            <a:r>
              <a:rPr lang="en-US" dirty="0" err="1"/>
              <a:t>mTalk</a:t>
            </a:r>
            <a:r>
              <a:rPr lang="en-US" dirty="0"/>
              <a:t> and poster books: the 6th International USERN Congress and Prize Awarding Festival, Istanbul, 6th–13th of November 2021, 298.</a:t>
            </a:r>
            <a:endParaRPr lang="ru-RU" dirty="0"/>
          </a:p>
          <a:p>
            <a:pPr algn="just"/>
            <a:r>
              <a:rPr lang="en-US" dirty="0"/>
              <a:t>Grigoryeva, G. S., </a:t>
            </a:r>
            <a:r>
              <a:rPr lang="en-US" dirty="0" err="1"/>
              <a:t>Krasnopolsky</a:t>
            </a:r>
            <a:r>
              <a:rPr lang="en-US" dirty="0"/>
              <a:t>, Yu. M. (2020). Liposomes per se: pharmacotherapeutic status. Pharmacology and Drug Toxicology, Vol.14, 14 (4), 264-271. https://doi.org/10.33250/14.04.264. </a:t>
            </a:r>
          </a:p>
          <a:p>
            <a:pPr algn="just"/>
            <a:r>
              <a:rPr lang="en-US" dirty="0" err="1"/>
              <a:t>Krasnopolsky</a:t>
            </a:r>
            <a:r>
              <a:rPr lang="en-US" dirty="0"/>
              <a:t>, Yu. M. (2020). Creation in Ukraine of technologies for obtaining pharmacologically active ingredients, medicinal and diagnostic preparations based on lipids. Bulletin of the National Technical University "</a:t>
            </a:r>
            <a:r>
              <a:rPr lang="en-US" dirty="0" err="1"/>
              <a:t>KhPI</a:t>
            </a:r>
            <a:r>
              <a:rPr lang="en-US" dirty="0"/>
              <a:t>", Series: Chemistry, chemical technology and ecology, 1, 53-68. https://doi.org/10.20998/2079-0821.2020.01.10</a:t>
            </a:r>
          </a:p>
          <a:p>
            <a:endParaRPr lang="ru-RU" dirty="0"/>
          </a:p>
        </p:txBody>
      </p:sp>
    </p:spTree>
    <p:extLst>
      <p:ext uri="{BB962C8B-B14F-4D97-AF65-F5344CB8AC3E}">
        <p14:creationId xmlns:p14="http://schemas.microsoft.com/office/powerpoint/2010/main" val="1743112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F6D7D0-9C5C-41D9-B7FD-60A4867FD08E}"/>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30D56028-CCF9-49BB-86EA-620EBCFC1E23}"/>
              </a:ext>
            </a:extLst>
          </p:cNvPr>
          <p:cNvSpPr>
            <a:spLocks noGrp="1"/>
          </p:cNvSpPr>
          <p:nvPr>
            <p:ph idx="1"/>
          </p:nvPr>
        </p:nvSpPr>
        <p:spPr>
          <a:xfrm>
            <a:off x="1219200" y="1402080"/>
            <a:ext cx="4968240" cy="5040943"/>
          </a:xfrm>
        </p:spPr>
        <p:txBody>
          <a:bodyPr>
            <a:normAutofit fontScale="25000" lnSpcReduction="20000"/>
          </a:bodyPr>
          <a:lstStyle/>
          <a:p>
            <a:pPr marL="0" indent="0" algn="just">
              <a:buNone/>
            </a:pPr>
            <a:r>
              <a:rPr lang="en-US" sz="3200" dirty="0">
                <a:solidFill>
                  <a:schemeClr val="tx1"/>
                </a:solidFill>
                <a:latin typeface="Arial Black" panose="020B0A04020102020204" pitchFamily="34" charset="0"/>
              </a:rPr>
              <a:t>	</a:t>
            </a:r>
            <a:r>
              <a:rPr lang="en-US" sz="8000" dirty="0">
                <a:solidFill>
                  <a:schemeClr val="tx1"/>
                </a:solidFill>
              </a:rPr>
              <a:t>Free radical oxidation processes in the oral cavity play an important role in the development of generalized periodontitis</a:t>
            </a:r>
          </a:p>
          <a:p>
            <a:pPr marL="0" indent="0" algn="just">
              <a:buNone/>
            </a:pPr>
            <a:r>
              <a:rPr lang="en-US" sz="8000" dirty="0">
                <a:solidFill>
                  <a:schemeClr val="tx1"/>
                </a:solidFill>
              </a:rPr>
              <a:t>The main factors that provoke local activation of biomolecular peroxidation are local factors - dental plaque, microflora, etc.</a:t>
            </a:r>
          </a:p>
          <a:p>
            <a:pPr marL="0" indent="0" algn="just">
              <a:buNone/>
            </a:pPr>
            <a:r>
              <a:rPr lang="en-US" sz="8000" dirty="0">
                <a:solidFill>
                  <a:schemeClr val="tx1"/>
                </a:solidFill>
              </a:rPr>
              <a:t>However, inflammatory processes in periodontal tissues are secondary to systemic processes of maladaptation, in which a special role belongs to the mechanisms of free radical oxidation and insufficiency of the antioxidant protection system</a:t>
            </a:r>
          </a:p>
          <a:p>
            <a:pPr marL="0" indent="0" algn="just">
              <a:buNone/>
            </a:pPr>
            <a:r>
              <a:rPr lang="en-US" sz="8000" dirty="0">
                <a:solidFill>
                  <a:schemeClr val="tx1"/>
                </a:solidFill>
              </a:rPr>
              <a:t>Against the background of the development of generalized chronic periodontitis, depending on the severity, a significant decrease in the activity of superoxide dismutase, catalase and the level of SH-groups in the patients' oral fluid was revealed</a:t>
            </a:r>
          </a:p>
          <a:p>
            <a:pPr marL="0" indent="0" algn="just">
              <a:buNone/>
            </a:pPr>
            <a:endParaRPr lang="ru-RU" sz="3200" dirty="0">
              <a:solidFill>
                <a:schemeClr val="tx1"/>
              </a:solidFill>
              <a:latin typeface="Arial Black" panose="020B0A04020102020204" pitchFamily="34" charset="0"/>
            </a:endParaRPr>
          </a:p>
        </p:txBody>
      </p:sp>
      <p:pic>
        <p:nvPicPr>
          <p:cNvPr id="4" name="Рисунок 3">
            <a:extLst>
              <a:ext uri="{FF2B5EF4-FFF2-40B4-BE49-F238E27FC236}">
                <a16:creationId xmlns:a16="http://schemas.microsoft.com/office/drawing/2014/main" id="{F9727031-AD90-49B4-9700-8057BC272889}"/>
              </a:ext>
            </a:extLst>
          </p:cNvPr>
          <p:cNvPicPr>
            <a:picLocks noChangeAspect="1"/>
          </p:cNvPicPr>
          <p:nvPr/>
        </p:nvPicPr>
        <p:blipFill rotWithShape="1">
          <a:blip r:embed="rId2"/>
          <a:srcRect l="7623" t="13857" r="8915" b="9721"/>
          <a:stretch/>
        </p:blipFill>
        <p:spPr>
          <a:xfrm>
            <a:off x="6580777" y="1698171"/>
            <a:ext cx="5418391" cy="3284375"/>
          </a:xfrm>
          <a:prstGeom prst="rect">
            <a:avLst/>
          </a:prstGeom>
          <a:solidFill>
            <a:srgbClr val="92D050"/>
          </a:solidFill>
          <a:ln w="63500">
            <a:solidFill>
              <a:schemeClr val="accent4">
                <a:lumMod val="50000"/>
                <a:alpha val="79000"/>
              </a:schemeClr>
            </a:solidFill>
          </a:ln>
        </p:spPr>
      </p:pic>
    </p:spTree>
    <p:extLst>
      <p:ext uri="{BB962C8B-B14F-4D97-AF65-F5344CB8AC3E}">
        <p14:creationId xmlns:p14="http://schemas.microsoft.com/office/powerpoint/2010/main" val="3740760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317597F3-486A-88A9-52F5-59FDC611420B}"/>
              </a:ext>
            </a:extLst>
          </p:cNvPr>
          <p:cNvPicPr>
            <a:picLocks noChangeAspect="1"/>
          </p:cNvPicPr>
          <p:nvPr/>
        </p:nvPicPr>
        <p:blipFill>
          <a:blip r:embed="rId2"/>
          <a:stretch>
            <a:fillRect/>
          </a:stretch>
        </p:blipFill>
        <p:spPr>
          <a:xfrm>
            <a:off x="1076961" y="0"/>
            <a:ext cx="10322560" cy="6855533"/>
          </a:xfrm>
          <a:prstGeom prst="rect">
            <a:avLst/>
          </a:prstGeom>
        </p:spPr>
      </p:pic>
      <p:sp>
        <p:nvSpPr>
          <p:cNvPr id="5" name="Прямоугольник 4">
            <a:extLst>
              <a:ext uri="{FF2B5EF4-FFF2-40B4-BE49-F238E27FC236}">
                <a16:creationId xmlns:a16="http://schemas.microsoft.com/office/drawing/2014/main" id="{A2777B49-2A26-AE42-D37A-9AC3A2213FB4}"/>
              </a:ext>
            </a:extLst>
          </p:cNvPr>
          <p:cNvSpPr/>
          <p:nvPr/>
        </p:nvSpPr>
        <p:spPr>
          <a:xfrm>
            <a:off x="1717040" y="5516880"/>
            <a:ext cx="3281680" cy="9144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dirty="0"/>
              <a:t>Thanks a lot</a:t>
            </a:r>
            <a:endParaRPr lang="ru-RU" dirty="0"/>
          </a:p>
        </p:txBody>
      </p:sp>
      <p:sp>
        <p:nvSpPr>
          <p:cNvPr id="6" name="Прямоугольник 5">
            <a:extLst>
              <a:ext uri="{FF2B5EF4-FFF2-40B4-BE49-F238E27FC236}">
                <a16:creationId xmlns:a16="http://schemas.microsoft.com/office/drawing/2014/main" id="{D104C351-E18E-3F9A-C02A-51F8D7D71FE8}"/>
              </a:ext>
            </a:extLst>
          </p:cNvPr>
          <p:cNvSpPr/>
          <p:nvPr/>
        </p:nvSpPr>
        <p:spPr>
          <a:xfrm>
            <a:off x="3870960" y="426720"/>
            <a:ext cx="6075680" cy="105664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a:t>The world is yours to explore; conquer it. </a:t>
            </a:r>
            <a:endParaRPr lang="ru-RU"/>
          </a:p>
        </p:txBody>
      </p:sp>
    </p:spTree>
    <p:extLst>
      <p:ext uri="{BB962C8B-B14F-4D97-AF65-F5344CB8AC3E}">
        <p14:creationId xmlns:p14="http://schemas.microsoft.com/office/powerpoint/2010/main" val="1641987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0FB6F8-2E34-4F9A-BD69-64D54A74B5A4}"/>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395BED10-6B5A-48BD-A698-67C0AEFF2628}"/>
              </a:ext>
            </a:extLst>
          </p:cNvPr>
          <p:cNvSpPr>
            <a:spLocks noGrp="1"/>
          </p:cNvSpPr>
          <p:nvPr>
            <p:ph idx="1"/>
          </p:nvPr>
        </p:nvSpPr>
        <p:spPr>
          <a:xfrm>
            <a:off x="1371601" y="1503679"/>
            <a:ext cx="4541519" cy="4966695"/>
          </a:xfrm>
        </p:spPr>
        <p:txBody>
          <a:bodyPr>
            <a:normAutofit fontScale="92500" lnSpcReduction="20000"/>
          </a:bodyPr>
          <a:lstStyle/>
          <a:p>
            <a:pPr algn="just"/>
            <a:r>
              <a:rPr lang="en-US" sz="2800" dirty="0"/>
              <a:t>Cytokines play a major role in inflammatory and immune responses in periodontal tissues the patients with СGP. The misbalance between pro-inflammatory (TNF-𝛼) and anti-inflammatory (IL-4) mediators as being the cytokines for which there is the most substantial evidence for having a central role in cytokine networks in periodontal diseases </a:t>
            </a:r>
            <a:endParaRPr lang="ru-RU" sz="2800" dirty="0"/>
          </a:p>
        </p:txBody>
      </p:sp>
      <p:pic>
        <p:nvPicPr>
          <p:cNvPr id="4" name="Рисунок 3">
            <a:extLst>
              <a:ext uri="{FF2B5EF4-FFF2-40B4-BE49-F238E27FC236}">
                <a16:creationId xmlns:a16="http://schemas.microsoft.com/office/drawing/2014/main" id="{43E85E04-E080-464E-A68E-BE884E8BCCE7}"/>
              </a:ext>
            </a:extLst>
          </p:cNvPr>
          <p:cNvPicPr>
            <a:picLocks noChangeAspect="1"/>
          </p:cNvPicPr>
          <p:nvPr/>
        </p:nvPicPr>
        <p:blipFill rotWithShape="1">
          <a:blip r:embed="rId2"/>
          <a:srcRect l="8804" t="9722" r="7180" b="9722"/>
          <a:stretch/>
        </p:blipFill>
        <p:spPr>
          <a:xfrm>
            <a:off x="6679096" y="2007705"/>
            <a:ext cx="4807061" cy="3051313"/>
          </a:xfrm>
          <a:prstGeom prst="rect">
            <a:avLst/>
          </a:prstGeom>
          <a:solidFill>
            <a:schemeClr val="bg2"/>
          </a:solidFill>
          <a:ln w="63500">
            <a:solidFill>
              <a:schemeClr val="accent4">
                <a:lumMod val="75000"/>
              </a:schemeClr>
            </a:solidFill>
          </a:ln>
        </p:spPr>
      </p:pic>
    </p:spTree>
    <p:extLst>
      <p:ext uri="{BB962C8B-B14F-4D97-AF65-F5344CB8AC3E}">
        <p14:creationId xmlns:p14="http://schemas.microsoft.com/office/powerpoint/2010/main" val="1284554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4478B0-914A-43B5-85A0-70694B94190C}"/>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F60E1334-AB78-4A90-BF5A-267050515EF3}"/>
              </a:ext>
            </a:extLst>
          </p:cNvPr>
          <p:cNvSpPr>
            <a:spLocks noGrp="1"/>
          </p:cNvSpPr>
          <p:nvPr>
            <p:ph idx="1"/>
          </p:nvPr>
        </p:nvSpPr>
        <p:spPr>
          <a:xfrm>
            <a:off x="964097" y="1483360"/>
            <a:ext cx="5050624" cy="5036710"/>
          </a:xfrm>
        </p:spPr>
        <p:txBody>
          <a:bodyPr>
            <a:noAutofit/>
          </a:bodyPr>
          <a:lstStyle/>
          <a:p>
            <a:pPr algn="just"/>
            <a:r>
              <a:rPr lang="en-US" sz="3200" dirty="0"/>
              <a:t>Being small, </a:t>
            </a:r>
            <a:r>
              <a:rPr lang="en-US" sz="3200" dirty="0">
                <a:solidFill>
                  <a:srgbClr val="FF0000"/>
                </a:solidFill>
              </a:rPr>
              <a:t>liposomes</a:t>
            </a:r>
            <a:r>
              <a:rPr lang="en-US" sz="3200" dirty="0"/>
              <a:t> go through regions that other delivery systems might not get an access to. It is remarkable that liposomes are the most frequently used for drug delivery due to simple methods of preparation and easiness of scaling up</a:t>
            </a:r>
            <a:endParaRPr lang="ru-RU" sz="3200" dirty="0"/>
          </a:p>
        </p:txBody>
      </p:sp>
      <p:pic>
        <p:nvPicPr>
          <p:cNvPr id="5" name="Рисунок 4">
            <a:extLst>
              <a:ext uri="{FF2B5EF4-FFF2-40B4-BE49-F238E27FC236}">
                <a16:creationId xmlns:a16="http://schemas.microsoft.com/office/drawing/2014/main" id="{D965BB31-3D43-4445-8152-F25E8859FFFB}"/>
              </a:ext>
            </a:extLst>
          </p:cNvPr>
          <p:cNvPicPr>
            <a:picLocks noChangeAspect="1"/>
          </p:cNvPicPr>
          <p:nvPr/>
        </p:nvPicPr>
        <p:blipFill rotWithShape="1">
          <a:blip r:embed="rId2"/>
          <a:srcRect l="6600" t="4927" r="8646" b="10000"/>
          <a:stretch/>
        </p:blipFill>
        <p:spPr>
          <a:xfrm>
            <a:off x="6299066" y="1216505"/>
            <a:ext cx="5471987" cy="4424989"/>
          </a:xfrm>
          <a:prstGeom prst="rect">
            <a:avLst/>
          </a:prstGeom>
          <a:solidFill>
            <a:schemeClr val="bg2"/>
          </a:solidFill>
          <a:ln w="73025">
            <a:solidFill>
              <a:schemeClr val="bg2"/>
            </a:solidFill>
          </a:ln>
          <a:effectLst>
            <a:outerShdw blurRad="50800" dist="50800" dir="5400000" algn="ctr" rotWithShape="0">
              <a:schemeClr val="bg2"/>
            </a:outerShdw>
          </a:effectLst>
        </p:spPr>
      </p:pic>
    </p:spTree>
    <p:extLst>
      <p:ext uri="{BB962C8B-B14F-4D97-AF65-F5344CB8AC3E}">
        <p14:creationId xmlns:p14="http://schemas.microsoft.com/office/powerpoint/2010/main" val="350119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BF09DAF-0DAB-4EFD-BC0D-67DC26A1EDFA}"/>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F3C79C86-ADB8-4B9C-A901-6ECE2B6D63C3}"/>
              </a:ext>
            </a:extLst>
          </p:cNvPr>
          <p:cNvSpPr>
            <a:spLocks noGrp="1"/>
          </p:cNvSpPr>
          <p:nvPr>
            <p:ph idx="1"/>
          </p:nvPr>
        </p:nvSpPr>
        <p:spPr>
          <a:xfrm>
            <a:off x="1480930" y="1656080"/>
            <a:ext cx="4025348" cy="4834172"/>
          </a:xfrm>
        </p:spPr>
        <p:txBody>
          <a:bodyPr>
            <a:noAutofit/>
          </a:bodyPr>
          <a:lstStyle/>
          <a:p>
            <a:pPr algn="just"/>
            <a:r>
              <a:rPr lang="en-US" dirty="0">
                <a:latin typeface="+mj-lt"/>
              </a:rPr>
              <a:t>The aim of using liposomal carriers is generally, to increase the specificity towards cells or tissues, to improve the bioavailability of drugs by increasing their diffusion through biological membranes, to protect them against enzyme inactivation. These systems reduce the frequency of administration, further provide a uniform distribution of the active agent over an extended period of time </a:t>
            </a:r>
            <a:endParaRPr lang="ru-RU" dirty="0">
              <a:latin typeface="+mj-lt"/>
            </a:endParaRPr>
          </a:p>
        </p:txBody>
      </p:sp>
      <p:pic>
        <p:nvPicPr>
          <p:cNvPr id="4" name="Рисунок 3">
            <a:extLst>
              <a:ext uri="{FF2B5EF4-FFF2-40B4-BE49-F238E27FC236}">
                <a16:creationId xmlns:a16="http://schemas.microsoft.com/office/drawing/2014/main" id="{DAF1F4F4-7D23-4DCC-B78F-7B0CF7CE37D8}"/>
              </a:ext>
            </a:extLst>
          </p:cNvPr>
          <p:cNvPicPr>
            <a:picLocks noChangeAspect="1"/>
          </p:cNvPicPr>
          <p:nvPr/>
        </p:nvPicPr>
        <p:blipFill>
          <a:blip r:embed="rId2"/>
          <a:stretch>
            <a:fillRect/>
          </a:stretch>
        </p:blipFill>
        <p:spPr>
          <a:xfrm>
            <a:off x="6002568" y="1221850"/>
            <a:ext cx="5135662" cy="4414300"/>
          </a:xfrm>
          <a:prstGeom prst="rect">
            <a:avLst/>
          </a:prstGeom>
          <a:solidFill>
            <a:schemeClr val="bg2"/>
          </a:solidFill>
          <a:ln w="66675">
            <a:solidFill>
              <a:schemeClr val="accent4">
                <a:lumMod val="75000"/>
              </a:schemeClr>
            </a:solidFill>
          </a:ln>
        </p:spPr>
      </p:pic>
    </p:spTree>
    <p:extLst>
      <p:ext uri="{BB962C8B-B14F-4D97-AF65-F5344CB8AC3E}">
        <p14:creationId xmlns:p14="http://schemas.microsoft.com/office/powerpoint/2010/main" val="1918905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00EDD6-CEE0-EA0A-3182-EC5B90F5AC57}"/>
              </a:ext>
            </a:extLst>
          </p:cNvPr>
          <p:cNvSpPr>
            <a:spLocks noGrp="1"/>
          </p:cNvSpPr>
          <p:nvPr>
            <p:ph type="title"/>
          </p:nvPr>
        </p:nvSpPr>
        <p:spPr/>
        <p:txBody>
          <a:bodyPr/>
          <a:lstStyle/>
          <a:p>
            <a:endParaRPr lang="ru-RU" dirty="0"/>
          </a:p>
        </p:txBody>
      </p:sp>
      <p:pic>
        <p:nvPicPr>
          <p:cNvPr id="6" name="Объект 5">
            <a:extLst>
              <a:ext uri="{FF2B5EF4-FFF2-40B4-BE49-F238E27FC236}">
                <a16:creationId xmlns:a16="http://schemas.microsoft.com/office/drawing/2014/main" id="{41B5212E-3A70-5DBC-079C-177BD4B0BF03}"/>
              </a:ext>
            </a:extLst>
          </p:cNvPr>
          <p:cNvPicPr>
            <a:picLocks noGrp="1" noChangeAspect="1"/>
          </p:cNvPicPr>
          <p:nvPr>
            <p:ph idx="1"/>
          </p:nvPr>
        </p:nvPicPr>
        <p:blipFill>
          <a:blip r:embed="rId2"/>
          <a:stretch>
            <a:fillRect/>
          </a:stretch>
        </p:blipFill>
        <p:spPr>
          <a:xfrm>
            <a:off x="6256338" y="1196708"/>
            <a:ext cx="5211762" cy="4153434"/>
          </a:xfrm>
          <a:prstGeom prst="rect">
            <a:avLst/>
          </a:prstGeom>
        </p:spPr>
      </p:pic>
      <p:sp>
        <p:nvSpPr>
          <p:cNvPr id="4" name="Текст 3">
            <a:extLst>
              <a:ext uri="{FF2B5EF4-FFF2-40B4-BE49-F238E27FC236}">
                <a16:creationId xmlns:a16="http://schemas.microsoft.com/office/drawing/2014/main" id="{9C8D4759-2E8B-F098-CFED-D7810BC2866C}"/>
              </a:ext>
            </a:extLst>
          </p:cNvPr>
          <p:cNvSpPr>
            <a:spLocks noGrp="1"/>
          </p:cNvSpPr>
          <p:nvPr>
            <p:ph type="body" sz="half" idx="2"/>
          </p:nvPr>
        </p:nvSpPr>
        <p:spPr>
          <a:xfrm>
            <a:off x="304800" y="3058160"/>
            <a:ext cx="4704080" cy="3444240"/>
          </a:xfrm>
        </p:spPr>
        <p:txBody>
          <a:bodyPr>
            <a:normAutofit fontScale="47500" lnSpcReduction="20000"/>
          </a:bodyPr>
          <a:lstStyle/>
          <a:p>
            <a:r>
              <a:rPr lang="en-US" sz="2600" dirty="0"/>
              <a:t>Microbes from all walks of life, including bacteria, viruses, fungi and parasites, can cause infection</a:t>
            </a:r>
          </a:p>
          <a:p>
            <a:r>
              <a:rPr lang="en-US" sz="2600" dirty="0"/>
              <a:t>Infection is perceived by the host, often leading to activation of the inflammasome, a cytosolic macromolecular signaling platform</a:t>
            </a:r>
          </a:p>
          <a:p>
            <a:r>
              <a:rPr lang="en-US" sz="2600" dirty="0"/>
              <a:t>Host-mediated infection perception occurs when pathogens introduce or transfer pathogen-associated molecular patterns (PAMPs) into the cytoplasm or cause damage that triggers the cytosolic release of dangerous molecular patterns (DAMPs) in the host cell</a:t>
            </a:r>
          </a:p>
          <a:p>
            <a:r>
              <a:rPr lang="en-US" sz="2600" dirty="0"/>
              <a:t>Recognition of PAMPs and DAMPs by inflammatory sensors, including NLRP1, NLRP3, NLRC4, NAIP, AIM2 and Pyrin, initiates a cascade of events that result in inflammation and cell death</a:t>
            </a:r>
          </a:p>
          <a:p>
            <a:r>
              <a:rPr lang="en-US" sz="2600" dirty="0"/>
              <a:t>However, pathogens can deploy virulence factors that can minimize or evade host detection</a:t>
            </a:r>
          </a:p>
          <a:p>
            <a:endParaRPr lang="ru-RU" dirty="0"/>
          </a:p>
        </p:txBody>
      </p:sp>
      <p:sp>
        <p:nvSpPr>
          <p:cNvPr id="7" name="Овал 6">
            <a:extLst>
              <a:ext uri="{FF2B5EF4-FFF2-40B4-BE49-F238E27FC236}">
                <a16:creationId xmlns:a16="http://schemas.microsoft.com/office/drawing/2014/main" id="{CC626FF1-E847-0FA5-4BEB-2728E5EA3DBF}"/>
              </a:ext>
            </a:extLst>
          </p:cNvPr>
          <p:cNvSpPr/>
          <p:nvPr/>
        </p:nvSpPr>
        <p:spPr>
          <a:xfrm>
            <a:off x="304800" y="685800"/>
            <a:ext cx="4775200" cy="206756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600" dirty="0"/>
              <a:t>Hayward, J. A., Mathur, A., Ngo, C., &amp; Man, S. M. (2018). Cytosolic Recognition of Microbes and Pathogens: Inflammasomes in Action. Microbiology and Molecular Biology Reviews, 82(4). doi:10.1128/mmbr.00015-18 </a:t>
            </a:r>
          </a:p>
        </p:txBody>
      </p:sp>
    </p:spTree>
    <p:extLst>
      <p:ext uri="{BB962C8B-B14F-4D97-AF65-F5344CB8AC3E}">
        <p14:creationId xmlns:p14="http://schemas.microsoft.com/office/powerpoint/2010/main" val="3017633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77142D-0EB2-CFFB-4917-5456FED05062}"/>
              </a:ext>
            </a:extLst>
          </p:cNvPr>
          <p:cNvSpPr>
            <a:spLocks noGrp="1"/>
          </p:cNvSpPr>
          <p:nvPr>
            <p:ph type="title"/>
          </p:nvPr>
        </p:nvSpPr>
        <p:spPr/>
        <p:txBody>
          <a:bodyPr/>
          <a:lstStyle/>
          <a:p>
            <a:endParaRPr lang="ru-RU"/>
          </a:p>
        </p:txBody>
      </p:sp>
      <p:pic>
        <p:nvPicPr>
          <p:cNvPr id="5" name="Объект 4">
            <a:extLst>
              <a:ext uri="{FF2B5EF4-FFF2-40B4-BE49-F238E27FC236}">
                <a16:creationId xmlns:a16="http://schemas.microsoft.com/office/drawing/2014/main" id="{E71EEA6F-BC4A-D7EF-65A7-49B8D542425F}"/>
              </a:ext>
            </a:extLst>
          </p:cNvPr>
          <p:cNvPicPr>
            <a:picLocks noGrp="1" noChangeAspect="1"/>
          </p:cNvPicPr>
          <p:nvPr>
            <p:ph idx="1"/>
          </p:nvPr>
        </p:nvPicPr>
        <p:blipFill>
          <a:blip r:embed="rId2"/>
          <a:stretch>
            <a:fillRect/>
          </a:stretch>
        </p:blipFill>
        <p:spPr>
          <a:xfrm>
            <a:off x="1005840" y="1612565"/>
            <a:ext cx="10998752" cy="3632870"/>
          </a:xfrm>
          <a:prstGeom prst="rect">
            <a:avLst/>
          </a:prstGeom>
        </p:spPr>
      </p:pic>
    </p:spTree>
    <p:extLst>
      <p:ext uri="{BB962C8B-B14F-4D97-AF65-F5344CB8AC3E}">
        <p14:creationId xmlns:p14="http://schemas.microsoft.com/office/powerpoint/2010/main" val="378395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B73E5A-1DEE-D8AD-4ED4-9A93A099C7B2}"/>
              </a:ext>
            </a:extLst>
          </p:cNvPr>
          <p:cNvSpPr>
            <a:spLocks noGrp="1"/>
          </p:cNvSpPr>
          <p:nvPr>
            <p:ph type="title"/>
          </p:nvPr>
        </p:nvSpPr>
        <p:spPr/>
        <p:txBody>
          <a:bodyPr/>
          <a:lstStyle/>
          <a:p>
            <a:endParaRPr lang="ru-RU" dirty="0"/>
          </a:p>
        </p:txBody>
      </p:sp>
      <p:pic>
        <p:nvPicPr>
          <p:cNvPr id="6" name="Объект 5">
            <a:extLst>
              <a:ext uri="{FF2B5EF4-FFF2-40B4-BE49-F238E27FC236}">
                <a16:creationId xmlns:a16="http://schemas.microsoft.com/office/drawing/2014/main" id="{08C0D761-5B65-827B-2C0A-83713AFE7CF7}"/>
              </a:ext>
            </a:extLst>
          </p:cNvPr>
          <p:cNvPicPr>
            <a:picLocks noGrp="1" noChangeAspect="1"/>
          </p:cNvPicPr>
          <p:nvPr>
            <p:ph idx="1"/>
          </p:nvPr>
        </p:nvPicPr>
        <p:blipFill>
          <a:blip r:embed="rId2"/>
          <a:stretch>
            <a:fillRect/>
          </a:stretch>
        </p:blipFill>
        <p:spPr>
          <a:xfrm>
            <a:off x="5831840" y="952762"/>
            <a:ext cx="6120841" cy="3807163"/>
          </a:xfrm>
          <a:prstGeom prst="rect">
            <a:avLst/>
          </a:prstGeom>
        </p:spPr>
      </p:pic>
      <p:sp>
        <p:nvSpPr>
          <p:cNvPr id="4" name="Текст 3">
            <a:extLst>
              <a:ext uri="{FF2B5EF4-FFF2-40B4-BE49-F238E27FC236}">
                <a16:creationId xmlns:a16="http://schemas.microsoft.com/office/drawing/2014/main" id="{DEF365BD-A279-B38C-EFD9-8A65B2DEFFBD}"/>
              </a:ext>
            </a:extLst>
          </p:cNvPr>
          <p:cNvSpPr>
            <a:spLocks noGrp="1"/>
          </p:cNvSpPr>
          <p:nvPr>
            <p:ph type="body" sz="half" idx="2"/>
          </p:nvPr>
        </p:nvSpPr>
        <p:spPr>
          <a:xfrm>
            <a:off x="162560" y="2997200"/>
            <a:ext cx="5100320" cy="3586480"/>
          </a:xfrm>
        </p:spPr>
        <p:txBody>
          <a:bodyPr>
            <a:normAutofit fontScale="25000" lnSpcReduction="20000"/>
          </a:bodyPr>
          <a:lstStyle/>
          <a:p>
            <a:pPr algn="just"/>
            <a:r>
              <a:rPr lang="en-US" sz="3700" dirty="0"/>
              <a:t>Depending on the stimulus, certain inflammasomes assemble to recruit and activate procaspase-1, which will promote the induction of </a:t>
            </a:r>
            <a:r>
              <a:rPr lang="en-US" sz="3700" dirty="0" err="1"/>
              <a:t>pyroptosis</a:t>
            </a:r>
            <a:r>
              <a:rPr lang="en-US" sz="3700" dirty="0"/>
              <a:t> and the maturation of proinflammatory IL-1β and proinflammatory IL-18 to their secretory forms NLRP1 inflammasome is activated by the protease activity of Bacillus anthracis lethal toxin (BT)</a:t>
            </a:r>
          </a:p>
          <a:p>
            <a:pPr algn="just"/>
            <a:r>
              <a:rPr lang="en-US" sz="3700" dirty="0"/>
              <a:t>The canonical NLRP3 inflammasome is triggered by several DAMPs and PAMPs</a:t>
            </a:r>
          </a:p>
          <a:p>
            <a:pPr algn="just"/>
            <a:r>
              <a:rPr lang="en-US" sz="3700" dirty="0"/>
              <a:t>Non-canonical NLRP3 inflammasome is stimulated by intracellular LPS after caspase-11</a:t>
            </a:r>
          </a:p>
          <a:p>
            <a:pPr algn="just"/>
            <a:r>
              <a:rPr lang="en-US" sz="3700" dirty="0" err="1"/>
              <a:t>Pyroptosis</a:t>
            </a:r>
            <a:r>
              <a:rPr lang="en-US" sz="3700" dirty="0"/>
              <a:t> and secretion of HMGB1 and IL1α are autonomously relayed by caspase-11 in a non-canonical way </a:t>
            </a:r>
          </a:p>
          <a:p>
            <a:pPr algn="just"/>
            <a:r>
              <a:rPr lang="en-US" sz="3700" dirty="0"/>
              <a:t>NLRC4 activation of the inflammasome occurs in 2 stages</a:t>
            </a:r>
          </a:p>
          <a:p>
            <a:pPr algn="just"/>
            <a:r>
              <a:rPr lang="en-US" sz="3700" dirty="0"/>
              <a:t>First, cytosolic flagellin activates </a:t>
            </a:r>
            <a:r>
              <a:rPr lang="en-US" sz="3700" dirty="0" err="1"/>
              <a:t>PKCδ</a:t>
            </a:r>
            <a:r>
              <a:rPr lang="en-US" sz="3700" dirty="0"/>
              <a:t> and other kinases that can phosphorylate NLRC4Ser533Secondly, NAIP-mediated recognition of bacterial components promotes NAIP-NLRC4 oligomerization and activation of the inflammasome</a:t>
            </a:r>
          </a:p>
          <a:p>
            <a:pPr algn="just"/>
            <a:r>
              <a:rPr lang="en-US" sz="3700" dirty="0"/>
              <a:t>The AIM2 inflammasome recognizes cytosolic dsDNA</a:t>
            </a:r>
          </a:p>
          <a:p>
            <a:pPr algn="just"/>
            <a:r>
              <a:rPr lang="en-US" sz="3700" dirty="0"/>
              <a:t>Toxin-induced modifications of cellular </a:t>
            </a:r>
            <a:r>
              <a:rPr lang="en-US" sz="3700" dirty="0" err="1"/>
              <a:t>RhoGTPs</a:t>
            </a:r>
            <a:r>
              <a:rPr lang="en-US" sz="3700" dirty="0"/>
              <a:t> are perceived by PYRIN, leading to inflammasome activation</a:t>
            </a:r>
          </a:p>
          <a:p>
            <a:endParaRPr lang="ru-RU" dirty="0"/>
          </a:p>
        </p:txBody>
      </p:sp>
      <p:sp>
        <p:nvSpPr>
          <p:cNvPr id="7" name="Овал 6">
            <a:extLst>
              <a:ext uri="{FF2B5EF4-FFF2-40B4-BE49-F238E27FC236}">
                <a16:creationId xmlns:a16="http://schemas.microsoft.com/office/drawing/2014/main" id="{8C1E2E2D-AB51-14AC-EC29-4777CA58D3BF}"/>
              </a:ext>
            </a:extLst>
          </p:cNvPr>
          <p:cNvSpPr/>
          <p:nvPr/>
        </p:nvSpPr>
        <p:spPr>
          <a:xfrm>
            <a:off x="406400" y="685800"/>
            <a:ext cx="4615180" cy="205740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Saavedra Pedro H. V., Demon Dieter, Van Gorp Hanne Van Gorp, </a:t>
            </a:r>
            <a:r>
              <a:rPr lang="en-US" sz="1400" dirty="0" err="1"/>
              <a:t>Lamkanfi</a:t>
            </a:r>
            <a:r>
              <a:rPr lang="en-US" sz="1400" dirty="0"/>
              <a:t> Mohamed (2015) Protective and detrimental roles of inflammasomes in disease. Semin </a:t>
            </a:r>
            <a:r>
              <a:rPr lang="en-US" sz="1400" dirty="0" err="1"/>
              <a:t>Immunopathol</a:t>
            </a:r>
            <a:r>
              <a:rPr lang="en-US" sz="1400" dirty="0"/>
              <a:t>. </a:t>
            </a:r>
          </a:p>
          <a:p>
            <a:pPr algn="ctr"/>
            <a:r>
              <a:rPr lang="en-US" sz="1400" dirty="0" err="1"/>
              <a:t>doi</a:t>
            </a:r>
            <a:r>
              <a:rPr lang="en-US" sz="1400" dirty="0"/>
              <a:t> 10.1007/s00281-015-0485-5</a:t>
            </a:r>
          </a:p>
        </p:txBody>
      </p:sp>
    </p:spTree>
    <p:extLst>
      <p:ext uri="{BB962C8B-B14F-4D97-AF65-F5344CB8AC3E}">
        <p14:creationId xmlns:p14="http://schemas.microsoft.com/office/powerpoint/2010/main" val="3981396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E28A9A-F5AC-A896-F233-3C3D0179F055}"/>
              </a:ext>
            </a:extLst>
          </p:cNvPr>
          <p:cNvSpPr>
            <a:spLocks noGrp="1"/>
          </p:cNvSpPr>
          <p:nvPr>
            <p:ph type="title"/>
          </p:nvPr>
        </p:nvSpPr>
        <p:spPr/>
        <p:txBody>
          <a:bodyPr/>
          <a:lstStyle/>
          <a:p>
            <a:endParaRPr lang="ru-RU"/>
          </a:p>
        </p:txBody>
      </p:sp>
      <p:pic>
        <p:nvPicPr>
          <p:cNvPr id="7" name="Объект 6">
            <a:extLst>
              <a:ext uri="{FF2B5EF4-FFF2-40B4-BE49-F238E27FC236}">
                <a16:creationId xmlns:a16="http://schemas.microsoft.com/office/drawing/2014/main" id="{2D476868-7C3A-661C-A150-EEE78E1DA6ED}"/>
              </a:ext>
            </a:extLst>
          </p:cNvPr>
          <p:cNvPicPr>
            <a:picLocks noGrp="1" noChangeAspect="1"/>
          </p:cNvPicPr>
          <p:nvPr>
            <p:ph idx="1"/>
          </p:nvPr>
        </p:nvPicPr>
        <p:blipFill>
          <a:blip r:embed="rId2"/>
          <a:stretch>
            <a:fillRect/>
          </a:stretch>
        </p:blipFill>
        <p:spPr>
          <a:xfrm>
            <a:off x="5733236" y="1441158"/>
            <a:ext cx="6306364" cy="2763588"/>
          </a:xfrm>
          <a:prstGeom prst="rect">
            <a:avLst/>
          </a:prstGeom>
        </p:spPr>
      </p:pic>
      <p:sp>
        <p:nvSpPr>
          <p:cNvPr id="4" name="Текст 3">
            <a:extLst>
              <a:ext uri="{FF2B5EF4-FFF2-40B4-BE49-F238E27FC236}">
                <a16:creationId xmlns:a16="http://schemas.microsoft.com/office/drawing/2014/main" id="{4451CF5B-B2DB-E410-D01B-CC294EB52B7A}"/>
              </a:ext>
            </a:extLst>
          </p:cNvPr>
          <p:cNvSpPr>
            <a:spLocks noGrp="1"/>
          </p:cNvSpPr>
          <p:nvPr>
            <p:ph type="body" sz="half" idx="2"/>
          </p:nvPr>
        </p:nvSpPr>
        <p:spPr>
          <a:xfrm>
            <a:off x="723900" y="2991004"/>
            <a:ext cx="4213860" cy="3643476"/>
          </a:xfrm>
        </p:spPr>
        <p:txBody>
          <a:bodyPr/>
          <a:lstStyle/>
          <a:p>
            <a:r>
              <a:rPr lang="en-US" sz="1800" dirty="0"/>
              <a:t>Increased levels of inflammasome and IL-1b in modeling of experimental periodontitis</a:t>
            </a:r>
          </a:p>
          <a:p>
            <a:r>
              <a:rPr lang="en-US" sz="1800" dirty="0"/>
              <a:t>Inflammasome components increase in experimental periodontitis</a:t>
            </a:r>
          </a:p>
          <a:p>
            <a:r>
              <a:rPr lang="en-US" sz="1800" dirty="0"/>
              <a:t>Periodontitis was induced in mice using a ligature model for 10 days</a:t>
            </a:r>
          </a:p>
          <a:p>
            <a:endParaRPr lang="ru-RU" dirty="0"/>
          </a:p>
        </p:txBody>
      </p:sp>
      <p:sp>
        <p:nvSpPr>
          <p:cNvPr id="5" name="Овал 4">
            <a:extLst>
              <a:ext uri="{FF2B5EF4-FFF2-40B4-BE49-F238E27FC236}">
                <a16:creationId xmlns:a16="http://schemas.microsoft.com/office/drawing/2014/main" id="{25A4CD3D-144E-9F5C-62FD-3D1219B6E1DD}"/>
              </a:ext>
            </a:extLst>
          </p:cNvPr>
          <p:cNvSpPr/>
          <p:nvPr/>
        </p:nvSpPr>
        <p:spPr>
          <a:xfrm>
            <a:off x="497840" y="685800"/>
            <a:ext cx="4439920" cy="1798320"/>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200" dirty="0"/>
              <a:t>Julie T. </a:t>
            </a:r>
            <a:r>
              <a:rPr lang="en-US" sz="1200" dirty="0" err="1"/>
              <a:t>Marchesan</a:t>
            </a:r>
            <a:r>
              <a:rPr lang="en-US" sz="1200" dirty="0"/>
              <a:t> (2020) Role of inflammasomes in the pathogenesis of periodontal disease and therapeutics. Periodontology 2000; 82:93-114</a:t>
            </a:r>
          </a:p>
        </p:txBody>
      </p:sp>
    </p:spTree>
    <p:extLst>
      <p:ext uri="{BB962C8B-B14F-4D97-AF65-F5344CB8AC3E}">
        <p14:creationId xmlns:p14="http://schemas.microsoft.com/office/powerpoint/2010/main" val="1971296501"/>
      </p:ext>
    </p:extLst>
  </p:cSld>
  <p:clrMapOvr>
    <a:masterClrMapping/>
  </p:clrMapOvr>
</p:sld>
</file>

<file path=ppt/theme/theme1.xml><?xml version="1.0" encoding="utf-8"?>
<a:theme xmlns:a="http://schemas.openxmlformats.org/drawingml/2006/main" name="Обрезка">
  <a:themeElements>
    <a:clrScheme name="Обрезка">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Обрезка">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резка">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TM10001105[[fn=Уголки]]</Template>
  <TotalTime>342</TotalTime>
  <Words>1697</Words>
  <Application>Microsoft Office PowerPoint</Application>
  <PresentationFormat>Широкоэкранный</PresentationFormat>
  <Paragraphs>53</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Arial Black</vt:lpstr>
      <vt:lpstr>Franklin Gothic Book</vt:lpstr>
      <vt:lpstr>Times New Roman</vt:lpstr>
      <vt:lpstr>Обрезка</vt:lpstr>
      <vt:lpstr>Regulation of cytokine levels during comprehensive treatment of patients with generalized periodontitis using various forms of quercetin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As a consequence, the considerate research of changes of pro-inflammatory TNF-α and anti-inflammatory ІL-4 cytokines might have considerable scientific and practical importance while treating patients with CGP of initial-I degrees of severity with gel from the granules of Quercetinum (GQ) and liposomal Quercetinum-lecithin complex (LQLC)</vt:lpstr>
      <vt:lpstr>Презентация PowerPoint</vt:lpstr>
      <vt:lpstr>In accordance to treatment all patients were divided into 2 groups: I group – basic treatment with local application LQLC (18 patients) with the use of individual periodontal delivery tray; II group (group of comparison) – basic treatment with local application of gel from GQ (17 patients) with the use of individual periodontal delivery tray. The control group (C) included 14 healthy subjects without systemic inflammatory disease</vt:lpstr>
      <vt:lpstr>Презентация PowerPoint</vt:lpstr>
      <vt:lpstr>Fig. 1. Changes of cytokine level pro-inflammatory TNF-α in the ML before treatment and through 1, 6 and 12 months after treatment the patients with СGP of initial-I degrees of severity: I group (basic group) – basic treatment with local application LQLC; II group (comparison group) – basic treatment with local application of gel from GQ; C- control group</vt:lpstr>
      <vt:lpstr>Fig. 2. Changes of cytokine level anti-inflammatory ІL-4 in the ML before treatment and through 1, 6 and 12 months after treatment the patients with СGP of initial-I degrees of severity: I group (basic group) – basic treatment with local application LQLC; II group (comparison group) – basic treatment with local application of gel from GQ; C- control group</vt:lpstr>
      <vt:lpstr>Conclusions</vt:lpstr>
      <vt:lpstr>References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CORRECTION OF CYTOKINE MISBALANCE BETWEEN PRO-INFLAMMATORY TNF-𝛼 AND ANTI-INFLAMMATORY ІL-4 IN PATIENTS WITH CHRONIC GENERALIZED PERIODONTITIS</dc:title>
  <dc:creator>Maryna</dc:creator>
  <cp:lastModifiedBy>Рябоконь Роман</cp:lastModifiedBy>
  <cp:revision>31</cp:revision>
  <dcterms:created xsi:type="dcterms:W3CDTF">2021-08-30T12:10:19Z</dcterms:created>
  <dcterms:modified xsi:type="dcterms:W3CDTF">2026-03-31T21:31:18Z</dcterms:modified>
</cp:coreProperties>
</file>