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1" r:id="rId3"/>
    <p:sldId id="262" r:id="rId4"/>
    <p:sldId id="263" r:id="rId5"/>
    <p:sldId id="264" r:id="rId6"/>
    <p:sldId id="266" r:id="rId7"/>
    <p:sldId id="265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64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EF83A3D8-DE6A-47B8-B0E1-A6259AC438F8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EF83A3D8-DE6A-47B8-B0E1-A6259AC438F8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EF83A3D8-DE6A-47B8-B0E1-A6259AC438F8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780928"/>
            <a:ext cx="8643998" cy="2252674"/>
          </a:xfrm>
        </p:spPr>
        <p:txBody>
          <a:bodyPr>
            <a:noAutofit/>
          </a:bodyPr>
          <a:lstStyle/>
          <a:p>
            <a:r>
              <a:rPr lang="en-US" sz="2800" dirty="0" smtClean="0"/>
              <a:t>Lecture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“Sensory and motor tracts 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of the spinal cord and brain”</a:t>
            </a:r>
          </a:p>
          <a:p>
            <a:endParaRPr lang="en-US" sz="2400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175792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Department of human anatomy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5445224"/>
            <a:ext cx="7416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Lecturer: MD, PhD  Mr. Oleg Vovk </a:t>
            </a:r>
            <a:endParaRPr lang="ru-RU" sz="36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de"/>
          <p:cNvPicPr>
            <a:picLocks noChangeAspect="1"/>
          </p:cNvPicPr>
          <p:nvPr/>
        </p:nvPicPr>
        <p:blipFill>
          <a:blip r:embed="rId2" cstate="print"/>
          <a:srcRect l="28738" t="3662" r="28738" b="12339"/>
          <a:stretch>
            <a:fillRect/>
          </a:stretch>
        </p:blipFill>
        <p:spPr>
          <a:xfrm>
            <a:off x="-1" y="-1"/>
            <a:ext cx="4629151" cy="6858001"/>
          </a:xfrm>
          <a:prstGeom prst="rect">
            <a:avLst/>
          </a:prstGeom>
        </p:spPr>
      </p:pic>
      <p:pic>
        <p:nvPicPr>
          <p:cNvPr id="11" name="Slide"/>
          <p:cNvPicPr>
            <a:picLocks noChangeAspect="1"/>
          </p:cNvPicPr>
          <p:nvPr/>
        </p:nvPicPr>
        <p:blipFill>
          <a:blip r:embed="rId3" cstate="print"/>
          <a:srcRect l="30817" t="3662" r="27163" b="11289"/>
          <a:stretch>
            <a:fillRect/>
          </a:stretch>
        </p:blipFill>
        <p:spPr>
          <a:xfrm>
            <a:off x="4644008" y="1"/>
            <a:ext cx="4499992" cy="6858000"/>
          </a:xfrm>
          <a:prstGeom prst="rect">
            <a:avLst/>
          </a:prstGeom>
        </p:spPr>
      </p:pic>
      <p:pic>
        <p:nvPicPr>
          <p:cNvPr id="8" name="Slide"/>
          <p:cNvPicPr>
            <a:picLocks noChangeAspect="1"/>
          </p:cNvPicPr>
          <p:nvPr/>
        </p:nvPicPr>
        <p:blipFill>
          <a:blip r:embed="rId4" cstate="print"/>
          <a:srcRect l="3538" t="26250" r="72837" b="45401"/>
          <a:stretch>
            <a:fillRect/>
          </a:stretch>
        </p:blipFill>
        <p:spPr>
          <a:xfrm>
            <a:off x="3851920" y="404664"/>
            <a:ext cx="2376264" cy="2138638"/>
          </a:xfrm>
          <a:prstGeom prst="rect">
            <a:avLst/>
          </a:prstGeom>
        </p:spPr>
      </p:pic>
      <p:pic>
        <p:nvPicPr>
          <p:cNvPr id="9" name="Slide"/>
          <p:cNvPicPr>
            <a:picLocks noChangeAspect="1"/>
          </p:cNvPicPr>
          <p:nvPr/>
        </p:nvPicPr>
        <p:blipFill>
          <a:blip r:embed="rId4" cstate="print"/>
          <a:srcRect l="66222" t="26250" r="3538" b="54286"/>
          <a:stretch>
            <a:fillRect/>
          </a:stretch>
        </p:blipFill>
        <p:spPr>
          <a:xfrm>
            <a:off x="2771799" y="5517232"/>
            <a:ext cx="2628143" cy="1340768"/>
          </a:xfrm>
          <a:prstGeom prst="rect">
            <a:avLst/>
          </a:prstGeom>
        </p:spPr>
      </p:pic>
      <p:pic>
        <p:nvPicPr>
          <p:cNvPr id="12" name="Slide"/>
          <p:cNvPicPr>
            <a:picLocks noChangeAspect="1"/>
          </p:cNvPicPr>
          <p:nvPr/>
        </p:nvPicPr>
        <p:blipFill>
          <a:blip r:embed="rId4" cstate="print"/>
          <a:srcRect l="27163" t="26250" r="42913" b="45401"/>
          <a:stretch>
            <a:fillRect/>
          </a:stretch>
        </p:blipFill>
        <p:spPr>
          <a:xfrm>
            <a:off x="2699792" y="2996951"/>
            <a:ext cx="2952328" cy="2097707"/>
          </a:xfrm>
          <a:prstGeom prst="rect">
            <a:avLst/>
          </a:prstGeom>
        </p:spPr>
      </p:pic>
      <p:pic>
        <p:nvPicPr>
          <p:cNvPr id="10" name="Slide"/>
          <p:cNvPicPr>
            <a:picLocks noChangeAspect="1"/>
          </p:cNvPicPr>
          <p:nvPr/>
        </p:nvPicPr>
        <p:blipFill>
          <a:blip r:embed="rId4" cstate="print"/>
          <a:srcRect l="57087" t="26250" r="33778" b="45401"/>
          <a:stretch>
            <a:fillRect/>
          </a:stretch>
        </p:blipFill>
        <p:spPr>
          <a:xfrm>
            <a:off x="8028384" y="2996952"/>
            <a:ext cx="864096" cy="20111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95936" y="404664"/>
            <a:ext cx="4984232" cy="576064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The </a:t>
            </a:r>
            <a:r>
              <a:rPr lang="en-US" dirty="0" err="1" smtClean="0">
                <a:latin typeface="+mn-lt"/>
              </a:rPr>
              <a:t>Spinocerebellar</a:t>
            </a:r>
            <a:r>
              <a:rPr lang="en-US" dirty="0" smtClean="0">
                <a:latin typeface="+mn-lt"/>
              </a:rPr>
              <a:t> tract</a:t>
            </a:r>
            <a:endParaRPr lang="ru-RU" dirty="0">
              <a:latin typeface="+mn-lt"/>
            </a:endParaRPr>
          </a:p>
        </p:txBody>
      </p:sp>
      <p:pic>
        <p:nvPicPr>
          <p:cNvPr id="5" name="Slide"/>
          <p:cNvPicPr>
            <a:picLocks noChangeAspect="1"/>
          </p:cNvPicPr>
          <p:nvPr/>
        </p:nvPicPr>
        <p:blipFill>
          <a:blip r:embed="rId2" cstate="print"/>
          <a:srcRect l="57087" t="26761" r="3538" b="65889"/>
          <a:stretch>
            <a:fillRect/>
          </a:stretch>
        </p:blipFill>
        <p:spPr>
          <a:xfrm>
            <a:off x="4211960" y="3933056"/>
            <a:ext cx="4680520" cy="648072"/>
          </a:xfrm>
          <a:prstGeom prst="rect">
            <a:avLst/>
          </a:prstGeom>
        </p:spPr>
      </p:pic>
      <p:pic>
        <p:nvPicPr>
          <p:cNvPr id="6" name="Slide"/>
          <p:cNvPicPr>
            <a:picLocks noChangeAspect="1"/>
          </p:cNvPicPr>
          <p:nvPr/>
        </p:nvPicPr>
        <p:blipFill>
          <a:blip r:embed="rId2" cstate="print"/>
          <a:srcRect l="57087" t="54061" r="3538" b="24939"/>
          <a:stretch>
            <a:fillRect/>
          </a:stretch>
        </p:blipFill>
        <p:spPr>
          <a:xfrm>
            <a:off x="4211960" y="4581128"/>
            <a:ext cx="4680520" cy="1872208"/>
          </a:xfrm>
          <a:prstGeom prst="rect">
            <a:avLst/>
          </a:prstGeom>
        </p:spPr>
      </p:pic>
      <p:pic>
        <p:nvPicPr>
          <p:cNvPr id="7" name="Slide"/>
          <p:cNvPicPr>
            <a:picLocks noChangeAspect="1"/>
          </p:cNvPicPr>
          <p:nvPr/>
        </p:nvPicPr>
        <p:blipFill>
          <a:blip r:embed="rId2" cstate="print"/>
          <a:srcRect l="3538" t="26761" r="42912" b="65889"/>
          <a:stretch>
            <a:fillRect/>
          </a:stretch>
        </p:blipFill>
        <p:spPr>
          <a:xfrm>
            <a:off x="3779912" y="1772816"/>
            <a:ext cx="5184576" cy="504056"/>
          </a:xfrm>
          <a:prstGeom prst="rect">
            <a:avLst/>
          </a:prstGeom>
        </p:spPr>
      </p:pic>
      <p:pic>
        <p:nvPicPr>
          <p:cNvPr id="8" name="Slide"/>
          <p:cNvPicPr>
            <a:picLocks noChangeAspect="1"/>
          </p:cNvPicPr>
          <p:nvPr/>
        </p:nvPicPr>
        <p:blipFill>
          <a:blip r:embed="rId2" cstate="print"/>
          <a:srcRect l="3538" t="54061" r="42524" b="24939"/>
          <a:stretch>
            <a:fillRect/>
          </a:stretch>
        </p:blipFill>
        <p:spPr>
          <a:xfrm>
            <a:off x="3779912" y="2276872"/>
            <a:ext cx="5178642" cy="1512168"/>
          </a:xfrm>
          <a:prstGeom prst="rect">
            <a:avLst/>
          </a:prstGeom>
        </p:spPr>
      </p:pic>
      <p:pic>
        <p:nvPicPr>
          <p:cNvPr id="9" name="Slide"/>
          <p:cNvPicPr>
            <a:picLocks noChangeAspect="1"/>
          </p:cNvPicPr>
          <p:nvPr/>
        </p:nvPicPr>
        <p:blipFill>
          <a:blip r:embed="rId3" cstate="print"/>
          <a:srcRect l="31888" t="3662" r="32675" b="10239"/>
          <a:stretch>
            <a:fillRect/>
          </a:stretch>
        </p:blipFill>
        <p:spPr>
          <a:xfrm>
            <a:off x="0" y="-1"/>
            <a:ext cx="3707904" cy="6756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"/>
          <p:cNvPicPr>
            <a:picLocks noChangeAspect="1"/>
          </p:cNvPicPr>
          <p:nvPr/>
        </p:nvPicPr>
        <p:blipFill>
          <a:blip r:embed="rId2" cstate="print"/>
          <a:srcRect l="25588" t="3662" r="20075"/>
          <a:stretch>
            <a:fillRect/>
          </a:stretch>
        </p:blipFill>
        <p:spPr>
          <a:xfrm>
            <a:off x="0" y="836713"/>
            <a:ext cx="4501778" cy="6021288"/>
          </a:xfrm>
          <a:prstGeom prst="rect">
            <a:avLst/>
          </a:prstGeom>
        </p:spPr>
      </p:pic>
      <p:pic>
        <p:nvPicPr>
          <p:cNvPr id="5" name="Slide"/>
          <p:cNvPicPr>
            <a:picLocks noChangeAspect="1"/>
          </p:cNvPicPr>
          <p:nvPr/>
        </p:nvPicPr>
        <p:blipFill>
          <a:blip r:embed="rId3" cstate="print"/>
          <a:srcRect l="22438" t="3662" r="21650" b="3166"/>
          <a:stretch>
            <a:fillRect/>
          </a:stretch>
        </p:blipFill>
        <p:spPr>
          <a:xfrm>
            <a:off x="4477204" y="1268760"/>
            <a:ext cx="4666796" cy="5589240"/>
          </a:xfrm>
          <a:prstGeom prst="rect">
            <a:avLst/>
          </a:prstGeom>
        </p:spPr>
      </p:pic>
      <p:pic>
        <p:nvPicPr>
          <p:cNvPr id="6" name="Slide"/>
          <p:cNvPicPr>
            <a:picLocks noChangeAspect="1"/>
          </p:cNvPicPr>
          <p:nvPr/>
        </p:nvPicPr>
        <p:blipFill>
          <a:blip r:embed="rId4" cstate="print"/>
          <a:srcRect l="4326" t="19412" r="9051" b="59441"/>
          <a:stretch>
            <a:fillRect/>
          </a:stretch>
        </p:blipFill>
        <p:spPr>
          <a:xfrm>
            <a:off x="0" y="0"/>
            <a:ext cx="4176464" cy="764704"/>
          </a:xfrm>
          <a:prstGeom prst="rect">
            <a:avLst/>
          </a:prstGeom>
        </p:spPr>
      </p:pic>
      <p:pic>
        <p:nvPicPr>
          <p:cNvPr id="7" name="Slide"/>
          <p:cNvPicPr>
            <a:picLocks noChangeAspect="1"/>
          </p:cNvPicPr>
          <p:nvPr/>
        </p:nvPicPr>
        <p:blipFill>
          <a:blip r:embed="rId4" cstate="print"/>
          <a:srcRect l="4326" t="41317" r="9051" b="23889"/>
          <a:stretch>
            <a:fillRect/>
          </a:stretch>
        </p:blipFill>
        <p:spPr>
          <a:xfrm>
            <a:off x="4499992" y="0"/>
            <a:ext cx="4644008" cy="12581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3312368" cy="464096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The Motor tracts</a:t>
            </a:r>
            <a:endParaRPr lang="ru-RU" dirty="0">
              <a:latin typeface="+mn-lt"/>
            </a:endParaRPr>
          </a:p>
        </p:txBody>
      </p:sp>
      <p:pic>
        <p:nvPicPr>
          <p:cNvPr id="5" name="Slide"/>
          <p:cNvPicPr>
            <a:picLocks noChangeAspect="1"/>
          </p:cNvPicPr>
          <p:nvPr/>
        </p:nvPicPr>
        <p:blipFill>
          <a:blip r:embed="rId2" cstate="print"/>
          <a:srcRect l="3538" t="19412" r="9051" b="30189"/>
          <a:stretch>
            <a:fillRect/>
          </a:stretch>
        </p:blipFill>
        <p:spPr>
          <a:xfrm>
            <a:off x="3743400" y="0"/>
            <a:ext cx="5400600" cy="2335395"/>
          </a:xfrm>
          <a:prstGeom prst="rect">
            <a:avLst/>
          </a:prstGeom>
        </p:spPr>
      </p:pic>
      <p:pic>
        <p:nvPicPr>
          <p:cNvPr id="18434" name="Picture 2" descr="http://upload.wikimedia.org/wikipedia/commons/thumb/b/b2/Spinal_cord_tracts_-_English.svg/2000px-Spinal_cord_tracts_-_English.svg.png"/>
          <p:cNvPicPr>
            <a:picLocks noChangeAspect="1" noChangeArrowheads="1"/>
          </p:cNvPicPr>
          <p:nvPr/>
        </p:nvPicPr>
        <p:blipFill>
          <a:blip r:embed="rId3" cstate="print"/>
          <a:srcRect r="50485"/>
          <a:stretch>
            <a:fillRect/>
          </a:stretch>
        </p:blipFill>
        <p:spPr bwMode="auto">
          <a:xfrm>
            <a:off x="251520" y="1916832"/>
            <a:ext cx="5472608" cy="4752528"/>
          </a:xfrm>
          <a:prstGeom prst="rect">
            <a:avLst/>
          </a:prstGeom>
          <a:noFill/>
        </p:spPr>
      </p:pic>
      <p:pic>
        <p:nvPicPr>
          <p:cNvPr id="18436" name="Picture 4" descr="http://www.acbrown.com/neuro/Lectures/Motr/AVFigs/NrSmtc26.jpg"/>
          <p:cNvPicPr>
            <a:picLocks noChangeAspect="1" noChangeArrowheads="1"/>
          </p:cNvPicPr>
          <p:nvPr/>
        </p:nvPicPr>
        <p:blipFill>
          <a:blip r:embed="rId4" cstate="print"/>
          <a:srcRect l="50199"/>
          <a:stretch>
            <a:fillRect/>
          </a:stretch>
        </p:blipFill>
        <p:spPr bwMode="auto">
          <a:xfrm>
            <a:off x="5796136" y="2420888"/>
            <a:ext cx="3233020" cy="40470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de"/>
          <p:cNvPicPr>
            <a:picLocks noChangeAspect="1"/>
          </p:cNvPicPr>
          <p:nvPr/>
        </p:nvPicPr>
        <p:blipFill>
          <a:blip r:embed="rId2" cstate="print"/>
          <a:srcRect l="1963" t="6812" r="2751" b="7089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8" name="Slide"/>
          <p:cNvPicPr>
            <a:picLocks noChangeAspect="1"/>
          </p:cNvPicPr>
          <p:nvPr/>
        </p:nvPicPr>
        <p:blipFill>
          <a:blip r:embed="rId3" cstate="print"/>
          <a:srcRect l="3538" t="19412" r="9051" b="31239"/>
          <a:stretch>
            <a:fillRect/>
          </a:stretch>
        </p:blipFill>
        <p:spPr>
          <a:xfrm>
            <a:off x="4283968" y="548680"/>
            <a:ext cx="4752528" cy="20123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"/>
          <p:cNvPicPr>
            <a:picLocks noChangeAspect="1"/>
          </p:cNvPicPr>
          <p:nvPr/>
        </p:nvPicPr>
        <p:blipFill>
          <a:blip r:embed="rId2" cstate="print"/>
          <a:srcRect l="2751" t="19412" r="10626" b="33339"/>
          <a:stretch>
            <a:fillRect/>
          </a:stretch>
        </p:blipFill>
        <p:spPr>
          <a:xfrm>
            <a:off x="0" y="0"/>
            <a:ext cx="7920880" cy="3240360"/>
          </a:xfrm>
          <a:prstGeom prst="rect">
            <a:avLst/>
          </a:prstGeom>
        </p:spPr>
      </p:pic>
      <p:pic>
        <p:nvPicPr>
          <p:cNvPr id="27650" name="Picture 2" descr="http://dev.epubbud.com/uploads/1/3/1/1317614/images/n18_docx/rId6.pn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 l="47824" t="17045"/>
          <a:stretch>
            <a:fillRect/>
          </a:stretch>
        </p:blipFill>
        <p:spPr bwMode="auto">
          <a:xfrm>
            <a:off x="4508886" y="1601416"/>
            <a:ext cx="4635114" cy="5256584"/>
          </a:xfrm>
          <a:prstGeom prst="rect">
            <a:avLst/>
          </a:prstGeom>
          <a:noFill/>
        </p:spPr>
      </p:pic>
      <p:pic>
        <p:nvPicPr>
          <p:cNvPr id="7" name="Рисунок 6" descr="2121211.JPG"/>
          <p:cNvPicPr>
            <a:picLocks noChangeAspect="1"/>
          </p:cNvPicPr>
          <p:nvPr/>
        </p:nvPicPr>
        <p:blipFill>
          <a:blip r:embed="rId4" cstate="print">
            <a:lum contrast="10000"/>
          </a:blip>
          <a:srcRect r="77562" b="69945"/>
          <a:stretch>
            <a:fillRect/>
          </a:stretch>
        </p:blipFill>
        <p:spPr>
          <a:xfrm>
            <a:off x="107504" y="3573016"/>
            <a:ext cx="4319411" cy="2880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2120" y="548680"/>
            <a:ext cx="3491880" cy="60811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The subconscious </a:t>
            </a:r>
            <a:br>
              <a:rPr lang="en-US" dirty="0" smtClean="0">
                <a:latin typeface="+mn-lt"/>
              </a:rPr>
            </a:br>
            <a:r>
              <a:rPr lang="en-US" dirty="0" smtClean="0">
                <a:latin typeface="+mn-lt"/>
              </a:rPr>
              <a:t>motor tracts</a:t>
            </a:r>
            <a:endParaRPr lang="ru-RU" dirty="0">
              <a:latin typeface="+mn-lt"/>
            </a:endParaRPr>
          </a:p>
        </p:txBody>
      </p:sp>
      <p:pic>
        <p:nvPicPr>
          <p:cNvPr id="4" name="Slide"/>
          <p:cNvPicPr>
            <a:picLocks noChangeAspect="1"/>
          </p:cNvPicPr>
          <p:nvPr/>
        </p:nvPicPr>
        <p:blipFill>
          <a:blip r:embed="rId2" cstate="print"/>
          <a:srcRect l="9051" t="27811" r="7476" b="37539"/>
          <a:stretch>
            <a:fillRect/>
          </a:stretch>
        </p:blipFill>
        <p:spPr>
          <a:xfrm>
            <a:off x="0" y="548680"/>
            <a:ext cx="5832648" cy="18158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Slide"/>
          <p:cNvPicPr>
            <a:picLocks noChangeAspect="1"/>
          </p:cNvPicPr>
          <p:nvPr/>
        </p:nvPicPr>
        <p:blipFill>
          <a:blip r:embed="rId3" cstate="print"/>
          <a:srcRect l="9051" t="26761" r="6688" b="23889"/>
          <a:stretch>
            <a:fillRect/>
          </a:stretch>
        </p:blipFill>
        <p:spPr>
          <a:xfrm>
            <a:off x="3815408" y="2420888"/>
            <a:ext cx="5328592" cy="2340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Slide"/>
          <p:cNvPicPr>
            <a:picLocks noChangeAspect="1"/>
          </p:cNvPicPr>
          <p:nvPr/>
        </p:nvPicPr>
        <p:blipFill>
          <a:blip r:embed="rId4" cstate="print"/>
          <a:srcRect l="8263" t="26761" r="12988" b="35439"/>
          <a:stretch>
            <a:fillRect/>
          </a:stretch>
        </p:blipFill>
        <p:spPr>
          <a:xfrm>
            <a:off x="0" y="4797152"/>
            <a:ext cx="5200578" cy="1872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Nuclei of Subconscious Motor Pathways</a:t>
            </a:r>
            <a:endParaRPr lang="ru-RU" dirty="0"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00808"/>
            <a:ext cx="8486943" cy="44786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751593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3483" y="4221088"/>
            <a:ext cx="3580517" cy="1408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11111111122222222.JPG"/>
          <p:cNvPicPr>
            <a:picLocks noChangeAspect="1"/>
          </p:cNvPicPr>
          <p:nvPr/>
        </p:nvPicPr>
        <p:blipFill>
          <a:blip r:embed="rId2" cstate="print"/>
          <a:srcRect r="38188"/>
          <a:stretch>
            <a:fillRect/>
          </a:stretch>
        </p:blipFill>
        <p:spPr>
          <a:xfrm>
            <a:off x="0" y="0"/>
            <a:ext cx="8370190" cy="6741368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39251"/>
            <a:ext cx="4211960" cy="10181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7200800" cy="758952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+mn-lt"/>
              </a:rPr>
              <a:t>Introduction</a:t>
            </a:r>
            <a:endParaRPr lang="ru-RU" dirty="0">
              <a:latin typeface="+mn-lt"/>
            </a:endParaRPr>
          </a:p>
        </p:txBody>
      </p:sp>
      <p:pic>
        <p:nvPicPr>
          <p:cNvPr id="6" name="Slide"/>
          <p:cNvPicPr>
            <a:picLocks noChangeAspect="1"/>
          </p:cNvPicPr>
          <p:nvPr/>
        </p:nvPicPr>
        <p:blipFill>
          <a:blip r:embed="rId2" cstate="print"/>
          <a:srcRect l="2751" t="17450" r="10626" b="31100"/>
          <a:stretch>
            <a:fillRect/>
          </a:stretch>
        </p:blipFill>
        <p:spPr>
          <a:xfrm>
            <a:off x="251520" y="1916832"/>
            <a:ext cx="8567482" cy="38164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222222222.JPG"/>
          <p:cNvPicPr>
            <a:picLocks noChangeAspect="1"/>
          </p:cNvPicPr>
          <p:nvPr/>
        </p:nvPicPr>
        <p:blipFill>
          <a:blip r:embed="rId2" cstate="print"/>
          <a:srcRect r="65750" b="54745"/>
          <a:stretch>
            <a:fillRect/>
          </a:stretch>
        </p:blipFill>
        <p:spPr>
          <a:xfrm>
            <a:off x="0" y="0"/>
            <a:ext cx="6948264" cy="4570494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714875"/>
            <a:ext cx="4686300" cy="2143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4714506"/>
            <a:ext cx="3600400" cy="21434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6948264" y="1844824"/>
            <a:ext cx="20418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Levels of somatic </a:t>
            </a:r>
          </a:p>
          <a:p>
            <a:pPr algn="ctr"/>
            <a:r>
              <a:rPr lang="en-US" sz="2400" b="1" dirty="0" smtClean="0"/>
              <a:t>motor controls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7200800" cy="758952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+mn-lt"/>
              </a:rPr>
              <a:t>Sensory and Motor tracts</a:t>
            </a:r>
            <a:endParaRPr lang="ru-RU" dirty="0">
              <a:latin typeface="+mn-lt"/>
            </a:endParaRPr>
          </a:p>
        </p:txBody>
      </p:sp>
      <p:pic>
        <p:nvPicPr>
          <p:cNvPr id="4" name="Slide"/>
          <p:cNvPicPr>
            <a:picLocks noChangeAspect="1"/>
          </p:cNvPicPr>
          <p:nvPr/>
        </p:nvPicPr>
        <p:blipFill>
          <a:blip r:embed="rId2" cstate="print"/>
          <a:srcRect l="2751" t="18362" r="18500" b="33339"/>
          <a:stretch>
            <a:fillRect/>
          </a:stretch>
        </p:blipFill>
        <p:spPr>
          <a:xfrm>
            <a:off x="395536" y="1772816"/>
            <a:ext cx="8296574" cy="38164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7200800" cy="758952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+mn-lt"/>
              </a:rPr>
              <a:t>Sensory and Motor tracts</a:t>
            </a:r>
            <a:endParaRPr lang="ru-RU" dirty="0">
              <a:latin typeface="+mn-lt"/>
            </a:endParaRPr>
          </a:p>
        </p:txBody>
      </p:sp>
      <p:pic>
        <p:nvPicPr>
          <p:cNvPr id="5" name="Slide"/>
          <p:cNvPicPr>
            <a:picLocks noChangeAspect="1"/>
          </p:cNvPicPr>
          <p:nvPr/>
        </p:nvPicPr>
        <p:blipFill>
          <a:blip r:embed="rId2" cstate="print"/>
          <a:srcRect l="3538" t="18362" r="7476" b="20739"/>
          <a:stretch>
            <a:fillRect/>
          </a:stretch>
        </p:blipFill>
        <p:spPr>
          <a:xfrm>
            <a:off x="467544" y="1844824"/>
            <a:ext cx="8136904" cy="41764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2016224" cy="75895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Sensory tracts</a:t>
            </a:r>
            <a:endParaRPr lang="ru-RU" dirty="0">
              <a:latin typeface="+mn-lt"/>
            </a:endParaRPr>
          </a:p>
        </p:txBody>
      </p:sp>
      <p:pic>
        <p:nvPicPr>
          <p:cNvPr id="4" name="Slide"/>
          <p:cNvPicPr>
            <a:picLocks noChangeAspect="1"/>
          </p:cNvPicPr>
          <p:nvPr/>
        </p:nvPicPr>
        <p:blipFill>
          <a:blip r:embed="rId2" cstate="print"/>
          <a:srcRect l="3538" t="18361" r="20863" b="51189"/>
          <a:stretch>
            <a:fillRect/>
          </a:stretch>
        </p:blipFill>
        <p:spPr>
          <a:xfrm>
            <a:off x="2699792" y="0"/>
            <a:ext cx="6444208" cy="19466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8" name="Picture 4" descr="http://upload.wikimedia.org/wikipedia/commons/thumb/b/b2/Spinal_cord_tracts_-_English.svg/2000px-Spinal_cord_tracts_-_English.svg.png"/>
          <p:cNvPicPr>
            <a:picLocks noChangeAspect="1" noChangeArrowheads="1"/>
          </p:cNvPicPr>
          <p:nvPr/>
        </p:nvPicPr>
        <p:blipFill>
          <a:blip r:embed="rId3" cstate="print"/>
          <a:srcRect l="50000"/>
          <a:stretch>
            <a:fillRect/>
          </a:stretch>
        </p:blipFill>
        <p:spPr bwMode="auto">
          <a:xfrm>
            <a:off x="323528" y="1945591"/>
            <a:ext cx="5544616" cy="4806451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6084168" y="2996952"/>
            <a:ext cx="28803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spc="300" dirty="0" smtClean="0"/>
              <a:t>Additional </a:t>
            </a:r>
          </a:p>
          <a:p>
            <a:pPr algn="ctr"/>
            <a:r>
              <a:rPr lang="en-US" sz="2400" spc="300" dirty="0" smtClean="0"/>
              <a:t>sensory tracts:</a:t>
            </a:r>
          </a:p>
          <a:p>
            <a:pPr>
              <a:buFontTx/>
              <a:buChar char="-"/>
            </a:pPr>
            <a:r>
              <a:rPr lang="en-US" sz="2400" spc="300" dirty="0" smtClean="0"/>
              <a:t> </a:t>
            </a:r>
            <a:r>
              <a:rPr lang="en-US" sz="2400" spc="300" dirty="0" err="1" smtClean="0"/>
              <a:t>Spinoolivar</a:t>
            </a:r>
            <a:endParaRPr lang="en-US" sz="2400" spc="300" dirty="0" smtClean="0"/>
          </a:p>
          <a:p>
            <a:pPr>
              <a:buFontTx/>
              <a:buChar char="-"/>
            </a:pPr>
            <a:r>
              <a:rPr lang="en-US" sz="2400" spc="300" dirty="0" smtClean="0"/>
              <a:t> </a:t>
            </a:r>
            <a:r>
              <a:rPr lang="en-US" sz="2400" spc="300" dirty="0" err="1" smtClean="0"/>
              <a:t>Spinoreticular</a:t>
            </a:r>
            <a:endParaRPr lang="en-US" sz="2400" spc="300" dirty="0" smtClean="0"/>
          </a:p>
          <a:p>
            <a:pPr>
              <a:buFontTx/>
              <a:buChar char="-"/>
            </a:pPr>
            <a:r>
              <a:rPr lang="en-US" sz="2400" spc="300" dirty="0" smtClean="0"/>
              <a:t> </a:t>
            </a:r>
            <a:r>
              <a:rPr lang="en-US" sz="2400" spc="300" dirty="0" err="1" smtClean="0"/>
              <a:t>Spinotecticular</a:t>
            </a:r>
            <a:endParaRPr lang="en-US" sz="2400" spc="3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7200800" cy="758952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+mn-lt"/>
              </a:rPr>
              <a:t>Sensory tracts</a:t>
            </a:r>
            <a:endParaRPr lang="ru-RU" dirty="0">
              <a:latin typeface="+mn-lt"/>
            </a:endParaRPr>
          </a:p>
        </p:txBody>
      </p:sp>
      <p:pic>
        <p:nvPicPr>
          <p:cNvPr id="4" name="Slide"/>
          <p:cNvPicPr>
            <a:picLocks noChangeAspect="1"/>
          </p:cNvPicPr>
          <p:nvPr/>
        </p:nvPicPr>
        <p:blipFill>
          <a:blip r:embed="rId2" cstate="print"/>
          <a:srcRect t="18362" r="5113" b="8001"/>
          <a:stretch>
            <a:fillRect/>
          </a:stretch>
        </p:blipFill>
        <p:spPr>
          <a:xfrm>
            <a:off x="683568" y="1628800"/>
            <a:ext cx="7776864" cy="45264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The posterior column tract</a:t>
            </a:r>
            <a:endParaRPr lang="ru-RU" dirty="0">
              <a:latin typeface="+mn-lt"/>
            </a:endParaRPr>
          </a:p>
        </p:txBody>
      </p:sp>
      <p:pic>
        <p:nvPicPr>
          <p:cNvPr id="4" name="Slide"/>
          <p:cNvPicPr>
            <a:picLocks noChangeAspect="1"/>
          </p:cNvPicPr>
          <p:nvPr/>
        </p:nvPicPr>
        <p:blipFill>
          <a:blip r:embed="rId2" cstate="print"/>
          <a:srcRect l="3538" t="18362" r="9051" b="34389"/>
          <a:stretch>
            <a:fillRect/>
          </a:stretch>
        </p:blipFill>
        <p:spPr>
          <a:xfrm>
            <a:off x="107504" y="1628800"/>
            <a:ext cx="5256584" cy="21310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Slide"/>
          <p:cNvPicPr>
            <a:picLocks noChangeAspect="1"/>
          </p:cNvPicPr>
          <p:nvPr/>
        </p:nvPicPr>
        <p:blipFill>
          <a:blip r:embed="rId3" cstate="print"/>
          <a:srcRect l="2751" t="22561" r="3538" b="24939"/>
          <a:stretch>
            <a:fillRect/>
          </a:stretch>
        </p:blipFill>
        <p:spPr>
          <a:xfrm>
            <a:off x="1763688" y="3645024"/>
            <a:ext cx="7200800" cy="30255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de"/>
          <p:cNvPicPr>
            <a:picLocks noChangeAspect="1"/>
          </p:cNvPicPr>
          <p:nvPr/>
        </p:nvPicPr>
        <p:blipFill>
          <a:blip r:embed="rId2" cstate="print"/>
          <a:srcRect l="32675" t="3662" r="32675" b="13451"/>
          <a:stretch>
            <a:fillRect/>
          </a:stretch>
        </p:blipFill>
        <p:spPr>
          <a:xfrm>
            <a:off x="0" y="0"/>
            <a:ext cx="3779912" cy="6781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3888" y="332656"/>
            <a:ext cx="5344272" cy="43204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The posterior column tract</a:t>
            </a:r>
            <a:endParaRPr lang="ru-RU" dirty="0">
              <a:latin typeface="+mn-lt"/>
            </a:endParaRPr>
          </a:p>
        </p:txBody>
      </p:sp>
      <p:pic>
        <p:nvPicPr>
          <p:cNvPr id="6" name="Slide"/>
          <p:cNvPicPr>
            <a:picLocks noChangeAspect="1"/>
          </p:cNvPicPr>
          <p:nvPr/>
        </p:nvPicPr>
        <p:blipFill>
          <a:blip r:embed="rId3" cstate="print"/>
          <a:srcRect l="3538" t="35161" r="43030" b="33339"/>
          <a:stretch>
            <a:fillRect/>
          </a:stretch>
        </p:blipFill>
        <p:spPr>
          <a:xfrm>
            <a:off x="3769654" y="908720"/>
            <a:ext cx="5374346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Slide"/>
          <p:cNvPicPr>
            <a:picLocks noChangeAspect="1"/>
          </p:cNvPicPr>
          <p:nvPr/>
        </p:nvPicPr>
        <p:blipFill>
          <a:blip r:embed="rId3" cstate="print"/>
          <a:srcRect l="57058" t="35161" r="3538" b="33339"/>
          <a:stretch>
            <a:fillRect/>
          </a:stretch>
        </p:blipFill>
        <p:spPr>
          <a:xfrm>
            <a:off x="3995936" y="3501008"/>
            <a:ext cx="4824536" cy="28925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The </a:t>
            </a:r>
            <a:r>
              <a:rPr lang="en-US" dirty="0" err="1" smtClean="0">
                <a:latin typeface="+mn-lt"/>
              </a:rPr>
              <a:t>Spinothalamic</a:t>
            </a:r>
            <a:r>
              <a:rPr lang="en-US" dirty="0" smtClean="0">
                <a:latin typeface="+mn-lt"/>
              </a:rPr>
              <a:t> &amp; </a:t>
            </a:r>
            <a:r>
              <a:rPr lang="en-US" dirty="0" err="1" smtClean="0">
                <a:latin typeface="+mn-lt"/>
              </a:rPr>
              <a:t>Spinocerebellar</a:t>
            </a:r>
            <a:r>
              <a:rPr lang="en-US" dirty="0" smtClean="0">
                <a:latin typeface="+mn-lt"/>
              </a:rPr>
              <a:t> tracts</a:t>
            </a:r>
            <a:endParaRPr lang="ru-RU" dirty="0">
              <a:latin typeface="+mn-lt"/>
            </a:endParaRPr>
          </a:p>
        </p:txBody>
      </p:sp>
      <p:pic>
        <p:nvPicPr>
          <p:cNvPr id="6" name="Slide"/>
          <p:cNvPicPr>
            <a:picLocks noChangeAspect="1"/>
          </p:cNvPicPr>
          <p:nvPr/>
        </p:nvPicPr>
        <p:blipFill>
          <a:blip r:embed="rId2" cstate="print"/>
          <a:srcRect l="3538" t="18362" r="6688" b="37539"/>
          <a:stretch>
            <a:fillRect/>
          </a:stretch>
        </p:blipFill>
        <p:spPr>
          <a:xfrm>
            <a:off x="107504" y="1268760"/>
            <a:ext cx="6480720" cy="23876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Slide"/>
          <p:cNvPicPr>
            <a:picLocks noChangeAspect="1"/>
          </p:cNvPicPr>
          <p:nvPr/>
        </p:nvPicPr>
        <p:blipFill>
          <a:blip r:embed="rId3" cstate="print"/>
          <a:srcRect l="2751" t="22561" r="3538" b="24939"/>
          <a:stretch>
            <a:fillRect/>
          </a:stretch>
        </p:blipFill>
        <p:spPr>
          <a:xfrm>
            <a:off x="1763688" y="3645024"/>
            <a:ext cx="7200800" cy="30255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3372</TotalTime>
  <Words>80</Words>
  <Application>Microsoft Office PowerPoint</Application>
  <PresentationFormat>Экран (4:3)</PresentationFormat>
  <Paragraphs>24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Официальная</vt:lpstr>
      <vt:lpstr>Department of human anatomy</vt:lpstr>
      <vt:lpstr>Introduction</vt:lpstr>
      <vt:lpstr>Sensory and Motor tracts</vt:lpstr>
      <vt:lpstr>Sensory and Motor tracts</vt:lpstr>
      <vt:lpstr>Sensory tracts</vt:lpstr>
      <vt:lpstr>Sensory tracts</vt:lpstr>
      <vt:lpstr>The posterior column tract</vt:lpstr>
      <vt:lpstr>The posterior column tract</vt:lpstr>
      <vt:lpstr>The Spinothalamic &amp; Spinocerebellar tracts</vt:lpstr>
      <vt:lpstr>Слайд 10</vt:lpstr>
      <vt:lpstr>The Spinocerebellar tract</vt:lpstr>
      <vt:lpstr>Слайд 12</vt:lpstr>
      <vt:lpstr>The Motor tracts</vt:lpstr>
      <vt:lpstr>Слайд 14</vt:lpstr>
      <vt:lpstr>Слайд 15</vt:lpstr>
      <vt:lpstr>The subconscious  motor tracts</vt:lpstr>
      <vt:lpstr>Nuclei of Subconscious Motor Pathways</vt:lpstr>
      <vt:lpstr>Слайд 18</vt:lpstr>
      <vt:lpstr>Слайд 19</vt:lpstr>
      <vt:lpstr>Слайд 20</vt:lpstr>
    </vt:vector>
  </TitlesOfParts>
  <Company>Бук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Department of clinical anatomy and operative surgery.</dc:title>
  <dc:creator>Customer</dc:creator>
  <cp:lastModifiedBy>Customer</cp:lastModifiedBy>
  <cp:revision>316</cp:revision>
  <dcterms:created xsi:type="dcterms:W3CDTF">2009-02-04T06:51:45Z</dcterms:created>
  <dcterms:modified xsi:type="dcterms:W3CDTF">2015-04-23T10:56:26Z</dcterms:modified>
</cp:coreProperties>
</file>