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0" r:id="rId6"/>
    <p:sldId id="263" r:id="rId7"/>
    <p:sldId id="264" r:id="rId8"/>
    <p:sldId id="262" r:id="rId9"/>
    <p:sldId id="265" r:id="rId10"/>
    <p:sldId id="266" r:id="rId11"/>
  </p:sldIdLst>
  <p:sldSz cx="9144000" cy="6858000" type="screen4x3"/>
  <p:notesSz cx="6667500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E7BE19-BC32-4D21-878E-9B457AD217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14125-3353-42C9-845D-85447AE635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7644D-613F-45D0-BEC4-D5D428A8F4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83427-E82C-4534-9D24-4AEE3693AE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601627-2D20-4EF3-AD81-9175ED567C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06238-DBB8-4EED-B68B-052C23D37F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C66E1-01BB-4A94-B19B-6725DAA9C0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FFF602-0AC8-477F-B0AE-E03929475C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A33C02-FBEE-4B9C-B107-1672B489B4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8342C-F08E-4FC7-A6A4-31D9492D35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7D263-1B7F-4FA6-80FD-C3F9946873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solidFill>
                <a:prstClr val="black">
                  <a:tint val="75000"/>
                </a:prstClr>
              </a:solidFill>
              <a:ea typeface="Microsoft YaHei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solidFill>
                <a:prstClr val="black">
                  <a:tint val="75000"/>
                </a:prstClr>
              </a:solidFill>
              <a:ea typeface="Microsoft YaHei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2C05B7AC-1995-4F93-8343-909BA87506CF}" type="slidenum">
              <a:rPr lang="ru-RU" smtClean="0">
                <a:solidFill>
                  <a:prstClr val="black">
                    <a:tint val="75000"/>
                  </a:prstClr>
                </a:solidFill>
                <a:ea typeface="Microsoft YaHei" charset="-122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ea typeface="Microsoft YaHei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325240" y="361110"/>
            <a:ext cx="63367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600" dirty="0" smtClean="0">
                <a:solidFill>
                  <a:srgbClr val="000000"/>
                </a:solidFill>
                <a:ea typeface="Microsoft YaHei" charset="-122"/>
              </a:rPr>
              <a:t>Методичний семінар</a:t>
            </a:r>
            <a:endParaRPr lang="ru-RU" sz="2000" dirty="0" smtClean="0">
              <a:solidFill>
                <a:srgbClr val="000000"/>
              </a:solidFill>
              <a:ea typeface="Microsoft YaHei" charset="-122"/>
            </a:endParaRPr>
          </a:p>
        </p:txBody>
      </p:sp>
      <p:pic>
        <p:nvPicPr>
          <p:cNvPr id="14339" name="Picture 5" descr="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113"/>
            <a:ext cx="1655738" cy="211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1"/>
          <p:cNvSpPr txBox="1">
            <a:spLocks noChangeArrowheads="1"/>
          </p:cNvSpPr>
          <p:nvPr/>
        </p:nvSpPr>
        <p:spPr bwMode="auto">
          <a:xfrm>
            <a:off x="3678238" y="6346825"/>
            <a:ext cx="18886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rebuchet MS" pitchFamily="34" charset="0"/>
                <a:ea typeface="Microsoft YaHei" charset="-122"/>
              </a:rPr>
              <a:t>31 </a:t>
            </a:r>
            <a:r>
              <a:rPr lang="ru-RU" dirty="0" err="1" smtClean="0">
                <a:solidFill>
                  <a:srgbClr val="000000"/>
                </a:solidFill>
                <a:latin typeface="Trebuchet MS" pitchFamily="34" charset="0"/>
                <a:ea typeface="Microsoft YaHei" charset="-122"/>
              </a:rPr>
              <a:t>жовтня</a:t>
            </a:r>
            <a:r>
              <a:rPr lang="ru-RU" dirty="0" smtClean="0">
                <a:solidFill>
                  <a:srgbClr val="000000"/>
                </a:solidFill>
                <a:latin typeface="Trebuchet MS" pitchFamily="34" charset="0"/>
                <a:ea typeface="Microsoft YaHei" charset="-122"/>
              </a:rPr>
              <a:t> 2019 р.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173453"/>
            <a:ext cx="8006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err="1" smtClean="0"/>
              <a:t>Мобінг</a:t>
            </a:r>
            <a:r>
              <a:rPr lang="uk-UA" sz="2800" b="1" dirty="0" smtClean="0"/>
              <a:t> і </a:t>
            </a:r>
            <a:r>
              <a:rPr lang="uk-UA" sz="2800" b="1" dirty="0" err="1" smtClean="0"/>
              <a:t>булінг</a:t>
            </a:r>
            <a:r>
              <a:rPr lang="uk-UA" sz="2800" b="1" dirty="0" smtClean="0"/>
              <a:t> як форма психологічного пресингу</a:t>
            </a:r>
            <a:endParaRPr lang="ru-RU" sz="2800" b="1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2739"/>
            <a:ext cx="1934851" cy="213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313" y="2780928"/>
            <a:ext cx="5972975" cy="292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081" y="5784149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Допо</a:t>
            </a:r>
            <a:r>
              <a:rPr lang="uk-UA" dirty="0" err="1" smtClean="0"/>
              <a:t>відач</a:t>
            </a:r>
            <a:r>
              <a:rPr lang="uk-UA" dirty="0" smtClean="0"/>
              <a:t>: ас. </a:t>
            </a:r>
            <a:r>
              <a:rPr lang="uk-UA" dirty="0" err="1" smtClean="0"/>
              <a:t>Копотєва</a:t>
            </a:r>
            <a:r>
              <a:rPr lang="uk-UA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20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276872"/>
            <a:ext cx="73427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</a:rPr>
              <a:t>ДЯКУЮ ЗА УВАГУ!!!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9408"/>
            <a:ext cx="22098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973" y="3266589"/>
            <a:ext cx="4764299" cy="35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6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мобби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4523627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574" y="908720"/>
            <a:ext cx="47764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	</a:t>
            </a:r>
            <a:r>
              <a:rPr lang="vi-VN" sz="2400" b="1" dirty="0" smtClean="0">
                <a:solidFill>
                  <a:srgbClr val="FF0000"/>
                </a:solidFill>
              </a:rPr>
              <a:t>Мо́бінг </a:t>
            </a:r>
            <a:r>
              <a:rPr lang="ru-RU" sz="2400" b="1" dirty="0" smtClean="0">
                <a:solidFill>
                  <a:srgbClr val="FF0000"/>
                </a:solidFill>
              </a:rPr>
              <a:t>- </a:t>
            </a:r>
            <a:r>
              <a:rPr lang="ru-RU" sz="2400" b="1" dirty="0" err="1" smtClean="0">
                <a:solidFill>
                  <a:srgbClr val="FF0000"/>
                </a:solidFill>
              </a:rPr>
              <a:t>Бул</a:t>
            </a:r>
            <a:r>
              <a:rPr lang="uk-UA" sz="2400" b="1" dirty="0" err="1" smtClean="0">
                <a:solidFill>
                  <a:srgbClr val="FF0000"/>
                </a:solidFill>
              </a:rPr>
              <a:t>інг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vi-VN" sz="2400" b="1" dirty="0" smtClean="0">
                <a:solidFill>
                  <a:srgbClr val="FF0000"/>
                </a:solidFill>
              </a:rPr>
              <a:t>(знущання, від англ. </a:t>
            </a:r>
            <a:r>
              <a:rPr lang="en-US" sz="2400" b="1" dirty="0" smtClean="0">
                <a:solidFill>
                  <a:srgbClr val="FF0000"/>
                </a:solidFill>
              </a:rPr>
              <a:t>mob — </a:t>
            </a:r>
            <a:r>
              <a:rPr lang="vi-VN" sz="2400" b="1" dirty="0" smtClean="0">
                <a:solidFill>
                  <a:srgbClr val="FF0000"/>
                </a:solidFill>
              </a:rPr>
              <a:t>юрба) </a:t>
            </a:r>
            <a:r>
              <a:rPr lang="vi-VN" sz="2400" dirty="0" smtClean="0"/>
              <a:t>— систематичне цькування, психологічний терор, форми зниження авторитета, форма психологічного тиску у вигляді цькування співробітника у колективі, зазвичай з метою його звільнення.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66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мобби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4543676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ртинки по запросу моббин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956" y="0"/>
            <a:ext cx="4093720" cy="272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01863" y="4005064"/>
            <a:ext cx="4286453" cy="1755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err="1" smtClean="0">
                <a:effectLst/>
                <a:latin typeface="Times New Roman"/>
                <a:ea typeface="Calibri"/>
                <a:cs typeface="Times New Roman"/>
              </a:rPr>
              <a:t>Мобінг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- </a:t>
            </a:r>
            <a:r>
              <a:rPr lang="ru-RU" sz="3200" dirty="0" err="1" smtClean="0">
                <a:effectLst/>
                <a:latin typeface="Times New Roman"/>
                <a:ea typeface="Calibri"/>
                <a:cs typeface="Times New Roman"/>
              </a:rPr>
              <a:t>це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 smtClean="0">
                <a:effectLst/>
                <a:latin typeface="Times New Roman"/>
                <a:ea typeface="Calibri"/>
                <a:cs typeface="Times New Roman"/>
              </a:rPr>
              <a:t>колективний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 smtClean="0">
                <a:effectLst/>
                <a:latin typeface="Times New Roman"/>
                <a:ea typeface="Calibri"/>
                <a:cs typeface="Times New Roman"/>
              </a:rPr>
              <a:t>психологічний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err="1" smtClean="0">
                <a:effectLst/>
                <a:latin typeface="Times New Roman"/>
                <a:ea typeface="Calibri"/>
                <a:cs typeface="Times New Roman"/>
              </a:rPr>
              <a:t>терор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1911" y="802824"/>
            <a:ext cx="4139952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err="1" smtClean="0">
                <a:effectLst/>
                <a:latin typeface="Times New Roman"/>
                <a:ea typeface="Calibri"/>
                <a:cs typeface="Times New Roman"/>
              </a:rPr>
              <a:t>Булінг</a:t>
            </a:r>
            <a:r>
              <a:rPr lang="ru-RU" sz="3200" b="1" i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- </a:t>
            </a:r>
            <a:r>
              <a:rPr lang="ru-RU" sz="3200" dirty="0" err="1" smtClean="0">
                <a:effectLst/>
                <a:latin typeface="Times New Roman"/>
                <a:ea typeface="Calibri"/>
                <a:cs typeface="Times New Roman"/>
              </a:rPr>
              <a:t>переслідування</a:t>
            </a: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«один на один».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341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9934" y="-65704"/>
            <a:ext cx="57307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КЛАСИФІКАЦІЯ МОБІНГУ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7737518">
            <a:off x="2452876" y="760142"/>
            <a:ext cx="1295837" cy="840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3299806">
            <a:off x="5266484" y="726058"/>
            <a:ext cx="1203494" cy="840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-75089" y="1614568"/>
            <a:ext cx="3877542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Вертикальний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-  «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босинг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» -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від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керівника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англ. «</a:t>
            </a:r>
            <a:r>
              <a:rPr lang="en-US" sz="2400" b="1" dirty="0" err="1">
                <a:solidFill>
                  <a:schemeClr val="tx1"/>
                </a:solidFill>
                <a:latin typeface="Times New Roman"/>
                <a:ea typeface="Calibri"/>
              </a:rPr>
              <a:t>b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ossing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» - шеф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78870" y="1614568"/>
            <a:ext cx="3779639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Горизонтальний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– «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буг</a:t>
            </a:r>
            <a:r>
              <a:rPr lang="uk-UA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інг</a:t>
            </a:r>
            <a:r>
              <a:rPr lang="uk-UA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» -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психологічний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терор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виходить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від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колег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77072"/>
            <a:ext cx="4139951" cy="280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230" y="4091253"/>
            <a:ext cx="4224770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02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048" y="7207"/>
            <a:ext cx="4965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</a:rPr>
              <a:t>КЛАСИФІКАЦІЯ БУЛІНГУ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19672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ФІЗИЧНИЙ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7737518">
            <a:off x="1401154" y="760143"/>
            <a:ext cx="1295837" cy="840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4024423" y="760143"/>
            <a:ext cx="1167160" cy="840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304024">
            <a:off x="6657745" y="715843"/>
            <a:ext cx="1295837" cy="840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1819672"/>
            <a:ext cx="26642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ПСИХІЧНИЙ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54016" y="1819672"/>
            <a:ext cx="30726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КІБЕРГБУЛІНГ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6388" name="Picture 4" descr="Картинки по запросу моббинг вертикальн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76" y="2937122"/>
            <a:ext cx="2963905" cy="222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Картинки по запросу моббинг вертикальні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16" y="4682153"/>
            <a:ext cx="2989411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Картинки по запросу моббинг вертикальні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991" y="2937122"/>
            <a:ext cx="2892024" cy="20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7" y="4659462"/>
            <a:ext cx="2939819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172" y="2903670"/>
            <a:ext cx="2664296" cy="191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32" y="4517004"/>
            <a:ext cx="2574808" cy="2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68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445" y="22197"/>
            <a:ext cx="8951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ОЗНАКИ МОБІНГУ ТА БУЛІНГУ В КОЛЕКТИВІ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374" y="668528"/>
            <a:ext cx="5217714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/>
              <a:t>* </a:t>
            </a:r>
            <a:r>
              <a:rPr lang="uk-UA" sz="2500" b="1" dirty="0" smtClean="0"/>
              <a:t>цілеспрямоване виключення з активного життя колективу.</a:t>
            </a:r>
          </a:p>
          <a:p>
            <a:r>
              <a:rPr lang="uk-UA" sz="2500" b="1" dirty="0" smtClean="0"/>
              <a:t>* відсутність вітань і підтримки спілкування з конкретним працівником.</a:t>
            </a:r>
          </a:p>
          <a:p>
            <a:r>
              <a:rPr lang="uk-UA" sz="2500" b="1" dirty="0" smtClean="0"/>
              <a:t>* поширення завідомо неправдивих чуток і пліток з метою очорнити людину.</a:t>
            </a:r>
          </a:p>
          <a:p>
            <a:r>
              <a:rPr lang="uk-UA" sz="2500" b="1" dirty="0" smtClean="0"/>
              <a:t>* часті та безпричинні підвищення голосу, словесні образи, причіпки.</a:t>
            </a:r>
          </a:p>
          <a:p>
            <a:r>
              <a:rPr lang="uk-UA" sz="2500" b="1" dirty="0" smtClean="0"/>
              <a:t>* відсутність слова подяки за добре виконану роботу.</a:t>
            </a:r>
          </a:p>
          <a:p>
            <a:r>
              <a:rPr lang="uk-UA" sz="2500" b="1" dirty="0" smtClean="0"/>
              <a:t>* наявність спроб перешкодити виконанню робочих обов'язків</a:t>
            </a:r>
            <a:endParaRPr lang="uk-UA" sz="2500" b="1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598588"/>
            <a:ext cx="3362073" cy="164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3"/>
          <a:stretch/>
        </p:blipFill>
        <p:spPr bwMode="auto">
          <a:xfrm>
            <a:off x="4860032" y="2060848"/>
            <a:ext cx="2439040" cy="186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709" y="3212976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996" y="4956051"/>
            <a:ext cx="3382914" cy="1901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3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55943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effectLst/>
                <a:ea typeface="Calibri"/>
                <a:cs typeface="Times New Roman"/>
              </a:rPr>
              <a:t>- </a:t>
            </a:r>
            <a:r>
              <a:rPr lang="uk-UA" sz="2600" b="1" dirty="0" smtClean="0">
                <a:effectLst/>
                <a:ea typeface="Calibri"/>
                <a:cs typeface="Times New Roman"/>
              </a:rPr>
              <a:t>заздрість, суперництво;</a:t>
            </a:r>
            <a:endParaRPr lang="uk-UA" sz="2600" b="1" dirty="0" smtClean="0">
              <a:ea typeface="Calibri"/>
              <a:cs typeface="Times New Roman"/>
            </a:endParaRPr>
          </a:p>
          <a:p>
            <a:pPr algn="just"/>
            <a:r>
              <a:rPr lang="uk-UA" sz="2600" b="1" dirty="0" smtClean="0">
                <a:effectLst/>
                <a:ea typeface="Calibri"/>
                <a:cs typeface="Times New Roman"/>
              </a:rPr>
              <a:t>- бажання принизити заради розваги чи самоствердження;</a:t>
            </a:r>
            <a:endParaRPr lang="uk-UA" sz="2600" b="1" dirty="0" smtClean="0">
              <a:ea typeface="Calibri"/>
              <a:cs typeface="Times New Roman"/>
            </a:endParaRPr>
          </a:p>
          <a:p>
            <a:pPr algn="just"/>
            <a:r>
              <a:rPr lang="uk-UA" sz="2600" b="1" dirty="0" smtClean="0">
                <a:effectLst/>
                <a:ea typeface="Calibri"/>
                <a:cs typeface="Times New Roman"/>
              </a:rPr>
              <a:t>- відсутність протистояння з боку приниженого, терпимість до подібних проявів;</a:t>
            </a:r>
            <a:endParaRPr lang="uk-UA" sz="2600" b="1" dirty="0" smtClean="0">
              <a:ea typeface="Calibri"/>
              <a:cs typeface="Times New Roman"/>
            </a:endParaRPr>
          </a:p>
          <a:p>
            <a:pPr algn="just"/>
            <a:r>
              <a:rPr lang="uk-UA" sz="2600" b="1" dirty="0" smtClean="0">
                <a:effectLst/>
                <a:ea typeface="Calibri"/>
                <a:cs typeface="Times New Roman"/>
              </a:rPr>
              <a:t>- відсутність відповідальності та банальна бездіяльність;</a:t>
            </a:r>
            <a:endParaRPr lang="uk-UA" sz="2600" b="1" dirty="0" smtClean="0">
              <a:ea typeface="Calibri"/>
              <a:cs typeface="Times New Roman"/>
            </a:endParaRPr>
          </a:p>
          <a:p>
            <a:pPr algn="just"/>
            <a:r>
              <a:rPr lang="uk-UA" sz="2600" b="1" dirty="0" smtClean="0">
                <a:effectLst/>
                <a:ea typeface="Calibri"/>
                <a:cs typeface="Times New Roman"/>
              </a:rPr>
              <a:t>- неможливість зміни власної моделі поведінки;</a:t>
            </a:r>
            <a:endParaRPr lang="uk-UA" sz="2600" b="1" dirty="0" smtClean="0">
              <a:ea typeface="Calibri"/>
              <a:cs typeface="Times New Roman"/>
            </a:endParaRPr>
          </a:p>
          <a:p>
            <a:pPr algn="just"/>
            <a:r>
              <a:rPr lang="uk-UA" sz="2600" b="1" dirty="0" smtClean="0">
                <a:effectLst/>
                <a:ea typeface="Calibri"/>
                <a:cs typeface="Times New Roman"/>
              </a:rPr>
              <a:t>- відсутність робочих завдань, поставлених перед колективом.</a:t>
            </a:r>
            <a:endParaRPr lang="uk-UA" sz="2600" b="1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7378" y="-82368"/>
            <a:ext cx="7473521" cy="612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cap="all" dirty="0">
                <a:solidFill>
                  <a:srgbClr val="C00000"/>
                </a:solidFill>
                <a:ea typeface="Calibri"/>
                <a:cs typeface="Times New Roman"/>
              </a:rPr>
              <a:t>Причини</a:t>
            </a:r>
            <a:r>
              <a:rPr lang="ru-RU" sz="3200" b="1" cap="all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b="1" cap="all" dirty="0" err="1">
                <a:solidFill>
                  <a:srgbClr val="C00000"/>
                </a:solidFill>
                <a:ea typeface="Calibri"/>
                <a:cs typeface="Times New Roman"/>
              </a:rPr>
              <a:t>психологічного</a:t>
            </a:r>
            <a:r>
              <a:rPr lang="ru-RU" sz="3200" b="1" cap="all" dirty="0">
                <a:solidFill>
                  <a:srgbClr val="C00000"/>
                </a:solidFill>
                <a:ea typeface="Calibri"/>
                <a:cs typeface="Times New Roman"/>
              </a:rPr>
              <a:t> </a:t>
            </a:r>
            <a:r>
              <a:rPr lang="ru-RU" sz="3200" b="1" cap="all" dirty="0" err="1" smtClean="0">
                <a:solidFill>
                  <a:srgbClr val="C00000"/>
                </a:solidFill>
                <a:ea typeface="Calibri"/>
                <a:cs typeface="Times New Roman"/>
              </a:rPr>
              <a:t>терору</a:t>
            </a:r>
            <a:endParaRPr lang="ru-RU" sz="3200" cap="all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68" y="543276"/>
            <a:ext cx="236200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818" y="2016983"/>
            <a:ext cx="2552182" cy="171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24" y="3541051"/>
            <a:ext cx="2813427" cy="170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818" y="5162086"/>
            <a:ext cx="2539400" cy="160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94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-14990"/>
            <a:ext cx="6176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cap="all" dirty="0" err="1" smtClean="0">
                <a:solidFill>
                  <a:srgbClr val="C00000"/>
                </a:solidFill>
              </a:rPr>
              <a:t>Наслідки</a:t>
            </a:r>
            <a:r>
              <a:rPr lang="ru-RU" sz="3600" b="1" cap="all" dirty="0" smtClean="0">
                <a:solidFill>
                  <a:srgbClr val="C00000"/>
                </a:solidFill>
              </a:rPr>
              <a:t> </a:t>
            </a:r>
            <a:r>
              <a:rPr lang="ru-RU" sz="3600" b="1" cap="all" dirty="0" err="1" smtClean="0">
                <a:solidFill>
                  <a:srgbClr val="C00000"/>
                </a:solidFill>
              </a:rPr>
              <a:t>мобінгу</a:t>
            </a:r>
            <a:r>
              <a:rPr lang="ru-RU" sz="3600" b="1" cap="all" dirty="0" smtClean="0">
                <a:solidFill>
                  <a:srgbClr val="C00000"/>
                </a:solidFill>
              </a:rPr>
              <a:t> і </a:t>
            </a:r>
            <a:r>
              <a:rPr lang="ru-RU" sz="3600" b="1" cap="all" dirty="0" err="1" smtClean="0">
                <a:solidFill>
                  <a:srgbClr val="C00000"/>
                </a:solidFill>
              </a:rPr>
              <a:t>булінгу</a:t>
            </a:r>
            <a:endParaRPr lang="ru-RU" sz="3600" b="1" cap="all" dirty="0">
              <a:solidFill>
                <a:srgbClr val="C0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206" y="636421"/>
            <a:ext cx="2786295" cy="191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771" y="2487154"/>
            <a:ext cx="2906930" cy="1937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592" y="908720"/>
            <a:ext cx="47074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uk-UA" sz="2800" dirty="0" smtClean="0"/>
              <a:t>страждання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комплекс неповноцінності</a:t>
            </a:r>
          </a:p>
          <a:p>
            <a:pPr marL="457200" indent="-457200">
              <a:buFontTx/>
              <a:buChar char="-"/>
            </a:pPr>
            <a:r>
              <a:rPr lang="uk-UA" sz="2800" dirty="0" err="1" smtClean="0"/>
              <a:t>психичний</a:t>
            </a:r>
            <a:r>
              <a:rPr lang="uk-UA" sz="2800" dirty="0" smtClean="0"/>
              <a:t> стан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суїцид </a:t>
            </a:r>
          </a:p>
          <a:p>
            <a:pPr marL="457200" indent="-457200">
              <a:buFontTx/>
              <a:buChar char="-"/>
            </a:pPr>
            <a:endParaRPr lang="ru-RU" sz="2600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11" y="4410370"/>
            <a:ext cx="2706159" cy="229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622" y="4641101"/>
            <a:ext cx="3106879" cy="2059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1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7665" y="-82368"/>
            <a:ext cx="7252948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uk-UA" sz="3600" b="1" cap="all" dirty="0" smtClean="0">
                <a:solidFill>
                  <a:srgbClr val="C00000"/>
                </a:solidFill>
                <a:ea typeface="Calibri"/>
                <a:cs typeface="Times New Roman"/>
              </a:rPr>
              <a:t>ЯК УНИКНУТИ МОБІНГУ ТА БУЛІНГУ</a:t>
            </a:r>
            <a:endParaRPr lang="ru-RU" sz="3600" cap="all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86" y="599633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uk-UA" sz="2800" dirty="0" smtClean="0"/>
              <a:t>дотримання правил хорошого тону</a:t>
            </a:r>
          </a:p>
          <a:p>
            <a:r>
              <a:rPr lang="uk-UA" sz="2800" dirty="0" smtClean="0"/>
              <a:t>- </a:t>
            </a:r>
            <a:r>
              <a:rPr lang="uk-UA" sz="2800" dirty="0" err="1" smtClean="0"/>
              <a:t>ввічлеве</a:t>
            </a:r>
            <a:r>
              <a:rPr lang="uk-UA" sz="2800" dirty="0" smtClean="0"/>
              <a:t>  звернення один до одного</a:t>
            </a:r>
          </a:p>
          <a:p>
            <a:r>
              <a:rPr lang="uk-UA" sz="2800" dirty="0" smtClean="0"/>
              <a:t>- моральні норми на робочих місцях</a:t>
            </a:r>
          </a:p>
          <a:p>
            <a:r>
              <a:rPr lang="uk-UA" sz="2800" dirty="0" smtClean="0"/>
              <a:t>- дотримання трудової дисципліни</a:t>
            </a:r>
          </a:p>
          <a:p>
            <a:r>
              <a:rPr lang="uk-UA" sz="2800" dirty="0" smtClean="0"/>
              <a:t>- взаєморозуміння</a:t>
            </a:r>
          </a:p>
          <a:p>
            <a:r>
              <a:rPr lang="uk-UA" sz="2800" dirty="0" smtClean="0"/>
              <a:t>- радіти успіхам колег</a:t>
            </a:r>
          </a:p>
          <a:p>
            <a:r>
              <a:rPr lang="uk-UA" sz="2800" dirty="0" smtClean="0"/>
              <a:t>-  співпраця з керівництвом</a:t>
            </a:r>
          </a:p>
          <a:p>
            <a:r>
              <a:rPr lang="uk-UA" sz="2800" dirty="0" smtClean="0"/>
              <a:t>- вміння працювати в команді</a:t>
            </a:r>
            <a:endParaRPr lang="uk-UA" sz="2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89" y="4847262"/>
            <a:ext cx="28575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208" y="2944422"/>
            <a:ext cx="263790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126" y="679180"/>
            <a:ext cx="2740821" cy="223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580319"/>
            <a:ext cx="3180149" cy="2116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191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410</TotalTime>
  <Words>242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Химия</dc:creator>
  <cp:lastModifiedBy>234</cp:lastModifiedBy>
  <cp:revision>22</cp:revision>
  <cp:lastPrinted>2019-10-31T09:45:33Z</cp:lastPrinted>
  <dcterms:created xsi:type="dcterms:W3CDTF">2019-10-24T07:33:45Z</dcterms:created>
  <dcterms:modified xsi:type="dcterms:W3CDTF">2019-10-31T09:46:11Z</dcterms:modified>
</cp:coreProperties>
</file>