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96" r:id="rId1"/>
  </p:sldMasterIdLst>
  <p:handoutMasterIdLst>
    <p:handoutMasterId r:id="rId26"/>
  </p:handoutMasterIdLst>
  <p:sldIdLst>
    <p:sldId id="257" r:id="rId2"/>
    <p:sldId id="259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70" r:id="rId12"/>
    <p:sldId id="272" r:id="rId13"/>
    <p:sldId id="274" r:id="rId14"/>
    <p:sldId id="275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6" r:id="rId25"/>
  </p:sldIdLst>
  <p:sldSz cx="9144000" cy="6858000" type="screen4x3"/>
  <p:notesSz cx="6761163" cy="9942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79992B-E69E-4A09-A81B-91AFB6D2EB5E}" type="datetimeFigureOut">
              <a:rPr lang="en-US" smtClean="0"/>
              <a:t>9/26/2019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9088D7-8C5D-45AD-B3B9-D056B59565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8513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BCD0806-57E0-4EEF-9EF2-8F734503D22B}" type="datetimeFigureOut">
              <a:rPr lang="en-US" smtClean="0"/>
              <a:t>9/26/2019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50E283A-C294-4D46-8077-1A9B12C1D17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D0806-57E0-4EEF-9EF2-8F734503D22B}" type="datetimeFigureOut">
              <a:rPr lang="en-US" smtClean="0"/>
              <a:t>9/26/2019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E283A-C294-4D46-8077-1A9B12C1D1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D0806-57E0-4EEF-9EF2-8F734503D22B}" type="datetimeFigureOut">
              <a:rPr lang="en-US" smtClean="0"/>
              <a:t>9/26/2019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E283A-C294-4D46-8077-1A9B12C1D1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BCD0806-57E0-4EEF-9EF2-8F734503D22B}" type="datetimeFigureOut">
              <a:rPr lang="en-US" smtClean="0"/>
              <a:t>9/26/2019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50E283A-C294-4D46-8077-1A9B12C1D17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BCD0806-57E0-4EEF-9EF2-8F734503D22B}" type="datetimeFigureOut">
              <a:rPr lang="en-US" smtClean="0"/>
              <a:t>9/26/2019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50E283A-C294-4D46-8077-1A9B12C1D17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D0806-57E0-4EEF-9EF2-8F734503D22B}" type="datetimeFigureOut">
              <a:rPr lang="en-US" smtClean="0"/>
              <a:t>9/26/2019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E283A-C294-4D46-8077-1A9B12C1D17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D0806-57E0-4EEF-9EF2-8F734503D22B}" type="datetimeFigureOut">
              <a:rPr lang="en-US" smtClean="0"/>
              <a:t>9/26/2019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E283A-C294-4D46-8077-1A9B12C1D17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BCD0806-57E0-4EEF-9EF2-8F734503D22B}" type="datetimeFigureOut">
              <a:rPr lang="en-US" smtClean="0"/>
              <a:t>9/26/2019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50E283A-C294-4D46-8077-1A9B12C1D17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D0806-57E0-4EEF-9EF2-8F734503D22B}" type="datetimeFigureOut">
              <a:rPr lang="en-US" smtClean="0"/>
              <a:t>9/26/2019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E283A-C294-4D46-8077-1A9B12C1D1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BCD0806-57E0-4EEF-9EF2-8F734503D22B}" type="datetimeFigureOut">
              <a:rPr lang="en-US" smtClean="0"/>
              <a:t>9/26/2019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50E283A-C294-4D46-8077-1A9B12C1D17D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BCD0806-57E0-4EEF-9EF2-8F734503D22B}" type="datetimeFigureOut">
              <a:rPr lang="en-US" smtClean="0"/>
              <a:t>9/26/2019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50E283A-C294-4D46-8077-1A9B12C1D17D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BCD0806-57E0-4EEF-9EF2-8F734503D22B}" type="datetimeFigureOut">
              <a:rPr lang="en-US" smtClean="0"/>
              <a:t>9/26/2019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50E283A-C294-4D46-8077-1A9B12C1D17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g"/><Relationship Id="rId5" Type="http://schemas.openxmlformats.org/officeDocument/2006/relationships/image" Target="../media/image21.jpg"/><Relationship Id="rId10" Type="http://schemas.openxmlformats.org/officeDocument/2006/relationships/image" Target="../media/image26.jpeg"/><Relationship Id="rId4" Type="http://schemas.openxmlformats.org/officeDocument/2006/relationships/image" Target="../media/image20.jpg"/><Relationship Id="rId9" Type="http://schemas.openxmlformats.org/officeDocument/2006/relationships/image" Target="../media/image2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4"/>
          <p:cNvSpPr txBox="1">
            <a:spLocks noChangeArrowheads="1"/>
          </p:cNvSpPr>
          <p:nvPr/>
        </p:nvSpPr>
        <p:spPr bwMode="auto">
          <a:xfrm>
            <a:off x="2413000" y="985838"/>
            <a:ext cx="446405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4000" b="1" cap="small" spc="18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Науковий </a:t>
            </a:r>
          </a:p>
          <a:p>
            <a:pPr algn="ctr"/>
            <a:r>
              <a:rPr lang="uk-UA" sz="4000" b="1" cap="small" spc="18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семінар</a:t>
            </a:r>
            <a:endParaRPr lang="ru-RU" sz="4000" b="1" cap="small" spc="18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6386" name="Picture 5" descr="_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48264" y="104831"/>
            <a:ext cx="1871762" cy="2388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025" y="71438"/>
            <a:ext cx="2482850" cy="249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7" descr="ANd9GcRv7AMOqLl5WhhCy5i8k0F3mDmr-5f2uTQ5pDcWjeSsyNZbPhcUNQ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71550" y="3046413"/>
            <a:ext cx="7056438" cy="328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TextBox 1"/>
          <p:cNvSpPr txBox="1">
            <a:spLocks noChangeArrowheads="1"/>
          </p:cNvSpPr>
          <p:nvPr/>
        </p:nvSpPr>
        <p:spPr bwMode="auto">
          <a:xfrm>
            <a:off x="3678238" y="6346825"/>
            <a:ext cx="197522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1600" dirty="0" smtClean="0">
                <a:solidFill>
                  <a:srgbClr val="000000"/>
                </a:solidFill>
                <a:latin typeface="Trebuchet MS" pitchFamily="34" charset="0"/>
                <a:ea typeface="Microsoft YaHei" pitchFamily="34" charset="-122"/>
              </a:rPr>
              <a:t>24 </a:t>
            </a:r>
            <a:r>
              <a:rPr lang="ru-RU" sz="1600" dirty="0" err="1" smtClean="0">
                <a:solidFill>
                  <a:srgbClr val="000000"/>
                </a:solidFill>
                <a:latin typeface="Trebuchet MS" pitchFamily="34" charset="0"/>
                <a:ea typeface="Microsoft YaHei" pitchFamily="34" charset="-122"/>
              </a:rPr>
              <a:t>вересня</a:t>
            </a:r>
            <a:r>
              <a:rPr lang="ru-RU" sz="1600" dirty="0" smtClean="0">
                <a:solidFill>
                  <a:srgbClr val="000000"/>
                </a:solidFill>
                <a:latin typeface="Trebuchet MS" pitchFamily="34" charset="0"/>
                <a:ea typeface="Microsoft YaHei" pitchFamily="34" charset="-122"/>
              </a:rPr>
              <a:t> 2019 р.</a:t>
            </a:r>
            <a:endParaRPr lang="ru-RU" sz="1600" dirty="0">
              <a:solidFill>
                <a:srgbClr val="000000"/>
              </a:solidFill>
              <a:latin typeface="Trebuchet MS" pitchFamily="34" charset="0"/>
              <a:ea typeface="Microsoft YaHei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9790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850106"/>
          </a:xfrm>
        </p:spPr>
        <p:txBody>
          <a:bodyPr>
            <a:normAutofit fontScale="90000"/>
          </a:bodyPr>
          <a:lstStyle/>
          <a:p>
            <a:r>
              <a:rPr lang="uk-UA" b="1" dirty="0"/>
              <a:t>Види </a:t>
            </a:r>
            <a:r>
              <a:rPr lang="uk-UA" dirty="0"/>
              <a:t>академічного плагіату в наукових роботах</a:t>
            </a:r>
            <a:endParaRPr lang="en-US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827584" y="2708920"/>
            <a:ext cx="2088232" cy="20882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ВИДИ</a:t>
            </a:r>
          </a:p>
          <a:p>
            <a:pPr algn="ctr"/>
            <a:r>
              <a:rPr lang="uk-UA" dirty="0" smtClean="0"/>
              <a:t>ПЛАГІАТУ</a:t>
            </a:r>
            <a:endParaRPr lang="en-US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851920" y="1556792"/>
            <a:ext cx="3384376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КОПІЮВАННЯ</a:t>
            </a:r>
            <a:endParaRPr lang="en-US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851920" y="2636912"/>
            <a:ext cx="3384376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ПЕРЕФРАЗУВАННЯ</a:t>
            </a:r>
            <a:endParaRPr lang="en-US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851920" y="3717032"/>
            <a:ext cx="3384376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КОМПІЛЯЦІЯ</a:t>
            </a:r>
            <a:endParaRPr lang="en-US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851920" y="4797152"/>
            <a:ext cx="3384376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САМОПЛАГІАТ</a:t>
            </a:r>
            <a:endParaRPr lang="en-US" dirty="0"/>
          </a:p>
        </p:txBody>
      </p:sp>
      <p:sp>
        <p:nvSpPr>
          <p:cNvPr id="10" name="Стрелка вправо 9"/>
          <p:cNvSpPr/>
          <p:nvPr/>
        </p:nvSpPr>
        <p:spPr>
          <a:xfrm>
            <a:off x="3851920" y="1844824"/>
            <a:ext cx="504056" cy="288032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Стрелка вправо 10"/>
          <p:cNvSpPr/>
          <p:nvPr/>
        </p:nvSpPr>
        <p:spPr>
          <a:xfrm>
            <a:off x="3851920" y="2924944"/>
            <a:ext cx="504056" cy="288032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Стрелка вправо 11"/>
          <p:cNvSpPr/>
          <p:nvPr/>
        </p:nvSpPr>
        <p:spPr>
          <a:xfrm>
            <a:off x="3851920" y="4005064"/>
            <a:ext cx="504056" cy="288032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Стрелка вправо 12"/>
          <p:cNvSpPr/>
          <p:nvPr/>
        </p:nvSpPr>
        <p:spPr>
          <a:xfrm>
            <a:off x="3851920" y="5085184"/>
            <a:ext cx="504056" cy="288032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73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94122"/>
          </a:xfrm>
        </p:spPr>
        <p:txBody>
          <a:bodyPr>
            <a:normAutofit/>
          </a:bodyPr>
          <a:lstStyle/>
          <a:p>
            <a:r>
              <a:rPr lang="uk-UA" dirty="0" smtClean="0"/>
              <a:t>ознаки академічного плагіату</a:t>
            </a:r>
            <a:br>
              <a:rPr lang="uk-UA" dirty="0" smtClean="0"/>
            </a:br>
            <a:r>
              <a:rPr lang="uk-UA" sz="2200" dirty="0" smtClean="0"/>
              <a:t>(Лист МОН, 15 серпня 2018 р)</a:t>
            </a:r>
            <a:endParaRPr lang="uk-UA" sz="22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506828"/>
            <a:ext cx="8219256" cy="4967124"/>
          </a:xfrm>
        </p:spPr>
        <p:txBody>
          <a:bodyPr>
            <a:normAutofit fontScale="92500" lnSpcReduction="10000"/>
          </a:bodyPr>
          <a:lstStyle/>
          <a:p>
            <a:r>
              <a:rPr lang="uk-UA" dirty="0" smtClean="0"/>
              <a:t>наявність такого чи майже такого ж текстового фрагменту обсягом більше одного речення;</a:t>
            </a:r>
          </a:p>
          <a:p>
            <a:r>
              <a:rPr lang="uk-UA" dirty="0" smtClean="0"/>
              <a:t>текст іншого автора було створено раніше;</a:t>
            </a:r>
          </a:p>
          <a:p>
            <a:r>
              <a:rPr lang="uk-UA" dirty="0" smtClean="0"/>
              <a:t>немає посилання на текст іншого автора.</a:t>
            </a:r>
          </a:p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Особа, стосовно якої порушено питання про порушення нею академічної доброчесності, має такі права:</a:t>
            </a:r>
          </a:p>
          <a:p>
            <a:r>
              <a:rPr lang="uk-UA" dirty="0" smtClean="0"/>
              <a:t>ознайомлюватися з усіма матеріалами перевірки;</a:t>
            </a:r>
          </a:p>
          <a:p>
            <a:r>
              <a:rPr lang="uk-UA" dirty="0" smtClean="0"/>
              <a:t>надавати пояснення, брати участь у дослідженні доказів порушення академічної доброчесності;</a:t>
            </a:r>
          </a:p>
          <a:p>
            <a:r>
              <a:rPr lang="uk-UA" dirty="0" smtClean="0"/>
              <a:t>знати про дату, час і місце та бути присутньою під час розгляду питання про порушення академічної;</a:t>
            </a:r>
          </a:p>
          <a:p>
            <a:r>
              <a:rPr lang="uk-UA" dirty="0" smtClean="0"/>
              <a:t>оскаржити рішення.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0192" y="1988840"/>
            <a:ext cx="2113037" cy="119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955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3232" cy="994122"/>
          </a:xfrm>
        </p:spPr>
        <p:txBody>
          <a:bodyPr/>
          <a:lstStyle/>
          <a:p>
            <a:r>
              <a:rPr lang="uk-UA" dirty="0" smtClean="0"/>
              <a:t>Забезпечення академічної доброчесності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5338936" cy="4873752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uk-UA" dirty="0" smtClean="0"/>
              <a:t>Ліквідація або нівелювання причин</a:t>
            </a:r>
          </a:p>
          <a:p>
            <a:pPr algn="just">
              <a:lnSpc>
                <a:spcPct val="130000"/>
              </a:lnSpc>
            </a:pPr>
            <a:r>
              <a:rPr lang="uk-UA" dirty="0" smtClean="0"/>
              <a:t>Проведення профілактичної роботи (навчання основам академічного письма, популяризація </a:t>
            </a:r>
            <a:r>
              <a:rPr lang="uk-UA" dirty="0"/>
              <a:t>принципів академічної </a:t>
            </a:r>
            <a:r>
              <a:rPr lang="uk-UA" dirty="0" smtClean="0"/>
              <a:t>доброчесності)</a:t>
            </a:r>
          </a:p>
          <a:p>
            <a:pPr algn="just">
              <a:lnSpc>
                <a:spcPct val="130000"/>
              </a:lnSpc>
            </a:pPr>
            <a:r>
              <a:rPr lang="uk-UA" dirty="0" smtClean="0"/>
              <a:t>Організаційні заходи (нормативно-правові)</a:t>
            </a:r>
          </a:p>
          <a:p>
            <a:pPr algn="just">
              <a:lnSpc>
                <a:spcPct val="130000"/>
              </a:lnSpc>
            </a:pPr>
            <a:r>
              <a:rPr lang="uk-UA" dirty="0" smtClean="0"/>
              <a:t>Використання програмних засобів для виявлення можливого плагіату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3" t="7350" r="6668" b="37000"/>
          <a:stretch/>
        </p:blipFill>
        <p:spPr>
          <a:xfrm>
            <a:off x="6073392" y="2276872"/>
            <a:ext cx="2412947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245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0" smtClean="0"/>
              <a:t>Ефективне використання програмного забезпечення для виявлення можливого плагіату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1773" y="620688"/>
            <a:ext cx="3816427" cy="163387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39766"/>
            <a:ext cx="1995686" cy="2660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08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/>
          <a:lstStyle/>
          <a:p>
            <a:r>
              <a:rPr lang="uk-UA" dirty="0"/>
              <a:t>Розподіл видів </a:t>
            </a:r>
            <a:r>
              <a:rPr lang="uk-UA" dirty="0" err="1"/>
              <a:t>плагіата</a:t>
            </a:r>
            <a:r>
              <a:rPr lang="uk-UA" dirty="0"/>
              <a:t> на умовні групи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871205122"/>
              </p:ext>
            </p:extLst>
          </p:nvPr>
        </p:nvGraphicFramePr>
        <p:xfrm>
          <a:off x="453072" y="1340769"/>
          <a:ext cx="8151376" cy="52565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38457"/>
                <a:gridCol w="3472759"/>
                <a:gridCol w="1440160"/>
              </a:tblGrid>
              <a:tr h="373642">
                <a:tc gridSpan="2">
                  <a:txBody>
                    <a:bodyPr/>
                    <a:lstStyle/>
                    <a:p>
                      <a:pPr algn="ctr"/>
                      <a:r>
                        <a:rPr kumimoji="0" lang="uk-UA" sz="1800" b="1" i="0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Текстовий плагіат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41300" indent="-368300" algn="ctr">
                        <a:lnSpc>
                          <a:spcPts val="2100"/>
                        </a:lnSpc>
                        <a:spcBef>
                          <a:spcPts val="4800"/>
                        </a:spcBef>
                        <a:spcAft>
                          <a:spcPts val="0"/>
                        </a:spcAft>
                      </a:pPr>
                      <a:r>
                        <a:rPr lang="uk-UA" sz="1800" b="1" spc="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Плагіат ідей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b"/>
                </a:tc>
              </a:tr>
              <a:tr h="1105572">
                <a:tc>
                  <a:txBody>
                    <a:bodyPr/>
                    <a:lstStyle/>
                    <a:p>
                      <a:pPr marL="0" indent="0" algn="l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uk-UA" sz="1800" b="1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Принцип роботи: </a:t>
                      </a:r>
                      <a:r>
                        <a:rPr lang="uk-UA" sz="1800" b="1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пошук</a:t>
                      </a:r>
                      <a:r>
                        <a:rPr lang="uk-UA" sz="1800" b="1" spc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800" b="1" spc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подібностей</a:t>
                      </a:r>
                      <a:r>
                        <a:rPr lang="uk-UA" sz="1800" b="1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800" b="1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 тексті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marL="139700" indent="-3683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uk-UA" sz="1800" b="1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Принцип роботи: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uk-UA" sz="1800" b="1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пошук стилістичних особливостей автора при написанні тексту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r>
                        <a:rPr lang="uk-UA" noProof="0" dirty="0" smtClean="0"/>
                        <a:t>Завдання</a:t>
                      </a:r>
                    </a:p>
                    <a:p>
                      <a:r>
                        <a:rPr lang="uk-UA" noProof="0" dirty="0" smtClean="0"/>
                        <a:t>вирішується</a:t>
                      </a:r>
                    </a:p>
                    <a:p>
                      <a:r>
                        <a:rPr lang="uk-UA" noProof="0" dirty="0" smtClean="0"/>
                        <a:t>науковцями</a:t>
                      </a:r>
                    </a:p>
                  </a:txBody>
                  <a:tcPr/>
                </a:tc>
              </a:tr>
              <a:tr h="1105572">
                <a:tc>
                  <a:txBody>
                    <a:bodyPr/>
                    <a:lstStyle/>
                    <a:p>
                      <a:pPr marL="114300" indent="-368300" algn="l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uk-UA" sz="1800" b="1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Правовий аспект: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l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uk-UA" sz="180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зазвичай система завантажує тексти, що перевіряє.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marL="139700" indent="-3683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uk-UA" sz="1800" b="1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Правовий аспект: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uk-UA" sz="180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Система зберігає показники, що характеризують авторський стиль написання роботи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42620">
                <a:tc>
                  <a:txBody>
                    <a:bodyPr/>
                    <a:lstStyle/>
                    <a:p>
                      <a:pPr marL="0" indent="0" algn="l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uk-UA" sz="1800" b="1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Необхідні умови для ефективної роботи: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l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uk-UA" sz="180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наявність великої бази даних електронних текстів певною мовою для проведення пошуку </a:t>
                      </a:r>
                      <a:r>
                        <a:rPr lang="uk-UA" sz="1800" spc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подібностей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uk-UA" sz="1800" b="1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Необхідні умови для ефективної роботи: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uk-UA" sz="180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наявність оригінального документа певного автора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29179">
                <a:tc>
                  <a:txBody>
                    <a:bodyPr/>
                    <a:lstStyle/>
                    <a:p>
                      <a:pPr marL="114300" indent="-368300" algn="l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uk-UA" sz="1800" b="1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Обмеження: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l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uk-UA" sz="180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Документ у </a:t>
                      </a:r>
                      <a:r>
                        <a:rPr lang="uk-UA" sz="180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цифровій формі відсутній.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marL="139700" indent="-3683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uk-UA" sz="1800" b="1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Обмеження: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uk-UA" sz="180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відсутність оригінального документа певного автора.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871205122"/>
              </p:ext>
            </p:extLst>
          </p:nvPr>
        </p:nvGraphicFramePr>
        <p:xfrm>
          <a:off x="467544" y="1340768"/>
          <a:ext cx="8151376" cy="52565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38457"/>
                <a:gridCol w="3472759"/>
                <a:gridCol w="1440160"/>
              </a:tblGrid>
              <a:tr h="373642">
                <a:tc gridSpan="2">
                  <a:txBody>
                    <a:bodyPr/>
                    <a:lstStyle/>
                    <a:p>
                      <a:pPr algn="ctr"/>
                      <a:r>
                        <a:rPr kumimoji="0" lang="uk-UA" sz="1800" b="1" i="0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Текстовий плагіат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41300" indent="-368300" algn="ctr">
                        <a:lnSpc>
                          <a:spcPts val="2100"/>
                        </a:lnSpc>
                        <a:spcBef>
                          <a:spcPts val="4800"/>
                        </a:spcBef>
                        <a:spcAft>
                          <a:spcPts val="0"/>
                        </a:spcAft>
                      </a:pPr>
                      <a:r>
                        <a:rPr lang="uk-UA" sz="1800" b="1" spc="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Плагіат ідей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b"/>
                </a:tc>
              </a:tr>
              <a:tr h="1105572">
                <a:tc>
                  <a:txBody>
                    <a:bodyPr/>
                    <a:lstStyle/>
                    <a:p>
                      <a:pPr marL="0" indent="0" algn="l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uk-UA" sz="1800" b="1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Принцип роботи: </a:t>
                      </a:r>
                      <a:r>
                        <a:rPr lang="uk-UA" sz="1800" b="1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пошук</a:t>
                      </a:r>
                      <a:r>
                        <a:rPr lang="uk-UA" sz="1800" b="1" spc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800" b="1" spc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подібностей</a:t>
                      </a:r>
                      <a:r>
                        <a:rPr lang="uk-UA" sz="1800" b="1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800" b="1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 тексті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marL="139700" indent="-3683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uk-UA" sz="1800" b="1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Принцип роботи: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uk-UA" sz="1800" b="1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пошук стилістичних особливостей автора при написанні тексту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r>
                        <a:rPr lang="uk-UA" noProof="0" dirty="0" smtClean="0"/>
                        <a:t>Завдання</a:t>
                      </a:r>
                    </a:p>
                    <a:p>
                      <a:r>
                        <a:rPr lang="uk-UA" noProof="0" dirty="0" smtClean="0"/>
                        <a:t>вирішується</a:t>
                      </a:r>
                    </a:p>
                    <a:p>
                      <a:r>
                        <a:rPr lang="uk-UA" noProof="0" dirty="0" smtClean="0"/>
                        <a:t>науковцями</a:t>
                      </a:r>
                    </a:p>
                  </a:txBody>
                  <a:tcPr/>
                </a:tc>
              </a:tr>
              <a:tr h="1105572">
                <a:tc>
                  <a:txBody>
                    <a:bodyPr/>
                    <a:lstStyle/>
                    <a:p>
                      <a:pPr marL="114300" indent="-368300" algn="l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uk-UA" sz="1800" b="1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Правовий аспект: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l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uk-UA" sz="180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зазвичай система завантажує тексти, що перевіряє.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marL="139700" indent="-3683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uk-UA" sz="1800" b="1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Правовий аспект: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uk-UA" sz="180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Система зберігає показники, що характеризують авторський стиль написання роботи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42620">
                <a:tc>
                  <a:txBody>
                    <a:bodyPr/>
                    <a:lstStyle/>
                    <a:p>
                      <a:pPr marL="0" indent="0" algn="l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uk-UA" sz="1800" b="1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Необхідні умови для ефективної роботи: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l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uk-UA" sz="180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наявність великої бази даних електронних текстів певною мовою для проведення пошуку </a:t>
                      </a:r>
                      <a:r>
                        <a:rPr lang="uk-UA" sz="1800" spc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подібностей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uk-UA" sz="1800" b="1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Необхідні умови для ефективної роботи: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uk-UA" sz="180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наявність оригінального документа певного автора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29179">
                <a:tc>
                  <a:txBody>
                    <a:bodyPr/>
                    <a:lstStyle/>
                    <a:p>
                      <a:pPr marL="114300" indent="-368300" algn="l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uk-UA" sz="1800" b="1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Обмеження: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l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uk-UA" sz="180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Документ у </a:t>
                      </a:r>
                      <a:r>
                        <a:rPr lang="uk-UA" sz="180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цифровій формі відсутній.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marL="139700" indent="-3683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uk-UA" sz="1800" b="1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Обмеження: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uk-UA" sz="180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відсутність оригінального документа певного автора.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0750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Тестування</a:t>
            </a:r>
            <a:r>
              <a:rPr lang="ru-RU" dirty="0"/>
              <a:t>: </a:t>
            </a:r>
            <a:r>
              <a:rPr lang="ru-RU" dirty="0" err="1"/>
              <a:t>звіти</a:t>
            </a:r>
            <a:r>
              <a:rPr lang="ru-RU" dirty="0"/>
              <a:t> </a:t>
            </a:r>
            <a:r>
              <a:rPr lang="ru-RU" dirty="0" err="1"/>
              <a:t>перевірки</a:t>
            </a:r>
            <a:r>
              <a:rPr lang="ru-RU" dirty="0"/>
              <a:t> текста* </a:t>
            </a:r>
            <a:r>
              <a:rPr lang="ru-RU" dirty="0" err="1"/>
              <a:t>різними</a:t>
            </a:r>
            <a:r>
              <a:rPr lang="ru-RU" dirty="0"/>
              <a:t> системами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219196240"/>
              </p:ext>
            </p:extLst>
          </p:nvPr>
        </p:nvGraphicFramePr>
        <p:xfrm>
          <a:off x="457200" y="1600201"/>
          <a:ext cx="7715199" cy="25488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5411"/>
                <a:gridCol w="3868055"/>
                <a:gridCol w="2571733"/>
              </a:tblGrid>
              <a:tr h="1025769">
                <a:tc>
                  <a:txBody>
                    <a:bodyPr/>
                    <a:lstStyle/>
                    <a:p>
                      <a:pPr algn="ctr"/>
                      <a:r>
                        <a:rPr lang="uk-UA" sz="2000" dirty="0" smtClean="0"/>
                        <a:t>№ системи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dirty="0" smtClean="0"/>
                        <a:t>Показник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dirty="0" smtClean="0"/>
                        <a:t>Кількість представлених посилань</a:t>
                      </a:r>
                      <a:endParaRPr lang="ru-RU" sz="2000" dirty="0"/>
                    </a:p>
                  </a:txBody>
                  <a:tcPr/>
                </a:tc>
              </a:tr>
              <a:tr h="404090">
                <a:tc>
                  <a:txBody>
                    <a:bodyPr/>
                    <a:lstStyle/>
                    <a:p>
                      <a:pPr algn="ctr"/>
                      <a:r>
                        <a:rPr lang="uk-UA" sz="2000" dirty="0" smtClean="0"/>
                        <a:t>1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dirty="0" smtClean="0"/>
                        <a:t>98,5 </a:t>
                      </a:r>
                      <a:r>
                        <a:rPr lang="ru-RU" sz="2000" dirty="0" smtClean="0"/>
                        <a:t>(</a:t>
                      </a:r>
                      <a:r>
                        <a:rPr lang="ru-RU" sz="2000" dirty="0" err="1" smtClean="0"/>
                        <a:t>подібність</a:t>
                      </a:r>
                      <a:r>
                        <a:rPr lang="ru-RU" sz="2000" dirty="0" smtClean="0"/>
                        <a:t>)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dirty="0" smtClean="0"/>
                        <a:t>1 (правильне)</a:t>
                      </a:r>
                      <a:endParaRPr lang="ru-RU" sz="2000" dirty="0"/>
                    </a:p>
                  </a:txBody>
                  <a:tcPr/>
                </a:tc>
              </a:tr>
              <a:tr h="404090">
                <a:tc>
                  <a:txBody>
                    <a:bodyPr/>
                    <a:lstStyle/>
                    <a:p>
                      <a:pPr algn="ctr"/>
                      <a:r>
                        <a:rPr lang="uk-UA" sz="2000" dirty="0" smtClean="0"/>
                        <a:t>2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dirty="0" smtClean="0"/>
                        <a:t>100 % (оригінальність)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dirty="0" smtClean="0"/>
                        <a:t>0</a:t>
                      </a:r>
                      <a:endParaRPr lang="ru-RU" sz="2000" dirty="0"/>
                    </a:p>
                  </a:txBody>
                  <a:tcPr/>
                </a:tc>
              </a:tr>
              <a:tr h="714930">
                <a:tc>
                  <a:txBody>
                    <a:bodyPr/>
                    <a:lstStyle/>
                    <a:p>
                      <a:pPr algn="ctr"/>
                      <a:r>
                        <a:rPr lang="uk-UA" sz="2000" dirty="0" smtClean="0"/>
                        <a:t>3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dirty="0" smtClean="0"/>
                        <a:t>86,13 (оригінальність)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000" dirty="0" smtClean="0"/>
                        <a:t>13,78 </a:t>
                      </a:r>
                      <a:r>
                        <a:rPr lang="ru-RU" sz="2000" dirty="0" smtClean="0"/>
                        <a:t>(</a:t>
                      </a:r>
                      <a:r>
                        <a:rPr lang="ru-RU" sz="2000" dirty="0" err="1" smtClean="0"/>
                        <a:t>подібність</a:t>
                      </a:r>
                      <a:r>
                        <a:rPr lang="ru-RU" sz="2000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dirty="0" smtClean="0"/>
                        <a:t>35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251520" y="4365104"/>
            <a:ext cx="835292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000" b="1" dirty="0"/>
              <a:t>Оригінальність тексту</a:t>
            </a:r>
            <a:r>
              <a:rPr lang="uk-UA" sz="2000" dirty="0"/>
              <a:t> — це поняття, протилежне плагіату. Чим більше плагіату в тексті, тим менше його оригінальність і навпаки - чим менше плагіату, тим унікальність даного тексту вища. Справедливою є наступна формула</a:t>
            </a:r>
            <a:r>
              <a:rPr lang="uk-UA" sz="2000" dirty="0" smtClean="0"/>
              <a:t>:</a:t>
            </a:r>
          </a:p>
          <a:p>
            <a:endParaRPr lang="uk-UA" dirty="0"/>
          </a:p>
          <a:p>
            <a:pPr algn="ctr"/>
            <a:r>
              <a:rPr lang="uk-UA" sz="2400" dirty="0"/>
              <a:t>% плагіату + % оригінальності = 100%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418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22114"/>
          </a:xfrm>
        </p:spPr>
        <p:txBody>
          <a:bodyPr/>
          <a:lstStyle/>
          <a:p>
            <a:r>
              <a:rPr lang="uk-UA" dirty="0"/>
              <a:t>Як розуміти показники звіту системи?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7467600" cy="168478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2000" dirty="0" smtClean="0"/>
              <a:t>Наприклад, якщо програма перевірки рівня плагіату (</a:t>
            </a:r>
            <a:r>
              <a:rPr lang="uk-UA" sz="2000" dirty="0" err="1" smtClean="0"/>
              <a:t>антиплагіат</a:t>
            </a:r>
            <a:r>
              <a:rPr lang="uk-UA" sz="2000" dirty="0" smtClean="0"/>
              <a:t>) показує, що оригінальність певного тексту становить 70%, це означає, що 30% цього тексту - неоригінальні. </a:t>
            </a:r>
            <a:r>
              <a:rPr lang="uk-UA" sz="2000" b="1" dirty="0" smtClean="0"/>
              <a:t>Тобто з точки зору програми перевірки 30% у цьому випадку - плагіат.</a:t>
            </a:r>
            <a:endParaRPr lang="en-US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498" y="30468"/>
            <a:ext cx="8892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endParaRPr lang="uk-UA" dirty="0" smtClean="0"/>
          </a:p>
          <a:p>
            <a:pPr marL="285750" indent="-285750">
              <a:buFontTx/>
              <a:buChar char="-"/>
            </a:pPr>
            <a:endParaRPr lang="uk-UA" dirty="0" smtClean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4093239"/>
              </p:ext>
            </p:extLst>
          </p:nvPr>
        </p:nvGraphicFramePr>
        <p:xfrm>
          <a:off x="467544" y="3140968"/>
          <a:ext cx="7494240" cy="3107957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376264"/>
                <a:gridCol w="1296144"/>
                <a:gridCol w="3821832"/>
              </a:tblGrid>
              <a:tr h="91339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b="0" dirty="0" smtClean="0"/>
                        <a:t>висока унікальність</a:t>
                      </a:r>
                      <a:endParaRPr lang="en-US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b="0" dirty="0" smtClean="0"/>
                        <a:t>90-100 %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b="0" dirty="0" smtClean="0"/>
                        <a:t>робота допускається до захисту </a:t>
                      </a:r>
                    </a:p>
                    <a:p>
                      <a:r>
                        <a:rPr lang="uk-UA" b="0" dirty="0" smtClean="0"/>
                        <a:t>або (та) опублікування;</a:t>
                      </a:r>
                      <a:endParaRPr lang="en-US" b="0" dirty="0"/>
                    </a:p>
                  </a:txBody>
                  <a:tcPr/>
                </a:tc>
              </a:tr>
              <a:tr h="2956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dirty="0" smtClean="0"/>
                        <a:t>середня унікальність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70-89 %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робота потребує доопрацювання та повторної перевірки;</a:t>
                      </a:r>
                      <a:endParaRPr lang="en-US" dirty="0"/>
                    </a:p>
                  </a:txBody>
                  <a:tcPr/>
                </a:tc>
              </a:tr>
              <a:tr h="295601">
                <a:tc>
                  <a:txBody>
                    <a:bodyPr/>
                    <a:lstStyle/>
                    <a:p>
                      <a:r>
                        <a:rPr lang="uk-UA" dirty="0" smtClean="0"/>
                        <a:t>низька унікальність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51 -69 %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dirty="0" smtClean="0"/>
                        <a:t>робота потребує доопрацювання та повторної перевірки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295601">
                <a:tc>
                  <a:txBody>
                    <a:bodyPr/>
                    <a:lstStyle/>
                    <a:p>
                      <a:r>
                        <a:rPr lang="uk-UA" dirty="0" smtClean="0"/>
                        <a:t>низька унікальність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dirty="0" smtClean="0"/>
                        <a:t>50 % і нижче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робота відхиляється без права подальшого розгляду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6347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/>
          <a:lstStyle/>
          <a:p>
            <a:r>
              <a:rPr lang="ru-RU" dirty="0" err="1" smtClean="0"/>
              <a:t>Плагіат</a:t>
            </a:r>
            <a:r>
              <a:rPr lang="ru-RU" dirty="0" smtClean="0"/>
              <a:t> – </a:t>
            </a:r>
            <a:r>
              <a:rPr lang="ru-RU" dirty="0" err="1" smtClean="0"/>
              <a:t>нове</a:t>
            </a:r>
            <a:r>
              <a:rPr lang="ru-RU" dirty="0" smtClean="0"/>
              <a:t> </a:t>
            </a:r>
            <a:r>
              <a:rPr lang="ru-RU" dirty="0" err="1" smtClean="0"/>
              <a:t>явище</a:t>
            </a:r>
            <a:endParaRPr lang="en-US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1628799"/>
            <a:ext cx="396044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2002 – </a:t>
            </a:r>
            <a:r>
              <a:rPr lang="ru-RU" sz="2000" dirty="0" err="1"/>
              <a:t>рішення</a:t>
            </a:r>
            <a:r>
              <a:rPr lang="ru-RU" sz="2000" dirty="0"/>
              <a:t> </a:t>
            </a:r>
          </a:p>
          <a:p>
            <a:r>
              <a:rPr lang="ru-RU" sz="2000" dirty="0" err="1" smtClean="0"/>
              <a:t>Створення</a:t>
            </a:r>
            <a:r>
              <a:rPr lang="ru-RU" sz="2000" dirty="0" smtClean="0"/>
              <a:t> </a:t>
            </a:r>
            <a:r>
              <a:rPr lang="en-US" sz="2000" dirty="0" smtClean="0"/>
              <a:t>Plagiat.pl</a:t>
            </a:r>
            <a:endParaRPr lang="uk-UA" sz="2000" dirty="0" smtClean="0"/>
          </a:p>
          <a:p>
            <a:endParaRPr lang="en-US" sz="2000" dirty="0"/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err="1"/>
              <a:t>Група</a:t>
            </a:r>
            <a:r>
              <a:rPr lang="ru-RU" sz="2000" dirty="0"/>
              <a:t> </a:t>
            </a:r>
            <a:r>
              <a:rPr lang="ru-RU" sz="2000" dirty="0" err="1"/>
              <a:t>викладачів</a:t>
            </a:r>
            <a:r>
              <a:rPr lang="ru-RU" sz="2000" dirty="0"/>
              <a:t> </a:t>
            </a:r>
            <a:r>
              <a:rPr lang="ru-RU" sz="2000" dirty="0" err="1"/>
              <a:t>Варшавського</a:t>
            </a:r>
            <a:r>
              <a:rPr lang="ru-RU" sz="2000" dirty="0"/>
              <a:t> </a:t>
            </a:r>
            <a:r>
              <a:rPr lang="ru-RU" sz="2000" dirty="0" err="1"/>
              <a:t>університету</a:t>
            </a:r>
            <a:r>
              <a:rPr lang="ru-RU" sz="2000" dirty="0"/>
              <a:t> (</a:t>
            </a:r>
            <a:r>
              <a:rPr lang="en-US" sz="2000" dirty="0"/>
              <a:t>University of </a:t>
            </a:r>
            <a:r>
              <a:rPr lang="en-US" sz="2000" dirty="0" err="1"/>
              <a:t>Warshaw</a:t>
            </a:r>
            <a:r>
              <a:rPr lang="en-US" sz="2000" dirty="0"/>
              <a:t>) </a:t>
            </a:r>
            <a:r>
              <a:rPr lang="ru-RU" sz="2000" dirty="0" err="1"/>
              <a:t>описують</a:t>
            </a:r>
            <a:r>
              <a:rPr lang="ru-RU" sz="2000" dirty="0"/>
              <a:t> проблему </a:t>
            </a:r>
            <a:r>
              <a:rPr lang="ru-RU" sz="2000" dirty="0" err="1"/>
              <a:t>плагіату</a:t>
            </a:r>
            <a:r>
              <a:rPr lang="ru-RU" sz="2000" dirty="0"/>
              <a:t> </a:t>
            </a:r>
            <a:r>
              <a:rPr lang="ru-RU" sz="2000" dirty="0" smtClean="0"/>
              <a:t>та </a:t>
            </a:r>
            <a:r>
              <a:rPr lang="ru-RU" sz="2000" dirty="0"/>
              <a:t>разом </a:t>
            </a:r>
            <a:r>
              <a:rPr lang="ru-RU" sz="2000" dirty="0" err="1"/>
              <a:t>із</a:t>
            </a:r>
            <a:r>
              <a:rPr lang="ru-RU" sz="2000" dirty="0"/>
              <a:t> </a:t>
            </a:r>
            <a:r>
              <a:rPr lang="ru-RU" sz="2000" dirty="0" err="1"/>
              <a:t>програмістами</a:t>
            </a:r>
            <a:r>
              <a:rPr lang="ru-RU" sz="2000" dirty="0"/>
              <a:t> </a:t>
            </a:r>
            <a:r>
              <a:rPr lang="ru-RU" sz="2000" dirty="0" err="1"/>
              <a:t>розпочинають</a:t>
            </a:r>
            <a:r>
              <a:rPr lang="ru-RU" sz="2000" dirty="0"/>
              <a:t> </a:t>
            </a:r>
            <a:r>
              <a:rPr lang="ru-RU" sz="2000" dirty="0" err="1"/>
              <a:t>інноваційний</a:t>
            </a:r>
            <a:r>
              <a:rPr lang="ru-RU" sz="2000" dirty="0"/>
              <a:t> проект, </a:t>
            </a:r>
            <a:r>
              <a:rPr lang="ru-RU" sz="2000" dirty="0" err="1"/>
              <a:t>присвячений</a:t>
            </a:r>
            <a:r>
              <a:rPr lang="ru-RU" sz="2000" dirty="0"/>
              <a:t> </a:t>
            </a:r>
            <a:r>
              <a:rPr lang="ru-RU" sz="2000" dirty="0" err="1"/>
              <a:t>вирішенню</a:t>
            </a:r>
            <a:r>
              <a:rPr lang="ru-RU" sz="2000" dirty="0"/>
              <a:t> </a:t>
            </a:r>
            <a:r>
              <a:rPr lang="ru-RU" sz="2000" dirty="0" err="1"/>
              <a:t>цієї</a:t>
            </a:r>
            <a:r>
              <a:rPr lang="ru-RU" sz="2000" dirty="0"/>
              <a:t> </a:t>
            </a:r>
            <a:r>
              <a:rPr lang="ru-RU" sz="2000" dirty="0" err="1"/>
              <a:t>проблеми</a:t>
            </a:r>
            <a:endParaRPr lang="ru-RU" sz="2000" dirty="0"/>
          </a:p>
          <a:p>
            <a:pPr marL="285750" indent="-285750">
              <a:buFont typeface="Arial" pitchFamily="34" charset="0"/>
              <a:buChar char="•"/>
            </a:pPr>
            <a:endParaRPr lang="ru-RU" sz="2000" dirty="0"/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err="1"/>
              <a:t>Впровадження</a:t>
            </a:r>
            <a:r>
              <a:rPr lang="ru-RU" sz="2000" dirty="0"/>
              <a:t> </a:t>
            </a:r>
            <a:r>
              <a:rPr lang="ru-RU" sz="2000" dirty="0" err="1"/>
              <a:t>першої</a:t>
            </a:r>
            <a:r>
              <a:rPr lang="ru-RU" sz="2000" dirty="0"/>
              <a:t> </a:t>
            </a:r>
            <a:r>
              <a:rPr lang="ru-RU" sz="2000" dirty="0" err="1"/>
              <a:t>версії</a:t>
            </a:r>
            <a:r>
              <a:rPr lang="ru-RU" sz="2000" dirty="0"/>
              <a:t> </a:t>
            </a:r>
            <a:r>
              <a:rPr lang="ru-RU" sz="2000" dirty="0" err="1"/>
              <a:t>антиплагіатної</a:t>
            </a:r>
            <a:r>
              <a:rPr lang="ru-RU" sz="2000" dirty="0"/>
              <a:t> </a:t>
            </a:r>
            <a:r>
              <a:rPr lang="ru-RU" sz="2000" dirty="0" err="1"/>
              <a:t>системи</a:t>
            </a:r>
            <a:r>
              <a:rPr lang="ru-RU" sz="2000" dirty="0"/>
              <a:t> та </a:t>
            </a:r>
            <a:r>
              <a:rPr lang="ru-RU" sz="2000" dirty="0" err="1"/>
              <a:t>створення</a:t>
            </a:r>
            <a:r>
              <a:rPr lang="ru-RU" sz="2000" dirty="0"/>
              <a:t> </a:t>
            </a:r>
            <a:r>
              <a:rPr lang="en-US" sz="2000" dirty="0"/>
              <a:t>Plagiat.pl </a:t>
            </a:r>
            <a:r>
              <a:rPr lang="en-US" sz="2000" dirty="0" smtClean="0"/>
              <a:t>Ltd.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467544" y="1628800"/>
            <a:ext cx="36004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2002 – </a:t>
            </a:r>
            <a:r>
              <a:rPr lang="ru-RU" sz="2000" dirty="0" err="1"/>
              <a:t>проблеми</a:t>
            </a:r>
            <a:endParaRPr lang="ru-RU" sz="2000" dirty="0"/>
          </a:p>
          <a:p>
            <a:endParaRPr lang="ru-RU" sz="20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err="1" smtClean="0"/>
              <a:t>Стрімке</a:t>
            </a:r>
            <a:r>
              <a:rPr lang="ru-RU" sz="2000" dirty="0" smtClean="0"/>
              <a:t> </a:t>
            </a:r>
            <a:r>
              <a:rPr lang="ru-RU" sz="2000" dirty="0" err="1"/>
              <a:t>зростання</a:t>
            </a:r>
            <a:r>
              <a:rPr lang="ru-RU" sz="2000" dirty="0"/>
              <a:t> доступу до </a:t>
            </a:r>
            <a:r>
              <a:rPr lang="ru-RU" sz="2000" dirty="0" err="1"/>
              <a:t>Інтернету</a:t>
            </a:r>
            <a:r>
              <a:rPr lang="ru-RU" sz="2000" dirty="0"/>
              <a:t> </a:t>
            </a:r>
            <a:r>
              <a:rPr lang="ru-RU" sz="2000" dirty="0" err="1"/>
              <a:t>серед</a:t>
            </a:r>
            <a:r>
              <a:rPr lang="ru-RU" sz="2000" dirty="0"/>
              <a:t> </a:t>
            </a:r>
            <a:r>
              <a:rPr lang="ru-RU" sz="2000" dirty="0" err="1"/>
              <a:t>студентів</a:t>
            </a:r>
            <a:r>
              <a:rPr lang="ru-RU" sz="2000" dirty="0"/>
              <a:t> COPY-PASTE</a:t>
            </a:r>
          </a:p>
          <a:p>
            <a:pPr marL="285750" indent="-285750">
              <a:buFont typeface="Arial" pitchFamily="34" charset="0"/>
              <a:buChar char="•"/>
            </a:pPr>
            <a:endParaRPr lang="ru-RU" sz="2000" dirty="0"/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err="1"/>
              <a:t>Купівля</a:t>
            </a:r>
            <a:r>
              <a:rPr lang="ru-RU" sz="2000" dirty="0"/>
              <a:t>/продаж </a:t>
            </a:r>
            <a:r>
              <a:rPr lang="ru-RU" sz="2000" dirty="0" err="1"/>
              <a:t>наукових</a:t>
            </a:r>
            <a:r>
              <a:rPr lang="ru-RU" sz="2000" dirty="0"/>
              <a:t> </a:t>
            </a:r>
            <a:r>
              <a:rPr lang="ru-RU" sz="2000" dirty="0" err="1"/>
              <a:t>робіт</a:t>
            </a:r>
            <a:r>
              <a:rPr lang="ru-RU" sz="2000" dirty="0"/>
              <a:t> через </a:t>
            </a:r>
            <a:r>
              <a:rPr lang="ru-RU" sz="2000" dirty="0" err="1"/>
              <a:t>Інтернет</a:t>
            </a:r>
            <a:endParaRPr lang="ru-RU" sz="2000" dirty="0"/>
          </a:p>
          <a:p>
            <a:pPr marL="285750" indent="-285750">
              <a:buFont typeface="Arial" pitchFamily="34" charset="0"/>
              <a:buChar char="•"/>
            </a:pPr>
            <a:endParaRPr lang="ru-RU" sz="2000" dirty="0"/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err="1"/>
              <a:t>Написання</a:t>
            </a:r>
            <a:r>
              <a:rPr lang="ru-RU" sz="2000" dirty="0"/>
              <a:t> </a:t>
            </a:r>
            <a:r>
              <a:rPr lang="ru-RU" sz="2000" dirty="0" err="1"/>
              <a:t>наукових</a:t>
            </a:r>
            <a:r>
              <a:rPr lang="ru-RU" sz="2000" dirty="0"/>
              <a:t> </a:t>
            </a:r>
            <a:r>
              <a:rPr lang="ru-RU" sz="2000" dirty="0" err="1"/>
              <a:t>робіт</a:t>
            </a:r>
            <a:r>
              <a:rPr lang="ru-RU" sz="2000" dirty="0"/>
              <a:t>, </a:t>
            </a:r>
            <a:r>
              <a:rPr lang="ru-RU" sz="2000" dirty="0" err="1"/>
              <a:t>наукових</a:t>
            </a:r>
            <a:r>
              <a:rPr lang="ru-RU" sz="2000" dirty="0"/>
              <a:t> </a:t>
            </a:r>
            <a:r>
              <a:rPr lang="ru-RU" sz="2000" dirty="0" err="1"/>
              <a:t>студентських</a:t>
            </a:r>
            <a:r>
              <a:rPr lang="ru-RU" sz="2000" dirty="0"/>
              <a:t> </a:t>
            </a:r>
            <a:r>
              <a:rPr lang="ru-RU" sz="2000" dirty="0" err="1"/>
              <a:t>робіт</a:t>
            </a:r>
            <a:r>
              <a:rPr lang="ru-RU" sz="2000" dirty="0"/>
              <a:t> на </a:t>
            </a:r>
            <a:r>
              <a:rPr lang="ru-RU" sz="2000" dirty="0" err="1"/>
              <a:t>замовлення</a:t>
            </a:r>
            <a:r>
              <a:rPr lang="ru-RU" sz="2000" dirty="0"/>
              <a:t> (</a:t>
            </a:r>
            <a:r>
              <a:rPr lang="ru-RU" sz="2000" dirty="0" err="1"/>
              <a:t>незаконне</a:t>
            </a:r>
            <a:r>
              <a:rPr lang="ru-RU" sz="2000" dirty="0"/>
              <a:t>)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07040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/>
          <a:lstStyle/>
          <a:p>
            <a:r>
              <a:rPr lang="en-US" dirty="0"/>
              <a:t>Plagiat.pl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1196752"/>
            <a:ext cx="8496944" cy="5256584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uk-UA" dirty="0" smtClean="0"/>
              <a:t>2003 – перший університет – </a:t>
            </a:r>
            <a:r>
              <a:rPr lang="uk-UA" dirty="0" err="1" smtClean="0"/>
              <a:t>Університет</a:t>
            </a:r>
            <a:r>
              <a:rPr lang="uk-UA" dirty="0" smtClean="0"/>
              <a:t> Марії </a:t>
            </a:r>
            <a:r>
              <a:rPr lang="uk-UA" dirty="0" err="1" smtClean="0"/>
              <a:t>Кюрі-Склодовської</a:t>
            </a:r>
            <a:r>
              <a:rPr lang="uk-UA" dirty="0" smtClean="0"/>
              <a:t> (UMCS) в Любліні впроваджує систему (поточний клієнт)</a:t>
            </a:r>
          </a:p>
          <a:p>
            <a:pPr marL="0" indent="0" algn="just">
              <a:buNone/>
            </a:pPr>
            <a:r>
              <a:rPr lang="uk-UA" dirty="0" smtClean="0"/>
              <a:t>АЛЕ Заклади вищої освіти не готові до впровадження </a:t>
            </a:r>
            <a:r>
              <a:rPr lang="uk-UA" dirty="0" err="1" smtClean="0"/>
              <a:t>антиплагіатних</a:t>
            </a:r>
            <a:r>
              <a:rPr lang="uk-UA" dirty="0" smtClean="0"/>
              <a:t> продуктів і послуг.</a:t>
            </a:r>
          </a:p>
          <a:p>
            <a:pPr marL="0" lvl="0" indent="0" algn="ctr">
              <a:lnSpc>
                <a:spcPct val="120000"/>
              </a:lnSpc>
              <a:spcBef>
                <a:spcPts val="1800"/>
              </a:spcBef>
              <a:buClr>
                <a:srgbClr val="0070C0"/>
              </a:buClr>
              <a:buSzPts val="2960"/>
              <a:buNone/>
            </a:pPr>
            <a:r>
              <a:rPr lang="uk-UA" sz="3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"/>
                <a:cs typeface="Arial" pitchFamily="34" charset="0"/>
                <a:sym typeface="Arial"/>
              </a:rPr>
              <a:t>4 </a:t>
            </a:r>
            <a:r>
              <a:rPr lang="uk-UA" sz="3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"/>
                <a:cs typeface="Arial" pitchFamily="34" charset="0"/>
                <a:sym typeface="Arial"/>
              </a:rPr>
              <a:t>фактори успіху</a:t>
            </a:r>
          </a:p>
          <a:p>
            <a:pPr marL="514350" lvl="0" indent="-466090" algn="just">
              <a:lnSpc>
                <a:spcPct val="120000"/>
              </a:lnSpc>
              <a:buClrTx/>
              <a:buSzPts val="2200"/>
              <a:buFont typeface="Arial"/>
              <a:buAutoNum type="arabicPeriod"/>
            </a:pPr>
            <a:r>
              <a:rPr lang="uk-UA" dirty="0" smtClean="0">
                <a:ea typeface="Arial"/>
                <a:cs typeface="Arial" pitchFamily="34" charset="0"/>
                <a:sym typeface="Arial"/>
              </a:rPr>
              <a:t>Постійний </a:t>
            </a:r>
            <a:r>
              <a:rPr lang="uk-UA" dirty="0">
                <a:ea typeface="Arial"/>
                <a:cs typeface="Arial" pitchFamily="34" charset="0"/>
                <a:sym typeface="Arial"/>
              </a:rPr>
              <a:t>розвиток </a:t>
            </a:r>
            <a:r>
              <a:rPr lang="uk-UA" dirty="0" err="1">
                <a:ea typeface="Arial"/>
                <a:cs typeface="Arial" pitchFamily="34" charset="0"/>
                <a:sym typeface="Arial"/>
              </a:rPr>
              <a:t>ІТ-інструментів</a:t>
            </a:r>
            <a:r>
              <a:rPr lang="uk-UA" dirty="0">
                <a:ea typeface="Arial"/>
                <a:cs typeface="Arial" pitchFamily="34" charset="0"/>
                <a:sym typeface="Arial"/>
              </a:rPr>
              <a:t> </a:t>
            </a:r>
          </a:p>
          <a:p>
            <a:pPr marL="514350" lvl="0" indent="-466090" algn="just">
              <a:lnSpc>
                <a:spcPct val="120000"/>
              </a:lnSpc>
              <a:buClrTx/>
              <a:buSzPts val="2200"/>
              <a:buFont typeface="Arial"/>
              <a:buAutoNum type="arabicPeriod"/>
            </a:pPr>
            <a:r>
              <a:rPr lang="uk-UA" dirty="0" smtClean="0">
                <a:ea typeface="Arial"/>
                <a:cs typeface="Arial" pitchFamily="34" charset="0"/>
                <a:sym typeface="Arial"/>
              </a:rPr>
              <a:t>Постійне </a:t>
            </a:r>
            <a:r>
              <a:rPr lang="uk-UA" dirty="0">
                <a:ea typeface="Arial"/>
                <a:cs typeface="Arial" pitchFamily="34" charset="0"/>
                <a:sym typeface="Arial"/>
              </a:rPr>
              <a:t>впровадження </a:t>
            </a:r>
            <a:r>
              <a:rPr lang="uk-UA" dirty="0" err="1">
                <a:ea typeface="Arial"/>
                <a:cs typeface="Arial" pitchFamily="34" charset="0"/>
                <a:sym typeface="Arial"/>
              </a:rPr>
              <a:t>антиплагіатних</a:t>
            </a:r>
            <a:r>
              <a:rPr lang="uk-UA" dirty="0">
                <a:ea typeface="Arial"/>
                <a:cs typeface="Arial" pitchFamily="34" charset="0"/>
                <a:sym typeface="Arial"/>
              </a:rPr>
              <a:t> процедур, що є частиною продукту</a:t>
            </a:r>
          </a:p>
          <a:p>
            <a:pPr marL="514350" lvl="0" indent="-466090" algn="just">
              <a:lnSpc>
                <a:spcPct val="120000"/>
              </a:lnSpc>
              <a:buClrTx/>
              <a:buSzPts val="2200"/>
              <a:buFont typeface="Arial"/>
              <a:buAutoNum type="arabicPeriod"/>
            </a:pPr>
            <a:r>
              <a:rPr lang="uk-UA" dirty="0" smtClean="0">
                <a:ea typeface="Arial"/>
                <a:cs typeface="Arial" pitchFamily="34" charset="0"/>
                <a:sym typeface="Arial"/>
              </a:rPr>
              <a:t>Постійне </a:t>
            </a:r>
            <a:r>
              <a:rPr lang="uk-UA" dirty="0">
                <a:ea typeface="Arial"/>
                <a:cs typeface="Arial" pitchFamily="34" charset="0"/>
                <a:sym typeface="Arial"/>
              </a:rPr>
              <a:t>навчання як співробітників </a:t>
            </a:r>
            <a:r>
              <a:rPr lang="en-US" dirty="0">
                <a:ea typeface="Arial"/>
                <a:cs typeface="Arial" pitchFamily="34" charset="0"/>
                <a:sym typeface="Arial"/>
              </a:rPr>
              <a:t>Plagiat.pl, </a:t>
            </a:r>
            <a:r>
              <a:rPr lang="uk-UA" dirty="0">
                <a:ea typeface="Arial"/>
                <a:cs typeface="Arial" pitchFamily="34" charset="0"/>
                <a:sym typeface="Arial"/>
              </a:rPr>
              <a:t>так і співробітників університетів, відповідальних за впровадження системи </a:t>
            </a:r>
            <a:r>
              <a:rPr lang="uk-UA" dirty="0" err="1">
                <a:ea typeface="Arial"/>
                <a:cs typeface="Arial" pitchFamily="34" charset="0"/>
                <a:sym typeface="Arial"/>
              </a:rPr>
              <a:t>антиплагіату</a:t>
            </a:r>
            <a:r>
              <a:rPr lang="uk-UA" dirty="0">
                <a:ea typeface="Arial"/>
                <a:cs typeface="Arial" pitchFamily="34" charset="0"/>
                <a:sym typeface="Arial"/>
              </a:rPr>
              <a:t> у ЗВО</a:t>
            </a:r>
          </a:p>
          <a:p>
            <a:pPr marL="514350" lvl="0" indent="-466090" algn="just">
              <a:lnSpc>
                <a:spcPct val="120000"/>
              </a:lnSpc>
              <a:buClrTx/>
              <a:buSzPts val="2200"/>
              <a:buFont typeface="Arial"/>
              <a:buAutoNum type="arabicPeriod"/>
            </a:pPr>
            <a:r>
              <a:rPr lang="uk-UA" dirty="0" smtClean="0">
                <a:ea typeface="Arial"/>
                <a:cs typeface="Arial" pitchFamily="34" charset="0"/>
                <a:sym typeface="Arial"/>
              </a:rPr>
              <a:t>Постійний </a:t>
            </a:r>
            <a:r>
              <a:rPr lang="uk-UA" dirty="0">
                <a:ea typeface="Arial"/>
                <a:cs typeface="Arial" pitchFamily="34" charset="0"/>
                <a:sym typeface="Arial"/>
              </a:rPr>
              <a:t>зворотний зв’язок та співпраця між компанією та </a:t>
            </a:r>
            <a:r>
              <a:rPr lang="uk-UA" dirty="0" smtClean="0">
                <a:ea typeface="Arial"/>
                <a:cs typeface="Arial" pitchFamily="34" charset="0"/>
                <a:sym typeface="Arial"/>
              </a:rPr>
              <a:t>ЗВО</a:t>
            </a:r>
            <a:endParaRPr lang="uk-UA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461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>
            <a:normAutofit/>
          </a:bodyPr>
          <a:lstStyle/>
          <a:p>
            <a:r>
              <a:rPr lang="uk-UA" dirty="0" smtClean="0"/>
              <a:t>Співпраця МОН Польщі, Румунії, України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uk-UA" dirty="0" smtClean="0"/>
              <a:t>Польський комітет з Акредитації (PAC)   -  це перша незалежна установа, яка працює у системі вищої освіти в Польщі. Мета - покращення якості освіти у всіх державних та недержавних ЗВО. Має повноваження проводити оцінку якості освіти та надавати закладам вищої освіти дозвіл на викладання</a:t>
            </a:r>
          </a:p>
          <a:p>
            <a:endParaRPr lang="uk-UA" dirty="0" smtClean="0"/>
          </a:p>
          <a:p>
            <a:r>
              <a:rPr lang="uk-UA" dirty="0" smtClean="0"/>
              <a:t>З 2008 – партнерство між Польським комітетом з Акредитації та </a:t>
            </a:r>
            <a:r>
              <a:rPr lang="uk-UA" dirty="0" err="1" smtClean="0"/>
              <a:t>Plagiat.pl</a:t>
            </a:r>
            <a:endParaRPr lang="uk-UA" dirty="0" smtClean="0"/>
          </a:p>
          <a:p>
            <a:endParaRPr lang="uk-UA" dirty="0" smtClean="0"/>
          </a:p>
          <a:p>
            <a:r>
              <a:rPr lang="uk-UA" dirty="0" smtClean="0"/>
              <a:t>МОН Польщі, Румунії та України висловили свою високу підтримку нашої місії, підписано багато угод</a:t>
            </a:r>
          </a:p>
          <a:p>
            <a:endParaRPr lang="uk-UA" dirty="0" smtClean="0"/>
          </a:p>
          <a:p>
            <a:r>
              <a:rPr lang="uk-UA" dirty="0" err="1" smtClean="0"/>
              <a:t>StrikePlagiarism.com</a:t>
            </a:r>
            <a:r>
              <a:rPr lang="uk-UA" dirty="0" smtClean="0"/>
              <a:t> – єдина система, яка має доступ до  ORPPD  МОН Польщі та DOCT МОН Румунії.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38667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1772816"/>
            <a:ext cx="6172200" cy="2309642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Академічна</a:t>
            </a:r>
            <a:r>
              <a:rPr lang="ru-RU" dirty="0" smtClean="0"/>
              <a:t> </a:t>
            </a:r>
            <a:r>
              <a:rPr lang="ru-RU" dirty="0" err="1"/>
              <a:t>доброчесність</a:t>
            </a:r>
            <a:r>
              <a:rPr lang="ru-RU" dirty="0"/>
              <a:t>: </a:t>
            </a:r>
            <a:r>
              <a:rPr lang="ru-RU" dirty="0" err="1"/>
              <a:t>поняття</a:t>
            </a:r>
            <a:r>
              <a:rPr lang="ru-RU" dirty="0"/>
              <a:t>, </a:t>
            </a:r>
            <a:r>
              <a:rPr lang="ru-RU" dirty="0" err="1"/>
              <a:t>проблеми</a:t>
            </a:r>
            <a:r>
              <a:rPr lang="ru-RU" dirty="0"/>
              <a:t> </a:t>
            </a:r>
            <a:r>
              <a:rPr lang="ru-RU" dirty="0" err="1" smtClean="0"/>
              <a:t>імплементації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uk-UA" dirty="0">
                <a:sym typeface="Arial"/>
              </a:rPr>
              <a:t>Запобігання плагіату </a:t>
            </a:r>
            <a:br>
              <a:rPr lang="uk-UA" dirty="0">
                <a:sym typeface="Arial"/>
              </a:rPr>
            </a:br>
            <a:r>
              <a:rPr lang="uk-UA" dirty="0">
                <a:sym typeface="Arial"/>
              </a:rPr>
              <a:t>в академічних установах</a:t>
            </a:r>
            <a:endParaRPr lang="en-US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5373216"/>
            <a:ext cx="6172200" cy="1001706"/>
          </a:xfrm>
        </p:spPr>
        <p:txBody>
          <a:bodyPr>
            <a:normAutofit/>
          </a:bodyPr>
          <a:lstStyle/>
          <a:p>
            <a:pPr algn="r"/>
            <a:r>
              <a:rPr lang="uk-UA" dirty="0" smtClean="0"/>
              <a:t>Доповідач: доц. </a:t>
            </a:r>
            <a:r>
              <a:rPr lang="uk-UA" dirty="0" err="1" smtClean="0"/>
              <a:t>Левашова</a:t>
            </a:r>
            <a:r>
              <a:rPr lang="uk-UA" dirty="0" smtClean="0"/>
              <a:t> О.Л.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339752" y="4293096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Науковий семінар присвячений дню фармацевта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63994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64896" cy="1143000"/>
          </a:xfrm>
        </p:spPr>
        <p:txBody>
          <a:bodyPr/>
          <a:lstStyle/>
          <a:p>
            <a:r>
              <a:rPr lang="ru-RU" dirty="0" err="1"/>
              <a:t>правові</a:t>
            </a:r>
            <a:r>
              <a:rPr lang="ru-RU" dirty="0"/>
              <a:t> </a:t>
            </a:r>
            <a:r>
              <a:rPr lang="ru-RU" dirty="0" err="1"/>
              <a:t>акти</a:t>
            </a:r>
            <a:r>
              <a:rPr lang="ru-RU" dirty="0"/>
              <a:t> </a:t>
            </a:r>
            <a:r>
              <a:rPr lang="ru-RU" dirty="0" err="1"/>
              <a:t>регулювання</a:t>
            </a:r>
            <a:r>
              <a:rPr lang="ru-RU" dirty="0"/>
              <a:t> </a:t>
            </a:r>
            <a:r>
              <a:rPr lang="ru-RU" dirty="0" err="1"/>
              <a:t>антиплагіату</a:t>
            </a:r>
            <a:r>
              <a:rPr lang="ru-RU" dirty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</a:t>
            </a:r>
            <a:r>
              <a:rPr lang="ru-RU" dirty="0" err="1"/>
              <a:t>Польщі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uk-UA" dirty="0" smtClean="0"/>
              <a:t>2005 -  зміни до Закону про вищу освіти, було визначено санкції щодо студентських робіт, які містять плагіат</a:t>
            </a:r>
          </a:p>
          <a:p>
            <a:pPr algn="just"/>
            <a:endParaRPr lang="uk-UA" dirty="0" smtClean="0"/>
          </a:p>
          <a:p>
            <a:pPr algn="just"/>
            <a:r>
              <a:rPr lang="uk-UA" dirty="0" smtClean="0"/>
              <a:t>2011 –  зовнішня система забезпечення якості вищої освіти, яку виконує Польський комітет з акредитації</a:t>
            </a:r>
          </a:p>
          <a:p>
            <a:pPr algn="just"/>
            <a:endParaRPr lang="uk-UA" dirty="0" smtClean="0"/>
          </a:p>
          <a:p>
            <a:pPr algn="just"/>
            <a:r>
              <a:rPr lang="uk-UA" dirty="0" smtClean="0"/>
              <a:t>2014  - обов’язкова перевірка всіх дипломних робіт </a:t>
            </a:r>
            <a:r>
              <a:rPr lang="uk-UA" dirty="0" err="1" smtClean="0"/>
              <a:t>антиплагіатною</a:t>
            </a:r>
            <a:r>
              <a:rPr lang="uk-UA" dirty="0" smtClean="0"/>
              <a:t> системою та створення національної бази дипломних робіт (ORPPD). У 2016 році це зобов'язання було відкладено до 2019 року, на коли заплановано створення єдиної системи, яка перевірятиме роботи у ORPPD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543777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3232" cy="922114"/>
          </a:xfrm>
        </p:spPr>
        <p:txBody>
          <a:bodyPr/>
          <a:lstStyle/>
          <a:p>
            <a:r>
              <a:rPr lang="ru-RU" dirty="0"/>
              <a:t>Plagiat.pl – </a:t>
            </a:r>
            <a:r>
              <a:rPr lang="ru-RU" dirty="0" err="1"/>
              <a:t>антиплагіатна</a:t>
            </a:r>
            <a:r>
              <a:rPr lang="ru-RU" dirty="0"/>
              <a:t> система </a:t>
            </a:r>
            <a:r>
              <a:rPr lang="ru-RU" dirty="0" smtClean="0"/>
              <a:t>(2018)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1600200"/>
            <a:ext cx="8424936" cy="4873752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uk-UA" dirty="0" smtClean="0"/>
              <a:t>Інноваційне програмне забезпечення (алгоритм), яке порівнює тексти в Інтернеті та у базах даних багатьма мовами, в тому числі українською, англійською та російською</a:t>
            </a:r>
          </a:p>
          <a:p>
            <a:pPr algn="just"/>
            <a:endParaRPr lang="uk-UA" dirty="0" smtClean="0"/>
          </a:p>
          <a:p>
            <a:pPr algn="just"/>
            <a:r>
              <a:rPr lang="uk-UA" dirty="0" smtClean="0"/>
              <a:t>Інтерфейс системи українською, англійською та російською мовами</a:t>
            </a:r>
          </a:p>
          <a:p>
            <a:endParaRPr lang="uk-UA" dirty="0" smtClean="0"/>
          </a:p>
          <a:p>
            <a:r>
              <a:rPr lang="uk-UA" dirty="0" smtClean="0"/>
              <a:t>Найбільша база даних в Україні та ЄС</a:t>
            </a:r>
          </a:p>
          <a:p>
            <a:endParaRPr lang="uk-UA" dirty="0" smtClean="0"/>
          </a:p>
          <a:p>
            <a:r>
              <a:rPr lang="uk-UA" dirty="0" smtClean="0"/>
              <a:t>Зрозумілий звіт подібності</a:t>
            </a:r>
          </a:p>
          <a:p>
            <a:endParaRPr lang="uk-UA" dirty="0" smtClean="0"/>
          </a:p>
          <a:p>
            <a:r>
              <a:rPr lang="uk-UA" dirty="0" smtClean="0"/>
              <a:t>Близько 400 клієнтів у 15 країнах</a:t>
            </a:r>
          </a:p>
          <a:p>
            <a:endParaRPr lang="uk-UA" dirty="0" smtClean="0"/>
          </a:p>
          <a:p>
            <a:r>
              <a:rPr lang="uk-UA" dirty="0" smtClean="0"/>
              <a:t>Більше 2.000.000 активних користувачів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804665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64096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Список </a:t>
            </a:r>
            <a:r>
              <a:rPr lang="ru-RU" dirty="0" err="1"/>
              <a:t>джерел</a:t>
            </a:r>
            <a:r>
              <a:rPr lang="ru-RU" dirty="0"/>
              <a:t>, в 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smtClean="0"/>
              <a:t>система StrikePlagiarism.com </a:t>
            </a:r>
            <a:r>
              <a:rPr lang="ru-RU" dirty="0"/>
              <a:t>проводить </a:t>
            </a:r>
            <a:r>
              <a:rPr lang="ru-RU" dirty="0" err="1" smtClean="0"/>
              <a:t>пошук</a:t>
            </a:r>
            <a:r>
              <a:rPr lang="ru-RU" dirty="0" smtClean="0"/>
              <a:t> </a:t>
            </a:r>
            <a:r>
              <a:rPr lang="ru-RU" dirty="0" err="1" smtClean="0"/>
              <a:t>запозичень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844824"/>
            <a:ext cx="8291264" cy="4629128"/>
          </a:xfrm>
        </p:spPr>
        <p:txBody>
          <a:bodyPr/>
          <a:lstStyle/>
          <a:p>
            <a:r>
              <a:rPr lang="uk-UA" dirty="0" smtClean="0"/>
              <a:t>Інтернет (понад 150.000.000 веб-сайтів)</a:t>
            </a:r>
          </a:p>
          <a:p>
            <a:r>
              <a:rPr lang="uk-UA" dirty="0" smtClean="0"/>
              <a:t>Бази даних університетів-партнерів, підключені до програми обміну базами даних</a:t>
            </a:r>
          </a:p>
          <a:p>
            <a:r>
              <a:rPr lang="uk-UA" dirty="0" smtClean="0"/>
              <a:t>Наукові бази: </a:t>
            </a:r>
            <a:r>
              <a:rPr lang="uk-UA" dirty="0" err="1" smtClean="0"/>
              <a:t>Xiv.org</a:t>
            </a:r>
            <a:r>
              <a:rPr lang="uk-UA" dirty="0" smtClean="0"/>
              <a:t>, </a:t>
            </a:r>
            <a:r>
              <a:rPr lang="uk-UA" dirty="0" err="1" smtClean="0"/>
              <a:t>Paperity.org</a:t>
            </a:r>
            <a:r>
              <a:rPr lang="uk-UA" dirty="0" smtClean="0"/>
              <a:t>, </a:t>
            </a:r>
            <a:r>
              <a:rPr lang="uk-UA" dirty="0" err="1" smtClean="0"/>
              <a:t>PubMed</a:t>
            </a:r>
            <a:r>
              <a:rPr lang="uk-UA" dirty="0" smtClean="0"/>
              <a:t>, </a:t>
            </a:r>
            <a:r>
              <a:rPr lang="uk-UA" dirty="0" err="1" smtClean="0"/>
              <a:t>Wolters</a:t>
            </a:r>
            <a:r>
              <a:rPr lang="uk-UA" dirty="0" smtClean="0"/>
              <a:t> </a:t>
            </a:r>
            <a:r>
              <a:rPr lang="uk-UA" dirty="0" err="1" smtClean="0"/>
              <a:t>Kluwer</a:t>
            </a:r>
            <a:r>
              <a:rPr lang="uk-UA" dirty="0" smtClean="0"/>
              <a:t> тощо</a:t>
            </a:r>
          </a:p>
          <a:p>
            <a:r>
              <a:rPr lang="uk-UA" dirty="0" smtClean="0"/>
              <a:t>Індексування понад 1.5 </a:t>
            </a:r>
            <a:r>
              <a:rPr lang="uk-UA" dirty="0" err="1" smtClean="0"/>
              <a:t>млрд</a:t>
            </a:r>
            <a:r>
              <a:rPr lang="uk-UA" dirty="0" smtClean="0"/>
              <a:t> джерел</a:t>
            </a:r>
          </a:p>
          <a:p>
            <a:endParaRPr lang="en-US" dirty="0"/>
          </a:p>
        </p:txBody>
      </p:sp>
      <p:pic>
        <p:nvPicPr>
          <p:cNvPr id="1026" name="Picture 2" descr="Результат пошуку зображень за запитом &quot;веб-сайти&quot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8" t="14563" b="4240"/>
          <a:stretch/>
        </p:blipFill>
        <p:spPr bwMode="auto">
          <a:xfrm>
            <a:off x="2123728" y="4725144"/>
            <a:ext cx="3730451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9089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838201" y="404664"/>
            <a:ext cx="7467600" cy="936104"/>
          </a:xfrm>
          <a:scene3d>
            <a:camera prst="orthographicFront"/>
            <a:lightRig rig="threePt" dir="t"/>
          </a:scene3d>
          <a:sp3d z="12700" prstMaterial="metal"/>
        </p:spPr>
        <p:txBody>
          <a:bodyPr>
            <a:normAutofit/>
            <a:sp3d>
              <a:bevelT w="6350" h="82550"/>
              <a:bevelB w="6350" h="82550"/>
            </a:sp3d>
          </a:bodyPr>
          <a:lstStyle/>
          <a:p>
            <a:pPr marL="0" indent="0" algn="ctr">
              <a:buNone/>
            </a:pPr>
            <a:r>
              <a:rPr lang="uk-UA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ДЯКУЮ </a:t>
            </a:r>
            <a:r>
              <a:rPr lang="uk-UA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УВАГУ</a:t>
            </a:r>
            <a:endParaRPr lang="en-US" sz="3200" i="1" dirty="0">
              <a:latin typeface="Algerian" pitchFamily="82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700808"/>
            <a:ext cx="9144000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44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92" y="4744548"/>
            <a:ext cx="3203143" cy="195836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0278" y="141084"/>
            <a:ext cx="2359834" cy="393305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1865" y="4437112"/>
            <a:ext cx="3888432" cy="216963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30"/>
          <a:stretch/>
        </p:blipFill>
        <p:spPr>
          <a:xfrm>
            <a:off x="34792" y="1916832"/>
            <a:ext cx="3241064" cy="194421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95"/>
          <a:stretch/>
        </p:blipFill>
        <p:spPr>
          <a:xfrm>
            <a:off x="5649270" y="1988737"/>
            <a:ext cx="3283351" cy="221171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57" y="140844"/>
            <a:ext cx="3220278" cy="181140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68" b="29191"/>
          <a:stretch/>
        </p:blipFill>
        <p:spPr>
          <a:xfrm>
            <a:off x="26485" y="3329013"/>
            <a:ext cx="3202621" cy="129614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91715" y="43558"/>
            <a:ext cx="3525856" cy="198329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098" y="4055863"/>
            <a:ext cx="1576202" cy="2647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799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987824" y="2912099"/>
            <a:ext cx="5537026" cy="3116960"/>
          </a:xfrm>
        </p:spPr>
        <p:txBody>
          <a:bodyPr/>
          <a:lstStyle/>
          <a:p>
            <a:pPr marL="0" indent="0">
              <a:buNone/>
            </a:pPr>
            <a:r>
              <a:rPr lang="uk-UA" dirty="0" smtClean="0"/>
              <a:t>Чим чесніше людина, тим менше вона підозрює інших в безчесності</a:t>
            </a:r>
          </a:p>
          <a:p>
            <a:pPr marL="0" indent="0">
              <a:buNone/>
            </a:pPr>
            <a:endParaRPr lang="uk-UA" dirty="0"/>
          </a:p>
          <a:p>
            <a:pPr marL="0" indent="0" algn="r">
              <a:buNone/>
            </a:pPr>
            <a:r>
              <a:rPr lang="uk-UA" dirty="0" err="1" smtClean="0"/>
              <a:t>Марк</a:t>
            </a:r>
            <a:r>
              <a:rPr lang="uk-UA" dirty="0" smtClean="0"/>
              <a:t> </a:t>
            </a:r>
            <a:r>
              <a:rPr lang="uk-UA" dirty="0" err="1" smtClean="0"/>
              <a:t>Туллій</a:t>
            </a:r>
            <a:r>
              <a:rPr lang="uk-UA" dirty="0" smtClean="0"/>
              <a:t> Цицерон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2152650" cy="207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650"/>
          <a:stretch/>
        </p:blipFill>
        <p:spPr>
          <a:xfrm>
            <a:off x="6036882" y="224644"/>
            <a:ext cx="2471944" cy="25202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568" y="4505222"/>
            <a:ext cx="3316511" cy="1993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726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/>
          <a:lstStyle/>
          <a:p>
            <a:r>
              <a:rPr lang="uk-UA" b="1" dirty="0" smtClean="0"/>
              <a:t>Академічний плагіат</a:t>
            </a:r>
            <a:endParaRPr lang="uk-UA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1196752"/>
            <a:ext cx="8424936" cy="2016224"/>
          </a:xfrm>
        </p:spPr>
        <p:txBody>
          <a:bodyPr/>
          <a:lstStyle/>
          <a:p>
            <a:pPr marL="0" indent="0" algn="just">
              <a:buNone/>
            </a:pPr>
            <a:r>
              <a:rPr lang="uk-UA" dirty="0" smtClean="0"/>
              <a:t>оприлюднення (частково або повністю) наукових (творчих) результатів, отриманих іншими особами, як результатів власного дослідження (творчості) та/або відтворення опублікованих текстів (оприлюднених творів мистецтва) інших авторів без зазначення авторства.</a:t>
            </a:r>
            <a:endParaRPr lang="uk-UA" dirty="0"/>
          </a:p>
        </p:txBody>
      </p:sp>
      <p:pic>
        <p:nvPicPr>
          <p:cNvPr id="4098" name="Picture 2" descr="D:\Mozila_dowland\20181011_110734_HD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626872"/>
            <a:ext cx="5456195" cy="3069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58511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352928" cy="1143000"/>
          </a:xfrm>
        </p:spPr>
        <p:txBody>
          <a:bodyPr/>
          <a:lstStyle/>
          <a:p>
            <a:pPr algn="ctr"/>
            <a:r>
              <a:rPr lang="en-US" dirty="0"/>
              <a:t>International Center for Academic </a:t>
            </a:r>
            <a:r>
              <a:rPr lang="en-US" dirty="0" smtClean="0"/>
              <a:t>Integrity</a:t>
            </a:r>
            <a:r>
              <a:rPr lang="uk-UA" dirty="0" smtClean="0"/>
              <a:t> </a:t>
            </a:r>
            <a:r>
              <a:rPr lang="en-US" dirty="0" smtClean="0"/>
              <a:t>(</a:t>
            </a:r>
            <a:r>
              <a:rPr lang="en-US" dirty="0" err="1"/>
              <a:t>опитування</a:t>
            </a:r>
            <a:r>
              <a:rPr lang="en-US" dirty="0"/>
              <a:t>)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120780210"/>
              </p:ext>
            </p:extLst>
          </p:nvPr>
        </p:nvGraphicFramePr>
        <p:xfrm>
          <a:off x="457200" y="2060848"/>
          <a:ext cx="8075240" cy="3489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14316"/>
                <a:gridCol w="1380462"/>
                <a:gridCol w="1380462"/>
              </a:tblGrid>
              <a:tr h="45454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Аспіранти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Студенти</a:t>
                      </a:r>
                      <a:endParaRPr lang="en-US" dirty="0"/>
                    </a:p>
                  </a:txBody>
                  <a:tcPr anchor="ctr"/>
                </a:tc>
              </a:tr>
              <a:tr h="553571">
                <a:tc>
                  <a:txBody>
                    <a:bodyPr/>
                    <a:lstStyle/>
                    <a:p>
                      <a:r>
                        <a:rPr lang="uk-UA" sz="2000" dirty="0" smtClean="0"/>
                        <a:t>Кількість респондентів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dirty="0" smtClean="0"/>
                        <a:t>17 000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dirty="0" smtClean="0"/>
                        <a:t>71 300</a:t>
                      </a:r>
                      <a:endParaRPr lang="en-US" sz="2000" dirty="0"/>
                    </a:p>
                  </a:txBody>
                  <a:tcPr anchor="ctr"/>
                </a:tc>
              </a:tr>
              <a:tr h="576064">
                <a:tc>
                  <a:txBody>
                    <a:bodyPr/>
                    <a:lstStyle/>
                    <a:p>
                      <a:r>
                        <a:rPr lang="uk-UA" sz="2000" dirty="0" smtClean="0"/>
                        <a:t>Шахрайство при проведенні тестів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dirty="0" smtClean="0"/>
                        <a:t>17 %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dirty="0" smtClean="0"/>
                        <a:t>39 %</a:t>
                      </a:r>
                      <a:endParaRPr lang="en-US" sz="2000" dirty="0"/>
                    </a:p>
                  </a:txBody>
                  <a:tcPr anchor="ctr"/>
                </a:tc>
              </a:tr>
              <a:tr h="784550">
                <a:tc>
                  <a:txBody>
                    <a:bodyPr/>
                    <a:lstStyle/>
                    <a:p>
                      <a:r>
                        <a:rPr lang="uk-UA" sz="2000" dirty="0" smtClean="0"/>
                        <a:t>Шахрайство при виконанні письмових завдань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dirty="0" smtClean="0"/>
                        <a:t>40 %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dirty="0" smtClean="0"/>
                        <a:t>62 %</a:t>
                      </a:r>
                      <a:endParaRPr lang="en-US" sz="2000" dirty="0"/>
                    </a:p>
                  </a:txBody>
                  <a:tcPr anchor="ctr"/>
                </a:tc>
              </a:tr>
              <a:tr h="112078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000" dirty="0" smtClean="0"/>
                        <a:t>Шахрайство при виконанні письмових завдань і при проведенні тестів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dirty="0" smtClean="0"/>
                        <a:t>43 %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dirty="0" smtClean="0"/>
                        <a:t>68 %</a:t>
                      </a:r>
                      <a:endParaRPr lang="en-US" sz="20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0257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7885202" cy="5949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3591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7097216" cy="922114"/>
          </a:xfrm>
        </p:spPr>
        <p:txBody>
          <a:bodyPr/>
          <a:lstStyle/>
          <a:p>
            <a:r>
              <a:rPr lang="ru-RU" dirty="0" smtClean="0"/>
              <a:t>ДЕЯКІ З ПРИЧИНИ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1412776"/>
            <a:ext cx="8136904" cy="4873752"/>
          </a:xfrm>
        </p:spPr>
        <p:txBody>
          <a:bodyPr>
            <a:normAutofit/>
          </a:bodyPr>
          <a:lstStyle/>
          <a:p>
            <a:pPr algn="just"/>
            <a:r>
              <a:rPr lang="uk-UA" dirty="0" smtClean="0"/>
              <a:t>Велика кількість та </a:t>
            </a:r>
            <a:r>
              <a:rPr lang="uk-UA" b="1" dirty="0" smtClean="0"/>
              <a:t>доступність електронної інформації</a:t>
            </a:r>
            <a:r>
              <a:rPr lang="uk-UA" dirty="0" smtClean="0"/>
              <a:t> (у тому числі сумнівної якості)</a:t>
            </a:r>
          </a:p>
          <a:p>
            <a:pPr algn="just"/>
            <a:r>
              <a:rPr lang="uk-UA" dirty="0" smtClean="0"/>
              <a:t>Наявність інформаційних </a:t>
            </a:r>
            <a:r>
              <a:rPr lang="uk-UA" b="1" dirty="0" smtClean="0"/>
              <a:t>інструментів для швидкої обробки текстів</a:t>
            </a:r>
            <a:r>
              <a:rPr lang="uk-UA" dirty="0" smtClean="0"/>
              <a:t>.</a:t>
            </a:r>
          </a:p>
          <a:p>
            <a:pPr algn="just"/>
            <a:r>
              <a:rPr lang="uk-UA" dirty="0" smtClean="0"/>
              <a:t>Низькій </a:t>
            </a:r>
            <a:r>
              <a:rPr lang="uk-UA" b="1" dirty="0" smtClean="0"/>
              <a:t>рівень академічної доброчесності </a:t>
            </a:r>
            <a:r>
              <a:rPr lang="uk-UA" dirty="0" smtClean="0"/>
              <a:t>(АНТИКОРУПЦІЙНА ПРОГРАМА Міністерства освіти і науки України на 2018 рік).</a:t>
            </a:r>
          </a:p>
          <a:p>
            <a:pPr algn="just"/>
            <a:r>
              <a:rPr lang="uk-UA" dirty="0" smtClean="0"/>
              <a:t>Підходи до </a:t>
            </a:r>
            <a:r>
              <a:rPr lang="uk-UA" b="1" dirty="0" smtClean="0"/>
              <a:t>оцінки наукової діяльності </a:t>
            </a:r>
            <a:r>
              <a:rPr lang="uk-UA" dirty="0" smtClean="0"/>
              <a:t>вчених та університетів, що використовуються.</a:t>
            </a:r>
          </a:p>
          <a:p>
            <a:pPr algn="just"/>
            <a:r>
              <a:rPr lang="uk-UA" b="1" dirty="0" smtClean="0"/>
              <a:t>Відсутність загальної бази даних </a:t>
            </a:r>
            <a:r>
              <a:rPr lang="uk-UA" dirty="0" smtClean="0"/>
              <a:t>наукових текстів українською мовою</a:t>
            </a:r>
            <a:r>
              <a:rPr lang="uk-UA" dirty="0"/>
              <a:t> (АНТИКОРУПЦІЙНА ПРОГРАМА Міністерства освіти і науки України на 2018 рік).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8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22114"/>
          </a:xfrm>
        </p:spPr>
        <p:txBody>
          <a:bodyPr/>
          <a:lstStyle/>
          <a:p>
            <a:r>
              <a:rPr lang="uk-UA" dirty="0" smtClean="0"/>
              <a:t>СПОСОБИ БОРОТЬБИ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uk-UA" dirty="0" smtClean="0"/>
              <a:t>Створення національного </a:t>
            </a:r>
            <a:r>
              <a:rPr lang="uk-UA" dirty="0" err="1" smtClean="0"/>
              <a:t>репозітарію</a:t>
            </a:r>
            <a:endParaRPr lang="uk-UA" dirty="0" smtClean="0"/>
          </a:p>
          <a:p>
            <a:pPr algn="just"/>
            <a:r>
              <a:rPr lang="uk-UA" dirty="0" smtClean="0"/>
              <a:t>Створення за державним замовленням національної програми «</a:t>
            </a:r>
            <a:r>
              <a:rPr lang="uk-UA" dirty="0" err="1" smtClean="0"/>
              <a:t>Антиплагіат</a:t>
            </a:r>
            <a:r>
              <a:rPr lang="uk-UA" dirty="0" smtClean="0"/>
              <a:t>», до якої будуть підключені усі ВНЗ та наукові установи</a:t>
            </a:r>
          </a:p>
          <a:p>
            <a:pPr algn="just"/>
            <a:r>
              <a:rPr lang="uk-UA" dirty="0" smtClean="0"/>
              <a:t>Поширення серед студентів принципів академічної доброчесності, зокрема впровадження курсу академічної доброчесності/основ написання наукових робіт та проведення роз'яснювальних робіт</a:t>
            </a:r>
          </a:p>
          <a:p>
            <a:pPr algn="just"/>
            <a:r>
              <a:rPr lang="uk-UA" dirty="0" smtClean="0"/>
              <a:t>Введення певних покарань</a:t>
            </a:r>
          </a:p>
          <a:p>
            <a:pPr algn="just"/>
            <a:r>
              <a:rPr lang="uk-UA" dirty="0" smtClean="0"/>
              <a:t>Важливість нормативно-правового регулювання: як може бути доведений плагіат та як оскаржений, які передбачаються відповідальність та санкції</a:t>
            </a:r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24128" y="0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96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/>
          <a:lstStyle/>
          <a:p>
            <a:r>
              <a:rPr lang="uk-UA" dirty="0" smtClean="0"/>
              <a:t>нормативно-правове регулювання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1795608"/>
            <a:ext cx="7643192" cy="487375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uk-UA" dirty="0" smtClean="0"/>
              <a:t>ЗАКОН УКРАЇНИ про освіту </a:t>
            </a:r>
          </a:p>
          <a:p>
            <a:pPr marL="0" indent="0">
              <a:buNone/>
            </a:pPr>
            <a:r>
              <a:rPr lang="uk-UA" dirty="0" smtClean="0"/>
              <a:t>Відомості Верховної Ради (ВВР), 2014, № 37-38, ст.2004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uk-UA" dirty="0" smtClean="0"/>
              <a:t>Стаття 6. </a:t>
            </a:r>
            <a:r>
              <a:rPr lang="uk-UA" i="1" dirty="0" smtClean="0"/>
              <a:t>Засади державної політики у сфері освіти та принципи освітньої діяльності</a:t>
            </a:r>
            <a:r>
              <a:rPr lang="uk-UA" dirty="0" smtClean="0"/>
              <a:t>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ru-RU" dirty="0" err="1"/>
              <a:t>Стаття</a:t>
            </a:r>
            <a:r>
              <a:rPr lang="ru-RU" dirty="0"/>
              <a:t> 42. </a:t>
            </a:r>
            <a:r>
              <a:rPr lang="ru-RU" i="1" dirty="0" err="1"/>
              <a:t>Академічна</a:t>
            </a:r>
            <a:r>
              <a:rPr lang="ru-RU" i="1" dirty="0"/>
              <a:t> </a:t>
            </a:r>
            <a:r>
              <a:rPr lang="ru-RU" i="1" dirty="0" err="1" smtClean="0"/>
              <a:t>доброчесність</a:t>
            </a:r>
            <a:endParaRPr lang="ru-RU" i="1" dirty="0" smtClean="0"/>
          </a:p>
          <a:p>
            <a:pPr marL="0" indent="0" algn="just">
              <a:spcBef>
                <a:spcPts val="1800"/>
              </a:spcBef>
              <a:buNone/>
            </a:pPr>
            <a:r>
              <a:rPr lang="uk-UA" b="1" dirty="0">
                <a:solidFill>
                  <a:srgbClr val="C00000"/>
                </a:solidFill>
              </a:rPr>
              <a:t>Академічна доброчесність </a:t>
            </a:r>
            <a:r>
              <a:rPr lang="uk-UA" dirty="0"/>
              <a:t>– це сукупність </a:t>
            </a:r>
            <a:r>
              <a:rPr lang="uk-UA" b="1" dirty="0"/>
              <a:t>етичних принципів </a:t>
            </a:r>
            <a:r>
              <a:rPr lang="uk-UA" dirty="0"/>
              <a:t>та визначених законом правил, якими мають </a:t>
            </a:r>
            <a:r>
              <a:rPr lang="uk-UA" b="1" dirty="0"/>
              <a:t>керуватися учасники освітнього процесу </a:t>
            </a:r>
            <a:r>
              <a:rPr lang="uk-UA" dirty="0"/>
              <a:t>під час навчання, викладання та провадження наукової (творчої) діяльності </a:t>
            </a:r>
            <a:r>
              <a:rPr lang="uk-UA" b="1" dirty="0"/>
              <a:t>з метою забезпечення довіри до результатів навчання та/або наукових (творчих) досягнень.</a:t>
            </a:r>
          </a:p>
          <a:p>
            <a:pPr marL="0" indent="0" algn="just">
              <a:spcBef>
                <a:spcPts val="1800"/>
              </a:spcBef>
              <a:buNone/>
            </a:pPr>
            <a:r>
              <a:rPr lang="uk-UA" dirty="0"/>
              <a:t>Стаття 16. </a:t>
            </a:r>
            <a:r>
              <a:rPr lang="uk-UA" i="1" dirty="0"/>
              <a:t>Система забезпечення якості вищої </a:t>
            </a:r>
            <a:r>
              <a:rPr lang="uk-UA" i="1" dirty="0" smtClean="0"/>
              <a:t>освіти</a:t>
            </a:r>
          </a:p>
          <a:p>
            <a:pPr marL="0" indent="0" algn="just">
              <a:spcBef>
                <a:spcPts val="1800"/>
              </a:spcBef>
              <a:buNone/>
            </a:pPr>
            <a:r>
              <a:rPr lang="uk-UA" dirty="0"/>
              <a:t>Стаття 32. </a:t>
            </a:r>
            <a:r>
              <a:rPr lang="uk-UA" i="1" dirty="0"/>
              <a:t>Принципи діяльності, основні права та обов’язки закладу вищої </a:t>
            </a:r>
            <a:r>
              <a:rPr lang="uk-UA" i="1" dirty="0" smtClean="0"/>
              <a:t>освіти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84168" y="563893"/>
            <a:ext cx="2353444" cy="1568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288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1430</TotalTime>
  <Words>1308</Words>
  <Application>Microsoft Office PowerPoint</Application>
  <PresentationFormat>Экран (4:3)</PresentationFormat>
  <Paragraphs>196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Эркер</vt:lpstr>
      <vt:lpstr>Презентация PowerPoint</vt:lpstr>
      <vt:lpstr>Академічна доброчесність: поняття, проблеми імплементації Запобігання плагіату  в академічних установах</vt:lpstr>
      <vt:lpstr>Презентация PowerPoint</vt:lpstr>
      <vt:lpstr>Академічний плагіат</vt:lpstr>
      <vt:lpstr>International Center for Academic Integrity (опитування)</vt:lpstr>
      <vt:lpstr>Презентация PowerPoint</vt:lpstr>
      <vt:lpstr>ДЕЯКІ З ПРИЧИНИ</vt:lpstr>
      <vt:lpstr>СПОСОБИ БОРОТЬБИ</vt:lpstr>
      <vt:lpstr>нормативно-правове регулювання</vt:lpstr>
      <vt:lpstr>Види академічного плагіату в наукових роботах</vt:lpstr>
      <vt:lpstr>ознаки академічного плагіату (Лист МОН, 15 серпня 2018 р)</vt:lpstr>
      <vt:lpstr>Забезпечення академічної доброчесності </vt:lpstr>
      <vt:lpstr>Ефективне використання програмного забезпечення для виявлення можливого плагіату</vt:lpstr>
      <vt:lpstr>Розподіл видів плагіата на умовні групи</vt:lpstr>
      <vt:lpstr>Тестування: звіти перевірки текста* різними системами</vt:lpstr>
      <vt:lpstr>Як розуміти показники звіту системи?</vt:lpstr>
      <vt:lpstr>Плагіат – нове явище</vt:lpstr>
      <vt:lpstr>Plagiat.pl</vt:lpstr>
      <vt:lpstr>Співпраця МОН Польщі, Румунії, України</vt:lpstr>
      <vt:lpstr>правові акти регулювання антиплагіату  в Польщі</vt:lpstr>
      <vt:lpstr>Plagiat.pl – антиплагіатна система (2018)</vt:lpstr>
      <vt:lpstr>Список джерел, в яких система StrikePlagiarism.com проводить пошук запозичень</vt:lpstr>
      <vt:lpstr>Презентация PowerPoint</vt:lpstr>
      <vt:lpstr>Презентация PowerPoint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himiya-hak1</dc:creator>
  <cp:lastModifiedBy>himiya-hak1</cp:lastModifiedBy>
  <cp:revision>56</cp:revision>
  <cp:lastPrinted>2019-09-23T12:59:37Z</cp:lastPrinted>
  <dcterms:created xsi:type="dcterms:W3CDTF">2019-09-17T08:09:23Z</dcterms:created>
  <dcterms:modified xsi:type="dcterms:W3CDTF">2019-09-26T12:53:15Z</dcterms:modified>
</cp:coreProperties>
</file>