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57" r:id="rId1"/>
  </p:sldMasterIdLst>
  <p:sldIdLst>
    <p:sldId id="262" r:id="rId2"/>
    <p:sldId id="266" r:id="rId3"/>
    <p:sldId id="267" r:id="rId4"/>
    <p:sldId id="257" r:id="rId5"/>
    <p:sldId id="268" r:id="rId6"/>
    <p:sldId id="264" r:id="rId7"/>
    <p:sldId id="270" r:id="rId8"/>
    <p:sldId id="271" r:id="rId9"/>
    <p:sldId id="273" r:id="rId10"/>
    <p:sldId id="274" r:id="rId11"/>
    <p:sldId id="275" r:id="rId12"/>
    <p:sldId id="276" r:id="rId13"/>
    <p:sldId id="265" r:id="rId14"/>
    <p:sldId id="277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70" d="100"/>
          <a:sy n="70" d="100"/>
        </p:scale>
        <p:origin x="-66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40;&#1085;&#1076;&#1088;&#1077;&#1081;\Desktop\&#1044;&#1110;&#1072;&#1075;&#1085;&#1086;&#1089;&#1090;&#1080;&#1082;&#1072;%20&#1072;&#1085;&#1082;&#1077;&#1090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uk-UA" sz="2400" b="1" i="0" u="none" strike="noStrike" baseline="0" dirty="0"/>
              <a:t>Найвдаліші методи і прийоми 	створення позитивного настрою студентів  </a:t>
            </a:r>
            <a:endParaRPr lang="uk-UA" sz="2400" b="1" dirty="0"/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dPt>
            <c:idx val="1"/>
            <c:bubble3D val="0"/>
            <c:spPr>
              <a:solidFill>
                <a:srgbClr val="FF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4D54-4B19-980A-611598B899BE}"/>
              </c:ext>
            </c:extLst>
          </c:dPt>
          <c:dPt>
            <c:idx val="2"/>
            <c:bubble3D val="0"/>
            <c:spPr>
              <a:solidFill>
                <a:srgbClr val="92D05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4D54-4B19-980A-611598B899BE}"/>
              </c:ext>
            </c:extLst>
          </c:dPt>
          <c:dPt>
            <c:idx val="3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4D54-4B19-980A-611598B899BE}"/>
              </c:ext>
            </c:extLst>
          </c:dPt>
          <c:dPt>
            <c:idx val="4"/>
            <c:bubble3D val="0"/>
            <c:spPr>
              <a:solidFill>
                <a:srgbClr val="00B0F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4D54-4B19-980A-611598B899BE}"/>
              </c:ext>
            </c:extLst>
          </c:dPt>
          <c:dPt>
            <c:idx val="5"/>
            <c:bubble3D val="0"/>
            <c:spPr>
              <a:solidFill>
                <a:srgbClr val="FFFF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4D54-4B19-980A-611598B899B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Лист1!$B$17:$B$22</c:f>
              <c:strCache>
                <c:ptCount val="6"/>
                <c:pt idx="0">
                  <c:v>Найвдаліші методи і прийоми створення позитивного настрою учнів </c:v>
                </c:pt>
                <c:pt idx="1">
                  <c:v>Створення ігрових ситуацій</c:v>
                </c:pt>
                <c:pt idx="2">
                  <c:v>Нестандартний початок уроку</c:v>
                </c:pt>
                <c:pt idx="3">
                  <c:v> Нестандартний урок</c:v>
                </c:pt>
                <c:pt idx="4">
                  <c:v>Застосування цікавих розвивальних завдань</c:v>
                </c:pt>
                <c:pt idx="5">
                  <c:v>Використання додаткових позапрограмних матеріалів</c:v>
                </c:pt>
              </c:strCache>
            </c:strRef>
          </c:cat>
          <c:val>
            <c:numRef>
              <c:f>Лист1!$C$17:$C$22</c:f>
              <c:numCache>
                <c:formatCode>General</c:formatCode>
                <c:ptCount val="6"/>
                <c:pt idx="1">
                  <c:v>96</c:v>
                </c:pt>
                <c:pt idx="2">
                  <c:v>83</c:v>
                </c:pt>
                <c:pt idx="3">
                  <c:v>79</c:v>
                </c:pt>
                <c:pt idx="4">
                  <c:v>62</c:v>
                </c:pt>
                <c:pt idx="5">
                  <c:v>82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4D54-4B19-980A-611598B899BE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</c:plotArea>
    <c:legend>
      <c:legendPos val="r"/>
      <c:legendEntry>
        <c:idx val="0"/>
        <c:delete val="1"/>
      </c:legendEntry>
      <c:layout>
        <c:manualLayout>
          <c:xMode val="edge"/>
          <c:yMode val="edge"/>
          <c:x val="0.61139265545200561"/>
          <c:y val="0.16515180324954473"/>
          <c:w val="0.38041109668700573"/>
          <c:h val="0.63951615842401222"/>
        </c:manualLayout>
      </c:layout>
      <c:overlay val="0"/>
      <c:txPr>
        <a:bodyPr/>
        <a:lstStyle/>
        <a:p>
          <a:pPr>
            <a:defRPr sz="180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DFAEEBF-825B-46F4-B0EF-C1BFB55AB7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1B6475B5-D534-4407-A5F3-334DE291A4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0DEA5AA-AC37-46BF-816E-212C20B91E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3/27/2018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6DDB433-2BA3-4E78-B255-2BFC07E97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545DB64-F6A0-46DF-8918-0D20F5F83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07810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2B66AF9-87E9-4295-B8AA-41D87D1F03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271EB201-6F17-48E4-AAD7-910A3347F8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C79E982-A765-4F39-A796-9180247364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3/27/2018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DA51BC0-3A43-4935-A875-8B264F9EE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F9568A4-63C9-4090-A6CB-5262E8ADCD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4309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B11AE72A-380A-48C5-A78F-C11E3EADFC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82C99DA3-7D97-4669-9B1D-DD32479BF8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D6E5151-58DB-48EF-ADAA-64ECC5D753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3/27/2018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8E18CD2-BBBC-46C0-932A-21494C329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40E5CB1-520E-40DF-BB1A-10502653D2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66457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xmlns="" id="{FAC94D14-EE9E-46AA-868A-B16016ACD1C3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609600" y="704850"/>
            <a:ext cx="10972800" cy="561975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5BC77483-E080-4F60-808C-1D55AC1FC5C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53A4B6B1-EE36-4E48-82F4-9115D55917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56000" y="6356351"/>
            <a:ext cx="4470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4CC97DB2-90DE-4A20-8B2B-99EB68A39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66400" y="6356351"/>
            <a:ext cx="1016000" cy="365125"/>
          </a:xfrm>
        </p:spPr>
        <p:txBody>
          <a:bodyPr/>
          <a:lstStyle>
            <a:lvl1pPr>
              <a:defRPr/>
            </a:lvl1pPr>
          </a:lstStyle>
          <a:p>
            <a:fld id="{437AA510-C0F5-4FDD-884A-557B7EC434F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62686621"/>
      </p:ext>
    </p:extLst>
  </p:cSld>
  <p:clrMapOvr>
    <a:masterClrMapping/>
  </p:clrMapOvr>
  <p:transition spd="slow"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CB97C55-4933-4BC1-862D-E07043C620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D3E56BF-C3FA-4984-A419-3F7F580A26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4E3A990-0641-4A01-AFDF-B153D7C459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3/27/2018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E57A571-546D-4F75-B3F8-3F7E5A6522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1B565E9-B696-4130-9B59-8F948094AB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75808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97304C8-088B-402A-837C-DAC750FF2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2752284-B8A8-4E50-A19F-BAEADEF97E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4383F85-67B8-4BA5-B45B-9BFD32A237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3/27/2018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E0B6759-D037-47D7-A6B1-C459028AB3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DBC75DB-FBE4-40A0-B6C3-6E20E9A764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734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7E435A0-062F-4ABD-ABF5-FC596DB340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4FBE4E4-E73D-4182-B314-DF6D074E18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C7D7108C-BF8C-47E6-BB65-488A4640B7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8306E458-DCA5-4EC1-A353-A4933D930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3/27/2018</a:t>
            </a:fld>
            <a:endParaRPr lang="en-US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7575E0FE-3D88-4868-91BC-EE9B106F83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7ED9A937-A3AD-443A-84B6-CC136DA1E6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04065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B3919AB-4C01-49CA-A939-555C32BFA1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90EF803-82FB-45FF-AB03-27479B3E9E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585B9770-8D62-431A-8B4A-5605327B61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9B4B1841-A268-4AD8-A9C9-8C515EEE5A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8B58762A-2D5E-4B15-B8BC-CB1A7160F3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E8EF4AB0-E0DA-4234-AF09-78B6F2C25F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3/27/2018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B869C2B7-28CF-4BF5-80C6-536261155C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513A1DFE-68DE-4C53-B161-C7174BED37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738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BA72400-4B93-4364-93F3-9071F68A7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F6BDC175-B46B-4002-9AE7-20716C6A93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3/27/2018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C147E7C5-2437-4194-86DC-7AF0531C97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B1702D28-C6C5-4B55-8AE7-29203B69F8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1574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41D2C565-D2A3-4A65-8A29-7A12EF451E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3/27/2018</a:t>
            </a:fld>
            <a:endParaRPr lang="en-US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DEACD3D5-7980-489C-8513-45FC7B672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63D68F4E-118B-47C2-AA89-C3F6B4924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609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86BEC5D-60CB-4A64-8E75-24208EDDB8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FB765CE-CF5F-443C-A06F-536B2221C7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639A6B87-5DBF-4135-9916-8D563C7335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8A865379-635C-4097-8F2F-3CDE231F50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3/27/2018</a:t>
            </a:fld>
            <a:endParaRPr lang="en-US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6FB98F85-34B0-472C-83DB-BBDB965985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0CE54F1E-77EF-4FD2-A9D9-2164D259BD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9156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DA32236-878A-49C3-A703-0D1792EF1B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BF03A7E0-D024-4E3A-98E5-1E6BFEA961B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D65CA37F-3C35-427C-BA93-94B949C51C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64854698-D3F8-416B-9B91-2A062D2AB2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3/27/2018</a:t>
            </a:fld>
            <a:endParaRPr lang="en-US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43733979-6201-4AAD-BFAD-B467476B4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070EA8F9-5B90-43FE-B89A-06977F5A9E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06285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7A5038B-942E-49AA-A510-D7294050A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9C622A6-746A-42EB-90CD-2FFEE01F1D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1127260-E5BE-4959-ACA6-2C7969CFA5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3/27/2018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48EC2F1-1083-4138-BF41-D1706EBBDD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C55E50B-94E8-4C91-A613-3D7D2205D2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7303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  <p:sldLayoutId id="214748378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4"/>
          <p:cNvSpPr txBox="1">
            <a:spLocks noChangeArrowheads="1"/>
          </p:cNvSpPr>
          <p:nvPr/>
        </p:nvSpPr>
        <p:spPr bwMode="auto">
          <a:xfrm>
            <a:off x="3431117" y="471490"/>
            <a:ext cx="5281083" cy="192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C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rgbClr val="0000FF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rgbClr val="0000FF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rgbClr val="0000FF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rgbClr val="0000FF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rgbClr val="0000FF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FF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FF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FF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FF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uk-UA" sz="6000" dirty="0">
                <a:solidFill>
                  <a:srgbClr val="000000"/>
                </a:solidFill>
              </a:rPr>
              <a:t>Методичний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uk-UA" sz="6000" dirty="0">
                <a:solidFill>
                  <a:srgbClr val="000000"/>
                </a:solidFill>
              </a:rPr>
              <a:t>семінар</a:t>
            </a:r>
            <a:endParaRPr lang="ru-RU" sz="4000" dirty="0">
              <a:solidFill>
                <a:srgbClr val="000000"/>
              </a:solidFill>
            </a:endParaRPr>
          </a:p>
        </p:txBody>
      </p:sp>
      <p:pic>
        <p:nvPicPr>
          <p:cNvPr id="2051" name="Picture 5" descr="_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8385" y="11116"/>
            <a:ext cx="2969683" cy="284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66" y="71438"/>
            <a:ext cx="3310467" cy="2493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C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54" name="TextBox 1"/>
          <p:cNvSpPr txBox="1">
            <a:spLocks noChangeArrowheads="1"/>
          </p:cNvSpPr>
          <p:nvPr/>
        </p:nvSpPr>
        <p:spPr bwMode="auto">
          <a:xfrm>
            <a:off x="4904319" y="6346825"/>
            <a:ext cx="197361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rgbClr val="0000FF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rgbClr val="0000FF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rgbClr val="0000FF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rgbClr val="0000FF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rgbClr val="0000FF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FF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FF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FF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FF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000000"/>
                </a:solidFill>
                <a:latin typeface="Trebuchet MS" pitchFamily="34" charset="0"/>
              </a:rPr>
              <a:t>27 </a:t>
            </a:r>
            <a:r>
              <a:rPr lang="ru-RU" dirty="0" err="1">
                <a:solidFill>
                  <a:srgbClr val="000000"/>
                </a:solidFill>
                <a:latin typeface="Trebuchet MS" pitchFamily="34" charset="0"/>
              </a:rPr>
              <a:t>березня</a:t>
            </a:r>
            <a:r>
              <a:rPr lang="ru-RU" dirty="0">
                <a:solidFill>
                  <a:srgbClr val="000000"/>
                </a:solidFill>
                <a:latin typeface="Trebuchet MS" pitchFamily="34" charset="0"/>
              </a:rPr>
              <a:t> 2018 р.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xmlns="" id="{081EBCA1-DA7D-4EB3-B20C-241A17268841}"/>
              </a:ext>
            </a:extLst>
          </p:cNvPr>
          <p:cNvSpPr txBox="1">
            <a:spLocks/>
          </p:cNvSpPr>
          <p:nvPr/>
        </p:nvSpPr>
        <p:spPr>
          <a:xfrm>
            <a:off x="1008564" y="2432852"/>
            <a:ext cx="9765126" cy="25092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b="1" dirty="0"/>
              <a:t>Мотивація навчальної діяльності,  особливості її формування</a:t>
            </a:r>
            <a:endParaRPr lang="ru-RU" b="1" dirty="0"/>
          </a:p>
        </p:txBody>
      </p:sp>
      <p:sp>
        <p:nvSpPr>
          <p:cNvPr id="2" name="TextBox 1"/>
          <p:cNvSpPr txBox="1"/>
          <p:nvPr/>
        </p:nvSpPr>
        <p:spPr>
          <a:xfrm>
            <a:off x="9976513" y="5474328"/>
            <a:ext cx="18551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ас. Чаленко Н.М.</a:t>
            </a:r>
          </a:p>
        </p:txBody>
      </p:sp>
    </p:spTree>
    <p:extLst>
      <p:ext uri="{BB962C8B-B14F-4D97-AF65-F5344CB8AC3E}">
        <p14:creationId xmlns:p14="http://schemas.microsoft.com/office/powerpoint/2010/main" val="603238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xmlns="" id="{2C1422F2-C985-4758-9E37-8D2B05F5E1D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"/>
            <a:ext cx="10515600" cy="836762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uk-UA" altLang="ru-RU" sz="3600" b="1" dirty="0">
                <a:solidFill>
                  <a:srgbClr val="FF3300"/>
                </a:solidFill>
              </a:rPr>
              <a:t>Методи мотивації самостійної навчальної діяльності</a:t>
            </a:r>
            <a:endParaRPr lang="ru-RU" altLang="ru-RU" sz="3600" b="1" dirty="0">
              <a:solidFill>
                <a:srgbClr val="FF3300"/>
              </a:solidFill>
            </a:endParaRP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xmlns="" id="{64E7F8CA-AEAA-447A-9004-63FE70C67AE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69189" y="695564"/>
            <a:ext cx="10515600" cy="4351338"/>
          </a:xfrm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uk-UA" altLang="ru-RU" sz="2400" b="1" dirty="0"/>
              <a:t>1. Метод емоційного стимулювання у поєднанні зі словесним методом </a:t>
            </a:r>
            <a:r>
              <a:rPr lang="uk-UA" altLang="ru-RU" sz="2400" b="1" i="1" dirty="0"/>
              <a:t>(прийоми зацікавлення, здивування);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uk-UA" altLang="ru-RU" sz="2400" b="1" dirty="0"/>
              <a:t>2. Наочні </a:t>
            </a:r>
            <a:r>
              <a:rPr lang="uk-UA" altLang="ru-RU" sz="2400" b="1" i="1" dirty="0"/>
              <a:t>(демонстрація);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uk-UA" altLang="ru-RU" sz="2400" b="1" dirty="0"/>
              <a:t>3. Проблемно-пошукові;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uk-UA" altLang="ru-RU" sz="2400" b="1" dirty="0"/>
              <a:t>4. Практичні </a:t>
            </a:r>
            <a:r>
              <a:rPr lang="uk-UA" altLang="ru-RU" sz="2400" b="1" i="1" dirty="0"/>
              <a:t>(дати алгоритм виконання завдання).</a:t>
            </a:r>
          </a:p>
          <a:p>
            <a:pPr marL="273050" lvl="0" indent="-273050" fontAlgn="base"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None/>
            </a:pPr>
            <a:r>
              <a:rPr lang="uk-UA" altLang="ru-RU" sz="2400" b="1" dirty="0"/>
              <a:t>5. Методи, які стимулюють пізнавальні запити студентів (</a:t>
            </a:r>
            <a:r>
              <a:rPr lang="uk-UA" altLang="ru-RU" sz="2400" b="1" i="1" dirty="0"/>
              <a:t>незакінчені завдання, тексти, які спонукають ставити запитання або шукати правильних шляхів виконання, спрямовані на отримання додаткової інформації);</a:t>
            </a:r>
          </a:p>
          <a:p>
            <a:pPr marL="273050" lvl="0" indent="-273050" fontAlgn="base"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None/>
            </a:pPr>
            <a:r>
              <a:rPr lang="uk-UA" altLang="ru-RU" sz="2400" b="1" dirty="0"/>
              <a:t>6. Методи, що стимулюють ініціативу студентів (самостійне творче складання завдання, пошук аналогів у повсякденному житті);</a:t>
            </a:r>
          </a:p>
          <a:p>
            <a:pPr marL="273050" lvl="0" indent="-273050" fontAlgn="base"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None/>
            </a:pPr>
            <a:r>
              <a:rPr lang="uk-UA" altLang="ru-RU" sz="2400" b="1" dirty="0"/>
              <a:t>7. Методи, що стимулюють ініціативу, яка проявляється під час діяльності (прийом навмисних помилок, прийом “лабіринту”, прийом виконання практичних завдань);</a:t>
            </a:r>
          </a:p>
          <a:p>
            <a:pPr marL="273050" lvl="0" indent="-273050" fontAlgn="base"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None/>
            </a:pPr>
            <a:r>
              <a:rPr lang="uk-UA" altLang="ru-RU" sz="2400" b="1" dirty="0"/>
              <a:t> 8. Методи що стимулюють колективну діяльність й спільну діяльність </a:t>
            </a:r>
            <a:r>
              <a:rPr lang="uk-UA" altLang="ru-RU" sz="2400" b="1" i="1" dirty="0"/>
              <a:t>(змагання, допомога одногрупнику, критика).</a:t>
            </a:r>
            <a:endParaRPr lang="ru-RU" altLang="ru-RU" sz="2400" b="1" i="1" dirty="0"/>
          </a:p>
        </p:txBody>
      </p:sp>
    </p:spTree>
    <p:extLst>
      <p:ext uri="{BB962C8B-B14F-4D97-AF65-F5344CB8AC3E}">
        <p14:creationId xmlns:p14="http://schemas.microsoft.com/office/powerpoint/2010/main" val="1967358616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>
            <a:extLst>
              <a:ext uri="{FF2B5EF4-FFF2-40B4-BE49-F238E27FC236}">
                <a16:creationId xmlns:a16="http://schemas.microsoft.com/office/drawing/2014/main" xmlns="" id="{DF931144-00A1-463D-B574-1911DEF9A6B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733245" y="714376"/>
          <a:ext cx="10696755" cy="57388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41244110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Місце для вмісту 2">
            <a:extLst>
              <a:ext uri="{FF2B5EF4-FFF2-40B4-BE49-F238E27FC236}">
                <a16:creationId xmlns:a16="http://schemas.microsoft.com/office/drawing/2014/main" xmlns="" id="{4B000B1C-B26D-4C36-A339-BE4C65B57D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7732" y="259307"/>
            <a:ext cx="9648967" cy="4954137"/>
          </a:xfrm>
        </p:spPr>
        <p:txBody>
          <a:bodyPr>
            <a:normAutofit lnSpcReduction="10000"/>
          </a:bodyPr>
          <a:lstStyle/>
          <a:p>
            <a:pPr>
              <a:buFont typeface="Wingdings 2" panose="05020102010507070707" pitchFamily="18" charset="2"/>
              <a:buNone/>
            </a:pPr>
            <a:r>
              <a:rPr lang="uk-UA" alt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Стимули навчання</a:t>
            </a:r>
          </a:p>
          <a:p>
            <a:r>
              <a:rPr lang="uk-UA" alt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Новизна навчального матеріалу.</a:t>
            </a:r>
          </a:p>
          <a:p>
            <a:r>
              <a:rPr lang="uk-UA" alt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Незвичайність подачі.</a:t>
            </a:r>
          </a:p>
          <a:p>
            <a:r>
              <a:rPr lang="uk-UA" alt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Практична значущість нових знань для життя, спілкування, кар’єри, престижу. </a:t>
            </a:r>
          </a:p>
          <a:p>
            <a:r>
              <a:rPr lang="uk-UA" alt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Суперечливість матеріалу. </a:t>
            </a:r>
          </a:p>
          <a:p>
            <a:r>
              <a:rPr lang="uk-UA" alt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Оцінка. </a:t>
            </a:r>
          </a:p>
          <a:p>
            <a:r>
              <a:rPr lang="uk-UA" alt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 ситуації успіху. </a:t>
            </a:r>
          </a:p>
          <a:p>
            <a:r>
              <a:rPr lang="uk-UA" alt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 ігрових моментів, конкурсів, змагань. </a:t>
            </a:r>
          </a:p>
          <a:p>
            <a:r>
              <a:rPr lang="uk-UA" alt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Робота в парах або в групах.</a:t>
            </a:r>
          </a:p>
          <a:p>
            <a:r>
              <a:rPr lang="uk-UA" alt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Гумористичні відступи. </a:t>
            </a:r>
          </a:p>
          <a:p>
            <a:r>
              <a:rPr lang="uk-UA" alt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Чергування різних видів діяльності.</a:t>
            </a:r>
          </a:p>
          <a:p>
            <a:r>
              <a:rPr lang="uk-UA" alt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Поважне ставлення до особи учня, визнання його ділових та особистих якостей.</a:t>
            </a:r>
          </a:p>
          <a:p>
            <a:pPr eaLnBrk="1" hangingPunct="1"/>
            <a:endParaRPr lang="uk-UA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xmlns="" id="{C3EA87CD-1056-4EBE-B5AC-B15C94C326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613" y="357188"/>
            <a:ext cx="7346271" cy="540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fontAlgn="base">
              <a:spcBef>
                <a:spcPct val="20000"/>
              </a:spcBef>
              <a:spcAft>
                <a:spcPct val="0"/>
              </a:spcAft>
            </a:pPr>
            <a:r>
              <a:rPr lang="uk-UA" altLang="ru-RU" sz="20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endParaRPr lang="ru-RU" altLang="ru-RU" sz="20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2314912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Висновки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 err="1">
                <a:ea typeface="Calibri" panose="020F0502020204030204" pitchFamily="34" charset="0"/>
              </a:rPr>
              <a:t>Можливостей</a:t>
            </a:r>
            <a:r>
              <a:rPr lang="ru-RU" dirty="0">
                <a:ea typeface="Calibri" panose="020F0502020204030204" pitchFamily="34" charset="0"/>
              </a:rPr>
              <a:t> та </a:t>
            </a:r>
            <a:r>
              <a:rPr lang="ru-RU" dirty="0" err="1">
                <a:ea typeface="Calibri" panose="020F0502020204030204" pitchFamily="34" charset="0"/>
              </a:rPr>
              <a:t>технологій</a:t>
            </a:r>
            <a:r>
              <a:rPr lang="ru-RU" dirty="0">
                <a:ea typeface="Calibri" panose="020F0502020204030204" pitchFamily="34" charset="0"/>
              </a:rPr>
              <a:t> для </a:t>
            </a:r>
            <a:r>
              <a:rPr lang="ru-RU" dirty="0" err="1">
                <a:ea typeface="Calibri" panose="020F0502020204030204" pitchFamily="34" charset="0"/>
              </a:rPr>
              <a:t>підвищення</a:t>
            </a:r>
            <a:r>
              <a:rPr lang="ru-RU" dirty="0">
                <a:ea typeface="Calibri" panose="020F0502020204030204" pitchFamily="34" charset="0"/>
              </a:rPr>
              <a:t> </a:t>
            </a:r>
            <a:r>
              <a:rPr lang="ru-RU" dirty="0" err="1">
                <a:ea typeface="Calibri" panose="020F0502020204030204" pitchFamily="34" charset="0"/>
              </a:rPr>
              <a:t>мотивації</a:t>
            </a:r>
            <a:r>
              <a:rPr lang="ru-RU" dirty="0">
                <a:ea typeface="Calibri" panose="020F0502020204030204" pitchFamily="34" charset="0"/>
              </a:rPr>
              <a:t> </a:t>
            </a:r>
            <a:r>
              <a:rPr lang="ru-RU" dirty="0" err="1">
                <a:ea typeface="Calibri" panose="020F0502020204030204" pitchFamily="34" charset="0"/>
              </a:rPr>
              <a:t>існує</a:t>
            </a:r>
            <a:r>
              <a:rPr lang="ru-RU" dirty="0">
                <a:ea typeface="Calibri" panose="020F0502020204030204" pitchFamily="34" charset="0"/>
              </a:rPr>
              <a:t> </a:t>
            </a:r>
            <a:r>
              <a:rPr lang="ru-RU" dirty="0" err="1">
                <a:ea typeface="Calibri" panose="020F0502020204030204" pitchFamily="34" charset="0"/>
              </a:rPr>
              <a:t>безліч</a:t>
            </a:r>
            <a:r>
              <a:rPr lang="ru-RU" dirty="0">
                <a:ea typeface="Calibri" panose="020F0502020204030204" pitchFamily="34" charset="0"/>
              </a:rPr>
              <a:t>, але </a:t>
            </a:r>
            <a:r>
              <a:rPr lang="ru-RU" dirty="0" err="1">
                <a:ea typeface="Calibri" panose="020F0502020204030204" pitchFamily="34" charset="0"/>
              </a:rPr>
              <a:t>жодної</a:t>
            </a:r>
            <a:r>
              <a:rPr lang="ru-RU" dirty="0">
                <a:ea typeface="Calibri" panose="020F0502020204030204" pitchFamily="34" charset="0"/>
              </a:rPr>
              <a:t> </a:t>
            </a:r>
            <a:r>
              <a:rPr lang="ru-RU" dirty="0" err="1">
                <a:ea typeface="Calibri" panose="020F0502020204030204" pitchFamily="34" charset="0"/>
              </a:rPr>
              <a:t>універсальної</a:t>
            </a:r>
            <a:r>
              <a:rPr lang="ru-RU" dirty="0">
                <a:ea typeface="Calibri" panose="020F0502020204030204" pitchFamily="34" charset="0"/>
              </a:rPr>
              <a:t> – </a:t>
            </a:r>
            <a:r>
              <a:rPr lang="ru-RU" dirty="0" err="1">
                <a:ea typeface="Calibri" panose="020F0502020204030204" pitchFamily="34" charset="0"/>
              </a:rPr>
              <a:t>немає</a:t>
            </a:r>
            <a:r>
              <a:rPr lang="ru-RU" dirty="0">
                <a:ea typeface="Calibri" panose="020F0502020204030204" pitchFamily="34" charset="0"/>
              </a:rPr>
              <a:t>. </a:t>
            </a:r>
            <a:r>
              <a:rPr lang="ru-RU" dirty="0" err="1">
                <a:ea typeface="Calibri" panose="020F0502020204030204" pitchFamily="34" charset="0"/>
              </a:rPr>
              <a:t>Багато</a:t>
            </a:r>
            <a:r>
              <a:rPr lang="ru-RU" dirty="0">
                <a:ea typeface="Calibri" panose="020F0502020204030204" pitchFamily="34" charset="0"/>
              </a:rPr>
              <a:t> </a:t>
            </a:r>
            <a:r>
              <a:rPr lang="ru-RU" dirty="0" err="1">
                <a:ea typeface="Calibri" panose="020F0502020204030204" pitchFamily="34" charset="0"/>
              </a:rPr>
              <a:t>чинників</a:t>
            </a:r>
            <a:r>
              <a:rPr lang="ru-RU" dirty="0">
                <a:ea typeface="Calibri" panose="020F0502020204030204" pitchFamily="34" charset="0"/>
              </a:rPr>
              <a:t> </a:t>
            </a:r>
            <a:r>
              <a:rPr lang="ru-RU" dirty="0" err="1">
                <a:ea typeface="Calibri" panose="020F0502020204030204" pitchFamily="34" charset="0"/>
              </a:rPr>
              <a:t>впливають</a:t>
            </a:r>
            <a:r>
              <a:rPr lang="ru-RU" dirty="0">
                <a:ea typeface="Calibri" panose="020F0502020204030204" pitchFamily="34" charset="0"/>
              </a:rPr>
              <a:t> на </a:t>
            </a:r>
            <a:r>
              <a:rPr lang="ru-RU" dirty="0" err="1">
                <a:ea typeface="Calibri" panose="020F0502020204030204" pitchFamily="34" charset="0"/>
              </a:rPr>
              <a:t>спонуку</a:t>
            </a:r>
            <a:r>
              <a:rPr lang="ru-RU" dirty="0">
                <a:ea typeface="Calibri" panose="020F0502020204030204" pitchFamily="34" charset="0"/>
              </a:rPr>
              <a:t> конкретного студента до </a:t>
            </a:r>
            <a:r>
              <a:rPr lang="ru-RU" dirty="0" err="1">
                <a:ea typeface="Calibri" panose="020F0502020204030204" pitchFamily="34" charset="0"/>
              </a:rPr>
              <a:t>праці</a:t>
            </a:r>
            <a:r>
              <a:rPr lang="ru-RU" dirty="0">
                <a:ea typeface="Calibri" panose="020F0502020204030204" pitchFamily="34" charset="0"/>
              </a:rPr>
              <a:t> і </a:t>
            </a:r>
            <a:r>
              <a:rPr lang="ru-RU" dirty="0" err="1">
                <a:ea typeface="Calibri" panose="020F0502020204030204" pitchFamily="34" charset="0"/>
              </a:rPr>
              <a:t>навчання</a:t>
            </a:r>
            <a:r>
              <a:rPr lang="ru-RU" dirty="0">
                <a:ea typeface="Calibri" panose="020F0502020204030204" pitchFamily="34" charset="0"/>
              </a:rPr>
              <a:t>: </a:t>
            </a:r>
            <a:r>
              <a:rPr lang="ru-RU" dirty="0" err="1">
                <a:ea typeface="Calibri" panose="020F0502020204030204" pitchFamily="34" charset="0"/>
              </a:rPr>
              <a:t>інтерес</a:t>
            </a:r>
            <a:r>
              <a:rPr lang="ru-RU" dirty="0">
                <a:ea typeface="Calibri" panose="020F0502020204030204" pitchFamily="34" charset="0"/>
              </a:rPr>
              <a:t> до предмету, </a:t>
            </a:r>
            <a:r>
              <a:rPr lang="ru-RU" dirty="0" err="1">
                <a:ea typeface="Calibri" panose="020F0502020204030204" pitchFamily="34" charset="0"/>
              </a:rPr>
              <a:t>сприйняття</a:t>
            </a:r>
            <a:r>
              <a:rPr lang="ru-RU" dirty="0">
                <a:ea typeface="Calibri" panose="020F0502020204030204" pitchFamily="34" charset="0"/>
              </a:rPr>
              <a:t> </a:t>
            </a:r>
            <a:r>
              <a:rPr lang="ru-RU" dirty="0" err="1">
                <a:ea typeface="Calibri" panose="020F0502020204030204" pitchFamily="34" charset="0"/>
              </a:rPr>
              <a:t>його</a:t>
            </a:r>
            <a:r>
              <a:rPr lang="ru-RU" dirty="0">
                <a:ea typeface="Calibri" panose="020F0502020204030204" pitchFamily="34" charset="0"/>
              </a:rPr>
              <a:t> </a:t>
            </a:r>
            <a:r>
              <a:rPr lang="ru-RU" dirty="0" err="1">
                <a:ea typeface="Calibri" panose="020F0502020204030204" pitchFamily="34" charset="0"/>
              </a:rPr>
              <a:t>повноцінності</a:t>
            </a:r>
            <a:r>
              <a:rPr lang="ru-RU" dirty="0">
                <a:ea typeface="Calibri" panose="020F0502020204030204" pitchFamily="34" charset="0"/>
              </a:rPr>
              <a:t>, </a:t>
            </a:r>
            <a:r>
              <a:rPr lang="ru-RU" dirty="0" err="1">
                <a:ea typeface="Calibri" panose="020F0502020204030204" pitchFamily="34" charset="0"/>
              </a:rPr>
              <a:t>загальне</a:t>
            </a:r>
            <a:r>
              <a:rPr lang="ru-RU" dirty="0">
                <a:ea typeface="Calibri" panose="020F0502020204030204" pitchFamily="34" charset="0"/>
              </a:rPr>
              <a:t> </a:t>
            </a:r>
            <a:r>
              <a:rPr lang="ru-RU" dirty="0" err="1">
                <a:ea typeface="Calibri" panose="020F0502020204030204" pitchFamily="34" charset="0"/>
              </a:rPr>
              <a:t>бажання</a:t>
            </a:r>
            <a:r>
              <a:rPr lang="ru-RU" dirty="0">
                <a:ea typeface="Calibri" panose="020F0502020204030204" pitchFamily="34" charset="0"/>
              </a:rPr>
              <a:t> </a:t>
            </a:r>
            <a:r>
              <a:rPr lang="ru-RU" dirty="0" err="1">
                <a:ea typeface="Calibri" panose="020F0502020204030204" pitchFamily="34" charset="0"/>
              </a:rPr>
              <a:t>виконувати</a:t>
            </a:r>
            <a:r>
              <a:rPr lang="ru-RU" dirty="0">
                <a:ea typeface="Calibri" panose="020F0502020204030204" pitchFamily="34" charset="0"/>
              </a:rPr>
              <a:t> </a:t>
            </a:r>
            <a:r>
              <a:rPr lang="ru-RU" dirty="0" err="1">
                <a:ea typeface="Calibri" panose="020F0502020204030204" pitchFamily="34" charset="0"/>
              </a:rPr>
              <a:t>поставлені</a:t>
            </a:r>
            <a:r>
              <a:rPr lang="ru-RU" dirty="0">
                <a:ea typeface="Calibri" panose="020F0502020204030204" pitchFamily="34" charset="0"/>
              </a:rPr>
              <a:t> </a:t>
            </a:r>
            <a:r>
              <a:rPr lang="ru-RU" dirty="0" err="1">
                <a:ea typeface="Calibri" panose="020F0502020204030204" pitchFamily="34" charset="0"/>
              </a:rPr>
              <a:t>задачі</a:t>
            </a:r>
            <a:r>
              <a:rPr lang="ru-RU" dirty="0">
                <a:ea typeface="Calibri" panose="020F0502020204030204" pitchFamily="34" charset="0"/>
              </a:rPr>
              <a:t>, </a:t>
            </a:r>
            <a:r>
              <a:rPr lang="ru-RU" dirty="0" err="1">
                <a:ea typeface="Calibri" panose="020F0502020204030204" pitchFamily="34" charset="0"/>
              </a:rPr>
              <a:t>упевненість</a:t>
            </a:r>
            <a:r>
              <a:rPr lang="ru-RU" dirty="0">
                <a:ea typeface="Calibri" panose="020F0502020204030204" pitchFamily="34" charset="0"/>
              </a:rPr>
              <a:t> в </a:t>
            </a:r>
            <a:r>
              <a:rPr lang="ru-RU" dirty="0" err="1">
                <a:ea typeface="Calibri" panose="020F0502020204030204" pitchFamily="34" charset="0"/>
              </a:rPr>
              <a:t>собі</a:t>
            </a:r>
            <a:r>
              <a:rPr lang="ru-RU" dirty="0">
                <a:ea typeface="Calibri" panose="020F0502020204030204" pitchFamily="34" charset="0"/>
              </a:rPr>
              <a:t> і </a:t>
            </a:r>
            <a:r>
              <a:rPr lang="ru-RU" dirty="0" err="1">
                <a:ea typeface="Calibri" panose="020F0502020204030204" pitchFamily="34" charset="0"/>
              </a:rPr>
              <a:t>відчуття</a:t>
            </a:r>
            <a:r>
              <a:rPr lang="ru-RU" dirty="0">
                <a:ea typeface="Calibri" panose="020F0502020204030204" pitchFamily="34" charset="0"/>
              </a:rPr>
              <a:t> </a:t>
            </a:r>
            <a:r>
              <a:rPr lang="ru-RU" dirty="0" err="1">
                <a:ea typeface="Calibri" panose="020F0502020204030204" pitchFamily="34" charset="0"/>
              </a:rPr>
              <a:t>власної</a:t>
            </a:r>
            <a:r>
              <a:rPr lang="ru-RU" dirty="0">
                <a:ea typeface="Calibri" panose="020F0502020204030204" pitchFamily="34" charset="0"/>
              </a:rPr>
              <a:t> </a:t>
            </a:r>
            <a:r>
              <a:rPr lang="ru-RU" dirty="0" err="1">
                <a:ea typeface="Calibri" panose="020F0502020204030204" pitchFamily="34" charset="0"/>
              </a:rPr>
              <a:t>гідності</a:t>
            </a:r>
            <a:r>
              <a:rPr lang="ru-RU" dirty="0">
                <a:ea typeface="Calibri" panose="020F0502020204030204" pitchFamily="34" charset="0"/>
              </a:rPr>
              <a:t>, так само, як і </a:t>
            </a:r>
            <a:r>
              <a:rPr lang="ru-RU" dirty="0" err="1">
                <a:ea typeface="Calibri" panose="020F0502020204030204" pitchFamily="34" charset="0"/>
              </a:rPr>
              <a:t>терпіння</a:t>
            </a:r>
            <a:r>
              <a:rPr lang="ru-RU" dirty="0">
                <a:ea typeface="Calibri" panose="020F0502020204030204" pitchFamily="34" charset="0"/>
              </a:rPr>
              <a:t> і </a:t>
            </a:r>
            <a:r>
              <a:rPr lang="ru-RU" dirty="0" err="1">
                <a:ea typeface="Calibri" panose="020F0502020204030204" pitchFamily="34" charset="0"/>
              </a:rPr>
              <a:t>наполегливість</a:t>
            </a:r>
            <a:r>
              <a:rPr lang="ru-RU" dirty="0">
                <a:ea typeface="Calibri" panose="020F0502020204030204" pitchFamily="34" charset="0"/>
              </a:rPr>
              <a:t>. І, </a:t>
            </a:r>
            <a:r>
              <a:rPr lang="ru-RU" dirty="0" err="1">
                <a:ea typeface="Calibri" panose="020F0502020204030204" pitchFamily="34" charset="0"/>
              </a:rPr>
              <a:t>звичайно</a:t>
            </a:r>
            <a:r>
              <a:rPr lang="ru-RU" dirty="0">
                <a:ea typeface="Calibri" panose="020F0502020204030204" pitchFamily="34" charset="0"/>
              </a:rPr>
              <a:t>, не </a:t>
            </a:r>
            <a:r>
              <a:rPr lang="ru-RU" dirty="0" err="1">
                <a:ea typeface="Calibri" panose="020F0502020204030204" pitchFamily="34" charset="0"/>
              </a:rPr>
              <a:t>всі</a:t>
            </a:r>
            <a:r>
              <a:rPr lang="ru-RU" dirty="0">
                <a:ea typeface="Calibri" panose="020F0502020204030204" pitchFamily="34" charset="0"/>
              </a:rPr>
              <a:t> </a:t>
            </a:r>
            <a:r>
              <a:rPr lang="ru-RU" dirty="0" err="1">
                <a:ea typeface="Calibri" panose="020F0502020204030204" pitchFamily="34" charset="0"/>
              </a:rPr>
              <a:t>студенти</a:t>
            </a:r>
            <a:r>
              <a:rPr lang="ru-RU" dirty="0">
                <a:ea typeface="Calibri" panose="020F0502020204030204" pitchFamily="34" charset="0"/>
              </a:rPr>
              <a:t> </a:t>
            </a:r>
            <a:r>
              <a:rPr lang="ru-RU" dirty="0" err="1">
                <a:ea typeface="Calibri" panose="020F0502020204030204" pitchFamily="34" charset="0"/>
              </a:rPr>
              <a:t>мотивовані</a:t>
            </a:r>
            <a:r>
              <a:rPr lang="ru-RU" dirty="0">
                <a:ea typeface="Calibri" panose="020F0502020204030204" pitchFamily="34" charset="0"/>
              </a:rPr>
              <a:t> </a:t>
            </a:r>
            <a:r>
              <a:rPr lang="ru-RU" dirty="0" err="1">
                <a:ea typeface="Calibri" panose="020F0502020204030204" pitchFamily="34" charset="0"/>
              </a:rPr>
              <a:t>однаковими</a:t>
            </a:r>
            <a:r>
              <a:rPr lang="ru-RU" dirty="0">
                <a:ea typeface="Calibri" panose="020F0502020204030204" pitchFamily="34" charset="0"/>
              </a:rPr>
              <a:t> </a:t>
            </a:r>
            <a:r>
              <a:rPr lang="ru-RU" dirty="0" err="1">
                <a:ea typeface="Calibri" panose="020F0502020204030204" pitchFamily="34" charset="0"/>
              </a:rPr>
              <a:t>цінностями</a:t>
            </a:r>
            <a:r>
              <a:rPr lang="ru-RU" dirty="0">
                <a:ea typeface="Calibri" panose="020F0502020204030204" pitchFamily="34" charset="0"/>
              </a:rPr>
              <a:t>, </a:t>
            </a:r>
            <a:r>
              <a:rPr lang="ru-RU" dirty="0" err="1">
                <a:ea typeface="Calibri" panose="020F0502020204030204" pitchFamily="34" charset="0"/>
              </a:rPr>
              <a:t>потребами,бажаннями</a:t>
            </a:r>
            <a:r>
              <a:rPr lang="ru-RU" dirty="0">
                <a:ea typeface="Calibri" panose="020F0502020204030204" pitchFamily="34" charset="0"/>
              </a:rPr>
              <a:t>. </a:t>
            </a:r>
            <a:r>
              <a:rPr lang="ru-RU" dirty="0" err="1">
                <a:ea typeface="Calibri" panose="020F0502020204030204" pitchFamily="34" charset="0"/>
              </a:rPr>
              <a:t>Деякі</a:t>
            </a:r>
            <a:r>
              <a:rPr lang="ru-RU" dirty="0">
                <a:ea typeface="Calibri" panose="020F0502020204030204" pitchFamily="34" charset="0"/>
              </a:rPr>
              <a:t> </a:t>
            </a:r>
            <a:r>
              <a:rPr lang="ru-RU" dirty="0" err="1">
                <a:ea typeface="Calibri" panose="020F0502020204030204" pitchFamily="34" charset="0"/>
              </a:rPr>
              <a:t>будуть</a:t>
            </a:r>
            <a:r>
              <a:rPr lang="ru-RU" dirty="0">
                <a:ea typeface="Calibri" panose="020F0502020204030204" pitchFamily="34" charset="0"/>
              </a:rPr>
              <a:t> </a:t>
            </a:r>
            <a:r>
              <a:rPr lang="ru-RU" dirty="0" err="1">
                <a:ea typeface="Calibri" panose="020F0502020204030204" pitchFamily="34" charset="0"/>
              </a:rPr>
              <a:t>вмотивовані</a:t>
            </a:r>
            <a:r>
              <a:rPr lang="ru-RU" dirty="0">
                <a:ea typeface="Calibri" panose="020F0502020204030204" pitchFamily="34" charset="0"/>
              </a:rPr>
              <a:t> </a:t>
            </a:r>
            <a:r>
              <a:rPr lang="ru-RU" dirty="0" err="1">
                <a:ea typeface="Calibri" panose="020F0502020204030204" pitchFamily="34" charset="0"/>
              </a:rPr>
              <a:t>схваленням</a:t>
            </a:r>
            <a:r>
              <a:rPr lang="ru-RU" dirty="0">
                <a:ea typeface="Calibri" panose="020F0502020204030204" pitchFamily="34" charset="0"/>
              </a:rPr>
              <a:t> </a:t>
            </a:r>
            <a:r>
              <a:rPr lang="ru-RU" dirty="0" err="1">
                <a:ea typeface="Calibri" panose="020F0502020204030204" pitchFamily="34" charset="0"/>
              </a:rPr>
              <a:t>інших</a:t>
            </a:r>
            <a:r>
              <a:rPr lang="ru-RU" dirty="0">
                <a:ea typeface="Calibri" panose="020F0502020204030204" pitchFamily="34" charset="0"/>
              </a:rPr>
              <a:t>, </a:t>
            </a:r>
            <a:r>
              <a:rPr lang="ru-RU" dirty="0" err="1">
                <a:ea typeface="Calibri" panose="020F0502020204030204" pitchFamily="34" charset="0"/>
              </a:rPr>
              <a:t>інші</a:t>
            </a:r>
            <a:r>
              <a:rPr lang="ru-RU" dirty="0">
                <a:ea typeface="Calibri" panose="020F0502020204030204" pitchFamily="34" charset="0"/>
              </a:rPr>
              <a:t> – </a:t>
            </a:r>
            <a:r>
              <a:rPr lang="ru-RU" dirty="0" err="1">
                <a:ea typeface="Calibri" panose="020F0502020204030204" pitchFamily="34" charset="0"/>
              </a:rPr>
              <a:t>подоланням</a:t>
            </a:r>
            <a:r>
              <a:rPr lang="ru-RU" dirty="0">
                <a:ea typeface="Calibri" panose="020F0502020204030204" pitchFamily="34" charset="0"/>
              </a:rPr>
              <a:t> проблем. Тому кожному педагогу </a:t>
            </a:r>
            <a:r>
              <a:rPr lang="ru-RU" dirty="0" err="1">
                <a:ea typeface="Calibri" panose="020F0502020204030204" pitchFamily="34" charset="0"/>
              </a:rPr>
              <a:t>потрібно</a:t>
            </a:r>
            <a:r>
              <a:rPr lang="ru-RU" dirty="0">
                <a:ea typeface="Calibri" panose="020F0502020204030204" pitchFamily="34" charset="0"/>
              </a:rPr>
              <a:t> </a:t>
            </a:r>
            <a:r>
              <a:rPr lang="ru-RU" dirty="0" err="1">
                <a:ea typeface="Calibri" panose="020F0502020204030204" pitchFamily="34" charset="0"/>
              </a:rPr>
              <a:t>пам´ятати</a:t>
            </a:r>
            <a:r>
              <a:rPr lang="ru-RU" dirty="0">
                <a:ea typeface="Calibri" panose="020F0502020204030204" pitchFamily="34" charset="0"/>
              </a:rPr>
              <a:t> головне: </a:t>
            </a:r>
            <a:r>
              <a:rPr lang="ru-RU" dirty="0" err="1">
                <a:ea typeface="Calibri" panose="020F0502020204030204" pitchFamily="34" charset="0"/>
              </a:rPr>
              <a:t>викладач</a:t>
            </a:r>
            <a:r>
              <a:rPr lang="ru-RU" dirty="0">
                <a:ea typeface="Calibri" panose="020F0502020204030204" pitchFamily="34" charset="0"/>
              </a:rPr>
              <a:t> ВНЗ повинен </a:t>
            </a:r>
            <a:r>
              <a:rPr lang="ru-RU" dirty="0" err="1">
                <a:ea typeface="Calibri" panose="020F0502020204030204" pitchFamily="34" charset="0"/>
              </a:rPr>
              <a:t>розвивати</a:t>
            </a:r>
            <a:r>
              <a:rPr lang="ru-RU" dirty="0">
                <a:ea typeface="Calibri" panose="020F0502020204030204" pitchFamily="34" charset="0"/>
              </a:rPr>
              <a:t> у </a:t>
            </a:r>
            <a:r>
              <a:rPr lang="ru-RU" dirty="0" err="1">
                <a:ea typeface="Calibri" panose="020F0502020204030204" pitchFamily="34" charset="0"/>
              </a:rPr>
              <a:t>студентів</a:t>
            </a:r>
            <a:r>
              <a:rPr lang="ru-RU" dirty="0">
                <a:ea typeface="Calibri" panose="020F0502020204030204" pitchFamily="34" charset="0"/>
              </a:rPr>
              <a:t> </a:t>
            </a:r>
            <a:r>
              <a:rPr lang="ru-RU" dirty="0" err="1">
                <a:ea typeface="Calibri" panose="020F0502020204030204" pitchFamily="34" charset="0"/>
              </a:rPr>
              <a:t>відчуття</a:t>
            </a:r>
            <a:r>
              <a:rPr lang="ru-RU" dirty="0">
                <a:ea typeface="Calibri" panose="020F0502020204030204" pitchFamily="34" charset="0"/>
              </a:rPr>
              <a:t> </a:t>
            </a:r>
            <a:r>
              <a:rPr lang="ru-RU" dirty="0" err="1">
                <a:ea typeface="Calibri" panose="020F0502020204030204" pitchFamily="34" charset="0"/>
              </a:rPr>
              <a:t>впевненості</a:t>
            </a:r>
            <a:r>
              <a:rPr lang="ru-RU" dirty="0">
                <a:ea typeface="Calibri" panose="020F0502020204030204" pitchFamily="34" charset="0"/>
              </a:rPr>
              <a:t> та </a:t>
            </a:r>
            <a:r>
              <a:rPr lang="ru-RU" dirty="0" err="1">
                <a:ea typeface="Calibri" panose="020F0502020204030204" pitchFamily="34" charset="0"/>
              </a:rPr>
              <a:t>успішності</a:t>
            </a:r>
            <a:r>
              <a:rPr lang="ru-RU" dirty="0">
                <a:ea typeface="Calibri" panose="020F0502020204030204" pitchFamily="34" charset="0"/>
              </a:rPr>
              <a:t>, </a:t>
            </a:r>
            <a:r>
              <a:rPr lang="ru-RU" dirty="0" err="1">
                <a:ea typeface="Calibri" panose="020F0502020204030204" pitchFamily="34" charset="0"/>
              </a:rPr>
              <a:t>встановлювати</a:t>
            </a:r>
            <a:r>
              <a:rPr lang="ru-RU" dirty="0">
                <a:ea typeface="Calibri" panose="020F0502020204030204" pitchFamily="34" charset="0"/>
              </a:rPr>
              <a:t> </a:t>
            </a:r>
            <a:r>
              <a:rPr lang="ru-RU" dirty="0" err="1">
                <a:ea typeface="Calibri" panose="020F0502020204030204" pitchFamily="34" charset="0"/>
              </a:rPr>
              <a:t>важкі</a:t>
            </a:r>
            <a:r>
              <a:rPr lang="ru-RU" dirty="0">
                <a:ea typeface="Calibri" panose="020F0502020204030204" pitchFamily="34" charset="0"/>
              </a:rPr>
              <a:t>, але </a:t>
            </a:r>
            <a:r>
              <a:rPr lang="ru-RU" dirty="0" err="1">
                <a:ea typeface="Calibri" panose="020F0502020204030204" pitchFamily="34" charset="0"/>
              </a:rPr>
              <a:t>досяжні</a:t>
            </a:r>
            <a:r>
              <a:rPr lang="ru-RU" dirty="0">
                <a:ea typeface="Calibri" panose="020F0502020204030204" pitchFamily="34" charset="0"/>
              </a:rPr>
              <a:t> </a:t>
            </a:r>
            <a:r>
              <a:rPr lang="ru-RU" dirty="0" err="1">
                <a:ea typeface="Calibri" panose="020F0502020204030204" pitchFamily="34" charset="0"/>
              </a:rPr>
              <a:t>цілі</a:t>
            </a:r>
            <a:r>
              <a:rPr lang="ru-RU" dirty="0">
                <a:ea typeface="Calibri" panose="020F0502020204030204" pitchFamily="34" charset="0"/>
              </a:rPr>
              <a:t>, </a:t>
            </a:r>
            <a:r>
              <a:rPr lang="ru-RU" dirty="0" err="1">
                <a:ea typeface="Calibri" panose="020F0502020204030204" pitchFamily="34" charset="0"/>
              </a:rPr>
              <a:t>створювати</a:t>
            </a:r>
            <a:r>
              <a:rPr lang="ru-RU" dirty="0">
                <a:ea typeface="Calibri" panose="020F0502020204030204" pitchFamily="34" charset="0"/>
              </a:rPr>
              <a:t> атмосферу </a:t>
            </a:r>
            <a:r>
              <a:rPr lang="ru-RU" dirty="0" err="1">
                <a:ea typeface="Calibri" panose="020F0502020204030204" pitchFamily="34" charset="0"/>
              </a:rPr>
              <a:t>конкурентності</a:t>
            </a:r>
            <a:r>
              <a:rPr lang="ru-RU" dirty="0">
                <a:ea typeface="Calibri" panose="020F0502020204030204" pitchFamily="34" charset="0"/>
              </a:rPr>
              <a:t>, </a:t>
            </a:r>
            <a:r>
              <a:rPr lang="ru-RU" dirty="0" err="1">
                <a:ea typeface="Calibri" panose="020F0502020204030204" pitchFamily="34" charset="0"/>
              </a:rPr>
              <a:t>регулювати</a:t>
            </a:r>
            <a:r>
              <a:rPr lang="ru-RU" dirty="0">
                <a:ea typeface="Calibri" panose="020F0502020204030204" pitchFamily="34" charset="0"/>
              </a:rPr>
              <a:t> </a:t>
            </a:r>
            <a:r>
              <a:rPr lang="ru-RU" dirty="0" err="1">
                <a:ea typeface="Calibri" panose="020F0502020204030204" pitchFamily="34" charset="0"/>
              </a:rPr>
              <a:t>підбір</a:t>
            </a:r>
            <a:r>
              <a:rPr lang="ru-RU" dirty="0">
                <a:ea typeface="Calibri" panose="020F0502020204030204" pitchFamily="34" charset="0"/>
              </a:rPr>
              <a:t> </a:t>
            </a:r>
            <a:r>
              <a:rPr lang="ru-RU" dirty="0" err="1">
                <a:ea typeface="Calibri" panose="020F0502020204030204" pitchFamily="34" charset="0"/>
              </a:rPr>
              <a:t>завдань</a:t>
            </a:r>
            <a:r>
              <a:rPr lang="ru-RU" dirty="0">
                <a:ea typeface="Calibri" panose="020F0502020204030204" pitchFamily="34" charset="0"/>
              </a:rPr>
              <a:t> так, </a:t>
            </a:r>
            <a:r>
              <a:rPr lang="ru-RU" dirty="0" err="1">
                <a:ea typeface="Calibri" panose="020F0502020204030204" pitchFamily="34" charset="0"/>
              </a:rPr>
              <a:t>щоб</a:t>
            </a:r>
            <a:r>
              <a:rPr lang="ru-RU" dirty="0">
                <a:ea typeface="Calibri" panose="020F0502020204030204" pitchFamily="34" charset="0"/>
              </a:rPr>
              <a:t> </a:t>
            </a:r>
            <a:r>
              <a:rPr lang="ru-RU" dirty="0" err="1">
                <a:ea typeface="Calibri" panose="020F0502020204030204" pitchFamily="34" charset="0"/>
              </a:rPr>
              <a:t>постійно</a:t>
            </a:r>
            <a:r>
              <a:rPr lang="ru-RU" dirty="0">
                <a:ea typeface="Calibri" panose="020F0502020204030204" pitchFamily="34" charset="0"/>
              </a:rPr>
              <a:t> </a:t>
            </a:r>
            <a:r>
              <a:rPr lang="ru-RU" dirty="0" err="1">
                <a:ea typeface="Calibri" panose="020F0502020204030204" pitchFamily="34" charset="0"/>
              </a:rPr>
              <a:t>підтримувати</a:t>
            </a:r>
            <a:r>
              <a:rPr lang="ru-RU" dirty="0">
                <a:ea typeface="Calibri" panose="020F0502020204030204" pitchFamily="34" charset="0"/>
              </a:rPr>
              <a:t> </a:t>
            </a:r>
            <a:r>
              <a:rPr lang="ru-RU" dirty="0" err="1">
                <a:ea typeface="Calibri" panose="020F0502020204030204" pitchFamily="34" charset="0"/>
              </a:rPr>
              <a:t>оптимальну</a:t>
            </a:r>
            <a:r>
              <a:rPr lang="ru-RU" dirty="0">
                <a:ea typeface="Calibri" panose="020F0502020204030204" pitchFamily="34" charset="0"/>
              </a:rPr>
              <a:t> </a:t>
            </a:r>
            <a:r>
              <a:rPr lang="ru-RU" dirty="0" err="1">
                <a:ea typeface="Calibri" panose="020F0502020204030204" pitchFamily="34" charset="0"/>
              </a:rPr>
              <a:t>мотивацію</a:t>
            </a:r>
            <a:r>
              <a:rPr lang="ru-RU" dirty="0">
                <a:ea typeface="Calibri" panose="020F0502020204030204" pitchFamily="34" charset="0"/>
              </a:rPr>
              <a:t> до </a:t>
            </a:r>
            <a:r>
              <a:rPr lang="ru-RU" dirty="0" err="1">
                <a:ea typeface="Calibri" panose="020F0502020204030204" pitchFamily="34" charset="0"/>
              </a:rPr>
              <a:t>використання</a:t>
            </a:r>
            <a:r>
              <a:rPr lang="ru-RU" dirty="0">
                <a:ea typeface="Calibri" panose="020F0502020204030204" pitchFamily="34" charset="0"/>
              </a:rPr>
              <a:t> </a:t>
            </a:r>
            <a:r>
              <a:rPr lang="ru-RU" dirty="0" err="1">
                <a:ea typeface="Calibri" panose="020F0502020204030204" pitchFamily="34" charset="0"/>
              </a:rPr>
              <a:t>свого</a:t>
            </a:r>
            <a:r>
              <a:rPr lang="ru-RU" dirty="0">
                <a:ea typeface="Calibri" panose="020F0502020204030204" pitchFamily="34" charset="0"/>
              </a:rPr>
              <a:t> </a:t>
            </a:r>
            <a:r>
              <a:rPr lang="ru-RU" dirty="0" err="1">
                <a:ea typeface="Calibri" panose="020F0502020204030204" pitchFamily="34" charset="0"/>
              </a:rPr>
              <a:t>потенціалу</a:t>
            </a:r>
            <a:r>
              <a:rPr lang="ru-RU" dirty="0">
                <a:ea typeface="Calibri" panose="020F0502020204030204" pitchFamily="34" charset="0"/>
              </a:rPr>
              <a:t> в </a:t>
            </a:r>
            <a:r>
              <a:rPr lang="ru-RU" dirty="0" err="1">
                <a:ea typeface="Calibri" panose="020F0502020204030204" pitchFamily="34" charset="0"/>
              </a:rPr>
              <a:t>області</a:t>
            </a:r>
            <a:r>
              <a:rPr lang="ru-RU" dirty="0">
                <a:ea typeface="Calibri" panose="020F0502020204030204" pitchFamily="34" charset="0"/>
              </a:rPr>
              <a:t> </a:t>
            </a:r>
            <a:r>
              <a:rPr lang="ru-RU" dirty="0" err="1">
                <a:ea typeface="Calibri" panose="020F0502020204030204" pitchFamily="34" charset="0"/>
              </a:rPr>
              <a:t>спонукання</a:t>
            </a:r>
            <a:r>
              <a:rPr lang="ru-RU" dirty="0">
                <a:ea typeface="Calibri" panose="020F0502020204030204" pitchFamily="34" charset="0"/>
              </a:rPr>
              <a:t> </a:t>
            </a:r>
            <a:r>
              <a:rPr lang="ru-RU" dirty="0" err="1">
                <a:ea typeface="Calibri" panose="020F0502020204030204" pitchFamily="34" charset="0"/>
              </a:rPr>
              <a:t>студентів</a:t>
            </a:r>
            <a:r>
              <a:rPr lang="ru-RU" dirty="0">
                <a:ea typeface="Calibri" panose="020F0502020204030204" pitchFamily="34" charset="0"/>
              </a:rPr>
              <a:t> до </a:t>
            </a:r>
            <a:r>
              <a:rPr lang="ru-RU" dirty="0" err="1">
                <a:ea typeface="Calibri" panose="020F0502020204030204" pitchFamily="34" charset="0"/>
              </a:rPr>
              <a:t>навчання</a:t>
            </a:r>
            <a:r>
              <a:rPr lang="ru-RU" dirty="0">
                <a:ea typeface="Calibri" panose="020F0502020204030204" pitchFamily="34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9024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ru-RU" sz="7200" b="1" i="1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ru-RU" sz="7200" b="1" i="1" smtClean="0">
                <a:solidFill>
                  <a:srgbClr val="FF0000"/>
                </a:solidFill>
              </a:rPr>
              <a:t>Дякую</a:t>
            </a:r>
            <a:r>
              <a:rPr lang="ru-RU" sz="7200" b="1" i="1" dirty="0" smtClean="0">
                <a:solidFill>
                  <a:srgbClr val="FF0000"/>
                </a:solidFill>
              </a:rPr>
              <a:t> за </a:t>
            </a:r>
            <a:r>
              <a:rPr lang="ru-RU" sz="7200" b="1" i="1" dirty="0" err="1" smtClean="0">
                <a:solidFill>
                  <a:srgbClr val="FF0000"/>
                </a:solidFill>
              </a:rPr>
              <a:t>увагу</a:t>
            </a:r>
            <a:r>
              <a:rPr lang="ru-RU" sz="7200" b="1" i="1" dirty="0" smtClean="0">
                <a:solidFill>
                  <a:srgbClr val="FF0000"/>
                </a:solidFill>
              </a:rPr>
              <a:t>!</a:t>
            </a:r>
            <a:endParaRPr lang="ru-RU" sz="72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1994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>
            <a:extLst>
              <a:ext uri="{FF2B5EF4-FFF2-40B4-BE49-F238E27FC236}">
                <a16:creationId xmlns:a16="http://schemas.microsoft.com/office/drawing/2014/main" xmlns="" id="{F9A78CC9-652A-469F-AA5A-ECA9693B34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8442" y="923026"/>
            <a:ext cx="6169325" cy="4351338"/>
          </a:xfrm>
        </p:spPr>
        <p:txBody>
          <a:bodyPr/>
          <a:lstStyle/>
          <a:p>
            <a:r>
              <a:rPr lang="ru-RU" dirty="0">
                <a:solidFill>
                  <a:srgbClr val="3B3835"/>
                </a:solidFill>
                <a:latin typeface="Helvetica Neue"/>
              </a:rPr>
              <a:t>Людина, </a:t>
            </a:r>
            <a:r>
              <a:rPr lang="ru-RU" dirty="0" err="1">
                <a:solidFill>
                  <a:srgbClr val="3B3835"/>
                </a:solidFill>
                <a:latin typeface="Helvetica Neue"/>
              </a:rPr>
              <a:t>що</a:t>
            </a:r>
            <a:r>
              <a:rPr lang="ru-RU" dirty="0">
                <a:solidFill>
                  <a:srgbClr val="3B3835"/>
                </a:solidFill>
                <a:latin typeface="Helvetica Neue"/>
              </a:rPr>
              <a:t> не </a:t>
            </a:r>
            <a:r>
              <a:rPr lang="ru-RU" dirty="0" err="1">
                <a:solidFill>
                  <a:srgbClr val="3B3835"/>
                </a:solidFill>
                <a:latin typeface="Helvetica Neue"/>
              </a:rPr>
              <a:t>знає</a:t>
            </a:r>
            <a:r>
              <a:rPr lang="ru-RU" dirty="0">
                <a:solidFill>
                  <a:srgbClr val="3B3835"/>
                </a:solidFill>
                <a:latin typeface="Helvetica Neue"/>
              </a:rPr>
              <a:t> </a:t>
            </a:r>
            <a:r>
              <a:rPr lang="ru-RU" dirty="0" err="1">
                <a:solidFill>
                  <a:srgbClr val="3B3835"/>
                </a:solidFill>
                <a:latin typeface="Helvetica Neue"/>
              </a:rPr>
              <a:t>нічого</a:t>
            </a:r>
            <a:r>
              <a:rPr lang="ru-RU" dirty="0">
                <a:solidFill>
                  <a:srgbClr val="3B3835"/>
                </a:solidFill>
                <a:latin typeface="Helvetica Neue"/>
              </a:rPr>
              <a:t>, </a:t>
            </a:r>
            <a:r>
              <a:rPr lang="ru-RU" dirty="0" err="1">
                <a:solidFill>
                  <a:srgbClr val="3B3835"/>
                </a:solidFill>
                <a:latin typeface="Helvetica Neue"/>
              </a:rPr>
              <a:t>може</a:t>
            </a:r>
            <a:r>
              <a:rPr lang="ru-RU" dirty="0">
                <a:solidFill>
                  <a:srgbClr val="3B3835"/>
                </a:solidFill>
                <a:latin typeface="Helvetica Neue"/>
              </a:rPr>
              <a:t> </a:t>
            </a:r>
            <a:r>
              <a:rPr lang="ru-RU" dirty="0" err="1">
                <a:solidFill>
                  <a:srgbClr val="3B3835"/>
                </a:solidFill>
                <a:latin typeface="Helvetica Neue"/>
              </a:rPr>
              <a:t>навчитися</a:t>
            </a:r>
            <a:r>
              <a:rPr lang="ru-RU" dirty="0">
                <a:solidFill>
                  <a:srgbClr val="3B3835"/>
                </a:solidFill>
                <a:latin typeface="Helvetica Neue"/>
              </a:rPr>
              <a:t>, справа </a:t>
            </a:r>
            <a:r>
              <a:rPr lang="ru-RU" dirty="0" err="1">
                <a:solidFill>
                  <a:srgbClr val="3B3835"/>
                </a:solidFill>
                <a:latin typeface="Helvetica Neue"/>
              </a:rPr>
              <a:t>тільки</a:t>
            </a:r>
            <a:r>
              <a:rPr lang="ru-RU" dirty="0">
                <a:solidFill>
                  <a:srgbClr val="3B3835"/>
                </a:solidFill>
                <a:latin typeface="Helvetica Neue"/>
              </a:rPr>
              <a:t> в тому, </a:t>
            </a:r>
            <a:r>
              <a:rPr lang="ru-RU" dirty="0" err="1">
                <a:solidFill>
                  <a:srgbClr val="3B3835"/>
                </a:solidFill>
                <a:latin typeface="Helvetica Neue"/>
              </a:rPr>
              <a:t>щоб</a:t>
            </a:r>
            <a:r>
              <a:rPr lang="ru-RU" dirty="0">
                <a:solidFill>
                  <a:srgbClr val="3B3835"/>
                </a:solidFill>
                <a:latin typeface="Helvetica Neue"/>
              </a:rPr>
              <a:t> </a:t>
            </a:r>
            <a:r>
              <a:rPr lang="ru-RU" dirty="0" err="1">
                <a:solidFill>
                  <a:srgbClr val="3B3835"/>
                </a:solidFill>
                <a:latin typeface="Helvetica Neue"/>
              </a:rPr>
              <a:t>запалити</a:t>
            </a:r>
            <a:r>
              <a:rPr lang="ru-RU" dirty="0">
                <a:solidFill>
                  <a:srgbClr val="3B3835"/>
                </a:solidFill>
                <a:latin typeface="Helvetica Neue"/>
              </a:rPr>
              <a:t> в </a:t>
            </a:r>
            <a:r>
              <a:rPr lang="ru-RU" dirty="0" err="1">
                <a:solidFill>
                  <a:srgbClr val="3B3835"/>
                </a:solidFill>
                <a:latin typeface="Helvetica Neue"/>
              </a:rPr>
              <a:t>ній</a:t>
            </a:r>
            <a:r>
              <a:rPr lang="ru-RU" dirty="0">
                <a:solidFill>
                  <a:srgbClr val="3B3835"/>
                </a:solidFill>
                <a:latin typeface="Helvetica Neue"/>
              </a:rPr>
              <a:t> </a:t>
            </a:r>
            <a:r>
              <a:rPr lang="ru-RU" dirty="0" err="1">
                <a:solidFill>
                  <a:srgbClr val="3B3835"/>
                </a:solidFill>
                <a:latin typeface="Helvetica Neue"/>
              </a:rPr>
              <a:t>бажання</a:t>
            </a:r>
            <a:r>
              <a:rPr lang="ru-RU" dirty="0">
                <a:solidFill>
                  <a:srgbClr val="3B3835"/>
                </a:solidFill>
                <a:latin typeface="Helvetica Neue"/>
              </a:rPr>
              <a:t> </a:t>
            </a:r>
            <a:r>
              <a:rPr lang="ru-RU" dirty="0" err="1">
                <a:solidFill>
                  <a:srgbClr val="3B3835"/>
                </a:solidFill>
                <a:latin typeface="Helvetica Neue"/>
              </a:rPr>
              <a:t>вчитися</a:t>
            </a:r>
            <a:r>
              <a:rPr lang="ru-RU" dirty="0">
                <a:solidFill>
                  <a:srgbClr val="3B3835"/>
                </a:solidFill>
                <a:latin typeface="Helvetica Neue"/>
              </a:rPr>
              <a:t>. </a:t>
            </a:r>
          </a:p>
          <a:p>
            <a:pPr marL="0" indent="0">
              <a:buNone/>
            </a:pPr>
            <a:r>
              <a:rPr lang="ru-RU" dirty="0">
                <a:solidFill>
                  <a:srgbClr val="3B3835"/>
                </a:solidFill>
                <a:latin typeface="Helvetica Neue"/>
              </a:rPr>
              <a:t>                                              Д. </a:t>
            </a:r>
            <a:r>
              <a:rPr lang="ru-RU" dirty="0" err="1">
                <a:solidFill>
                  <a:srgbClr val="3B3835"/>
                </a:solidFill>
                <a:latin typeface="Helvetica Neue"/>
              </a:rPr>
              <a:t>Дідро</a:t>
            </a: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D2D17D05-1B85-413C-9B2A-7358C8E2DC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50234"/>
            <a:ext cx="6252426" cy="3907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430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F854174-B204-4494-9B64-BA4FBC1694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01708" y="1980899"/>
            <a:ext cx="7499230" cy="3807424"/>
          </a:xfrm>
        </p:spPr>
        <p:txBody>
          <a:bodyPr/>
          <a:lstStyle/>
          <a:p>
            <a:r>
              <a:rPr lang="ru-RU" b="1" dirty="0" err="1">
                <a:solidFill>
                  <a:srgbClr val="333333"/>
                </a:solidFill>
                <a:latin typeface="Helvetica Neue"/>
              </a:rPr>
              <a:t>Усі</a:t>
            </a:r>
            <a:r>
              <a:rPr lang="ru-RU" b="1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b="1" dirty="0" err="1">
                <a:solidFill>
                  <a:srgbClr val="333333"/>
                </a:solidFill>
                <a:latin typeface="Helvetica Neue"/>
              </a:rPr>
              <a:t>наші</a:t>
            </a:r>
            <a:r>
              <a:rPr lang="ru-RU" b="1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b="1" dirty="0" err="1">
                <a:solidFill>
                  <a:srgbClr val="333333"/>
                </a:solidFill>
                <a:latin typeface="Helvetica Neue"/>
              </a:rPr>
              <a:t>задуми</a:t>
            </a:r>
            <a:r>
              <a:rPr lang="ru-RU" b="1" dirty="0">
                <a:solidFill>
                  <a:srgbClr val="333333"/>
                </a:solidFill>
                <a:latin typeface="Helvetica Neue"/>
              </a:rPr>
              <a:t>, </a:t>
            </a:r>
            <a:r>
              <a:rPr lang="ru-RU" b="1" dirty="0" err="1">
                <a:solidFill>
                  <a:srgbClr val="333333"/>
                </a:solidFill>
                <a:latin typeface="Helvetica Neue"/>
              </a:rPr>
              <a:t>усі</a:t>
            </a:r>
            <a:r>
              <a:rPr lang="ru-RU" b="1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b="1" dirty="0" err="1">
                <a:solidFill>
                  <a:srgbClr val="333333"/>
                </a:solidFill>
                <a:latin typeface="Helvetica Neue"/>
              </a:rPr>
              <a:t>пошуки</a:t>
            </a:r>
            <a:r>
              <a:rPr lang="ru-RU" b="1" dirty="0">
                <a:solidFill>
                  <a:srgbClr val="333333"/>
                </a:solidFill>
                <a:latin typeface="Helvetica Neue"/>
              </a:rPr>
              <a:t> і </a:t>
            </a:r>
            <a:r>
              <a:rPr lang="ru-RU" b="1" dirty="0" err="1">
                <a:solidFill>
                  <a:srgbClr val="333333"/>
                </a:solidFill>
                <a:latin typeface="Helvetica Neue"/>
              </a:rPr>
              <a:t>побудови</a:t>
            </a:r>
            <a:r>
              <a:rPr lang="ru-RU" b="1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b="1" dirty="0" err="1">
                <a:solidFill>
                  <a:srgbClr val="333333"/>
                </a:solidFill>
                <a:latin typeface="Helvetica Neue"/>
              </a:rPr>
              <a:t>перетворюються</a:t>
            </a:r>
            <a:r>
              <a:rPr lang="ru-RU" b="1" dirty="0">
                <a:solidFill>
                  <a:srgbClr val="333333"/>
                </a:solidFill>
                <a:latin typeface="Helvetica Neue"/>
              </a:rPr>
              <a:t> на порох, </a:t>
            </a:r>
            <a:r>
              <a:rPr lang="ru-RU" b="1" dirty="0" err="1">
                <a:solidFill>
                  <a:srgbClr val="333333"/>
                </a:solidFill>
                <a:latin typeface="Helvetica Neue"/>
              </a:rPr>
              <a:t>якщо</a:t>
            </a:r>
            <a:r>
              <a:rPr lang="ru-RU" b="1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b="1" dirty="0" err="1">
                <a:solidFill>
                  <a:srgbClr val="333333"/>
                </a:solidFill>
                <a:latin typeface="Helvetica Neue"/>
              </a:rPr>
              <a:t>немає</a:t>
            </a:r>
            <a:r>
              <a:rPr lang="ru-RU" b="1" dirty="0">
                <a:solidFill>
                  <a:srgbClr val="333333"/>
                </a:solidFill>
                <a:latin typeface="Helvetica Neue"/>
              </a:rPr>
              <a:t> в </a:t>
            </a:r>
            <a:r>
              <a:rPr lang="ru-RU" b="1" dirty="0" err="1">
                <a:solidFill>
                  <a:srgbClr val="333333"/>
                </a:solidFill>
                <a:latin typeface="Helvetica Neue"/>
              </a:rPr>
              <a:t>учнів</a:t>
            </a:r>
            <a:r>
              <a:rPr lang="ru-RU" b="1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b="1" dirty="0" err="1">
                <a:solidFill>
                  <a:srgbClr val="333333"/>
                </a:solidFill>
                <a:latin typeface="Helvetica Neue"/>
              </a:rPr>
              <a:t>бажання</a:t>
            </a:r>
            <a:r>
              <a:rPr lang="ru-RU" b="1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b="1" dirty="0" err="1">
                <a:solidFill>
                  <a:srgbClr val="333333"/>
                </a:solidFill>
                <a:latin typeface="Helvetica Neue"/>
              </a:rPr>
              <a:t>вчитися</a:t>
            </a:r>
            <a:r>
              <a:rPr lang="ru-RU" b="1" dirty="0">
                <a:solidFill>
                  <a:srgbClr val="333333"/>
                </a:solidFill>
                <a:latin typeface="Helvetica Neue"/>
              </a:rPr>
              <a:t>.</a:t>
            </a:r>
            <a:r>
              <a:rPr lang="ru-RU" dirty="0">
                <a:solidFill>
                  <a:srgbClr val="333333"/>
                </a:solidFill>
                <a:latin typeface="Helvetica Neue"/>
              </a:rPr>
              <a:t> </a:t>
            </a:r>
          </a:p>
          <a:p>
            <a:pPr marL="0" indent="0">
              <a:buNone/>
            </a:pPr>
            <a:r>
              <a:rPr lang="ru-RU" b="1" dirty="0">
                <a:solidFill>
                  <a:srgbClr val="333333"/>
                </a:solidFill>
                <a:latin typeface="Helvetica Neue"/>
              </a:rPr>
              <a:t>                                         В. </a:t>
            </a:r>
            <a:r>
              <a:rPr lang="ru-RU" b="1" dirty="0" err="1">
                <a:solidFill>
                  <a:srgbClr val="333333"/>
                </a:solidFill>
                <a:latin typeface="Helvetica Neue"/>
              </a:rPr>
              <a:t>Сухомлинський</a:t>
            </a:r>
            <a:endParaRPr lang="ru-RU" dirty="0"/>
          </a:p>
        </p:txBody>
      </p:sp>
      <p:pic>
        <p:nvPicPr>
          <p:cNvPr id="1026" name="Picture 2" descr="ÐÐ°ÑÑÐ¸Ð½ÐºÐ¸ Ð¿Ð¾ Ð·Ð°Ð¿ÑÐ¾ÑÑ ÑÑÑÐ¾Ð¼Ð»Ð¸Ð½ÑÑÐºÐ¸Ð¹">
            <a:extLst>
              <a:ext uri="{FF2B5EF4-FFF2-40B4-BE49-F238E27FC236}">
                <a16:creationId xmlns:a16="http://schemas.microsoft.com/office/drawing/2014/main" xmlns="" id="{116C07F3-606A-4807-9B05-ADDBBDCCF3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560" y="745048"/>
            <a:ext cx="2962844" cy="4650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3021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CAB9189-ED03-4507-85BD-D11316ED07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5496" y="232012"/>
            <a:ext cx="10515600" cy="736979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err="1">
                <a:solidFill>
                  <a:srgbClr val="FF0000"/>
                </a:solidFill>
              </a:rPr>
              <a:t>Мотивація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навчальної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діяльності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E6B59B7-1C23-44DA-A3D8-2A53BEFD20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696036"/>
            <a:ext cx="12192000" cy="597771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600" b="1" i="1" dirty="0">
                <a:solidFill>
                  <a:srgbClr val="FF0000"/>
                </a:solidFill>
              </a:rPr>
              <a:t>Мотив</a:t>
            </a:r>
            <a:r>
              <a:rPr lang="ru-RU" sz="2600" b="1" dirty="0"/>
              <a:t> </a:t>
            </a:r>
            <a:r>
              <a:rPr lang="ru-RU" sz="2600" dirty="0"/>
              <a:t>(франц. </a:t>
            </a:r>
            <a:r>
              <a:rPr lang="en-US" sz="2600" dirty="0"/>
              <a:t>motif, </a:t>
            </a:r>
            <a:r>
              <a:rPr lang="ru-RU" sz="2600" dirty="0"/>
              <a:t>лат. </a:t>
            </a:r>
            <a:r>
              <a:rPr lang="en-US" sz="2600" i="1" dirty="0" err="1"/>
              <a:t>motus</a:t>
            </a:r>
            <a:r>
              <a:rPr lang="en-US" sz="2600" dirty="0"/>
              <a:t> - </a:t>
            </a:r>
            <a:r>
              <a:rPr lang="ru-RU" sz="2600" dirty="0" err="1"/>
              <a:t>рух</a:t>
            </a:r>
            <a:r>
              <a:rPr lang="ru-RU" sz="2600" dirty="0"/>
              <a:t>) - </a:t>
            </a:r>
            <a:r>
              <a:rPr lang="ru-RU" sz="2600" dirty="0" err="1"/>
              <a:t>спонукання</a:t>
            </a:r>
            <a:r>
              <a:rPr lang="ru-RU" sz="2600" dirty="0"/>
              <a:t> до </a:t>
            </a:r>
            <a:r>
              <a:rPr lang="ru-RU" sz="2600" dirty="0" err="1"/>
              <a:t>діяльності</a:t>
            </a:r>
            <a:r>
              <a:rPr lang="ru-RU" sz="2600" dirty="0"/>
              <a:t>, </a:t>
            </a:r>
            <a:r>
              <a:rPr lang="ru-RU" sz="2600" dirty="0" err="1"/>
              <a:t>пов'язане</a:t>
            </a:r>
            <a:r>
              <a:rPr lang="ru-RU" sz="2600" dirty="0"/>
              <a:t> </a:t>
            </a:r>
            <a:r>
              <a:rPr lang="ru-RU" sz="2600" dirty="0" err="1"/>
              <a:t>із</a:t>
            </a:r>
            <a:r>
              <a:rPr lang="ru-RU" sz="2600" dirty="0"/>
              <a:t> </a:t>
            </a:r>
            <a:r>
              <a:rPr lang="ru-RU" sz="2600" dirty="0" err="1"/>
              <a:t>задоволенням</a:t>
            </a:r>
            <a:r>
              <a:rPr lang="ru-RU" sz="2600" dirty="0"/>
              <a:t> потреб </a:t>
            </a:r>
            <a:r>
              <a:rPr lang="ru-RU" sz="2600" dirty="0" err="1"/>
              <a:t>людини</a:t>
            </a:r>
            <a:r>
              <a:rPr lang="ru-RU" sz="2600" dirty="0"/>
              <a:t>.</a:t>
            </a:r>
            <a:endParaRPr lang="uk-UA" sz="2600" dirty="0"/>
          </a:p>
          <a:p>
            <a:pPr marL="0" indent="0">
              <a:buNone/>
            </a:pPr>
            <a:r>
              <a:rPr lang="ru-RU" sz="2600" b="1" i="1" dirty="0" err="1">
                <a:solidFill>
                  <a:srgbClr val="FF0000"/>
                </a:solidFill>
              </a:rPr>
              <a:t>Мотивація</a:t>
            </a:r>
            <a:r>
              <a:rPr lang="ru-RU" sz="2600" b="1" dirty="0"/>
              <a:t> </a:t>
            </a:r>
            <a:r>
              <a:rPr lang="ru-RU" sz="2600" dirty="0"/>
              <a:t>- система </a:t>
            </a:r>
            <a:r>
              <a:rPr lang="ru-RU" sz="2600" dirty="0" err="1"/>
              <a:t>спонукань</a:t>
            </a:r>
            <a:r>
              <a:rPr lang="ru-RU" sz="2600" dirty="0"/>
              <a:t> </a:t>
            </a:r>
            <a:r>
              <a:rPr lang="ru-RU" sz="2600" dirty="0" err="1"/>
              <a:t>які</a:t>
            </a:r>
            <a:r>
              <a:rPr lang="ru-RU" sz="2600" dirty="0"/>
              <a:t> </a:t>
            </a:r>
            <a:r>
              <a:rPr lang="ru-RU" sz="2600" dirty="0" err="1"/>
              <a:t>зумовлюють</a:t>
            </a:r>
            <a:r>
              <a:rPr lang="ru-RU" sz="2600" dirty="0"/>
              <a:t> </a:t>
            </a:r>
            <a:r>
              <a:rPr lang="ru-RU" sz="2600" dirty="0" err="1"/>
              <a:t>активність</a:t>
            </a:r>
            <a:r>
              <a:rPr lang="ru-RU" sz="2600" dirty="0"/>
              <a:t> </a:t>
            </a:r>
            <a:r>
              <a:rPr lang="ru-RU" sz="2600" dirty="0" err="1"/>
              <a:t>організму</a:t>
            </a:r>
            <a:r>
              <a:rPr lang="ru-RU" sz="2600" dirty="0"/>
              <a:t> і </a:t>
            </a:r>
            <a:r>
              <a:rPr lang="ru-RU" sz="2600" dirty="0" err="1"/>
              <a:t>визначають</a:t>
            </a:r>
            <a:r>
              <a:rPr lang="ru-RU" sz="2600" dirty="0"/>
              <a:t> </a:t>
            </a:r>
            <a:r>
              <a:rPr lang="ru-RU" sz="2600" dirty="0" err="1"/>
              <a:t>її</a:t>
            </a:r>
            <a:r>
              <a:rPr lang="ru-RU" sz="2600" dirty="0"/>
              <a:t> </a:t>
            </a:r>
            <a:r>
              <a:rPr lang="ru-RU" sz="2600" dirty="0" err="1"/>
              <a:t>спрямованість</a:t>
            </a:r>
            <a:r>
              <a:rPr lang="ru-RU" sz="2600" dirty="0"/>
              <a:t>.</a:t>
            </a:r>
          </a:p>
          <a:p>
            <a:pPr marL="0" lvl="0" indent="0">
              <a:buNone/>
            </a:pPr>
            <a:r>
              <a:rPr lang="ru-RU" sz="2600" b="1" i="1" dirty="0">
                <a:solidFill>
                  <a:srgbClr val="FF0000"/>
                </a:solidFill>
              </a:rPr>
              <a:t>Стимул</a:t>
            </a:r>
            <a:r>
              <a:rPr lang="ru-RU" sz="2600" i="1" dirty="0">
                <a:solidFill>
                  <a:prstClr val="black"/>
                </a:solidFill>
              </a:rPr>
              <a:t> – </a:t>
            </a:r>
            <a:r>
              <a:rPr lang="ru-RU" sz="2600" dirty="0" err="1">
                <a:solidFill>
                  <a:prstClr val="black"/>
                </a:solidFill>
              </a:rPr>
              <a:t>спонукальна</a:t>
            </a:r>
            <a:r>
              <a:rPr lang="ru-RU" sz="2600" dirty="0">
                <a:solidFill>
                  <a:prstClr val="black"/>
                </a:solidFill>
              </a:rPr>
              <a:t> причина (</a:t>
            </a:r>
            <a:r>
              <a:rPr lang="ru-RU" sz="2600" dirty="0" err="1">
                <a:solidFill>
                  <a:prstClr val="black"/>
                </a:solidFill>
              </a:rPr>
              <a:t>звичайно</a:t>
            </a:r>
            <a:r>
              <a:rPr lang="ru-RU" sz="2600" dirty="0">
                <a:solidFill>
                  <a:prstClr val="black"/>
                </a:solidFill>
              </a:rPr>
              <a:t> </a:t>
            </a:r>
            <a:r>
              <a:rPr lang="ru-RU" sz="2600" dirty="0" err="1">
                <a:solidFill>
                  <a:prstClr val="black"/>
                </a:solidFill>
              </a:rPr>
              <a:t>зовнішній</a:t>
            </a:r>
            <a:r>
              <a:rPr lang="ru-RU" sz="2600" dirty="0">
                <a:solidFill>
                  <a:prstClr val="black"/>
                </a:solidFill>
              </a:rPr>
              <a:t> </a:t>
            </a:r>
            <a:r>
              <a:rPr lang="ru-RU" sz="2600" dirty="0" err="1">
                <a:solidFill>
                  <a:prstClr val="black"/>
                </a:solidFill>
              </a:rPr>
              <a:t>вплив</a:t>
            </a:r>
            <a:r>
              <a:rPr lang="ru-RU" sz="2600" dirty="0">
                <a:solidFill>
                  <a:prstClr val="black"/>
                </a:solidFill>
              </a:rPr>
              <a:t>), </a:t>
            </a:r>
            <a:r>
              <a:rPr lang="ru-RU" sz="2600" dirty="0" err="1">
                <a:solidFill>
                  <a:prstClr val="black"/>
                </a:solidFill>
              </a:rPr>
              <a:t>що</a:t>
            </a:r>
            <a:r>
              <a:rPr lang="ru-RU" sz="2600" dirty="0">
                <a:solidFill>
                  <a:prstClr val="black"/>
                </a:solidFill>
              </a:rPr>
              <a:t> </a:t>
            </a:r>
            <a:r>
              <a:rPr lang="ru-RU" sz="2600" dirty="0" err="1">
                <a:solidFill>
                  <a:prstClr val="black"/>
                </a:solidFill>
              </a:rPr>
              <a:t>суб'єктивно</a:t>
            </a:r>
            <a:r>
              <a:rPr lang="ru-RU" sz="2600" dirty="0">
                <a:solidFill>
                  <a:prstClr val="black"/>
                </a:solidFill>
              </a:rPr>
              <a:t> </a:t>
            </a:r>
            <a:r>
              <a:rPr lang="ru-RU" sz="2600" dirty="0" err="1">
                <a:solidFill>
                  <a:prstClr val="black"/>
                </a:solidFill>
              </a:rPr>
              <a:t>сприймається</a:t>
            </a:r>
            <a:r>
              <a:rPr lang="ru-RU" sz="2600" dirty="0">
                <a:solidFill>
                  <a:prstClr val="black"/>
                </a:solidFill>
              </a:rPr>
              <a:t> й </a:t>
            </a:r>
            <a:r>
              <a:rPr lang="ru-RU" sz="2600" dirty="0" err="1">
                <a:solidFill>
                  <a:prstClr val="black"/>
                </a:solidFill>
              </a:rPr>
              <a:t>викликає</a:t>
            </a:r>
            <a:r>
              <a:rPr lang="ru-RU" sz="2600" dirty="0">
                <a:solidFill>
                  <a:prstClr val="black"/>
                </a:solidFill>
              </a:rPr>
              <a:t> </a:t>
            </a:r>
            <a:r>
              <a:rPr lang="ru-RU" sz="2600" dirty="0" err="1">
                <a:solidFill>
                  <a:prstClr val="black"/>
                </a:solidFill>
              </a:rPr>
              <a:t>спрямовану</a:t>
            </a:r>
            <a:r>
              <a:rPr lang="ru-RU" sz="2600" dirty="0">
                <a:solidFill>
                  <a:prstClr val="black"/>
                </a:solidFill>
              </a:rPr>
              <a:t> </a:t>
            </a:r>
            <a:r>
              <a:rPr lang="ru-RU" sz="2600" dirty="0" err="1">
                <a:solidFill>
                  <a:prstClr val="black"/>
                </a:solidFill>
              </a:rPr>
              <a:t>активність</a:t>
            </a:r>
            <a:r>
              <a:rPr lang="ru-RU" sz="2600" dirty="0">
                <a:solidFill>
                  <a:prstClr val="black"/>
                </a:solidFill>
              </a:rPr>
              <a:t> </a:t>
            </a:r>
            <a:r>
              <a:rPr lang="ru-RU" sz="2600" dirty="0" err="1">
                <a:solidFill>
                  <a:prstClr val="black"/>
                </a:solidFill>
              </a:rPr>
              <a:t>людини</a:t>
            </a:r>
            <a:r>
              <a:rPr lang="ru-RU" sz="2600" dirty="0">
                <a:solidFill>
                  <a:prstClr val="black"/>
                </a:solidFill>
              </a:rPr>
              <a:t>. У </a:t>
            </a:r>
            <a:r>
              <a:rPr lang="ru-RU" sz="2600" dirty="0" err="1">
                <a:solidFill>
                  <a:prstClr val="black"/>
                </a:solidFill>
              </a:rPr>
              <a:t>деяких</a:t>
            </a:r>
            <a:r>
              <a:rPr lang="ru-RU" sz="2600" dirty="0">
                <a:solidFill>
                  <a:prstClr val="black"/>
                </a:solidFill>
              </a:rPr>
              <a:t> </a:t>
            </a:r>
            <a:r>
              <a:rPr lang="ru-RU" sz="2600" dirty="0" err="1">
                <a:solidFill>
                  <a:prstClr val="black"/>
                </a:solidFill>
              </a:rPr>
              <a:t>випадках</a:t>
            </a:r>
            <a:r>
              <a:rPr lang="ru-RU" sz="2600" dirty="0">
                <a:solidFill>
                  <a:prstClr val="black"/>
                </a:solidFill>
              </a:rPr>
              <a:t> стимул </a:t>
            </a:r>
            <a:r>
              <a:rPr lang="ru-RU" sz="2600" dirty="0" err="1">
                <a:solidFill>
                  <a:prstClr val="black"/>
                </a:solidFill>
              </a:rPr>
              <a:t>може</a:t>
            </a:r>
            <a:r>
              <a:rPr lang="ru-RU" sz="2600" dirty="0">
                <a:solidFill>
                  <a:prstClr val="black"/>
                </a:solidFill>
              </a:rPr>
              <a:t> стати мотивом, для </a:t>
            </a:r>
            <a:r>
              <a:rPr lang="ru-RU" sz="2600" dirty="0" err="1">
                <a:solidFill>
                  <a:prstClr val="black"/>
                </a:solidFill>
              </a:rPr>
              <a:t>чого</a:t>
            </a:r>
            <a:r>
              <a:rPr lang="ru-RU" sz="2600" dirty="0">
                <a:solidFill>
                  <a:prstClr val="black"/>
                </a:solidFill>
              </a:rPr>
              <a:t> </a:t>
            </a:r>
            <a:r>
              <a:rPr lang="ru-RU" sz="2600" dirty="0" err="1">
                <a:solidFill>
                  <a:prstClr val="black"/>
                </a:solidFill>
              </a:rPr>
              <a:t>людина</a:t>
            </a:r>
            <a:r>
              <a:rPr lang="ru-RU" sz="2600" dirty="0">
                <a:solidFill>
                  <a:prstClr val="black"/>
                </a:solidFill>
              </a:rPr>
              <a:t> </a:t>
            </a:r>
            <a:r>
              <a:rPr lang="ru-RU" sz="2600" dirty="0" err="1">
                <a:solidFill>
                  <a:prstClr val="black"/>
                </a:solidFill>
              </a:rPr>
              <a:t>мусить</a:t>
            </a:r>
            <a:r>
              <a:rPr lang="ru-RU" sz="2600" dirty="0">
                <a:solidFill>
                  <a:prstClr val="black"/>
                </a:solidFill>
              </a:rPr>
              <a:t> </a:t>
            </a:r>
            <a:r>
              <a:rPr lang="ru-RU" sz="2600" dirty="0" err="1">
                <a:solidFill>
                  <a:prstClr val="black"/>
                </a:solidFill>
              </a:rPr>
              <a:t>усвідомити</a:t>
            </a:r>
            <a:r>
              <a:rPr lang="ru-RU" sz="2600" dirty="0">
                <a:solidFill>
                  <a:prstClr val="black"/>
                </a:solidFill>
              </a:rPr>
              <a:t> стимул, «</a:t>
            </a:r>
            <a:r>
              <a:rPr lang="ru-RU" sz="2600" dirty="0" err="1">
                <a:solidFill>
                  <a:prstClr val="black"/>
                </a:solidFill>
              </a:rPr>
              <a:t>переробити</a:t>
            </a:r>
            <a:r>
              <a:rPr lang="ru-RU" sz="2600" dirty="0">
                <a:solidFill>
                  <a:prstClr val="black"/>
                </a:solidFill>
              </a:rPr>
              <a:t>» та </a:t>
            </a:r>
            <a:r>
              <a:rPr lang="ru-RU" sz="2600" dirty="0" err="1">
                <a:solidFill>
                  <a:prstClr val="black"/>
                </a:solidFill>
              </a:rPr>
              <a:t>відбити</a:t>
            </a:r>
            <a:r>
              <a:rPr lang="ru-RU" sz="2600" dirty="0">
                <a:solidFill>
                  <a:prstClr val="black"/>
                </a:solidFill>
              </a:rPr>
              <a:t> </a:t>
            </a:r>
            <a:r>
              <a:rPr lang="ru-RU" sz="2600" dirty="0" err="1">
                <a:solidFill>
                  <a:prstClr val="black"/>
                </a:solidFill>
              </a:rPr>
              <a:t>його</a:t>
            </a:r>
            <a:r>
              <a:rPr lang="ru-RU" sz="2600" dirty="0">
                <a:solidFill>
                  <a:prstClr val="black"/>
                </a:solidFill>
              </a:rPr>
              <a:t> у </a:t>
            </a:r>
            <a:r>
              <a:rPr lang="ru-RU" sz="2600" dirty="0" err="1">
                <a:solidFill>
                  <a:prstClr val="black"/>
                </a:solidFill>
              </a:rPr>
              <a:t>свідомості</a:t>
            </a:r>
            <a:r>
              <a:rPr lang="ru-RU" sz="2600" dirty="0">
                <a:solidFill>
                  <a:prstClr val="black"/>
                </a:solidFill>
              </a:rPr>
              <a:t>.</a:t>
            </a:r>
          </a:p>
          <a:p>
            <a:pPr marL="0" lvl="0" indent="0">
              <a:buNone/>
            </a:pPr>
            <a:r>
              <a:rPr lang="ru-RU" sz="2600" b="1" i="1" dirty="0" err="1">
                <a:solidFill>
                  <a:srgbClr val="FF0000"/>
                </a:solidFill>
              </a:rPr>
              <a:t>Мотивування</a:t>
            </a:r>
            <a:r>
              <a:rPr lang="ru-RU" sz="2600" b="1" i="1" dirty="0">
                <a:solidFill>
                  <a:prstClr val="black"/>
                </a:solidFill>
              </a:rPr>
              <a:t> </a:t>
            </a:r>
            <a:r>
              <a:rPr lang="ru-RU" sz="2600" i="1" dirty="0">
                <a:solidFill>
                  <a:prstClr val="black"/>
                </a:solidFill>
              </a:rPr>
              <a:t>– </a:t>
            </a:r>
            <a:r>
              <a:rPr lang="ru-RU" sz="2600" dirty="0" err="1">
                <a:solidFill>
                  <a:prstClr val="black"/>
                </a:solidFill>
              </a:rPr>
              <a:t>пояснення</a:t>
            </a:r>
            <a:r>
              <a:rPr lang="ru-RU" sz="2600" dirty="0">
                <a:solidFill>
                  <a:prstClr val="black"/>
                </a:solidFill>
              </a:rPr>
              <a:t> </a:t>
            </a:r>
            <a:r>
              <a:rPr lang="ru-RU" sz="2600" dirty="0" err="1">
                <a:solidFill>
                  <a:prstClr val="black"/>
                </a:solidFill>
              </a:rPr>
              <a:t>людиною</a:t>
            </a:r>
            <a:r>
              <a:rPr lang="ru-RU" sz="2600" dirty="0">
                <a:solidFill>
                  <a:prstClr val="black"/>
                </a:solidFill>
              </a:rPr>
              <a:t> причин </a:t>
            </a:r>
            <a:r>
              <a:rPr lang="ru-RU" sz="2600" dirty="0" err="1">
                <a:solidFill>
                  <a:prstClr val="black"/>
                </a:solidFill>
              </a:rPr>
              <a:t>своїх</a:t>
            </a:r>
            <a:r>
              <a:rPr lang="ru-RU" sz="2600" dirty="0">
                <a:solidFill>
                  <a:prstClr val="black"/>
                </a:solidFill>
              </a:rPr>
              <a:t> </a:t>
            </a:r>
            <a:r>
              <a:rPr lang="ru-RU" sz="2600" dirty="0" err="1">
                <a:solidFill>
                  <a:prstClr val="black"/>
                </a:solidFill>
              </a:rPr>
              <a:t>дій</a:t>
            </a:r>
            <a:r>
              <a:rPr lang="ru-RU" sz="2600" dirty="0">
                <a:solidFill>
                  <a:prstClr val="black"/>
                </a:solidFill>
              </a:rPr>
              <a:t> </a:t>
            </a:r>
            <a:r>
              <a:rPr lang="ru-RU" sz="2600" dirty="0" err="1">
                <a:solidFill>
                  <a:prstClr val="black"/>
                </a:solidFill>
              </a:rPr>
              <a:t>із</a:t>
            </a:r>
            <a:r>
              <a:rPr lang="ru-RU" sz="2600" dirty="0">
                <a:solidFill>
                  <a:prstClr val="black"/>
                </a:solidFill>
              </a:rPr>
              <a:t> </a:t>
            </a:r>
            <a:r>
              <a:rPr lang="ru-RU" sz="2600" dirty="0" err="1">
                <a:solidFill>
                  <a:prstClr val="black"/>
                </a:solidFill>
              </a:rPr>
              <a:t>посиланням</a:t>
            </a:r>
            <a:r>
              <a:rPr lang="ru-RU" sz="2600" dirty="0">
                <a:solidFill>
                  <a:prstClr val="black"/>
                </a:solidFill>
              </a:rPr>
              <a:t> на </a:t>
            </a:r>
            <a:r>
              <a:rPr lang="ru-RU" sz="2600" dirty="0" err="1">
                <a:solidFill>
                  <a:prstClr val="black"/>
                </a:solidFill>
              </a:rPr>
              <a:t>обставини</a:t>
            </a:r>
            <a:r>
              <a:rPr lang="ru-RU" sz="2600" dirty="0">
                <a:solidFill>
                  <a:prstClr val="black"/>
                </a:solidFill>
              </a:rPr>
              <a:t>, </a:t>
            </a:r>
            <a:r>
              <a:rPr lang="ru-RU" sz="2600" dirty="0" err="1">
                <a:solidFill>
                  <a:prstClr val="black"/>
                </a:solidFill>
              </a:rPr>
              <a:t>що</a:t>
            </a:r>
            <a:r>
              <a:rPr lang="ru-RU" sz="2600" dirty="0">
                <a:solidFill>
                  <a:prstClr val="black"/>
                </a:solidFill>
              </a:rPr>
              <a:t> </a:t>
            </a:r>
            <a:r>
              <a:rPr lang="ru-RU" sz="2600" dirty="0" err="1">
                <a:solidFill>
                  <a:prstClr val="black"/>
                </a:solidFill>
              </a:rPr>
              <a:t>спонукали</a:t>
            </a:r>
            <a:r>
              <a:rPr lang="ru-RU" sz="2600" dirty="0">
                <a:solidFill>
                  <a:prstClr val="black"/>
                </a:solidFill>
              </a:rPr>
              <a:t> </a:t>
            </a:r>
            <a:r>
              <a:rPr lang="ru-RU" sz="2600" dirty="0" err="1">
                <a:solidFill>
                  <a:prstClr val="black"/>
                </a:solidFill>
              </a:rPr>
              <a:t>її</a:t>
            </a:r>
            <a:r>
              <a:rPr lang="ru-RU" sz="2600" dirty="0">
                <a:solidFill>
                  <a:prstClr val="black"/>
                </a:solidFill>
              </a:rPr>
              <a:t> до </a:t>
            </a:r>
            <a:r>
              <a:rPr lang="ru-RU" sz="2600" dirty="0" err="1">
                <a:solidFill>
                  <a:prstClr val="black"/>
                </a:solidFill>
              </a:rPr>
              <a:t>вибору</a:t>
            </a:r>
            <a:r>
              <a:rPr lang="ru-RU" sz="2600" dirty="0">
                <a:solidFill>
                  <a:prstClr val="black"/>
                </a:solidFill>
              </a:rPr>
              <a:t> </a:t>
            </a:r>
            <a:r>
              <a:rPr lang="ru-RU" sz="2600" dirty="0" err="1">
                <a:solidFill>
                  <a:prstClr val="black"/>
                </a:solidFill>
              </a:rPr>
              <a:t>певної</a:t>
            </a:r>
            <a:r>
              <a:rPr lang="ru-RU" sz="2600" dirty="0">
                <a:solidFill>
                  <a:prstClr val="black"/>
                </a:solidFill>
              </a:rPr>
              <a:t> </a:t>
            </a:r>
            <a:r>
              <a:rPr lang="ru-RU" sz="2600" dirty="0" err="1">
                <a:solidFill>
                  <a:prstClr val="black"/>
                </a:solidFill>
              </a:rPr>
              <a:t>дії</a:t>
            </a:r>
            <a:r>
              <a:rPr lang="ru-RU" sz="2600" dirty="0">
                <a:solidFill>
                  <a:prstClr val="black"/>
                </a:solidFill>
              </a:rPr>
              <a:t>.</a:t>
            </a:r>
          </a:p>
          <a:p>
            <a:pPr marL="0" lvl="0" indent="0">
              <a:buNone/>
            </a:pPr>
            <a:r>
              <a:rPr lang="ru-RU" sz="2600" b="1" i="1" dirty="0" err="1">
                <a:solidFill>
                  <a:srgbClr val="FF0000"/>
                </a:solidFill>
              </a:rPr>
              <a:t>Зовнішня</a:t>
            </a:r>
            <a:r>
              <a:rPr lang="ru-RU" sz="2600" b="1" i="1" dirty="0">
                <a:solidFill>
                  <a:srgbClr val="FF0000"/>
                </a:solidFill>
              </a:rPr>
              <a:t> </a:t>
            </a:r>
            <a:r>
              <a:rPr lang="ru-RU" sz="2600" b="1" i="1" dirty="0" err="1">
                <a:solidFill>
                  <a:srgbClr val="FF0000"/>
                </a:solidFill>
              </a:rPr>
              <a:t>мотивація</a:t>
            </a:r>
            <a:r>
              <a:rPr lang="ru-RU" sz="2600" dirty="0">
                <a:solidFill>
                  <a:srgbClr val="FF0000"/>
                </a:solidFill>
              </a:rPr>
              <a:t> </a:t>
            </a:r>
            <a:r>
              <a:rPr lang="ru-RU" sz="2600" dirty="0">
                <a:solidFill>
                  <a:prstClr val="black"/>
                </a:solidFill>
              </a:rPr>
              <a:t>заснована на </a:t>
            </a:r>
            <a:r>
              <a:rPr lang="ru-RU" sz="2600" dirty="0" err="1">
                <a:solidFill>
                  <a:prstClr val="black"/>
                </a:solidFill>
              </a:rPr>
              <a:t>заохоченнях</a:t>
            </a:r>
            <a:r>
              <a:rPr lang="ru-RU" sz="2600" dirty="0">
                <a:solidFill>
                  <a:prstClr val="black"/>
                </a:solidFill>
              </a:rPr>
              <a:t>, </a:t>
            </a:r>
            <a:r>
              <a:rPr lang="ru-RU" sz="2600" dirty="0" err="1">
                <a:solidFill>
                  <a:prstClr val="black"/>
                </a:solidFill>
              </a:rPr>
              <a:t>покараннях</a:t>
            </a:r>
            <a:r>
              <a:rPr lang="ru-RU" sz="2600" dirty="0">
                <a:solidFill>
                  <a:prstClr val="black"/>
                </a:solidFill>
              </a:rPr>
              <a:t> та </a:t>
            </a:r>
            <a:r>
              <a:rPr lang="ru-RU" sz="2600" dirty="0" err="1">
                <a:solidFill>
                  <a:prstClr val="black"/>
                </a:solidFill>
              </a:rPr>
              <a:t>інших</a:t>
            </a:r>
            <a:r>
              <a:rPr lang="ru-RU" sz="2600" dirty="0">
                <a:solidFill>
                  <a:prstClr val="black"/>
                </a:solidFill>
              </a:rPr>
              <a:t> видах </a:t>
            </a:r>
            <a:r>
              <a:rPr lang="ru-RU" sz="2600" dirty="0" err="1">
                <a:solidFill>
                  <a:prstClr val="black"/>
                </a:solidFill>
              </a:rPr>
              <a:t>стимуляції</a:t>
            </a:r>
            <a:r>
              <a:rPr lang="ru-RU" sz="2600" dirty="0">
                <a:solidFill>
                  <a:prstClr val="black"/>
                </a:solidFill>
              </a:rPr>
              <a:t>, </a:t>
            </a:r>
            <a:r>
              <a:rPr lang="ru-RU" sz="2600" dirty="0" err="1">
                <a:solidFill>
                  <a:prstClr val="black"/>
                </a:solidFill>
              </a:rPr>
              <a:t>які</a:t>
            </a:r>
            <a:r>
              <a:rPr lang="ru-RU" sz="2600" dirty="0">
                <a:solidFill>
                  <a:prstClr val="black"/>
                </a:solidFill>
              </a:rPr>
              <a:t> </a:t>
            </a:r>
            <a:r>
              <a:rPr lang="ru-RU" sz="2600" dirty="0" err="1">
                <a:solidFill>
                  <a:prstClr val="black"/>
                </a:solidFill>
              </a:rPr>
              <a:t>або</a:t>
            </a:r>
            <a:r>
              <a:rPr lang="ru-RU" sz="2600" dirty="0">
                <a:solidFill>
                  <a:prstClr val="black"/>
                </a:solidFill>
              </a:rPr>
              <a:t> </a:t>
            </a:r>
            <a:r>
              <a:rPr lang="ru-RU" sz="2600" dirty="0" err="1">
                <a:solidFill>
                  <a:prstClr val="black"/>
                </a:solidFill>
              </a:rPr>
              <a:t>спрямовують</a:t>
            </a:r>
            <a:r>
              <a:rPr lang="ru-RU" sz="2600" dirty="0">
                <a:solidFill>
                  <a:prstClr val="black"/>
                </a:solidFill>
              </a:rPr>
              <a:t>, </a:t>
            </a:r>
            <a:r>
              <a:rPr lang="ru-RU" sz="2600" dirty="0" err="1">
                <a:solidFill>
                  <a:prstClr val="black"/>
                </a:solidFill>
              </a:rPr>
              <a:t>або</a:t>
            </a:r>
            <a:r>
              <a:rPr lang="ru-RU" sz="2600" dirty="0">
                <a:solidFill>
                  <a:prstClr val="black"/>
                </a:solidFill>
              </a:rPr>
              <a:t> </a:t>
            </a:r>
            <a:r>
              <a:rPr lang="ru-RU" sz="2600" dirty="0" err="1">
                <a:solidFill>
                  <a:prstClr val="black"/>
                </a:solidFill>
              </a:rPr>
              <a:t>гальмують</a:t>
            </a:r>
            <a:r>
              <a:rPr lang="ru-RU" sz="2600" dirty="0">
                <a:solidFill>
                  <a:prstClr val="black"/>
                </a:solidFill>
              </a:rPr>
              <a:t> </a:t>
            </a:r>
            <a:r>
              <a:rPr lang="ru-RU" sz="2600" dirty="0" err="1">
                <a:solidFill>
                  <a:prstClr val="black"/>
                </a:solidFill>
              </a:rPr>
              <a:t>поведінку</a:t>
            </a:r>
            <a:r>
              <a:rPr lang="ru-RU" sz="2600" dirty="0">
                <a:solidFill>
                  <a:prstClr val="black"/>
                </a:solidFill>
              </a:rPr>
              <a:t> </a:t>
            </a:r>
            <a:r>
              <a:rPr lang="ru-RU" sz="2600" dirty="0" err="1">
                <a:solidFill>
                  <a:prstClr val="black"/>
                </a:solidFill>
              </a:rPr>
              <a:t>людини</a:t>
            </a:r>
            <a:r>
              <a:rPr lang="ru-RU" sz="2600" dirty="0">
                <a:solidFill>
                  <a:prstClr val="black"/>
                </a:solidFill>
              </a:rPr>
              <a:t>. У </a:t>
            </a:r>
            <a:r>
              <a:rPr lang="ru-RU" sz="2600" dirty="0" err="1">
                <a:solidFill>
                  <a:prstClr val="black"/>
                </a:solidFill>
              </a:rPr>
              <a:t>разі</a:t>
            </a:r>
            <a:r>
              <a:rPr lang="ru-RU" sz="2600" dirty="0">
                <a:solidFill>
                  <a:prstClr val="black"/>
                </a:solidFill>
              </a:rPr>
              <a:t> </a:t>
            </a:r>
            <a:r>
              <a:rPr lang="ru-RU" sz="2600" dirty="0" err="1">
                <a:solidFill>
                  <a:prstClr val="black"/>
                </a:solidFill>
              </a:rPr>
              <a:t>зовнішньої</a:t>
            </a:r>
            <a:r>
              <a:rPr lang="ru-RU" sz="2600" dirty="0">
                <a:solidFill>
                  <a:prstClr val="black"/>
                </a:solidFill>
              </a:rPr>
              <a:t> </a:t>
            </a:r>
            <a:r>
              <a:rPr lang="ru-RU" sz="2600" dirty="0" err="1">
                <a:solidFill>
                  <a:prstClr val="black"/>
                </a:solidFill>
              </a:rPr>
              <a:t>мотивації</a:t>
            </a:r>
            <a:r>
              <a:rPr lang="ru-RU" sz="2600" dirty="0">
                <a:solidFill>
                  <a:prstClr val="black"/>
                </a:solidFill>
              </a:rPr>
              <a:t> </a:t>
            </a:r>
            <a:r>
              <a:rPr lang="ru-RU" sz="2600" dirty="0" err="1">
                <a:solidFill>
                  <a:prstClr val="black"/>
                </a:solidFill>
              </a:rPr>
              <a:t>чинники</a:t>
            </a:r>
            <a:r>
              <a:rPr lang="ru-RU" sz="2600" dirty="0">
                <a:solidFill>
                  <a:prstClr val="black"/>
                </a:solidFill>
              </a:rPr>
              <a:t>, </a:t>
            </a:r>
            <a:r>
              <a:rPr lang="ru-RU" sz="2600" dirty="0" err="1">
                <a:solidFill>
                  <a:prstClr val="black"/>
                </a:solidFill>
              </a:rPr>
              <a:t>що</a:t>
            </a:r>
            <a:r>
              <a:rPr lang="ru-RU" sz="2600" dirty="0">
                <a:solidFill>
                  <a:prstClr val="black"/>
                </a:solidFill>
              </a:rPr>
              <a:t> </a:t>
            </a:r>
            <a:r>
              <a:rPr lang="ru-RU" sz="2600" dirty="0" err="1">
                <a:solidFill>
                  <a:prstClr val="black"/>
                </a:solidFill>
              </a:rPr>
              <a:t>регулюють</a:t>
            </a:r>
            <a:r>
              <a:rPr lang="ru-RU" sz="2600" dirty="0">
                <a:solidFill>
                  <a:prstClr val="black"/>
                </a:solidFill>
              </a:rPr>
              <a:t> </a:t>
            </a:r>
            <a:r>
              <a:rPr lang="ru-RU" sz="2600" dirty="0" err="1">
                <a:solidFill>
                  <a:prstClr val="black"/>
                </a:solidFill>
              </a:rPr>
              <a:t>поведінку</a:t>
            </a:r>
            <a:r>
              <a:rPr lang="ru-RU" sz="2600" dirty="0">
                <a:solidFill>
                  <a:prstClr val="black"/>
                </a:solidFill>
              </a:rPr>
              <a:t>, не </a:t>
            </a:r>
            <a:r>
              <a:rPr lang="ru-RU" sz="2600" dirty="0" err="1">
                <a:solidFill>
                  <a:prstClr val="black"/>
                </a:solidFill>
              </a:rPr>
              <a:t>залежать</a:t>
            </a:r>
            <a:r>
              <a:rPr lang="ru-RU" sz="2600" dirty="0">
                <a:solidFill>
                  <a:prstClr val="black"/>
                </a:solidFill>
              </a:rPr>
              <a:t> </a:t>
            </a:r>
            <a:r>
              <a:rPr lang="ru-RU" sz="2600" dirty="0" err="1">
                <a:solidFill>
                  <a:prstClr val="black"/>
                </a:solidFill>
              </a:rPr>
              <a:t>від</a:t>
            </a:r>
            <a:r>
              <a:rPr lang="ru-RU" sz="2600" dirty="0">
                <a:solidFill>
                  <a:prstClr val="black"/>
                </a:solidFill>
              </a:rPr>
              <a:t> </a:t>
            </a:r>
            <a:r>
              <a:rPr lang="ru-RU" sz="2600" dirty="0" err="1">
                <a:solidFill>
                  <a:prstClr val="black"/>
                </a:solidFill>
              </a:rPr>
              <a:t>внутрішнього</a:t>
            </a:r>
            <a:r>
              <a:rPr lang="ru-RU" sz="2600" dirty="0">
                <a:solidFill>
                  <a:prstClr val="black"/>
                </a:solidFill>
              </a:rPr>
              <a:t> «я» </a:t>
            </a:r>
            <a:r>
              <a:rPr lang="ru-RU" sz="2600" dirty="0" err="1">
                <a:solidFill>
                  <a:prstClr val="black"/>
                </a:solidFill>
              </a:rPr>
              <a:t>особистості</a:t>
            </a:r>
            <a:r>
              <a:rPr lang="ru-RU" sz="2600" dirty="0">
                <a:solidFill>
                  <a:prstClr val="black"/>
                </a:solidFill>
              </a:rPr>
              <a:t>.</a:t>
            </a:r>
          </a:p>
          <a:p>
            <a:pPr marL="0" lvl="0" indent="0">
              <a:buNone/>
            </a:pPr>
            <a:r>
              <a:rPr lang="ru-RU" sz="2600" b="1" i="1" dirty="0" err="1">
                <a:solidFill>
                  <a:srgbClr val="FF0000"/>
                </a:solidFill>
              </a:rPr>
              <a:t>Внутрішня</a:t>
            </a:r>
            <a:r>
              <a:rPr lang="ru-RU" sz="2600" b="1" i="1" dirty="0">
                <a:solidFill>
                  <a:srgbClr val="FF0000"/>
                </a:solidFill>
              </a:rPr>
              <a:t> </a:t>
            </a:r>
            <a:r>
              <a:rPr lang="ru-RU" sz="2600" b="1" i="1" dirty="0" err="1">
                <a:solidFill>
                  <a:srgbClr val="FF0000"/>
                </a:solidFill>
              </a:rPr>
              <a:t>мотивація</a:t>
            </a:r>
            <a:r>
              <a:rPr lang="ru-RU" sz="2600" dirty="0">
                <a:solidFill>
                  <a:prstClr val="black"/>
                </a:solidFill>
              </a:rPr>
              <a:t> </a:t>
            </a:r>
            <a:r>
              <a:rPr lang="ru-RU" sz="2600" dirty="0" err="1">
                <a:solidFill>
                  <a:prstClr val="black"/>
                </a:solidFill>
              </a:rPr>
              <a:t>сприяє</a:t>
            </a:r>
            <a:r>
              <a:rPr lang="ru-RU" sz="2600" dirty="0">
                <a:solidFill>
                  <a:prstClr val="black"/>
                </a:solidFill>
              </a:rPr>
              <a:t> </a:t>
            </a:r>
            <a:r>
              <a:rPr lang="ru-RU" sz="2600" dirty="0" err="1">
                <a:solidFill>
                  <a:prstClr val="black"/>
                </a:solidFill>
              </a:rPr>
              <a:t>одержанню</a:t>
            </a:r>
            <a:r>
              <a:rPr lang="ru-RU" sz="2600" dirty="0">
                <a:solidFill>
                  <a:prstClr val="black"/>
                </a:solidFill>
              </a:rPr>
              <a:t> </a:t>
            </a:r>
            <a:r>
              <a:rPr lang="ru-RU" sz="2600" dirty="0" err="1">
                <a:solidFill>
                  <a:prstClr val="black"/>
                </a:solidFill>
              </a:rPr>
              <a:t>задоволення</a:t>
            </a:r>
            <a:r>
              <a:rPr lang="ru-RU" sz="2600" dirty="0">
                <a:solidFill>
                  <a:prstClr val="black"/>
                </a:solidFill>
              </a:rPr>
              <a:t> </a:t>
            </a:r>
            <a:r>
              <a:rPr lang="ru-RU" sz="2600" dirty="0" err="1">
                <a:solidFill>
                  <a:prstClr val="black"/>
                </a:solidFill>
              </a:rPr>
              <a:t>від</a:t>
            </a:r>
            <a:r>
              <a:rPr lang="ru-RU" sz="2600" dirty="0">
                <a:solidFill>
                  <a:prstClr val="black"/>
                </a:solidFill>
              </a:rPr>
              <a:t> </a:t>
            </a:r>
            <a:r>
              <a:rPr lang="ru-RU" sz="2600" dirty="0" err="1">
                <a:solidFill>
                  <a:prstClr val="black"/>
                </a:solidFill>
              </a:rPr>
              <a:t>роботи</a:t>
            </a:r>
            <a:r>
              <a:rPr lang="ru-RU" sz="2600" dirty="0">
                <a:solidFill>
                  <a:prstClr val="black"/>
                </a:solidFill>
              </a:rPr>
              <a:t>, </a:t>
            </a:r>
            <a:r>
              <a:rPr lang="ru-RU" sz="2600" dirty="0" err="1">
                <a:solidFill>
                  <a:prstClr val="black"/>
                </a:solidFill>
              </a:rPr>
              <a:t>викликає</a:t>
            </a:r>
            <a:r>
              <a:rPr lang="ru-RU" sz="2600" dirty="0">
                <a:solidFill>
                  <a:prstClr val="black"/>
                </a:solidFill>
              </a:rPr>
              <a:t> </a:t>
            </a:r>
            <a:r>
              <a:rPr lang="ru-RU" sz="2600" dirty="0" err="1">
                <a:solidFill>
                  <a:prstClr val="black"/>
                </a:solidFill>
              </a:rPr>
              <a:t>інтерес</a:t>
            </a:r>
            <a:r>
              <a:rPr lang="ru-RU" sz="2600" dirty="0">
                <a:solidFill>
                  <a:prstClr val="black"/>
                </a:solidFill>
              </a:rPr>
              <a:t>, </a:t>
            </a:r>
            <a:r>
              <a:rPr lang="ru-RU" sz="2600" dirty="0" err="1">
                <a:solidFill>
                  <a:prstClr val="black"/>
                </a:solidFill>
              </a:rPr>
              <a:t>радісне</a:t>
            </a:r>
            <a:r>
              <a:rPr lang="ru-RU" sz="2600" dirty="0">
                <a:solidFill>
                  <a:prstClr val="black"/>
                </a:solidFill>
              </a:rPr>
              <a:t> </a:t>
            </a:r>
            <a:r>
              <a:rPr lang="ru-RU" sz="2600" dirty="0" err="1">
                <a:solidFill>
                  <a:prstClr val="black"/>
                </a:solidFill>
              </a:rPr>
              <a:t>збудження</a:t>
            </a:r>
            <a:r>
              <a:rPr lang="ru-RU" sz="2600" dirty="0">
                <a:solidFill>
                  <a:prstClr val="black"/>
                </a:solidFill>
              </a:rPr>
              <a:t>, </a:t>
            </a:r>
            <a:r>
              <a:rPr lang="ru-RU" sz="2600" dirty="0" err="1">
                <a:solidFill>
                  <a:prstClr val="black"/>
                </a:solidFill>
              </a:rPr>
              <a:t>підвищує</a:t>
            </a:r>
            <a:r>
              <a:rPr lang="ru-RU" sz="2600" dirty="0">
                <a:solidFill>
                  <a:prstClr val="black"/>
                </a:solidFill>
              </a:rPr>
              <a:t> </a:t>
            </a:r>
            <a:r>
              <a:rPr lang="ru-RU" sz="2600" dirty="0" err="1">
                <a:solidFill>
                  <a:prstClr val="black"/>
                </a:solidFill>
              </a:rPr>
              <a:t>самоповагу</a:t>
            </a:r>
            <a:r>
              <a:rPr lang="ru-RU" sz="2600" dirty="0">
                <a:solidFill>
                  <a:prstClr val="black"/>
                </a:solidFill>
              </a:rPr>
              <a:t> </a:t>
            </a:r>
            <a:r>
              <a:rPr lang="ru-RU" sz="2600" dirty="0" err="1">
                <a:solidFill>
                  <a:prstClr val="black"/>
                </a:solidFill>
              </a:rPr>
              <a:t>особистості</a:t>
            </a:r>
            <a:r>
              <a:rPr lang="ru-RU" sz="2600" dirty="0">
                <a:solidFill>
                  <a:prstClr val="black"/>
                </a:solidFill>
              </a:rPr>
              <a:t>.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97438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F2AB2F5-CA32-4540-A8A2-07B2152A1F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8930" y="844965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ru-RU" b="1" cap="all" dirty="0" err="1">
                <a:solidFill>
                  <a:srgbClr val="FF0000"/>
                </a:solidFill>
              </a:rPr>
              <a:t>Цілі</a:t>
            </a:r>
            <a:r>
              <a:rPr lang="ru-RU" b="1" cap="all" dirty="0">
                <a:solidFill>
                  <a:srgbClr val="FF0000"/>
                </a:solidFill>
              </a:rPr>
              <a:t> </a:t>
            </a:r>
            <a:r>
              <a:rPr lang="ru-RU" b="1" cap="all" dirty="0" err="1">
                <a:solidFill>
                  <a:srgbClr val="FF0000"/>
                </a:solidFill>
              </a:rPr>
              <a:t>мотиваційних</a:t>
            </a:r>
            <a:r>
              <a:rPr lang="ru-RU" b="1" cap="all" dirty="0">
                <a:solidFill>
                  <a:srgbClr val="FF0000"/>
                </a:solidFill>
              </a:rPr>
              <a:t> </a:t>
            </a:r>
            <a:r>
              <a:rPr lang="ru-RU" b="1" cap="all" dirty="0" err="1">
                <a:solidFill>
                  <a:srgbClr val="FF0000"/>
                </a:solidFill>
              </a:rPr>
              <a:t>технологій</a:t>
            </a:r>
            <a:r>
              <a:rPr lang="ru-RU" b="1" i="1" cap="all" dirty="0">
                <a:solidFill>
                  <a:srgbClr val="FF0000"/>
                </a:solidFill>
              </a:rPr>
              <a:t> </a:t>
            </a:r>
          </a:p>
          <a:p>
            <a:pPr marL="0" indent="0" algn="just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dirty="0" err="1"/>
              <a:t>мотиваційні</a:t>
            </a:r>
            <a:r>
              <a:rPr lang="ru-RU" dirty="0"/>
              <a:t> </a:t>
            </a:r>
            <a:r>
              <a:rPr lang="ru-RU" dirty="0" err="1"/>
              <a:t>технології</a:t>
            </a:r>
            <a:r>
              <a:rPr lang="ru-RU" dirty="0"/>
              <a:t> </a:t>
            </a:r>
            <a:r>
              <a:rPr lang="ru-RU" dirty="0" err="1"/>
              <a:t>покликані</a:t>
            </a:r>
            <a:r>
              <a:rPr lang="ru-RU" dirty="0"/>
              <a:t> </a:t>
            </a:r>
            <a:r>
              <a:rPr lang="ru-RU" dirty="0" err="1"/>
              <a:t>сприяти</a:t>
            </a:r>
            <a:r>
              <a:rPr lang="ru-RU" dirty="0"/>
              <a:t> </a:t>
            </a:r>
            <a:r>
              <a:rPr lang="ru-RU" dirty="0" err="1"/>
              <a:t>швидкому</a:t>
            </a:r>
            <a:r>
              <a:rPr lang="ru-RU" dirty="0"/>
              <a:t> </a:t>
            </a:r>
            <a:r>
              <a:rPr lang="ru-RU" dirty="0" err="1"/>
              <a:t>включенню</a:t>
            </a:r>
            <a:r>
              <a:rPr lang="ru-RU" dirty="0"/>
              <a:t> </a:t>
            </a:r>
            <a:r>
              <a:rPr lang="ru-RU" dirty="0" err="1"/>
              <a:t>студентів</a:t>
            </a:r>
            <a:r>
              <a:rPr lang="ru-RU" dirty="0"/>
              <a:t> у </a:t>
            </a:r>
            <a:r>
              <a:rPr lang="ru-RU" dirty="0" err="1"/>
              <a:t>професійну</a:t>
            </a:r>
            <a:r>
              <a:rPr lang="ru-RU" dirty="0"/>
              <a:t> </a:t>
            </a:r>
            <a:r>
              <a:rPr lang="ru-RU" dirty="0" err="1"/>
              <a:t>навчально-пізнавальну</a:t>
            </a:r>
            <a:r>
              <a:rPr lang="ru-RU" dirty="0"/>
              <a:t> й </a:t>
            </a:r>
            <a:r>
              <a:rPr lang="ru-RU" dirty="0" err="1"/>
              <a:t>навчально-виробничу</a:t>
            </a:r>
            <a:r>
              <a:rPr lang="ru-RU" dirty="0"/>
              <a:t> </a:t>
            </a:r>
            <a:r>
              <a:rPr lang="ru-RU" dirty="0" err="1"/>
              <a:t>діяльність</a:t>
            </a:r>
            <a:r>
              <a:rPr lang="ru-RU" dirty="0"/>
              <a:t> без </a:t>
            </a:r>
            <a:r>
              <a:rPr lang="ru-RU" dirty="0" err="1"/>
              <a:t>тривалого</a:t>
            </a:r>
            <a:r>
              <a:rPr lang="ru-RU" dirty="0"/>
              <a:t> «</a:t>
            </a:r>
            <a:r>
              <a:rPr lang="ru-RU" dirty="0" err="1"/>
              <a:t>вживання</a:t>
            </a:r>
            <a:r>
              <a:rPr lang="ru-RU" dirty="0"/>
              <a:t>» в роботу, </a:t>
            </a:r>
            <a:r>
              <a:rPr lang="ru-RU" dirty="0" err="1"/>
              <a:t>підтримувати</a:t>
            </a:r>
            <a:r>
              <a:rPr lang="ru-RU" dirty="0"/>
              <a:t> </a:t>
            </a:r>
            <a:r>
              <a:rPr lang="ru-RU" dirty="0" err="1"/>
              <a:t>діяльність</a:t>
            </a:r>
            <a:r>
              <a:rPr lang="ru-RU" dirty="0"/>
              <a:t> на </a:t>
            </a:r>
            <a:r>
              <a:rPr lang="ru-RU" dirty="0" err="1"/>
              <a:t>необхідному</a:t>
            </a:r>
            <a:r>
              <a:rPr lang="ru-RU" dirty="0"/>
              <a:t> </a:t>
            </a:r>
            <a:r>
              <a:rPr lang="ru-RU" dirty="0" err="1"/>
              <a:t>рівні</a:t>
            </a:r>
            <a:r>
              <a:rPr lang="ru-RU" dirty="0"/>
              <a:t> </a:t>
            </a:r>
            <a:r>
              <a:rPr lang="ru-RU" dirty="0" err="1"/>
              <a:t>активності</a:t>
            </a:r>
            <a:r>
              <a:rPr lang="ru-RU" b="1" dirty="0"/>
              <a:t>.</a:t>
            </a:r>
            <a:endParaRPr lang="ru-RU" dirty="0"/>
          </a:p>
          <a:p>
            <a:r>
              <a:rPr lang="ru-RU" b="1" dirty="0" err="1">
                <a:solidFill>
                  <a:srgbClr val="FF0000"/>
                </a:solidFill>
              </a:rPr>
              <a:t>Наявність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мотиваційного</a:t>
            </a:r>
            <a:r>
              <a:rPr lang="ru-RU" b="1" dirty="0">
                <a:solidFill>
                  <a:srgbClr val="FF0000"/>
                </a:solidFill>
              </a:rPr>
              <a:t> компоненту в </a:t>
            </a:r>
            <a:r>
              <a:rPr lang="ru-RU" b="1" dirty="0" err="1">
                <a:solidFill>
                  <a:srgbClr val="FF0000"/>
                </a:solidFill>
              </a:rPr>
              <a:t>процесі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навчання</a:t>
            </a:r>
            <a:r>
              <a:rPr lang="ru-RU" dirty="0">
                <a:solidFill>
                  <a:srgbClr val="FF0000"/>
                </a:solidFill>
              </a:rPr>
              <a:t>: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• </a:t>
            </a:r>
            <a:r>
              <a:rPr lang="ru-RU" dirty="0" err="1"/>
              <a:t>швидкість</a:t>
            </a:r>
            <a:r>
              <a:rPr lang="ru-RU" dirty="0"/>
              <a:t> </a:t>
            </a:r>
            <a:r>
              <a:rPr lang="ru-RU" dirty="0" err="1"/>
              <a:t>включення</a:t>
            </a:r>
            <a:r>
              <a:rPr lang="ru-RU" dirty="0"/>
              <a:t> у </a:t>
            </a:r>
            <a:r>
              <a:rPr lang="ru-RU" dirty="0" err="1"/>
              <a:t>навчальну</a:t>
            </a:r>
            <a:r>
              <a:rPr lang="ru-RU" dirty="0"/>
              <a:t> </a:t>
            </a:r>
            <a:r>
              <a:rPr lang="ru-RU" dirty="0" err="1"/>
              <a:t>діяльність</a:t>
            </a:r>
            <a:r>
              <a:rPr lang="ru-RU" dirty="0"/>
              <a:t>, </a:t>
            </a:r>
            <a:br>
              <a:rPr lang="ru-RU" dirty="0"/>
            </a:br>
            <a:r>
              <a:rPr lang="ru-RU" dirty="0"/>
              <a:t>• </a:t>
            </a:r>
            <a:r>
              <a:rPr lang="ru-RU" dirty="0" err="1"/>
              <a:t>стійкість</a:t>
            </a:r>
            <a:r>
              <a:rPr lang="ru-RU" dirty="0"/>
              <a:t> </a:t>
            </a:r>
            <a:r>
              <a:rPr lang="ru-RU" dirty="0" err="1"/>
              <a:t>інтересу</a:t>
            </a:r>
            <a:r>
              <a:rPr lang="ru-RU" dirty="0"/>
              <a:t> до </a:t>
            </a:r>
            <a:r>
              <a:rPr lang="ru-RU" dirty="0" err="1"/>
              <a:t>неї</a:t>
            </a:r>
            <a:r>
              <a:rPr lang="ru-RU" dirty="0"/>
              <a:t>, </a:t>
            </a:r>
            <a:br>
              <a:rPr lang="ru-RU" dirty="0"/>
            </a:br>
            <a:r>
              <a:rPr lang="ru-RU" dirty="0"/>
              <a:t>• </a:t>
            </a:r>
            <a:r>
              <a:rPr lang="ru-RU" dirty="0" err="1"/>
              <a:t>наполегливість</a:t>
            </a:r>
            <a:r>
              <a:rPr lang="ru-RU" dirty="0"/>
              <a:t> у </a:t>
            </a:r>
            <a:r>
              <a:rPr lang="ru-RU" dirty="0" err="1"/>
              <a:t>вирішенні</a:t>
            </a:r>
            <a:r>
              <a:rPr lang="ru-RU" dirty="0"/>
              <a:t> </a:t>
            </a:r>
            <a:r>
              <a:rPr lang="ru-RU" dirty="0" err="1"/>
              <a:t>навчальних</a:t>
            </a:r>
            <a:r>
              <a:rPr lang="ru-RU" dirty="0"/>
              <a:t> проблем.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1457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21A2D407-13D7-4775-9715-8ADC35889B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9144" y="0"/>
            <a:ext cx="10515600" cy="4351338"/>
          </a:xfrm>
        </p:spPr>
        <p:txBody>
          <a:bodyPr/>
          <a:lstStyle/>
          <a:p>
            <a:pPr marL="533400" lvl="0" indent="-533400" algn="ctr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None/>
            </a:pPr>
            <a:r>
              <a:rPr lang="uk-UA" altLang="ru-RU" sz="3500" i="1" dirty="0">
                <a:solidFill>
                  <a:srgbClr val="FF3300"/>
                </a:solidFill>
                <a:latin typeface="Constantia"/>
              </a:rPr>
              <a:t>Мотивація передбачає:</a:t>
            </a:r>
            <a:r>
              <a:rPr lang="uk-UA" altLang="ru-RU" i="1" dirty="0">
                <a:solidFill>
                  <a:srgbClr val="FF3300"/>
                </a:solidFill>
                <a:latin typeface="Constantia"/>
              </a:rPr>
              <a:t> </a:t>
            </a:r>
          </a:p>
          <a:p>
            <a:pPr marL="533400" lvl="0" indent="-533400" algn="just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None/>
            </a:pPr>
            <a:r>
              <a:rPr lang="uk-UA" altLang="ru-RU" i="1" dirty="0">
                <a:solidFill>
                  <a:prstClr val="black"/>
                </a:solidFill>
                <a:latin typeface="Constantia"/>
              </a:rPr>
              <a:t> </a:t>
            </a:r>
          </a:p>
          <a:p>
            <a:pPr marL="533400" lvl="0" indent="-533400" algn="just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None/>
            </a:pPr>
            <a:r>
              <a:rPr lang="ru-RU" altLang="ru-RU" sz="2600" dirty="0">
                <a:solidFill>
                  <a:prstClr val="black"/>
                </a:solidFill>
                <a:latin typeface="Constantia"/>
              </a:rPr>
              <a:t>- </a:t>
            </a:r>
            <a:r>
              <a:rPr lang="ru-RU" altLang="ru-RU" sz="2600" dirty="0">
                <a:solidFill>
                  <a:prstClr val="black"/>
                </a:solidFill>
              </a:rPr>
              <a:t>морально-</a:t>
            </a:r>
            <a:r>
              <a:rPr lang="ru-RU" altLang="ru-RU" sz="2600" dirty="0" err="1">
                <a:solidFill>
                  <a:prstClr val="black"/>
                </a:solidFill>
              </a:rPr>
              <a:t>психологічну</a:t>
            </a:r>
            <a:r>
              <a:rPr lang="ru-RU" altLang="ru-RU" sz="2600" dirty="0">
                <a:solidFill>
                  <a:prstClr val="black"/>
                </a:solidFill>
              </a:rPr>
              <a:t> </a:t>
            </a:r>
            <a:r>
              <a:rPr lang="ru-RU" altLang="ru-RU" sz="2600" dirty="0" err="1">
                <a:solidFill>
                  <a:prstClr val="black"/>
                </a:solidFill>
              </a:rPr>
              <a:t>стимуляцію</a:t>
            </a:r>
            <a:r>
              <a:rPr lang="ru-RU" altLang="ru-RU" sz="2600" dirty="0">
                <a:solidFill>
                  <a:prstClr val="black"/>
                </a:solidFill>
              </a:rPr>
              <a:t> </a:t>
            </a:r>
            <a:r>
              <a:rPr lang="ru-RU" altLang="ru-RU" sz="2600" dirty="0" err="1">
                <a:solidFill>
                  <a:prstClr val="black"/>
                </a:solidFill>
              </a:rPr>
              <a:t>навчальної</a:t>
            </a:r>
            <a:r>
              <a:rPr lang="ru-RU" altLang="ru-RU" sz="2600" dirty="0">
                <a:solidFill>
                  <a:prstClr val="black"/>
                </a:solidFill>
              </a:rPr>
              <a:t> </a:t>
            </a:r>
            <a:r>
              <a:rPr lang="ru-RU" altLang="ru-RU" sz="2600" dirty="0" err="1">
                <a:solidFill>
                  <a:prstClr val="black"/>
                </a:solidFill>
              </a:rPr>
              <a:t>діяльності</a:t>
            </a:r>
            <a:r>
              <a:rPr lang="ru-RU" altLang="ru-RU" sz="2600" dirty="0">
                <a:solidFill>
                  <a:prstClr val="black"/>
                </a:solidFill>
              </a:rPr>
              <a:t>, так званий «</a:t>
            </a:r>
            <a:r>
              <a:rPr lang="ru-RU" altLang="ru-RU" sz="2600" dirty="0" err="1">
                <a:solidFill>
                  <a:prstClr val="black"/>
                </a:solidFill>
              </a:rPr>
              <a:t>внутрішній</a:t>
            </a:r>
            <a:r>
              <a:rPr lang="ru-RU" altLang="ru-RU" sz="2600" dirty="0">
                <a:solidFill>
                  <a:prstClr val="black"/>
                </a:solidFill>
              </a:rPr>
              <a:t> </a:t>
            </a:r>
            <a:r>
              <a:rPr lang="ru-RU" altLang="ru-RU" sz="2600" dirty="0" err="1">
                <a:solidFill>
                  <a:prstClr val="black"/>
                </a:solidFill>
              </a:rPr>
              <a:t>двигун</a:t>
            </a:r>
            <a:r>
              <a:rPr lang="ru-RU" altLang="ru-RU" sz="2600" dirty="0">
                <a:solidFill>
                  <a:prstClr val="black"/>
                </a:solidFill>
              </a:rPr>
              <a:t>»;</a:t>
            </a:r>
          </a:p>
          <a:p>
            <a:pPr marL="0" lvl="0" indent="0" algn="just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None/>
            </a:pPr>
            <a:r>
              <a:rPr lang="ru-RU" altLang="ru-RU" sz="2600" dirty="0">
                <a:solidFill>
                  <a:prstClr val="black"/>
                </a:solidFill>
              </a:rPr>
              <a:t>-   </a:t>
            </a:r>
            <a:r>
              <a:rPr lang="ru-RU" altLang="ru-RU" sz="2600" dirty="0" err="1">
                <a:solidFill>
                  <a:prstClr val="black"/>
                </a:solidFill>
              </a:rPr>
              <a:t>прагнення</a:t>
            </a:r>
            <a:r>
              <a:rPr lang="ru-RU" altLang="ru-RU" sz="2600" dirty="0">
                <a:solidFill>
                  <a:prstClr val="black"/>
                </a:solidFill>
              </a:rPr>
              <a:t> </a:t>
            </a:r>
            <a:r>
              <a:rPr lang="ru-RU" altLang="ru-RU" sz="2600" dirty="0" err="1">
                <a:solidFill>
                  <a:prstClr val="black"/>
                </a:solidFill>
              </a:rPr>
              <a:t>людини</a:t>
            </a:r>
            <a:r>
              <a:rPr lang="ru-RU" altLang="ru-RU" sz="2600" dirty="0">
                <a:solidFill>
                  <a:prstClr val="black"/>
                </a:solidFill>
              </a:rPr>
              <a:t> </a:t>
            </a:r>
            <a:r>
              <a:rPr lang="ru-RU" altLang="ru-RU" sz="2600" dirty="0" err="1">
                <a:solidFill>
                  <a:prstClr val="black"/>
                </a:solidFill>
              </a:rPr>
              <a:t>домагатися</a:t>
            </a:r>
            <a:r>
              <a:rPr lang="ru-RU" altLang="ru-RU" sz="2600" dirty="0">
                <a:solidFill>
                  <a:prstClr val="black"/>
                </a:solidFill>
              </a:rPr>
              <a:t> </a:t>
            </a:r>
            <a:r>
              <a:rPr lang="ru-RU" altLang="ru-RU" sz="2600" dirty="0" err="1">
                <a:solidFill>
                  <a:prstClr val="black"/>
                </a:solidFill>
              </a:rPr>
              <a:t>успіху</a:t>
            </a:r>
            <a:r>
              <a:rPr lang="ru-RU" altLang="ru-RU" sz="2600" dirty="0">
                <a:solidFill>
                  <a:prstClr val="black"/>
                </a:solidFill>
              </a:rPr>
              <a:t> в </a:t>
            </a:r>
            <a:r>
              <a:rPr lang="ru-RU" altLang="ru-RU" sz="2600" dirty="0" err="1">
                <a:solidFill>
                  <a:prstClr val="black"/>
                </a:solidFill>
              </a:rPr>
              <a:t>різних</a:t>
            </a:r>
            <a:r>
              <a:rPr lang="ru-RU" altLang="ru-RU" sz="2600" dirty="0">
                <a:solidFill>
                  <a:prstClr val="black"/>
                </a:solidFill>
              </a:rPr>
              <a:t> видах </a:t>
            </a:r>
            <a:r>
              <a:rPr lang="ru-RU" altLang="ru-RU" sz="2600" dirty="0" err="1">
                <a:solidFill>
                  <a:prstClr val="black"/>
                </a:solidFill>
              </a:rPr>
              <a:t>діяльності</a:t>
            </a:r>
            <a:r>
              <a:rPr lang="ru-RU" altLang="ru-RU" sz="2600" dirty="0">
                <a:solidFill>
                  <a:prstClr val="black"/>
                </a:solidFill>
              </a:rPr>
              <a:t>;</a:t>
            </a:r>
          </a:p>
          <a:p>
            <a:pPr marL="0" lvl="0" indent="0" algn="just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None/>
            </a:pPr>
            <a:r>
              <a:rPr lang="ru-RU" altLang="ru-RU" sz="2600" dirty="0">
                <a:solidFill>
                  <a:prstClr val="black"/>
                </a:solidFill>
              </a:rPr>
              <a:t>- </a:t>
            </a:r>
            <a:r>
              <a:rPr lang="ru-RU" altLang="ru-RU" sz="2600" dirty="0" err="1">
                <a:solidFill>
                  <a:prstClr val="black"/>
                </a:solidFill>
              </a:rPr>
              <a:t>пошук</a:t>
            </a:r>
            <a:r>
              <a:rPr lang="ru-RU" altLang="ru-RU" sz="2600" dirty="0">
                <a:solidFill>
                  <a:prstClr val="black"/>
                </a:solidFill>
              </a:rPr>
              <a:t> </a:t>
            </a:r>
            <a:r>
              <a:rPr lang="ru-RU" altLang="ru-RU" sz="2600" dirty="0" err="1">
                <a:solidFill>
                  <a:prstClr val="black"/>
                </a:solidFill>
              </a:rPr>
              <a:t>відповідей</a:t>
            </a:r>
            <a:r>
              <a:rPr lang="ru-RU" altLang="ru-RU" sz="2600" dirty="0">
                <a:solidFill>
                  <a:prstClr val="black"/>
                </a:solidFill>
              </a:rPr>
              <a:t> на </a:t>
            </a:r>
            <a:r>
              <a:rPr lang="ru-RU" altLang="ru-RU" sz="2600" dirty="0" err="1">
                <a:solidFill>
                  <a:prstClr val="black"/>
                </a:solidFill>
              </a:rPr>
              <a:t>запитання</a:t>
            </a:r>
            <a:r>
              <a:rPr lang="ru-RU" altLang="ru-RU" sz="2600" dirty="0">
                <a:solidFill>
                  <a:prstClr val="black"/>
                </a:solidFill>
              </a:rPr>
              <a:t> «</a:t>
            </a:r>
            <a:r>
              <a:rPr lang="ru-RU" altLang="ru-RU" sz="2600" dirty="0" err="1">
                <a:solidFill>
                  <a:prstClr val="black"/>
                </a:solidFill>
              </a:rPr>
              <a:t>чому</a:t>
            </a:r>
            <a:r>
              <a:rPr lang="ru-RU" altLang="ru-RU" sz="2600" dirty="0">
                <a:solidFill>
                  <a:prstClr val="black"/>
                </a:solidFill>
              </a:rPr>
              <a:t>?», «</a:t>
            </a:r>
            <a:r>
              <a:rPr lang="ru-RU" altLang="ru-RU" sz="2600" dirty="0" err="1">
                <a:solidFill>
                  <a:prstClr val="black"/>
                </a:solidFill>
              </a:rPr>
              <a:t>навіщо</a:t>
            </a:r>
            <a:r>
              <a:rPr lang="ru-RU" altLang="ru-RU" sz="2600" dirty="0">
                <a:solidFill>
                  <a:prstClr val="black"/>
                </a:solidFill>
              </a:rPr>
              <a:t>?» ,  «</a:t>
            </a:r>
            <a:r>
              <a:rPr lang="ru-RU" altLang="ru-RU" sz="2600" dirty="0" err="1">
                <a:solidFill>
                  <a:prstClr val="black"/>
                </a:solidFill>
              </a:rPr>
              <a:t>заради</a:t>
            </a:r>
            <a:r>
              <a:rPr lang="ru-RU" altLang="ru-RU" sz="2600" dirty="0">
                <a:solidFill>
                  <a:prstClr val="black"/>
                </a:solidFill>
              </a:rPr>
              <a:t> </a:t>
            </a:r>
            <a:r>
              <a:rPr lang="ru-RU" altLang="ru-RU" sz="2600" dirty="0" err="1">
                <a:solidFill>
                  <a:prstClr val="black"/>
                </a:solidFill>
              </a:rPr>
              <a:t>чого</a:t>
            </a:r>
            <a:r>
              <a:rPr lang="ru-RU" altLang="ru-RU" sz="2600" dirty="0">
                <a:solidFill>
                  <a:prstClr val="black"/>
                </a:solidFill>
              </a:rPr>
              <a:t>?» </a:t>
            </a:r>
          </a:p>
          <a:p>
            <a:endParaRPr lang="ru-RU" dirty="0"/>
          </a:p>
        </p:txBody>
      </p:sp>
      <p:pic>
        <p:nvPicPr>
          <p:cNvPr id="1028" name="Picture 4" descr="ÐÐ°ÑÑÐ¸Ð½ÐºÐ¸ Ð¿Ð¾ Ð·Ð°Ð¿ÑÐ¾ÑÑ Ð¿Ð¾ÑÐµÐ¼Ñ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2985" y="3211437"/>
            <a:ext cx="2543175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ÐÐ°ÑÑÐ¸Ð½ÐºÐ¸ Ð¿Ð¾ Ð·Ð°Ð¿ÑÐ¾ÑÑ Ð½Ð°Ð²ÑÑÐ¾ Ð¿Ð¾ÑÑÑÐ±Ð½Ð¾ Ð²ÑÐ¸ÑÐ¸ÑÑ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0731" y="3051877"/>
            <a:ext cx="4484665" cy="3363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1.bp.blogspot.com/-ddeSqKbhgSA/Us3TgfP0FCI/AAAAAAAAC38/XhHsu0WUJB8/s1600/%D1%81%D1%82%D1%83%D0%B4%D0%B5%D0%BD%D1%82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9" t="7987" r="15879" b="25608"/>
          <a:stretch/>
        </p:blipFill>
        <p:spPr bwMode="auto">
          <a:xfrm>
            <a:off x="245659" y="3211437"/>
            <a:ext cx="3382646" cy="3044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6455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xmlns="" id="{A13F9C04-B3D3-4F63-B3C3-906ED9C7F614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0" y="0"/>
            <a:ext cx="8820150" cy="6191250"/>
          </a:xfrm>
        </p:spPr>
        <p:txBody>
          <a:bodyPr>
            <a:normAutofit/>
          </a:bodyPr>
          <a:lstStyle/>
          <a:p>
            <a:pPr marL="533400" indent="-533400" algn="just">
              <a:buNone/>
            </a:pPr>
            <a:r>
              <a:rPr lang="ru-RU" altLang="ru-RU" sz="3500" b="1" i="1" dirty="0" err="1">
                <a:solidFill>
                  <a:srgbClr val="FF3300"/>
                </a:solidFill>
              </a:rPr>
              <a:t>Успіх</a:t>
            </a:r>
            <a:r>
              <a:rPr lang="ru-RU" altLang="ru-RU" sz="3500" dirty="0"/>
              <a:t> – головне </a:t>
            </a:r>
            <a:r>
              <a:rPr lang="ru-RU" altLang="ru-RU" sz="3500" dirty="0" err="1"/>
              <a:t>джерело</a:t>
            </a:r>
            <a:r>
              <a:rPr lang="ru-RU" altLang="ru-RU" sz="3500" dirty="0"/>
              <a:t> </a:t>
            </a:r>
            <a:r>
              <a:rPr lang="ru-RU" altLang="ru-RU" sz="3500" dirty="0" err="1"/>
              <a:t>мотивації</a:t>
            </a:r>
            <a:r>
              <a:rPr lang="ru-RU" altLang="ru-RU" sz="3500" dirty="0"/>
              <a:t> до </a:t>
            </a:r>
            <a:r>
              <a:rPr lang="ru-RU" altLang="ru-RU" sz="3500" dirty="0" err="1"/>
              <a:t>навчання</a:t>
            </a:r>
            <a:r>
              <a:rPr lang="ru-RU" altLang="ru-RU" sz="3500" dirty="0"/>
              <a:t>. </a:t>
            </a:r>
          </a:p>
          <a:p>
            <a:pPr marL="533400" indent="-533400" algn="just">
              <a:buNone/>
            </a:pPr>
            <a:endParaRPr lang="ru-RU" altLang="ru-RU" sz="3500" b="1" i="1" dirty="0">
              <a:solidFill>
                <a:srgbClr val="FF3300"/>
              </a:solidFill>
            </a:endParaRPr>
          </a:p>
          <a:p>
            <a:pPr marL="533400" indent="-533400" algn="just">
              <a:buNone/>
            </a:pPr>
            <a:endParaRPr lang="ru-RU" altLang="ru-RU" sz="3500" b="1" i="1" dirty="0">
              <a:solidFill>
                <a:srgbClr val="FF3300"/>
              </a:solidFill>
            </a:endParaRPr>
          </a:p>
          <a:p>
            <a:pPr marL="533400" indent="-533400" algn="just">
              <a:buNone/>
            </a:pPr>
            <a:r>
              <a:rPr lang="ru-RU" altLang="ru-RU" sz="3500" b="1" i="1" dirty="0">
                <a:solidFill>
                  <a:srgbClr val="FF3300"/>
                </a:solidFill>
              </a:rPr>
              <a:t>Похвала</a:t>
            </a:r>
            <a:r>
              <a:rPr lang="ru-RU" altLang="ru-RU" sz="3500" dirty="0">
                <a:solidFill>
                  <a:srgbClr val="FF3300"/>
                </a:solidFill>
              </a:rPr>
              <a:t> </a:t>
            </a:r>
            <a:r>
              <a:rPr lang="ru-RU" altLang="ru-RU" sz="3500" dirty="0"/>
              <a:t>– </a:t>
            </a:r>
            <a:r>
              <a:rPr lang="ru-RU" altLang="ru-RU" sz="3500" dirty="0" err="1"/>
              <a:t>це</a:t>
            </a:r>
            <a:r>
              <a:rPr lang="ru-RU" altLang="ru-RU" sz="3500" dirty="0"/>
              <a:t> не </a:t>
            </a:r>
            <a:r>
              <a:rPr lang="ru-RU" altLang="ru-RU" sz="3500" dirty="0" err="1"/>
              <a:t>що</a:t>
            </a:r>
            <a:r>
              <a:rPr lang="ru-RU" altLang="ru-RU" sz="3500" dirty="0"/>
              <a:t> </a:t>
            </a:r>
            <a:r>
              <a:rPr lang="ru-RU" altLang="ru-RU" sz="3500" dirty="0" err="1"/>
              <a:t>інше</a:t>
            </a:r>
            <a:r>
              <a:rPr lang="ru-RU" altLang="ru-RU" sz="3500" dirty="0"/>
              <a:t>, як один </a:t>
            </a:r>
            <a:r>
              <a:rPr lang="ru-RU" altLang="ru-RU" sz="3500" dirty="0" err="1"/>
              <a:t>із</a:t>
            </a:r>
            <a:r>
              <a:rPr lang="ru-RU" altLang="ru-RU" sz="3500" dirty="0"/>
              <a:t> </a:t>
            </a:r>
            <a:r>
              <a:rPr lang="ru-RU" altLang="ru-RU" sz="3500" dirty="0" err="1"/>
              <a:t>видів</a:t>
            </a:r>
            <a:r>
              <a:rPr lang="ru-RU" altLang="ru-RU" sz="3500" dirty="0"/>
              <a:t> нагороди, </a:t>
            </a:r>
            <a:r>
              <a:rPr lang="ru-RU" altLang="ru-RU" sz="3500" dirty="0" err="1"/>
              <a:t>що</a:t>
            </a:r>
            <a:r>
              <a:rPr lang="ru-RU" altLang="ru-RU" sz="3500" dirty="0"/>
              <a:t> </a:t>
            </a:r>
            <a:r>
              <a:rPr lang="ru-RU" altLang="ru-RU" sz="3500" dirty="0" err="1"/>
              <a:t>підвищує</a:t>
            </a:r>
            <a:r>
              <a:rPr lang="ru-RU" altLang="ru-RU" sz="3500" dirty="0"/>
              <a:t> </a:t>
            </a:r>
            <a:r>
              <a:rPr lang="ru-RU" altLang="ru-RU" sz="3500" dirty="0" err="1"/>
              <a:t>почуття</a:t>
            </a:r>
            <a:r>
              <a:rPr lang="ru-RU" altLang="ru-RU" sz="3500" dirty="0"/>
              <a:t> </a:t>
            </a:r>
            <a:r>
              <a:rPr lang="ru-RU" altLang="ru-RU" sz="3500" dirty="0" err="1"/>
              <a:t>гідності</a:t>
            </a:r>
            <a:r>
              <a:rPr lang="ru-RU" altLang="ru-RU" sz="3500" dirty="0"/>
              <a:t> і </a:t>
            </a:r>
            <a:r>
              <a:rPr lang="ru-RU" altLang="ru-RU" sz="3500" dirty="0" err="1"/>
              <a:t>може</a:t>
            </a:r>
            <a:r>
              <a:rPr lang="ru-RU" altLang="ru-RU" sz="3500" dirty="0"/>
              <a:t> </a:t>
            </a:r>
            <a:r>
              <a:rPr lang="ru-RU" altLang="ru-RU" sz="3500" dirty="0" err="1"/>
              <a:t>подіяти</a:t>
            </a:r>
            <a:r>
              <a:rPr lang="ru-RU" altLang="ru-RU" sz="3500" dirty="0"/>
              <a:t> як </a:t>
            </a:r>
            <a:r>
              <a:rPr lang="ru-RU" altLang="ru-RU" sz="3500" dirty="0" err="1"/>
              <a:t>позитивний</a:t>
            </a:r>
            <a:r>
              <a:rPr lang="ru-RU" altLang="ru-RU" sz="3500" dirty="0"/>
              <a:t> </a:t>
            </a:r>
            <a:r>
              <a:rPr lang="ru-RU" altLang="ru-RU" sz="3500" dirty="0" err="1"/>
              <a:t>імпульс</a:t>
            </a:r>
            <a:r>
              <a:rPr lang="ru-RU" altLang="ru-RU" sz="3500" dirty="0"/>
              <a:t> </a:t>
            </a:r>
            <a:r>
              <a:rPr lang="ru-RU" altLang="ru-RU" sz="3500" dirty="0" err="1"/>
              <a:t>длянового</a:t>
            </a:r>
            <a:r>
              <a:rPr lang="ru-RU" altLang="ru-RU" sz="3500" dirty="0"/>
              <a:t> </a:t>
            </a:r>
            <a:r>
              <a:rPr lang="ru-RU" altLang="ru-RU" sz="3500" dirty="0" err="1"/>
              <a:t>успіху</a:t>
            </a:r>
            <a:r>
              <a:rPr lang="ru-RU" altLang="ru-RU" sz="3500" dirty="0"/>
              <a:t>. </a:t>
            </a:r>
          </a:p>
          <a:p>
            <a:pPr marL="533400" indent="-533400" algn="just">
              <a:buNone/>
            </a:pPr>
            <a:endParaRPr lang="ru-RU" altLang="ru-RU" sz="3500" b="1" i="1" dirty="0">
              <a:solidFill>
                <a:srgbClr val="FF3300"/>
              </a:solidFill>
            </a:endParaRPr>
          </a:p>
          <a:p>
            <a:pPr marL="533400" indent="-533400" algn="just">
              <a:buNone/>
            </a:pPr>
            <a:r>
              <a:rPr lang="ru-RU" altLang="ru-RU" sz="3500" b="1" i="1" dirty="0" err="1">
                <a:solidFill>
                  <a:srgbClr val="FF3300"/>
                </a:solidFill>
              </a:rPr>
              <a:t>Оцінка</a:t>
            </a:r>
            <a:r>
              <a:rPr lang="ru-RU" altLang="ru-RU" sz="3500" dirty="0">
                <a:solidFill>
                  <a:srgbClr val="FF3300"/>
                </a:solidFill>
              </a:rPr>
              <a:t> </a:t>
            </a:r>
            <a:r>
              <a:rPr lang="ru-RU" altLang="ru-RU" sz="3500" dirty="0"/>
              <a:t>не є одним </a:t>
            </a:r>
            <a:r>
              <a:rPr lang="ru-RU" altLang="ru-RU" sz="3500" dirty="0" err="1"/>
              <a:t>із</a:t>
            </a:r>
            <a:r>
              <a:rPr lang="ru-RU" altLang="ru-RU" sz="3500" dirty="0"/>
              <a:t> </a:t>
            </a:r>
            <a:r>
              <a:rPr lang="ru-RU" altLang="ru-RU" sz="3500" dirty="0" err="1"/>
              <a:t>способів</a:t>
            </a:r>
            <a:r>
              <a:rPr lang="ru-RU" altLang="ru-RU" sz="3500" dirty="0"/>
              <a:t> </a:t>
            </a:r>
            <a:r>
              <a:rPr lang="ru-RU" altLang="ru-RU" sz="3500" dirty="0" err="1"/>
              <a:t>покарання</a:t>
            </a:r>
            <a:r>
              <a:rPr lang="ru-RU" altLang="ru-RU" sz="3500" dirty="0"/>
              <a:t> </a:t>
            </a:r>
            <a:r>
              <a:rPr lang="ru-RU" altLang="ru-RU" sz="3500" dirty="0" err="1"/>
              <a:t>учня</a:t>
            </a:r>
            <a:r>
              <a:rPr lang="ru-RU" altLang="ru-RU" sz="3500" dirty="0"/>
              <a:t>. </a:t>
            </a:r>
            <a:endParaRPr lang="uk-UA" altLang="ru-RU" sz="3500" i="1" dirty="0">
              <a:solidFill>
                <a:srgbClr val="FFFF00"/>
              </a:solidFill>
            </a:endParaRPr>
          </a:p>
          <a:p>
            <a:pPr marL="533400" indent="-533400" algn="just">
              <a:buNone/>
            </a:pPr>
            <a:endParaRPr lang="uk-UA" altLang="ru-RU" sz="2800" i="1" dirty="0"/>
          </a:p>
          <a:p>
            <a:pPr marL="533400" indent="-533400" algn="just">
              <a:buNone/>
            </a:pPr>
            <a:endParaRPr lang="ru-RU" altLang="ru-RU" dirty="0"/>
          </a:p>
        </p:txBody>
      </p:sp>
      <p:pic>
        <p:nvPicPr>
          <p:cNvPr id="2050" name="Picture 2" descr="ÐÐ°ÑÑÐ¸Ð½ÐºÐ¸ Ð¿Ð¾ Ð·Ð°Ð¿ÑÐ¾ÑÑ ÑÑÐ¿ÑÑ">
            <a:extLst>
              <a:ext uri="{FF2B5EF4-FFF2-40B4-BE49-F238E27FC236}">
                <a16:creationId xmlns:a16="http://schemas.microsoft.com/office/drawing/2014/main" xmlns="" id="{F2791849-D3DB-42EB-8422-E2CA7B8F14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7736" y="120770"/>
            <a:ext cx="2599426" cy="1949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ÐÐ°ÑÑÐ¸Ð½ÐºÐ¸ Ð¿Ð¾ Ð·Ð°Ð¿ÑÐ¾ÑÑ Ð¼Ð¾Ð»Ð¾Ð´ÐµÑÑ !">
            <a:extLst>
              <a:ext uri="{FF2B5EF4-FFF2-40B4-BE49-F238E27FC236}">
                <a16:creationId xmlns:a16="http://schemas.microsoft.com/office/drawing/2014/main" xmlns="" id="{2316B3F5-7810-40D6-B687-7EFDF04E5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7736" y="2424023"/>
            <a:ext cx="2700068" cy="1878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95FBD174-34D7-43F2-B979-9E12A7B67C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38763" y="4655928"/>
            <a:ext cx="2938013" cy="2139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31101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xmlns="" id="{A01561C4-ECFA-4CB5-9613-D9FB71811749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7522234" y="532320"/>
            <a:ext cx="3830128" cy="3858526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sz="4400" b="1" dirty="0">
                <a:solidFill>
                  <a:srgbClr val="FF0000"/>
                </a:solidFill>
              </a:rPr>
              <a:t>ПОЗИТИВНА</a:t>
            </a:r>
            <a:endParaRPr lang="ru-RU" sz="4400" dirty="0">
              <a:solidFill>
                <a:srgbClr val="FF0000"/>
              </a:solidFill>
            </a:endParaRPr>
          </a:p>
          <a:p>
            <a:r>
              <a:rPr lang="ru-RU" b="1" dirty="0">
                <a:solidFill>
                  <a:srgbClr val="333333"/>
                </a:solidFill>
              </a:rPr>
              <a:t>похвала</a:t>
            </a:r>
            <a:endParaRPr lang="ru-RU" dirty="0">
              <a:solidFill>
                <a:srgbClr val="333333"/>
              </a:solidFill>
            </a:endParaRPr>
          </a:p>
          <a:p>
            <a:r>
              <a:rPr lang="ru-RU" b="1" dirty="0" err="1">
                <a:solidFill>
                  <a:srgbClr val="333333"/>
                </a:solidFill>
              </a:rPr>
              <a:t>нагорода</a:t>
            </a:r>
            <a:endParaRPr lang="ru-RU" dirty="0">
              <a:solidFill>
                <a:srgbClr val="333333"/>
              </a:solidFill>
            </a:endParaRPr>
          </a:p>
          <a:p>
            <a:r>
              <a:rPr lang="ru-RU" b="1" dirty="0" err="1">
                <a:solidFill>
                  <a:srgbClr val="333333"/>
                </a:solidFill>
              </a:rPr>
              <a:t>заохочення</a:t>
            </a:r>
            <a:endParaRPr lang="ru-RU" dirty="0">
              <a:solidFill>
                <a:srgbClr val="333333"/>
              </a:solidFill>
            </a:endParaRPr>
          </a:p>
          <a:p>
            <a:r>
              <a:rPr lang="ru-RU" b="1" dirty="0" err="1">
                <a:solidFill>
                  <a:srgbClr val="333333"/>
                </a:solidFill>
              </a:rPr>
              <a:t>підтримка</a:t>
            </a:r>
            <a:endParaRPr lang="ru-RU" dirty="0">
              <a:solidFill>
                <a:srgbClr val="333333"/>
              </a:solidFill>
            </a:endParaRPr>
          </a:p>
          <a:p>
            <a:r>
              <a:rPr lang="ru-RU" b="1" dirty="0" err="1">
                <a:solidFill>
                  <a:srgbClr val="333333"/>
                </a:solidFill>
              </a:rPr>
              <a:t>допомога</a:t>
            </a:r>
            <a:endParaRPr lang="ru-RU" dirty="0">
              <a:solidFill>
                <a:srgbClr val="333333"/>
              </a:solidFill>
            </a:endParaRPr>
          </a:p>
          <a:p>
            <a:r>
              <a:rPr lang="ru-RU" b="1" dirty="0" err="1">
                <a:solidFill>
                  <a:srgbClr val="333333"/>
                </a:solidFill>
              </a:rPr>
              <a:t>повага</a:t>
            </a:r>
            <a:endParaRPr lang="ru-RU" dirty="0">
              <a:solidFill>
                <a:srgbClr val="333333"/>
              </a:solidFill>
            </a:endParaRPr>
          </a:p>
          <a:p>
            <a:r>
              <a:rPr lang="ru-RU" b="1" dirty="0" err="1">
                <a:solidFill>
                  <a:srgbClr val="333333"/>
                </a:solidFill>
              </a:rPr>
              <a:t>успіх</a:t>
            </a:r>
            <a:endParaRPr lang="ru-RU" dirty="0">
              <a:solidFill>
                <a:srgbClr val="333333"/>
              </a:solidFill>
            </a:endParaRPr>
          </a:p>
          <a:p>
            <a:r>
              <a:rPr lang="ru-RU" b="1" dirty="0" err="1">
                <a:solidFill>
                  <a:srgbClr val="333333"/>
                </a:solidFill>
              </a:rPr>
              <a:t>творчість</a:t>
            </a:r>
            <a:endParaRPr lang="ru-RU" dirty="0">
              <a:solidFill>
                <a:srgbClr val="333333"/>
              </a:solidFill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90EF0533-6CB4-4E59-979F-E888B7D3B984}"/>
              </a:ext>
            </a:extLst>
          </p:cNvPr>
          <p:cNvSpPr/>
          <p:nvPr/>
        </p:nvSpPr>
        <p:spPr>
          <a:xfrm>
            <a:off x="2973238" y="0"/>
            <a:ext cx="6096000" cy="59093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3600" b="1" cap="all" dirty="0" err="1">
                <a:solidFill>
                  <a:srgbClr val="FF0000"/>
                </a:solidFill>
                <a:latin typeface="Helvetica Neue"/>
              </a:rPr>
              <a:t>Зовнішня</a:t>
            </a:r>
            <a:r>
              <a:rPr lang="ru-RU" sz="3600" b="1" cap="all" dirty="0">
                <a:solidFill>
                  <a:srgbClr val="FF0000"/>
                </a:solidFill>
                <a:latin typeface="Helvetica Neue"/>
              </a:rPr>
              <a:t> </a:t>
            </a:r>
            <a:r>
              <a:rPr lang="ru-RU" sz="3600" b="1" cap="all" dirty="0" err="1">
                <a:solidFill>
                  <a:srgbClr val="FF0000"/>
                </a:solidFill>
                <a:latin typeface="Helvetica Neue"/>
              </a:rPr>
              <a:t>мотивація</a:t>
            </a:r>
            <a:endParaRPr lang="ru-RU" sz="3600" cap="all" dirty="0">
              <a:solidFill>
                <a:srgbClr val="FF0000"/>
              </a:solidFill>
              <a:latin typeface="Helvetica Neue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41FA096-C8F1-4CBA-9546-F97C8E54707D}"/>
              </a:ext>
            </a:extLst>
          </p:cNvPr>
          <p:cNvSpPr txBox="1"/>
          <p:nvPr/>
        </p:nvSpPr>
        <p:spPr>
          <a:xfrm>
            <a:off x="1061049" y="469415"/>
            <a:ext cx="2791020" cy="36779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100" b="1" dirty="0">
                <a:solidFill>
                  <a:schemeClr val="accent1"/>
                </a:solidFill>
              </a:rPr>
              <a:t>НЕГАТИВНА</a:t>
            </a:r>
          </a:p>
          <a:p>
            <a:r>
              <a:rPr lang="ru-RU" sz="2400" b="1" dirty="0">
                <a:solidFill>
                  <a:srgbClr val="333333"/>
                </a:solidFill>
                <a:latin typeface="Helvetica Neue"/>
              </a:rPr>
              <a:t>- критика</a:t>
            </a:r>
            <a:endParaRPr lang="ru-RU" sz="2400" dirty="0">
              <a:solidFill>
                <a:srgbClr val="333333"/>
              </a:solidFill>
              <a:latin typeface="Helvetica Neue"/>
            </a:endParaRPr>
          </a:p>
          <a:p>
            <a:r>
              <a:rPr lang="ru-RU" sz="2400" b="1" dirty="0">
                <a:solidFill>
                  <a:srgbClr val="333333"/>
                </a:solidFill>
                <a:latin typeface="Helvetica Neue"/>
              </a:rPr>
              <a:t>- </a:t>
            </a:r>
            <a:r>
              <a:rPr lang="ru-RU" sz="2400" b="1" dirty="0" err="1">
                <a:solidFill>
                  <a:srgbClr val="333333"/>
                </a:solidFill>
                <a:latin typeface="Helvetica Neue"/>
              </a:rPr>
              <a:t>приниження</a:t>
            </a:r>
            <a:endParaRPr lang="ru-RU" sz="2400" dirty="0">
              <a:solidFill>
                <a:srgbClr val="333333"/>
              </a:solidFill>
              <a:latin typeface="Helvetica Neue"/>
            </a:endParaRPr>
          </a:p>
          <a:p>
            <a:r>
              <a:rPr lang="ru-RU" sz="2400" b="1" dirty="0">
                <a:solidFill>
                  <a:srgbClr val="333333"/>
                </a:solidFill>
                <a:latin typeface="Helvetica Neue"/>
              </a:rPr>
              <a:t>- </a:t>
            </a:r>
            <a:r>
              <a:rPr lang="ru-RU" sz="2400" b="1" dirty="0" err="1">
                <a:solidFill>
                  <a:srgbClr val="333333"/>
                </a:solidFill>
                <a:latin typeface="Helvetica Neue"/>
              </a:rPr>
              <a:t>покарання</a:t>
            </a:r>
            <a:endParaRPr lang="ru-RU" sz="2400" dirty="0">
              <a:solidFill>
                <a:srgbClr val="333333"/>
              </a:solidFill>
              <a:latin typeface="Helvetica Neue"/>
            </a:endParaRPr>
          </a:p>
          <a:p>
            <a:r>
              <a:rPr lang="ru-RU" sz="2400" b="1" dirty="0">
                <a:solidFill>
                  <a:srgbClr val="333333"/>
                </a:solidFill>
                <a:latin typeface="Helvetica Neue"/>
              </a:rPr>
              <a:t>- </a:t>
            </a:r>
            <a:r>
              <a:rPr lang="ru-RU" sz="2400" b="1" dirty="0" err="1">
                <a:solidFill>
                  <a:srgbClr val="333333"/>
                </a:solidFill>
                <a:latin typeface="Helvetica Neue"/>
              </a:rPr>
              <a:t>байдужість</a:t>
            </a:r>
            <a:endParaRPr lang="ru-RU" sz="2400" dirty="0">
              <a:solidFill>
                <a:srgbClr val="333333"/>
              </a:solidFill>
              <a:latin typeface="Helvetica Neue"/>
            </a:endParaRPr>
          </a:p>
          <a:p>
            <a:r>
              <a:rPr lang="ru-RU" sz="2400" b="1" dirty="0">
                <a:solidFill>
                  <a:srgbClr val="333333"/>
                </a:solidFill>
                <a:latin typeface="Helvetica Neue"/>
              </a:rPr>
              <a:t>- </a:t>
            </a:r>
            <a:r>
              <a:rPr lang="ru-RU" sz="2400" b="1" dirty="0" err="1">
                <a:solidFill>
                  <a:srgbClr val="333333"/>
                </a:solidFill>
                <a:latin typeface="Helvetica Neue"/>
              </a:rPr>
              <a:t>нудьга</a:t>
            </a:r>
            <a:endParaRPr lang="ru-RU" sz="2400" dirty="0">
              <a:solidFill>
                <a:srgbClr val="333333"/>
              </a:solidFill>
              <a:latin typeface="Helvetica Neue"/>
            </a:endParaRPr>
          </a:p>
          <a:p>
            <a:r>
              <a:rPr lang="ru-RU" sz="2400" b="1" dirty="0">
                <a:solidFill>
                  <a:srgbClr val="333333"/>
                </a:solidFill>
                <a:latin typeface="Helvetica Neue"/>
              </a:rPr>
              <a:t>- </a:t>
            </a:r>
            <a:r>
              <a:rPr lang="ru-RU" sz="2400" b="1" dirty="0" err="1">
                <a:solidFill>
                  <a:srgbClr val="333333"/>
                </a:solidFill>
                <a:latin typeface="Helvetica Neue"/>
              </a:rPr>
              <a:t>насильство</a:t>
            </a:r>
            <a:endParaRPr lang="ru-RU" sz="2400" dirty="0">
              <a:solidFill>
                <a:srgbClr val="333333"/>
              </a:solidFill>
              <a:latin typeface="Helvetica Neue"/>
            </a:endParaRPr>
          </a:p>
          <a:p>
            <a:r>
              <a:rPr lang="ru-RU" sz="2400" b="1" dirty="0">
                <a:solidFill>
                  <a:srgbClr val="333333"/>
                </a:solidFill>
                <a:latin typeface="Helvetica Neue"/>
              </a:rPr>
              <a:t>- </a:t>
            </a:r>
            <a:r>
              <a:rPr lang="ru-RU" sz="2400" b="1" dirty="0" err="1">
                <a:solidFill>
                  <a:srgbClr val="333333"/>
                </a:solidFill>
                <a:latin typeface="Helvetica Neue"/>
              </a:rPr>
              <a:t>невдача</a:t>
            </a:r>
            <a:endParaRPr lang="ru-RU" sz="2400" dirty="0">
              <a:solidFill>
                <a:srgbClr val="333333"/>
              </a:solidFill>
              <a:latin typeface="Helvetica Neue"/>
            </a:endParaRPr>
          </a:p>
          <a:p>
            <a:r>
              <a:rPr lang="ru-RU" sz="2400" b="1" dirty="0">
                <a:solidFill>
                  <a:srgbClr val="333333"/>
                </a:solidFill>
                <a:latin typeface="Helvetica Neue"/>
              </a:rPr>
              <a:t>- страх</a:t>
            </a:r>
            <a:endParaRPr lang="ru-RU" sz="2400" dirty="0">
              <a:solidFill>
                <a:srgbClr val="333333"/>
              </a:solidFill>
              <a:latin typeface="Helvetica Neue"/>
            </a:endParaRPr>
          </a:p>
        </p:txBody>
      </p:sp>
      <p:sp>
        <p:nvSpPr>
          <p:cNvPr id="6" name="Объект 1">
            <a:extLst>
              <a:ext uri="{FF2B5EF4-FFF2-40B4-BE49-F238E27FC236}">
                <a16:creationId xmlns:a16="http://schemas.microsoft.com/office/drawing/2014/main" xmlns="" id="{B52EAAF4-96CB-44E8-8FEB-55BBE957FE9D}"/>
              </a:ext>
            </a:extLst>
          </p:cNvPr>
          <p:cNvSpPr txBox="1">
            <a:spLocks/>
          </p:cNvSpPr>
          <p:nvPr/>
        </p:nvSpPr>
        <p:spPr>
          <a:xfrm>
            <a:off x="1652333" y="4296018"/>
            <a:ext cx="8339931" cy="211648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3500" b="1" dirty="0">
                <a:solidFill>
                  <a:srgbClr val="008000"/>
                </a:solidFill>
              </a:rPr>
              <a:t>ВНУТРІШНЯ МОТИВАЦІЯ:</a:t>
            </a:r>
            <a:endParaRPr lang="ru-RU" sz="3500" dirty="0">
              <a:solidFill>
                <a:srgbClr val="008000"/>
              </a:solidFill>
            </a:endParaRPr>
          </a:p>
          <a:p>
            <a:r>
              <a:rPr lang="ru-RU" b="1" i="1" dirty="0" err="1">
                <a:solidFill>
                  <a:srgbClr val="333333"/>
                </a:solidFill>
              </a:rPr>
              <a:t>прагнення</a:t>
            </a:r>
            <a:r>
              <a:rPr lang="ru-RU" b="1" i="1" dirty="0">
                <a:solidFill>
                  <a:srgbClr val="333333"/>
                </a:solidFill>
              </a:rPr>
              <a:t> до </a:t>
            </a:r>
            <a:r>
              <a:rPr lang="ru-RU" b="1" i="1" dirty="0" err="1">
                <a:solidFill>
                  <a:srgbClr val="333333"/>
                </a:solidFill>
              </a:rPr>
              <a:t>пізнання</a:t>
            </a:r>
            <a:r>
              <a:rPr lang="ru-RU" b="1" i="1" dirty="0">
                <a:solidFill>
                  <a:srgbClr val="333333"/>
                </a:solidFill>
              </a:rPr>
              <a:t> нового;</a:t>
            </a:r>
            <a:endParaRPr lang="ru-RU" dirty="0">
              <a:solidFill>
                <a:srgbClr val="333333"/>
              </a:solidFill>
            </a:endParaRPr>
          </a:p>
          <a:p>
            <a:r>
              <a:rPr lang="ru-RU" b="1" i="1" dirty="0" err="1">
                <a:solidFill>
                  <a:srgbClr val="333333"/>
                </a:solidFill>
              </a:rPr>
              <a:t>подолання</a:t>
            </a:r>
            <a:r>
              <a:rPr lang="ru-RU" b="1" i="1" dirty="0">
                <a:solidFill>
                  <a:srgbClr val="333333"/>
                </a:solidFill>
              </a:rPr>
              <a:t> </a:t>
            </a:r>
            <a:r>
              <a:rPr lang="ru-RU" b="1" i="1" dirty="0" err="1">
                <a:solidFill>
                  <a:srgbClr val="333333"/>
                </a:solidFill>
              </a:rPr>
              <a:t>труднощів</a:t>
            </a:r>
            <a:r>
              <a:rPr lang="ru-RU" b="1" i="1" dirty="0">
                <a:solidFill>
                  <a:srgbClr val="333333"/>
                </a:solidFill>
              </a:rPr>
              <a:t> </a:t>
            </a:r>
            <a:r>
              <a:rPr lang="ru-RU" b="1" i="1" dirty="0" err="1">
                <a:solidFill>
                  <a:srgbClr val="333333"/>
                </a:solidFill>
              </a:rPr>
              <a:t>під</a:t>
            </a:r>
            <a:r>
              <a:rPr lang="ru-RU" b="1" i="1" dirty="0">
                <a:solidFill>
                  <a:srgbClr val="333333"/>
                </a:solidFill>
              </a:rPr>
              <a:t> час </a:t>
            </a:r>
            <a:r>
              <a:rPr lang="ru-RU" b="1" i="1" dirty="0" err="1">
                <a:solidFill>
                  <a:srgbClr val="333333"/>
                </a:solidFill>
              </a:rPr>
              <a:t>виконання</a:t>
            </a:r>
            <a:r>
              <a:rPr lang="ru-RU" b="1" i="1" dirty="0">
                <a:solidFill>
                  <a:srgbClr val="333333"/>
                </a:solidFill>
              </a:rPr>
              <a:t> </a:t>
            </a:r>
            <a:r>
              <a:rPr lang="ru-RU" b="1" i="1" dirty="0" err="1">
                <a:solidFill>
                  <a:srgbClr val="333333"/>
                </a:solidFill>
              </a:rPr>
              <a:t>завдань</a:t>
            </a:r>
            <a:r>
              <a:rPr lang="ru-RU" b="1" i="1" dirty="0">
                <a:solidFill>
                  <a:srgbClr val="333333"/>
                </a:solidFill>
              </a:rPr>
              <a:t>;</a:t>
            </a:r>
            <a:endParaRPr lang="ru-RU" dirty="0">
              <a:solidFill>
                <a:srgbClr val="333333"/>
              </a:solidFill>
            </a:endParaRPr>
          </a:p>
          <a:p>
            <a:r>
              <a:rPr lang="ru-RU" b="1" i="1" dirty="0">
                <a:solidFill>
                  <a:srgbClr val="333333"/>
                </a:solidFill>
              </a:rPr>
              <a:t> </a:t>
            </a:r>
            <a:r>
              <a:rPr lang="ru-RU" b="1" i="1" dirty="0" err="1">
                <a:solidFill>
                  <a:srgbClr val="333333"/>
                </a:solidFill>
              </a:rPr>
              <a:t>отримання</a:t>
            </a:r>
            <a:r>
              <a:rPr lang="ru-RU" b="1" i="1" dirty="0">
                <a:solidFill>
                  <a:srgbClr val="333333"/>
                </a:solidFill>
              </a:rPr>
              <a:t> насолоди </a:t>
            </a:r>
            <a:r>
              <a:rPr lang="ru-RU" b="1" i="1" dirty="0" err="1">
                <a:solidFill>
                  <a:srgbClr val="333333"/>
                </a:solidFill>
              </a:rPr>
              <a:t>від</a:t>
            </a:r>
            <a:r>
              <a:rPr lang="ru-RU" b="1" i="1" dirty="0">
                <a:solidFill>
                  <a:srgbClr val="333333"/>
                </a:solidFill>
              </a:rPr>
              <a:t> </a:t>
            </a:r>
            <a:r>
              <a:rPr lang="ru-RU" b="1" i="1" dirty="0" err="1">
                <a:solidFill>
                  <a:srgbClr val="333333"/>
                </a:solidFill>
              </a:rPr>
              <a:t>процесу</a:t>
            </a:r>
            <a:r>
              <a:rPr lang="ru-RU" b="1" i="1" dirty="0">
                <a:solidFill>
                  <a:srgbClr val="333333"/>
                </a:solidFill>
              </a:rPr>
              <a:t> </a:t>
            </a:r>
            <a:r>
              <a:rPr lang="ru-RU" b="1" i="1" dirty="0" err="1">
                <a:solidFill>
                  <a:srgbClr val="333333"/>
                </a:solidFill>
              </a:rPr>
              <a:t>пізнання</a:t>
            </a:r>
            <a:r>
              <a:rPr lang="ru-RU" b="1" i="1" dirty="0">
                <a:solidFill>
                  <a:srgbClr val="333333"/>
                </a:solidFill>
              </a:rPr>
              <a:t> нового.</a:t>
            </a:r>
            <a:endParaRPr lang="ru-RU" dirty="0">
              <a:solidFill>
                <a:srgbClr val="333333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7718341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xmlns="" id="{15D46355-621D-4DC6-B5BD-3FA46C6717C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06414" y="92376"/>
            <a:ext cx="9880121" cy="938213"/>
          </a:xfrm>
          <a:ln>
            <a:noFill/>
          </a:ln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sz="3600" b="1" dirty="0">
                <a:solidFill>
                  <a:srgbClr val="FF3300"/>
                </a:solidFill>
                <a:latin typeface="+mn-lt"/>
              </a:rPr>
              <a:t>Методи формування позитивних мотивів навчальної діяльності</a:t>
            </a:r>
            <a:endParaRPr lang="ru-RU" sz="3600" b="1" dirty="0">
              <a:solidFill>
                <a:srgbClr val="FF3300"/>
              </a:solidFill>
              <a:latin typeface="+mn-lt"/>
            </a:endParaRP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xmlns="" id="{C8305022-DBA7-49BA-A4EC-6B46E2237AC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8061" y="1091241"/>
            <a:ext cx="8229600" cy="5257800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endParaRPr lang="uk-UA" altLang="ru-RU" sz="2000" b="1" dirty="0"/>
          </a:p>
          <a:p>
            <a:pPr eaLnBrk="1" hangingPunct="1">
              <a:lnSpc>
                <a:spcPct val="80000"/>
              </a:lnSpc>
            </a:pPr>
            <a:r>
              <a:rPr lang="uk-UA" altLang="ru-RU" sz="2000" b="1" dirty="0"/>
              <a:t>словесні, наочні, практичні, репродуктивні й пошукові;</a:t>
            </a:r>
          </a:p>
          <a:p>
            <a:pPr eaLnBrk="1" hangingPunct="1">
              <a:lnSpc>
                <a:spcPct val="80000"/>
              </a:lnSpc>
            </a:pPr>
            <a:r>
              <a:rPr lang="uk-UA" altLang="ru-RU" sz="2000" b="1" dirty="0"/>
              <a:t>індуктивні й дедуктивні;</a:t>
            </a:r>
          </a:p>
          <a:p>
            <a:pPr eaLnBrk="1" hangingPunct="1">
              <a:lnSpc>
                <a:spcPct val="80000"/>
              </a:lnSpc>
            </a:pPr>
            <a:r>
              <a:rPr lang="uk-UA" altLang="ru-RU" sz="2000" b="1" dirty="0"/>
              <a:t>самостійна навчальна робота;</a:t>
            </a:r>
          </a:p>
          <a:p>
            <a:pPr eaLnBrk="1" hangingPunct="1">
              <a:lnSpc>
                <a:spcPct val="80000"/>
              </a:lnSpc>
            </a:pPr>
            <a:r>
              <a:rPr lang="uk-UA" altLang="ru-RU" sz="2000" b="1" dirty="0"/>
              <a:t>наочність;</a:t>
            </a:r>
          </a:p>
          <a:p>
            <a:pPr eaLnBrk="1" hangingPunct="1">
              <a:lnSpc>
                <a:spcPct val="80000"/>
              </a:lnSpc>
            </a:pPr>
            <a:r>
              <a:rPr lang="uk-UA" altLang="ru-RU" sz="2000" b="1" dirty="0"/>
              <a:t>лабораторні, практичні, експериментальні роботи;</a:t>
            </a:r>
          </a:p>
          <a:p>
            <a:pPr eaLnBrk="1" hangingPunct="1">
              <a:lnSpc>
                <a:spcPct val="80000"/>
              </a:lnSpc>
            </a:pPr>
            <a:r>
              <a:rPr lang="uk-UA" altLang="ru-RU" sz="2000" b="1" dirty="0"/>
              <a:t>проблемно-пошукові;</a:t>
            </a:r>
          </a:p>
          <a:p>
            <a:pPr eaLnBrk="1" hangingPunct="1">
              <a:lnSpc>
                <a:spcPct val="80000"/>
              </a:lnSpc>
            </a:pPr>
            <a:r>
              <a:rPr lang="uk-UA" altLang="ru-RU" sz="2000" b="1" dirty="0"/>
              <a:t>емоційне стимулювання (почуття співпереживання, гордість);</a:t>
            </a:r>
          </a:p>
          <a:p>
            <a:pPr eaLnBrk="1" hangingPunct="1">
              <a:lnSpc>
                <a:spcPct val="80000"/>
              </a:lnSpc>
            </a:pPr>
            <a:r>
              <a:rPr lang="uk-UA" altLang="ru-RU" sz="2000" b="1" dirty="0"/>
              <a:t>створення ситуації захопленості;</a:t>
            </a:r>
          </a:p>
          <a:p>
            <a:pPr eaLnBrk="1" hangingPunct="1">
              <a:lnSpc>
                <a:spcPct val="80000"/>
              </a:lnSpc>
            </a:pPr>
            <a:r>
              <a:rPr lang="uk-UA" altLang="ru-RU" sz="2000" b="1" dirty="0"/>
              <a:t>художність та емоційність мови викладача;</a:t>
            </a:r>
          </a:p>
          <a:p>
            <a:pPr eaLnBrk="1" hangingPunct="1">
              <a:lnSpc>
                <a:spcPct val="80000"/>
              </a:lnSpc>
            </a:pPr>
            <a:r>
              <a:rPr lang="uk-UA" altLang="ru-RU" sz="2000" b="1" dirty="0"/>
              <a:t>створення ситуацій успіху;</a:t>
            </a:r>
          </a:p>
          <a:p>
            <a:pPr eaLnBrk="1" hangingPunct="1">
              <a:lnSpc>
                <a:spcPct val="80000"/>
              </a:lnSpc>
            </a:pPr>
            <a:r>
              <a:rPr lang="uk-UA" altLang="ru-RU" sz="2000" b="1" dirty="0"/>
              <a:t>навчальні дискусії;</a:t>
            </a:r>
          </a:p>
          <a:p>
            <a:pPr eaLnBrk="1" hangingPunct="1">
              <a:lnSpc>
                <a:spcPct val="80000"/>
              </a:lnSpc>
            </a:pPr>
            <a:r>
              <a:rPr lang="uk-UA" altLang="ru-RU" sz="2000" b="1" dirty="0"/>
              <a:t>аналіз практичних ситуацій.</a:t>
            </a:r>
          </a:p>
          <a:p>
            <a:pPr eaLnBrk="1" hangingPunct="1">
              <a:lnSpc>
                <a:spcPct val="80000"/>
              </a:lnSpc>
            </a:pPr>
            <a:endParaRPr lang="ru-RU" alt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445261925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651</TotalTime>
  <Words>618</Words>
  <Application>Microsoft Office PowerPoint</Application>
  <PresentationFormat>Произвольный</PresentationFormat>
  <Paragraphs>94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Мотивація навчальної діяльності </vt:lpstr>
      <vt:lpstr>Презентация PowerPoint</vt:lpstr>
      <vt:lpstr>Презентация PowerPoint</vt:lpstr>
      <vt:lpstr>Презентация PowerPoint</vt:lpstr>
      <vt:lpstr>Презентация PowerPoint</vt:lpstr>
      <vt:lpstr>Методи формування позитивних мотивів навчальної діяльності</vt:lpstr>
      <vt:lpstr>Методи мотивації самостійної навчальної діяльності</vt:lpstr>
      <vt:lpstr>Презентация PowerPoint</vt:lpstr>
      <vt:lpstr>Презентация PowerPoint</vt:lpstr>
      <vt:lpstr>Висновки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Мотивація навчальної діяльності,  особливості її формування</dc:title>
  <dc:creator>andrysha_1999@mail.ru</dc:creator>
  <cp:lastModifiedBy>Химия</cp:lastModifiedBy>
  <cp:revision>21</cp:revision>
  <dcterms:created xsi:type="dcterms:W3CDTF">2018-01-21T13:37:49Z</dcterms:created>
  <dcterms:modified xsi:type="dcterms:W3CDTF">2018-03-27T09:19:18Z</dcterms:modified>
</cp:coreProperties>
</file>