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29"/>
  </p:notesMasterIdLst>
  <p:sldIdLst>
    <p:sldId id="257" r:id="rId2"/>
    <p:sldId id="290" r:id="rId3"/>
    <p:sldId id="291" r:id="rId4"/>
    <p:sldId id="292" r:id="rId5"/>
    <p:sldId id="293" r:id="rId6"/>
    <p:sldId id="294" r:id="rId7"/>
    <p:sldId id="258" r:id="rId8"/>
    <p:sldId id="277" r:id="rId9"/>
    <p:sldId id="259" r:id="rId10"/>
    <p:sldId id="276" r:id="rId11"/>
    <p:sldId id="260" r:id="rId12"/>
    <p:sldId id="289" r:id="rId13"/>
    <p:sldId id="275" r:id="rId14"/>
    <p:sldId id="278" r:id="rId15"/>
    <p:sldId id="279" r:id="rId16"/>
    <p:sldId id="262" r:id="rId17"/>
    <p:sldId id="273" r:id="rId18"/>
    <p:sldId id="263" r:id="rId19"/>
    <p:sldId id="264" r:id="rId20"/>
    <p:sldId id="284" r:id="rId21"/>
    <p:sldId id="295" r:id="rId22"/>
    <p:sldId id="265" r:id="rId23"/>
    <p:sldId id="267" r:id="rId24"/>
    <p:sldId id="280" r:id="rId25"/>
    <p:sldId id="287" r:id="rId26"/>
    <p:sldId id="283" r:id="rId27"/>
    <p:sldId id="270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5C5C"/>
    <a:srgbClr val="666633"/>
    <a:srgbClr val="FDF47F"/>
    <a:srgbClr val="135948"/>
    <a:srgbClr val="0F5735"/>
    <a:srgbClr val="006600"/>
    <a:srgbClr val="474747"/>
    <a:srgbClr val="A5A5A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773" autoAdjust="0"/>
  </p:normalViewPr>
  <p:slideViewPr>
    <p:cSldViewPr>
      <p:cViewPr>
        <p:scale>
          <a:sx n="87" d="100"/>
          <a:sy n="87" d="100"/>
        </p:scale>
        <p:origin x="-708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568FD69-02A1-4FF9-A7BD-20C907F2A754}" type="datetimeFigureOut">
              <a:rPr lang="ru-RU"/>
              <a:pPr>
                <a:defRPr/>
              </a:pPr>
              <a:t>31.08.2012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F5EFA1-21FC-4C02-8E4E-6987739C0C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579F194-96C5-43F9-9E6B-80C90C512CD3}" type="slidenum">
              <a:rPr lang="ru-RU" sz="1200">
                <a:latin typeface="Calibri" pitchFamily="34" charset="0"/>
              </a:rPr>
              <a:pPr algn="r"/>
              <a:t>1</a:t>
            </a:fld>
            <a:endParaRPr lang="ru-RU" sz="1200">
              <a:latin typeface="Calibri" pitchFamily="34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CA77C1-9132-4CE7-BAE4-B5079BA9B0E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FC5321-0281-4F8C-A112-29612E40FAC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z="14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06D692-C16A-4F50-A45A-F71407A9676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6A77-FC90-4059-BDD9-BBE9F5195AD9}" type="datetimeFigureOut">
              <a:rPr lang="ru-RU"/>
              <a:pPr>
                <a:defRPr/>
              </a:pPr>
              <a:t>31.08.2012</a:t>
            </a:fld>
            <a:endParaRPr lang="ru-RU"/>
          </a:p>
        </p:txBody>
      </p:sp>
      <p:sp>
        <p:nvSpPr>
          <p:cNvPr id="8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9666A-3B02-45C1-B0D3-93CAD17B2F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170CD-113E-4F9C-BF1C-6B10689CDE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831BB-FA8B-4041-A640-2A125412D6ED}" type="datetimeFigureOut">
              <a:rPr lang="ru-RU"/>
              <a:pPr>
                <a:defRPr/>
              </a:pPr>
              <a:t>31.08.2012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655E5D60-FB4D-46A3-8C1E-AF930FD467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Нижний колонтитул 7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Дата 6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7C2F2D5F-3B0A-4FB9-9923-2DFF7F00F0A1}" type="datetimeFigureOut">
              <a:rPr lang="ru-RU"/>
              <a:pPr>
                <a:defRPr/>
              </a:pPr>
              <a:t>31.08.2012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6" r:id="rId1"/>
    <p:sldLayoutId id="2147483777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571480"/>
            <a:ext cx="1928826" cy="2761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000100" y="1000108"/>
            <a:ext cx="2686891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" y="4143375"/>
            <a:ext cx="1511300" cy="152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9"/>
          <p:cNvSpPr txBox="1">
            <a:spLocks noChangeArrowheads="1"/>
          </p:cNvSpPr>
          <p:nvPr/>
        </p:nvSpPr>
        <p:spPr bwMode="auto">
          <a:xfrm>
            <a:off x="3571875" y="3643313"/>
            <a:ext cx="5400675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tx2"/>
                </a:solidFill>
                <a:latin typeface="Georgia" pitchFamily="18" charset="0"/>
              </a:rPr>
              <a:t>Святитель  Лука</a:t>
            </a:r>
          </a:p>
          <a:p>
            <a:pPr algn="ctr"/>
            <a:r>
              <a:rPr lang="ru-RU" sz="2800" b="1" i="1" dirty="0" smtClean="0">
                <a:solidFill>
                  <a:schemeClr val="tx2"/>
                </a:solidFill>
                <a:latin typeface="Georgia" pitchFamily="18" charset="0"/>
              </a:rPr>
              <a:t>1877-1961</a:t>
            </a:r>
          </a:p>
          <a:p>
            <a:pPr algn="ctr"/>
            <a:endParaRPr lang="ru-RU" sz="800" b="1" i="1" dirty="0">
              <a:solidFill>
                <a:schemeClr val="tx2"/>
              </a:solidFill>
              <a:latin typeface="Georgia" pitchFamily="18" charset="0"/>
            </a:endParaRPr>
          </a:p>
          <a:p>
            <a:pPr algn="ctr"/>
            <a:r>
              <a:rPr lang="ru-RU" sz="2000" b="1" i="1" dirty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ru-RU" sz="2000" b="1" i="1" dirty="0" smtClean="0">
                <a:solidFill>
                  <a:schemeClr val="tx2"/>
                </a:solidFill>
                <a:latin typeface="Georgia" pitchFamily="18" charset="0"/>
              </a:rPr>
              <a:t>К </a:t>
            </a:r>
            <a:r>
              <a:rPr lang="ru-RU" sz="2000" b="1" i="1" dirty="0">
                <a:solidFill>
                  <a:schemeClr val="tx2"/>
                </a:solidFill>
                <a:latin typeface="Georgia" pitchFamily="18" charset="0"/>
              </a:rPr>
              <a:t>135-летию со дня рождения</a:t>
            </a:r>
          </a:p>
          <a:p>
            <a:pPr algn="ctr"/>
            <a:r>
              <a:rPr lang="ru-RU" sz="2000" b="1" i="1" dirty="0">
                <a:solidFill>
                  <a:schemeClr val="tx2"/>
                </a:solidFill>
                <a:latin typeface="Georgia" pitchFamily="18" charset="0"/>
              </a:rPr>
              <a:t>Валентина Феликсовича </a:t>
            </a:r>
          </a:p>
          <a:p>
            <a:pPr algn="ctr"/>
            <a:r>
              <a:rPr lang="ru-RU" sz="2000" b="1" i="1" dirty="0" err="1" smtClean="0">
                <a:solidFill>
                  <a:schemeClr val="tx2"/>
                </a:solidFill>
                <a:latin typeface="Georgia" pitchFamily="18" charset="0"/>
              </a:rPr>
              <a:t>Войно-Ясенецкого</a:t>
            </a:r>
            <a:r>
              <a:rPr lang="ru-RU" sz="2000" b="1" i="1" dirty="0" smtClean="0">
                <a:solidFill>
                  <a:schemeClr val="tx2"/>
                </a:solidFill>
                <a:latin typeface="Georgia" pitchFamily="18" charset="0"/>
              </a:rPr>
              <a:t>,</a:t>
            </a:r>
            <a:endParaRPr lang="ru-RU" sz="2000" b="1" i="1" dirty="0">
              <a:solidFill>
                <a:schemeClr val="tx2"/>
              </a:solidFill>
              <a:latin typeface="Georgia" pitchFamily="18" charset="0"/>
            </a:endParaRPr>
          </a:p>
          <a:p>
            <a:pPr algn="ctr"/>
            <a:r>
              <a:rPr lang="ru-RU" sz="2000" b="1" i="1" dirty="0">
                <a:solidFill>
                  <a:schemeClr val="tx2"/>
                </a:solidFill>
                <a:latin typeface="Georgia" pitchFamily="18" charset="0"/>
              </a:rPr>
              <a:t>Архиепископа,</a:t>
            </a:r>
          </a:p>
          <a:p>
            <a:pPr algn="ctr"/>
            <a:r>
              <a:rPr lang="ru-RU" sz="2000" b="1" i="1" dirty="0">
                <a:solidFill>
                  <a:schemeClr val="tx2"/>
                </a:solidFill>
                <a:latin typeface="Georgia" pitchFamily="18" charset="0"/>
              </a:rPr>
              <a:t>профессора, доктора медицины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1"/>
          <p:cNvSpPr>
            <a:spLocks noChangeArrowheads="1"/>
          </p:cNvSpPr>
          <p:nvPr/>
        </p:nvSpPr>
        <p:spPr bwMode="auto">
          <a:xfrm>
            <a:off x="3429000" y="500063"/>
            <a:ext cx="5214938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b="1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Валентин Феликсович Войно-Ясенецкий родился 27 апреля 1877 г. в Керчи в семье провизора. По окончании гимназии в Киеве он избрал медицину своей будущей профессией. </a:t>
            </a:r>
          </a:p>
          <a:p>
            <a:pPr algn="just"/>
            <a:r>
              <a:rPr lang="ru-RU" b="1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Учился прекрасно, был старостой группы, особенно преуспевал в изучении анатомии: «Умение весьма тонко рисовать и моя любовь к форме перешли в любовь к анатомии… Из неудавшегося художника я стал художником в анатомии и хирургии». </a:t>
            </a:r>
          </a:p>
          <a:p>
            <a:pPr algn="just"/>
            <a:r>
              <a:rPr lang="ru-RU" b="1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После выпускных экзаменов, ко всеобщему удивлению, заявил о намерении стать земским врачом: «Я изучал медицину с исключительной целью: быть всю жизнь земским, мужицким врачом».</a:t>
            </a:r>
          </a:p>
          <a:p>
            <a:pPr algn="just"/>
            <a:r>
              <a:rPr lang="ru-RU" b="1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По окончании университета в составе медицинского отряда Красного креста участвовал в русско-японской войне. Работал в эвакуационном госпитале в Чите, заведовал хирургическим отделением, все проведенные им операции прошли успешно.</a:t>
            </a:r>
          </a:p>
        </p:txBody>
      </p:sp>
      <p:pic>
        <p:nvPicPr>
          <p:cNvPr id="100364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28604"/>
            <a:ext cx="2594178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4" name="Rectangle 13"/>
          <p:cNvSpPr>
            <a:spLocks noChangeArrowheads="1"/>
          </p:cNvSpPr>
          <p:nvPr/>
        </p:nvSpPr>
        <p:spPr bwMode="auto">
          <a:xfrm>
            <a:off x="357188" y="3786188"/>
            <a:ext cx="3214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chemeClr val="tx2"/>
                </a:solidFill>
                <a:latin typeface="Calibri" pitchFamily="34" charset="0"/>
              </a:rPr>
              <a:t>Горностаева И.А. </a:t>
            </a:r>
          </a:p>
          <a:p>
            <a:r>
              <a:rPr lang="ru-RU" b="1" i="1">
                <a:solidFill>
                  <a:schemeClr val="tx2"/>
                </a:solidFill>
                <a:latin typeface="Calibri" pitchFamily="34" charset="0"/>
              </a:rPr>
              <a:t>Портрет Святителя Луки, </a:t>
            </a:r>
          </a:p>
          <a:p>
            <a:r>
              <a:rPr lang="ru-RU" b="1" i="1">
                <a:solidFill>
                  <a:schemeClr val="tx2"/>
                </a:solidFill>
                <a:latin typeface="Calibri" pitchFamily="34" charset="0"/>
              </a:rPr>
              <a:t>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2000250" y="357188"/>
            <a:ext cx="664368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b="1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Там встретил сестру милосердия Анну Ланскую , ставшую его женой и матерью четырех детей. Вскоре после свадьбы  семья переехала сначала в Ардатов Симбирской губернии, затем в село Любаж Фатежского уезда Курской губернии, где много трудился земским врачом по 14-16 часов в сутки, сочетая универсальную врачебную работу с организационно-профилактическими работами в земстве . </a:t>
            </a:r>
            <a:r>
              <a:rPr lang="ru-RU" b="1" i="1">
                <a:solidFill>
                  <a:srgbClr val="003300"/>
                </a:solidFill>
              </a:rPr>
              <a:t>     </a:t>
            </a:r>
          </a:p>
        </p:txBody>
      </p:sp>
      <p:pic>
        <p:nvPicPr>
          <p:cNvPr id="1054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8604"/>
            <a:ext cx="1462069" cy="2159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8" name="Rectangle 6"/>
          <p:cNvSpPr>
            <a:spLocks noChangeArrowheads="1"/>
          </p:cNvSpPr>
          <p:nvPr/>
        </p:nvSpPr>
        <p:spPr bwMode="auto">
          <a:xfrm>
            <a:off x="642938" y="2643188"/>
            <a:ext cx="6192837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b="1">
                <a:solidFill>
                  <a:schemeClr val="tx2"/>
                </a:solidFill>
                <a:latin typeface="Calibri" pitchFamily="34" charset="0"/>
              </a:rPr>
              <a:t>В 1915 г. вышла его первая книга – «Регионарная анестезия», посвященная вопросам местного обезболивания при оперативном лечении больных. В 1916 г. за этот труд он был удостоен степени доктора медицинских наук и премии Варшавского университета. </a:t>
            </a:r>
          </a:p>
          <a:p>
            <a:pPr algn="just"/>
            <a:r>
              <a:rPr lang="ru-RU" b="1">
                <a:solidFill>
                  <a:schemeClr val="tx2"/>
                </a:solidFill>
                <a:latin typeface="Calibri" pitchFamily="34" charset="0"/>
              </a:rPr>
              <a:t>Спустя некоторое время начинает работу над  книгой «Очерки гнойной хирургии». В 1917 г. умерла от туберкулеза его жена.  После этих событий в 1921 г. советский профессор и преподаватель решает стать священником не оставляя при этом врачебной практики. Продолжая оперировать и читать лекции студентам, в 1923 г. постригается в монахи с именем святого и евангелиста Луки. И вскоре его хиротонисали во епископский сан.</a:t>
            </a:r>
          </a:p>
        </p:txBody>
      </p:sp>
      <p:pic>
        <p:nvPicPr>
          <p:cNvPr id="1054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3786190"/>
            <a:ext cx="1653083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4" name="Rectangle 4"/>
          <p:cNvSpPr>
            <a:spLocks noChangeArrowheads="1"/>
          </p:cNvSpPr>
          <p:nvPr/>
        </p:nvSpPr>
        <p:spPr bwMode="auto">
          <a:xfrm>
            <a:off x="2500313" y="714375"/>
            <a:ext cx="6072187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9 июня 1923 г. (первый арест по ложному обвинению) можно считать началом его крестного пути, страданий и лишений.  Ссылки, тюрьмы, поселения, серия голодовок в тюрьмах НКВД – все это займет 11 лет  его жизни. Но испытания не сломили, а лишь очистили и укрепили его дух.</a:t>
            </a: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Когда началась Великая Отечественная война, епископ Лука не остался в стороне, отправил телеграмму М.И. Калинину с просьбой прервать очередную ссылку и направить его для работы в госпиталь на фронте или в тылу: «Являясь специалистом по гнойной хирургии, могу оказать помощь воинам… По окончании войны готов вернуться в ссылку».</a:t>
            </a: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Ответ пришел незамедлительно. В конце июля его перевели в Красноярск, назначив консультантом всех госпиталей Красноярского края и главным хирургом эвакогоспиталя № 1515. Благодаря его блистательным операциям тысячи солдат и офицеров вернулись в строй.</a:t>
            </a:r>
          </a:p>
        </p:txBody>
      </p:sp>
      <p:pic>
        <p:nvPicPr>
          <p:cNvPr id="10752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00042"/>
            <a:ext cx="1928826" cy="2899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500063" y="428625"/>
            <a:ext cx="6143625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ts val="2000"/>
              </a:lnSpc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Срок ссылки в Красноярске закончился в 1942 г. и этой же осенью  епископ Лука возведен в сан Архиепископа Красноярского. </a:t>
            </a:r>
          </a:p>
          <a:p>
            <a:pPr algn="just">
              <a:lnSpc>
                <a:spcPts val="2000"/>
              </a:lnSpc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В 1944 г. госпиталь переезжает в Тамбов и Владыка получает назначение на Тамбовскую кафедру.  В феврале 1945 г. Патриарх  Алексий </a:t>
            </a:r>
            <a:r>
              <a:rPr lang="en-US" b="1" dirty="0">
                <a:solidFill>
                  <a:schemeClr val="tx2"/>
                </a:solidFill>
                <a:latin typeface="+mn-lt"/>
              </a:rPr>
              <a:t>I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 наградил Владыку Луку правом ношения на клобуке бриллиантового креста. </a:t>
            </a:r>
          </a:p>
          <a:p>
            <a:pPr algn="just">
              <a:lnSpc>
                <a:spcPts val="2000"/>
              </a:lnSpc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В 1946 г. его переводят на Крымскую кафедру. Уже больной, архиепископ прибывает в Симферополь, где продолжает лечить души и тела страждущих.</a:t>
            </a:r>
          </a:p>
          <a:p>
            <a:pPr algn="just">
              <a:lnSpc>
                <a:spcPts val="2000"/>
              </a:lnSpc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«Если станете описывать мою жизнь, не пробуйте разделять хирурга и епископа. Образ, разделенный надвое, неизбежно окажется ложным», писал святитель Лука (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Войно-Ясенецкий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).</a:t>
            </a:r>
          </a:p>
          <a:p>
            <a:pPr algn="just">
              <a:lnSpc>
                <a:spcPts val="2000"/>
              </a:lnSpc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Жизненный путь святителя исповедника Луки завершился 11 июня 1961 г. в Симферополе. Постановлением Синода Украинской Православной Церкви от 22 ноября 1995 г. он был причислен к лику 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местночтимых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 святых. На Архиерейском Соборе РПЦ в 2000 г. Святитель Лука причислен к лику святых для 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общецерковного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 почитания. У мощей святителя Луки, которые находятся в Свято-Троицком монастыре, происходит много чудесных исцелений.</a:t>
            </a: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428604"/>
            <a:ext cx="1973982" cy="2719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idx="4294967295"/>
          </p:nvPr>
        </p:nvSpPr>
        <p:spPr>
          <a:xfrm>
            <a:off x="1000125" y="1143000"/>
            <a:ext cx="7072313" cy="4214813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Tx/>
              <a:buNone/>
            </a:pPr>
            <a:r>
              <a:rPr lang="ru-RU" sz="2800" b="1" i="1" smtClean="0">
                <a:solidFill>
                  <a:schemeClr val="tx2"/>
                </a:solidFill>
                <a:latin typeface="Georgia" pitchFamily="18" charset="0"/>
              </a:rPr>
              <a:t>Избранные  труды </a:t>
            </a:r>
          </a:p>
          <a:p>
            <a:pPr algn="ctr" eaLnBrk="1" hangingPunct="1">
              <a:lnSpc>
                <a:spcPct val="150000"/>
              </a:lnSpc>
              <a:buFontTx/>
              <a:buNone/>
            </a:pPr>
            <a:r>
              <a:rPr lang="ru-RU" sz="3200" b="1" i="1" smtClean="0">
                <a:solidFill>
                  <a:schemeClr val="tx2"/>
                </a:solidFill>
                <a:latin typeface="Georgia" pitchFamily="18" charset="0"/>
              </a:rPr>
              <a:t>В.Ф. Войно-Ясенецкого  </a:t>
            </a:r>
          </a:p>
          <a:p>
            <a:pPr algn="ctr" eaLnBrk="1" hangingPunct="1">
              <a:lnSpc>
                <a:spcPct val="150000"/>
              </a:lnSpc>
              <a:buFontTx/>
              <a:buNone/>
            </a:pPr>
            <a:r>
              <a:rPr lang="ru-RU" sz="2800" b="1" i="1" smtClean="0">
                <a:solidFill>
                  <a:schemeClr val="tx2"/>
                </a:solidFill>
                <a:latin typeface="Georgia" pitchFamily="18" charset="0"/>
              </a:rPr>
              <a:t>и  литература о нем из фондов Научной  библиотеки Харьковского  национального медицинского университета</a:t>
            </a:r>
            <a:endParaRPr lang="en-US" sz="2800" b="1" i="1" smtClean="0">
              <a:solidFill>
                <a:schemeClr val="tx2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692275" y="549275"/>
            <a:ext cx="6072188" cy="17145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ru-RU" sz="3200" b="1" i="1" dirty="0" smtClean="0">
                <a:solidFill>
                  <a:schemeClr val="tx2"/>
                </a:solidFill>
                <a:latin typeface="Georgia" pitchFamily="18" charset="0"/>
              </a:rPr>
              <a:t>Труды </a:t>
            </a:r>
          </a:p>
          <a:p>
            <a:pPr algn="ctr" eaLnBrk="1" hangingPunct="1">
              <a:buFontTx/>
              <a:buNone/>
              <a:defRPr/>
            </a:pPr>
            <a:r>
              <a:rPr lang="ru-RU" sz="3200" b="1" i="1" dirty="0" smtClean="0">
                <a:solidFill>
                  <a:schemeClr val="tx2"/>
                </a:solidFill>
                <a:latin typeface="Georgia" pitchFamily="18" charset="0"/>
              </a:rPr>
              <a:t>В.Ф. </a:t>
            </a:r>
            <a:r>
              <a:rPr lang="ru-RU" sz="3200" b="1" i="1" dirty="0" err="1" smtClean="0">
                <a:solidFill>
                  <a:schemeClr val="tx2"/>
                </a:solidFill>
                <a:latin typeface="Georgia" pitchFamily="18" charset="0"/>
              </a:rPr>
              <a:t>Войно-Ясенецкого</a:t>
            </a:r>
            <a:endParaRPr lang="en-US" sz="32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 algn="ctr" eaLnBrk="1" hangingPunct="1">
              <a:buFontTx/>
              <a:buNone/>
              <a:defRPr/>
            </a:pPr>
            <a:endParaRPr lang="en-US" sz="3600" b="1" dirty="0" smtClean="0">
              <a:solidFill>
                <a:srgbClr val="0033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nstant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1472" y="2285992"/>
            <a:ext cx="3500462" cy="2665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44" name="TextBox 3"/>
          <p:cNvSpPr txBox="1">
            <a:spLocks noChangeArrowheads="1"/>
          </p:cNvSpPr>
          <p:nvPr/>
        </p:nvSpPr>
        <p:spPr bwMode="auto">
          <a:xfrm>
            <a:off x="4357688" y="3000375"/>
            <a:ext cx="40005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b="1" i="1">
                <a:solidFill>
                  <a:schemeClr val="tx2"/>
                </a:solidFill>
                <a:latin typeface="Georgia" pitchFamily="18" charset="0"/>
              </a:rPr>
              <a:t>Широкая образованность и глубокое приобщение к науке… не только не уводит от Бога, а напротив приводит к Нему всех тех ученых, которым свойственны глубокие вопросы духа…</a:t>
            </a:r>
          </a:p>
          <a:p>
            <a:pPr algn="r"/>
            <a:endParaRPr lang="ru-RU" b="1" i="1">
              <a:solidFill>
                <a:schemeClr val="tx2"/>
              </a:solidFill>
              <a:latin typeface="Georgia" pitchFamily="18" charset="0"/>
            </a:endParaRPr>
          </a:p>
          <a:p>
            <a:pPr algn="r"/>
            <a:r>
              <a:rPr lang="ru-RU" b="1" i="1">
                <a:solidFill>
                  <a:schemeClr val="tx2"/>
                </a:solidFill>
                <a:latin typeface="Georgia" pitchFamily="18" charset="0"/>
              </a:rPr>
              <a:t>В.Ф. Войно-Ясенецкий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500063" y="285750"/>
            <a:ext cx="8229600" cy="642938"/>
          </a:xfrm>
          <a:ln w="9525"/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3200" b="1" i="1" smtClean="0">
                <a:ln>
                  <a:noFill/>
                </a:ln>
                <a:solidFill>
                  <a:schemeClr val="tx2"/>
                </a:solidFill>
                <a:effectLst/>
                <a:latin typeface="Georgia" pitchFamily="18" charset="0"/>
              </a:rPr>
              <a:t>Основные  медицинские  труды</a:t>
            </a:r>
            <a:endParaRPr lang="ru-RU" sz="3800" b="1" i="1" smtClean="0">
              <a:ln>
                <a:noFill/>
              </a:ln>
              <a:solidFill>
                <a:schemeClr val="tx2"/>
              </a:solidFill>
              <a:effectLst/>
              <a:latin typeface="+mn-lt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2500313" y="3429000"/>
            <a:ext cx="60007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just">
              <a:spcBef>
                <a:spcPts val="0"/>
              </a:spcBef>
              <a:defRPr/>
            </a:pPr>
            <a:r>
              <a:rPr lang="ru-RU" dirty="0"/>
              <a:t>     </a:t>
            </a:r>
            <a:r>
              <a:rPr lang="ru-RU" b="1" i="1" dirty="0">
                <a:solidFill>
                  <a:srgbClr val="003300"/>
                </a:solidFill>
              </a:rPr>
              <a:t> 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Книга издавалась 6 раз -1934,1946,1956, 1995 , 2000, 2006 гг. 2–е издание 1946 г., по сравнению с первым  было существенно дополнено и исправлено. В  предисловии к нему ученый писал : «Достигнута главная моя цель – привлечь внимание врачей к гнойной хирургии,  показать, что она не скучное и неприятное дело, а чрезвычайно важный отдел хирургии, полный глубокого научного интереса, очень нелегкий в отношении диагностики и оперативного лечения».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7500" y="1071563"/>
            <a:ext cx="5572125" cy="219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spcBef>
                <a:spcPts val="0"/>
              </a:spcBef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617.11</a:t>
            </a:r>
          </a:p>
          <a:p>
            <a:pPr>
              <a:spcBef>
                <a:spcPts val="0"/>
              </a:spcBef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В</a:t>
            </a:r>
          </a:p>
          <a:p>
            <a:pPr algn="just">
              <a:spcBef>
                <a:spcPct val="50000"/>
              </a:spcBef>
              <a:defRPr/>
            </a:pP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 В. Ф. Очерки гнойной хирургии / В. Ф. 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– 2-е изд. 2-е, знач. доп. − М.: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Медгиз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, 1946. – 543 с.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285860"/>
            <a:ext cx="181198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 rotWithShape="0">
              <a:schemeClr val="bg1">
                <a:alpha val="48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9" descr="Источники ошибок при морфологических исследования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7176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500063"/>
            <a:ext cx="17145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 rotWithShape="0">
              <a:schemeClr val="bg1">
                <a:alpha val="48000"/>
              </a:schemeClr>
            </a:outerShdw>
          </a:effectLst>
        </p:spPr>
      </p:pic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2428875" y="214313"/>
            <a:ext cx="6215063" cy="602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spcBef>
                <a:spcPts val="0"/>
              </a:spcBef>
              <a:defRPr/>
            </a:pPr>
            <a:r>
              <a:rPr lang="uk-UA" dirty="0">
                <a:latin typeface="Arial" charset="0"/>
              </a:rPr>
              <a:t>     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617.11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     В       </a:t>
            </a:r>
          </a:p>
          <a:p>
            <a:pPr marL="342900" indent="-342900" algn="just">
              <a:spcBef>
                <a:spcPct val="50000"/>
              </a:spcBef>
              <a:defRPr/>
            </a:pPr>
            <a:r>
              <a:rPr lang="uk-UA" b="1" i="1" dirty="0">
                <a:solidFill>
                  <a:srgbClr val="003300"/>
                </a:solidFill>
              </a:rPr>
              <a:t>     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 В. Ф. (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Архиепископ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Лука).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Очерки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гнойной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хирургии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/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 В. Ф. 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 (Архиепископ Лука). – 5-е изд. – СПб. : Невский Диалект ; М. : Бином ; Симферополь : </a:t>
            </a:r>
            <a:r>
              <a:rPr lang="en-US" sz="2100" i="1" dirty="0">
                <a:solidFill>
                  <a:schemeClr val="tx2"/>
                </a:solidFill>
                <a:latin typeface="Georgia" pitchFamily="18" charset="0"/>
              </a:rPr>
              <a:t>AZ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-</a:t>
            </a:r>
            <a:r>
              <a:rPr lang="en-US" sz="2100" i="1" dirty="0">
                <a:solidFill>
                  <a:schemeClr val="tx2"/>
                </a:solidFill>
                <a:latin typeface="Georgia" pitchFamily="18" charset="0"/>
              </a:rPr>
              <a:t>PRESS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, 2000. – 704 с.</a:t>
            </a:r>
          </a:p>
          <a:p>
            <a:pPr marL="342900" indent="-342900" algn="just">
              <a:spcBef>
                <a:spcPct val="50000"/>
              </a:spcBef>
              <a:defRPr/>
            </a:pPr>
            <a:endParaRPr lang="ru-RU" sz="1400" b="1" i="1" dirty="0">
              <a:solidFill>
                <a:schemeClr val="tx2"/>
              </a:solidFill>
            </a:endParaRPr>
          </a:p>
          <a:p>
            <a:pPr marL="342900" indent="-342900" algn="just">
              <a:spcBef>
                <a:spcPct val="50000"/>
              </a:spcBef>
              <a:defRPr/>
            </a:pPr>
            <a:r>
              <a:rPr lang="ru-RU" b="1" i="1" dirty="0">
                <a:solidFill>
                  <a:srgbClr val="003300"/>
                </a:solidFill>
              </a:rPr>
              <a:t>          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Едва ли найдется в профессиональной медицинской среде другая книга, не утратившая актуальности за 65 лет со дня опубликования. К монографии могут обращаться нейрохирурги, офтальмологи, стоматологи, урологи и представители других специальностей как к энциклопедии хирургического лечения гнойных заболеваний практически всех локализаций.  В этом издании впервые публикуется эссе «Наука и религия». В послесловии академик В.А. 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Лисичкин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, внук 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В.Ф.Войно-Ясенецкого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, рассказывает о судьбе выдающегося хирурга, архиепископа Луки.</a:t>
            </a:r>
            <a:endParaRPr lang="ru-RU" dirty="0">
              <a:solidFill>
                <a:schemeClr val="tx2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2571750" y="571500"/>
            <a:ext cx="5929313" cy="542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just">
              <a:spcBef>
                <a:spcPts val="0"/>
              </a:spcBef>
              <a:defRPr/>
            </a:pPr>
            <a:r>
              <a:rPr lang="uk-UA" dirty="0">
                <a:latin typeface="Arial" charset="0"/>
              </a:rPr>
              <a:t>    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617.990.3</a:t>
            </a:r>
          </a:p>
          <a:p>
            <a:pPr marL="342900" indent="-342900" algn="just">
              <a:spcBef>
                <a:spcPts val="0"/>
              </a:spcBef>
              <a:defRPr/>
            </a:pP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    В</a:t>
            </a:r>
          </a:p>
          <a:p>
            <a:pPr marL="342900" indent="-342900" algn="just">
              <a:spcBef>
                <a:spcPct val="50000"/>
              </a:spcBef>
              <a:defRPr/>
            </a:pP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    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 В. Ф.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Поздние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резекции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при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инфицированных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огнестрельных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ранених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суставов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/ В. Ф. 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. – М. :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Медгиз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, 1944. – 96 с. – (Сер. «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Восстановительная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 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хирургия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»,  </a:t>
            </a:r>
            <a:r>
              <a:rPr lang="uk-UA" sz="2100" i="1" dirty="0" err="1">
                <a:solidFill>
                  <a:schemeClr val="tx2"/>
                </a:solidFill>
                <a:latin typeface="Georgia" pitchFamily="18" charset="0"/>
              </a:rPr>
              <a:t>вып</a:t>
            </a:r>
            <a:r>
              <a:rPr lang="uk-UA" sz="2100" i="1" dirty="0">
                <a:solidFill>
                  <a:schemeClr val="tx2"/>
                </a:solidFill>
                <a:latin typeface="Georgia" pitchFamily="18" charset="0"/>
              </a:rPr>
              <a:t>.  6).</a:t>
            </a:r>
          </a:p>
          <a:p>
            <a:pPr marL="342900" indent="-342900" algn="just">
              <a:spcBef>
                <a:spcPct val="50000"/>
              </a:spcBef>
              <a:defRPr/>
            </a:pPr>
            <a:endParaRPr lang="uk-UA" sz="1000" b="1" i="1" dirty="0">
              <a:solidFill>
                <a:schemeClr val="tx2"/>
              </a:solidFill>
            </a:endParaRPr>
          </a:p>
          <a:p>
            <a:pPr marL="342900" indent="-342900" algn="just">
              <a:spcBef>
                <a:spcPct val="50000"/>
              </a:spcBef>
              <a:defRPr/>
            </a:pPr>
            <a:r>
              <a:rPr lang="uk-UA" b="1" i="1" dirty="0">
                <a:solidFill>
                  <a:schemeClr val="tx2"/>
                </a:solidFill>
              </a:rPr>
              <a:t>      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За «Очерки гнойной хирургии» и «Поздние резекции при огнестрельных ранениях суставов» святителю Луке (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Войно-Ясенецкому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) присуждена Сталинская премия первой степени. Эти монографии явились необходимым и своевременным научным и практическим пособием во всех тыловых и прифронтовых госпиталях во время Великой Отечественной войны.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714349" y="785794"/>
            <a:ext cx="1785950" cy="2684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chemeClr val="bg1">
                <a:alpha val="48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10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500034" y="714356"/>
            <a:ext cx="161727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chemeClr val="bg1">
                <a:alpha val="48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4339" name="Text Box 9"/>
          <p:cNvSpPr txBox="1">
            <a:spLocks noChangeArrowheads="1"/>
          </p:cNvSpPr>
          <p:nvPr/>
        </p:nvSpPr>
        <p:spPr bwMode="auto">
          <a:xfrm>
            <a:off x="2500313" y="214313"/>
            <a:ext cx="44640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chemeClr val="tx2"/>
                </a:solidFill>
              </a:rPr>
              <a:t>Богословские труды</a:t>
            </a: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2428875" y="785813"/>
            <a:ext cx="6143625" cy="589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</a:p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</a:t>
            </a:r>
          </a:p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Лука,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), архиепископ Симферопольский и Крымский. Избранные творения/ Лука,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),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архиеп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Симферопольский и Крымский ; ред. Митрополит Ташкентский и Среднеазиатский Владимир. – М.: Сибирская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Благозвонница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, 2010. - 767 с. </a:t>
            </a:r>
          </a:p>
          <a:p>
            <a:pPr algn="just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defRPr/>
            </a:pPr>
            <a:endParaRPr lang="ru-RU" sz="800" b="1" i="1" dirty="0">
              <a:solidFill>
                <a:schemeClr val="tx2"/>
              </a:solidFill>
            </a:endParaRP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     В книге представлены автобиография Святителя Луки (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Войно-Ясенецкого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), избранные проповеди с 1945 по 1956 гг., а также богословские труды «Дух, душа, тело» и «Наука и религия», акафист святителю. </a:t>
            </a: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    «…И когда увидите кого-нибудь из страдающих, а сердце не склонится к милосердию, заставьте себя, сделать дело милосердия…Любовь, святая любовь есть главная цель жизни, и к любви нам надо себя понуждать.» (с. 315).</a:t>
            </a:r>
          </a:p>
          <a:p>
            <a:pPr algn="just">
              <a:defRPr/>
            </a:pPr>
            <a:endParaRPr lang="ru-RU" b="1" dirty="0">
              <a:solidFill>
                <a:schemeClr val="tx2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2786063" y="500063"/>
            <a:ext cx="5786437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 84</a:t>
            </a:r>
          </a:p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/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Лука,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). 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Дух, душа и тело / Лука,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). - М. : О-во любителей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православ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лит. Изд-во им. святителя Льва, папы Римского, 2009. - 149 с.</a:t>
            </a:r>
          </a:p>
          <a:p>
            <a:pPr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>
              <a:defRPr/>
            </a:pPr>
            <a:endParaRPr lang="ru-RU" sz="800" b="1" i="1" dirty="0">
              <a:solidFill>
                <a:schemeClr val="tx2"/>
              </a:solidFill>
            </a:endParaRPr>
          </a:p>
          <a:p>
            <a:pPr algn="just">
              <a:defRPr/>
            </a:pPr>
            <a:r>
              <a:rPr lang="ru-RU" b="1" i="1" dirty="0">
                <a:solidFill>
                  <a:schemeClr val="tx2"/>
                </a:solidFill>
                <a:latin typeface="+mn-lt"/>
              </a:rPr>
              <a:t>Святитель Лука (</a:t>
            </a:r>
            <a:r>
              <a:rPr lang="ru-RU" b="1" i="1" dirty="0" err="1">
                <a:solidFill>
                  <a:schemeClr val="tx2"/>
                </a:solidFill>
                <a:latin typeface="+mn-lt"/>
              </a:rPr>
              <a:t>Войно-Ясенецкий</a:t>
            </a:r>
            <a:r>
              <a:rPr lang="ru-RU" b="1" i="1" dirty="0">
                <a:solidFill>
                  <a:schemeClr val="tx2"/>
                </a:solidFill>
                <a:latin typeface="+mn-lt"/>
              </a:rPr>
              <a:t>) оставил нам  богатое духовное наследие. Из сотен проповедей архиепископа при его жизни напечатаны лишь немногие. Не была при его жизни издана и его главная богословская работа «Дух, Душа и Тело», над которой святитель трудился более 20 лет. Эта книга издается впервые лишь в 1978 г. в Брюсселе. 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642910" y="714356"/>
            <a:ext cx="1857388" cy="2470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chemeClr val="bg1">
                <a:alpha val="48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1785950" cy="2506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2714625" y="500063"/>
            <a:ext cx="5675313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 84</a:t>
            </a:r>
          </a:p>
          <a:p>
            <a:pPr>
              <a:spcBef>
                <a:spcPct val="50000"/>
              </a:spcBef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Лука,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). 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Наука и религия / Лука,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). - Симферополь: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Переизд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Симфероп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и Крым. епархии, 2006. - 160 с. </a:t>
            </a:r>
          </a:p>
          <a:p>
            <a:pPr algn="just">
              <a:spcBef>
                <a:spcPct val="50000"/>
              </a:spcBef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spcBef>
                <a:spcPct val="50000"/>
              </a:spcBef>
              <a:defRPr/>
            </a:pPr>
            <a:endParaRPr lang="ru-RU" b="1" dirty="0">
              <a:solidFill>
                <a:schemeClr val="tx2"/>
              </a:solidFill>
              <a:latin typeface="+mn-lt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           « …подлинная наука и истинная  религия, какою является религия Библии, не противоречат друг другу. Религия противоречит не науке, а человеческим знаниям (и предположениям) о природе. Но между откровением и самой природой нет противоречия, и не может быть, так как Бог является Творцом их обоих» (с.61)</a:t>
            </a:r>
          </a:p>
          <a:p>
            <a:pPr marL="342900" indent="-342900" algn="just">
              <a:spcBef>
                <a:spcPct val="50000"/>
              </a:spcBef>
              <a:defRPr/>
            </a:pPr>
            <a:endParaRPr lang="ru-RU" b="1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71480"/>
            <a:ext cx="1857388" cy="2590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chemeClr val="bg1">
                <a:alpha val="48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2786063" y="642938"/>
            <a:ext cx="5715000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 84</a:t>
            </a:r>
          </a:p>
          <a:p>
            <a:pPr algn="just" eaLnBrk="0" hangingPunct="0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/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Лука,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архиеп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Проповеди архиепископа Луки. 1946-1948 гг. / Лука,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архиеп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- Симферополь : Изд.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Симфероп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и Крым. епархии, 2007. - 376 с.</a:t>
            </a:r>
          </a:p>
          <a:p>
            <a:pPr algn="just" eaLnBrk="0" hangingPunct="0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 eaLnBrk="0" hangingPunct="0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 eaLnBrk="0" hangingPunct="0">
              <a:defRPr/>
            </a:pPr>
            <a:r>
              <a:rPr lang="ru-RU" b="1" i="1" dirty="0">
                <a:solidFill>
                  <a:schemeClr val="tx2"/>
                </a:solidFill>
                <a:latin typeface="+mn-lt"/>
              </a:rPr>
              <a:t>Святитель Лука обладал уникальным даром проповеди, которые составили духовную сокровищницу нашего народа. За годы священства их было произнесено 1250, 750 из них составили 12 томов и издаются также отдельными книгами. В данном издании собраны избранные проповеди святителя Луки. 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1571636" cy="2306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chemeClr val="bg1">
                <a:alpha val="48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2571736" y="571500"/>
            <a:ext cx="6072202" cy="5586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 84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endParaRPr lang="ru-RU" sz="2100" i="1" dirty="0">
              <a:solidFill>
                <a:schemeClr val="tx2"/>
              </a:solidFill>
              <a:latin typeface="Georgia" pitchFamily="18" charset="0"/>
            </a:endParaRPr>
          </a:p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Лука Крымский,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 smtClean="0">
                <a:solidFill>
                  <a:schemeClr val="tx2"/>
                </a:solidFill>
                <a:latin typeface="Georgia" pitchFamily="18" charset="0"/>
              </a:rPr>
              <a:t>). Евангельское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 злато. Беседы на Евангелие / Лука Крымский,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); сост. В. Ю. Каткова. - М. : Приход храма Св. Духа сошествия на Лазаревском кладбище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Сестричество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 во имя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свт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Игнатия Ставропольского), 2011. - 336 с. </a:t>
            </a:r>
          </a:p>
          <a:p>
            <a:pPr algn="just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defRPr/>
            </a:pPr>
            <a:endParaRPr lang="ru-RU" b="1" dirty="0">
              <a:solidFill>
                <a:schemeClr val="tx2"/>
              </a:solidFill>
              <a:latin typeface="+mn-lt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В настоящее издание вошли проповеди Святителя Луки (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Войно-Ясенецкого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), произнесенные им в разные годы в период Великого поста. Святитель обличает заблуждения и рассматривает духовные проблемы современного человека.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928802"/>
            <a:ext cx="3000396" cy="4230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4286250" y="3286125"/>
            <a:ext cx="3929063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b="1" i="1">
                <a:solidFill>
                  <a:schemeClr val="tx2"/>
                </a:solidFill>
                <a:latin typeface="Georgia" pitchFamily="18" charset="0"/>
              </a:rPr>
              <a:t>Он сам - ученый и священнослужитель в одном лице являл пример плодотворного соединения этих двух реалий человеческого бытия…</a:t>
            </a:r>
          </a:p>
          <a:p>
            <a:pPr algn="r">
              <a:spcBef>
                <a:spcPct val="50000"/>
              </a:spcBef>
            </a:pPr>
            <a:r>
              <a:rPr lang="ru-RU" b="1" i="1">
                <a:solidFill>
                  <a:schemeClr val="tx2"/>
                </a:solidFill>
                <a:latin typeface="Georgia" pitchFamily="18" charset="0"/>
              </a:rPr>
              <a:t>В.А. Глущенков </a:t>
            </a:r>
          </a:p>
        </p:txBody>
      </p:sp>
      <p:sp>
        <p:nvSpPr>
          <p:cNvPr id="19460" name="Text Box 7"/>
          <p:cNvSpPr txBox="1">
            <a:spLocks noChangeArrowheads="1"/>
          </p:cNvSpPr>
          <p:nvPr/>
        </p:nvSpPr>
        <p:spPr bwMode="auto">
          <a:xfrm>
            <a:off x="357188" y="404813"/>
            <a:ext cx="84296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solidFill>
                  <a:schemeClr val="tx2"/>
                </a:solidFill>
                <a:latin typeface="Georgia" pitchFamily="18" charset="0"/>
              </a:rPr>
              <a:t>Литература </a:t>
            </a:r>
          </a:p>
          <a:p>
            <a:pPr algn="ctr"/>
            <a:r>
              <a:rPr lang="ru-RU" sz="2800" b="1" i="1">
                <a:solidFill>
                  <a:schemeClr val="tx2"/>
                </a:solidFill>
                <a:latin typeface="Georgia" pitchFamily="18" charset="0"/>
              </a:rPr>
              <a:t>о жизни  и служении Святителя Луки </a:t>
            </a:r>
          </a:p>
          <a:p>
            <a:pPr algn="ctr"/>
            <a:r>
              <a:rPr lang="ru-RU" sz="2800" b="1" i="1">
                <a:solidFill>
                  <a:schemeClr val="tx2"/>
                </a:solidFill>
                <a:latin typeface="Georgia" pitchFamily="18" charset="0"/>
              </a:rPr>
              <a:t>(Войно-Ясенецкого)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857500" y="785813"/>
            <a:ext cx="5572125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Л 84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endParaRPr lang="ru-RU" sz="2100" i="1" dirty="0">
              <a:solidFill>
                <a:schemeClr val="tx2"/>
              </a:solidFill>
              <a:latin typeface="Georgia" pitchFamily="18" charset="0"/>
            </a:endParaRPr>
          </a:p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 Лука,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). 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"Я полюбил страдание...» : автобиография / Лука, Святитель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). - Краматорск : ЗАО Тираж-51,  2002. - 206 с</a:t>
            </a:r>
            <a:r>
              <a:rPr lang="ru-RU" b="1" i="1" dirty="0">
                <a:solidFill>
                  <a:schemeClr val="tx2"/>
                </a:solidFill>
              </a:rPr>
              <a:t> </a:t>
            </a:r>
          </a:p>
          <a:p>
            <a:pPr marL="342900" indent="-342900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defRPr/>
            </a:pPr>
            <a:endParaRPr lang="ru-RU" b="1" i="1" dirty="0">
              <a:solidFill>
                <a:schemeClr val="tx2"/>
              </a:solidFill>
              <a:latin typeface="+mn-lt"/>
            </a:endParaRPr>
          </a:p>
          <a:p>
            <a:pPr algn="just">
              <a:defRPr/>
            </a:pPr>
            <a:r>
              <a:rPr lang="ru-RU" b="1" i="1" dirty="0">
                <a:solidFill>
                  <a:schemeClr val="tx2"/>
                </a:solidFill>
                <a:latin typeface="+mn-lt"/>
              </a:rPr>
              <a:t>В 1996 г. в Москве вышла автобиография архиепископа Луки «Я полюбил страдание…», продиктованная уже полностью ослепшим святителем своему секретарю в 1958 г. и дополненная фрагментами из книги Марка Поповского.</a:t>
            </a:r>
          </a:p>
        </p:txBody>
      </p:sp>
      <p:sp>
        <p:nvSpPr>
          <p:cNvPr id="20483" name="Rectangle 6"/>
          <p:cNvSpPr>
            <a:spLocks noChangeArrowheads="1"/>
          </p:cNvSpPr>
          <p:nvPr/>
        </p:nvSpPr>
        <p:spPr bwMode="auto">
          <a:xfrm>
            <a:off x="5888038" y="2840038"/>
            <a:ext cx="24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Arial" charset="0"/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000108"/>
            <a:ext cx="1857388" cy="2586236"/>
          </a:xfrm>
          <a:prstGeom prst="rect">
            <a:avLst/>
          </a:prstGeom>
          <a:noFill/>
          <a:ln w="9525">
            <a:solidFill>
              <a:srgbClr val="5C5C5C"/>
            </a:solidFill>
            <a:miter lim="800000"/>
            <a:headEnd/>
            <a:tailEnd/>
          </a:ln>
          <a:effectLst>
            <a:glow rad="101600">
              <a:srgbClr val="666633">
                <a:alpha val="60000"/>
              </a:srgbClr>
            </a:glow>
            <a:outerShdw blurRad="495300" sx="105000" sy="105000" algn="ctr" rotWithShape="0">
              <a:prstClr val="black">
                <a:alpha val="36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214422"/>
            <a:ext cx="154806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chemeClr val="bg1">
                <a:alpha val="48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8196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2857496"/>
            <a:ext cx="1643074" cy="245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chemeClr val="bg1">
                <a:alpha val="48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1508" name="Text Box 8"/>
          <p:cNvSpPr txBox="1">
            <a:spLocks noChangeArrowheads="1"/>
          </p:cNvSpPr>
          <p:nvPr/>
        </p:nvSpPr>
        <p:spPr bwMode="auto">
          <a:xfrm>
            <a:off x="3492500" y="692150"/>
            <a:ext cx="5472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ru-RU" sz="2000" b="1"/>
              <a:t>  </a:t>
            </a:r>
            <a:endParaRPr lang="ru-RU" b="1"/>
          </a:p>
        </p:txBody>
      </p:sp>
      <p:sp>
        <p:nvSpPr>
          <p:cNvPr id="21509" name="Text Box 9"/>
          <p:cNvSpPr txBox="1">
            <a:spLocks noChangeArrowheads="1"/>
          </p:cNvSpPr>
          <p:nvPr/>
        </p:nvSpPr>
        <p:spPr bwMode="auto">
          <a:xfrm>
            <a:off x="1785938" y="285750"/>
            <a:ext cx="6410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chemeClr val="tx2"/>
                </a:solidFill>
                <a:latin typeface="Georgia" pitchFamily="18" charset="0"/>
              </a:rPr>
              <a:t>Первая документальная книга</a:t>
            </a: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3214688" y="1071563"/>
            <a:ext cx="5318125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Поповский М.    Жизнь и житие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 –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Ясенецкого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, архиепископа и хирурга / М. Поповский // Октябрь. - 1990. - № 2-3 .</a:t>
            </a:r>
          </a:p>
          <a:p>
            <a:pPr algn="just" eaLnBrk="0" hangingPunct="0">
              <a:defRPr/>
            </a:pPr>
            <a:endParaRPr lang="ru-RU" sz="800" b="1" i="1" dirty="0">
              <a:solidFill>
                <a:schemeClr val="tx2"/>
              </a:solidFill>
            </a:endParaRPr>
          </a:p>
          <a:p>
            <a:pPr algn="just" eaLnBrk="0" hangingPunct="0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 eaLnBrk="0" hangingPunct="0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Это первая большая работа, открывшая читателям необыкновенную судьбу святителя-хирурга.  Написана членом Союза писателей СССР журналистом Марком Поповским почти за 20 лет до прославления В.Ф. 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Войно-Ясенецкого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 в лике святых. Книга была издана в 1979 г. во Франции. </a:t>
            </a:r>
          </a:p>
          <a:p>
            <a:pPr algn="just" eaLnBrk="0" hangingPunct="0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В России ее фрагменты были опубликованы гораздо позже, в 1990 г., в журнале «Октябрь».  Это были первые яркие публикации, которые привлекли внимание общественности к необычной судьбе. И лишь в 2002 г. эта книга была издана в России в полном объеме.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571612"/>
            <a:ext cx="1785598" cy="2717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2531" name="Text Box 8"/>
          <p:cNvSpPr txBox="1">
            <a:spLocks noChangeArrowheads="1"/>
          </p:cNvSpPr>
          <p:nvPr/>
        </p:nvSpPr>
        <p:spPr bwMode="auto">
          <a:xfrm>
            <a:off x="1285875" y="428625"/>
            <a:ext cx="6985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solidFill>
                  <a:schemeClr val="tx2"/>
                </a:solidFill>
                <a:latin typeface="Georgia" pitchFamily="18" charset="0"/>
              </a:rPr>
              <a:t>Врачи-хирурги о Святителе Луке (Войно-Ясенецком)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2714625" y="1571625"/>
            <a:ext cx="5762625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Г 55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endParaRPr lang="ru-RU" sz="2100" i="1" dirty="0">
              <a:solidFill>
                <a:schemeClr val="tx2"/>
              </a:solidFill>
              <a:latin typeface="Georgia" pitchFamily="18" charset="0"/>
            </a:endParaRPr>
          </a:p>
          <a:p>
            <a:pPr algn="just">
              <a:defRPr/>
            </a:pP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Глущенков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 В. А. Панагия и белая  мантия.  Святитель Лука - взгляд в будущее / В. А.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Глущенков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- М. : Изд-во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Москов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Патриархии : Троицкое слово, 2001. - 223 с. </a:t>
            </a:r>
          </a:p>
          <a:p>
            <a:pPr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defRPr/>
            </a:pPr>
            <a:endParaRPr lang="ru-RU" sz="800" b="1" dirty="0">
              <a:solidFill>
                <a:schemeClr val="tx2"/>
              </a:solidFill>
              <a:latin typeface="+mn-lt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Предлагаемая книга – плод изучения и глубокого переживания событий жизни святителя-хирурга и осмысления его творческого наследия современным хирургом, ученым, педагогом.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7" descr="http://novosti.mif-ua.com/frmtext/NMIF/20(300)_________________________________2009/kniga_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72" y="571480"/>
            <a:ext cx="2000264" cy="3055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2857500" y="428625"/>
            <a:ext cx="5715000" cy="5532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Б 72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endParaRPr lang="ru-RU" sz="1000" i="1" dirty="0">
              <a:solidFill>
                <a:schemeClr val="tx2"/>
              </a:solidFill>
              <a:latin typeface="Georgia" pitchFamily="18" charset="0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Бобров О. Е.  У каждого своя Голгофа: очерк о трех ссылках. Крестный путь профессора-хирурга В.Ф.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Войно-Ясенецкого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 (архиепископа Луки) среди властей, органов, раскольников и... коллег-иуд. [Текст] / О. Е. Бобров. - Донецк : Издатель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Заславский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 А.Ю., 2009. - 128 с.</a:t>
            </a:r>
            <a:r>
              <a:rPr lang="ru-RU" b="1" i="1" dirty="0">
                <a:solidFill>
                  <a:schemeClr val="tx2"/>
                </a:solidFill>
              </a:rPr>
              <a:t> </a:t>
            </a:r>
          </a:p>
          <a:p>
            <a:pPr algn="just">
              <a:spcBef>
                <a:spcPct val="50000"/>
              </a:spcBef>
              <a:defRPr/>
            </a:pPr>
            <a:endParaRPr lang="ru-RU" b="1" dirty="0">
              <a:solidFill>
                <a:schemeClr val="tx2"/>
              </a:solidFill>
              <a:latin typeface="+mn-lt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Олег Бобров, профессор, доктор медицинских наук, обращает внимание на неразрывность служения врача и священника. Это издание составляет главу его большой книги, которая </a:t>
            </a:r>
            <a:r>
              <a:rPr lang="ru-RU" b="1" dirty="0" smtClean="0">
                <a:solidFill>
                  <a:schemeClr val="tx2"/>
                </a:solidFill>
                <a:latin typeface="+mn-lt"/>
              </a:rPr>
              <a:t>вышла 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из печати </a:t>
            </a:r>
            <a:r>
              <a:rPr lang="ru-RU" b="1" dirty="0" smtClean="0">
                <a:solidFill>
                  <a:schemeClr val="tx2"/>
                </a:solidFill>
                <a:latin typeface="+mn-lt"/>
              </a:rPr>
              <a:t>в 2009 г. под 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названием «Антология интриг и предательства в медицине».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3357554" y="571480"/>
            <a:ext cx="5000660" cy="3731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100" i="1" dirty="0" smtClean="0">
                <a:solidFill>
                  <a:schemeClr val="tx2"/>
                </a:solidFill>
                <a:latin typeface="Georgia" pitchFamily="18" charset="0"/>
              </a:rPr>
              <a:t>61(092)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/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Б 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endParaRPr lang="ru-RU" sz="1000" i="1" dirty="0">
              <a:solidFill>
                <a:schemeClr val="tx2"/>
              </a:solidFill>
              <a:latin typeface="Georgia" pitchFamily="18" charset="0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ru-RU" sz="2100" i="1" dirty="0" smtClean="0">
                <a:solidFill>
                  <a:schemeClr val="tx2"/>
                </a:solidFill>
                <a:latin typeface="Georgia" pitchFamily="18" charset="0"/>
              </a:rPr>
              <a:t>Борьба без правил: хирург-профессор В.Ф. </a:t>
            </a:r>
            <a:r>
              <a:rPr lang="ru-RU" sz="2100" i="1" dirty="0" err="1" smtClean="0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 smtClean="0">
                <a:solidFill>
                  <a:schemeClr val="tx2"/>
                </a:solidFill>
                <a:latin typeface="Georgia" pitchFamily="18" charset="0"/>
              </a:rPr>
              <a:t> (архиепископ Лука) против коммунистов, органов, раскольников и… врачебной мафии // Бобров 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О. Е</a:t>
            </a:r>
            <a:r>
              <a:rPr lang="ru-RU" sz="2100" i="1" dirty="0" smtClean="0">
                <a:solidFill>
                  <a:schemeClr val="tx2"/>
                </a:solidFill>
                <a:latin typeface="Georgia" pitchFamily="18" charset="0"/>
              </a:rPr>
              <a:t>. 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 </a:t>
            </a:r>
            <a:r>
              <a:rPr lang="ru-RU" sz="2100" i="1" dirty="0" smtClean="0">
                <a:solidFill>
                  <a:schemeClr val="tx2"/>
                </a:solidFill>
                <a:latin typeface="Georgia" pitchFamily="18" charset="0"/>
              </a:rPr>
              <a:t>Антология интриг и предательства в медицине. – Донецк, 2009. – С. 49-99.</a:t>
            </a:r>
            <a:endParaRPr lang="ru-RU" b="1" i="1" dirty="0">
              <a:solidFill>
                <a:schemeClr val="tx2"/>
              </a:solidFill>
            </a:endParaRPr>
          </a:p>
          <a:p>
            <a:pPr algn="just">
              <a:spcBef>
                <a:spcPct val="50000"/>
              </a:spcBef>
              <a:defRPr/>
            </a:pPr>
            <a:endParaRPr lang="ru-RU" b="1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071810"/>
            <a:ext cx="2143140" cy="297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7500000" sx="108000" sy="108000" algn="ctr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642918"/>
            <a:ext cx="2071702" cy="2826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7500000" sx="108000" sy="108000" algn="ctr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3" y="1428736"/>
            <a:ext cx="1857388" cy="2831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7500000" sx="108000" sy="108000" algn="ctr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4579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3724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solidFill>
                  <a:schemeClr val="tx2"/>
                </a:solidFill>
                <a:latin typeface="Georgia" pitchFamily="18" charset="0"/>
              </a:rPr>
              <a:t>Священники о Святителе Луке </a:t>
            </a:r>
          </a:p>
          <a:p>
            <a:pPr algn="ctr"/>
            <a:r>
              <a:rPr lang="ru-RU" sz="2800" b="1" i="1">
                <a:solidFill>
                  <a:schemeClr val="tx2"/>
                </a:solidFill>
                <a:latin typeface="Georgia" pitchFamily="18" charset="0"/>
              </a:rPr>
              <a:t>(Войно-Ясенецком)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2857500" y="1357313"/>
            <a:ext cx="5715000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100" b="1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b="1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b="1" i="1" dirty="0">
                <a:solidFill>
                  <a:schemeClr val="tx2"/>
                </a:solidFill>
                <a:latin typeface="Georgia" pitchFamily="18" charset="0"/>
              </a:rPr>
              <a:t>М 29</a:t>
            </a:r>
          </a:p>
          <a:p>
            <a:pPr algn="just">
              <a:defRPr/>
            </a:pPr>
            <a:r>
              <a:rPr lang="ru-RU" sz="2100" b="1" i="1" dirty="0">
                <a:solidFill>
                  <a:schemeClr val="tx2"/>
                </a:solidFill>
                <a:latin typeface="Georgia" pitchFamily="18" charset="0"/>
              </a:rPr>
              <a:t/>
            </a:r>
            <a:br>
              <a:rPr lang="ru-RU" sz="2100" b="1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Марущак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, В. (протодиакон).  Святитель-хирург: Житие архиепископа Луки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Войно-Ясенецкого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 / В.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Марущак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– М.: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Даниловский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  благовестник, 2010. - 415 с. </a:t>
            </a:r>
          </a:p>
          <a:p>
            <a:pPr algn="just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Автор рассматривает духовный аспект жизни святителя. В предисловии он пишет: «В наше время многое переменилось, но соблазны, ложь и насилие остались... Жизнь Владыки помогает понять, что бесполезно бороться со следствиями, не зная их тайн и глубинных причин… Идет постоянная борьба за человеческие души, за вечность и спасение».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0034" y="428604"/>
            <a:ext cx="2428892" cy="3701508"/>
          </a:xfrm>
          <a:effectLst>
            <a:softEdge rad="112500"/>
          </a:effectLst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000375" y="642938"/>
            <a:ext cx="5402263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Б 39</a:t>
            </a:r>
          </a:p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/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Безмездный  целитель  святитель Лука</a:t>
            </a:r>
          </a:p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Войно-Ясенецкий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). Житие. Чудеса. Письма / сост.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архим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Нектарий (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Андонопулос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). - [Б. м.]: Свято-Троицкая Сергиева Лавра, 2011. - 127 с.</a:t>
            </a:r>
          </a:p>
          <a:p>
            <a:pPr algn="just">
              <a:defRPr/>
            </a:pPr>
            <a:r>
              <a:rPr lang="ru-RU" b="1" i="1" dirty="0">
                <a:solidFill>
                  <a:schemeClr val="tx2"/>
                </a:solidFill>
              </a:rPr>
              <a:t> </a:t>
            </a:r>
          </a:p>
          <a:p>
            <a:pPr algn="just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Особенно почитают и любят святителя Луку в Греции. В 2011 г. вышла книга «Безмездный целитель Святитель Лука (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Войно-Ясенецкий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)», составленная  настоятелем  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Спасо-Преображенского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Сагматского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  монастыря (Греция) Нектарием (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Андонопулосом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)  и изданная на русском языке. Это издание оформлено редкими письмами и фотографиями.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40" name="Picture 26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71500" y="642938"/>
            <a:ext cx="1857375" cy="2662237"/>
          </a:xfrm>
          <a:effectLst>
            <a:outerShdw blurRad="342900" dist="177800" dir="8100000" sx="108000" sy="108000" algn="ctr" rotWithShape="0">
              <a:schemeClr val="bg1">
                <a:alpha val="48000"/>
              </a:schemeClr>
            </a:outerShdw>
          </a:effectLst>
        </p:spPr>
      </p:pic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2643188" y="857250"/>
            <a:ext cx="5929312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Ж 74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  </a:t>
            </a:r>
          </a:p>
          <a:p>
            <a:pPr algn="just">
              <a:spcBef>
                <a:spcPct val="50000"/>
              </a:spcBef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Жития святых врачей, целителей и бессребреников / Украинская православная церковь. - К. : Синодальный отдел УПЦ "Миссия Церковь и медицина", 2010.  -  327 с. </a:t>
            </a:r>
          </a:p>
          <a:p>
            <a:pPr algn="just">
              <a:spcBef>
                <a:spcPct val="50000"/>
              </a:spcBef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spcBef>
                <a:spcPct val="50000"/>
              </a:spcBef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В книге представлены жития именно тех подвижников благочестия, которые прославились чудесами, связанными исцелениями подчас неисцелимых недугов. Житие святителя Луки, исповедника, архиепископа  Крымского  (с. 314–319)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5"/>
          <p:cNvSpPr txBox="1">
            <a:spLocks noChangeArrowheads="1"/>
          </p:cNvSpPr>
          <p:nvPr/>
        </p:nvSpPr>
        <p:spPr bwMode="auto">
          <a:xfrm>
            <a:off x="4356100" y="1341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2786063" y="857250"/>
            <a:ext cx="5643562" cy="406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 </a:t>
            </a:r>
          </a:p>
          <a:p>
            <a:pPr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С 25    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endParaRPr lang="ru-RU" sz="2100" i="1" dirty="0">
              <a:solidFill>
                <a:schemeClr val="tx2"/>
              </a:solidFill>
              <a:latin typeface="Georgia" pitchFamily="18" charset="0"/>
            </a:endParaRPr>
          </a:p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Святитель Лука : Альбом фотографий и документов, связанных с земной жизнью Архиепископа Луки и временем его прославления в лике святых. - Симферополь : [б. и.], 2006.  -  48 с. </a:t>
            </a:r>
          </a:p>
          <a:p>
            <a:pPr algn="just"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defRPr/>
            </a:pPr>
            <a:endParaRPr lang="ru-RU" b="1" dirty="0">
              <a:solidFill>
                <a:schemeClr val="tx2"/>
              </a:solidFill>
              <a:latin typeface="+mn-lt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В Альбоме собраны редкие фотографии и документы о жизни  и служении врача – архиепископа Луки (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Войно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 -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Ясенецкого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).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42918"/>
            <a:ext cx="2047875" cy="2819400"/>
          </a:xfrm>
          <a:prstGeom prst="rect">
            <a:avLst/>
          </a:prstGeom>
          <a:effectLst>
            <a:outerShdw blurRad="342900" dist="177800" dir="8100000" sx="108000" sy="108000" algn="ctr" rotWithShape="0">
              <a:schemeClr val="bg1">
                <a:alpha val="48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4" name="Picture 24" descr="Лука_дис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571500"/>
            <a:ext cx="2000250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42900" dist="177800" dir="8100000" sx="108000" sy="108000" algn="ctr" rotWithShape="0">
              <a:srgbClr val="000000">
                <a:alpha val="48000"/>
              </a:srgbClr>
            </a:outerShdw>
          </a:effectLst>
        </p:spPr>
      </p:pic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2928938" y="785813"/>
            <a:ext cx="5572125" cy="42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86.37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С 25</a:t>
            </a:r>
            <a:br>
              <a:rPr lang="ru-RU" sz="2100" i="1" dirty="0">
                <a:solidFill>
                  <a:schemeClr val="tx2"/>
                </a:solidFill>
                <a:latin typeface="Georgia" pitchFamily="18" charset="0"/>
              </a:rPr>
            </a:br>
            <a:endParaRPr lang="ru-RU" sz="2100" i="1" dirty="0">
              <a:solidFill>
                <a:schemeClr val="tx2"/>
              </a:solidFill>
              <a:latin typeface="Georgia" pitchFamily="18" charset="0"/>
            </a:endParaRPr>
          </a:p>
          <a:p>
            <a:pPr algn="just">
              <a:defRPr/>
            </a:pP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Святитель Лука [Электронный ресурс] </a:t>
            </a:r>
            <a:r>
              <a:rPr lang="ru-RU" sz="2100" i="1">
                <a:solidFill>
                  <a:schemeClr val="tx2"/>
                </a:solidFill>
                <a:latin typeface="Georgia" pitchFamily="18" charset="0"/>
              </a:rPr>
              <a:t>: кинофильмы / 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сцен. Л.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Копаенко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- Симферополь : [б. и.], 2004. - </a:t>
            </a:r>
            <a:r>
              <a:rPr lang="ru-RU" sz="2100" i="1" dirty="0" err="1">
                <a:solidFill>
                  <a:schemeClr val="tx2"/>
                </a:solidFill>
                <a:latin typeface="Georgia" pitchFamily="18" charset="0"/>
              </a:rPr>
              <a:t>эл</a:t>
            </a:r>
            <a:r>
              <a:rPr lang="ru-RU" sz="2100" i="1" dirty="0">
                <a:solidFill>
                  <a:schemeClr val="tx2"/>
                </a:solidFill>
                <a:latin typeface="Georgia" pitchFamily="18" charset="0"/>
              </a:rPr>
              <a:t>. опт. диск (CD-DV) .</a:t>
            </a:r>
          </a:p>
          <a:p>
            <a:pPr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>
              <a:defRPr/>
            </a:pPr>
            <a:endParaRPr lang="ru-RU" b="1" i="1" dirty="0">
              <a:solidFill>
                <a:schemeClr val="tx2"/>
              </a:solidFill>
            </a:endParaRPr>
          </a:p>
          <a:p>
            <a:pPr algn="just">
              <a:defRPr/>
            </a:pPr>
            <a:r>
              <a:rPr lang="ru-RU" b="1" dirty="0">
                <a:solidFill>
                  <a:schemeClr val="tx2"/>
                </a:solidFill>
                <a:latin typeface="+mn-lt"/>
              </a:rPr>
              <a:t>Жизнеописание Святителя Луки (</a:t>
            </a:r>
            <a:r>
              <a:rPr lang="ru-RU" b="1" dirty="0" err="1">
                <a:solidFill>
                  <a:schemeClr val="tx2"/>
                </a:solidFill>
                <a:latin typeface="+mn-lt"/>
              </a:rPr>
              <a:t>Войно-Ясенецкого</a:t>
            </a:r>
            <a:r>
              <a:rPr lang="ru-RU" b="1" dirty="0">
                <a:solidFill>
                  <a:schemeClr val="tx2"/>
                </a:solidFill>
                <a:latin typeface="+mn-lt"/>
              </a:rPr>
              <a:t>) – уникальные хроники и фотографии, воспоминания современников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type="body" idx="4294967295"/>
          </p:nvPr>
        </p:nvSpPr>
        <p:spPr>
          <a:xfrm>
            <a:off x="1000125" y="2500313"/>
            <a:ext cx="7178675" cy="3143250"/>
          </a:xfrm>
        </p:spPr>
        <p:txBody>
          <a:bodyPr/>
          <a:lstStyle/>
          <a:p>
            <a:pPr marL="0">
              <a:spcBef>
                <a:spcPct val="0"/>
              </a:spcBef>
              <a:buFont typeface="Wingdings 2" pitchFamily="18" charset="2"/>
              <a:buNone/>
            </a:pPr>
            <a:endParaRPr lang="ru-RU" sz="2800" dirty="0" smtClean="0">
              <a:solidFill>
                <a:schemeClr val="tx2"/>
              </a:solidFill>
            </a:endParaRPr>
          </a:p>
          <a:p>
            <a:pPr marL="0">
              <a:spcBef>
                <a:spcPct val="0"/>
              </a:spcBef>
              <a:buFont typeface="Wingdings 2" pitchFamily="18" charset="2"/>
              <a:buNone/>
            </a:pPr>
            <a:endParaRPr lang="ru-RU" sz="2800" dirty="0" smtClean="0">
              <a:solidFill>
                <a:schemeClr val="tx2"/>
              </a:solidFill>
            </a:endParaRPr>
          </a:p>
          <a:p>
            <a:pPr marL="0">
              <a:spcBef>
                <a:spcPct val="0"/>
              </a:spcBef>
              <a:buFont typeface="Wingdings 2" pitchFamily="18" charset="2"/>
              <a:buNone/>
            </a:pPr>
            <a:r>
              <a:rPr lang="ru-RU" sz="2800" dirty="0" smtClean="0">
                <a:solidFill>
                  <a:schemeClr val="tx2"/>
                </a:solidFill>
              </a:rPr>
              <a:t>Подготовила</a:t>
            </a:r>
            <a:r>
              <a:rPr lang="ru-RU" sz="2800" i="1" dirty="0" smtClean="0">
                <a:solidFill>
                  <a:schemeClr val="tx2"/>
                </a:solidFill>
              </a:rPr>
              <a:t> </a:t>
            </a:r>
          </a:p>
          <a:p>
            <a:pPr marL="0">
              <a:spcBef>
                <a:spcPct val="0"/>
              </a:spcBef>
              <a:buFont typeface="Wingdings 2" pitchFamily="18" charset="2"/>
              <a:buNone/>
            </a:pPr>
            <a:r>
              <a:rPr lang="ru-RU" sz="2800" i="1" dirty="0" err="1" smtClean="0">
                <a:solidFill>
                  <a:schemeClr val="tx2"/>
                </a:solidFill>
              </a:rPr>
              <a:t>Камлык</a:t>
            </a:r>
            <a:r>
              <a:rPr lang="ru-RU" sz="2800" i="1" dirty="0" smtClean="0">
                <a:solidFill>
                  <a:schemeClr val="tx2"/>
                </a:solidFill>
              </a:rPr>
              <a:t> Ирина Викторовна, </a:t>
            </a:r>
          </a:p>
          <a:p>
            <a:pPr marL="0">
              <a:spcBef>
                <a:spcPct val="0"/>
              </a:spcBef>
              <a:buFont typeface="Wingdings 2" pitchFamily="18" charset="2"/>
              <a:buNone/>
            </a:pPr>
            <a:r>
              <a:rPr lang="ru-RU" sz="2800" dirty="0" smtClean="0">
                <a:solidFill>
                  <a:schemeClr val="tx2"/>
                </a:solidFill>
              </a:rPr>
              <a:t>зав. сектором НБ ХНМУ</a:t>
            </a:r>
          </a:p>
          <a:p>
            <a:pPr marL="0">
              <a:spcBef>
                <a:spcPct val="0"/>
              </a:spcBef>
              <a:buFont typeface="Wingdings 2" pitchFamily="18" charset="2"/>
              <a:buNone/>
            </a:pPr>
            <a:endParaRPr lang="ru-RU" sz="2800" i="1" dirty="0" smtClean="0">
              <a:solidFill>
                <a:schemeClr val="tx2"/>
              </a:solidFill>
            </a:endParaRPr>
          </a:p>
          <a:p>
            <a:pPr marL="0">
              <a:spcBef>
                <a:spcPct val="0"/>
              </a:spcBef>
              <a:buFont typeface="Wingdings 2" pitchFamily="18" charset="2"/>
              <a:buNone/>
            </a:pPr>
            <a:endParaRPr lang="ru-RU" sz="2800" i="1" dirty="0" smtClean="0">
              <a:solidFill>
                <a:schemeClr val="tx2"/>
              </a:solidFill>
            </a:endParaRPr>
          </a:p>
          <a:p>
            <a:pPr marL="0">
              <a:spcBef>
                <a:spcPct val="0"/>
              </a:spcBef>
              <a:buFont typeface="Wingdings 2" pitchFamily="18" charset="2"/>
              <a:buNone/>
            </a:pPr>
            <a:r>
              <a:rPr lang="ru-RU" sz="2800" i="1" dirty="0" smtClean="0">
                <a:solidFill>
                  <a:schemeClr val="tx2"/>
                </a:solidFill>
              </a:rPr>
              <a:t>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4_Бумажная">
  <a:themeElements>
    <a:clrScheme name="Другая 1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9EB060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444D26"/>
    </a:dk1>
    <a:lt1>
      <a:srgbClr val="FFFFFF"/>
    </a:lt1>
    <a:dk2>
      <a:srgbClr val="000000"/>
    </a:dk2>
    <a:lt2>
      <a:srgbClr val="FEFAC9"/>
    </a:lt2>
    <a:accent1>
      <a:srgbClr val="9EB060"/>
    </a:accent1>
    <a:accent2>
      <a:srgbClr val="F3A447"/>
    </a:accent2>
    <a:accent3>
      <a:srgbClr val="AAAAAA"/>
    </a:accent3>
    <a:accent4>
      <a:srgbClr val="DADADA"/>
    </a:accent4>
    <a:accent5>
      <a:srgbClr val="CCD4B6"/>
    </a:accent5>
    <a:accent6>
      <a:srgbClr val="DC943F"/>
    </a:accent6>
    <a:hlink>
      <a:srgbClr val="8E58B6"/>
    </a:hlink>
    <a:folHlink>
      <a:srgbClr val="7F6F6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1840</TotalTime>
  <Words>942</Words>
  <Application>Microsoft Office PowerPoint</Application>
  <PresentationFormat>Экран (4:3)</PresentationFormat>
  <Paragraphs>150</Paragraphs>
  <Slides>27</Slides>
  <Notes>27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4_Бумажная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Основные  медицинские  труды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NNN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Хирург, ученый, святитель: В.Ф. Войно-Ясенецкий</dc:title>
  <dc:creator>MMM</dc:creator>
  <cp:lastModifiedBy>Татьяна</cp:lastModifiedBy>
  <cp:revision>151</cp:revision>
  <dcterms:created xsi:type="dcterms:W3CDTF">2012-04-03T17:53:26Z</dcterms:created>
  <dcterms:modified xsi:type="dcterms:W3CDTF">2012-08-31T07:05:56Z</dcterms:modified>
</cp:coreProperties>
</file>