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18"/>
  </p:notesMasterIdLst>
  <p:sldIdLst>
    <p:sldId id="256" r:id="rId2"/>
    <p:sldId id="334" r:id="rId3"/>
    <p:sldId id="328" r:id="rId4"/>
    <p:sldId id="332" r:id="rId5"/>
    <p:sldId id="335" r:id="rId6"/>
    <p:sldId id="333" r:id="rId7"/>
    <p:sldId id="316" r:id="rId8"/>
    <p:sldId id="320" r:id="rId9"/>
    <p:sldId id="319" r:id="rId10"/>
    <p:sldId id="322" r:id="rId11"/>
    <p:sldId id="318" r:id="rId12"/>
    <p:sldId id="323" r:id="rId13"/>
    <p:sldId id="336" r:id="rId14"/>
    <p:sldId id="324" r:id="rId15"/>
    <p:sldId id="325" r:id="rId16"/>
    <p:sldId id="30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82" autoAdjust="0"/>
  </p:normalViewPr>
  <p:slideViewPr>
    <p:cSldViewPr snapToGrid="0">
      <p:cViewPr varScale="1">
        <p:scale>
          <a:sx n="82" d="100"/>
          <a:sy n="82" d="100"/>
        </p:scale>
        <p:origin x="69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20EF3-7635-4063-8B61-7A67D625620F}" type="datetimeFigureOut">
              <a:rPr lang="ru-RU" smtClean="0"/>
              <a:t>19.03.2024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B3A17C-960E-4FA2-B365-2D84F0EE7EBE}" type="slidenum">
              <a:rPr lang="ru-RU" smtClean="0"/>
              <a:t>‹#›</a:t>
            </a:fld>
            <a:endParaRPr lang="ru-RU"/>
          </a:p>
        </p:txBody>
      </p:sp>
    </p:spTree>
    <p:extLst>
      <p:ext uri="{BB962C8B-B14F-4D97-AF65-F5344CB8AC3E}">
        <p14:creationId xmlns:p14="http://schemas.microsoft.com/office/powerpoint/2010/main" val="3627973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4B3A17C-960E-4FA2-B365-2D84F0EE7EBE}" type="slidenum">
              <a:rPr lang="ru-RU" smtClean="0"/>
              <a:t>15</a:t>
            </a:fld>
            <a:endParaRPr lang="ru-RU"/>
          </a:p>
        </p:txBody>
      </p:sp>
    </p:spTree>
    <p:extLst>
      <p:ext uri="{BB962C8B-B14F-4D97-AF65-F5344CB8AC3E}">
        <p14:creationId xmlns:p14="http://schemas.microsoft.com/office/powerpoint/2010/main" val="10758694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45057F70-0ABA-47B7-9AA8-C841CCD4D93A}"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522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E601238-F1D1-4B62-9C59-7773F0E0CFF9}" type="datetimeFigureOut">
              <a:rPr lang="ru-RU" smtClean="0"/>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761497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1272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9009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744156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8594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1585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8438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5686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4148509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19.03.2024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44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601238-F1D1-4B62-9C59-7773F0E0CFF9}" type="datetimeFigureOut">
              <a:rPr lang="ru-RU" smtClean="0"/>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2995087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E601238-F1D1-4B62-9C59-7773F0E0CFF9}" type="datetimeFigureOut">
              <a:rPr lang="ru-RU" smtClean="0"/>
              <a:t>19.03.2024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057F70-0ABA-47B7-9AA8-C841CCD4D93A}"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186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E601238-F1D1-4B62-9C59-7773F0E0CFF9}" type="datetimeFigureOut">
              <a:rPr lang="ru-RU" smtClean="0"/>
              <a:t>19.03.2024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057F70-0ABA-47B7-9AA8-C841CCD4D93A}"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3965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01238-F1D1-4B62-9C59-7773F0E0CFF9}" type="datetimeFigureOut">
              <a:rPr lang="ru-RU" smtClean="0"/>
              <a:t>19.03.2024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1351172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E601238-F1D1-4B62-9C59-7773F0E0CFF9}" type="datetimeFigureOut">
              <a:rPr lang="ru-RU" smtClean="0"/>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956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E601238-F1D1-4B62-9C59-7773F0E0CFF9}" type="datetimeFigureOut">
              <a:rPr lang="ru-RU" smtClean="0"/>
              <a:t>19.03.2024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672658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E601238-F1D1-4B62-9C59-7773F0E0CFF9}" type="datetimeFigureOut">
              <a:rPr lang="ru-RU" smtClean="0"/>
              <a:t>19.03.2024</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5057F70-0ABA-47B7-9AA8-C841CCD4D93A}" type="slidenum">
              <a:rPr lang="ru-RU" smtClean="0"/>
              <a:t>‹#›</a:t>
            </a:fld>
            <a:endParaRPr lang="ru-RU"/>
          </a:p>
        </p:txBody>
      </p:sp>
    </p:spTree>
    <p:extLst>
      <p:ext uri="{BB962C8B-B14F-4D97-AF65-F5344CB8AC3E}">
        <p14:creationId xmlns:p14="http://schemas.microsoft.com/office/powerpoint/2010/main" val="986344105"/>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31.png"/><Relationship Id="rId4"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80521F-B3AB-45F4-9A4F-BDF9976B3A03}"/>
              </a:ext>
            </a:extLst>
          </p:cNvPr>
          <p:cNvSpPr>
            <a:spLocks noGrp="1"/>
          </p:cNvSpPr>
          <p:nvPr>
            <p:ph type="ctrTitle"/>
          </p:nvPr>
        </p:nvSpPr>
        <p:spPr>
          <a:xfrm>
            <a:off x="2994409" y="2313992"/>
            <a:ext cx="6728088" cy="1072670"/>
          </a:xfrm>
        </p:spPr>
        <p:txBody>
          <a:bodyPr>
            <a:normAutofit/>
          </a:bodyPr>
          <a:lstStyle/>
          <a:p>
            <a:r>
              <a:rPr lang="en-US" sz="1600" b="1" dirty="0">
                <a:solidFill>
                  <a:srgbClr val="FF0000"/>
                </a:solidFill>
                <a:latin typeface="Arial Black" panose="020B0A04020102020204" pitchFamily="34" charset="0"/>
              </a:rPr>
              <a:t>Comparative assessment of the results of success in postgraduate professional training of dentists in two observation groups in the ascertainment experiment using project-based learning technology</a:t>
            </a:r>
            <a:endParaRPr lang="ru-RU" sz="1600" dirty="0">
              <a:solidFill>
                <a:srgbClr val="FF0000"/>
              </a:solidFill>
              <a:latin typeface="Arial Black" panose="020B0A04020102020204" pitchFamily="34" charset="0"/>
            </a:endParaRPr>
          </a:p>
        </p:txBody>
      </p:sp>
      <p:sp>
        <p:nvSpPr>
          <p:cNvPr id="3" name="Подзаголовок 2">
            <a:extLst>
              <a:ext uri="{FF2B5EF4-FFF2-40B4-BE49-F238E27FC236}">
                <a16:creationId xmlns:a16="http://schemas.microsoft.com/office/drawing/2014/main" id="{8AF8751C-ACB2-432C-8323-FD97B373D800}"/>
              </a:ext>
            </a:extLst>
          </p:cNvPr>
          <p:cNvSpPr>
            <a:spLocks noGrp="1"/>
          </p:cNvSpPr>
          <p:nvPr>
            <p:ph type="subTitle" idx="1"/>
          </p:nvPr>
        </p:nvSpPr>
        <p:spPr>
          <a:xfrm>
            <a:off x="4180114" y="3573624"/>
            <a:ext cx="5542383" cy="1665851"/>
          </a:xfrm>
        </p:spPr>
        <p:txBody>
          <a:bodyPr>
            <a:normAutofit fontScale="32500" lnSpcReduction="20000"/>
          </a:bodyPr>
          <a:lstStyle/>
          <a:p>
            <a:r>
              <a:rPr lang="en-US" sz="4800" b="1" dirty="0">
                <a:latin typeface="Arial Narrow" panose="020B0606020202030204" pitchFamily="34" charset="0"/>
              </a:rPr>
              <a:t>PhD, associate of professor at the Department of Dentistry,</a:t>
            </a:r>
          </a:p>
          <a:p>
            <a:r>
              <a:rPr lang="en-US" sz="4800" b="1" dirty="0" err="1">
                <a:latin typeface="Arial Narrow" panose="020B0606020202030204" pitchFamily="34" charset="0"/>
              </a:rPr>
              <a:t>Khudiakova</a:t>
            </a:r>
            <a:r>
              <a:rPr lang="en-US" sz="4800" b="1" dirty="0">
                <a:latin typeface="Arial Narrow" panose="020B0606020202030204" pitchFamily="34" charset="0"/>
              </a:rPr>
              <a:t> Maryna,</a:t>
            </a:r>
          </a:p>
          <a:p>
            <a:r>
              <a:rPr lang="en-US" sz="4800" b="1" dirty="0" err="1">
                <a:latin typeface="Arial Narrow" panose="020B0606020202030204" pitchFamily="34" charset="0"/>
              </a:rPr>
              <a:t>Kharkiv</a:t>
            </a:r>
            <a:r>
              <a:rPr lang="en-US" sz="4800" b="1" dirty="0">
                <a:latin typeface="Arial Narrow" panose="020B0606020202030204" pitchFamily="34" charset="0"/>
              </a:rPr>
              <a:t> Medical National University,</a:t>
            </a:r>
          </a:p>
          <a:p>
            <a:r>
              <a:rPr lang="en-US" sz="4800" b="1" dirty="0" err="1">
                <a:latin typeface="Arial Narrow" panose="020B0606020202030204" pitchFamily="34" charset="0"/>
              </a:rPr>
              <a:t>Kharkiv</a:t>
            </a:r>
            <a:r>
              <a:rPr lang="en-US" sz="4800" b="1" dirty="0">
                <a:latin typeface="Arial Narrow" panose="020B0606020202030204" pitchFamily="34" charset="0"/>
              </a:rPr>
              <a:t>, Ukraine</a:t>
            </a:r>
          </a:p>
          <a:p>
            <a:endParaRPr lang="uk-UA" dirty="0"/>
          </a:p>
          <a:p>
            <a:endParaRPr lang="en-US" dirty="0"/>
          </a:p>
          <a:p>
            <a:endParaRPr lang="en-US" dirty="0"/>
          </a:p>
          <a:p>
            <a:endParaRPr lang="ru-RU" dirty="0"/>
          </a:p>
        </p:txBody>
      </p:sp>
      <p:pic>
        <p:nvPicPr>
          <p:cNvPr id="6" name="Рисунок 5">
            <a:extLst>
              <a:ext uri="{FF2B5EF4-FFF2-40B4-BE49-F238E27FC236}">
                <a16:creationId xmlns:a16="http://schemas.microsoft.com/office/drawing/2014/main" id="{6E05EE6E-71F0-40A9-944A-36E6F17D540F}"/>
              </a:ext>
            </a:extLst>
          </p:cNvPr>
          <p:cNvPicPr>
            <a:picLocks noChangeAspect="1"/>
          </p:cNvPicPr>
          <p:nvPr/>
        </p:nvPicPr>
        <p:blipFill>
          <a:blip r:embed="rId4"/>
          <a:stretch>
            <a:fillRect/>
          </a:stretch>
        </p:blipFill>
        <p:spPr>
          <a:xfrm>
            <a:off x="2683933" y="3471337"/>
            <a:ext cx="1171658" cy="1768139"/>
          </a:xfrm>
          <a:prstGeom prst="rect">
            <a:avLst/>
          </a:prstGeom>
          <a:effectLst>
            <a:glow rad="127000">
              <a:srgbClr val="00B050"/>
            </a:glow>
            <a:outerShdw blurRad="50800" dist="38100" dir="2700000" algn="tl" rotWithShape="0">
              <a:srgbClr val="00B050">
                <a:alpha val="40000"/>
              </a:srgbClr>
            </a:outerShdw>
          </a:effectLst>
        </p:spPr>
      </p:pic>
      <p:pic>
        <p:nvPicPr>
          <p:cNvPr id="7" name="Рисунок 6">
            <a:extLst>
              <a:ext uri="{FF2B5EF4-FFF2-40B4-BE49-F238E27FC236}">
                <a16:creationId xmlns:a16="http://schemas.microsoft.com/office/drawing/2014/main" id="{65710EC0-9741-40E9-9844-B84E92D5D2E3}"/>
              </a:ext>
            </a:extLst>
          </p:cNvPr>
          <p:cNvPicPr>
            <a:picLocks noChangeAspect="1"/>
          </p:cNvPicPr>
          <p:nvPr/>
        </p:nvPicPr>
        <p:blipFill>
          <a:blip r:embed="rId5"/>
          <a:stretch>
            <a:fillRect/>
          </a:stretch>
        </p:blipFill>
        <p:spPr>
          <a:xfrm>
            <a:off x="105683" y="242559"/>
            <a:ext cx="1983972" cy="1799025"/>
          </a:xfrm>
          <a:prstGeom prst="rect">
            <a:avLst/>
          </a:prstGeom>
          <a:ln w="50800">
            <a:solidFill>
              <a:schemeClr val="bg1"/>
            </a:solidFill>
          </a:ln>
          <a:effectLst>
            <a:outerShdw blurRad="50800" dist="38100" dir="2700000" algn="tl" rotWithShape="0">
              <a:schemeClr val="bg1">
                <a:alpha val="40000"/>
              </a:schemeClr>
            </a:outerShdw>
          </a:effectLst>
        </p:spPr>
      </p:pic>
      <p:sp>
        <p:nvSpPr>
          <p:cNvPr id="4" name="Прямоугольник 3">
            <a:extLst>
              <a:ext uri="{FF2B5EF4-FFF2-40B4-BE49-F238E27FC236}">
                <a16:creationId xmlns:a16="http://schemas.microsoft.com/office/drawing/2014/main" id="{03F1BDB4-FDD8-4EDC-9669-755F1C2C04F7}"/>
              </a:ext>
            </a:extLst>
          </p:cNvPr>
          <p:cNvSpPr/>
          <p:nvPr/>
        </p:nvSpPr>
        <p:spPr>
          <a:xfrm>
            <a:off x="3545633" y="1618526"/>
            <a:ext cx="5570375" cy="6107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Arial Narrow" panose="020B0606020202030204" pitchFamily="34" charset="0"/>
              </a:rPr>
              <a:t>All-Ukrainian scientific and practical conference with international</a:t>
            </a:r>
            <a:r>
              <a:rPr lang="uk-UA" sz="1100" dirty="0">
                <a:latin typeface="Arial Narrow" panose="020B0606020202030204" pitchFamily="34" charset="0"/>
              </a:rPr>
              <a:t> </a:t>
            </a:r>
            <a:r>
              <a:rPr lang="en-US" sz="1100" dirty="0">
                <a:latin typeface="Arial Narrow" panose="020B0606020202030204" pitchFamily="34" charset="0"/>
              </a:rPr>
              <a:t>participants «Topical issues of pedagogy of higher medical education</a:t>
            </a:r>
            <a:r>
              <a:rPr lang="ru-RU" sz="1100" dirty="0">
                <a:latin typeface="Arial Narrow" panose="020B0606020202030204" pitchFamily="34" charset="0"/>
              </a:rPr>
              <a:t>»</a:t>
            </a:r>
            <a:endParaRPr lang="en-US" sz="1100" dirty="0">
              <a:latin typeface="Arial Narrow" panose="020B0606020202030204" pitchFamily="34" charset="0"/>
            </a:endParaRPr>
          </a:p>
          <a:p>
            <a:pPr algn="ctr"/>
            <a:r>
              <a:rPr lang="en-US" sz="1100" dirty="0" err="1">
                <a:latin typeface="Arial Narrow" panose="020B0606020202030204" pitchFamily="34" charset="0"/>
              </a:rPr>
              <a:t>KhNMU</a:t>
            </a:r>
            <a:endParaRPr lang="en-US" sz="1100" dirty="0">
              <a:latin typeface="Arial Narrow" panose="020B0606020202030204" pitchFamily="34" charset="0"/>
            </a:endParaRPr>
          </a:p>
          <a:p>
            <a:pPr algn="ctr"/>
            <a:r>
              <a:rPr lang="en-US" sz="1100" dirty="0">
                <a:latin typeface="Arial Narrow" panose="020B0606020202030204" pitchFamily="34" charset="0"/>
              </a:rPr>
              <a:t>March 22, 2024</a:t>
            </a:r>
            <a:endParaRPr lang="ru-RU" sz="1100" dirty="0">
              <a:latin typeface="Arial Narrow" panose="020B0606020202030204" pitchFamily="34" charset="0"/>
            </a:endParaRPr>
          </a:p>
        </p:txBody>
      </p:sp>
      <p:pic>
        <p:nvPicPr>
          <p:cNvPr id="12" name="Видео 11">
            <a:hlinkClick r:id="" action="ppaction://media"/>
            <a:extLst>
              <a:ext uri="{FF2B5EF4-FFF2-40B4-BE49-F238E27FC236}">
                <a16:creationId xmlns:a16="http://schemas.microsoft.com/office/drawing/2014/main" id="{80C56B23-A256-4638-8CA2-EF90CA14FB4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228871779"/>
      </p:ext>
    </p:extLst>
  </p:cSld>
  <p:clrMapOvr>
    <a:masterClrMapping/>
  </p:clrMapOvr>
  <mc:AlternateContent xmlns:mc="http://schemas.openxmlformats.org/markup-compatibility/2006">
    <mc:Choice xmlns:p14="http://schemas.microsoft.com/office/powerpoint/2010/main" Requires="p14">
      <p:transition spd="slow" p14:dur="2000" advTm="130909"/>
    </mc:Choice>
    <mc:Fallback>
      <p:transition spd="slow" advTm="1309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4D14B3-E72B-4B1A-8F55-F6347DE0EDE7}"/>
              </a:ext>
            </a:extLst>
          </p:cNvPr>
          <p:cNvSpPr>
            <a:spLocks noGrp="1"/>
          </p:cNvSpPr>
          <p:nvPr>
            <p:ph type="title"/>
          </p:nvPr>
        </p:nvSpPr>
        <p:spPr/>
        <p:txBody>
          <a:bodyPr>
            <a:normAutofit/>
          </a:bodyPr>
          <a:lstStyle/>
          <a:p>
            <a:r>
              <a:rPr lang="en-US" sz="2800" dirty="0">
                <a:solidFill>
                  <a:srgbClr val="FF0000"/>
                </a:solidFill>
                <a:latin typeface="Arial Black" panose="020B0A04020102020204" pitchFamily="34" charset="0"/>
              </a:rPr>
              <a:t>Results of the study </a:t>
            </a:r>
            <a:endParaRPr lang="ru-RU" sz="28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54B0B5F1-4D71-43D2-8911-9E2546AEAC0D}"/>
              </a:ext>
            </a:extLst>
          </p:cNvPr>
          <p:cNvSpPr>
            <a:spLocks noGrp="1"/>
          </p:cNvSpPr>
          <p:nvPr>
            <p:ph idx="1"/>
          </p:nvPr>
        </p:nvSpPr>
        <p:spPr/>
        <p:txBody>
          <a:bodyPr>
            <a:normAutofit/>
          </a:bodyPr>
          <a:lstStyle/>
          <a:p>
            <a:pPr algn="just"/>
            <a:r>
              <a:rPr lang="en-US" dirty="0"/>
              <a:t>At the ascertaining stage, the basic level of knowledge of dental listeners of thematic improvement (TI) in EG and CG in the cycle «Modern views on the problems of periodontal diseases in adults and children» was determined. The level of success in EG and CG was the same. On a 5-point grading scale, the average score was 3.6 points.</a:t>
            </a:r>
            <a:endParaRPr lang="ru-RU" dirty="0"/>
          </a:p>
        </p:txBody>
      </p:sp>
      <p:pic>
        <p:nvPicPr>
          <p:cNvPr id="4" name="Видео 3">
            <a:hlinkClick r:id="" action="ppaction://media"/>
            <a:extLst>
              <a:ext uri="{FF2B5EF4-FFF2-40B4-BE49-F238E27FC236}">
                <a16:creationId xmlns:a16="http://schemas.microsoft.com/office/drawing/2014/main" id="{785E2ADC-37ED-45A9-A231-1525173FBE0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2686709"/>
      </p:ext>
    </p:extLst>
  </p:cSld>
  <p:clrMapOvr>
    <a:masterClrMapping/>
  </p:clrMapOvr>
  <mc:AlternateContent xmlns:mc="http://schemas.openxmlformats.org/markup-compatibility/2006">
    <mc:Choice xmlns:p14="http://schemas.microsoft.com/office/powerpoint/2010/main" Requires="p14">
      <p:transition spd="slow" p14:dur="2000" advTm="38834"/>
    </mc:Choice>
    <mc:Fallback>
      <p:transition spd="slow" advTm="38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94A94A-381A-4625-AD3E-186D9413C530}"/>
              </a:ext>
            </a:extLst>
          </p:cNvPr>
          <p:cNvSpPr>
            <a:spLocks noGrp="1"/>
          </p:cNvSpPr>
          <p:nvPr>
            <p:ph type="title"/>
          </p:nvPr>
        </p:nvSpPr>
        <p:spPr/>
        <p:txBody>
          <a:bodyPr>
            <a:normAutofit/>
          </a:bodyPr>
          <a:lstStyle/>
          <a:p>
            <a:r>
              <a:rPr lang="en-US" b="1" dirty="0">
                <a:solidFill>
                  <a:srgbClr val="FF0000"/>
                </a:solidFill>
              </a:rPr>
              <a:t>Base of experimental work</a:t>
            </a:r>
            <a:endParaRPr lang="ru-RU" b="1" dirty="0">
              <a:solidFill>
                <a:srgbClr val="FF0000"/>
              </a:solidFill>
            </a:endParaRPr>
          </a:p>
        </p:txBody>
      </p:sp>
      <p:sp>
        <p:nvSpPr>
          <p:cNvPr id="3" name="Текст 2">
            <a:extLst>
              <a:ext uri="{FF2B5EF4-FFF2-40B4-BE49-F238E27FC236}">
                <a16:creationId xmlns:a16="http://schemas.microsoft.com/office/drawing/2014/main" id="{6C0AB50D-BD1D-4A60-93E9-9754AA9E270D}"/>
              </a:ext>
            </a:extLst>
          </p:cNvPr>
          <p:cNvSpPr>
            <a:spLocks noGrp="1"/>
          </p:cNvSpPr>
          <p:nvPr>
            <p:ph type="body" idx="1"/>
          </p:nvPr>
        </p:nvSpPr>
        <p:spPr>
          <a:xfrm>
            <a:off x="1295400" y="2472613"/>
            <a:ext cx="4718304" cy="429208"/>
          </a:xfrm>
        </p:spPr>
        <p:txBody>
          <a:bodyPr/>
          <a:lstStyle/>
          <a:p>
            <a:pPr algn="ctr"/>
            <a:r>
              <a:rPr lang="en-US" sz="2000" b="1" dirty="0">
                <a:solidFill>
                  <a:srgbClr val="FF0000"/>
                </a:solidFill>
                <a:latin typeface="Arial Narrow" panose="020B0606020202030204" pitchFamily="34" charset="0"/>
              </a:rPr>
              <a:t>Department of Dentistry</a:t>
            </a:r>
            <a:r>
              <a:rPr lang="uk-UA" sz="2000" b="1" dirty="0">
                <a:solidFill>
                  <a:srgbClr val="FF0000"/>
                </a:solidFill>
                <a:latin typeface="Arial Narrow" panose="020B0606020202030204" pitchFamily="34" charset="0"/>
              </a:rPr>
              <a:t> </a:t>
            </a:r>
            <a:r>
              <a:rPr lang="en-US" sz="2000" b="1" dirty="0">
                <a:solidFill>
                  <a:srgbClr val="FF0000"/>
                </a:solidFill>
                <a:latin typeface="Arial Narrow" panose="020B0606020202030204" pitchFamily="34" charset="0"/>
              </a:rPr>
              <a:t>of </a:t>
            </a:r>
            <a:r>
              <a:rPr lang="en-US" sz="2000" b="1" dirty="0" err="1">
                <a:solidFill>
                  <a:srgbClr val="FF0000"/>
                </a:solidFill>
                <a:latin typeface="Arial Narrow" panose="020B0606020202030204" pitchFamily="34" charset="0"/>
              </a:rPr>
              <a:t>KhNMU</a:t>
            </a:r>
            <a:endParaRPr lang="ru-RU" sz="2000" b="1" dirty="0">
              <a:solidFill>
                <a:srgbClr val="FF0000"/>
              </a:solidFill>
              <a:latin typeface="Arial Narrow" panose="020B0606020202030204" pitchFamily="34" charset="0"/>
            </a:endParaRPr>
          </a:p>
        </p:txBody>
      </p:sp>
      <p:pic>
        <p:nvPicPr>
          <p:cNvPr id="7" name="Объект 6">
            <a:extLst>
              <a:ext uri="{FF2B5EF4-FFF2-40B4-BE49-F238E27FC236}">
                <a16:creationId xmlns:a16="http://schemas.microsoft.com/office/drawing/2014/main" id="{F534397E-735A-4FFB-80DE-61957E57B73B}"/>
              </a:ext>
            </a:extLst>
          </p:cNvPr>
          <p:cNvPicPr>
            <a:picLocks noGrp="1" noChangeAspect="1"/>
          </p:cNvPicPr>
          <p:nvPr>
            <p:ph sz="half" idx="2"/>
          </p:nvPr>
        </p:nvPicPr>
        <p:blipFill>
          <a:blip r:embed="rId4"/>
          <a:stretch>
            <a:fillRect/>
          </a:stretch>
        </p:blipFill>
        <p:spPr>
          <a:xfrm>
            <a:off x="1754154" y="3072345"/>
            <a:ext cx="3881535" cy="2913121"/>
          </a:xfrm>
          <a:prstGeom prst="rect">
            <a:avLst/>
          </a:prstGeom>
          <a:solidFill>
            <a:srgbClr val="00B050"/>
          </a:solidFill>
          <a:ln w="53975">
            <a:solidFill>
              <a:schemeClr val="accent1"/>
            </a:solidFill>
          </a:ln>
          <a:effectLst>
            <a:outerShdw blurRad="50800" dist="38100" dir="5400000" algn="t" rotWithShape="0">
              <a:prstClr val="black">
                <a:alpha val="40000"/>
              </a:prstClr>
            </a:outerShdw>
          </a:effectLst>
        </p:spPr>
      </p:pic>
      <p:sp>
        <p:nvSpPr>
          <p:cNvPr id="5" name="Текст 4">
            <a:extLst>
              <a:ext uri="{FF2B5EF4-FFF2-40B4-BE49-F238E27FC236}">
                <a16:creationId xmlns:a16="http://schemas.microsoft.com/office/drawing/2014/main" id="{65FCA12E-A0D2-499F-A446-9263AC5FD235}"/>
              </a:ext>
            </a:extLst>
          </p:cNvPr>
          <p:cNvSpPr>
            <a:spLocks noGrp="1"/>
          </p:cNvSpPr>
          <p:nvPr>
            <p:ph type="body" sz="quarter" idx="3"/>
          </p:nvPr>
        </p:nvSpPr>
        <p:spPr>
          <a:xfrm>
            <a:off x="6180670" y="2472612"/>
            <a:ext cx="4718304" cy="576263"/>
          </a:xfrm>
        </p:spPr>
        <p:txBody>
          <a:bodyPr/>
          <a:lstStyle/>
          <a:p>
            <a:pPr algn="ctr"/>
            <a:r>
              <a:rPr lang="en-US" sz="2000" b="1" dirty="0">
                <a:solidFill>
                  <a:srgbClr val="FF0000"/>
                </a:solidFill>
                <a:latin typeface="Arial Narrow" panose="020B0606020202030204" pitchFamily="34" charset="0"/>
              </a:rPr>
              <a:t>Participants of the experiment</a:t>
            </a:r>
            <a:endParaRPr lang="ru-RU" sz="2000" b="1" dirty="0">
              <a:solidFill>
                <a:srgbClr val="FF0000"/>
              </a:solidFill>
              <a:latin typeface="Arial Narrow" panose="020B0606020202030204" pitchFamily="34" charset="0"/>
            </a:endParaRPr>
          </a:p>
        </p:txBody>
      </p:sp>
      <p:sp>
        <p:nvSpPr>
          <p:cNvPr id="6" name="Объект 5">
            <a:extLst>
              <a:ext uri="{FF2B5EF4-FFF2-40B4-BE49-F238E27FC236}">
                <a16:creationId xmlns:a16="http://schemas.microsoft.com/office/drawing/2014/main" id="{5D60FD8B-03F7-44D9-90A2-DADA62394645}"/>
              </a:ext>
            </a:extLst>
          </p:cNvPr>
          <p:cNvSpPr>
            <a:spLocks noGrp="1"/>
          </p:cNvSpPr>
          <p:nvPr>
            <p:ph sz="quarter" idx="4"/>
          </p:nvPr>
        </p:nvSpPr>
        <p:spPr>
          <a:xfrm>
            <a:off x="6117771" y="3208715"/>
            <a:ext cx="4718304" cy="2640379"/>
          </a:xfrm>
        </p:spPr>
        <p:txBody>
          <a:bodyPr>
            <a:normAutofit fontScale="47500" lnSpcReduction="20000"/>
          </a:bodyPr>
          <a:lstStyle/>
          <a:p>
            <a:pPr algn="just">
              <a:lnSpc>
                <a:spcPct val="120000"/>
              </a:lnSpc>
              <a:spcAft>
                <a:spcPts val="0"/>
              </a:spcAft>
            </a:pPr>
            <a:r>
              <a:rPr lang="en-US" sz="3400" b="1" dirty="0">
                <a:latin typeface="Arial Narrow" panose="020B0606020202030204" pitchFamily="34" charset="0"/>
              </a:rPr>
              <a:t>The study was attended by</a:t>
            </a:r>
            <a:r>
              <a:rPr lang="uk-UA" sz="3400" b="1" dirty="0">
                <a:latin typeface="Arial Narrow" panose="020B0606020202030204" pitchFamily="34" charset="0"/>
              </a:rPr>
              <a:t> </a:t>
            </a:r>
            <a:r>
              <a:rPr lang="en-US" sz="3400" b="1" dirty="0">
                <a:latin typeface="Arial Narrow" panose="020B0606020202030204" pitchFamily="34" charset="0"/>
              </a:rPr>
              <a:t>listeners in the cycle of thematic improvement «Modern views on the problems of periodontal diseases in adults and children» in the amount of 26 people</a:t>
            </a:r>
            <a:endParaRPr lang="ru-RU" sz="3400" b="1" dirty="0">
              <a:latin typeface="Arial Narrow" panose="020B0606020202030204" pitchFamily="34" charset="0"/>
            </a:endParaRPr>
          </a:p>
          <a:p>
            <a:pPr algn="just">
              <a:lnSpc>
                <a:spcPct val="120000"/>
              </a:lnSpc>
              <a:spcAft>
                <a:spcPts val="0"/>
              </a:spcAft>
            </a:pPr>
            <a:r>
              <a:rPr lang="en-US" sz="3400" b="1" dirty="0">
                <a:latin typeface="Arial Narrow" panose="020B0606020202030204" pitchFamily="34" charset="0"/>
              </a:rPr>
              <a:t>The experiment was conducted during the teaching of the discipline</a:t>
            </a:r>
            <a:r>
              <a:rPr lang="ru-RU" sz="3400" b="1" dirty="0">
                <a:latin typeface="Arial Narrow" panose="020B0606020202030204" pitchFamily="34" charset="0"/>
              </a:rPr>
              <a:t> </a:t>
            </a:r>
            <a:r>
              <a:rPr lang="en-US" sz="3400" b="1" dirty="0">
                <a:latin typeface="Arial Narrow" panose="020B0606020202030204" pitchFamily="34" charset="0"/>
              </a:rPr>
              <a:t>«Modern views on the problems of periodontal diseases in adults and children»</a:t>
            </a:r>
            <a:endParaRPr lang="uk-UA" sz="3400" b="1" dirty="0">
              <a:latin typeface="Arial Narrow" panose="020B0606020202030204" pitchFamily="34" charset="0"/>
            </a:endParaRPr>
          </a:p>
          <a:p>
            <a:pPr algn="just">
              <a:lnSpc>
                <a:spcPct val="120000"/>
              </a:lnSpc>
              <a:spcAft>
                <a:spcPts val="0"/>
              </a:spcAft>
            </a:pPr>
            <a:r>
              <a:rPr lang="en-US" sz="3400" b="1" dirty="0">
                <a:latin typeface="Arial Narrow" panose="020B0606020202030204" pitchFamily="34" charset="0"/>
              </a:rPr>
              <a:t>experimental group</a:t>
            </a:r>
            <a:r>
              <a:rPr lang="uk-UA" sz="3400" b="1" dirty="0">
                <a:latin typeface="Arial Narrow" panose="020B0606020202030204" pitchFamily="34" charset="0"/>
              </a:rPr>
              <a:t> </a:t>
            </a:r>
            <a:r>
              <a:rPr lang="ru-RU" sz="3400" b="1" dirty="0">
                <a:latin typeface="Arial Narrow" panose="020B0606020202030204" pitchFamily="34" charset="0"/>
              </a:rPr>
              <a:t>(</a:t>
            </a:r>
            <a:r>
              <a:rPr lang="en-US" sz="3400" b="1" dirty="0">
                <a:latin typeface="Arial Narrow" panose="020B0606020202030204" pitchFamily="34" charset="0"/>
              </a:rPr>
              <a:t>EG</a:t>
            </a:r>
            <a:r>
              <a:rPr lang="ru-RU" sz="3400" b="1" dirty="0">
                <a:latin typeface="Arial Narrow" panose="020B0606020202030204" pitchFamily="34" charset="0"/>
              </a:rPr>
              <a:t>-1) –  </a:t>
            </a:r>
            <a:r>
              <a:rPr lang="en-US" sz="3400" b="1" dirty="0">
                <a:latin typeface="Arial Narrow" panose="020B0606020202030204" pitchFamily="34" charset="0"/>
              </a:rPr>
              <a:t>13 persons</a:t>
            </a:r>
            <a:endParaRPr lang="ru-RU" sz="3400" b="1" dirty="0">
              <a:latin typeface="Arial Narrow" panose="020B0606020202030204" pitchFamily="34" charset="0"/>
            </a:endParaRPr>
          </a:p>
          <a:p>
            <a:pPr algn="just">
              <a:lnSpc>
                <a:spcPct val="120000"/>
              </a:lnSpc>
              <a:spcAft>
                <a:spcPts val="0"/>
              </a:spcAft>
            </a:pPr>
            <a:r>
              <a:rPr lang="en-US" sz="3400" b="1" dirty="0">
                <a:latin typeface="Arial Narrow" panose="020B0606020202030204" pitchFamily="34" charset="0"/>
              </a:rPr>
              <a:t>control  group</a:t>
            </a:r>
            <a:r>
              <a:rPr lang="ru-RU" sz="3400" b="1" dirty="0">
                <a:latin typeface="Arial Narrow" panose="020B0606020202030204" pitchFamily="34" charset="0"/>
              </a:rPr>
              <a:t>  (</a:t>
            </a:r>
            <a:r>
              <a:rPr lang="en-US" sz="3400" b="1" dirty="0">
                <a:latin typeface="Arial Narrow" panose="020B0606020202030204" pitchFamily="34" charset="0"/>
              </a:rPr>
              <a:t>CG</a:t>
            </a:r>
            <a:r>
              <a:rPr lang="ru-RU" sz="3400" b="1" dirty="0">
                <a:latin typeface="Arial Narrow" panose="020B0606020202030204" pitchFamily="34" charset="0"/>
              </a:rPr>
              <a:t>-1) – </a:t>
            </a:r>
            <a:r>
              <a:rPr lang="en-US" sz="3400" b="1" dirty="0">
                <a:latin typeface="Arial Narrow" panose="020B0606020202030204" pitchFamily="34" charset="0"/>
              </a:rPr>
              <a:t>13 persons</a:t>
            </a:r>
            <a:endParaRPr lang="ru-RU" sz="3400" b="1" dirty="0">
              <a:latin typeface="Arial Narrow" panose="020B0606020202030204" pitchFamily="34" charset="0"/>
            </a:endParaRPr>
          </a:p>
          <a:p>
            <a:endParaRPr lang="ru-RU" dirty="0"/>
          </a:p>
        </p:txBody>
      </p:sp>
      <p:pic>
        <p:nvPicPr>
          <p:cNvPr id="4" name="Видео 3">
            <a:hlinkClick r:id="" action="ppaction://media"/>
            <a:extLst>
              <a:ext uri="{FF2B5EF4-FFF2-40B4-BE49-F238E27FC236}">
                <a16:creationId xmlns:a16="http://schemas.microsoft.com/office/drawing/2014/main" id="{1BFCF42D-120D-42F3-912A-9EB1B7A2636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732520788"/>
      </p:ext>
    </p:extLst>
  </p:cSld>
  <p:clrMapOvr>
    <a:masterClrMapping/>
  </p:clrMapOvr>
  <mc:AlternateContent xmlns:mc="http://schemas.openxmlformats.org/markup-compatibility/2006">
    <mc:Choice xmlns:p14="http://schemas.microsoft.com/office/powerpoint/2010/main" Requires="p14">
      <p:transition spd="slow" p14:dur="2000" advTm="44750"/>
    </mc:Choice>
    <mc:Fallback>
      <p:transition spd="slow" advTm="44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8EBC55-C709-4137-A854-82C93B0530C7}"/>
              </a:ext>
            </a:extLst>
          </p:cNvPr>
          <p:cNvSpPr>
            <a:spLocks noGrp="1"/>
          </p:cNvSpPr>
          <p:nvPr>
            <p:ph type="title"/>
          </p:nvPr>
        </p:nvSpPr>
        <p:spPr/>
        <p:txBody>
          <a:bodyPr>
            <a:normAutofit/>
          </a:bodyPr>
          <a:lstStyle/>
          <a:p>
            <a:r>
              <a:rPr lang="en-US" sz="3600" b="1" dirty="0">
                <a:solidFill>
                  <a:srgbClr val="FF0000"/>
                </a:solidFill>
              </a:rPr>
              <a:t>The results of the study in the ascertainment experiment </a:t>
            </a:r>
            <a:endParaRPr lang="ru-RU" sz="3600" b="1" dirty="0">
              <a:solidFill>
                <a:srgbClr val="FF0000"/>
              </a:solidFill>
            </a:endParaRPr>
          </a:p>
        </p:txBody>
      </p:sp>
      <p:sp>
        <p:nvSpPr>
          <p:cNvPr id="6" name="Прямоугольник 5">
            <a:extLst>
              <a:ext uri="{FF2B5EF4-FFF2-40B4-BE49-F238E27FC236}">
                <a16:creationId xmlns:a16="http://schemas.microsoft.com/office/drawing/2014/main" id="{99449B9A-F946-4DEC-A173-32E86DB00E98}"/>
              </a:ext>
            </a:extLst>
          </p:cNvPr>
          <p:cNvSpPr/>
          <p:nvPr/>
        </p:nvSpPr>
        <p:spPr>
          <a:xfrm>
            <a:off x="1295401" y="2624756"/>
            <a:ext cx="9753598" cy="5225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results of the level of success at the ascertaining stage of the experiment on a 5-point scale in the cycle of TI «Modern views on the problems of periodontal diseases in adults and children»</a:t>
            </a:r>
            <a:endParaRPr lang="ru-RU" dirty="0"/>
          </a:p>
        </p:txBody>
      </p:sp>
      <p:pic>
        <p:nvPicPr>
          <p:cNvPr id="7" name="Рисунок 6" descr="Изображение выглядит как снимок экрана, текст, Шрифт, дизайн&#10;&#10;Описание создано с очень высокой степенью достоверности">
            <a:extLst>
              <a:ext uri="{FF2B5EF4-FFF2-40B4-BE49-F238E27FC236}">
                <a16:creationId xmlns:a16="http://schemas.microsoft.com/office/drawing/2014/main" id="{851AD97C-BCA7-4E71-8CFC-34988936E3B7}"/>
              </a:ext>
            </a:extLst>
          </p:cNvPr>
          <p:cNvPicPr/>
          <p:nvPr/>
        </p:nvPicPr>
        <p:blipFill rotWithShape="1">
          <a:blip r:embed="rId4">
            <a:extLst>
              <a:ext uri="{28A0092B-C50C-407E-A947-70E740481C1C}">
                <a14:useLocalDpi xmlns:a14="http://schemas.microsoft.com/office/drawing/2010/main" val="0"/>
              </a:ext>
            </a:extLst>
          </a:blip>
          <a:srcRect t="14634" b="17724"/>
          <a:stretch/>
        </p:blipFill>
        <p:spPr bwMode="auto">
          <a:xfrm>
            <a:off x="3357871" y="3737611"/>
            <a:ext cx="5247640" cy="1668780"/>
          </a:xfrm>
          <a:prstGeom prst="rect">
            <a:avLst/>
          </a:prstGeom>
          <a:noFill/>
          <a:ln>
            <a:noFill/>
          </a:ln>
          <a:extLst>
            <a:ext uri="{53640926-AAD7-44D8-BBD7-CCE9431645EC}">
              <a14:shadowObscured xmlns:a14="http://schemas.microsoft.com/office/drawing/2010/main"/>
            </a:ext>
          </a:extLst>
        </p:spPr>
      </p:pic>
      <p:sp>
        <p:nvSpPr>
          <p:cNvPr id="14" name="Объект 13">
            <a:extLst>
              <a:ext uri="{FF2B5EF4-FFF2-40B4-BE49-F238E27FC236}">
                <a16:creationId xmlns:a16="http://schemas.microsoft.com/office/drawing/2014/main" id="{32ACE11E-AD3A-41E9-B8FE-04FE31F2FA40}"/>
              </a:ext>
            </a:extLst>
          </p:cNvPr>
          <p:cNvSpPr>
            <a:spLocks noGrp="1"/>
          </p:cNvSpPr>
          <p:nvPr>
            <p:ph idx="1"/>
          </p:nvPr>
        </p:nvSpPr>
        <p:spPr>
          <a:xfrm>
            <a:off x="1295401" y="3329608"/>
            <a:ext cx="9601197" cy="2546259"/>
          </a:xfrm>
          <a:ln w="53975">
            <a:solidFill>
              <a:schemeClr val="tx1"/>
            </a:solidFill>
          </a:ln>
        </p:spPr>
        <p:txBody>
          <a:bodyPr/>
          <a:lstStyle/>
          <a:p>
            <a:pPr marL="0" indent="0">
              <a:buNone/>
            </a:pPr>
            <a:endParaRPr lang="ru-RU" dirty="0"/>
          </a:p>
        </p:txBody>
      </p:sp>
      <p:sp>
        <p:nvSpPr>
          <p:cNvPr id="15" name="Прямоугольник 14">
            <a:extLst>
              <a:ext uri="{FF2B5EF4-FFF2-40B4-BE49-F238E27FC236}">
                <a16:creationId xmlns:a16="http://schemas.microsoft.com/office/drawing/2014/main" id="{4715C41C-7958-4F5E-9244-CB3E67A4EA3A}"/>
              </a:ext>
            </a:extLst>
          </p:cNvPr>
          <p:cNvSpPr/>
          <p:nvPr/>
        </p:nvSpPr>
        <p:spPr>
          <a:xfrm>
            <a:off x="2315817" y="3852123"/>
            <a:ext cx="45719" cy="457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6" name="Прямоугольник 15">
            <a:extLst>
              <a:ext uri="{FF2B5EF4-FFF2-40B4-BE49-F238E27FC236}">
                <a16:creationId xmlns:a16="http://schemas.microsoft.com/office/drawing/2014/main" id="{E9985162-6D2B-4AAF-8806-6D6E12150C95}"/>
              </a:ext>
            </a:extLst>
          </p:cNvPr>
          <p:cNvSpPr/>
          <p:nvPr/>
        </p:nvSpPr>
        <p:spPr>
          <a:xfrm>
            <a:off x="8250143" y="3737612"/>
            <a:ext cx="2285999" cy="13313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CG</a:t>
            </a:r>
          </a:p>
          <a:p>
            <a:pPr algn="ctr"/>
            <a:endParaRPr lang="en-US" dirty="0"/>
          </a:p>
          <a:p>
            <a:pPr algn="ctr"/>
            <a:r>
              <a:rPr lang="en-US" dirty="0"/>
              <a:t>EG</a:t>
            </a:r>
            <a:endParaRPr lang="ru-RU" dirty="0"/>
          </a:p>
        </p:txBody>
      </p:sp>
      <p:sp>
        <p:nvSpPr>
          <p:cNvPr id="17" name="Прямоугольник 16">
            <a:extLst>
              <a:ext uri="{FF2B5EF4-FFF2-40B4-BE49-F238E27FC236}">
                <a16:creationId xmlns:a16="http://schemas.microsoft.com/office/drawing/2014/main" id="{50A1C044-FAD6-44CF-A912-087B29E47C33}"/>
              </a:ext>
            </a:extLst>
          </p:cNvPr>
          <p:cNvSpPr/>
          <p:nvPr/>
        </p:nvSpPr>
        <p:spPr>
          <a:xfrm>
            <a:off x="1655858" y="3486029"/>
            <a:ext cx="1930631" cy="22289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Level of success for dental listeners of thematic improvement</a:t>
            </a:r>
            <a:endParaRPr lang="ru-RU" dirty="0"/>
          </a:p>
        </p:txBody>
      </p:sp>
      <p:sp>
        <p:nvSpPr>
          <p:cNvPr id="18" name="Стрелка: вправо 17">
            <a:extLst>
              <a:ext uri="{FF2B5EF4-FFF2-40B4-BE49-F238E27FC236}">
                <a16:creationId xmlns:a16="http://schemas.microsoft.com/office/drawing/2014/main" id="{67DBDD52-0722-4BC4-807E-ECA2BCB1C4BF}"/>
              </a:ext>
            </a:extLst>
          </p:cNvPr>
          <p:cNvSpPr/>
          <p:nvPr/>
        </p:nvSpPr>
        <p:spPr>
          <a:xfrm>
            <a:off x="8759685" y="3964968"/>
            <a:ext cx="568186" cy="27044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19" name="Стрелка: вправо 18">
            <a:extLst>
              <a:ext uri="{FF2B5EF4-FFF2-40B4-BE49-F238E27FC236}">
                <a16:creationId xmlns:a16="http://schemas.microsoft.com/office/drawing/2014/main" id="{2C705367-BACD-4789-B832-EB1046FD91AA}"/>
              </a:ext>
            </a:extLst>
          </p:cNvPr>
          <p:cNvSpPr/>
          <p:nvPr/>
        </p:nvSpPr>
        <p:spPr>
          <a:xfrm>
            <a:off x="8759685" y="4490168"/>
            <a:ext cx="568186" cy="270444"/>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pic>
        <p:nvPicPr>
          <p:cNvPr id="3" name="Видео 2">
            <a:hlinkClick r:id="" action="ppaction://media"/>
            <a:extLst>
              <a:ext uri="{FF2B5EF4-FFF2-40B4-BE49-F238E27FC236}">
                <a16:creationId xmlns:a16="http://schemas.microsoft.com/office/drawing/2014/main" id="{F1D63FED-EDB2-4A0D-9E0D-59101B0ED1C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024304580"/>
      </p:ext>
    </p:extLst>
  </p:cSld>
  <p:clrMapOvr>
    <a:masterClrMapping/>
  </p:clrMapOvr>
  <mc:AlternateContent xmlns:mc="http://schemas.openxmlformats.org/markup-compatibility/2006">
    <mc:Choice xmlns:p14="http://schemas.microsoft.com/office/powerpoint/2010/main" Requires="p14">
      <p:transition spd="slow" p14:dur="2000" advTm="18062"/>
    </mc:Choice>
    <mc:Fallback>
      <p:transition spd="slow" advTm="18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EFE776-AB98-4E74-818B-D74ACAAFD926}"/>
              </a:ext>
            </a:extLst>
          </p:cNvPr>
          <p:cNvSpPr>
            <a:spLocks noGrp="1"/>
          </p:cNvSpPr>
          <p:nvPr>
            <p:ph type="title"/>
          </p:nvPr>
        </p:nvSpPr>
        <p:spPr/>
        <p:txBody>
          <a:bodyPr>
            <a:normAutofit/>
          </a:bodyPr>
          <a:lstStyle/>
          <a:p>
            <a:r>
              <a:rPr lang="en-US" sz="2800" dirty="0">
                <a:solidFill>
                  <a:srgbClr val="FF0000"/>
                </a:solidFill>
                <a:latin typeface="Arial Black" panose="020B0A04020102020204" pitchFamily="34" charset="0"/>
              </a:rPr>
              <a:t>Conversation</a:t>
            </a:r>
            <a:endParaRPr lang="ru-RU" sz="28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9B1A33C4-CEAE-4C4B-BB0B-AA56A775A243}"/>
              </a:ext>
            </a:extLst>
          </p:cNvPr>
          <p:cNvSpPr>
            <a:spLocks noGrp="1"/>
          </p:cNvSpPr>
          <p:nvPr>
            <p:ph sz="half" idx="1"/>
          </p:nvPr>
        </p:nvSpPr>
        <p:spPr>
          <a:xfrm>
            <a:off x="1129748" y="2560319"/>
            <a:ext cx="4880529" cy="3513909"/>
          </a:xfrm>
        </p:spPr>
        <p:txBody>
          <a:bodyPr>
            <a:normAutofit fontScale="55000" lnSpcReduction="20000"/>
          </a:bodyPr>
          <a:lstStyle/>
          <a:p>
            <a:pPr algn="just"/>
            <a:r>
              <a:rPr lang="en-US" sz="2500" dirty="0">
                <a:latin typeface="Arial Narrow" panose="020B0606020202030204" pitchFamily="34" charset="0"/>
              </a:rPr>
              <a:t>The following questions were asked to the listeners:</a:t>
            </a:r>
          </a:p>
          <a:p>
            <a:pPr algn="just"/>
            <a:r>
              <a:rPr lang="en-US" sz="2500" dirty="0">
                <a:latin typeface="Arial Narrow" panose="020B0606020202030204" pitchFamily="34" charset="0"/>
              </a:rPr>
              <a:t>	What is "project-based learning technology" and "educational project"?</a:t>
            </a:r>
          </a:p>
          <a:p>
            <a:pPr algn="just"/>
            <a:r>
              <a:rPr lang="en-US" sz="2500" dirty="0">
                <a:latin typeface="Arial Narrow" panose="020B0606020202030204" pitchFamily="34" charset="0"/>
              </a:rPr>
              <a:t>	What projects did you do while studying at the university?</a:t>
            </a:r>
          </a:p>
          <a:p>
            <a:pPr algn="just"/>
            <a:r>
              <a:rPr lang="en-US" sz="2500" dirty="0">
                <a:latin typeface="Arial Narrow" panose="020B0606020202030204" pitchFamily="34" charset="0"/>
              </a:rPr>
              <a:t>	Have you participated in projects before? </a:t>
            </a:r>
          </a:p>
          <a:p>
            <a:pPr algn="just"/>
            <a:r>
              <a:rPr lang="en-US" sz="2500" dirty="0">
                <a:latin typeface="Arial Narrow" panose="020B0606020202030204" pitchFamily="34" charset="0"/>
              </a:rPr>
              <a:t>	How often do you carry out any projects while studying the discipline «Modern views on the problems of periodontal diseases in adults and children»?</a:t>
            </a:r>
          </a:p>
          <a:p>
            <a:pPr algn="just"/>
            <a:r>
              <a:rPr lang="en-US" sz="2500" dirty="0">
                <a:latin typeface="Arial Narrow" panose="020B0606020202030204" pitchFamily="34" charset="0"/>
              </a:rPr>
              <a:t>	In your opinion, is project technology effective in the process of professional training and mastering professionally important competencies?</a:t>
            </a:r>
          </a:p>
          <a:p>
            <a:pPr algn="just"/>
            <a:r>
              <a:rPr lang="en-US" sz="2500" dirty="0">
                <a:latin typeface="Arial Narrow" panose="020B0606020202030204" pitchFamily="34" charset="0"/>
              </a:rPr>
              <a:t>	What difficulties do you experience while working on the project?</a:t>
            </a:r>
          </a:p>
          <a:p>
            <a:pPr algn="just"/>
            <a:r>
              <a:rPr lang="en-US" sz="2500" dirty="0">
                <a:latin typeface="Arial Narrow" panose="020B0606020202030204" pitchFamily="34" charset="0"/>
              </a:rPr>
              <a:t>	What are the peculiarities of using project-based learning technology in the training of in-service training dental listeners of TI?</a:t>
            </a:r>
          </a:p>
          <a:p>
            <a:endParaRPr lang="ru-RU" dirty="0"/>
          </a:p>
        </p:txBody>
      </p:sp>
      <p:pic>
        <p:nvPicPr>
          <p:cNvPr id="5" name="Объект 4">
            <a:extLst>
              <a:ext uri="{FF2B5EF4-FFF2-40B4-BE49-F238E27FC236}">
                <a16:creationId xmlns:a16="http://schemas.microsoft.com/office/drawing/2014/main" id="{3F0BE735-4619-461B-A262-69FA89C82B67}"/>
              </a:ext>
            </a:extLst>
          </p:cNvPr>
          <p:cNvPicPr>
            <a:picLocks noGrp="1" noChangeAspect="1"/>
          </p:cNvPicPr>
          <p:nvPr>
            <p:ph sz="half" idx="2"/>
          </p:nvPr>
        </p:nvPicPr>
        <p:blipFill>
          <a:blip r:embed="rId4"/>
          <a:stretch>
            <a:fillRect/>
          </a:stretch>
        </p:blipFill>
        <p:spPr>
          <a:xfrm>
            <a:off x="6175503" y="2560319"/>
            <a:ext cx="4880527" cy="3248913"/>
          </a:xfrm>
          <a:prstGeom prst="rect">
            <a:avLst/>
          </a:prstGeom>
          <a:ln w="63500">
            <a:solidFill>
              <a:srgbClr val="92D050"/>
            </a:solidFill>
          </a:ln>
          <a:effectLst>
            <a:outerShdw blurRad="50800" dist="38100" dir="5400000" algn="t" rotWithShape="0">
              <a:prstClr val="black">
                <a:alpha val="40000"/>
              </a:prstClr>
            </a:outerShdw>
          </a:effectLst>
        </p:spPr>
      </p:pic>
      <p:pic>
        <p:nvPicPr>
          <p:cNvPr id="4" name="Видео 3">
            <a:hlinkClick r:id="" action="ppaction://media"/>
            <a:extLst>
              <a:ext uri="{FF2B5EF4-FFF2-40B4-BE49-F238E27FC236}">
                <a16:creationId xmlns:a16="http://schemas.microsoft.com/office/drawing/2014/main" id="{B8EE67BF-3905-4BE1-BBF8-AF4DD79A4D8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987983002"/>
      </p:ext>
    </p:extLst>
  </p:cSld>
  <p:clrMapOvr>
    <a:masterClrMapping/>
  </p:clrMapOvr>
  <mc:AlternateContent xmlns:mc="http://schemas.openxmlformats.org/markup-compatibility/2006">
    <mc:Choice xmlns:p14="http://schemas.microsoft.com/office/powerpoint/2010/main" Requires="p14">
      <p:transition spd="slow" p14:dur="2000" advTm="61168"/>
    </mc:Choice>
    <mc:Fallback>
      <p:transition spd="slow" advTm="61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38FD0B-AB25-4B2B-9B26-6860E013572D}"/>
              </a:ext>
            </a:extLst>
          </p:cNvPr>
          <p:cNvSpPr>
            <a:spLocks noGrp="1"/>
          </p:cNvSpPr>
          <p:nvPr>
            <p:ph type="title"/>
          </p:nvPr>
        </p:nvSpPr>
        <p:spPr/>
        <p:txBody>
          <a:bodyPr>
            <a:normAutofit/>
          </a:bodyPr>
          <a:lstStyle/>
          <a:p>
            <a:r>
              <a:rPr lang="en-US" sz="2800" dirty="0">
                <a:solidFill>
                  <a:srgbClr val="FF0000"/>
                </a:solidFill>
                <a:latin typeface="Arial Black" panose="020B0A04020102020204" pitchFamily="34" charset="0"/>
              </a:rPr>
              <a:t>Conclusions</a:t>
            </a:r>
            <a:endParaRPr lang="ru-RU" sz="28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7BFE618C-9B41-42EB-97F7-F31200CEADD8}"/>
              </a:ext>
            </a:extLst>
          </p:cNvPr>
          <p:cNvSpPr>
            <a:spLocks noGrp="1"/>
          </p:cNvSpPr>
          <p:nvPr>
            <p:ph idx="1"/>
          </p:nvPr>
        </p:nvSpPr>
        <p:spPr/>
        <p:txBody>
          <a:bodyPr>
            <a:normAutofit lnSpcReduction="10000"/>
          </a:bodyPr>
          <a:lstStyle/>
          <a:p>
            <a:pPr algn="just"/>
            <a:r>
              <a:rPr lang="en-US" b="1" dirty="0">
                <a:latin typeface="Arial Narrow" panose="020B0606020202030204" pitchFamily="34" charset="0"/>
              </a:rPr>
              <a:t>1. The effectiveness of the use of project-based learning technology in the professional training of dental listeners of TI at the postgraduate stage of education has been proven, as it creates conditions for creative self-realization, increases their motivation to learn, and promotes the development of intellectual abilities.</a:t>
            </a:r>
          </a:p>
          <a:p>
            <a:pPr algn="just"/>
            <a:r>
              <a:rPr lang="en-US" b="1" dirty="0">
                <a:latin typeface="Arial Narrow" panose="020B0606020202030204" pitchFamily="34" charset="0"/>
              </a:rPr>
              <a:t>2. The results of the level of success of EG and CG applicants on a 5-point scale in the discipline «Modern views on the problems of periodontal diseases in adults and children» in the ascertainment experiment were the same - 3.6 points.</a:t>
            </a:r>
          </a:p>
          <a:p>
            <a:endParaRPr lang="ru-RU" dirty="0"/>
          </a:p>
        </p:txBody>
      </p:sp>
      <p:pic>
        <p:nvPicPr>
          <p:cNvPr id="4" name="Видео 3">
            <a:hlinkClick r:id="" action="ppaction://media"/>
            <a:extLst>
              <a:ext uri="{FF2B5EF4-FFF2-40B4-BE49-F238E27FC236}">
                <a16:creationId xmlns:a16="http://schemas.microsoft.com/office/drawing/2014/main" id="{2AD90103-8932-472D-A614-9981F73469D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002100618"/>
      </p:ext>
    </p:extLst>
  </p:cSld>
  <p:clrMapOvr>
    <a:masterClrMapping/>
  </p:clrMapOvr>
  <mc:AlternateContent xmlns:mc="http://schemas.openxmlformats.org/markup-compatibility/2006">
    <mc:Choice xmlns:p14="http://schemas.microsoft.com/office/powerpoint/2010/main" Requires="p14">
      <p:transition spd="slow" p14:dur="2000" advTm="59928"/>
    </mc:Choice>
    <mc:Fallback>
      <p:transition spd="slow" advTm="59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8835D3-2162-4E25-AF47-8879B6F563B4}"/>
              </a:ext>
            </a:extLst>
          </p:cNvPr>
          <p:cNvSpPr>
            <a:spLocks noGrp="1"/>
          </p:cNvSpPr>
          <p:nvPr>
            <p:ph type="title"/>
          </p:nvPr>
        </p:nvSpPr>
        <p:spPr/>
        <p:txBody>
          <a:bodyPr>
            <a:normAutofit/>
          </a:bodyPr>
          <a:lstStyle/>
          <a:p>
            <a:r>
              <a:rPr lang="en-US" sz="2800" dirty="0">
                <a:solidFill>
                  <a:srgbClr val="FF0000"/>
                </a:solidFill>
                <a:latin typeface="Arial Black" panose="020B0A04020102020204" pitchFamily="34" charset="0"/>
              </a:rPr>
              <a:t>References</a:t>
            </a:r>
            <a:endParaRPr lang="ru-RU" sz="28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7284EE5A-8683-4795-8B92-4BA44A22EB4D}"/>
              </a:ext>
            </a:extLst>
          </p:cNvPr>
          <p:cNvSpPr>
            <a:spLocks noGrp="1"/>
          </p:cNvSpPr>
          <p:nvPr>
            <p:ph idx="1"/>
          </p:nvPr>
        </p:nvSpPr>
        <p:spPr>
          <a:xfrm>
            <a:off x="1295401" y="2285999"/>
            <a:ext cx="9919995" cy="3589869"/>
          </a:xfrm>
        </p:spPr>
        <p:txBody>
          <a:bodyPr>
            <a:normAutofit fontScale="25000" lnSpcReduction="20000"/>
          </a:bodyPr>
          <a:lstStyle/>
          <a:p>
            <a:pPr algn="just"/>
            <a:endParaRPr lang="en-US" sz="4800" dirty="0">
              <a:latin typeface="Arial Narrow" panose="020B0606020202030204" pitchFamily="34" charset="0"/>
            </a:endParaRPr>
          </a:p>
          <a:p>
            <a:pPr algn="just"/>
            <a:r>
              <a:rPr lang="en-US" sz="4800" dirty="0">
                <a:latin typeface="Arial Narrow" panose="020B0606020202030204" pitchFamily="34" charset="0"/>
              </a:rPr>
              <a:t>1.	Marchuk I. A. Information and communication technologies in the economic training of future masters of medicine / I. A. Marchuk, D. O. </a:t>
            </a:r>
            <a:r>
              <a:rPr lang="en-US" sz="4800" dirty="0" err="1">
                <a:latin typeface="Arial Narrow" panose="020B0606020202030204" pitchFamily="34" charset="0"/>
              </a:rPr>
              <a:t>Merkulova</a:t>
            </a:r>
            <a:r>
              <a:rPr lang="en-US" sz="4800" dirty="0">
                <a:latin typeface="Arial Narrow" panose="020B0606020202030204" pitchFamily="34" charset="0"/>
              </a:rPr>
              <a:t> // Trends in science and practice of today: Abstracts of the V International Science Conference, Ankara, Turkey, October 19 – 22, 2021. ─ P. 291-297.</a:t>
            </a:r>
          </a:p>
          <a:p>
            <a:pPr algn="just"/>
            <a:r>
              <a:rPr lang="en-US" sz="4800" dirty="0">
                <a:latin typeface="Arial Narrow" panose="020B0606020202030204" pitchFamily="34" charset="0"/>
              </a:rPr>
              <a:t>2.	</a:t>
            </a:r>
            <a:r>
              <a:rPr lang="en-US" sz="4800" dirty="0" err="1">
                <a:latin typeface="Arial Narrow" panose="020B0606020202030204" pitchFamily="34" charset="0"/>
              </a:rPr>
              <a:t>Mikhno</a:t>
            </a:r>
            <a:r>
              <a:rPr lang="en-US" sz="4800" dirty="0">
                <a:latin typeface="Arial Narrow" panose="020B0606020202030204" pitchFamily="34" charset="0"/>
              </a:rPr>
              <a:t> O. </a:t>
            </a:r>
            <a:r>
              <a:rPr lang="en-US" sz="4800" dirty="0" err="1">
                <a:latin typeface="Arial Narrow" panose="020B0606020202030204" pitchFamily="34" charset="0"/>
              </a:rPr>
              <a:t>Borys</a:t>
            </a:r>
            <a:r>
              <a:rPr lang="en-US" sz="4800" dirty="0">
                <a:latin typeface="Arial Narrow" panose="020B0606020202030204" pitchFamily="34" charset="0"/>
              </a:rPr>
              <a:t> Paton and Ukrainian Humanities. URL http://pmu.in.ua/actual-info/borys_paton/. </a:t>
            </a:r>
          </a:p>
          <a:p>
            <a:pPr algn="just"/>
            <a:r>
              <a:rPr lang="en-US" sz="4800" dirty="0">
                <a:latin typeface="Arial Narrow" panose="020B0606020202030204" pitchFamily="34" charset="0"/>
              </a:rPr>
              <a:t>3.	Strategy for the Development of Higher Education in Ukraine for 2021-2031. URL: https://mon.gov.ua/storage/app/media/rizne/2020/09/25/rozvitku-vishchoi-osviti-v ukraini-02-10-2020.pdf.</a:t>
            </a:r>
          </a:p>
          <a:p>
            <a:pPr algn="just"/>
            <a:r>
              <a:rPr lang="en-US" sz="4800" dirty="0">
                <a:latin typeface="Arial Narrow" panose="020B0606020202030204" pitchFamily="34" charset="0"/>
              </a:rPr>
              <a:t>4.	</a:t>
            </a:r>
            <a:r>
              <a:rPr lang="en-US" sz="4800" dirty="0" err="1">
                <a:latin typeface="Arial Narrow" panose="020B0606020202030204" pitchFamily="34" charset="0"/>
              </a:rPr>
              <a:t>Nemesh</a:t>
            </a:r>
            <a:r>
              <a:rPr lang="en-US" sz="4800" dirty="0">
                <a:latin typeface="Arial Narrow" panose="020B0606020202030204" pitchFamily="34" charset="0"/>
              </a:rPr>
              <a:t> O. M. The role of electronic content in the distance learning of a dentist at the postgraduate stage of education / O. M. </a:t>
            </a:r>
            <a:r>
              <a:rPr lang="en-US" sz="4800" dirty="0" err="1">
                <a:latin typeface="Arial Narrow" panose="020B0606020202030204" pitchFamily="34" charset="0"/>
              </a:rPr>
              <a:t>Nemesh</a:t>
            </a:r>
            <a:r>
              <a:rPr lang="en-US" sz="4800" dirty="0">
                <a:latin typeface="Arial Narrow" panose="020B0606020202030204" pitchFamily="34" charset="0"/>
              </a:rPr>
              <a:t>, Z.M. </a:t>
            </a:r>
            <a:r>
              <a:rPr lang="en-US" sz="4800" dirty="0" err="1">
                <a:latin typeface="Arial Narrow" panose="020B0606020202030204" pitchFamily="34" charset="0"/>
              </a:rPr>
              <a:t>Gonta</a:t>
            </a:r>
            <a:r>
              <a:rPr lang="en-US" sz="4800" dirty="0">
                <a:latin typeface="Arial Narrow" panose="020B0606020202030204" pitchFamily="34" charset="0"/>
              </a:rPr>
              <a:t> , I.V. </a:t>
            </a:r>
            <a:r>
              <a:rPr lang="en-US" sz="4800" dirty="0" err="1">
                <a:latin typeface="Arial Narrow" panose="020B0606020202030204" pitchFamily="34" charset="0"/>
              </a:rPr>
              <a:t>Shylivsky</a:t>
            </a:r>
            <a:r>
              <a:rPr lang="en-US" sz="4800" dirty="0">
                <a:latin typeface="Arial Narrow" panose="020B0606020202030204" pitchFamily="34" charset="0"/>
              </a:rPr>
              <a:t> // </a:t>
            </a:r>
            <a:r>
              <a:rPr lang="en-US" sz="4800" dirty="0" err="1">
                <a:latin typeface="Arial Narrow" panose="020B0606020202030204" pitchFamily="34" charset="0"/>
              </a:rPr>
              <a:t>Bukovinian</a:t>
            </a:r>
            <a:r>
              <a:rPr lang="en-US" sz="4800" dirty="0">
                <a:latin typeface="Arial Narrow" panose="020B0606020202030204" pitchFamily="34" charset="0"/>
              </a:rPr>
              <a:t> medical herald. - 2020. - Т.24. - №3 (95). - P. 190-194. - DOI: 10.24061/2413-0737.XXIV.3.95.2020.92.</a:t>
            </a:r>
          </a:p>
          <a:p>
            <a:pPr algn="just"/>
            <a:r>
              <a:rPr lang="en-US" sz="4800" dirty="0">
                <a:latin typeface="Arial Narrow" panose="020B0606020202030204" pitchFamily="34" charset="0"/>
              </a:rPr>
              <a:t>5.	</a:t>
            </a:r>
            <a:r>
              <a:rPr lang="en-US" sz="4800" dirty="0" err="1">
                <a:latin typeface="Arial Narrow" panose="020B0606020202030204" pitchFamily="34" charset="0"/>
              </a:rPr>
              <a:t>Mintser</a:t>
            </a:r>
            <a:r>
              <a:rPr lang="en-US" sz="4800" dirty="0">
                <a:latin typeface="Arial Narrow" panose="020B0606020202030204" pitchFamily="34" charset="0"/>
              </a:rPr>
              <a:t> O. P. Reforming the system of medical education in the light of the concept of "knowledge society" [Internet]. Available: http://inmeds.com.ua/dn_in_med/5982/.</a:t>
            </a:r>
          </a:p>
          <a:p>
            <a:pPr algn="just"/>
            <a:r>
              <a:rPr lang="en-US" sz="4800" dirty="0">
                <a:latin typeface="Arial Narrow" panose="020B0606020202030204" pitchFamily="34" charset="0"/>
              </a:rPr>
              <a:t>6.	</a:t>
            </a:r>
            <a:r>
              <a:rPr lang="en-US" sz="4800" dirty="0" err="1">
                <a:latin typeface="Arial Narrow" panose="020B0606020202030204" pitchFamily="34" charset="0"/>
              </a:rPr>
              <a:t>Lisovyi</a:t>
            </a:r>
            <a:r>
              <a:rPr lang="en-US" sz="4800" dirty="0">
                <a:latin typeface="Arial Narrow" panose="020B0606020202030204" pitchFamily="34" charset="0"/>
              </a:rPr>
              <a:t> V. M. Medical e-education as a modern innovative educational and pedagogical trend / V. M. </a:t>
            </a:r>
            <a:r>
              <a:rPr lang="en-US" sz="4800" dirty="0" err="1">
                <a:latin typeface="Arial Narrow" panose="020B0606020202030204" pitchFamily="34" charset="0"/>
              </a:rPr>
              <a:t>Lisovyi</a:t>
            </a:r>
            <a:r>
              <a:rPr lang="en-US" sz="4800" dirty="0">
                <a:latin typeface="Arial Narrow" panose="020B0606020202030204" pitchFamily="34" charset="0"/>
              </a:rPr>
              <a:t> // Introduction of innovative technologies for organizing the educational process at </a:t>
            </a:r>
            <a:r>
              <a:rPr lang="en-US" sz="4800" dirty="0" err="1">
                <a:latin typeface="Arial Narrow" panose="020B0606020202030204" pitchFamily="34" charset="0"/>
              </a:rPr>
              <a:t>KhNMU</a:t>
            </a:r>
            <a:r>
              <a:rPr lang="en-US" sz="4800" dirty="0">
                <a:latin typeface="Arial Narrow" panose="020B0606020202030204" pitchFamily="34" charset="0"/>
              </a:rPr>
              <a:t> is a leading way to improve the quality of higher medical education: Abstracts of the LII educational and methodological conference of </a:t>
            </a:r>
            <a:r>
              <a:rPr lang="en-US" sz="4800" dirty="0" err="1">
                <a:latin typeface="Arial Narrow" panose="020B0606020202030204" pitchFamily="34" charset="0"/>
              </a:rPr>
              <a:t>KhNMU</a:t>
            </a:r>
            <a:r>
              <a:rPr lang="en-US" sz="4800" dirty="0">
                <a:latin typeface="Arial Narrow" panose="020B0606020202030204" pitchFamily="34" charset="0"/>
              </a:rPr>
              <a:t>, Ukraine, January 30, 2019 / Ministry of Health of Ukraine, </a:t>
            </a:r>
            <a:r>
              <a:rPr lang="en-US" sz="4800" dirty="0" err="1">
                <a:latin typeface="Arial Narrow" panose="020B0606020202030204" pitchFamily="34" charset="0"/>
              </a:rPr>
              <a:t>Kharkiv</a:t>
            </a:r>
            <a:r>
              <a:rPr lang="en-US" sz="4800" dirty="0">
                <a:latin typeface="Arial Narrow" panose="020B0606020202030204" pitchFamily="34" charset="0"/>
              </a:rPr>
              <a:t> National Medical University. - </a:t>
            </a:r>
            <a:r>
              <a:rPr lang="en-US" sz="4800" dirty="0" err="1">
                <a:latin typeface="Arial Narrow" panose="020B0606020202030204" pitchFamily="34" charset="0"/>
              </a:rPr>
              <a:t>Kharkiv</a:t>
            </a:r>
            <a:r>
              <a:rPr lang="en-US" sz="4800" dirty="0">
                <a:latin typeface="Arial Narrow" panose="020B0606020202030204" pitchFamily="34" charset="0"/>
              </a:rPr>
              <a:t>: </a:t>
            </a:r>
            <a:r>
              <a:rPr lang="en-US" sz="4800" dirty="0" err="1">
                <a:latin typeface="Arial Narrow" panose="020B0606020202030204" pitchFamily="34" charset="0"/>
              </a:rPr>
              <a:t>KhNMU</a:t>
            </a:r>
            <a:r>
              <a:rPr lang="en-US" sz="4800" dirty="0">
                <a:latin typeface="Arial Narrow" panose="020B0606020202030204" pitchFamily="34" charset="0"/>
              </a:rPr>
              <a:t>, 2019. - Issue 10. - P. 3-5.</a:t>
            </a:r>
          </a:p>
          <a:p>
            <a:pPr algn="just"/>
            <a:r>
              <a:rPr lang="en-US" sz="4800" dirty="0">
                <a:latin typeface="Arial Narrow" panose="020B0606020202030204" pitchFamily="34" charset="0"/>
              </a:rPr>
              <a:t>7.	</a:t>
            </a:r>
            <a:r>
              <a:rPr lang="en-US" sz="4800" dirty="0" err="1">
                <a:latin typeface="Arial Narrow" panose="020B0606020202030204" pitchFamily="34" charset="0"/>
              </a:rPr>
              <a:t>Nemesh</a:t>
            </a:r>
            <a:r>
              <a:rPr lang="en-US" sz="4800" dirty="0">
                <a:latin typeface="Arial Narrow" panose="020B0606020202030204" pitchFamily="34" charset="0"/>
              </a:rPr>
              <a:t> O. M. Innovative and informational component of dentist training on the cycle of thematic improvement / O. M. </a:t>
            </a:r>
            <a:r>
              <a:rPr lang="en-US" sz="4800" dirty="0" err="1">
                <a:latin typeface="Arial Narrow" panose="020B0606020202030204" pitchFamily="34" charset="0"/>
              </a:rPr>
              <a:t>Nemesh</a:t>
            </a:r>
            <a:r>
              <a:rPr lang="en-US" sz="4800" dirty="0">
                <a:latin typeface="Arial Narrow" panose="020B0606020202030204" pitchFamily="34" charset="0"/>
              </a:rPr>
              <a:t>, Z. M. </a:t>
            </a:r>
            <a:r>
              <a:rPr lang="en-US" sz="4800" dirty="0" err="1">
                <a:latin typeface="Arial Narrow" panose="020B0606020202030204" pitchFamily="34" charset="0"/>
              </a:rPr>
              <a:t>Gonta</a:t>
            </a:r>
            <a:r>
              <a:rPr lang="en-US" sz="4800" dirty="0">
                <a:latin typeface="Arial Narrow" panose="020B0606020202030204" pitchFamily="34" charset="0"/>
              </a:rPr>
              <a:t>, I. V. </a:t>
            </a:r>
            <a:r>
              <a:rPr lang="en-US" sz="4800" dirty="0" err="1">
                <a:latin typeface="Arial Narrow" panose="020B0606020202030204" pitchFamily="34" charset="0"/>
              </a:rPr>
              <a:t>Shylivsky</a:t>
            </a:r>
            <a:r>
              <a:rPr lang="en-US" sz="4800" dirty="0">
                <a:latin typeface="Arial Narrow" panose="020B0606020202030204" pitchFamily="34" charset="0"/>
              </a:rPr>
              <a:t>, K. A. </a:t>
            </a:r>
            <a:r>
              <a:rPr lang="en-US" sz="4800" dirty="0" err="1">
                <a:latin typeface="Arial Narrow" panose="020B0606020202030204" pitchFamily="34" charset="0"/>
              </a:rPr>
              <a:t>Moroz</a:t>
            </a:r>
            <a:r>
              <a:rPr lang="en-US" sz="4800" dirty="0">
                <a:latin typeface="Arial Narrow" panose="020B0606020202030204" pitchFamily="34" charset="0"/>
              </a:rPr>
              <a:t> // Conceptual ways of development of science and education: Abstracts of the International Scientific Conference, Ukraine, February 12-13, 2020. - </a:t>
            </a:r>
            <a:r>
              <a:rPr lang="en-US" sz="4800" dirty="0" err="1">
                <a:latin typeface="Arial Narrow" panose="020B0606020202030204" pitchFamily="34" charset="0"/>
              </a:rPr>
              <a:t>Lviv</a:t>
            </a:r>
            <a:r>
              <a:rPr lang="en-US" sz="4800" dirty="0">
                <a:latin typeface="Arial Narrow" panose="020B0606020202030204" pitchFamily="34" charset="0"/>
              </a:rPr>
              <a:t>; 2020. - P.47-48.</a:t>
            </a:r>
          </a:p>
          <a:p>
            <a:pPr algn="just"/>
            <a:r>
              <a:rPr lang="en-US" sz="4800" dirty="0">
                <a:latin typeface="Arial Narrow" panose="020B0606020202030204" pitchFamily="34" charset="0"/>
              </a:rPr>
              <a:t>8.	</a:t>
            </a:r>
            <a:r>
              <a:rPr lang="en-US" sz="4800" dirty="0" err="1">
                <a:latin typeface="Arial Narrow" panose="020B0606020202030204" pitchFamily="34" charset="0"/>
              </a:rPr>
              <a:t>Artyushyna</a:t>
            </a:r>
            <a:r>
              <a:rPr lang="en-US" sz="4800" dirty="0">
                <a:latin typeface="Arial Narrow" panose="020B0606020202030204" pitchFamily="34" charset="0"/>
              </a:rPr>
              <a:t> M.V. Social and psychological conditions of project-based learning for students of vocational schools / M.V. </a:t>
            </a:r>
            <a:r>
              <a:rPr lang="en-US" sz="4800" dirty="0" err="1">
                <a:latin typeface="Arial Narrow" panose="020B0606020202030204" pitchFamily="34" charset="0"/>
              </a:rPr>
              <a:t>Artyushyna</a:t>
            </a:r>
            <a:r>
              <a:rPr lang="en-US" sz="4800" dirty="0">
                <a:latin typeface="Arial Narrow" panose="020B0606020202030204" pitchFamily="34" charset="0"/>
              </a:rPr>
              <a:t> // Modern information technologies and innovative teaching methods in the training of specialists: methodology, theory, experience, problems: Abstracts of the collection of scientific articles. - Issue 44. - Kyiv-</a:t>
            </a:r>
            <a:r>
              <a:rPr lang="en-US" sz="4800" dirty="0" err="1">
                <a:latin typeface="Arial Narrow" panose="020B0606020202030204" pitchFamily="34" charset="0"/>
              </a:rPr>
              <a:t>Vinnytsia</a:t>
            </a:r>
            <a:r>
              <a:rPr lang="en-US" sz="4800" dirty="0">
                <a:latin typeface="Arial Narrow" panose="020B0606020202030204" pitchFamily="34" charset="0"/>
              </a:rPr>
              <a:t>: Planer LLC, 2016. - P. 190-194.</a:t>
            </a:r>
          </a:p>
          <a:p>
            <a:pPr algn="just"/>
            <a:endParaRPr lang="ru-RU" sz="2900" dirty="0">
              <a:latin typeface="Arial Narrow" panose="020B0606020202030204" pitchFamily="34" charset="0"/>
            </a:endParaRPr>
          </a:p>
          <a:p>
            <a:endParaRPr lang="ru-RU" dirty="0"/>
          </a:p>
        </p:txBody>
      </p:sp>
      <p:pic>
        <p:nvPicPr>
          <p:cNvPr id="4" name="Видео 3">
            <a:hlinkClick r:id="" action="ppaction://media"/>
            <a:extLst>
              <a:ext uri="{FF2B5EF4-FFF2-40B4-BE49-F238E27FC236}">
                <a16:creationId xmlns:a16="http://schemas.microsoft.com/office/drawing/2014/main" id="{A5ACFCD4-7AE1-4BB1-BF51-92301814151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618198001"/>
      </p:ext>
    </p:extLst>
  </p:cSld>
  <p:clrMapOvr>
    <a:masterClrMapping/>
  </p:clrMapOvr>
  <mc:AlternateContent xmlns:mc="http://schemas.openxmlformats.org/markup-compatibility/2006">
    <mc:Choice xmlns:p14="http://schemas.microsoft.com/office/powerpoint/2010/main" Requires="p14">
      <p:transition spd="slow" p14:dur="2000" advTm="2057"/>
    </mc:Choice>
    <mc:Fallback>
      <p:transition spd="slow" advTm="2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4F45362-826E-4AEA-8F54-5D234CAB58DD}"/>
              </a:ext>
            </a:extLst>
          </p:cNvPr>
          <p:cNvPicPr>
            <a:picLocks noChangeAspect="1"/>
          </p:cNvPicPr>
          <p:nvPr/>
        </p:nvPicPr>
        <p:blipFill>
          <a:blip r:embed="rId4"/>
          <a:stretch>
            <a:fillRect/>
          </a:stretch>
        </p:blipFill>
        <p:spPr>
          <a:xfrm>
            <a:off x="2001296" y="658748"/>
            <a:ext cx="8189408" cy="5436004"/>
          </a:xfrm>
          <a:prstGeom prst="rect">
            <a:avLst/>
          </a:prstGeom>
        </p:spPr>
      </p:pic>
      <p:sp>
        <p:nvSpPr>
          <p:cNvPr id="4" name="Прямоугольник 3">
            <a:extLst>
              <a:ext uri="{FF2B5EF4-FFF2-40B4-BE49-F238E27FC236}">
                <a16:creationId xmlns:a16="http://schemas.microsoft.com/office/drawing/2014/main" id="{DEB867DD-F533-457A-8D1C-D7B99705D987}"/>
              </a:ext>
            </a:extLst>
          </p:cNvPr>
          <p:cNvSpPr/>
          <p:nvPr/>
        </p:nvSpPr>
        <p:spPr>
          <a:xfrm flipH="1">
            <a:off x="2795450" y="763248"/>
            <a:ext cx="6609806" cy="60835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Thanks a lot for your attention!!!</a:t>
            </a:r>
            <a:endParaRPr lang="ru-RU" dirty="0"/>
          </a:p>
        </p:txBody>
      </p:sp>
      <p:pic>
        <p:nvPicPr>
          <p:cNvPr id="2" name="Видео 1">
            <a:hlinkClick r:id="" action="ppaction://media"/>
            <a:extLst>
              <a:ext uri="{FF2B5EF4-FFF2-40B4-BE49-F238E27FC236}">
                <a16:creationId xmlns:a16="http://schemas.microsoft.com/office/drawing/2014/main" id="{B08609A6-4EC1-496B-BC11-91BDE3A6AB8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57378950"/>
      </p:ext>
    </p:extLst>
  </p:cSld>
  <p:clrMapOvr>
    <a:masterClrMapping/>
  </p:clrMapOvr>
  <mc:AlternateContent xmlns:mc="http://schemas.openxmlformats.org/markup-compatibility/2006">
    <mc:Choice xmlns:p14="http://schemas.microsoft.com/office/powerpoint/2010/main" Requires="p14">
      <p:transition spd="slow" p14:dur="2000" advTm="7900"/>
    </mc:Choice>
    <mc:Fallback>
      <p:transition spd="slow" advTm="7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0B6100-1326-4877-8353-25DBAA1AD64A}"/>
              </a:ext>
            </a:extLst>
          </p:cNvPr>
          <p:cNvSpPr>
            <a:spLocks noGrp="1"/>
          </p:cNvSpPr>
          <p:nvPr>
            <p:ph type="title"/>
          </p:nvPr>
        </p:nvSpPr>
        <p:spPr/>
        <p:txBody>
          <a:bodyPr/>
          <a:lstStyle/>
          <a:p>
            <a:r>
              <a:rPr lang="en-US" dirty="0">
                <a:solidFill>
                  <a:srgbClr val="FF0000"/>
                </a:solidFill>
                <a:latin typeface="Arial Black" panose="020B0A04020102020204" pitchFamily="34" charset="0"/>
              </a:rPr>
              <a:t>Introduction</a:t>
            </a:r>
            <a:endParaRPr lang="ru-RU" dirty="0">
              <a:solidFill>
                <a:srgbClr val="FF0000"/>
              </a:solidFill>
              <a:latin typeface="Arial Black" panose="020B0A04020102020204" pitchFamily="34" charset="0"/>
            </a:endParaRPr>
          </a:p>
        </p:txBody>
      </p:sp>
      <p:pic>
        <p:nvPicPr>
          <p:cNvPr id="5" name="Объект 4">
            <a:extLst>
              <a:ext uri="{FF2B5EF4-FFF2-40B4-BE49-F238E27FC236}">
                <a16:creationId xmlns:a16="http://schemas.microsoft.com/office/drawing/2014/main" id="{282D1002-F6C5-401B-A0DC-4C8B63248009}"/>
              </a:ext>
            </a:extLst>
          </p:cNvPr>
          <p:cNvPicPr>
            <a:picLocks noGrp="1" noChangeAspect="1"/>
          </p:cNvPicPr>
          <p:nvPr>
            <p:ph idx="1"/>
          </p:nvPr>
        </p:nvPicPr>
        <p:blipFill>
          <a:blip r:embed="rId4"/>
          <a:stretch>
            <a:fillRect/>
          </a:stretch>
        </p:blipFill>
        <p:spPr>
          <a:xfrm>
            <a:off x="5127065" y="2094212"/>
            <a:ext cx="6252903" cy="3126451"/>
          </a:xfrm>
          <a:prstGeom prst="rect">
            <a:avLst/>
          </a:prstGeom>
          <a:solidFill>
            <a:srgbClr val="00B050"/>
          </a:solidFill>
          <a:ln w="50800">
            <a:solidFill>
              <a:schemeClr val="accent1"/>
            </a:solidFill>
          </a:ln>
          <a:effectLst>
            <a:outerShdw blurRad="50800" dist="38100" dir="5400000" algn="t" rotWithShape="0">
              <a:prstClr val="black">
                <a:alpha val="40000"/>
              </a:prstClr>
            </a:outerShdw>
          </a:effectLst>
        </p:spPr>
      </p:pic>
      <p:sp>
        <p:nvSpPr>
          <p:cNvPr id="4" name="Текст 3">
            <a:extLst>
              <a:ext uri="{FF2B5EF4-FFF2-40B4-BE49-F238E27FC236}">
                <a16:creationId xmlns:a16="http://schemas.microsoft.com/office/drawing/2014/main" id="{6961E523-09F0-418F-9597-BF4327ADF821}"/>
              </a:ext>
            </a:extLst>
          </p:cNvPr>
          <p:cNvSpPr>
            <a:spLocks noGrp="1"/>
          </p:cNvSpPr>
          <p:nvPr>
            <p:ph type="body" sz="half" idx="2"/>
          </p:nvPr>
        </p:nvSpPr>
        <p:spPr>
          <a:xfrm>
            <a:off x="934279" y="3031064"/>
            <a:ext cx="4077988" cy="2763245"/>
          </a:xfrm>
        </p:spPr>
        <p:txBody>
          <a:bodyPr>
            <a:normAutofit fontScale="85000" lnSpcReduction="10000"/>
          </a:bodyPr>
          <a:lstStyle/>
          <a:p>
            <a:pPr algn="just"/>
            <a:r>
              <a:rPr lang="en-US" sz="1900" dirty="0">
                <a:latin typeface="Arial Narrow" panose="020B0606020202030204" pitchFamily="34" charset="0"/>
              </a:rPr>
              <a:t>Informatization of the educational process has a significant impact on the process of mastering modern knowledge. The modern generation, which is growing up under the influence of social networks, electronic games, and mobile applications, is distinguished not only by its computer skills but also by its perception of the outside world, which they "photograph" with their eyes. Modern children know the laws by which information lives today, how to use it in the best way; there are no barriers between countries, nations and cultures for the modern generation in mastering any skills and knowledge</a:t>
            </a:r>
            <a:endParaRPr lang="ru-RU" dirty="0"/>
          </a:p>
        </p:txBody>
      </p:sp>
      <p:pic>
        <p:nvPicPr>
          <p:cNvPr id="7" name="Видео 6">
            <a:hlinkClick r:id="" action="ppaction://media"/>
            <a:extLst>
              <a:ext uri="{FF2B5EF4-FFF2-40B4-BE49-F238E27FC236}">
                <a16:creationId xmlns:a16="http://schemas.microsoft.com/office/drawing/2014/main" id="{84BB5E37-E9B7-443C-B206-D876920926E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961332688"/>
      </p:ext>
    </p:extLst>
  </p:cSld>
  <p:clrMapOvr>
    <a:masterClrMapping/>
  </p:clrMapOvr>
  <mc:AlternateContent xmlns:mc="http://schemas.openxmlformats.org/markup-compatibility/2006">
    <mc:Choice xmlns:p14="http://schemas.microsoft.com/office/powerpoint/2010/main" Requires="p14">
      <p:transition spd="slow" p14:dur="2000" advTm="59622"/>
    </mc:Choice>
    <mc:Fallback>
      <p:transition spd="slow" advTm="59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4368CC-7304-4869-AC60-1AE047A67723}"/>
              </a:ext>
            </a:extLst>
          </p:cNvPr>
          <p:cNvSpPr>
            <a:spLocks noGrp="1"/>
          </p:cNvSpPr>
          <p:nvPr>
            <p:ph type="title"/>
          </p:nvPr>
        </p:nvSpPr>
        <p:spPr>
          <a:xfrm>
            <a:off x="1295399" y="1883832"/>
            <a:ext cx="6402356" cy="719409"/>
          </a:xfrm>
        </p:spPr>
        <p:txBody>
          <a:bodyPr/>
          <a:lstStyle/>
          <a:p>
            <a:r>
              <a:rPr lang="en-US" dirty="0">
                <a:solidFill>
                  <a:srgbClr val="FF0000"/>
                </a:solidFill>
                <a:latin typeface="Arial Black" panose="020B0A04020102020204" pitchFamily="34" charset="0"/>
              </a:rPr>
              <a:t>Introduction</a:t>
            </a:r>
            <a:endParaRPr lang="ru-RU" dirty="0">
              <a:solidFill>
                <a:srgbClr val="FF0000"/>
              </a:solidFill>
              <a:latin typeface="Arial Black" panose="020B0A04020102020204" pitchFamily="34" charset="0"/>
            </a:endParaRPr>
          </a:p>
        </p:txBody>
      </p:sp>
      <p:pic>
        <p:nvPicPr>
          <p:cNvPr id="5" name="Рисунок 4">
            <a:extLst>
              <a:ext uri="{FF2B5EF4-FFF2-40B4-BE49-F238E27FC236}">
                <a16:creationId xmlns:a16="http://schemas.microsoft.com/office/drawing/2014/main" id="{8E59C0F6-8F0F-49FF-BB4D-DCAF110F19BB}"/>
              </a:ext>
            </a:extLst>
          </p:cNvPr>
          <p:cNvPicPr>
            <a:picLocks noGrp="1" noChangeAspect="1"/>
          </p:cNvPicPr>
          <p:nvPr>
            <p:ph type="pic" idx="1"/>
          </p:nvPr>
        </p:nvPicPr>
        <p:blipFill rotWithShape="1">
          <a:blip r:embed="rId4"/>
          <a:srcRect l="46966" t="109" r="22538" b="-109"/>
          <a:stretch/>
        </p:blipFill>
        <p:spPr>
          <a:xfrm>
            <a:off x="7928043" y="818729"/>
            <a:ext cx="3259361" cy="5080749"/>
          </a:xfrm>
          <a:prstGeom prst="rect">
            <a:avLst/>
          </a:prstGeom>
        </p:spPr>
      </p:pic>
      <p:sp>
        <p:nvSpPr>
          <p:cNvPr id="4" name="Текст 3">
            <a:extLst>
              <a:ext uri="{FF2B5EF4-FFF2-40B4-BE49-F238E27FC236}">
                <a16:creationId xmlns:a16="http://schemas.microsoft.com/office/drawing/2014/main" id="{1E8FA164-3A62-4B62-99E9-ADEEF3B84C92}"/>
              </a:ext>
            </a:extLst>
          </p:cNvPr>
          <p:cNvSpPr>
            <a:spLocks noGrp="1"/>
          </p:cNvSpPr>
          <p:nvPr>
            <p:ph type="body" sz="half" idx="2"/>
          </p:nvPr>
        </p:nvSpPr>
        <p:spPr>
          <a:xfrm>
            <a:off x="1295397" y="3255431"/>
            <a:ext cx="6402356" cy="2828127"/>
          </a:xfrm>
        </p:spPr>
        <p:txBody>
          <a:bodyPr>
            <a:normAutofit fontScale="55000" lnSpcReduction="20000"/>
          </a:bodyPr>
          <a:lstStyle/>
          <a:p>
            <a:pPr algn="just"/>
            <a:r>
              <a:rPr lang="en-US" sz="4200" dirty="0">
                <a:latin typeface="Arial Narrow" panose="020B0606020202030204" pitchFamily="34" charset="0"/>
              </a:rPr>
              <a:t>In an interview with </a:t>
            </a:r>
            <a:r>
              <a:rPr lang="en-US" sz="4200" dirty="0" err="1">
                <a:latin typeface="Arial Narrow" panose="020B0606020202030204" pitchFamily="34" charset="0"/>
              </a:rPr>
              <a:t>Ukrinform</a:t>
            </a:r>
            <a:r>
              <a:rPr lang="en-US" sz="4200" dirty="0">
                <a:latin typeface="Arial Narrow" panose="020B0606020202030204" pitchFamily="34" charset="0"/>
              </a:rPr>
              <a:t>, Academician of the National Academy of Sciences of Ukraine </a:t>
            </a:r>
            <a:r>
              <a:rPr lang="en-US" sz="4200" dirty="0" err="1">
                <a:latin typeface="Arial Narrow" panose="020B0606020202030204" pitchFamily="34" charset="0"/>
              </a:rPr>
              <a:t>Borys</a:t>
            </a:r>
            <a:r>
              <a:rPr lang="en-US" sz="4200" dirty="0">
                <a:latin typeface="Arial Narrow" panose="020B0606020202030204" pitchFamily="34" charset="0"/>
              </a:rPr>
              <a:t> Paton emphasized the contradictions of society's development, in particular, he singled out the rapid continuous informatization, which «is rapidly covering all countries without exception and opens up unprecedented opportunities for people to communicate. And at the same time, the scale of manipulation of society and the individual through the media is unimaginable before</a:t>
            </a:r>
            <a:r>
              <a:rPr lang="ru-RU" sz="4200" dirty="0">
                <a:latin typeface="Arial Narrow" panose="020B0606020202030204" pitchFamily="34" charset="0"/>
              </a:rPr>
              <a:t>»</a:t>
            </a:r>
          </a:p>
          <a:p>
            <a:endParaRPr lang="ru-RU" dirty="0"/>
          </a:p>
        </p:txBody>
      </p:sp>
      <p:pic>
        <p:nvPicPr>
          <p:cNvPr id="7" name="Видео 6">
            <a:hlinkClick r:id="" action="ppaction://media"/>
            <a:extLst>
              <a:ext uri="{FF2B5EF4-FFF2-40B4-BE49-F238E27FC236}">
                <a16:creationId xmlns:a16="http://schemas.microsoft.com/office/drawing/2014/main" id="{EB647B61-08B7-4565-B15F-DCAA65D33B3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637745693"/>
      </p:ext>
    </p:extLst>
  </p:cSld>
  <p:clrMapOvr>
    <a:masterClrMapping/>
  </p:clrMapOvr>
  <mc:AlternateContent xmlns:mc="http://schemas.openxmlformats.org/markup-compatibility/2006">
    <mc:Choice xmlns:p14="http://schemas.microsoft.com/office/powerpoint/2010/main" Requires="p14">
      <p:transition spd="slow" p14:dur="2000" advTm="47118"/>
    </mc:Choice>
    <mc:Fallback>
      <p:transition spd="slow" advTm="47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B962AB-4E95-4D91-8D49-390359AB04A4}"/>
              </a:ext>
            </a:extLst>
          </p:cNvPr>
          <p:cNvSpPr>
            <a:spLocks noGrp="1"/>
          </p:cNvSpPr>
          <p:nvPr>
            <p:ph type="title"/>
          </p:nvPr>
        </p:nvSpPr>
        <p:spPr>
          <a:xfrm>
            <a:off x="1082351" y="1388534"/>
            <a:ext cx="3929915" cy="1084078"/>
          </a:xfrm>
        </p:spPr>
        <p:txBody>
          <a:bodyPr/>
          <a:lstStyle/>
          <a:p>
            <a:r>
              <a:rPr lang="en-US" dirty="0">
                <a:solidFill>
                  <a:srgbClr val="FF0000"/>
                </a:solidFill>
                <a:latin typeface="Arial Black" panose="020B0A04020102020204" pitchFamily="34" charset="0"/>
              </a:rPr>
              <a:t>Introduction</a:t>
            </a:r>
            <a:endParaRPr lang="ru-RU" dirty="0">
              <a:solidFill>
                <a:srgbClr val="FF0000"/>
              </a:solidFill>
              <a:latin typeface="Arial Black" panose="020B0A04020102020204" pitchFamily="34" charset="0"/>
            </a:endParaRPr>
          </a:p>
        </p:txBody>
      </p:sp>
      <p:pic>
        <p:nvPicPr>
          <p:cNvPr id="5" name="Объект 4">
            <a:extLst>
              <a:ext uri="{FF2B5EF4-FFF2-40B4-BE49-F238E27FC236}">
                <a16:creationId xmlns:a16="http://schemas.microsoft.com/office/drawing/2014/main" id="{1407DC09-176B-4783-9DA2-2120E7E5F49E}"/>
              </a:ext>
            </a:extLst>
          </p:cNvPr>
          <p:cNvPicPr>
            <a:picLocks noGrp="1" noChangeAspect="1"/>
          </p:cNvPicPr>
          <p:nvPr>
            <p:ph idx="1"/>
          </p:nvPr>
        </p:nvPicPr>
        <p:blipFill>
          <a:blip r:embed="rId4"/>
          <a:stretch>
            <a:fillRect/>
          </a:stretch>
        </p:blipFill>
        <p:spPr>
          <a:xfrm>
            <a:off x="5115381" y="1388534"/>
            <a:ext cx="6330834" cy="4213961"/>
          </a:xfrm>
          <a:prstGeom prst="rect">
            <a:avLst/>
          </a:prstGeom>
          <a:solidFill>
            <a:srgbClr val="00B050"/>
          </a:solidFill>
          <a:ln w="57150">
            <a:solidFill>
              <a:srgbClr val="00B050"/>
            </a:solidFill>
          </a:ln>
          <a:effectLst>
            <a:outerShdw blurRad="50800" dist="38100" dir="5400000" algn="t" rotWithShape="0">
              <a:prstClr val="black">
                <a:alpha val="40000"/>
              </a:prstClr>
            </a:outerShdw>
          </a:effectLst>
        </p:spPr>
      </p:pic>
      <p:sp>
        <p:nvSpPr>
          <p:cNvPr id="4" name="Текст 3">
            <a:extLst>
              <a:ext uri="{FF2B5EF4-FFF2-40B4-BE49-F238E27FC236}">
                <a16:creationId xmlns:a16="http://schemas.microsoft.com/office/drawing/2014/main" id="{61FF9111-0260-426D-AE8D-BB6788205B7D}"/>
              </a:ext>
            </a:extLst>
          </p:cNvPr>
          <p:cNvSpPr>
            <a:spLocks noGrp="1"/>
          </p:cNvSpPr>
          <p:nvPr>
            <p:ph type="body" sz="half" idx="2"/>
          </p:nvPr>
        </p:nvSpPr>
        <p:spPr>
          <a:xfrm>
            <a:off x="942393" y="3031065"/>
            <a:ext cx="4069874" cy="2651278"/>
          </a:xfrm>
        </p:spPr>
        <p:txBody>
          <a:bodyPr>
            <a:normAutofit fontScale="85000" lnSpcReduction="10000"/>
          </a:bodyPr>
          <a:lstStyle/>
          <a:p>
            <a:pPr algn="just"/>
            <a:r>
              <a:rPr lang="en-US" sz="1900" dirty="0">
                <a:latin typeface="Arial Narrow" panose="020B0606020202030204" pitchFamily="34" charset="0"/>
              </a:rPr>
              <a:t>In Ukraine, more than 70% of the population has higher education, but the potential of higher education in Ukraine is not fully utilized by society and the economy</a:t>
            </a:r>
          </a:p>
          <a:p>
            <a:pPr algn="just"/>
            <a:r>
              <a:rPr lang="en-US" sz="1900" dirty="0">
                <a:latin typeface="Arial Narrow" panose="020B0606020202030204" pitchFamily="34" charset="0"/>
              </a:rPr>
              <a:t>The rapid growth of medical knowledge and the need to ensure a high qualification level of medical personnel make it expedient to use modern information technologies in the educational process, which make it possible to improve the quality of education, make the process of acquiring knowledge systematic and highly efficient</a:t>
            </a:r>
            <a:endParaRPr lang="ru-RU" dirty="0"/>
          </a:p>
        </p:txBody>
      </p:sp>
      <p:pic>
        <p:nvPicPr>
          <p:cNvPr id="7" name="Видео 6">
            <a:hlinkClick r:id="" action="ppaction://media"/>
            <a:extLst>
              <a:ext uri="{FF2B5EF4-FFF2-40B4-BE49-F238E27FC236}">
                <a16:creationId xmlns:a16="http://schemas.microsoft.com/office/drawing/2014/main" id="{E6C6FDA7-2F36-4DC3-A603-A0D618E53B0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530572462"/>
      </p:ext>
    </p:extLst>
  </p:cSld>
  <p:clrMapOvr>
    <a:masterClrMapping/>
  </p:clrMapOvr>
  <mc:AlternateContent xmlns:mc="http://schemas.openxmlformats.org/markup-compatibility/2006">
    <mc:Choice xmlns:p14="http://schemas.microsoft.com/office/powerpoint/2010/main" Requires="p14">
      <p:transition spd="slow" p14:dur="2000" advTm="48532"/>
    </mc:Choice>
    <mc:Fallback>
      <p:transition spd="slow" advTm="48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A7F3A2-0986-4527-BB40-A9C81F68433E}"/>
              </a:ext>
            </a:extLst>
          </p:cNvPr>
          <p:cNvSpPr>
            <a:spLocks noGrp="1"/>
          </p:cNvSpPr>
          <p:nvPr>
            <p:ph type="title"/>
          </p:nvPr>
        </p:nvSpPr>
        <p:spPr/>
        <p:txBody>
          <a:bodyPr/>
          <a:lstStyle/>
          <a:p>
            <a:r>
              <a:rPr lang="en-US" dirty="0">
                <a:solidFill>
                  <a:srgbClr val="FF0000"/>
                </a:solidFill>
                <a:latin typeface="Arial Black" panose="020B0A04020102020204" pitchFamily="34" charset="0"/>
              </a:rPr>
              <a:t>Introduction</a:t>
            </a:r>
            <a:endParaRPr lang="ru-RU" dirty="0">
              <a:solidFill>
                <a:srgbClr val="FF0000"/>
              </a:solidFill>
              <a:latin typeface="Arial Black" panose="020B0A04020102020204" pitchFamily="34" charset="0"/>
            </a:endParaRPr>
          </a:p>
        </p:txBody>
      </p:sp>
      <p:pic>
        <p:nvPicPr>
          <p:cNvPr id="5" name="Объект 4">
            <a:extLst>
              <a:ext uri="{FF2B5EF4-FFF2-40B4-BE49-F238E27FC236}">
                <a16:creationId xmlns:a16="http://schemas.microsoft.com/office/drawing/2014/main" id="{9D52616A-CFFD-482B-BEBE-251AD051F13F}"/>
              </a:ext>
            </a:extLst>
          </p:cNvPr>
          <p:cNvPicPr>
            <a:picLocks noGrp="1" noChangeAspect="1"/>
          </p:cNvPicPr>
          <p:nvPr>
            <p:ph idx="1"/>
          </p:nvPr>
        </p:nvPicPr>
        <p:blipFill>
          <a:blip r:embed="rId4"/>
          <a:stretch>
            <a:fillRect/>
          </a:stretch>
        </p:blipFill>
        <p:spPr>
          <a:xfrm>
            <a:off x="5442505" y="1268224"/>
            <a:ext cx="5783262" cy="4337446"/>
          </a:xfrm>
          <a:prstGeom prst="rect">
            <a:avLst/>
          </a:prstGeom>
          <a:ln w="47625">
            <a:solidFill>
              <a:srgbClr val="00B050"/>
            </a:solidFill>
          </a:ln>
          <a:effectLst>
            <a:outerShdw blurRad="50800" dist="38100" dir="5400000" algn="t" rotWithShape="0">
              <a:prstClr val="black">
                <a:alpha val="40000"/>
              </a:prstClr>
            </a:outerShdw>
          </a:effectLst>
        </p:spPr>
      </p:pic>
      <p:sp>
        <p:nvSpPr>
          <p:cNvPr id="4" name="Текст 3">
            <a:extLst>
              <a:ext uri="{FF2B5EF4-FFF2-40B4-BE49-F238E27FC236}">
                <a16:creationId xmlns:a16="http://schemas.microsoft.com/office/drawing/2014/main" id="{5FA043F0-A46F-46A3-A54F-E14D33D97630}"/>
              </a:ext>
            </a:extLst>
          </p:cNvPr>
          <p:cNvSpPr>
            <a:spLocks noGrp="1"/>
          </p:cNvSpPr>
          <p:nvPr>
            <p:ph type="body" sz="half" idx="2"/>
          </p:nvPr>
        </p:nvSpPr>
        <p:spPr>
          <a:xfrm>
            <a:off x="884583" y="3031065"/>
            <a:ext cx="4412974" cy="2438404"/>
          </a:xfrm>
        </p:spPr>
        <p:txBody>
          <a:bodyPr>
            <a:noAutofit/>
          </a:bodyPr>
          <a:lstStyle/>
          <a:p>
            <a:pPr algn="just"/>
            <a:r>
              <a:rPr lang="en-US" sz="1400" dirty="0">
                <a:latin typeface="Arial Narrow" panose="020B0606020202030204" pitchFamily="34" charset="0"/>
              </a:rPr>
              <a:t>The global process of transition from an industrial to an information society and the socio-economic changes taking place in Ukraine require significant changes in higher education, and especially in postgraduate medical education, which is aimed at the professional development of a specialist throughout the entire professional career of a doctor. </a:t>
            </a:r>
          </a:p>
          <a:p>
            <a:pPr algn="just"/>
            <a:r>
              <a:rPr lang="en-US" sz="1400" dirty="0">
                <a:latin typeface="Arial Narrow" panose="020B0606020202030204" pitchFamily="34" charset="0"/>
              </a:rPr>
              <a:t>The intensive development of information and communication technologies in the organization of the educational process modulates not only the introduction of e-learning in traditional education, but also a qualitative transition to the educational system of smart education, which is now qualified as a new paradigm of the modern education system</a:t>
            </a:r>
            <a:endParaRPr lang="ru-RU" sz="1400" dirty="0">
              <a:latin typeface="Arial Narrow" panose="020B0606020202030204" pitchFamily="34" charset="0"/>
            </a:endParaRPr>
          </a:p>
        </p:txBody>
      </p:sp>
      <p:pic>
        <p:nvPicPr>
          <p:cNvPr id="7" name="Видео 6">
            <a:hlinkClick r:id="" action="ppaction://media"/>
            <a:extLst>
              <a:ext uri="{FF2B5EF4-FFF2-40B4-BE49-F238E27FC236}">
                <a16:creationId xmlns:a16="http://schemas.microsoft.com/office/drawing/2014/main" id="{9BE1FE07-2B96-4FCA-A943-75C842B569F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066600558"/>
      </p:ext>
    </p:extLst>
  </p:cSld>
  <p:clrMapOvr>
    <a:masterClrMapping/>
  </p:clrMapOvr>
  <mc:AlternateContent xmlns:mc="http://schemas.openxmlformats.org/markup-compatibility/2006">
    <mc:Choice xmlns:p14="http://schemas.microsoft.com/office/powerpoint/2010/main" Requires="p14">
      <p:transition spd="slow" p14:dur="2000" advTm="62316"/>
    </mc:Choice>
    <mc:Fallback>
      <p:transition spd="slow" advTm="62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359AC8-24B3-4405-852B-28352E26188D}"/>
              </a:ext>
            </a:extLst>
          </p:cNvPr>
          <p:cNvSpPr>
            <a:spLocks noGrp="1"/>
          </p:cNvSpPr>
          <p:nvPr>
            <p:ph type="title"/>
          </p:nvPr>
        </p:nvSpPr>
        <p:spPr>
          <a:xfrm>
            <a:off x="1054359" y="1388534"/>
            <a:ext cx="3957907" cy="1371600"/>
          </a:xfrm>
        </p:spPr>
        <p:txBody>
          <a:bodyPr/>
          <a:lstStyle/>
          <a:p>
            <a:r>
              <a:rPr lang="en-US" dirty="0">
                <a:solidFill>
                  <a:srgbClr val="FF0000"/>
                </a:solidFill>
                <a:latin typeface="Arial Black" panose="020B0A04020102020204" pitchFamily="34" charset="0"/>
              </a:rPr>
              <a:t>Introduction</a:t>
            </a:r>
            <a:endParaRPr lang="ru-RU" dirty="0">
              <a:solidFill>
                <a:srgbClr val="FF0000"/>
              </a:solidFill>
              <a:latin typeface="Arial Black" panose="020B0A04020102020204" pitchFamily="34" charset="0"/>
            </a:endParaRPr>
          </a:p>
        </p:txBody>
      </p:sp>
      <p:pic>
        <p:nvPicPr>
          <p:cNvPr id="5" name="Объект 4">
            <a:extLst>
              <a:ext uri="{FF2B5EF4-FFF2-40B4-BE49-F238E27FC236}">
                <a16:creationId xmlns:a16="http://schemas.microsoft.com/office/drawing/2014/main" id="{0202026B-2E72-4E9D-A2E5-5CA8121CFC1E}"/>
              </a:ext>
            </a:extLst>
          </p:cNvPr>
          <p:cNvPicPr>
            <a:picLocks noGrp="1" noChangeAspect="1"/>
          </p:cNvPicPr>
          <p:nvPr>
            <p:ph idx="1"/>
          </p:nvPr>
        </p:nvPicPr>
        <p:blipFill>
          <a:blip r:embed="rId4"/>
          <a:stretch>
            <a:fillRect/>
          </a:stretch>
        </p:blipFill>
        <p:spPr>
          <a:xfrm>
            <a:off x="5418138" y="1340789"/>
            <a:ext cx="5470525" cy="4176422"/>
          </a:xfrm>
          <a:prstGeom prst="rect">
            <a:avLst/>
          </a:prstGeom>
          <a:ln w="82550">
            <a:solidFill>
              <a:srgbClr val="92D050"/>
            </a:solidFill>
          </a:ln>
          <a:effectLst>
            <a:outerShdw blurRad="50800" dist="38100" dir="5400000" algn="t" rotWithShape="0">
              <a:prstClr val="black">
                <a:alpha val="40000"/>
              </a:prstClr>
            </a:outerShdw>
          </a:effectLst>
        </p:spPr>
      </p:pic>
      <p:sp>
        <p:nvSpPr>
          <p:cNvPr id="4" name="Текст 3">
            <a:extLst>
              <a:ext uri="{FF2B5EF4-FFF2-40B4-BE49-F238E27FC236}">
                <a16:creationId xmlns:a16="http://schemas.microsoft.com/office/drawing/2014/main" id="{7972B514-6697-4AA9-9653-A33FCEF3E94D}"/>
              </a:ext>
            </a:extLst>
          </p:cNvPr>
          <p:cNvSpPr>
            <a:spLocks noGrp="1"/>
          </p:cNvSpPr>
          <p:nvPr>
            <p:ph type="body" sz="half" idx="2"/>
          </p:nvPr>
        </p:nvSpPr>
        <p:spPr>
          <a:xfrm>
            <a:off x="961053" y="3031065"/>
            <a:ext cx="4282751" cy="2865882"/>
          </a:xfrm>
        </p:spPr>
        <p:txBody>
          <a:bodyPr>
            <a:normAutofit fontScale="70000" lnSpcReduction="20000"/>
          </a:bodyPr>
          <a:lstStyle/>
          <a:p>
            <a:pPr algn="just"/>
            <a:r>
              <a:rPr lang="en-US" sz="2000" dirty="0">
                <a:latin typeface="Arial Narrow" panose="020B0606020202030204" pitchFamily="34" charset="0"/>
              </a:rPr>
              <a:t>New-generation e-learning content, for example, can mean almost any content of a web resource (text, audio, video, photo), cloud technologies, e-portfolios, and are open educational modular multimedia systems that include e-learning modules and methodological support modules. The analysis of modern e-learning content has shown that learning modules can be categorized into the following three main types: for the transfer of educational information; for practical training; and for monitoring the level of learning achievement. Such learning modules fulfill the above didactic functions to a sufficient extent. The use of rich multimedia content and a high level of interactivity in the training modules ensures the implementation of active learning methods, which improves the quality and efficiency of the educational process</a:t>
            </a:r>
            <a:endParaRPr lang="ru-RU" dirty="0"/>
          </a:p>
        </p:txBody>
      </p:sp>
      <p:pic>
        <p:nvPicPr>
          <p:cNvPr id="7" name="Видео 6">
            <a:hlinkClick r:id="" action="ppaction://media"/>
            <a:extLst>
              <a:ext uri="{FF2B5EF4-FFF2-40B4-BE49-F238E27FC236}">
                <a16:creationId xmlns:a16="http://schemas.microsoft.com/office/drawing/2014/main" id="{64FB8594-6574-4FF0-98CB-5EBF6583E52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49008045"/>
      </p:ext>
    </p:extLst>
  </p:cSld>
  <p:clrMapOvr>
    <a:masterClrMapping/>
  </p:clrMapOvr>
  <mc:AlternateContent xmlns:mc="http://schemas.openxmlformats.org/markup-compatibility/2006">
    <mc:Choice xmlns:p14="http://schemas.microsoft.com/office/powerpoint/2010/main" Requires="p14">
      <p:transition spd="slow" p14:dur="2000" advTm="77332"/>
    </mc:Choice>
    <mc:Fallback>
      <p:transition spd="slow" advTm="773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259516-00C6-459B-B9B7-AA47FFCF3A9E}"/>
              </a:ext>
            </a:extLst>
          </p:cNvPr>
          <p:cNvSpPr>
            <a:spLocks noGrp="1"/>
          </p:cNvSpPr>
          <p:nvPr>
            <p:ph type="title"/>
          </p:nvPr>
        </p:nvSpPr>
        <p:spPr/>
        <p:txBody>
          <a:bodyPr>
            <a:normAutofit/>
          </a:bodyPr>
          <a:lstStyle/>
          <a:p>
            <a:r>
              <a:rPr lang="en-US" sz="2800" b="1" dirty="0">
                <a:solidFill>
                  <a:srgbClr val="FF0000"/>
                </a:solidFill>
                <a:latin typeface="Arial Black" panose="020B0A04020102020204" pitchFamily="34" charset="0"/>
              </a:rPr>
              <a:t>Results of the theoretical analysis</a:t>
            </a:r>
            <a:endParaRPr lang="ru-RU" sz="2800" b="1"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397776A4-BCC2-4E60-BBDF-26D5ED1CF3EC}"/>
              </a:ext>
            </a:extLst>
          </p:cNvPr>
          <p:cNvSpPr>
            <a:spLocks noGrp="1"/>
          </p:cNvSpPr>
          <p:nvPr>
            <p:ph idx="1"/>
          </p:nvPr>
        </p:nvSpPr>
        <p:spPr>
          <a:xfrm>
            <a:off x="1295401" y="2556932"/>
            <a:ext cx="9789366" cy="3318936"/>
          </a:xfrm>
        </p:spPr>
        <p:txBody>
          <a:bodyPr>
            <a:normAutofit fontScale="85000" lnSpcReduction="20000"/>
          </a:bodyPr>
          <a:lstStyle/>
          <a:p>
            <a:pPr algn="just">
              <a:lnSpc>
                <a:spcPct val="120000"/>
              </a:lnSpc>
              <a:spcAft>
                <a:spcPts val="0"/>
              </a:spcAft>
            </a:pPr>
            <a:r>
              <a:rPr lang="en-US" dirty="0">
                <a:latin typeface="Arial Narrow" panose="020B0606020202030204" pitchFamily="34" charset="0"/>
              </a:rPr>
              <a:t>It is clarified that the project is a prototype of an object, type of activity, independently developed and manufactured product (service) - from idea to its implementation, and design (the ability to plan, outline an action plan, design and implement a plan, intention) turns into a process of creating a project.</a:t>
            </a:r>
          </a:p>
          <a:p>
            <a:pPr algn="just">
              <a:lnSpc>
                <a:spcPct val="120000"/>
              </a:lnSpc>
              <a:spcAft>
                <a:spcPts val="0"/>
              </a:spcAft>
            </a:pPr>
            <a:r>
              <a:rPr lang="en-US" dirty="0">
                <a:latin typeface="Arial Narrow" panose="020B0606020202030204" pitchFamily="34" charset="0"/>
              </a:rPr>
              <a:t>The essence of the project method is defined, which acts as a means of implementing personality-oriented interaction, aimed at personal communication; at understanding the inner world of students by the teacher; creates conditions for the development of motivation in creative learning activities; stimulates the desire to understand each other's attitudes and views </a:t>
            </a:r>
          </a:p>
          <a:p>
            <a:pPr algn="just">
              <a:lnSpc>
                <a:spcPct val="120000"/>
              </a:lnSpc>
              <a:spcAft>
                <a:spcPts val="0"/>
              </a:spcAft>
            </a:pPr>
            <a:r>
              <a:rPr lang="en-US" dirty="0">
                <a:latin typeface="Arial Narrow" panose="020B0606020202030204" pitchFamily="34" charset="0"/>
              </a:rPr>
              <a:t>Scientists note that the main goal of the projects is to promote creative and research abilities in the process of implementing project-based learning</a:t>
            </a:r>
            <a:endParaRPr lang="ru-RU" dirty="0"/>
          </a:p>
        </p:txBody>
      </p:sp>
      <p:pic>
        <p:nvPicPr>
          <p:cNvPr id="6" name="Видео 5">
            <a:hlinkClick r:id="" action="ppaction://media"/>
            <a:extLst>
              <a:ext uri="{FF2B5EF4-FFF2-40B4-BE49-F238E27FC236}">
                <a16:creationId xmlns:a16="http://schemas.microsoft.com/office/drawing/2014/main" id="{A02F3622-98EB-43E7-8CB6-F25804CD220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198471077"/>
      </p:ext>
    </p:extLst>
  </p:cSld>
  <p:clrMapOvr>
    <a:masterClrMapping/>
  </p:clrMapOvr>
  <mc:AlternateContent xmlns:mc="http://schemas.openxmlformats.org/markup-compatibility/2006">
    <mc:Choice xmlns:p14="http://schemas.microsoft.com/office/powerpoint/2010/main" Requires="p14">
      <p:transition spd="slow" p14:dur="2000" advTm="73326"/>
    </mc:Choice>
    <mc:Fallback>
      <p:transition spd="slow" advTm="73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40DF13-2068-487A-A891-6C88C5E440AD}"/>
              </a:ext>
            </a:extLst>
          </p:cNvPr>
          <p:cNvSpPr>
            <a:spLocks noGrp="1"/>
          </p:cNvSpPr>
          <p:nvPr>
            <p:ph type="title"/>
          </p:nvPr>
        </p:nvSpPr>
        <p:spPr/>
        <p:txBody>
          <a:bodyPr>
            <a:normAutofit/>
          </a:bodyPr>
          <a:lstStyle/>
          <a:p>
            <a:r>
              <a:rPr lang="en-US" sz="2800" b="1" dirty="0">
                <a:solidFill>
                  <a:srgbClr val="FF0000"/>
                </a:solidFill>
                <a:latin typeface="Arial Black" panose="020B0A04020102020204" pitchFamily="34" charset="0"/>
              </a:rPr>
              <a:t>Results of the theoretical analysis</a:t>
            </a:r>
            <a:endParaRPr lang="ru-RU" sz="2800" b="1"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5B8586C3-B045-4AEB-B0A6-7BFEA6CEC8EB}"/>
              </a:ext>
            </a:extLst>
          </p:cNvPr>
          <p:cNvSpPr>
            <a:spLocks noGrp="1"/>
          </p:cNvSpPr>
          <p:nvPr>
            <p:ph idx="1"/>
          </p:nvPr>
        </p:nvSpPr>
        <p:spPr/>
        <p:txBody>
          <a:bodyPr>
            <a:normAutofit fontScale="85000" lnSpcReduction="10000"/>
          </a:bodyPr>
          <a:lstStyle/>
          <a:p>
            <a:pPr algn="just"/>
            <a:r>
              <a:rPr lang="en-US" dirty="0">
                <a:solidFill>
                  <a:schemeClr val="tx1"/>
                </a:solidFill>
                <a:latin typeface="Arial Narrow" panose="020B0606020202030204" pitchFamily="34" charset="0"/>
              </a:rPr>
              <a:t>The methods of scientific and pedagogical research are general scientific logical methods of cognition: analysis, synthesis, generalization, comparison; and empirical methods: </a:t>
            </a:r>
            <a:r>
              <a:rPr lang="en-US" b="1" dirty="0">
                <a:solidFill>
                  <a:schemeClr val="tx1"/>
                </a:solidFill>
                <a:latin typeface="Arial Narrow" panose="020B0606020202030204" pitchFamily="34" charset="0"/>
              </a:rPr>
              <a:t>observation, experiment, questionnaire, testing, surveys, interviews</a:t>
            </a:r>
            <a:endParaRPr lang="uk-UA" b="1" dirty="0">
              <a:solidFill>
                <a:schemeClr val="tx1"/>
              </a:solidFill>
              <a:latin typeface="Arial Narrow" panose="020B0606020202030204" pitchFamily="34" charset="0"/>
            </a:endParaRPr>
          </a:p>
          <a:p>
            <a:pPr algn="just"/>
            <a:r>
              <a:rPr lang="en-US" b="1" dirty="0">
                <a:solidFill>
                  <a:srgbClr val="FF0000"/>
                </a:solidFill>
                <a:latin typeface="Arial Narrow" panose="020B0606020202030204" pitchFamily="34" charset="0"/>
              </a:rPr>
              <a:t>Questionnaire - </a:t>
            </a:r>
            <a:r>
              <a:rPr lang="en-US" dirty="0">
                <a:solidFill>
                  <a:schemeClr val="tx1"/>
                </a:solidFill>
                <a:latin typeface="Arial Narrow" panose="020B0606020202030204" pitchFamily="34" charset="0"/>
              </a:rPr>
              <a:t>a method of research and experimental work, a method of collecting facts based on a written self-report of the subjects according to a specially designed program</a:t>
            </a:r>
            <a:endParaRPr lang="uk-UA" dirty="0">
              <a:solidFill>
                <a:schemeClr val="tx1"/>
              </a:solidFill>
              <a:latin typeface="Arial Narrow" panose="020B0606020202030204" pitchFamily="34" charset="0"/>
            </a:endParaRPr>
          </a:p>
          <a:p>
            <a:pPr algn="just"/>
            <a:r>
              <a:rPr lang="en-US" b="1" dirty="0">
                <a:solidFill>
                  <a:srgbClr val="FF0000"/>
                </a:solidFill>
                <a:latin typeface="Arial Narrow" panose="020B0606020202030204" pitchFamily="34" charset="0"/>
              </a:rPr>
              <a:t>Conversation - </a:t>
            </a:r>
            <a:r>
              <a:rPr lang="en-US" dirty="0">
                <a:solidFill>
                  <a:schemeClr val="tx1"/>
                </a:solidFill>
                <a:latin typeface="Arial Narrow" panose="020B0606020202030204" pitchFamily="34" charset="0"/>
              </a:rPr>
              <a:t>a sociological method of interviewing, a method of collecting facts about mental phenomena in the process of direct communication according to a specially developed program</a:t>
            </a:r>
            <a:endParaRPr lang="uk-UA" dirty="0">
              <a:solidFill>
                <a:schemeClr val="tx1"/>
              </a:solidFill>
              <a:latin typeface="Arial Narrow" panose="020B0606020202030204" pitchFamily="34" charset="0"/>
            </a:endParaRPr>
          </a:p>
          <a:p>
            <a:pPr algn="just"/>
            <a:r>
              <a:rPr lang="en-US" b="1" dirty="0">
                <a:solidFill>
                  <a:srgbClr val="FF0000"/>
                </a:solidFill>
                <a:latin typeface="Arial Narrow" panose="020B0606020202030204" pitchFamily="34" charset="0"/>
              </a:rPr>
              <a:t>Testing - </a:t>
            </a:r>
            <a:r>
              <a:rPr lang="en-US" dirty="0">
                <a:solidFill>
                  <a:schemeClr val="tx1"/>
                </a:solidFill>
                <a:latin typeface="Arial Narrow" panose="020B0606020202030204" pitchFamily="34" charset="0"/>
              </a:rPr>
              <a:t>a method that makes it possible to determine with a predetermined degree of probability the current level of knowledge available to a person at a given moment, relatively stable personal characteristics (including skills) and patterns, stable behavioral traits</a:t>
            </a:r>
            <a:endParaRPr lang="ru-RU" dirty="0">
              <a:solidFill>
                <a:schemeClr val="tx1"/>
              </a:solidFill>
            </a:endParaRPr>
          </a:p>
        </p:txBody>
      </p:sp>
      <p:pic>
        <p:nvPicPr>
          <p:cNvPr id="4" name="Видео 3">
            <a:hlinkClick r:id="" action="ppaction://media"/>
            <a:extLst>
              <a:ext uri="{FF2B5EF4-FFF2-40B4-BE49-F238E27FC236}">
                <a16:creationId xmlns:a16="http://schemas.microsoft.com/office/drawing/2014/main" id="{8B35555E-DAF0-4C30-B68C-336909FA405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915794819"/>
      </p:ext>
    </p:extLst>
  </p:cSld>
  <p:clrMapOvr>
    <a:masterClrMapping/>
  </p:clrMapOvr>
  <mc:AlternateContent xmlns:mc="http://schemas.openxmlformats.org/markup-compatibility/2006">
    <mc:Choice xmlns:p14="http://schemas.microsoft.com/office/powerpoint/2010/main" Requires="p14">
      <p:transition spd="slow" p14:dur="2000" advTm="55704"/>
    </mc:Choice>
    <mc:Fallback>
      <p:transition spd="slow" advTm="55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70946F-8A84-4D5F-AB54-180D51680C0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B280099-57EB-4DAD-99B7-F874C79E5E49}"/>
              </a:ext>
            </a:extLst>
          </p:cNvPr>
          <p:cNvSpPr>
            <a:spLocks noGrp="1"/>
          </p:cNvSpPr>
          <p:nvPr>
            <p:ph idx="1"/>
          </p:nvPr>
        </p:nvSpPr>
        <p:spPr/>
        <p:txBody>
          <a:bodyPr/>
          <a:lstStyle/>
          <a:p>
            <a:pPr algn="just"/>
            <a:r>
              <a:rPr lang="en-US" b="1" dirty="0">
                <a:solidFill>
                  <a:srgbClr val="FF0000"/>
                </a:solidFill>
              </a:rPr>
              <a:t>The aim of the study </a:t>
            </a:r>
            <a:r>
              <a:rPr lang="en-US" b="1" dirty="0">
                <a:solidFill>
                  <a:schemeClr val="tx1"/>
                </a:solidFill>
              </a:rPr>
              <a:t>was to compare the results of the success of dental listeners in the cycle of thematic improvement (TI) at the postgraduate stage of education in the experimental and control groups in a ascertainment experiment in the process of teaching the cycle of «Modern views on the problems of periodontal diseases in adults and children» using project-based learning technology</a:t>
            </a:r>
            <a:endParaRPr lang="ru-RU" b="1" dirty="0">
              <a:solidFill>
                <a:schemeClr val="tx1"/>
              </a:solidFill>
            </a:endParaRPr>
          </a:p>
        </p:txBody>
      </p:sp>
      <p:pic>
        <p:nvPicPr>
          <p:cNvPr id="4" name="Видео 3">
            <a:hlinkClick r:id="" action="ppaction://media"/>
            <a:extLst>
              <a:ext uri="{FF2B5EF4-FFF2-40B4-BE49-F238E27FC236}">
                <a16:creationId xmlns:a16="http://schemas.microsoft.com/office/drawing/2014/main" id="{BAB5DE84-5FB7-4CA5-A873-594378A72DA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7110862"/>
      </p:ext>
    </p:extLst>
  </p:cSld>
  <p:clrMapOvr>
    <a:masterClrMapping/>
  </p:clrMapOvr>
  <mc:AlternateContent xmlns:mc="http://schemas.openxmlformats.org/markup-compatibility/2006">
    <mc:Choice xmlns:p14="http://schemas.microsoft.com/office/powerpoint/2010/main" Requires="p14">
      <p:transition spd="slow" p14:dur="2000" advTm="28424"/>
    </mc:Choice>
    <mc:Fallback>
      <p:transition spd="slow" advTm="28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4427</TotalTime>
  <Words>1887</Words>
  <Application>Microsoft Office PowerPoint</Application>
  <PresentationFormat>Широкоэкранный</PresentationFormat>
  <Paragraphs>71</Paragraphs>
  <Slides>16</Slides>
  <Notes>1</Notes>
  <HiddenSlides>0</HiddenSlides>
  <MMClips>16</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Arial Black</vt:lpstr>
      <vt:lpstr>Arial Narrow</vt:lpstr>
      <vt:lpstr>Calibri</vt:lpstr>
      <vt:lpstr>Garamond</vt:lpstr>
      <vt:lpstr>Натуральные материалы</vt:lpstr>
      <vt:lpstr>Comparative assessment of the results of success in postgraduate professional training of dentists in two observation groups in the ascertainment experiment using project-based learning technology</vt:lpstr>
      <vt:lpstr>Introduction</vt:lpstr>
      <vt:lpstr>Introduction</vt:lpstr>
      <vt:lpstr>Introduction</vt:lpstr>
      <vt:lpstr>Introduction</vt:lpstr>
      <vt:lpstr>Introduction</vt:lpstr>
      <vt:lpstr>Results of the theoretical analysis</vt:lpstr>
      <vt:lpstr>Results of the theoretical analysis</vt:lpstr>
      <vt:lpstr>Презентация PowerPoint</vt:lpstr>
      <vt:lpstr>Results of the study </vt:lpstr>
      <vt:lpstr>Base of experimental work</vt:lpstr>
      <vt:lpstr>The results of the study in the ascertainment experiment </vt:lpstr>
      <vt:lpstr>Conversation</vt:lpstr>
      <vt:lpstr>Conclusions</vt:lpstr>
      <vt:lpstr>References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Новые подходы к профилактике, диагностике и лечению заболеваний тканей пародонта</dc:title>
  <dc:creator>Maryna</dc:creator>
  <cp:lastModifiedBy>Maryna</cp:lastModifiedBy>
  <cp:revision>211</cp:revision>
  <dcterms:created xsi:type="dcterms:W3CDTF">2021-08-19T13:55:54Z</dcterms:created>
  <dcterms:modified xsi:type="dcterms:W3CDTF">2024-03-19T15:13:00Z</dcterms:modified>
</cp:coreProperties>
</file>