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4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0.wmf"/><Relationship Id="rId1" Type="http://schemas.openxmlformats.org/officeDocument/2006/relationships/image" Target="../media/image19.wmf"/><Relationship Id="rId4" Type="http://schemas.openxmlformats.org/officeDocument/2006/relationships/image" Target="../media/image22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799D6-C7ED-4BDA-B801-DBA0AC715E34}" type="datetimeFigureOut">
              <a:rPr lang="ru-RU" smtClean="0"/>
              <a:t>23.03.2018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99143-4530-44A6-9D44-4C737B2ECA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50635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799D6-C7ED-4BDA-B801-DBA0AC715E34}" type="datetimeFigureOut">
              <a:rPr lang="ru-RU" smtClean="0"/>
              <a:t>23.03.2018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99143-4530-44A6-9D44-4C737B2ECA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53232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799D6-C7ED-4BDA-B801-DBA0AC715E34}" type="datetimeFigureOut">
              <a:rPr lang="ru-RU" smtClean="0"/>
              <a:t>23.03.2018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99143-4530-44A6-9D44-4C737B2ECA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3392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799D6-C7ED-4BDA-B801-DBA0AC715E34}" type="datetimeFigureOut">
              <a:rPr lang="ru-RU" smtClean="0"/>
              <a:t>23.03.2018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99143-4530-44A6-9D44-4C737B2ECA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03941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799D6-C7ED-4BDA-B801-DBA0AC715E34}" type="datetimeFigureOut">
              <a:rPr lang="ru-RU" smtClean="0"/>
              <a:t>23.03.2018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99143-4530-44A6-9D44-4C737B2ECA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540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799D6-C7ED-4BDA-B801-DBA0AC715E34}" type="datetimeFigureOut">
              <a:rPr lang="ru-RU" smtClean="0"/>
              <a:t>23.03.2018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99143-4530-44A6-9D44-4C737B2ECA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84648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799D6-C7ED-4BDA-B801-DBA0AC715E34}" type="datetimeFigureOut">
              <a:rPr lang="ru-RU" smtClean="0"/>
              <a:t>23.03.2018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99143-4530-44A6-9D44-4C737B2ECA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4409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799D6-C7ED-4BDA-B801-DBA0AC715E34}" type="datetimeFigureOut">
              <a:rPr lang="ru-RU" smtClean="0"/>
              <a:t>23.03.2018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99143-4530-44A6-9D44-4C737B2ECA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36131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799D6-C7ED-4BDA-B801-DBA0AC715E34}" type="datetimeFigureOut">
              <a:rPr lang="ru-RU" smtClean="0"/>
              <a:t>23.03.2018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99143-4530-44A6-9D44-4C737B2ECA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3557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799D6-C7ED-4BDA-B801-DBA0AC715E34}" type="datetimeFigureOut">
              <a:rPr lang="ru-RU" smtClean="0"/>
              <a:t>23.03.2018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99143-4530-44A6-9D44-4C737B2ECA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74320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799D6-C7ED-4BDA-B801-DBA0AC715E34}" type="datetimeFigureOut">
              <a:rPr lang="ru-RU" smtClean="0"/>
              <a:t>23.03.2018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99143-4530-44A6-9D44-4C737B2ECA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5377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9799D6-C7ED-4BDA-B801-DBA0AC715E34}" type="datetimeFigureOut">
              <a:rPr lang="ru-RU" smtClean="0"/>
              <a:t>23.03.2018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099143-4530-44A6-9D44-4C737B2ECA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0074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17.wmf"/><Relationship Id="rId4" Type="http://schemas.openxmlformats.org/officeDocument/2006/relationships/oleObject" Target="../embeddings/oleObject11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.bin"/><Relationship Id="rId3" Type="http://schemas.openxmlformats.org/officeDocument/2006/relationships/image" Target="../media/image23.png"/><Relationship Id="rId7" Type="http://schemas.openxmlformats.org/officeDocument/2006/relationships/image" Target="../media/image20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3.bin"/><Relationship Id="rId11" Type="http://schemas.openxmlformats.org/officeDocument/2006/relationships/image" Target="../media/image22.wmf"/><Relationship Id="rId5" Type="http://schemas.openxmlformats.org/officeDocument/2006/relationships/image" Target="../media/image19.wmf"/><Relationship Id="rId10" Type="http://schemas.openxmlformats.org/officeDocument/2006/relationships/oleObject" Target="../embeddings/oleObject15.bin"/><Relationship Id="rId4" Type="http://schemas.openxmlformats.org/officeDocument/2006/relationships/oleObject" Target="../embeddings/oleObject12.bin"/><Relationship Id="rId9" Type="http://schemas.openxmlformats.org/officeDocument/2006/relationships/image" Target="../media/image21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24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2.bin"/><Relationship Id="rId10" Type="http://schemas.openxmlformats.org/officeDocument/2006/relationships/image" Target="../media/image7.wmf"/><Relationship Id="rId4" Type="http://schemas.openxmlformats.org/officeDocument/2006/relationships/image" Target="../media/image4.wmf"/><Relationship Id="rId9" Type="http://schemas.openxmlformats.org/officeDocument/2006/relationships/oleObject" Target="../embeddings/oleObject4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8.w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1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3.w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12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4.wmf"/><Relationship Id="rId4" Type="http://schemas.openxmlformats.org/officeDocument/2006/relationships/oleObject" Target="../embeddings/oleObject10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338309" y="399440"/>
            <a:ext cx="11496541" cy="5786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400" b="1" dirty="0" err="1">
                <a:solidFill>
                  <a:schemeClr val="accent2"/>
                </a:solidFill>
              </a:rPr>
              <a:t>Харк</a:t>
            </a:r>
            <a:r>
              <a:rPr lang="uk-UA" sz="2400" b="1" dirty="0">
                <a:solidFill>
                  <a:schemeClr val="accent2"/>
                </a:solidFill>
              </a:rPr>
              <a:t>і</a:t>
            </a:r>
            <a:r>
              <a:rPr lang="ru-RU" sz="2400" b="1" dirty="0" err="1">
                <a:solidFill>
                  <a:schemeClr val="accent2"/>
                </a:solidFill>
              </a:rPr>
              <a:t>вський</a:t>
            </a:r>
            <a:r>
              <a:rPr lang="ru-RU" sz="2400" b="1" dirty="0">
                <a:solidFill>
                  <a:schemeClr val="accent2"/>
                </a:solidFill>
              </a:rPr>
              <a:t> </a:t>
            </a:r>
            <a:r>
              <a:rPr lang="ru-RU" sz="2400" b="1" dirty="0" err="1">
                <a:solidFill>
                  <a:schemeClr val="accent2"/>
                </a:solidFill>
              </a:rPr>
              <a:t>національний</a:t>
            </a:r>
            <a:r>
              <a:rPr lang="ru-RU" sz="2400" b="1" dirty="0">
                <a:solidFill>
                  <a:schemeClr val="accent2"/>
                </a:solidFill>
              </a:rPr>
              <a:t> </a:t>
            </a:r>
            <a:r>
              <a:rPr lang="ru-RU" sz="2400" b="1" dirty="0" err="1">
                <a:solidFill>
                  <a:schemeClr val="accent2"/>
                </a:solidFill>
              </a:rPr>
              <a:t>медичний</a:t>
            </a:r>
            <a:r>
              <a:rPr lang="ru-RU" sz="2400" b="1" dirty="0">
                <a:solidFill>
                  <a:schemeClr val="accent2"/>
                </a:solidFill>
              </a:rPr>
              <a:t> </a:t>
            </a:r>
            <a:r>
              <a:rPr lang="ru-RU" sz="2400" b="1" dirty="0" err="1">
                <a:solidFill>
                  <a:schemeClr val="accent2"/>
                </a:solidFill>
              </a:rPr>
              <a:t>університет</a:t>
            </a:r>
            <a:r>
              <a:rPr lang="ru-RU" sz="2400" b="1" dirty="0">
                <a:solidFill>
                  <a:schemeClr val="accent2"/>
                </a:solidFill>
              </a:rPr>
              <a:t/>
            </a:r>
            <a:br>
              <a:rPr lang="ru-RU" sz="2400" b="1" dirty="0">
                <a:solidFill>
                  <a:schemeClr val="accent2"/>
                </a:solidFill>
              </a:rPr>
            </a:br>
            <a:r>
              <a:rPr lang="ru-RU" sz="2400" b="1" dirty="0">
                <a:solidFill>
                  <a:schemeClr val="accent2"/>
                </a:solidFill>
              </a:rPr>
              <a:t/>
            </a:r>
            <a:br>
              <a:rPr lang="ru-RU" sz="2400" b="1" dirty="0">
                <a:solidFill>
                  <a:schemeClr val="accent2"/>
                </a:solidFill>
              </a:rPr>
            </a:br>
            <a:r>
              <a:rPr lang="ru-RU" sz="2400" b="1" dirty="0">
                <a:solidFill>
                  <a:schemeClr val="accent2"/>
                </a:solidFill>
              </a:rPr>
              <a:t/>
            </a:r>
            <a:br>
              <a:rPr lang="ru-RU" sz="2400" b="1" dirty="0">
                <a:solidFill>
                  <a:schemeClr val="accent2"/>
                </a:solidFill>
              </a:rPr>
            </a:br>
            <a:r>
              <a:rPr lang="ru-RU" sz="2000" b="1" dirty="0">
                <a:solidFill>
                  <a:schemeClr val="accent2"/>
                </a:solidFill>
              </a:rPr>
              <a:t>Кафедра </a:t>
            </a:r>
            <a:r>
              <a:rPr lang="ru-RU" sz="2000" b="1" dirty="0" err="1">
                <a:solidFill>
                  <a:schemeClr val="accent2"/>
                </a:solidFill>
              </a:rPr>
              <a:t>медичної</a:t>
            </a:r>
            <a:r>
              <a:rPr lang="ru-RU" sz="2000" b="1" dirty="0">
                <a:solidFill>
                  <a:schemeClr val="accent2"/>
                </a:solidFill>
              </a:rPr>
              <a:t> та </a:t>
            </a:r>
            <a:r>
              <a:rPr lang="ru-RU" sz="2000" b="1" dirty="0" err="1">
                <a:solidFill>
                  <a:schemeClr val="accent2"/>
                </a:solidFill>
              </a:rPr>
              <a:t>біоорганічної</a:t>
            </a:r>
            <a:r>
              <a:rPr lang="ru-RU" sz="2000" b="1" dirty="0">
                <a:solidFill>
                  <a:schemeClr val="accent2"/>
                </a:solidFill>
              </a:rPr>
              <a:t> </a:t>
            </a:r>
            <a:r>
              <a:rPr lang="ru-RU" sz="2000" b="1" dirty="0" err="1">
                <a:solidFill>
                  <a:schemeClr val="accent2"/>
                </a:solidFill>
              </a:rPr>
              <a:t>хімії</a:t>
            </a:r>
            <a:r>
              <a:rPr lang="ru-RU" sz="2000" b="1" dirty="0">
                <a:solidFill>
                  <a:schemeClr val="accent2"/>
                </a:solidFill>
              </a:rPr>
              <a:t/>
            </a:r>
            <a:br>
              <a:rPr lang="ru-RU" sz="2000" b="1" dirty="0">
                <a:solidFill>
                  <a:schemeClr val="accent2"/>
                </a:solidFill>
              </a:rPr>
            </a:br>
            <a:r>
              <a:rPr lang="ru-RU" sz="2000" b="1" dirty="0">
                <a:solidFill>
                  <a:schemeClr val="accent2"/>
                </a:solidFill>
              </a:rPr>
              <a:t/>
            </a:r>
            <a:br>
              <a:rPr lang="ru-RU" sz="2000" b="1" dirty="0">
                <a:solidFill>
                  <a:schemeClr val="accent2"/>
                </a:solidFill>
              </a:rPr>
            </a:br>
            <a:r>
              <a:rPr lang="ru-RU" sz="2000" b="1" dirty="0">
                <a:solidFill>
                  <a:srgbClr val="006600"/>
                </a:solidFill>
              </a:rPr>
              <a:t> «</a:t>
            </a:r>
            <a:r>
              <a:rPr lang="ru-RU" sz="2000" b="1" dirty="0" err="1">
                <a:solidFill>
                  <a:srgbClr val="006600"/>
                </a:solidFill>
              </a:rPr>
              <a:t>Медична</a:t>
            </a:r>
            <a:r>
              <a:rPr lang="ru-RU" sz="2000" b="1" dirty="0">
                <a:solidFill>
                  <a:srgbClr val="006600"/>
                </a:solidFill>
              </a:rPr>
              <a:t> </a:t>
            </a:r>
            <a:r>
              <a:rPr lang="ru-RU" sz="2000" b="1" dirty="0" err="1">
                <a:solidFill>
                  <a:srgbClr val="006600"/>
                </a:solidFill>
              </a:rPr>
              <a:t>хімія</a:t>
            </a:r>
            <a:r>
              <a:rPr lang="ru-RU" sz="2000" b="1" dirty="0">
                <a:solidFill>
                  <a:srgbClr val="006600"/>
                </a:solidFill>
              </a:rPr>
              <a:t>»</a:t>
            </a:r>
            <a:br>
              <a:rPr lang="ru-RU" sz="2000" b="1" dirty="0">
                <a:solidFill>
                  <a:srgbClr val="006600"/>
                </a:solidFill>
              </a:rPr>
            </a:br>
            <a:r>
              <a:rPr lang="ru-RU" sz="2000" b="1" dirty="0">
                <a:solidFill>
                  <a:srgbClr val="006600"/>
                </a:solidFill>
              </a:rPr>
              <a:t/>
            </a:r>
            <a:br>
              <a:rPr lang="ru-RU" sz="2000" b="1" dirty="0">
                <a:solidFill>
                  <a:srgbClr val="006600"/>
                </a:solidFill>
              </a:rPr>
            </a:br>
            <a:endParaRPr lang="ru-RU" sz="2000" b="1" dirty="0">
              <a:solidFill>
                <a:srgbClr val="006600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ru-RU" sz="2000" b="1" dirty="0" err="1">
                <a:solidFill>
                  <a:srgbClr val="006600"/>
                </a:solidFill>
              </a:rPr>
              <a:t>Лекція</a:t>
            </a:r>
            <a:r>
              <a:rPr lang="ru-RU" sz="2000" b="1" dirty="0">
                <a:solidFill>
                  <a:srgbClr val="006600"/>
                </a:solidFill>
              </a:rPr>
              <a:t> № </a:t>
            </a:r>
            <a:r>
              <a:rPr lang="ru-RU" sz="2000" b="1" dirty="0" smtClean="0">
                <a:solidFill>
                  <a:srgbClr val="006600"/>
                </a:solidFill>
              </a:rPr>
              <a:t>20</a:t>
            </a:r>
            <a:endParaRPr lang="ru-RU" sz="2000" b="1" dirty="0">
              <a:solidFill>
                <a:srgbClr val="006600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endParaRPr lang="uk-UA" sz="2000" b="1" dirty="0" smtClean="0">
              <a:solidFill>
                <a:srgbClr val="006600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endParaRPr lang="ru-RU" sz="2000" b="1" dirty="0">
              <a:solidFill>
                <a:srgbClr val="006600"/>
              </a:solidFill>
            </a:endParaRPr>
          </a:p>
          <a:p>
            <a:pPr algn="ctr"/>
            <a:r>
              <a:rPr lang="uk-UA" sz="2000" dirty="0" smtClean="0">
                <a:solidFill>
                  <a:srgbClr val="C00000"/>
                </a:solidFill>
              </a:rPr>
              <a:t>Електродне потенціали та електрорушійні сили.</a:t>
            </a:r>
          </a:p>
          <a:p>
            <a:pPr algn="ctr"/>
            <a:endParaRPr lang="uk-UA" sz="2000" dirty="0">
              <a:solidFill>
                <a:srgbClr val="C00000"/>
              </a:solidFill>
            </a:endParaRPr>
          </a:p>
          <a:p>
            <a:pPr algn="r" eaLnBrk="1" hangingPunct="1"/>
            <a:r>
              <a:rPr lang="uk-UA" sz="2000" b="1" dirty="0">
                <a:solidFill>
                  <a:srgbClr val="6600CC"/>
                </a:solidFill>
              </a:rPr>
              <a:t>Лектор: </a:t>
            </a:r>
            <a:r>
              <a:rPr lang="uk-UA" sz="2000" b="1" dirty="0" smtClean="0">
                <a:solidFill>
                  <a:srgbClr val="6600CC"/>
                </a:solidFill>
              </a:rPr>
              <a:t>доцент </a:t>
            </a:r>
            <a:r>
              <a:rPr lang="uk-UA" sz="2000" b="1" dirty="0" err="1" smtClean="0">
                <a:solidFill>
                  <a:srgbClr val="6600CC"/>
                </a:solidFill>
              </a:rPr>
              <a:t>Петюніна</a:t>
            </a:r>
            <a:r>
              <a:rPr lang="uk-UA" sz="2000" b="1" dirty="0" smtClean="0">
                <a:solidFill>
                  <a:srgbClr val="6600CC"/>
                </a:solidFill>
              </a:rPr>
              <a:t> В.М.</a:t>
            </a:r>
            <a:endParaRPr lang="ru-RU" sz="2000" b="1" dirty="0">
              <a:solidFill>
                <a:srgbClr val="6600CC"/>
              </a:solidFill>
            </a:endParaRPr>
          </a:p>
          <a:p>
            <a:pPr algn="just" eaLnBrk="1" hangingPunct="1"/>
            <a:endParaRPr lang="uk-UA" sz="2000" b="1" dirty="0">
              <a:solidFill>
                <a:srgbClr val="6600CC"/>
              </a:solidFill>
            </a:endParaRPr>
          </a:p>
          <a:p>
            <a:pPr algn="ctr" eaLnBrk="1" hangingPunct="1"/>
            <a:endParaRPr lang="ru-RU" sz="2800" b="1" dirty="0">
              <a:solidFill>
                <a:srgbClr val="CC0000"/>
              </a:solidFill>
            </a:endParaRPr>
          </a:p>
        </p:txBody>
      </p:sp>
      <p:pic>
        <p:nvPicPr>
          <p:cNvPr id="5" name="Рисунок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3405" y="1686125"/>
            <a:ext cx="1729534" cy="2204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285" y="1808955"/>
            <a:ext cx="2272133" cy="2272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137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800100"/>
            <a:ext cx="12192000" cy="6057899"/>
          </a:xfrm>
        </p:spPr>
        <p:txBody>
          <a:bodyPr>
            <a:normAutofit/>
          </a:bodyPr>
          <a:lstStyle/>
          <a:p>
            <a:r>
              <a:rPr lang="uk-UA" b="1" i="1" dirty="0" err="1" smtClean="0"/>
              <a:t>Хінгідронний</a:t>
            </a:r>
            <a:r>
              <a:rPr lang="uk-UA" b="1" i="1" dirty="0" smtClean="0"/>
              <a:t> електрод </a:t>
            </a:r>
            <a:r>
              <a:rPr lang="uk-UA" i="1" dirty="0"/>
              <a:t>– </a:t>
            </a:r>
            <a:r>
              <a:rPr lang="uk-UA" dirty="0"/>
              <a:t>складний окисно-відновний </a:t>
            </a:r>
            <a:r>
              <a:rPr lang="uk-UA" dirty="0" smtClean="0"/>
              <a:t>електрод, в насиченому </a:t>
            </a:r>
            <a:r>
              <a:rPr lang="uk-UA" dirty="0"/>
              <a:t>розчині </a:t>
            </a:r>
            <a:r>
              <a:rPr lang="uk-UA" dirty="0" smtClean="0"/>
              <a:t>якого міститься </a:t>
            </a:r>
            <a:r>
              <a:rPr lang="uk-UA" dirty="0" err="1" smtClean="0"/>
              <a:t>еквімолярна</a:t>
            </a:r>
            <a:r>
              <a:rPr lang="uk-UA" dirty="0" smtClean="0"/>
              <a:t> </a:t>
            </a:r>
            <a:r>
              <a:rPr lang="uk-UA" dirty="0"/>
              <a:t>суміш </a:t>
            </a:r>
            <a:r>
              <a:rPr lang="uk-UA" dirty="0" smtClean="0"/>
              <a:t>хінону </a:t>
            </a:r>
            <a:r>
              <a:rPr lang="uk-UA" dirty="0"/>
              <a:t>і </a:t>
            </a:r>
            <a:r>
              <a:rPr lang="uk-UA" dirty="0" smtClean="0"/>
              <a:t>гідрохінону.</a:t>
            </a:r>
          </a:p>
          <a:p>
            <a:r>
              <a:rPr lang="uk-UA" dirty="0" smtClean="0"/>
              <a:t>Хінон </a:t>
            </a:r>
            <a:r>
              <a:rPr lang="uk-UA" dirty="0"/>
              <a:t>і гідрохінон беруть участь в окисно-відновній рівновазі, від якої залежить потенціал  </a:t>
            </a:r>
            <a:r>
              <a:rPr lang="uk-UA" dirty="0" err="1"/>
              <a:t>Рt</a:t>
            </a:r>
            <a:r>
              <a:rPr lang="uk-UA" dirty="0"/>
              <a:t> пластини,  зануреної у розчин</a:t>
            </a:r>
            <a:r>
              <a:rPr lang="uk-UA" dirty="0" smtClean="0"/>
              <a:t>:</a:t>
            </a:r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r>
              <a:rPr lang="uk-UA" dirty="0"/>
              <a:t>Схема електроду: </a:t>
            </a:r>
            <a:r>
              <a:rPr lang="uk-UA" dirty="0" err="1" smtClean="0"/>
              <a:t>Pt|H</a:t>
            </a:r>
            <a:r>
              <a:rPr lang="uk-UA" baseline="-25000" dirty="0" err="1" smtClean="0"/>
              <a:t>хг</a:t>
            </a:r>
            <a:r>
              <a:rPr lang="uk-UA" baseline="30000" dirty="0" smtClean="0"/>
              <a:t>+</a:t>
            </a:r>
            <a:r>
              <a:rPr lang="uk-UA" dirty="0" smtClean="0"/>
              <a:t>.</a:t>
            </a:r>
            <a:endParaRPr lang="ru-RU" dirty="0"/>
          </a:p>
          <a:p>
            <a:pPr marL="0" indent="0" algn="ctr">
              <a:buNone/>
            </a:pPr>
            <a:r>
              <a:rPr lang="uk-UA" dirty="0" err="1" smtClean="0"/>
              <a:t>e</a:t>
            </a:r>
            <a:r>
              <a:rPr lang="uk-UA" baseline="-25000" dirty="0" err="1" smtClean="0"/>
              <a:t>хг</a:t>
            </a:r>
            <a:r>
              <a:rPr lang="uk-UA" dirty="0" smtClean="0"/>
              <a:t> </a:t>
            </a:r>
            <a:r>
              <a:rPr lang="uk-UA" dirty="0"/>
              <a:t>= е</a:t>
            </a:r>
            <a:r>
              <a:rPr lang="uk-UA" baseline="30000" dirty="0"/>
              <a:t>0</a:t>
            </a:r>
            <a:r>
              <a:rPr lang="uk-UA" baseline="-25000" dirty="0"/>
              <a:t>хг</a:t>
            </a:r>
            <a:r>
              <a:rPr lang="uk-UA" dirty="0"/>
              <a:t> – 0,059pH, е</a:t>
            </a:r>
            <a:r>
              <a:rPr lang="uk-UA" baseline="30000" dirty="0"/>
              <a:t>0</a:t>
            </a:r>
            <a:r>
              <a:rPr lang="uk-UA" baseline="-25000" dirty="0"/>
              <a:t>хг</a:t>
            </a:r>
            <a:r>
              <a:rPr lang="uk-UA" dirty="0"/>
              <a:t> = 0,7 В, </a:t>
            </a:r>
            <a:r>
              <a:rPr lang="uk-UA" dirty="0" err="1"/>
              <a:t>е</a:t>
            </a:r>
            <a:r>
              <a:rPr lang="uk-UA" baseline="-25000" dirty="0" err="1"/>
              <a:t>х.г</a:t>
            </a:r>
            <a:r>
              <a:rPr lang="uk-UA" dirty="0"/>
              <a:t>=0,7-0,059рН</a:t>
            </a:r>
            <a:endParaRPr lang="ru-RU" dirty="0"/>
          </a:p>
          <a:p>
            <a:r>
              <a:rPr lang="uk-UA" dirty="0" err="1" smtClean="0"/>
              <a:t>Хінонні</a:t>
            </a:r>
            <a:r>
              <a:rPr lang="uk-UA" dirty="0" smtClean="0"/>
              <a:t> й </a:t>
            </a:r>
            <a:r>
              <a:rPr lang="uk-UA" dirty="0" err="1"/>
              <a:t>гідрохінонні</a:t>
            </a:r>
            <a:r>
              <a:rPr lang="uk-UA" dirty="0"/>
              <a:t> структури дуже часто зустрічаються в живій клітині (вітамін Е, К, кофермент Q).</a:t>
            </a:r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800100"/>
          </a:xfrm>
        </p:spPr>
        <p:txBody>
          <a:bodyPr/>
          <a:lstStyle/>
          <a:p>
            <a:pPr algn="ctr"/>
            <a:r>
              <a:rPr lang="uk-UA" b="1" dirty="0" smtClean="0">
                <a:solidFill>
                  <a:srgbClr val="FF0000"/>
                </a:solidFill>
              </a:rPr>
              <a:t>Електроди ІІІ роду (</a:t>
            </a:r>
            <a:r>
              <a:rPr lang="uk-UA" b="1" dirty="0" err="1" smtClean="0">
                <a:solidFill>
                  <a:srgbClr val="FF0000"/>
                </a:solidFill>
              </a:rPr>
              <a:t>редокс</a:t>
            </a:r>
            <a:r>
              <a:rPr lang="uk-UA" b="1" dirty="0" smtClean="0">
                <a:solidFill>
                  <a:srgbClr val="FF0000"/>
                </a:solidFill>
              </a:rPr>
              <a:t>-електроди).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9" name="Рисунок 8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2350" y="2763358"/>
            <a:ext cx="3824288" cy="14657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660797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5325" y="1"/>
            <a:ext cx="10515600" cy="857250"/>
          </a:xfrm>
        </p:spPr>
        <p:txBody>
          <a:bodyPr/>
          <a:lstStyle/>
          <a:p>
            <a:pPr algn="ctr"/>
            <a:r>
              <a:rPr lang="uk-UA" b="1" dirty="0" smtClean="0">
                <a:solidFill>
                  <a:srgbClr val="FF0000"/>
                </a:solidFill>
              </a:rPr>
              <a:t>Мембранні електроди.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714374"/>
            <a:ext cx="12192000" cy="6143625"/>
          </a:xfrm>
        </p:spPr>
        <p:txBody>
          <a:bodyPr>
            <a:normAutofit lnSpcReduction="10000"/>
          </a:bodyPr>
          <a:lstStyle/>
          <a:p>
            <a:r>
              <a:rPr lang="uk-UA" i="1" dirty="0" err="1" smtClean="0"/>
              <a:t>Іоноселективні</a:t>
            </a:r>
            <a:r>
              <a:rPr lang="uk-UA" i="1" dirty="0" smtClean="0"/>
              <a:t> електроди </a:t>
            </a:r>
            <a:r>
              <a:rPr lang="uk-UA" dirty="0" smtClean="0"/>
              <a:t>(ІСЕ) – електроди робота яких ґрунтується на виникненні мембранних потенціалів. </a:t>
            </a:r>
          </a:p>
          <a:p>
            <a:r>
              <a:rPr lang="uk-UA" dirty="0" smtClean="0"/>
              <a:t>Бувають скляними</a:t>
            </a:r>
            <a:r>
              <a:rPr lang="uk-UA" dirty="0"/>
              <a:t>, твердо- і </a:t>
            </a:r>
            <a:r>
              <a:rPr lang="uk-UA" dirty="0" err="1"/>
              <a:t>рідиннофазними</a:t>
            </a:r>
            <a:r>
              <a:rPr lang="uk-UA" dirty="0"/>
              <a:t> і т. д.</a:t>
            </a:r>
            <a:endParaRPr lang="ru-RU" dirty="0"/>
          </a:p>
          <a:p>
            <a:r>
              <a:rPr lang="uk-UA" dirty="0" smtClean="0"/>
              <a:t>Основою </a:t>
            </a:r>
            <a:r>
              <a:rPr lang="uk-UA" dirty="0"/>
              <a:t>ІСЕ є напівпроникна мембрана, яка має селективну іонну провідність. З їх допомогою можна визначити вміст </a:t>
            </a:r>
            <a:r>
              <a:rPr lang="uk-UA" dirty="0" err="1"/>
              <a:t>Na</a:t>
            </a:r>
            <a:r>
              <a:rPr lang="uk-UA" baseline="30000" dirty="0"/>
              <a:t>+</a:t>
            </a:r>
            <a:r>
              <a:rPr lang="uk-UA" dirty="0"/>
              <a:t>, K</a:t>
            </a:r>
            <a:r>
              <a:rPr lang="uk-UA" baseline="30000" dirty="0"/>
              <a:t>+</a:t>
            </a:r>
            <a:r>
              <a:rPr lang="uk-UA" dirty="0"/>
              <a:t>, Mg</a:t>
            </a:r>
            <a:r>
              <a:rPr lang="uk-UA" baseline="30000" dirty="0"/>
              <a:t>2+</a:t>
            </a:r>
            <a:r>
              <a:rPr lang="uk-UA" dirty="0"/>
              <a:t>, </a:t>
            </a:r>
            <a:r>
              <a:rPr lang="uk-UA" dirty="0" err="1"/>
              <a:t>Cl</a:t>
            </a:r>
            <a:r>
              <a:rPr lang="uk-UA" baseline="30000" dirty="0"/>
              <a:t>–</a:t>
            </a:r>
            <a:r>
              <a:rPr lang="uk-UA" dirty="0"/>
              <a:t>, Cu</a:t>
            </a:r>
            <a:r>
              <a:rPr lang="uk-UA" baseline="30000" dirty="0"/>
              <a:t>2+</a:t>
            </a:r>
            <a:r>
              <a:rPr lang="uk-UA" dirty="0"/>
              <a:t> та інших іонів. </a:t>
            </a:r>
            <a:endParaRPr lang="ru-RU" dirty="0"/>
          </a:p>
          <a:p>
            <a:r>
              <a:rPr lang="uk-UA" dirty="0" smtClean="0"/>
              <a:t>Переваги:</a:t>
            </a:r>
            <a:endParaRPr lang="ru-RU" dirty="0"/>
          </a:p>
          <a:p>
            <a:pPr marL="0" indent="0">
              <a:buNone/>
            </a:pPr>
            <a:r>
              <a:rPr lang="uk-UA" dirty="0" smtClean="0"/>
              <a:t>1) дозволяє </a:t>
            </a:r>
            <a:r>
              <a:rPr lang="uk-UA" dirty="0"/>
              <a:t>визначити активну концентрацію іонів на тлі їх загальної концентрації;</a:t>
            </a:r>
            <a:endParaRPr lang="ru-RU" dirty="0"/>
          </a:p>
          <a:p>
            <a:pPr marL="0" indent="0">
              <a:buNone/>
            </a:pPr>
            <a:r>
              <a:rPr lang="uk-UA" dirty="0" smtClean="0"/>
              <a:t>2) проводити </a:t>
            </a:r>
            <a:r>
              <a:rPr lang="uk-UA" dirty="0"/>
              <a:t>вимірювання у непрозорих, мутних і забарвлених середовищах, навіть у в’язких пастах; при цьому виключаються тривалі, трудомісткі операції фільтрування, дистиляції та екстрагування;</a:t>
            </a:r>
            <a:endParaRPr lang="ru-RU" dirty="0"/>
          </a:p>
          <a:p>
            <a:pPr marL="0" indent="0">
              <a:buNone/>
            </a:pPr>
            <a:r>
              <a:rPr lang="uk-UA" dirty="0" smtClean="0"/>
              <a:t>3) охоплює </a:t>
            </a:r>
            <a:r>
              <a:rPr lang="uk-UA" dirty="0"/>
              <a:t>широкий діапазон вимірів: інтервал визначення активності іонів в різних природних і промислових об'єктах, може бути від декількох моль/л до 10</a:t>
            </a:r>
            <a:r>
              <a:rPr lang="uk-UA" baseline="30000" dirty="0"/>
              <a:t>–6</a:t>
            </a:r>
            <a:r>
              <a:rPr lang="uk-UA" dirty="0"/>
              <a:t> моль/л. Об'єм розчину необхідний для аналізу від 0,05-0,1 мл.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87523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26400" y="2981324"/>
            <a:ext cx="4165600" cy="3876676"/>
          </a:xfrm>
        </p:spPr>
        <p:txBody>
          <a:bodyPr/>
          <a:lstStyle/>
          <a:p>
            <a:pPr marL="0" indent="0">
              <a:buNone/>
            </a:pPr>
            <a:r>
              <a:rPr lang="uk-UA" dirty="0" smtClean="0"/>
              <a:t>1 </a:t>
            </a:r>
            <a:r>
              <a:rPr lang="uk-UA" dirty="0"/>
              <a:t>– внутрішній електрод порівняння;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2 </a:t>
            </a:r>
            <a:r>
              <a:rPr lang="uk-UA" dirty="0"/>
              <a:t>– електрод порівняння;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І </a:t>
            </a:r>
            <a:r>
              <a:rPr lang="uk-UA" dirty="0"/>
              <a:t>– стандартний розчин;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ІІ </a:t>
            </a:r>
            <a:r>
              <a:rPr lang="uk-UA" dirty="0"/>
              <a:t>– розчин, який досліджується;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ІІІ </a:t>
            </a:r>
            <a:r>
              <a:rPr lang="uk-UA" dirty="0"/>
              <a:t>– іон селективна мембрана</a:t>
            </a:r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07886"/>
            <a:ext cx="8026400" cy="615011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1471117" y="0"/>
            <a:ext cx="96551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 smtClean="0">
                <a:solidFill>
                  <a:srgbClr val="FF0000"/>
                </a:solidFill>
              </a:rPr>
              <a:t>Схема роботи </a:t>
            </a:r>
            <a:r>
              <a:rPr lang="uk-UA" sz="4000" dirty="0" err="1" smtClean="0">
                <a:solidFill>
                  <a:srgbClr val="FF0000"/>
                </a:solidFill>
              </a:rPr>
              <a:t>іоноселективного</a:t>
            </a:r>
            <a:r>
              <a:rPr lang="uk-UA" sz="4000" dirty="0" smtClean="0">
                <a:solidFill>
                  <a:srgbClr val="FF0000"/>
                </a:solidFill>
              </a:rPr>
              <a:t> електроду:</a:t>
            </a:r>
            <a:endParaRPr lang="ru-RU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19815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1037" y="0"/>
            <a:ext cx="10515600" cy="614363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>
                <a:solidFill>
                  <a:srgbClr val="FF0000"/>
                </a:solidFill>
              </a:rPr>
              <a:t>Скляний електрод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86212" y="581753"/>
            <a:ext cx="8034338" cy="97510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dirty="0"/>
              <a:t>1 – срібна пластина, покрита хлоридом срібла;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2 – буферний </a:t>
            </a:r>
            <a:r>
              <a:rPr lang="uk-UA" dirty="0" smtClean="0"/>
              <a:t>розчин.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450" y="800100"/>
            <a:ext cx="2905125" cy="54292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4524095" y="2117826"/>
            <a:ext cx="5734330" cy="482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uk-UA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uk-UA" sz="2400" baseline="30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uk-UA" sz="2400" baseline="-25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(р-н)</a:t>
            </a:r>
            <a:r>
              <a:rPr lang="uk-UA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uk-UA" sz="2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uk-UA" sz="2400" baseline="30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uk-UA" sz="2400" baseline="-25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(скло)</a:t>
            </a:r>
            <a:r>
              <a:rPr lang="uk-UA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↔ Н</a:t>
            </a:r>
            <a:r>
              <a:rPr lang="uk-UA" sz="2400" baseline="30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uk-UA" sz="2400" baseline="-25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(скло)</a:t>
            </a:r>
            <a:r>
              <a:rPr lang="uk-UA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uk-UA" sz="2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uk-UA" sz="2400" baseline="30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uk-UA" sz="2400" baseline="-25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(р-н)</a:t>
            </a:r>
            <a:endParaRPr lang="ru-RU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87306902"/>
              </p:ext>
            </p:extLst>
          </p:nvPr>
        </p:nvGraphicFramePr>
        <p:xfrm>
          <a:off x="4524095" y="2677066"/>
          <a:ext cx="6664942" cy="6394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2" name="Уравнение" r:id="rId4" imgW="2578100" imgH="254000" progId="Equation.3">
                  <p:embed/>
                </p:oleObj>
              </mc:Choice>
              <mc:Fallback>
                <p:oleObj name="Уравнение" r:id="rId4" imgW="2578100" imgH="2540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24095" y="2677066"/>
                        <a:ext cx="6664942" cy="63944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4524095" y="1578725"/>
            <a:ext cx="19014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 smtClean="0"/>
              <a:t>Скло│ Н</a:t>
            </a:r>
            <a:r>
              <a:rPr lang="uk-UA" sz="3600" baseline="30000" dirty="0" smtClean="0"/>
              <a:t>+</a:t>
            </a:r>
            <a:endParaRPr lang="ru-RU" sz="36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607770" y="3345265"/>
            <a:ext cx="8584230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uk-UA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Переваги: </a:t>
            </a:r>
            <a:endParaRPr lang="ru-RU" sz="12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uk-UA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1) не чутливі до ОВР; </a:t>
            </a:r>
            <a:endParaRPr lang="ru-RU" sz="12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uk-UA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2) не адсорбують білка; </a:t>
            </a:r>
            <a:endParaRPr lang="ru-RU" sz="12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uk-UA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3) індиферентні до ПАР;</a:t>
            </a:r>
            <a:endParaRPr lang="ru-RU" sz="12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uk-UA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4) дозволяють працювати в широкому інтервалі значень </a:t>
            </a:r>
            <a:r>
              <a:rPr lang="uk-UA" sz="20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рН</a:t>
            </a:r>
            <a:r>
              <a:rPr lang="uk-UA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1÷12;</a:t>
            </a:r>
            <a:endParaRPr lang="ru-RU" sz="12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uk-UA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5) при зміні </a:t>
            </a:r>
            <a:r>
              <a:rPr lang="uk-UA" sz="20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рН</a:t>
            </a:r>
            <a:r>
              <a:rPr lang="uk-UA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за допомогою скляного електроду в розчин не вводяться сторонні речовини, що особливо </a:t>
            </a:r>
            <a:r>
              <a:rPr lang="uk-UA" sz="20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цінно</a:t>
            </a:r>
            <a:r>
              <a:rPr lang="uk-UA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при біохімічних дослідженнях, а також при дослідженні каламутних і забарвлених розчинів.</a:t>
            </a:r>
            <a:endParaRPr lang="ru-RU" sz="12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9413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600075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>
                <a:solidFill>
                  <a:srgbClr val="FF0000"/>
                </a:solidFill>
              </a:rPr>
              <a:t>Водневий електрод (газовий)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11565"/>
          <a:stretch/>
        </p:blipFill>
        <p:spPr>
          <a:xfrm>
            <a:off x="19631" y="813315"/>
            <a:ext cx="7520516" cy="560070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915149" y="1064201"/>
            <a:ext cx="4943475" cy="186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r>
              <a:rPr lang="uk-UA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</a:t>
            </a:r>
            <a:r>
              <a:rPr lang="uk-UA" sz="2400" baseline="-25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uk-UA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(газ) ↔ 2Н</a:t>
            </a:r>
            <a:r>
              <a:rPr lang="uk-UA" sz="2400" baseline="30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uk-UA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+ 2ē</a:t>
            </a:r>
            <a:endParaRPr lang="ru-RU" sz="14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uk-UA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Стандартний водневий електрод записується наступним чином:</a:t>
            </a:r>
            <a:endParaRPr lang="ru-RU" sz="14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ctr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r>
              <a:rPr lang="uk-UA" sz="2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Pt</a:t>
            </a:r>
            <a:r>
              <a:rPr lang="uk-UA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(H</a:t>
            </a:r>
            <a:r>
              <a:rPr lang="uk-UA" sz="2400" baseline="-25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uk-UA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)|H</a:t>
            </a:r>
            <a:r>
              <a:rPr lang="uk-UA" sz="2400" baseline="30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endParaRPr lang="ru-RU" sz="1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520516" y="2971799"/>
            <a:ext cx="6046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 </a:t>
            </a:r>
            <a:endParaRPr lang="ru-RU" dirty="0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95573065"/>
              </p:ext>
            </p:extLst>
          </p:nvPr>
        </p:nvGraphicFramePr>
        <p:xfrm>
          <a:off x="7917290" y="3485401"/>
          <a:ext cx="659456" cy="5275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9" name="Уравнение" r:id="rId4" imgW="279279" imgH="241195" progId="Equation.3">
                  <p:embed/>
                </p:oleObj>
              </mc:Choice>
              <mc:Fallback>
                <p:oleObj name="Уравнение" r:id="rId4" imgW="279279" imgH="241195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17290" y="3485401"/>
                        <a:ext cx="659456" cy="52756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8625820" y="3492942"/>
            <a:ext cx="19505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 101,3 кПа; </a:t>
            </a:r>
            <a:endParaRPr lang="ru-RU" sz="2400" dirty="0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57129438"/>
              </p:ext>
            </p:extLst>
          </p:nvPr>
        </p:nvGraphicFramePr>
        <p:xfrm>
          <a:off x="7917290" y="4020769"/>
          <a:ext cx="1002670" cy="7520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0" name="Уравнение" r:id="rId6" imgW="291973" imgH="241195" progId="Equation.3">
                  <p:embed/>
                </p:oleObj>
              </mc:Choice>
              <mc:Fallback>
                <p:oleObj name="Уравнение" r:id="rId6" imgW="291973" imgH="241195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17290" y="4020769"/>
                        <a:ext cx="1002670" cy="75200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8673505" y="4158261"/>
            <a:ext cx="185515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 1 моль/л; </a:t>
            </a:r>
            <a:endParaRPr lang="ru-RU" sz="2800" dirty="0"/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4" name="Объект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95800338"/>
              </p:ext>
            </p:extLst>
          </p:nvPr>
        </p:nvGraphicFramePr>
        <p:xfrm>
          <a:off x="7917290" y="5589901"/>
          <a:ext cx="1713875" cy="10277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1" name="Уравнение" r:id="rId8" imgW="507960" imgH="304560" progId="Equation.3">
                  <p:embed/>
                </p:oleObj>
              </mc:Choice>
              <mc:Fallback>
                <p:oleObj name="Уравнение" r:id="rId8" imgW="507960" imgH="30456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17290" y="5589901"/>
                        <a:ext cx="1713875" cy="102776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Прямоугольник 14"/>
          <p:cNvSpPr/>
          <p:nvPr/>
        </p:nvSpPr>
        <p:spPr>
          <a:xfrm>
            <a:off x="9631165" y="5890796"/>
            <a:ext cx="20131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 </a:t>
            </a:r>
            <a:r>
              <a:rPr lang="uk-UA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–0,059</a:t>
            </a:r>
            <a:r>
              <a:rPr lang="uk-UA" sz="24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</a:t>
            </a:r>
            <a:endParaRPr lang="ru-RU" sz="2400" dirty="0"/>
          </a:p>
        </p:txBody>
      </p:sp>
      <p:graphicFrame>
        <p:nvGraphicFramePr>
          <p:cNvPr id="16" name="Объект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23244764"/>
              </p:ext>
            </p:extLst>
          </p:nvPr>
        </p:nvGraphicFramePr>
        <p:xfrm>
          <a:off x="7917290" y="4737170"/>
          <a:ext cx="2364917" cy="9615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2" name="Уравнение" r:id="rId10" imgW="749160" imgH="304560" progId="Equation.3">
                  <p:embed/>
                </p:oleObj>
              </mc:Choice>
              <mc:Fallback>
                <p:oleObj name="Уравнение" r:id="rId10" imgW="749160" imgH="3045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17290" y="4737170"/>
                        <a:ext cx="2364917" cy="96156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512219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757238"/>
          </a:xfrm>
        </p:spPr>
        <p:txBody>
          <a:bodyPr/>
          <a:lstStyle/>
          <a:p>
            <a:pPr algn="ctr"/>
            <a:r>
              <a:rPr lang="uk-UA" dirty="0" err="1" smtClean="0">
                <a:solidFill>
                  <a:srgbClr val="FF0000"/>
                </a:solidFill>
              </a:rPr>
              <a:t>Сурмяний</a:t>
            </a:r>
            <a:r>
              <a:rPr lang="uk-UA" dirty="0" smtClean="0">
                <a:solidFill>
                  <a:srgbClr val="FF0000"/>
                </a:solidFill>
              </a:rPr>
              <a:t> електрод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013" y="757238"/>
            <a:ext cx="12091987" cy="6100761"/>
          </a:xfrm>
        </p:spPr>
        <p:txBody>
          <a:bodyPr>
            <a:normAutofit/>
          </a:bodyPr>
          <a:lstStyle/>
          <a:p>
            <a:pPr lvl="0" fontAlgn="auto"/>
            <a:r>
              <a:rPr lang="uk-UA" sz="4400" dirty="0" smtClean="0"/>
              <a:t>Сурм'яний електрод – </a:t>
            </a:r>
            <a:r>
              <a:rPr lang="uk-UA" sz="4400" dirty="0" err="1" smtClean="0"/>
              <a:t>металооксидний</a:t>
            </a:r>
            <a:endParaRPr lang="uk-UA" sz="4400" dirty="0" smtClean="0"/>
          </a:p>
          <a:p>
            <a:pPr lvl="0" fontAlgn="auto"/>
            <a:r>
              <a:rPr lang="uk-UA" sz="4400" dirty="0" smtClean="0"/>
              <a:t>Схема електроду: </a:t>
            </a:r>
            <a:r>
              <a:rPr lang="uk-UA" sz="4400" dirty="0" err="1" smtClean="0"/>
              <a:t>Sb</a:t>
            </a:r>
            <a:r>
              <a:rPr lang="uk-UA" sz="4400" dirty="0"/>
              <a:t>, Sb</a:t>
            </a:r>
            <a:r>
              <a:rPr lang="uk-UA" sz="4400" baseline="-25000" dirty="0"/>
              <a:t>2</a:t>
            </a:r>
            <a:r>
              <a:rPr lang="uk-UA" sz="4400" dirty="0"/>
              <a:t>O</a:t>
            </a:r>
            <a:r>
              <a:rPr lang="uk-UA" sz="4400" baseline="-25000" dirty="0"/>
              <a:t>3</a:t>
            </a:r>
            <a:r>
              <a:rPr lang="uk-UA" sz="4400" dirty="0"/>
              <a:t>|H</a:t>
            </a:r>
            <a:r>
              <a:rPr lang="uk-UA" sz="4400" baseline="30000" dirty="0"/>
              <a:t>+ </a:t>
            </a:r>
            <a:r>
              <a:rPr lang="uk-UA" sz="4400" dirty="0" smtClean="0"/>
              <a:t>.</a:t>
            </a:r>
            <a:endParaRPr lang="ru-RU" sz="4400" dirty="0" smtClean="0"/>
          </a:p>
          <a:p>
            <a:pPr lvl="0" fontAlgn="auto"/>
            <a:r>
              <a:rPr lang="ru-RU" sz="4400" dirty="0" err="1" smtClean="0"/>
              <a:t>Електродна</a:t>
            </a:r>
            <a:r>
              <a:rPr lang="ru-RU" sz="4400" dirty="0" smtClean="0"/>
              <a:t> </a:t>
            </a:r>
            <a:r>
              <a:rPr lang="ru-RU" sz="4400" dirty="0" err="1" smtClean="0"/>
              <a:t>реакція</a:t>
            </a:r>
            <a:r>
              <a:rPr lang="ru-RU" sz="4400" dirty="0" smtClean="0"/>
              <a:t>: </a:t>
            </a:r>
            <a:r>
              <a:rPr lang="uk-UA" sz="4400" dirty="0" smtClean="0"/>
              <a:t>Sb</a:t>
            </a:r>
            <a:r>
              <a:rPr lang="uk-UA" sz="4400" baseline="-25000" dirty="0" smtClean="0"/>
              <a:t>2</a:t>
            </a:r>
            <a:r>
              <a:rPr lang="uk-UA" sz="4400" dirty="0" smtClean="0"/>
              <a:t>O</a:t>
            </a:r>
            <a:r>
              <a:rPr lang="uk-UA" sz="4400" baseline="-25000" dirty="0" smtClean="0"/>
              <a:t>3</a:t>
            </a:r>
            <a:r>
              <a:rPr lang="uk-UA" sz="4400" dirty="0" smtClean="0"/>
              <a:t> </a:t>
            </a:r>
            <a:r>
              <a:rPr lang="uk-UA" sz="4400" dirty="0"/>
              <a:t>+ 6H</a:t>
            </a:r>
            <a:r>
              <a:rPr lang="uk-UA" sz="4400" baseline="30000" dirty="0"/>
              <a:t>+</a:t>
            </a:r>
            <a:r>
              <a:rPr lang="uk-UA" sz="4400" dirty="0"/>
              <a:t> → 2Sb</a:t>
            </a:r>
            <a:r>
              <a:rPr lang="uk-UA" sz="4400" baseline="30000" dirty="0"/>
              <a:t>3+</a:t>
            </a:r>
            <a:r>
              <a:rPr lang="uk-UA" sz="4400" dirty="0"/>
              <a:t> + 3H</a:t>
            </a:r>
            <a:r>
              <a:rPr lang="uk-UA" sz="4400" baseline="-25000" dirty="0"/>
              <a:t>2</a:t>
            </a:r>
            <a:r>
              <a:rPr lang="uk-UA" sz="4400" dirty="0"/>
              <a:t>O</a:t>
            </a:r>
            <a:endParaRPr lang="ru-RU" sz="4400" dirty="0"/>
          </a:p>
          <a:p>
            <a:r>
              <a:rPr lang="uk-UA" sz="4400" dirty="0" smtClean="0"/>
              <a:t>Потенціал залежить </a:t>
            </a:r>
            <a:r>
              <a:rPr lang="uk-UA" sz="4400" dirty="0"/>
              <a:t>тільки від Н</a:t>
            </a:r>
            <a:r>
              <a:rPr lang="uk-UA" sz="4400" baseline="30000" dirty="0"/>
              <a:t>+</a:t>
            </a:r>
            <a:r>
              <a:rPr lang="uk-UA" sz="4400" dirty="0"/>
              <a:t>:</a:t>
            </a:r>
            <a:endParaRPr lang="ru-RU" sz="4400" dirty="0"/>
          </a:p>
          <a:p>
            <a:endParaRPr lang="ru-RU" sz="4400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00519208"/>
              </p:ext>
            </p:extLst>
          </p:nvPr>
        </p:nvGraphicFramePr>
        <p:xfrm>
          <a:off x="1282182" y="4107655"/>
          <a:ext cx="9727648" cy="1907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0" name="Уравнение" r:id="rId3" imgW="1473200" imgH="279400" progId="Equation.3">
                  <p:embed/>
                </p:oleObj>
              </mc:Choice>
              <mc:Fallback>
                <p:oleObj name="Уравнение" r:id="rId3" imgW="1473200" imgH="2794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2182" y="4107655"/>
                        <a:ext cx="9727648" cy="190738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771121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19116"/>
            <a:ext cx="12192000" cy="573888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3600" dirty="0" smtClean="0"/>
              <a:t>1. Електродні </a:t>
            </a:r>
            <a:r>
              <a:rPr lang="uk-UA" sz="3600" dirty="0"/>
              <a:t>потенціали й механізм їх виникнення. </a:t>
            </a:r>
            <a:endParaRPr lang="ru-RU" sz="3600" dirty="0"/>
          </a:p>
          <a:p>
            <a:pPr marL="0" indent="0">
              <a:buNone/>
            </a:pPr>
            <a:r>
              <a:rPr lang="uk-UA" sz="3600" dirty="0"/>
              <a:t>2.	Вимір електродних потенціалів. Нормальний (стандартний) електродний потенціал. Рівняння </a:t>
            </a:r>
            <a:r>
              <a:rPr lang="uk-UA" sz="3600" dirty="0" err="1"/>
              <a:t>Нернста</a:t>
            </a:r>
            <a:r>
              <a:rPr lang="uk-UA" sz="3600" dirty="0"/>
              <a:t>.</a:t>
            </a:r>
            <a:endParaRPr lang="ru-RU" sz="3600" dirty="0"/>
          </a:p>
          <a:p>
            <a:pPr marL="0" indent="0">
              <a:buNone/>
            </a:pPr>
            <a:r>
              <a:rPr lang="uk-UA" sz="3600" dirty="0"/>
              <a:t>3.	Класифікація електродів:</a:t>
            </a:r>
            <a:endParaRPr lang="ru-RU" sz="3600" dirty="0"/>
          </a:p>
          <a:p>
            <a:pPr marL="0" indent="0">
              <a:buNone/>
            </a:pPr>
            <a:r>
              <a:rPr lang="uk-UA" sz="3600" dirty="0"/>
              <a:t>	а)	електроди I роду;</a:t>
            </a:r>
            <a:endParaRPr lang="ru-RU" sz="3600" dirty="0"/>
          </a:p>
          <a:p>
            <a:pPr marL="0" indent="0">
              <a:buNone/>
            </a:pPr>
            <a:r>
              <a:rPr lang="uk-UA" sz="3600" dirty="0"/>
              <a:t>	б)	електроди II роду;</a:t>
            </a:r>
            <a:endParaRPr lang="ru-RU" sz="3600" dirty="0"/>
          </a:p>
          <a:p>
            <a:pPr marL="0" indent="0">
              <a:buNone/>
            </a:pPr>
            <a:r>
              <a:rPr lang="uk-UA" sz="3600" dirty="0"/>
              <a:t>	в)	електроди III роду;</a:t>
            </a:r>
            <a:endParaRPr lang="ru-RU" sz="3600" dirty="0"/>
          </a:p>
          <a:p>
            <a:pPr marL="0" indent="0">
              <a:buNone/>
            </a:pPr>
            <a:r>
              <a:rPr lang="uk-UA" sz="3600" dirty="0"/>
              <a:t>	г)	мембранні електроди;</a:t>
            </a:r>
            <a:endParaRPr lang="ru-RU" sz="3600" dirty="0"/>
          </a:p>
          <a:p>
            <a:pPr marL="0" indent="0">
              <a:buNone/>
            </a:pPr>
            <a:r>
              <a:rPr lang="uk-UA" sz="3600" dirty="0" smtClean="0"/>
              <a:t>	д</a:t>
            </a:r>
            <a:r>
              <a:rPr lang="uk-UA" sz="3600" dirty="0"/>
              <a:t>) </a:t>
            </a:r>
            <a:r>
              <a:rPr lang="uk-UA" sz="3600" dirty="0" smtClean="0"/>
              <a:t>	газові електроди.</a:t>
            </a:r>
            <a:endParaRPr lang="ru-RU" sz="3600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84126"/>
          </a:xfrm>
        </p:spPr>
        <p:txBody>
          <a:bodyPr>
            <a:normAutofit/>
          </a:bodyPr>
          <a:lstStyle/>
          <a:p>
            <a:pPr algn="ctr"/>
            <a:r>
              <a:rPr lang="uk-UA" b="1" dirty="0" smtClean="0">
                <a:solidFill>
                  <a:srgbClr val="FF0000"/>
                </a:solidFill>
              </a:rPr>
              <a:t>План лекції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7428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28675"/>
          </a:xfrm>
        </p:spPr>
        <p:txBody>
          <a:bodyPr/>
          <a:lstStyle/>
          <a:p>
            <a:r>
              <a:rPr lang="uk-UA" dirty="0" smtClean="0">
                <a:solidFill>
                  <a:srgbClr val="FF0000"/>
                </a:solidFill>
              </a:rPr>
              <a:t>Виникнення подвійного електричного шару (ПЕШ)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7" name="Рисунок 6" descr="Описание: К слайду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7" y="1100138"/>
            <a:ext cx="11515725" cy="6400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001756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7065"/>
            <a:ext cx="12192000" cy="760016"/>
          </a:xfrm>
        </p:spPr>
        <p:txBody>
          <a:bodyPr>
            <a:normAutofit/>
          </a:bodyPr>
          <a:lstStyle/>
          <a:p>
            <a:pPr algn="ctr"/>
            <a:r>
              <a:rPr lang="uk-UA" sz="3600" dirty="0" smtClean="0">
                <a:solidFill>
                  <a:srgbClr val="FF0000"/>
                </a:solidFill>
              </a:rPr>
              <a:t>Рівняння </a:t>
            </a:r>
            <a:r>
              <a:rPr lang="uk-UA" sz="3600" dirty="0" err="1" smtClean="0">
                <a:solidFill>
                  <a:srgbClr val="FF0000"/>
                </a:solidFill>
              </a:rPr>
              <a:t>Нернста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uk-UA" sz="3600" dirty="0" smtClean="0">
                <a:solidFill>
                  <a:srgbClr val="FF0000"/>
                </a:solidFill>
              </a:rPr>
              <a:t>для розрахунку електродного потенціалу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742950"/>
            <a:ext cx="12192000" cy="6115049"/>
          </a:xfrm>
        </p:spPr>
        <p:txBody>
          <a:bodyPr>
            <a:normAutofit fontScale="92500" lnSpcReduction="20000"/>
          </a:bodyPr>
          <a:lstStyle/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r>
              <a:rPr lang="uk-UA" dirty="0"/>
              <a:t>Після перетворень</a:t>
            </a:r>
            <a:r>
              <a:rPr lang="uk-UA" dirty="0" smtClean="0"/>
              <a:t>: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uk-UA" dirty="0"/>
              <a:t>де </a:t>
            </a:r>
            <a:r>
              <a:rPr lang="uk-UA" i="1" dirty="0"/>
              <a:t>R</a:t>
            </a:r>
            <a:r>
              <a:rPr lang="uk-UA" dirty="0"/>
              <a:t> = 8,314 </a:t>
            </a:r>
            <a:r>
              <a:rPr lang="uk-UA" dirty="0" err="1"/>
              <a:t>Дж</a:t>
            </a:r>
            <a:r>
              <a:rPr lang="uk-UA" dirty="0"/>
              <a:t>/К</a:t>
            </a:r>
            <a:r>
              <a:rPr lang="uk-UA" dirty="0">
                <a:sym typeface="Symbol" panose="05050102010706020507" pitchFamily="18" charset="2"/>
              </a:rPr>
              <a:t></a:t>
            </a:r>
            <a:r>
              <a:rPr lang="uk-UA" dirty="0"/>
              <a:t> моль; </a:t>
            </a:r>
            <a:endParaRPr lang="uk-UA" dirty="0" smtClean="0"/>
          </a:p>
          <a:p>
            <a:pPr marL="0" indent="0">
              <a:buNone/>
            </a:pPr>
            <a:r>
              <a:rPr lang="uk-UA" i="1" dirty="0" smtClean="0"/>
              <a:t>F</a:t>
            </a:r>
            <a:r>
              <a:rPr lang="uk-UA" dirty="0" smtClean="0"/>
              <a:t> </a:t>
            </a:r>
            <a:r>
              <a:rPr lang="uk-UA" dirty="0"/>
              <a:t>– число Фарадея, 9,65·10</a:t>
            </a:r>
            <a:r>
              <a:rPr lang="uk-UA" baseline="30000" dirty="0"/>
              <a:t>4</a:t>
            </a:r>
            <a:r>
              <a:rPr lang="uk-UA" dirty="0"/>
              <a:t> </a:t>
            </a:r>
            <a:r>
              <a:rPr lang="uk-UA" dirty="0" err="1"/>
              <a:t>Кл</a:t>
            </a:r>
            <a:r>
              <a:rPr lang="uk-UA" dirty="0"/>
              <a:t>/моль;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Т </a:t>
            </a:r>
            <a:r>
              <a:rPr lang="uk-UA" dirty="0"/>
              <a:t>= 298 К; </a:t>
            </a:r>
            <a:br>
              <a:rPr lang="uk-UA" dirty="0"/>
            </a:br>
            <a:r>
              <a:rPr lang="uk-UA" dirty="0"/>
              <a:t>n – кількість електронів;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е</a:t>
            </a:r>
            <a:r>
              <a:rPr lang="uk-UA" baseline="30000" dirty="0" smtClean="0"/>
              <a:t>0</a:t>
            </a:r>
            <a:r>
              <a:rPr lang="uk-UA" dirty="0" smtClean="0"/>
              <a:t> </a:t>
            </a:r>
            <a:r>
              <a:rPr lang="uk-UA" dirty="0"/>
              <a:t>– стандартний електродний потенціал;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>
                <a:sym typeface="Symbol" panose="05050102010706020507" pitchFamily="18" charset="2"/>
              </a:rPr>
              <a:t></a:t>
            </a:r>
            <a:r>
              <a:rPr lang="uk-UA" dirty="0" smtClean="0"/>
              <a:t> </a:t>
            </a:r>
            <a:r>
              <a:rPr lang="uk-UA" dirty="0"/>
              <a:t>– активність іонів (</a:t>
            </a:r>
            <a:r>
              <a:rPr lang="uk-UA" dirty="0" err="1"/>
              <a:t>моль</a:t>
            </a:r>
            <a:r>
              <a:rPr lang="uk-UA" dirty="0" err="1">
                <a:sym typeface="Symbol" panose="05050102010706020507" pitchFamily="18" charset="2"/>
              </a:rPr>
              <a:t></a:t>
            </a:r>
            <a:r>
              <a:rPr lang="uk-UA" dirty="0" err="1"/>
              <a:t>л</a:t>
            </a:r>
            <a:r>
              <a:rPr lang="uk-UA" dirty="0"/>
              <a:t>);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2,3ln </a:t>
            </a:r>
            <a:r>
              <a:rPr lang="uk-UA" dirty="0"/>
              <a:t>= </a:t>
            </a:r>
            <a:r>
              <a:rPr lang="uk-UA" dirty="0" err="1"/>
              <a:t>lg</a:t>
            </a:r>
            <a:endParaRPr lang="ru-RU" dirty="0"/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  <p:sp>
        <p:nvSpPr>
          <p:cNvPr id="13" name="Rectangle 11"/>
          <p:cNvSpPr>
            <a:spLocks noChangeArrowheads="1"/>
          </p:cNvSpPr>
          <p:nvPr/>
        </p:nvSpPr>
        <p:spPr bwMode="auto">
          <a:xfrm>
            <a:off x="0" y="1651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4" name="Объект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6406436"/>
              </p:ext>
            </p:extLst>
          </p:nvPr>
        </p:nvGraphicFramePr>
        <p:xfrm>
          <a:off x="3948572" y="1017589"/>
          <a:ext cx="3871893" cy="10914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1" name="Уравнение" r:id="rId3" imgW="1409088" imgH="393529" progId="Equation.3">
                  <p:embed/>
                </p:oleObj>
              </mc:Choice>
              <mc:Fallback>
                <p:oleObj name="Уравнение" r:id="rId3" imgW="1409088" imgH="393529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48572" y="1017589"/>
                        <a:ext cx="3871893" cy="109140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Объект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91149403"/>
              </p:ext>
            </p:extLst>
          </p:nvPr>
        </p:nvGraphicFramePr>
        <p:xfrm>
          <a:off x="3903777" y="2148677"/>
          <a:ext cx="3723065" cy="10175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2" name="Уравнение" r:id="rId5" imgW="1460160" imgH="393480" progId="Equation.3">
                  <p:embed/>
                </p:oleObj>
              </mc:Choice>
              <mc:Fallback>
                <p:oleObj name="Уравнение" r:id="rId5" imgW="1460160" imgH="39348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03777" y="2148677"/>
                        <a:ext cx="3723065" cy="101758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Объект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3192401"/>
              </p:ext>
            </p:extLst>
          </p:nvPr>
        </p:nvGraphicFramePr>
        <p:xfrm>
          <a:off x="3948572" y="3106981"/>
          <a:ext cx="3450666" cy="9792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3" name="Уравнение" r:id="rId7" imgW="1396394" imgH="393529" progId="Equation.3">
                  <p:embed/>
                </p:oleObj>
              </mc:Choice>
              <mc:Fallback>
                <p:oleObj name="Уравнение" r:id="rId7" imgW="1396394" imgH="393529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48572" y="3106981"/>
                        <a:ext cx="3450666" cy="97924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Rectangle 1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15"/>
          <p:cNvSpPr>
            <a:spLocks noChangeArrowheads="1"/>
          </p:cNvSpPr>
          <p:nvPr/>
        </p:nvSpPr>
        <p:spPr bwMode="auto">
          <a:xfrm>
            <a:off x="0" y="85725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Rectangle 20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3" name="Объект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9455291"/>
              </p:ext>
            </p:extLst>
          </p:nvPr>
        </p:nvGraphicFramePr>
        <p:xfrm>
          <a:off x="1345857" y="6081563"/>
          <a:ext cx="1544981" cy="6621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4" name="Уравнение" r:id="rId9" imgW="939392" imgH="393529" progId="Equation.3">
                  <p:embed/>
                </p:oleObj>
              </mc:Choice>
              <mc:Fallback>
                <p:oleObj name="Уравнение" r:id="rId9" imgW="939392" imgH="393529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45857" y="6081563"/>
                        <a:ext cx="1544981" cy="66213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164206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42950"/>
          </a:xfrm>
        </p:spPr>
        <p:txBody>
          <a:bodyPr/>
          <a:lstStyle/>
          <a:p>
            <a:r>
              <a:rPr lang="uk-UA" b="1" dirty="0" smtClean="0">
                <a:solidFill>
                  <a:srgbClr val="FF0000"/>
                </a:solidFill>
              </a:rPr>
              <a:t>Нормальний (стандартний) електродний потенціал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742950"/>
            <a:ext cx="12192000" cy="6115049"/>
          </a:xfrm>
        </p:spPr>
        <p:txBody>
          <a:bodyPr>
            <a:normAutofit/>
          </a:bodyPr>
          <a:lstStyle/>
          <a:p>
            <a:r>
              <a:rPr lang="uk-UA" dirty="0" smtClean="0"/>
              <a:t>Абсолютне </a:t>
            </a:r>
            <a:r>
              <a:rPr lang="uk-UA" dirty="0"/>
              <a:t>значення електродного потенціалу вимірювати неможливо, тому вимірюють різницю потенціалів між індикаторним електродом і електродом порівняння, потенціал якого умовно приймають рівним нулю. </a:t>
            </a:r>
            <a:endParaRPr lang="uk-UA" dirty="0" smtClean="0"/>
          </a:p>
          <a:p>
            <a:r>
              <a:rPr lang="uk-UA" dirty="0" smtClean="0"/>
              <a:t>Як </a:t>
            </a:r>
            <a:r>
              <a:rPr lang="uk-UA" dirty="0"/>
              <a:t>електрод порівняння використовують стандартний водневий електрод. </a:t>
            </a:r>
            <a:r>
              <a:rPr lang="uk-UA" i="1" dirty="0"/>
              <a:t>Електродним потенціалом</a:t>
            </a:r>
            <a:r>
              <a:rPr lang="uk-UA" dirty="0"/>
              <a:t> (відносним потенціалом) називається величина Е.Р.С. гальванічного елемента, що складається з електрода визначення і електрода порівняння – стандартного водневого електрода:</a:t>
            </a:r>
            <a:endParaRPr lang="ru-RU" dirty="0"/>
          </a:p>
          <a:p>
            <a:pPr marL="0" indent="0" algn="ctr">
              <a:buNone/>
            </a:pPr>
            <a:r>
              <a:rPr lang="uk-UA" dirty="0" err="1"/>
              <a:t>Pt</a:t>
            </a:r>
            <a:r>
              <a:rPr lang="uk-UA" dirty="0"/>
              <a:t>(H</a:t>
            </a:r>
            <a:r>
              <a:rPr lang="uk-UA" baseline="-25000" dirty="0"/>
              <a:t>2</a:t>
            </a:r>
            <a:r>
              <a:rPr lang="uk-UA" dirty="0"/>
              <a:t>)|H</a:t>
            </a:r>
            <a:r>
              <a:rPr lang="uk-UA" baseline="30000" dirty="0"/>
              <a:t>+</a:t>
            </a:r>
            <a:r>
              <a:rPr lang="uk-UA" dirty="0"/>
              <a:t> ||</a:t>
            </a:r>
            <a:r>
              <a:rPr lang="uk-UA" dirty="0" err="1"/>
              <a:t>Me</a:t>
            </a:r>
            <a:r>
              <a:rPr lang="uk-UA" baseline="30000" dirty="0"/>
              <a:t>+</a:t>
            </a:r>
            <a:r>
              <a:rPr lang="uk-UA" dirty="0"/>
              <a:t>|</a:t>
            </a:r>
            <a:r>
              <a:rPr lang="uk-UA" dirty="0" err="1"/>
              <a:t>Me</a:t>
            </a:r>
            <a:r>
              <a:rPr lang="uk-UA" dirty="0"/>
              <a:t>.</a:t>
            </a:r>
            <a:endParaRPr lang="ru-RU" dirty="0"/>
          </a:p>
          <a:p>
            <a:pPr marL="0" indent="0" algn="ctr">
              <a:buNone/>
            </a:pPr>
            <a:r>
              <a:rPr lang="uk-UA" dirty="0" err="1" smtClean="0"/>
              <a:t>а</a:t>
            </a:r>
            <a:r>
              <a:rPr lang="uk-UA" baseline="-25000" dirty="0" err="1" smtClean="0"/>
              <a:t>н</a:t>
            </a:r>
            <a:r>
              <a:rPr lang="uk-UA" baseline="30000" dirty="0" smtClean="0"/>
              <a:t>+</a:t>
            </a:r>
            <a:r>
              <a:rPr lang="uk-UA" dirty="0" smtClean="0"/>
              <a:t> </a:t>
            </a:r>
            <a:r>
              <a:rPr lang="uk-UA" dirty="0"/>
              <a:t>= 1    </a:t>
            </a:r>
            <a:r>
              <a:rPr lang="uk-UA" dirty="0" err="1"/>
              <a:t>а</a:t>
            </a:r>
            <a:r>
              <a:rPr lang="uk-UA" baseline="-25000" dirty="0" err="1"/>
              <a:t>Me</a:t>
            </a:r>
            <a:r>
              <a:rPr lang="uk-UA" baseline="30000" dirty="0"/>
              <a:t>+</a:t>
            </a:r>
            <a:r>
              <a:rPr lang="uk-UA" dirty="0"/>
              <a:t> =1</a:t>
            </a:r>
            <a:endParaRPr lang="ru-RU" dirty="0"/>
          </a:p>
          <a:p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Е</a:t>
            </a:r>
            <a:r>
              <a:rPr lang="uk-UA" dirty="0"/>
              <a:t>. Р. С. цього ланцюга</a:t>
            </a:r>
            <a:r>
              <a:rPr lang="uk-UA" dirty="0" smtClean="0"/>
              <a:t>:</a:t>
            </a:r>
          </a:p>
          <a:p>
            <a:endParaRPr lang="uk-UA" dirty="0" smtClean="0"/>
          </a:p>
          <a:p>
            <a:pPr marL="0" indent="0">
              <a:buNone/>
            </a:pPr>
            <a:r>
              <a:rPr lang="uk-UA" dirty="0"/>
              <a:t>Так як, e</a:t>
            </a:r>
            <a:r>
              <a:rPr lang="uk-UA" baseline="30000" dirty="0"/>
              <a:t>0</a:t>
            </a:r>
            <a:r>
              <a:rPr lang="uk-UA" dirty="0"/>
              <a:t>(водневого) = 0, де</a:t>
            </a:r>
            <a:endParaRPr lang="ru-RU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44852403"/>
              </p:ext>
            </p:extLst>
          </p:nvPr>
        </p:nvGraphicFramePr>
        <p:xfrm>
          <a:off x="3986213" y="5122066"/>
          <a:ext cx="3011488" cy="700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4" name="Уравнение" r:id="rId3" imgW="1307880" imgH="304560" progId="Equation.3">
                  <p:embed/>
                </p:oleObj>
              </mc:Choice>
              <mc:Fallback>
                <p:oleObj name="Уравнение" r:id="rId3" imgW="1307880" imgH="30456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86213" y="5122066"/>
                        <a:ext cx="3011488" cy="70008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73977037"/>
              </p:ext>
            </p:extLst>
          </p:nvPr>
        </p:nvGraphicFramePr>
        <p:xfrm>
          <a:off x="4817585" y="6050754"/>
          <a:ext cx="1726884" cy="700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5" name="Уравнение" r:id="rId5" imgW="698500" imgH="279400" progId="Equation.3">
                  <p:embed/>
                </p:oleObj>
              </mc:Choice>
              <mc:Fallback>
                <p:oleObj name="Уравнение" r:id="rId5" imgW="698500" imgH="2794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17585" y="6050754"/>
                        <a:ext cx="1726884" cy="70008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012618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ÐÐ°ÑÑÐ¸Ð½ÐºÐ¸ Ð¿Ð¾ Ð·Ð°Ð¿ÑÐ¾ÑÑ ÑÐ°Ð±Ð»Ð¸ÑÑ ÑÑÐ°Ð½Ð´Ð°ÑÑÐ½Ð¸Ñ ÐµÐ»ÐµÐºÑÑÐ¾Ð´Ð½Ð¸Ñ Ð¿Ð¾ÑÐµÐ½ÑÑÐ°Ð»ÑÐ²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889" y="119411"/>
            <a:ext cx="10806112" cy="6738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0"/>
            <a:ext cx="192424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 smtClean="0">
                <a:solidFill>
                  <a:srgbClr val="FF0000"/>
                </a:solidFill>
              </a:rPr>
              <a:t>Величини</a:t>
            </a:r>
          </a:p>
          <a:p>
            <a:r>
              <a:rPr lang="uk-UA" sz="2400" dirty="0" smtClean="0">
                <a:solidFill>
                  <a:srgbClr val="FF0000"/>
                </a:solidFill>
              </a:rPr>
              <a:t>Стандартних</a:t>
            </a:r>
          </a:p>
          <a:p>
            <a:r>
              <a:rPr lang="uk-UA" sz="2400" dirty="0" smtClean="0">
                <a:solidFill>
                  <a:srgbClr val="FF0000"/>
                </a:solidFill>
              </a:rPr>
              <a:t>Електродних </a:t>
            </a:r>
          </a:p>
          <a:p>
            <a:r>
              <a:rPr lang="uk-UA" sz="2400" dirty="0" smtClean="0">
                <a:solidFill>
                  <a:srgbClr val="FF0000"/>
                </a:solidFill>
              </a:rPr>
              <a:t>Потенціалів 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02984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57225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>
                <a:solidFill>
                  <a:srgbClr val="FF0000"/>
                </a:solidFill>
              </a:rPr>
              <a:t>Електроди I роду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657224"/>
            <a:ext cx="12192000" cy="6200775"/>
          </a:xfrm>
        </p:spPr>
        <p:txBody>
          <a:bodyPr>
            <a:normAutofit/>
          </a:bodyPr>
          <a:lstStyle/>
          <a:p>
            <a:r>
              <a:rPr lang="uk-UA" sz="3600" b="1" dirty="0"/>
              <a:t>Електроди І-го роду</a:t>
            </a:r>
            <a:r>
              <a:rPr lang="uk-UA" sz="3600" dirty="0"/>
              <a:t> – металеві електроди: </a:t>
            </a:r>
            <a:r>
              <a:rPr lang="uk-UA" sz="3600" dirty="0" smtClean="0"/>
              <a:t>платівка </a:t>
            </a:r>
            <a:r>
              <a:rPr lang="uk-UA" sz="3600" dirty="0"/>
              <a:t>металу занурена в розчин власної солі: </a:t>
            </a:r>
            <a:r>
              <a:rPr lang="uk-UA" sz="3600" dirty="0" err="1"/>
              <a:t>Ме</a:t>
            </a:r>
            <a:r>
              <a:rPr lang="uk-UA" sz="3600" dirty="0"/>
              <a:t>/</a:t>
            </a:r>
            <a:r>
              <a:rPr lang="uk-UA" sz="3600" dirty="0" err="1"/>
              <a:t>Ме</a:t>
            </a:r>
            <a:r>
              <a:rPr lang="uk-UA" sz="3600" baseline="30000" dirty="0" err="1"/>
              <a:t>n</a:t>
            </a:r>
            <a:r>
              <a:rPr lang="uk-UA" sz="3600" baseline="30000" dirty="0"/>
              <a:t>+</a:t>
            </a:r>
            <a:r>
              <a:rPr lang="uk-UA" sz="3600" dirty="0"/>
              <a:t>. </a:t>
            </a:r>
            <a:endParaRPr lang="uk-UA" sz="3600" dirty="0" smtClean="0"/>
          </a:p>
          <a:p>
            <a:r>
              <a:rPr lang="uk-UA" sz="3600" dirty="0" smtClean="0"/>
              <a:t>Електродний процес:</a:t>
            </a:r>
            <a:endParaRPr lang="uk-UA" sz="3600" dirty="0"/>
          </a:p>
          <a:p>
            <a:pPr marL="0" indent="0" algn="ctr">
              <a:buNone/>
            </a:pPr>
            <a:r>
              <a:rPr lang="uk-UA" sz="3600" dirty="0" smtClean="0"/>
              <a:t>Me</a:t>
            </a:r>
            <a:r>
              <a:rPr lang="uk-UA" sz="3600" baseline="30000" dirty="0" smtClean="0"/>
              <a:t>0</a:t>
            </a:r>
            <a:r>
              <a:rPr lang="uk-UA" sz="3600" dirty="0" smtClean="0"/>
              <a:t> </a:t>
            </a:r>
            <a:r>
              <a:rPr lang="uk-UA" sz="3600" dirty="0"/>
              <a:t>– </a:t>
            </a:r>
            <a:r>
              <a:rPr lang="uk-UA" sz="3600" i="1" dirty="0" err="1"/>
              <a:t>n</a:t>
            </a:r>
            <a:r>
              <a:rPr lang="uk-UA" sz="3600" dirty="0" err="1"/>
              <a:t>ē</a:t>
            </a:r>
            <a:r>
              <a:rPr lang="uk-UA" sz="3600" dirty="0"/>
              <a:t> → </a:t>
            </a:r>
            <a:r>
              <a:rPr lang="uk-UA" sz="3600" dirty="0" err="1"/>
              <a:t>Me</a:t>
            </a:r>
            <a:r>
              <a:rPr lang="uk-UA" sz="3600" baseline="30000" dirty="0" err="1"/>
              <a:t>n</a:t>
            </a:r>
            <a:r>
              <a:rPr lang="uk-UA" sz="3600" baseline="30000" dirty="0"/>
              <a:t>+	</a:t>
            </a:r>
            <a:endParaRPr lang="ru-RU" sz="3600" dirty="0"/>
          </a:p>
          <a:p>
            <a:pPr marL="0" indent="0" algn="ctr">
              <a:buNone/>
            </a:pPr>
            <a:r>
              <a:rPr lang="uk-UA" sz="3600" dirty="0" err="1" smtClean="0"/>
              <a:t>Me</a:t>
            </a:r>
            <a:r>
              <a:rPr lang="uk-UA" sz="3600" i="1" baseline="30000" dirty="0" err="1" smtClean="0"/>
              <a:t>n</a:t>
            </a:r>
            <a:r>
              <a:rPr lang="uk-UA" sz="3600" baseline="30000" dirty="0" smtClean="0"/>
              <a:t>+</a:t>
            </a:r>
            <a:r>
              <a:rPr lang="uk-UA" sz="3600" dirty="0" smtClean="0"/>
              <a:t> </a:t>
            </a:r>
            <a:r>
              <a:rPr lang="uk-UA" sz="3600" dirty="0"/>
              <a:t>+ </a:t>
            </a:r>
            <a:r>
              <a:rPr lang="uk-UA" sz="3600" i="1" dirty="0" err="1"/>
              <a:t>n</a:t>
            </a:r>
            <a:r>
              <a:rPr lang="uk-UA" sz="3600" dirty="0" err="1"/>
              <a:t>ē</a:t>
            </a:r>
            <a:r>
              <a:rPr lang="uk-UA" sz="3600" dirty="0"/>
              <a:t> → Me</a:t>
            </a:r>
            <a:r>
              <a:rPr lang="uk-UA" sz="3600" baseline="30000" dirty="0"/>
              <a:t>0</a:t>
            </a:r>
            <a:endParaRPr lang="ru-RU" sz="3600" dirty="0"/>
          </a:p>
          <a:p>
            <a:r>
              <a:rPr lang="uk-UA" sz="3600" dirty="0" smtClean="0"/>
              <a:t>Розрахунок електродного потенціалу за </a:t>
            </a:r>
            <a:r>
              <a:rPr lang="uk-UA" sz="3600" dirty="0"/>
              <a:t>рівнянням </a:t>
            </a:r>
            <a:r>
              <a:rPr lang="uk-UA" sz="3600" dirty="0" err="1"/>
              <a:t>Нернста</a:t>
            </a:r>
            <a:r>
              <a:rPr lang="uk-UA" sz="3600" dirty="0"/>
              <a:t>: </a:t>
            </a:r>
            <a:endParaRPr lang="uk-UA" sz="3600" dirty="0" smtClean="0"/>
          </a:p>
          <a:p>
            <a:endParaRPr lang="uk-UA" sz="3600" dirty="0"/>
          </a:p>
          <a:p>
            <a:endParaRPr lang="uk-UA" sz="3600" dirty="0" smtClean="0"/>
          </a:p>
          <a:p>
            <a:endParaRPr lang="uk-UA" sz="3600" dirty="0"/>
          </a:p>
          <a:p>
            <a:endParaRPr lang="ru-RU" sz="3600" dirty="0"/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0267837"/>
              </p:ext>
            </p:extLst>
          </p:nvPr>
        </p:nvGraphicFramePr>
        <p:xfrm>
          <a:off x="2886076" y="4814884"/>
          <a:ext cx="5852788" cy="13287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9" name="Уравнение" r:id="rId3" imgW="1752600" imgH="393700" progId="Equation.3">
                  <p:embed/>
                </p:oleObj>
              </mc:Choice>
              <mc:Fallback>
                <p:oleObj name="Уравнение" r:id="rId3" imgW="1752600" imgH="3937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86076" y="4814884"/>
                        <a:ext cx="5852788" cy="132874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547095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749300"/>
          </a:xfrm>
        </p:spPr>
        <p:txBody>
          <a:bodyPr/>
          <a:lstStyle/>
          <a:p>
            <a:pPr algn="ctr"/>
            <a:r>
              <a:rPr lang="uk-UA" b="1" dirty="0" smtClean="0">
                <a:solidFill>
                  <a:srgbClr val="FF0000"/>
                </a:solidFill>
              </a:rPr>
              <a:t>Електроди ІІ-го роду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749300"/>
            <a:ext cx="12301538" cy="6108700"/>
          </a:xfrm>
        </p:spPr>
        <p:txBody>
          <a:bodyPr>
            <a:normAutofit/>
          </a:bodyPr>
          <a:lstStyle/>
          <a:p>
            <a:r>
              <a:rPr lang="uk-UA" b="1" dirty="0"/>
              <a:t>Електроди ІІ-го роду </a:t>
            </a:r>
            <a:r>
              <a:rPr lang="uk-UA" b="1" dirty="0" smtClean="0"/>
              <a:t>- </a:t>
            </a:r>
            <a:r>
              <a:rPr lang="uk-UA" dirty="0" smtClean="0"/>
              <a:t>метал</a:t>
            </a:r>
            <a:r>
              <a:rPr lang="uk-UA" dirty="0"/>
              <a:t>, покритий важко розчинною сіллю цього металу та занурений у розчин солі з однойменним аніоном: </a:t>
            </a:r>
            <a:endParaRPr lang="ru-RU" b="1" dirty="0"/>
          </a:p>
          <a:p>
            <a:pPr marL="0" indent="0" algn="ctr">
              <a:buNone/>
            </a:pPr>
            <a:r>
              <a:rPr lang="uk-UA" dirty="0" err="1"/>
              <a:t>Ме</a:t>
            </a:r>
            <a:r>
              <a:rPr lang="uk-UA" dirty="0"/>
              <a:t>, </a:t>
            </a:r>
            <a:r>
              <a:rPr lang="uk-UA" dirty="0" err="1"/>
              <a:t>МеА|А</a:t>
            </a:r>
            <a:r>
              <a:rPr lang="uk-UA" i="1" baseline="30000" dirty="0" err="1"/>
              <a:t>n</a:t>
            </a:r>
            <a:r>
              <a:rPr lang="uk-UA" baseline="30000" dirty="0"/>
              <a:t>–</a:t>
            </a:r>
            <a:endParaRPr lang="ru-RU" dirty="0"/>
          </a:p>
          <a:p>
            <a:pPr lvl="0" fontAlgn="auto"/>
            <a:r>
              <a:rPr lang="uk-UA" dirty="0" smtClean="0"/>
              <a:t>Каломельний</a:t>
            </a:r>
            <a:r>
              <a:rPr lang="uk-UA" dirty="0"/>
              <a:t>: </a:t>
            </a:r>
            <a:r>
              <a:rPr lang="uk-UA" dirty="0" err="1"/>
              <a:t>Hg</a:t>
            </a:r>
            <a:r>
              <a:rPr lang="uk-UA" dirty="0"/>
              <a:t>, Hg</a:t>
            </a:r>
            <a:r>
              <a:rPr lang="uk-UA" baseline="-25000" dirty="0"/>
              <a:t>2</a:t>
            </a:r>
            <a:r>
              <a:rPr lang="uk-UA" dirty="0"/>
              <a:t>Cl</a:t>
            </a:r>
            <a:r>
              <a:rPr lang="uk-UA" baseline="-25000" dirty="0"/>
              <a:t>2</a:t>
            </a:r>
            <a:r>
              <a:rPr lang="uk-UA" dirty="0"/>
              <a:t>|KCl (нас.);</a:t>
            </a:r>
            <a:endParaRPr lang="ru-RU" dirty="0"/>
          </a:p>
          <a:p>
            <a:pPr lvl="0" fontAlgn="auto"/>
            <a:r>
              <a:rPr lang="uk-UA" dirty="0" err="1" smtClean="0"/>
              <a:t>Хлоросрібний</a:t>
            </a:r>
            <a:r>
              <a:rPr lang="uk-UA" dirty="0"/>
              <a:t>: </a:t>
            </a:r>
            <a:r>
              <a:rPr lang="uk-UA" dirty="0" err="1"/>
              <a:t>Ag</a:t>
            </a:r>
            <a:r>
              <a:rPr lang="uk-UA" dirty="0"/>
              <a:t>, </a:t>
            </a:r>
            <a:r>
              <a:rPr lang="uk-UA" dirty="0" err="1"/>
              <a:t>AgCl|KCl</a:t>
            </a:r>
            <a:r>
              <a:rPr lang="uk-UA" dirty="0"/>
              <a:t> (нас</a:t>
            </a:r>
            <a:r>
              <a:rPr lang="uk-UA" dirty="0" smtClean="0"/>
              <a:t>.).</a:t>
            </a:r>
            <a:endParaRPr lang="ru-RU" dirty="0"/>
          </a:p>
          <a:p>
            <a:r>
              <a:rPr lang="uk-UA" dirty="0" smtClean="0"/>
              <a:t>Електродні реакції </a:t>
            </a:r>
            <a:r>
              <a:rPr lang="uk-UA" dirty="0"/>
              <a:t>(відповідно):</a:t>
            </a:r>
            <a:endParaRPr lang="ru-RU" dirty="0"/>
          </a:p>
          <a:p>
            <a:pPr marL="0" indent="0" algn="ctr">
              <a:buNone/>
            </a:pPr>
            <a:r>
              <a:rPr lang="uk-UA" dirty="0"/>
              <a:t>Hg</a:t>
            </a:r>
            <a:r>
              <a:rPr lang="uk-UA" baseline="-25000" dirty="0"/>
              <a:t>2</a:t>
            </a:r>
            <a:r>
              <a:rPr lang="uk-UA" dirty="0"/>
              <a:t>Cl</a:t>
            </a:r>
            <a:r>
              <a:rPr lang="uk-UA" baseline="-25000" dirty="0"/>
              <a:t>2</a:t>
            </a:r>
            <a:r>
              <a:rPr lang="uk-UA" dirty="0"/>
              <a:t> +2ē → 2Hg</a:t>
            </a:r>
            <a:r>
              <a:rPr lang="uk-UA" baseline="30000" dirty="0"/>
              <a:t>0</a:t>
            </a:r>
            <a:r>
              <a:rPr lang="uk-UA" dirty="0"/>
              <a:t> + 2Cl</a:t>
            </a:r>
            <a:r>
              <a:rPr lang="uk-UA" baseline="30000" dirty="0"/>
              <a:t>–</a:t>
            </a:r>
            <a:endParaRPr lang="ru-RU" dirty="0"/>
          </a:p>
          <a:p>
            <a:pPr marL="0" indent="0" algn="ctr">
              <a:buNone/>
            </a:pPr>
            <a:r>
              <a:rPr lang="uk-UA" dirty="0" err="1"/>
              <a:t>AgCl</a:t>
            </a:r>
            <a:r>
              <a:rPr lang="uk-UA" dirty="0"/>
              <a:t> + ē</a:t>
            </a:r>
            <a:r>
              <a:rPr lang="uk-UA" b="1" dirty="0"/>
              <a:t> </a:t>
            </a:r>
            <a:r>
              <a:rPr lang="uk-UA" dirty="0"/>
              <a:t>→ Ag</a:t>
            </a:r>
            <a:r>
              <a:rPr lang="uk-UA" baseline="30000" dirty="0"/>
              <a:t>0 </a:t>
            </a:r>
            <a:r>
              <a:rPr lang="uk-UA" dirty="0"/>
              <a:t>+ </a:t>
            </a:r>
            <a:r>
              <a:rPr lang="uk-UA" dirty="0" err="1"/>
              <a:t>Cl</a:t>
            </a:r>
            <a:r>
              <a:rPr lang="uk-UA" baseline="30000" dirty="0"/>
              <a:t>–</a:t>
            </a:r>
            <a:endParaRPr lang="ru-RU" dirty="0"/>
          </a:p>
          <a:p>
            <a:pPr marL="0" indent="0">
              <a:buNone/>
            </a:pPr>
            <a:endParaRPr lang="uk-UA" dirty="0" smtClean="0"/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r>
              <a:rPr lang="uk-UA" dirty="0" smtClean="0"/>
              <a:t>Якщо </a:t>
            </a:r>
            <a:r>
              <a:rPr lang="uk-UA" dirty="0"/>
              <a:t>врахувати, що електроди, занурені в насичений розчин </a:t>
            </a:r>
            <a:r>
              <a:rPr lang="uk-UA" dirty="0" err="1"/>
              <a:t>KCl</a:t>
            </a:r>
            <a:r>
              <a:rPr lang="uk-UA" dirty="0"/>
              <a:t>, тобто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[</a:t>
            </a:r>
            <a:r>
              <a:rPr lang="uk-UA" dirty="0" err="1"/>
              <a:t>Cl</a:t>
            </a:r>
            <a:r>
              <a:rPr lang="uk-UA" baseline="30000" dirty="0"/>
              <a:t>–</a:t>
            </a:r>
            <a:r>
              <a:rPr lang="uk-UA" dirty="0"/>
              <a:t>] = </a:t>
            </a:r>
            <a:r>
              <a:rPr lang="uk-UA" dirty="0" err="1"/>
              <a:t>const</a:t>
            </a:r>
            <a:r>
              <a:rPr lang="uk-UA" dirty="0"/>
              <a:t>, то </a:t>
            </a:r>
            <a:r>
              <a:rPr lang="uk-UA" dirty="0" err="1"/>
              <a:t>е</a:t>
            </a:r>
            <a:r>
              <a:rPr lang="uk-UA" baseline="-25000" dirty="0" err="1"/>
              <a:t>кал</a:t>
            </a:r>
            <a:r>
              <a:rPr lang="uk-UA" baseline="-25000" dirty="0"/>
              <a:t>.</a:t>
            </a:r>
            <a:r>
              <a:rPr lang="uk-UA" dirty="0"/>
              <a:t> = </a:t>
            </a:r>
            <a:r>
              <a:rPr lang="uk-UA" dirty="0" err="1"/>
              <a:t>const</a:t>
            </a:r>
            <a:r>
              <a:rPr lang="uk-UA" dirty="0"/>
              <a:t> = 0,248 В, </a:t>
            </a:r>
            <a:r>
              <a:rPr lang="uk-UA" dirty="0" err="1"/>
              <a:t>е</a:t>
            </a:r>
            <a:r>
              <a:rPr lang="uk-UA" baseline="-25000" dirty="0" err="1"/>
              <a:t>хс</a:t>
            </a:r>
            <a:r>
              <a:rPr lang="uk-UA" baseline="-25000" dirty="0"/>
              <a:t>.</a:t>
            </a:r>
            <a:r>
              <a:rPr lang="uk-UA" dirty="0"/>
              <a:t>=0,222 В. </a:t>
            </a:r>
            <a:endParaRPr lang="ru-RU" dirty="0"/>
          </a:p>
          <a:p>
            <a:endParaRPr lang="ru-RU" dirty="0"/>
          </a:p>
        </p:txBody>
      </p:sp>
      <p:sp>
        <p:nvSpPr>
          <p:cNvPr id="15" name="Rectangle 1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Rectangle 15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9" name="Объект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46803497"/>
              </p:ext>
            </p:extLst>
          </p:nvPr>
        </p:nvGraphicFramePr>
        <p:xfrm>
          <a:off x="1824037" y="4804567"/>
          <a:ext cx="3254434" cy="8437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0" name="Уравнение" r:id="rId3" imgW="1548728" imgH="393529" progId="Equation.3">
                  <p:embed/>
                </p:oleObj>
              </mc:Choice>
              <mc:Fallback>
                <p:oleObj name="Уравнение" r:id="rId3" imgW="1548728" imgH="393529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4037" y="4804567"/>
                        <a:ext cx="3254434" cy="84374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Объект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18353620"/>
              </p:ext>
            </p:extLst>
          </p:nvPr>
        </p:nvGraphicFramePr>
        <p:xfrm>
          <a:off x="6557962" y="4804567"/>
          <a:ext cx="3314700" cy="8437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1" name="Уравнение" r:id="rId5" imgW="1562100" imgH="393700" progId="Equation.3">
                  <p:embed/>
                </p:oleObj>
              </mc:Choice>
              <mc:Fallback>
                <p:oleObj name="Уравнение" r:id="rId5" imgW="1562100" imgH="3937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57962" y="4804567"/>
                        <a:ext cx="3314700" cy="84374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Rectangle 18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Rectangle 19"/>
          <p:cNvSpPr>
            <a:spLocks noChangeArrowheads="1"/>
          </p:cNvSpPr>
          <p:nvPr/>
        </p:nvSpPr>
        <p:spPr bwMode="auto">
          <a:xfrm>
            <a:off x="0" y="85725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0962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800100"/>
          </a:xfrm>
        </p:spPr>
        <p:txBody>
          <a:bodyPr/>
          <a:lstStyle/>
          <a:p>
            <a:pPr algn="ctr"/>
            <a:r>
              <a:rPr lang="uk-UA" b="1" dirty="0" smtClean="0">
                <a:solidFill>
                  <a:srgbClr val="FF0000"/>
                </a:solidFill>
              </a:rPr>
              <a:t>Електроди ІІІ роду (</a:t>
            </a:r>
            <a:r>
              <a:rPr lang="uk-UA" b="1" dirty="0" err="1" smtClean="0">
                <a:solidFill>
                  <a:srgbClr val="FF0000"/>
                </a:solidFill>
              </a:rPr>
              <a:t>редокс</a:t>
            </a:r>
            <a:r>
              <a:rPr lang="uk-UA" b="1" dirty="0" smtClean="0">
                <a:solidFill>
                  <a:srgbClr val="FF0000"/>
                </a:solidFill>
              </a:rPr>
              <a:t>-електроди).</a:t>
            </a:r>
            <a:endParaRPr lang="ru-RU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0" y="800100"/>
                <a:ext cx="12192000" cy="6057899"/>
              </a:xfrm>
            </p:spPr>
            <p:txBody>
              <a:bodyPr/>
              <a:lstStyle/>
              <a:p>
                <a:r>
                  <a:rPr lang="uk-UA" b="1" dirty="0" smtClean="0"/>
                  <a:t>Електроди ІІІ роду (</a:t>
                </a:r>
                <a:r>
                  <a:rPr lang="uk-UA" b="1" dirty="0" err="1" smtClean="0"/>
                  <a:t>редокс</a:t>
                </a:r>
                <a:r>
                  <a:rPr lang="uk-UA" b="1" dirty="0" smtClean="0"/>
                  <a:t>-електроди) </a:t>
                </a:r>
                <a:r>
                  <a:rPr lang="uk-UA" dirty="0" smtClean="0"/>
                  <a:t>– </a:t>
                </a:r>
                <a:r>
                  <a:rPr lang="uk-UA" dirty="0"/>
                  <a:t>це електроди, що складаються з інертного металу (як правило </a:t>
                </a:r>
                <a:r>
                  <a:rPr lang="uk-UA" dirty="0" err="1"/>
                  <a:t>Pt</a:t>
                </a:r>
                <a:r>
                  <a:rPr lang="uk-UA" dirty="0"/>
                  <a:t>, </a:t>
                </a:r>
                <a:r>
                  <a:rPr lang="uk-UA" dirty="0" err="1"/>
                  <a:t>Au</a:t>
                </a:r>
                <a:r>
                  <a:rPr lang="uk-UA" dirty="0" smtClean="0"/>
                  <a:t>), </a:t>
                </a:r>
                <a:r>
                  <a:rPr lang="uk-UA" dirty="0"/>
                  <a:t>занурених у розчин, який містить окиснену й відновлену форми тієї ж самої речовини.</a:t>
                </a:r>
                <a:endParaRPr lang="ru-RU" dirty="0" smtClean="0">
                  <a:effectLst/>
                </a:endParaRPr>
              </a:p>
              <a:p>
                <a:r>
                  <a:rPr lang="uk-UA" dirty="0" smtClean="0">
                    <a:effectLst/>
                  </a:rPr>
                  <a:t>Схема: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uk-UA"/>
                      <m:t>Pt</m:t>
                    </m:r>
                    <m:r>
                      <m:rPr>
                        <m:nor/>
                      </m:rPr>
                      <a:rPr lang="uk-UA"/>
                      <m:t>│</m:t>
                    </m:r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uk-UA"/>
                          <m:t>ox</m:t>
                        </m:r>
                      </m:num>
                      <m:den>
                        <m:r>
                          <m:rPr>
                            <m:nor/>
                          </m:rPr>
                          <a:rPr lang="uk-UA"/>
                          <m:t>red</m:t>
                        </m:r>
                      </m:den>
                    </m:f>
                  </m:oMath>
                </a14:m>
                <a:r>
                  <a:rPr lang="uk-UA" dirty="0"/>
                  <a:t> , наприклад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uk-UA"/>
                      <m:t>Pt</m:t>
                    </m:r>
                    <m:r>
                      <m:rPr>
                        <m:nor/>
                      </m:rPr>
                      <a:rPr lang="uk-UA"/>
                      <m:t>│</m:t>
                    </m:r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begChr m:val="["/>
                            <m:endChr m:val="]"/>
                            <m:ctrlPr>
                              <a:rPr lang="ru-RU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ru-RU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nor/>
                                  </m:rPr>
                                  <a:rPr lang="uk-UA"/>
                                  <m:t>Fe</m:t>
                                </m:r>
                              </m:e>
                              <m:sup>
                                <m:r>
                                  <m:rPr>
                                    <m:nor/>
                                  </m:rPr>
                                  <a:rPr lang="uk-UA"/>
                                  <m:t>3+</m:t>
                                </m:r>
                              </m:sup>
                            </m:sSup>
                          </m:e>
                        </m:d>
                        <m:r>
                          <a:rPr lang="ru-RU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uk-UA"/>
                          <m:t>(окисна форма)</m:t>
                        </m:r>
                      </m:num>
                      <m:den>
                        <m:d>
                          <m:dPr>
                            <m:begChr m:val="["/>
                            <m:endChr m:val="]"/>
                            <m:ctrlPr>
                              <a:rPr lang="ru-RU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ru-RU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nor/>
                                  </m:rPr>
                                  <a:rPr lang="uk-UA"/>
                                  <m:t>Fe</m:t>
                                </m:r>
                              </m:e>
                              <m:sup>
                                <m:r>
                                  <m:rPr>
                                    <m:nor/>
                                  </m:rPr>
                                  <a:rPr lang="uk-UA" b="0" i="0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m:rPr>
                                    <m:nor/>
                                  </m:rPr>
                                  <a:rPr lang="uk-UA"/>
                                  <m:t>+</m:t>
                                </m:r>
                              </m:sup>
                            </m:sSup>
                          </m:e>
                        </m:d>
                        <m:r>
                          <m:rPr>
                            <m:nor/>
                          </m:rPr>
                          <a:rPr lang="uk-UA"/>
                          <m:t>(відновна форма)</m:t>
                        </m:r>
                      </m:den>
                    </m:f>
                  </m:oMath>
                </a14:m>
                <a:endParaRPr lang="ru-RU" dirty="0" smtClean="0">
                  <a:effectLst/>
                </a:endParaRPr>
              </a:p>
              <a:p>
                <a:r>
                  <a:rPr lang="uk-UA" dirty="0" smtClean="0"/>
                  <a:t>Потенціал </a:t>
                </a:r>
                <a:r>
                  <a:rPr lang="uk-UA" dirty="0"/>
                  <a:t>такого електрода розраховується за рівнянням </a:t>
                </a:r>
                <a:r>
                  <a:rPr lang="uk-UA" dirty="0" err="1"/>
                  <a:t>Нернста-Петерса</a:t>
                </a:r>
                <a:r>
                  <a:rPr lang="uk-UA" dirty="0"/>
                  <a:t>:</a:t>
                </a:r>
                <a:endParaRPr lang="ru-RU" dirty="0"/>
              </a:p>
              <a:p>
                <a:endParaRPr lang="ru-RU" dirty="0">
                  <a:effectLst/>
                </a:endParaRPr>
              </a:p>
              <a:p>
                <a:endParaRPr lang="ru-RU" dirty="0" smtClean="0">
                  <a:effectLst/>
                </a:endParaRPr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800100"/>
                <a:ext cx="12192000" cy="6057899"/>
              </a:xfrm>
              <a:blipFill rotWithShape="0">
                <a:blip r:embed="rId3"/>
                <a:stretch>
                  <a:fillRect l="-900" t="-16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29350086"/>
              </p:ext>
            </p:extLst>
          </p:nvPr>
        </p:nvGraphicFramePr>
        <p:xfrm>
          <a:off x="2890104" y="3643311"/>
          <a:ext cx="5801551" cy="1471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4" name="Уравнение" r:id="rId4" imgW="1955800" imgH="482600" progId="Equation.3">
                  <p:embed/>
                </p:oleObj>
              </mc:Choice>
              <mc:Fallback>
                <p:oleObj name="Уравнение" r:id="rId4" imgW="1955800" imgH="4826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0104" y="3643311"/>
                        <a:ext cx="5801551" cy="14716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3292870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</TotalTime>
  <Words>761</Words>
  <Application>Microsoft Office PowerPoint</Application>
  <PresentationFormat>Широкоэкранный</PresentationFormat>
  <Paragraphs>119</Paragraphs>
  <Slides>15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4" baseType="lpstr">
      <vt:lpstr>Arial</vt:lpstr>
      <vt:lpstr>Calibri</vt:lpstr>
      <vt:lpstr>Calibri Light</vt:lpstr>
      <vt:lpstr>Cambria</vt:lpstr>
      <vt:lpstr>Cambria Math</vt:lpstr>
      <vt:lpstr>Symbol</vt:lpstr>
      <vt:lpstr>Times New Roman</vt:lpstr>
      <vt:lpstr>Тема Office</vt:lpstr>
      <vt:lpstr>Уравнение</vt:lpstr>
      <vt:lpstr>Презентация PowerPoint</vt:lpstr>
      <vt:lpstr>План лекції</vt:lpstr>
      <vt:lpstr>Виникнення подвійного електричного шару (ПЕШ)</vt:lpstr>
      <vt:lpstr>Рівняння Нернста для розрахунку електродного потенціалу</vt:lpstr>
      <vt:lpstr>Нормальний (стандартний) електродний потенціал</vt:lpstr>
      <vt:lpstr>Презентация PowerPoint</vt:lpstr>
      <vt:lpstr>Електроди I роду</vt:lpstr>
      <vt:lpstr>Електроди ІІ-го роду</vt:lpstr>
      <vt:lpstr>Електроди ІІІ роду (редокс-електроди).</vt:lpstr>
      <vt:lpstr>Електроди ІІІ роду (редокс-електроди).</vt:lpstr>
      <vt:lpstr>Мембранні електроди.</vt:lpstr>
      <vt:lpstr>Презентация PowerPoint</vt:lpstr>
      <vt:lpstr>Скляний електрод</vt:lpstr>
      <vt:lpstr>Водневий електрод (газовий)</vt:lpstr>
      <vt:lpstr>Сурмяний електрод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13</cp:revision>
  <dcterms:created xsi:type="dcterms:W3CDTF">2018-03-23T09:48:12Z</dcterms:created>
  <dcterms:modified xsi:type="dcterms:W3CDTF">2018-03-23T12:52:56Z</dcterms:modified>
</cp:coreProperties>
</file>