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41"/>
  </p:notesMasterIdLst>
  <p:sldIdLst>
    <p:sldId id="294" r:id="rId2"/>
    <p:sldId id="326" r:id="rId3"/>
    <p:sldId id="359" r:id="rId4"/>
    <p:sldId id="334" r:id="rId5"/>
    <p:sldId id="366" r:id="rId6"/>
    <p:sldId id="367" r:id="rId7"/>
    <p:sldId id="288" r:id="rId8"/>
    <p:sldId id="295" r:id="rId9"/>
    <p:sldId id="287" r:id="rId10"/>
    <p:sldId id="369" r:id="rId11"/>
    <p:sldId id="372" r:id="rId12"/>
    <p:sldId id="374" r:id="rId13"/>
    <p:sldId id="373" r:id="rId14"/>
    <p:sldId id="371" r:id="rId15"/>
    <p:sldId id="375" r:id="rId16"/>
    <p:sldId id="355" r:id="rId17"/>
    <p:sldId id="340" r:id="rId18"/>
    <p:sldId id="341" r:id="rId19"/>
    <p:sldId id="342" r:id="rId20"/>
    <p:sldId id="343" r:id="rId21"/>
    <p:sldId id="293" r:id="rId22"/>
    <p:sldId id="356" r:id="rId23"/>
    <p:sldId id="378" r:id="rId24"/>
    <p:sldId id="381" r:id="rId25"/>
    <p:sldId id="380" r:id="rId26"/>
    <p:sldId id="336" r:id="rId27"/>
    <p:sldId id="337" r:id="rId28"/>
    <p:sldId id="338" r:id="rId29"/>
    <p:sldId id="339" r:id="rId30"/>
    <p:sldId id="351" r:id="rId31"/>
    <p:sldId id="352" r:id="rId32"/>
    <p:sldId id="354" r:id="rId33"/>
    <p:sldId id="297" r:id="rId34"/>
    <p:sldId id="298" r:id="rId35"/>
    <p:sldId id="382" r:id="rId36"/>
    <p:sldId id="353" r:id="rId37"/>
    <p:sldId id="376" r:id="rId38"/>
    <p:sldId id="368" r:id="rId39"/>
    <p:sldId id="379" r:id="rId4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003300"/>
    <a:srgbClr val="6699FF"/>
    <a:srgbClr val="66FF33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24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08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endParaRPr lang="ru-RU"/>
          </a:p>
        </p:txBody>
      </p:sp>
      <p:sp>
        <p:nvSpPr>
          <p:cNvPr id="3000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endParaRPr lang="ru-RU"/>
          </a:p>
        </p:txBody>
      </p:sp>
      <p:sp>
        <p:nvSpPr>
          <p:cNvPr id="30003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00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000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endParaRPr lang="ru-RU"/>
          </a:p>
        </p:txBody>
      </p:sp>
      <p:sp>
        <p:nvSpPr>
          <p:cNvPr id="3000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840C2685-88D6-48B5-9AAF-79B68C0BB792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54" name="Group 2"/>
          <p:cNvGrpSpPr>
            <a:grpSpLocks/>
          </p:cNvGrpSpPr>
          <p:nvPr/>
        </p:nvGrpSpPr>
        <p:grpSpPr bwMode="auto">
          <a:xfrm>
            <a:off x="0" y="0"/>
            <a:ext cx="8458200" cy="5943600"/>
            <a:chOff x="0" y="0"/>
            <a:chExt cx="5328" cy="3744"/>
          </a:xfrm>
        </p:grpSpPr>
        <p:sp>
          <p:nvSpPr>
            <p:cNvPr id="100355" name="Freeform 3"/>
            <p:cNvSpPr>
              <a:spLocks/>
            </p:cNvSpPr>
            <p:nvPr/>
          </p:nvSpPr>
          <p:spPr bwMode="hidden">
            <a:xfrm>
              <a:off x="0" y="1440"/>
              <a:ext cx="5155" cy="2304"/>
            </a:xfrm>
            <a:custGeom>
              <a:avLst/>
              <a:gdLst/>
              <a:ahLst/>
              <a:cxnLst>
                <a:cxn ang="0">
                  <a:pos x="5154" y="1769"/>
                </a:cxn>
                <a:cxn ang="0">
                  <a:pos x="0" y="2304"/>
                </a:cxn>
                <a:cxn ang="0">
                  <a:pos x="0" y="1252"/>
                </a:cxn>
                <a:cxn ang="0">
                  <a:pos x="5155" y="0"/>
                </a:cxn>
                <a:cxn ang="0">
                  <a:pos x="5155" y="1416"/>
                </a:cxn>
                <a:cxn ang="0">
                  <a:pos x="5154" y="1769"/>
                </a:cxn>
              </a:cxnLst>
              <a:rect l="0" t="0" r="r" b="b"/>
              <a:pathLst>
                <a:path w="5155" h="2304">
                  <a:moveTo>
                    <a:pt x="5154" y="1769"/>
                  </a:moveTo>
                  <a:lnTo>
                    <a:pt x="0" y="2304"/>
                  </a:lnTo>
                  <a:lnTo>
                    <a:pt x="0" y="1252"/>
                  </a:lnTo>
                  <a:lnTo>
                    <a:pt x="5155" y="0"/>
                  </a:lnTo>
                  <a:lnTo>
                    <a:pt x="5155" y="1416"/>
                  </a:lnTo>
                  <a:lnTo>
                    <a:pt x="5154" y="176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0356" name="Freeform 4"/>
            <p:cNvSpPr>
              <a:spLocks/>
            </p:cNvSpPr>
            <p:nvPr/>
          </p:nvSpPr>
          <p:spPr bwMode="hidden">
            <a:xfrm>
              <a:off x="0" y="0"/>
              <a:ext cx="5328" cy="3689"/>
            </a:xfrm>
            <a:custGeom>
              <a:avLst/>
              <a:gdLst/>
              <a:ahLst/>
              <a:cxnLst>
                <a:cxn ang="0">
                  <a:pos x="5311" y="3209"/>
                </a:cxn>
                <a:cxn ang="0">
                  <a:pos x="0" y="3689"/>
                </a:cxn>
                <a:cxn ang="0">
                  <a:pos x="0" y="9"/>
                </a:cxn>
                <a:cxn ang="0">
                  <a:pos x="5328" y="0"/>
                </a:cxn>
                <a:cxn ang="0">
                  <a:pos x="5311" y="3209"/>
                </a:cxn>
              </a:cxnLst>
              <a:rect l="0" t="0" r="r" b="b"/>
              <a:pathLst>
                <a:path w="5328" h="3689">
                  <a:moveTo>
                    <a:pt x="5311" y="3209"/>
                  </a:moveTo>
                  <a:lnTo>
                    <a:pt x="0" y="3689"/>
                  </a:lnTo>
                  <a:lnTo>
                    <a:pt x="0" y="9"/>
                  </a:lnTo>
                  <a:lnTo>
                    <a:pt x="5328" y="0"/>
                  </a:lnTo>
                  <a:lnTo>
                    <a:pt x="5311" y="320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0357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00358" name="Rectangle 6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0035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0036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F3F756D1-495B-4204-975E-20F5EE1B6934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100361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6E117D-AA0C-4CBE-8763-616838A3C08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D5FC53-A17E-49FC-BAAC-3F170F44DFA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69717012-E7C4-4A9A-B0C0-4E5617EE32C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2F46EC9B-4272-4ECA-BD98-6484BD86E1E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4CEF87-7DF2-4183-8636-170F79BFE40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839CF8-3C58-4952-A946-AE538401B98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FE972D-AC71-48DF-8513-43EB535480C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09C68A-0D59-4B00-BD26-5DA663BE0FA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ED204F-1EE9-4ECA-90EA-8146F1FD990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5772F1-BD15-4534-9A8A-DE02B2B42D6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77844C-8EA1-4B2E-835B-EBC112BF1E3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06AEBA-D1CE-4D39-8AA9-4B48D902F80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330" name="Group 2"/>
          <p:cNvGrpSpPr>
            <a:grpSpLocks/>
          </p:cNvGrpSpPr>
          <p:nvPr/>
        </p:nvGrpSpPr>
        <p:grpSpPr bwMode="auto">
          <a:xfrm>
            <a:off x="0" y="0"/>
            <a:ext cx="7242175" cy="1981200"/>
            <a:chOff x="0" y="0"/>
            <a:chExt cx="4562" cy="1248"/>
          </a:xfrm>
        </p:grpSpPr>
        <p:sp>
          <p:nvSpPr>
            <p:cNvPr id="99331" name="Freeform 3"/>
            <p:cNvSpPr>
              <a:spLocks/>
            </p:cNvSpPr>
            <p:nvPr/>
          </p:nvSpPr>
          <p:spPr bwMode="hidden">
            <a:xfrm>
              <a:off x="0" y="583"/>
              <a:ext cx="4487" cy="665"/>
            </a:xfrm>
            <a:custGeom>
              <a:avLst/>
              <a:gdLst/>
              <a:ahLst/>
              <a:cxnLst>
                <a:cxn ang="0">
                  <a:pos x="4800" y="299"/>
                </a:cxn>
                <a:cxn ang="0">
                  <a:pos x="0" y="665"/>
                </a:cxn>
                <a:cxn ang="0">
                  <a:pos x="0" y="0"/>
                </a:cxn>
                <a:cxn ang="0">
                  <a:pos x="4806" y="1"/>
                </a:cxn>
                <a:cxn ang="0">
                  <a:pos x="4800" y="153"/>
                </a:cxn>
                <a:cxn ang="0">
                  <a:pos x="4800" y="299"/>
                </a:cxn>
              </a:cxnLst>
              <a:rect l="0" t="0" r="r" b="b"/>
              <a:pathLst>
                <a:path w="4806" h="665">
                  <a:moveTo>
                    <a:pt x="4800" y="299"/>
                  </a:moveTo>
                  <a:lnTo>
                    <a:pt x="0" y="665"/>
                  </a:lnTo>
                  <a:lnTo>
                    <a:pt x="0" y="0"/>
                  </a:lnTo>
                  <a:lnTo>
                    <a:pt x="4806" y="1"/>
                  </a:lnTo>
                  <a:lnTo>
                    <a:pt x="4800" y="153"/>
                  </a:lnTo>
                  <a:lnTo>
                    <a:pt x="4800" y="29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9332" name="Freeform 4"/>
            <p:cNvSpPr>
              <a:spLocks/>
            </p:cNvSpPr>
            <p:nvPr/>
          </p:nvSpPr>
          <p:spPr bwMode="hidden">
            <a:xfrm>
              <a:off x="0" y="0"/>
              <a:ext cx="4562" cy="1199"/>
            </a:xfrm>
            <a:custGeom>
              <a:avLst/>
              <a:gdLst/>
              <a:ahLst/>
              <a:cxnLst>
                <a:cxn ang="0">
                  <a:pos x="4560" y="932"/>
                </a:cxn>
                <a:cxn ang="0">
                  <a:pos x="0" y="1199"/>
                </a:cxn>
                <a:cxn ang="0">
                  <a:pos x="0" y="0"/>
                </a:cxn>
                <a:cxn ang="0">
                  <a:pos x="4562" y="0"/>
                </a:cxn>
                <a:cxn ang="0">
                  <a:pos x="4560" y="932"/>
                </a:cxn>
                <a:cxn ang="0">
                  <a:pos x="4560" y="932"/>
                </a:cxn>
              </a:cxnLst>
              <a:rect l="0" t="0" r="r" b="b"/>
              <a:pathLst>
                <a:path w="4562" h="1199">
                  <a:moveTo>
                    <a:pt x="4560" y="932"/>
                  </a:moveTo>
                  <a:lnTo>
                    <a:pt x="0" y="1199"/>
                  </a:lnTo>
                  <a:lnTo>
                    <a:pt x="0" y="0"/>
                  </a:lnTo>
                  <a:lnTo>
                    <a:pt x="4562" y="0"/>
                  </a:lnTo>
                  <a:lnTo>
                    <a:pt x="4560" y="932"/>
                  </a:lnTo>
                  <a:lnTo>
                    <a:pt x="4560" y="93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9333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99334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99335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99336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9933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C6D8C97C-CF79-4135-ABCC-C059CB84F18E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9.bin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40.jpeg"/><Relationship Id="rId4" Type="http://schemas.openxmlformats.org/officeDocument/2006/relationships/oleObject" Target="../embeddings/oleObject12.bin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Diabetes Mellitus in Children</a:t>
            </a:r>
            <a:endParaRPr lang="ru-RU"/>
          </a:p>
        </p:txBody>
      </p:sp>
      <p:graphicFrame>
        <p:nvGraphicFramePr>
          <p:cNvPr id="120835" name="Object 3"/>
          <p:cNvGraphicFramePr>
            <a:graphicFrameLocks noChangeAspect="1"/>
          </p:cNvGraphicFramePr>
          <p:nvPr>
            <p:ph idx="1"/>
          </p:nvPr>
        </p:nvGraphicFramePr>
        <p:xfrm>
          <a:off x="827088" y="1622425"/>
          <a:ext cx="7127875" cy="5235575"/>
        </p:xfrm>
        <a:graphic>
          <a:graphicData uri="http://schemas.openxmlformats.org/presentationml/2006/ole">
            <p:oleObj spid="_x0000_s120835" name="Точечный рисунок" r:id="rId3" imgW="4667902" imgH="3428571" progId="Paint.Picture">
              <p:embed/>
            </p:oleObj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94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6788" name="Picture 4" descr="Фрагмент (7)"/>
          <p:cNvPicPr>
            <a:picLocks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908050"/>
            <a:ext cx="4038600" cy="5041900"/>
          </a:xfrm>
          <a:noFill/>
          <a:ln/>
        </p:spPr>
      </p:pic>
      <p:pic>
        <p:nvPicPr>
          <p:cNvPr id="246793" name="Picture 9" descr="pf_ipt_paradigm_sensor"/>
          <p:cNvPicPr>
            <a:picLocks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787900" y="981075"/>
            <a:ext cx="4176713" cy="4752975"/>
          </a:xfrm>
          <a:noFill/>
          <a:ln/>
          <a:effectLst>
            <a:outerShdw dist="35921" dir="2700000" algn="ctr" rotWithShape="0">
              <a:schemeClr val="bg2"/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2932" name="Picture 4" descr="Guardian RT Torso 3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27088" y="333375"/>
            <a:ext cx="6985000" cy="6335713"/>
          </a:xfrm>
          <a:noFill/>
          <a:ln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7028" name="Picture 4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908175" y="404813"/>
            <a:ext cx="4464050" cy="6119812"/>
          </a:xfrm>
          <a:noFill/>
          <a:ln/>
          <a:effectLst>
            <a:outerShdw dist="35921" dir="2700000" algn="ctr" rotWithShape="0">
              <a:schemeClr val="bg2"/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8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4980" name="Picture 4" descr="Маргарита 2 мес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411413" y="692150"/>
            <a:ext cx="4465637" cy="5689600"/>
          </a:xfrm>
          <a:noFill/>
          <a:ln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90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0884" name="Picture 4" descr="Pres Kit_PressKitSticker-k copy"/>
          <p:cNvPicPr>
            <a:picLocks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76300" y="1052513"/>
            <a:ext cx="4271963" cy="4967287"/>
          </a:xfrm>
          <a:noFill/>
          <a:ln/>
        </p:spPr>
      </p:pic>
      <p:pic>
        <p:nvPicPr>
          <p:cNvPr id="250889" name="Picture 9" descr="pf_products_infusion_qsplus"/>
          <p:cNvPicPr>
            <a:picLocks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651500" y="2060575"/>
            <a:ext cx="3168650" cy="3744913"/>
          </a:xfrm>
          <a:noFill/>
          <a:ln/>
          <a:effectLst>
            <a:outerShdw dist="35921" dir="2700000" algn="ctr" rotWithShape="0">
              <a:schemeClr val="bg2"/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50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3172" name="Picture 4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 l="3149" t="1422" r="48920" b="15443"/>
          <a:stretch>
            <a:fillRect/>
          </a:stretch>
        </p:blipFill>
        <p:spPr>
          <a:xfrm>
            <a:off x="2809875" y="549275"/>
            <a:ext cx="4210050" cy="5543550"/>
          </a:xfrm>
          <a:noFill/>
          <a:ln/>
          <a:effectLst>
            <a:outerShdw dist="35921" dir="2700000" algn="ctr" rotWithShape="0">
              <a:schemeClr val="bg2"/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 regimen</a:t>
            </a:r>
            <a:endParaRPr lang="ru-RU"/>
          </a:p>
        </p:txBody>
      </p:sp>
      <p:sp>
        <p:nvSpPr>
          <p:cNvPr id="2119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6346825" cy="4495800"/>
          </a:xfrm>
        </p:spPr>
        <p:txBody>
          <a:bodyPr/>
          <a:lstStyle/>
          <a:p>
            <a:r>
              <a:rPr lang="en-US" sz="3600"/>
              <a:t>Basis permanent Ins secretion (immitation by long acting Ins)</a:t>
            </a:r>
          </a:p>
          <a:p>
            <a:r>
              <a:rPr lang="en-US" sz="3600"/>
              <a:t>Bolus (immitation of stimulation Ins secretion) – short Ins </a:t>
            </a:r>
            <a:endParaRPr lang="ru-RU" sz="3600"/>
          </a:p>
        </p:txBody>
      </p:sp>
      <p:pic>
        <p:nvPicPr>
          <p:cNvPr id="211974" name="Picture 6"/>
          <p:cNvPicPr>
            <a:picLocks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516688" y="4652963"/>
            <a:ext cx="2627312" cy="2205037"/>
          </a:xfrm>
          <a:noFill/>
          <a:ln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Duration of Ins acting</a:t>
            </a:r>
            <a:endParaRPr lang="ru-RU"/>
          </a:p>
        </p:txBody>
      </p:sp>
      <p:sp>
        <p:nvSpPr>
          <p:cNvPr id="1925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691063" cy="4495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3600"/>
              <a:t>Very fast acting </a:t>
            </a:r>
          </a:p>
          <a:p>
            <a:pPr>
              <a:buFont typeface="Wingdings" pitchFamily="2" charset="2"/>
              <a:buNone/>
            </a:pPr>
            <a:r>
              <a:rPr lang="en-US" sz="4000"/>
              <a:t>Fast acting</a:t>
            </a:r>
          </a:p>
          <a:p>
            <a:pPr>
              <a:buFont typeface="Wingdings" pitchFamily="2" charset="2"/>
              <a:buNone/>
            </a:pPr>
            <a:r>
              <a:rPr lang="en-US" sz="4000"/>
              <a:t>Intermediate acting</a:t>
            </a:r>
          </a:p>
          <a:p>
            <a:pPr>
              <a:buFont typeface="Wingdings" pitchFamily="2" charset="2"/>
              <a:buNone/>
            </a:pPr>
            <a:r>
              <a:rPr lang="en-US" sz="4000"/>
              <a:t>Long acting</a:t>
            </a:r>
          </a:p>
          <a:p>
            <a:pPr>
              <a:buFont typeface="Wingdings" pitchFamily="2" charset="2"/>
              <a:buNone/>
            </a:pPr>
            <a:r>
              <a:rPr lang="en-US" sz="4000"/>
              <a:t>Ultra-long acting</a:t>
            </a:r>
          </a:p>
          <a:p>
            <a:pPr>
              <a:buFont typeface="Wingdings" pitchFamily="2" charset="2"/>
              <a:buNone/>
            </a:pPr>
            <a:r>
              <a:rPr lang="en-US" sz="4000"/>
              <a:t>Ins mixtures</a:t>
            </a:r>
          </a:p>
          <a:p>
            <a:endParaRPr lang="ru-RU" sz="4000"/>
          </a:p>
        </p:txBody>
      </p:sp>
      <p:pic>
        <p:nvPicPr>
          <p:cNvPr id="192517" name="Picture 5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03800" y="1700213"/>
            <a:ext cx="4140200" cy="4465637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92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92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/>
              <a:t>Short – effect medication</a:t>
            </a:r>
            <a:endParaRPr lang="ru-RU" sz="5400"/>
          </a:p>
        </p:txBody>
      </p:sp>
      <p:sp>
        <p:nvSpPr>
          <p:cNvPr id="19353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algn="ctr"/>
            <a:endParaRPr lang="en-US" sz="3600"/>
          </a:p>
          <a:p>
            <a:pPr algn="ctr"/>
            <a:r>
              <a:rPr lang="en-US" sz="3600"/>
              <a:t>Onset in 15 -30 min</a:t>
            </a:r>
          </a:p>
          <a:p>
            <a:pPr algn="ctr"/>
            <a:r>
              <a:rPr lang="en-US" sz="3600"/>
              <a:t>Peak 1.5-3 hrs</a:t>
            </a:r>
          </a:p>
          <a:p>
            <a:pPr algn="ctr"/>
            <a:r>
              <a:rPr lang="en-US" sz="3600"/>
              <a:t>Duration 4-6 hrs</a:t>
            </a:r>
            <a:endParaRPr lang="ru-RU" sz="3600"/>
          </a:p>
        </p:txBody>
      </p:sp>
      <p:graphicFrame>
        <p:nvGraphicFramePr>
          <p:cNvPr id="193542" name="Object 6"/>
          <p:cNvGraphicFramePr>
            <a:graphicFrameLocks noChangeAspect="1"/>
          </p:cNvGraphicFramePr>
          <p:nvPr>
            <p:ph sz="half" idx="2"/>
          </p:nvPr>
        </p:nvGraphicFramePr>
        <p:xfrm>
          <a:off x="4648200" y="1989138"/>
          <a:ext cx="5468938" cy="3744912"/>
        </p:xfrm>
        <a:graphic>
          <a:graphicData uri="http://schemas.openxmlformats.org/presentationml/2006/ole">
            <p:oleObj spid="_x0000_s193542" name="Точечный рисунок" r:id="rId3" imgW="8790476" imgH="3495238" progId="Paint.Picture">
              <p:embed/>
            </p:oleObj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/>
              <a:t>Medium-effect medication</a:t>
            </a:r>
            <a:endParaRPr lang="ru-RU" sz="5400"/>
          </a:p>
        </p:txBody>
      </p:sp>
      <p:sp>
        <p:nvSpPr>
          <p:cNvPr id="194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600200"/>
            <a:ext cx="3635375" cy="4495800"/>
          </a:xfrm>
        </p:spPr>
        <p:txBody>
          <a:bodyPr/>
          <a:lstStyle/>
          <a:p>
            <a:pPr algn="ctr"/>
            <a:endParaRPr lang="en-US" sz="3600"/>
          </a:p>
          <a:p>
            <a:pPr algn="ctr">
              <a:buFont typeface="Wingdings" pitchFamily="2" charset="2"/>
              <a:buNone/>
            </a:pPr>
            <a:r>
              <a:rPr lang="en-US" sz="3600"/>
              <a:t>Onset in 1.5 hrs</a:t>
            </a:r>
          </a:p>
          <a:p>
            <a:pPr algn="ctr">
              <a:buFont typeface="Wingdings" pitchFamily="2" charset="2"/>
              <a:buNone/>
            </a:pPr>
            <a:r>
              <a:rPr lang="en-US" sz="3600"/>
              <a:t>Peak 4-12 hrs</a:t>
            </a:r>
          </a:p>
          <a:p>
            <a:pPr algn="ctr">
              <a:buFont typeface="Wingdings" pitchFamily="2" charset="2"/>
              <a:buNone/>
            </a:pPr>
            <a:r>
              <a:rPr lang="en-US" sz="3600"/>
              <a:t>Duration 12-18 hrs</a:t>
            </a:r>
            <a:endParaRPr lang="ru-RU" sz="3600"/>
          </a:p>
          <a:p>
            <a:endParaRPr lang="ru-RU" sz="2800"/>
          </a:p>
        </p:txBody>
      </p:sp>
      <p:graphicFrame>
        <p:nvGraphicFramePr>
          <p:cNvPr id="194566" name="Object 6"/>
          <p:cNvGraphicFramePr>
            <a:graphicFrameLocks noChangeAspect="1"/>
          </p:cNvGraphicFramePr>
          <p:nvPr>
            <p:ph sz="half" idx="2"/>
          </p:nvPr>
        </p:nvGraphicFramePr>
        <p:xfrm>
          <a:off x="3635375" y="1412875"/>
          <a:ext cx="5051425" cy="4392613"/>
        </p:xfrm>
        <a:graphic>
          <a:graphicData uri="http://schemas.openxmlformats.org/presentationml/2006/ole">
            <p:oleObj spid="_x0000_s194566" name="Точечный рисунок" r:id="rId3" imgW="9190476" imgH="6039693" progId="Paint.Picture">
              <p:embed/>
            </p:oleObj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Historical Data </a:t>
            </a:r>
            <a:endParaRPr lang="ru-RU"/>
          </a:p>
        </p:txBody>
      </p:sp>
      <p:sp>
        <p:nvSpPr>
          <p:cNvPr id="17305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39750" y="1412875"/>
            <a:ext cx="8147050" cy="5040313"/>
          </a:xfrm>
        </p:spPr>
        <p:txBody>
          <a:bodyPr/>
          <a:lstStyle/>
          <a:p>
            <a:r>
              <a:rPr lang="en-US" sz="2800"/>
              <a:t>1921 yr Banting &amp; Best (USA) extracted INS</a:t>
            </a:r>
          </a:p>
          <a:p>
            <a:r>
              <a:rPr lang="en-US" sz="2800"/>
              <a:t>1923 yr Ins production and first injection to teenager (USA)   and Ins industry “Lilly” (USA) &amp; “Novo Nordisk” Danmark</a:t>
            </a:r>
          </a:p>
          <a:p>
            <a:r>
              <a:rPr lang="en-US" sz="2800"/>
              <a:t>1923 yr the Nobel Prize for Ins discovering</a:t>
            </a:r>
          </a:p>
          <a:p>
            <a:r>
              <a:rPr lang="en-US" sz="2800"/>
              <a:t>1936 yr Hagedorn synthesized firs prolonged Ins (with Zn)</a:t>
            </a:r>
            <a:endParaRPr lang="ru-RU" sz="2800"/>
          </a:p>
        </p:txBody>
      </p:sp>
      <p:pic>
        <p:nvPicPr>
          <p:cNvPr id="173061" name="Picture 5" descr="MMj03544060000[1]"/>
          <p:cNvPicPr>
            <a:picLocks noGrp="1" noChangeAspect="1" noChangeArrowheads="1" noCro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87450" y="5300663"/>
            <a:ext cx="1541463" cy="1223962"/>
          </a:xfrm>
          <a:noFill/>
          <a:ln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/>
            </a:r>
            <a:br>
              <a:rPr lang="en-US" sz="4000"/>
            </a:br>
            <a:r>
              <a:rPr lang="en-US" sz="4000"/>
              <a:t>Long-effect medication</a:t>
            </a:r>
            <a:br>
              <a:rPr lang="en-US" sz="4000"/>
            </a:br>
            <a:r>
              <a:rPr lang="ru-RU" sz="4000"/>
              <a:t/>
            </a:r>
            <a:br>
              <a:rPr lang="ru-RU" sz="4000"/>
            </a:br>
            <a:endParaRPr lang="ru-RU" sz="4000"/>
          </a:p>
        </p:txBody>
      </p:sp>
      <p:sp>
        <p:nvSpPr>
          <p:cNvPr id="195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89138"/>
            <a:ext cx="4043363" cy="4106862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US" sz="3600"/>
              <a:t>Onset in 4-6 hrs</a:t>
            </a:r>
          </a:p>
          <a:p>
            <a:pPr algn="ctr">
              <a:buFont typeface="Wingdings" pitchFamily="2" charset="2"/>
              <a:buNone/>
            </a:pPr>
            <a:r>
              <a:rPr lang="en-US" sz="3600"/>
              <a:t>Peak 10-18 hrs</a:t>
            </a:r>
          </a:p>
          <a:p>
            <a:pPr algn="ctr">
              <a:buFont typeface="Wingdings" pitchFamily="2" charset="2"/>
              <a:buNone/>
            </a:pPr>
            <a:r>
              <a:rPr lang="en-US" sz="3600"/>
              <a:t>Duration 20-26 hrs</a:t>
            </a:r>
            <a:endParaRPr lang="ru-RU" sz="3600"/>
          </a:p>
          <a:p>
            <a:endParaRPr lang="ru-RU" sz="2800"/>
          </a:p>
        </p:txBody>
      </p:sp>
      <p:graphicFrame>
        <p:nvGraphicFramePr>
          <p:cNvPr id="195589" name="Object 5"/>
          <p:cNvGraphicFramePr>
            <a:graphicFrameLocks noChangeAspect="1"/>
          </p:cNvGraphicFramePr>
          <p:nvPr>
            <p:ph sz="half" idx="2"/>
          </p:nvPr>
        </p:nvGraphicFramePr>
        <p:xfrm>
          <a:off x="4427538" y="1989138"/>
          <a:ext cx="4716462" cy="3671887"/>
        </p:xfrm>
        <a:graphic>
          <a:graphicData uri="http://schemas.openxmlformats.org/presentationml/2006/ole">
            <p:oleObj spid="_x0000_s195589" name="Точечный рисунок" r:id="rId3" imgW="8961905" imgH="3362794" progId="Paint.Picture">
              <p:embed/>
            </p:oleObj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19811" name="Object 3"/>
          <p:cNvGraphicFramePr>
            <a:graphicFrameLocks noChangeAspect="1"/>
          </p:cNvGraphicFramePr>
          <p:nvPr>
            <p:ph idx="1"/>
          </p:nvPr>
        </p:nvGraphicFramePr>
        <p:xfrm>
          <a:off x="468313" y="333375"/>
          <a:ext cx="8280400" cy="5762625"/>
        </p:xfrm>
        <a:graphic>
          <a:graphicData uri="http://schemas.openxmlformats.org/presentationml/2006/ole">
            <p:oleObj spid="_x0000_s119811" name="Точечный рисунок" r:id="rId3" imgW="8714286" imgH="6087325" progId="Paint.Picture">
              <p:embed/>
            </p:oleObj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 doses</a:t>
            </a:r>
            <a:endParaRPr lang="ru-RU"/>
          </a:p>
        </p:txBody>
      </p:sp>
      <p:sp>
        <p:nvSpPr>
          <p:cNvPr id="21299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116013" y="1600200"/>
            <a:ext cx="7570787" cy="4495800"/>
          </a:xfrm>
        </p:spPr>
        <p:txBody>
          <a:bodyPr/>
          <a:lstStyle/>
          <a:p>
            <a:r>
              <a:rPr lang="en-US" sz="2800"/>
              <a:t>First DM (Debut)</a:t>
            </a:r>
            <a:r>
              <a:rPr lang="ru-RU" sz="2800"/>
              <a:t> </a:t>
            </a:r>
            <a:r>
              <a:rPr lang="en-US" sz="2800"/>
              <a:t>– </a:t>
            </a:r>
            <a:r>
              <a:rPr lang="ru-RU" sz="2800"/>
              <a:t>0</a:t>
            </a:r>
            <a:r>
              <a:rPr lang="en-US" sz="2800"/>
              <a:t>.</a:t>
            </a:r>
            <a:r>
              <a:rPr lang="ru-RU" sz="2800"/>
              <a:t>5-0</a:t>
            </a:r>
            <a:r>
              <a:rPr lang="en-US" sz="2800"/>
              <a:t>.</a:t>
            </a:r>
            <a:r>
              <a:rPr lang="ru-RU" sz="2800"/>
              <a:t>6</a:t>
            </a:r>
            <a:r>
              <a:rPr lang="en-US" sz="2800"/>
              <a:t> U/kg</a:t>
            </a:r>
          </a:p>
          <a:p>
            <a:r>
              <a:rPr lang="en-US" sz="2800"/>
              <a:t>Honeymoon period – 0.3-0.4 U/kg</a:t>
            </a:r>
          </a:p>
          <a:p>
            <a:r>
              <a:rPr lang="en-US" sz="2800"/>
              <a:t>Remission (compensated) - &lt; 0.5 U/kg</a:t>
            </a:r>
          </a:p>
          <a:p>
            <a:r>
              <a:rPr lang="en-US" sz="2800"/>
              <a:t>Prolonged DM 0.7-0.8 U/kg</a:t>
            </a:r>
          </a:p>
          <a:p>
            <a:r>
              <a:rPr lang="en-US" sz="2800"/>
              <a:t>Ketoacidosis 1.0 -1.5 U/kg</a:t>
            </a:r>
          </a:p>
          <a:p>
            <a:r>
              <a:rPr lang="en-US" sz="2800"/>
              <a:t>Prepuberty period – 0.6-1.0 U/kg</a:t>
            </a:r>
          </a:p>
          <a:p>
            <a:r>
              <a:rPr lang="en-US" sz="2800"/>
              <a:t>Puberty period- 1.0 -2.0 U/kg</a:t>
            </a:r>
            <a:endParaRPr lang="ru-RU" sz="2800"/>
          </a:p>
        </p:txBody>
      </p:sp>
      <p:pic>
        <p:nvPicPr>
          <p:cNvPr id="212997" name="Picture 5" descr="j0240719"/>
          <p:cNvPicPr>
            <a:picLocks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4868863"/>
            <a:ext cx="1547813" cy="1989137"/>
          </a:xfrm>
          <a:noFill/>
          <a:ln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Honeymoon period</a:t>
            </a:r>
            <a:endParaRPr lang="ru-RU"/>
          </a:p>
        </p:txBody>
      </p:sp>
      <p:pic>
        <p:nvPicPr>
          <p:cNvPr id="269316" name="Picture 4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55650" y="1268413"/>
            <a:ext cx="7632700" cy="5040312"/>
          </a:xfrm>
          <a:noFill/>
          <a:ln/>
          <a:effectLst>
            <a:outerShdw dist="35921" dir="2700000" algn="ctr" rotWithShape="0">
              <a:schemeClr val="bg2"/>
            </a:outerShdw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Manifestation of the DM if the 80-90% betta cells were destructed</a:t>
            </a:r>
            <a:endParaRPr lang="ru-RU" sz="4000"/>
          </a:p>
        </p:txBody>
      </p:sp>
      <p:graphicFrame>
        <p:nvGraphicFramePr>
          <p:cNvPr id="290819" name="Object 3"/>
          <p:cNvGraphicFramePr>
            <a:graphicFrameLocks noChangeAspect="1"/>
          </p:cNvGraphicFramePr>
          <p:nvPr>
            <p:ph sz="half" idx="1"/>
          </p:nvPr>
        </p:nvGraphicFramePr>
        <p:xfrm>
          <a:off x="0" y="1557338"/>
          <a:ext cx="5148263" cy="3743325"/>
        </p:xfrm>
        <a:graphic>
          <a:graphicData uri="http://schemas.openxmlformats.org/presentationml/2006/ole">
            <p:oleObj spid="_x0000_s290819" name="Точечный рисунок" r:id="rId3" imgW="9135750" imgH="4266667" progId="Paint.Picture">
              <p:embed/>
            </p:oleObj>
          </a:graphicData>
        </a:graphic>
      </p:graphicFrame>
      <p:graphicFrame>
        <p:nvGraphicFramePr>
          <p:cNvPr id="290820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5148263" y="1557338"/>
          <a:ext cx="4211637" cy="3743325"/>
        </p:xfrm>
        <a:graphic>
          <a:graphicData uri="http://schemas.openxmlformats.org/presentationml/2006/ole">
            <p:oleObj spid="_x0000_s290820" name="Точечный рисунок" r:id="rId4" imgW="5095238" imgH="4048690" progId="Paint.Picture">
              <p:embed/>
            </p:oleObj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Honeymoon period</a:t>
            </a:r>
            <a:endParaRPr lang="ru-RU"/>
          </a:p>
        </p:txBody>
      </p:sp>
      <p:pic>
        <p:nvPicPr>
          <p:cNvPr id="289796" name="Picture 4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42988" y="1628775"/>
            <a:ext cx="7416800" cy="4321175"/>
          </a:xfrm>
          <a:noFill/>
          <a:ln/>
          <a:effectLst>
            <a:outerShdw dist="35921" dir="2700000" algn="ctr" rotWithShape="0">
              <a:schemeClr val="bg2"/>
            </a:outerShdw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24" name="Picture 4" descr="DSC00135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74800" y="1600200"/>
            <a:ext cx="5994400" cy="4495800"/>
          </a:xfrm>
          <a:noFill/>
          <a:ln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6372" name="Picture 4" descr="DSC00136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74800" y="1600200"/>
            <a:ext cx="5994400" cy="4495800"/>
          </a:xfrm>
          <a:noFill/>
          <a:ln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2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8420" name="Picture 4" descr="DSC00138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74800" y="1600200"/>
            <a:ext cx="5994400" cy="4495800"/>
          </a:xfrm>
          <a:noFill/>
          <a:ln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0468" name="Picture 4" descr="DSC00139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74800" y="1600200"/>
            <a:ext cx="5994400" cy="4495800"/>
          </a:xfrm>
          <a:noFill/>
          <a:ln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1187" name="Picture 3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 t="10997" b="25774"/>
          <a:stretch>
            <a:fillRect/>
          </a:stretch>
        </p:blipFill>
        <p:spPr>
          <a:xfrm>
            <a:off x="-180975" y="549275"/>
            <a:ext cx="9577388" cy="5975350"/>
          </a:xfrm>
          <a:noFill/>
          <a:ln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Diabetic Ketoacidosis </a:t>
            </a:r>
            <a:br>
              <a:rPr lang="en-US" sz="4000"/>
            </a:br>
            <a:r>
              <a:rPr lang="en-US" sz="2800">
                <a:solidFill>
                  <a:srgbClr val="6699FF"/>
                </a:solidFill>
              </a:rPr>
              <a:t>Treatment protocol</a:t>
            </a:r>
            <a:endParaRPr lang="ru-RU" sz="2800">
              <a:solidFill>
                <a:srgbClr val="6699FF"/>
              </a:solidFill>
            </a:endParaRPr>
          </a:p>
        </p:txBody>
      </p:sp>
      <p:sp>
        <p:nvSpPr>
          <p:cNvPr id="206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/>
              <a:t>1</a:t>
            </a:r>
            <a:r>
              <a:rPr lang="en-US" sz="2800" baseline="30000"/>
              <a:t>st</a:t>
            </a:r>
            <a:r>
              <a:rPr lang="en-US" sz="2800"/>
              <a:t> hour – 10-20 mL/kg i/v bolus 0.9% NaCl or Lactate Ringer Ins drip at 0.05-0.1 u/kg/hr (complications-brain edema due to increasing spread)</a:t>
            </a:r>
          </a:p>
          <a:p>
            <a:r>
              <a:rPr lang="en-US" sz="2800"/>
              <a:t>2</a:t>
            </a:r>
            <a:r>
              <a:rPr lang="en-US" sz="2800" baseline="30000"/>
              <a:t>nd</a:t>
            </a:r>
            <a:r>
              <a:rPr lang="en-US" sz="2800"/>
              <a:t> hour until DKA resolution –  10 mL/kg 0.45% NaCl plus continue Ins drip 20 mEq/l  Potassium 5% glucose if blood suger &lt; 14 mmol/L</a:t>
            </a:r>
          </a:p>
          <a:p>
            <a:r>
              <a:rPr lang="en-US" sz="2800"/>
              <a:t>PH&lt;7.0- Na bicarbonate 1-2 mmol/kg- 1-2 hrs</a:t>
            </a:r>
          </a:p>
          <a:p>
            <a:r>
              <a:rPr lang="en-US" sz="2800"/>
              <a:t>Oral intake with subcutaneus Ins</a:t>
            </a:r>
            <a:endParaRPr lang="ru-RU" sz="28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Rehydration</a:t>
            </a:r>
            <a:endParaRPr lang="ru-RU"/>
          </a:p>
        </p:txBody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Fluid deficiency=Degree dehydration (%) + maintenance daily fluid </a:t>
            </a:r>
          </a:p>
          <a:p>
            <a:pPr>
              <a:buFont typeface="Wingdings" pitchFamily="2" charset="2"/>
              <a:buNone/>
            </a:pPr>
            <a:r>
              <a:rPr lang="en-US"/>
              <a:t>    &lt;1 year old (3-9 kg) – </a:t>
            </a:r>
            <a:r>
              <a:rPr lang="en-US" b="1"/>
              <a:t>80</a:t>
            </a:r>
            <a:r>
              <a:rPr lang="en-US"/>
              <a:t> mL/kg/hr</a:t>
            </a:r>
          </a:p>
          <a:p>
            <a:pPr>
              <a:buFont typeface="Wingdings" pitchFamily="2" charset="2"/>
              <a:buNone/>
            </a:pPr>
            <a:r>
              <a:rPr lang="en-US"/>
              <a:t>    1-5 yrs old (10-19 kg) – </a:t>
            </a:r>
            <a:r>
              <a:rPr lang="en-US" b="1"/>
              <a:t>70</a:t>
            </a:r>
            <a:r>
              <a:rPr lang="en-US"/>
              <a:t> mL/kg/hr</a:t>
            </a:r>
          </a:p>
          <a:p>
            <a:pPr>
              <a:buFont typeface="Wingdings" pitchFamily="2" charset="2"/>
              <a:buNone/>
            </a:pPr>
            <a:r>
              <a:rPr lang="en-US"/>
              <a:t>    6-9 yrs old (20-29 kg) – </a:t>
            </a:r>
            <a:r>
              <a:rPr lang="en-US" b="1"/>
              <a:t>60</a:t>
            </a:r>
            <a:r>
              <a:rPr lang="en-US"/>
              <a:t> mL/kg/hr</a:t>
            </a:r>
          </a:p>
          <a:p>
            <a:pPr>
              <a:buFont typeface="Wingdings" pitchFamily="2" charset="2"/>
              <a:buNone/>
            </a:pPr>
            <a:r>
              <a:rPr lang="en-US"/>
              <a:t>   10-14 yrs old (30-50 kg) – </a:t>
            </a:r>
            <a:r>
              <a:rPr lang="en-US" b="1"/>
              <a:t>50</a:t>
            </a:r>
            <a:r>
              <a:rPr lang="en-US"/>
              <a:t> mL/kg/hr</a:t>
            </a:r>
          </a:p>
          <a:p>
            <a:pPr>
              <a:buFont typeface="Wingdings" pitchFamily="2" charset="2"/>
              <a:buNone/>
            </a:pPr>
            <a:r>
              <a:rPr lang="en-US"/>
              <a:t>    &gt;15 yrs old (&gt;50 kg) – </a:t>
            </a:r>
            <a:r>
              <a:rPr lang="en-US" b="1"/>
              <a:t>35</a:t>
            </a:r>
            <a:r>
              <a:rPr lang="en-US"/>
              <a:t> mL/kg/hr</a:t>
            </a:r>
          </a:p>
          <a:p>
            <a:pPr>
              <a:buFont typeface="Wingdings" pitchFamily="2" charset="2"/>
              <a:buNone/>
            </a:pPr>
            <a:endParaRPr lang="ru-RU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Causes of the Hypoglycemia</a:t>
            </a:r>
            <a:endParaRPr lang="ru-RU"/>
          </a:p>
        </p:txBody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600">
                <a:solidFill>
                  <a:srgbClr val="FFFF00"/>
                </a:solidFill>
              </a:rPr>
              <a:t>Delaying or skipping a meal</a:t>
            </a:r>
          </a:p>
          <a:p>
            <a:r>
              <a:rPr lang="en-US" sz="3600">
                <a:solidFill>
                  <a:srgbClr val="FFFF00"/>
                </a:solidFill>
              </a:rPr>
              <a:t>Taking too little food at a meal</a:t>
            </a:r>
          </a:p>
          <a:p>
            <a:r>
              <a:rPr lang="en-US" sz="3600">
                <a:solidFill>
                  <a:srgbClr val="FFFF00"/>
                </a:solidFill>
              </a:rPr>
              <a:t>Getting more exercise than usual</a:t>
            </a:r>
          </a:p>
          <a:p>
            <a:r>
              <a:rPr lang="en-US" sz="3600">
                <a:solidFill>
                  <a:srgbClr val="FFFF00"/>
                </a:solidFill>
              </a:rPr>
              <a:t>Taking too much diabetes medicine (Ins)</a:t>
            </a:r>
          </a:p>
          <a:p>
            <a:r>
              <a:rPr lang="en-US" sz="3600">
                <a:solidFill>
                  <a:srgbClr val="FFFF00"/>
                </a:solidFill>
              </a:rPr>
              <a:t>Drinking alcohol</a:t>
            </a:r>
          </a:p>
          <a:p>
            <a:endParaRPr lang="ru-RU" sz="360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Hypoglycemia</a:t>
            </a:r>
            <a:endParaRPr lang="ru-RU"/>
          </a:p>
        </p:txBody>
      </p:sp>
      <p:graphicFrame>
        <p:nvGraphicFramePr>
          <p:cNvPr id="129027" name="Object 3"/>
          <p:cNvGraphicFramePr>
            <a:graphicFrameLocks noChangeAspect="1"/>
          </p:cNvGraphicFramePr>
          <p:nvPr>
            <p:ph idx="1"/>
          </p:nvPr>
        </p:nvGraphicFramePr>
        <p:xfrm>
          <a:off x="2551113" y="1600200"/>
          <a:ext cx="4041775" cy="4495800"/>
        </p:xfrm>
        <a:graphic>
          <a:graphicData uri="http://schemas.openxmlformats.org/presentationml/2006/ole">
            <p:oleObj spid="_x0000_s129027" name="Точечный рисунок" r:id="rId3" imgW="4153480" imgH="4619048" progId="Paint.Picture">
              <p:embed/>
            </p:oleObj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Hypoglycemia</a:t>
            </a:r>
            <a:endParaRPr lang="ru-RU"/>
          </a:p>
        </p:txBody>
      </p:sp>
      <p:graphicFrame>
        <p:nvGraphicFramePr>
          <p:cNvPr id="130051" name="Object 3"/>
          <p:cNvGraphicFramePr>
            <a:graphicFrameLocks noChangeAspect="1"/>
          </p:cNvGraphicFramePr>
          <p:nvPr>
            <p:ph idx="1"/>
          </p:nvPr>
        </p:nvGraphicFramePr>
        <p:xfrm>
          <a:off x="1692275" y="1600200"/>
          <a:ext cx="5757863" cy="4495800"/>
        </p:xfrm>
        <a:graphic>
          <a:graphicData uri="http://schemas.openxmlformats.org/presentationml/2006/ole">
            <p:oleObj spid="_x0000_s130051" name="Точечный рисунок" r:id="rId3" imgW="6001588" imgH="4686954" progId="Paint.Picture">
              <p:embed/>
            </p:oleObj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4916" name="Picture 4" descr="1161894170_C4E5F2E8203539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5288" y="476250"/>
            <a:ext cx="7964487" cy="5976938"/>
          </a:xfrm>
          <a:noFill/>
          <a:ln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r>
              <a:rPr lang="en-US"/>
              <a:t>Treatment of Hypoglycemia</a:t>
            </a:r>
            <a:endParaRPr lang="ru-RU"/>
          </a:p>
        </p:txBody>
      </p:sp>
      <p:sp>
        <p:nvSpPr>
          <p:cNvPr id="20992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23850" y="1125538"/>
            <a:ext cx="8362950" cy="4464050"/>
          </a:xfrm>
        </p:spPr>
        <p:txBody>
          <a:bodyPr/>
          <a:lstStyle/>
          <a:p>
            <a:r>
              <a:rPr lang="en-US" sz="2800"/>
              <a:t>Consciousness is present (1-2 tea spoons of sugar or honey or 5-6 pieces of hard candy, 1 cup of djuce or milk; in 15 min – sandwich, crackers) </a:t>
            </a:r>
          </a:p>
          <a:p>
            <a:r>
              <a:rPr lang="en-US" sz="2800"/>
              <a:t>Consciousness is absent Glucagon s/c or i/m &lt; 5 yrs old 0.5 mg, &gt;5 yrs old 1 mg,</a:t>
            </a:r>
          </a:p>
          <a:p>
            <a:r>
              <a:rPr lang="en-US" sz="2800"/>
              <a:t>20% Glucose 1 mL/kg -3 min, than 10% Glucose 2-4 mL/kg </a:t>
            </a:r>
          </a:p>
          <a:p>
            <a:endParaRPr lang="ru-RU" sz="2800"/>
          </a:p>
          <a:p>
            <a:endParaRPr lang="ru-RU" sz="2800"/>
          </a:p>
        </p:txBody>
      </p:sp>
      <p:pic>
        <p:nvPicPr>
          <p:cNvPr id="209925" name="Picture 5" descr="1153473742_anne_geddes_19"/>
          <p:cNvPicPr>
            <a:picLocks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4868863"/>
            <a:ext cx="3851275" cy="244792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99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99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220" name="Picture 4"/>
          <p:cNvPicPr>
            <a:picLocks noChangeAspect="1" noChangeArrowheads="1"/>
          </p:cNvPicPr>
          <p:nvPr>
            <p:ph type="title"/>
          </p:nvPr>
        </p:nvPicPr>
        <p:blipFill>
          <a:blip r:embed="rId2" cstate="print"/>
          <a:srcRect l="12050" t="13429" r="12808" b="63713"/>
          <a:stretch>
            <a:fillRect/>
          </a:stretch>
        </p:blipFill>
        <p:spPr>
          <a:xfrm>
            <a:off x="900113" y="274638"/>
            <a:ext cx="7559675" cy="1641475"/>
          </a:xfrm>
          <a:noFill/>
          <a:ln/>
        </p:spPr>
      </p:pic>
      <p:pic>
        <p:nvPicPr>
          <p:cNvPr id="265221" name="Picture 5"/>
          <p:cNvPicPr>
            <a:picLocks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8313" y="2205038"/>
            <a:ext cx="8064500" cy="4032250"/>
          </a:xfrm>
          <a:noFill/>
          <a:ln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740" name="Picture 4"/>
          <p:cNvPicPr>
            <a:picLocks noChangeArrowheads="1"/>
          </p:cNvPicPr>
          <p:nvPr>
            <p:ph sz="half" idx="2"/>
          </p:nvPr>
        </p:nvPicPr>
        <p:blipFill>
          <a:blip r:embed="rId3" cstate="print"/>
          <a:srcRect l="15599" t="11090" r="10310" b="7919"/>
          <a:stretch>
            <a:fillRect/>
          </a:stretch>
        </p:blipFill>
        <p:spPr>
          <a:xfrm>
            <a:off x="6443663" y="3141663"/>
            <a:ext cx="2700337" cy="3716337"/>
          </a:xfrm>
          <a:noFill/>
          <a:ln/>
          <a:effectLst>
            <a:outerShdw dist="107763" dir="2700000" algn="ctr" rotWithShape="0">
              <a:schemeClr val="bg2"/>
            </a:outerShdw>
          </a:effectLst>
        </p:spPr>
      </p:pic>
      <p:graphicFrame>
        <p:nvGraphicFramePr>
          <p:cNvPr id="244745" name="Object 9"/>
          <p:cNvGraphicFramePr>
            <a:graphicFrameLocks noChangeAspect="1"/>
          </p:cNvGraphicFramePr>
          <p:nvPr>
            <p:ph sz="half" idx="1"/>
          </p:nvPr>
        </p:nvGraphicFramePr>
        <p:xfrm>
          <a:off x="0" y="188913"/>
          <a:ext cx="6300788" cy="6669087"/>
        </p:xfrm>
        <a:graphic>
          <a:graphicData uri="http://schemas.openxmlformats.org/presentationml/2006/ole">
            <p:oleObj spid="_x0000_s244745" name="Acrobat Document" r:id="rId4" imgW="5666667" imgH="8019048" progId="AcroExch.Document.7">
              <p:embed/>
            </p:oleObj>
          </a:graphicData>
        </a:graphic>
      </p:graphicFrame>
      <p:pic>
        <p:nvPicPr>
          <p:cNvPr id="244750" name="Picture 14" descr="1153473679_anne_geddes_10"/>
          <p:cNvPicPr>
            <a:picLocks noChangeAspect="1" noChangeArrowheads="1"/>
          </p:cNvPicPr>
          <p:nvPr>
            <p:ph type="title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6372225" y="274638"/>
            <a:ext cx="2771775" cy="27940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44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4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4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1367" name="Picture 7" descr="1153473679_anne_geddes_01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3850" y="333375"/>
            <a:ext cx="8351838" cy="6191250"/>
          </a:xfrm>
          <a:noFill/>
          <a:ln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Types of the INS (Ins is non kind -specific hormone)</a:t>
            </a:r>
            <a:endParaRPr lang="ru-RU" sz="4000"/>
          </a:p>
        </p:txBody>
      </p:sp>
      <p:sp>
        <p:nvSpPr>
          <p:cNvPr id="1822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5843588" cy="4495800"/>
          </a:xfrm>
        </p:spPr>
        <p:txBody>
          <a:bodyPr/>
          <a:lstStyle/>
          <a:p>
            <a:r>
              <a:rPr lang="en-US" sz="2800"/>
              <a:t>Bovine (differences from human Ins  by 3 aminoacids)</a:t>
            </a:r>
          </a:p>
          <a:p>
            <a:r>
              <a:rPr lang="en-US" sz="2800"/>
              <a:t>Pig (differences from human Ins by 1 one)</a:t>
            </a:r>
          </a:p>
          <a:p>
            <a:r>
              <a:rPr lang="en-US" sz="2800"/>
              <a:t> Human (gene-engineering) -2 types: </a:t>
            </a:r>
          </a:p>
          <a:p>
            <a:pPr>
              <a:buFont typeface="Wingdings" pitchFamily="2" charset="2"/>
              <a:buNone/>
            </a:pPr>
            <a:endParaRPr lang="en-US" sz="2800"/>
          </a:p>
          <a:p>
            <a:pPr>
              <a:buFont typeface="Wingdings" pitchFamily="2" charset="2"/>
              <a:buNone/>
            </a:pPr>
            <a:r>
              <a:rPr lang="en-US" sz="2800"/>
              <a:t>Biosynthetic      Semi-synthetic</a:t>
            </a:r>
            <a:endParaRPr lang="ru-RU" sz="2800"/>
          </a:p>
        </p:txBody>
      </p:sp>
      <p:pic>
        <p:nvPicPr>
          <p:cNvPr id="182280" name="Picture 8" descr="j014962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011863" y="1989138"/>
            <a:ext cx="3132137" cy="2759075"/>
          </a:xfrm>
          <a:ln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714500"/>
          </a:xfrm>
        </p:spPr>
        <p:txBody>
          <a:bodyPr/>
          <a:lstStyle/>
          <a:p>
            <a:pPr algn="l"/>
            <a:r>
              <a:rPr lang="en-US" sz="4800"/>
              <a:t/>
            </a:r>
            <a:br>
              <a:rPr lang="en-US" sz="4800"/>
            </a:br>
            <a:r>
              <a:rPr lang="en-US" sz="4000"/>
              <a:t>Bovine and pig Ins lead to pathoimmune reactions, vessels damage, lypodistrophy</a:t>
            </a:r>
            <a:endParaRPr lang="ru-RU" sz="4000"/>
          </a:p>
        </p:txBody>
      </p:sp>
      <p:sp>
        <p:nvSpPr>
          <p:cNvPr id="2406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636838"/>
            <a:ext cx="5194300" cy="345916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en-US" sz="3600"/>
          </a:p>
          <a:p>
            <a:pPr>
              <a:buFont typeface="Wingdings" pitchFamily="2" charset="2"/>
              <a:buNone/>
            </a:pPr>
            <a:r>
              <a:rPr lang="en-US" sz="4000">
                <a:solidFill>
                  <a:srgbClr val="66FF33"/>
                </a:solidFill>
                <a:latin typeface="Arial Black" pitchFamily="34" charset="0"/>
              </a:rPr>
              <a:t>Human INS must be use </a:t>
            </a:r>
          </a:p>
          <a:p>
            <a:pPr algn="ctr">
              <a:buFont typeface="Wingdings" pitchFamily="2" charset="2"/>
              <a:buNone/>
            </a:pPr>
            <a:r>
              <a:rPr lang="en-US" sz="3600">
                <a:solidFill>
                  <a:srgbClr val="66FF33"/>
                </a:solidFill>
                <a:latin typeface="Arial Black" pitchFamily="34" charset="0"/>
              </a:rPr>
              <a:t>in </a:t>
            </a:r>
            <a:r>
              <a:rPr lang="en-US" sz="4000">
                <a:solidFill>
                  <a:srgbClr val="66FF33"/>
                </a:solidFill>
                <a:latin typeface="Arial Black" pitchFamily="34" charset="0"/>
              </a:rPr>
              <a:t>childhood</a:t>
            </a:r>
            <a:r>
              <a:rPr lang="en-US" sz="3600">
                <a:solidFill>
                  <a:srgbClr val="66FF33"/>
                </a:solidFill>
                <a:latin typeface="Arial Black" pitchFamily="34" charset="0"/>
              </a:rPr>
              <a:t> only</a:t>
            </a:r>
            <a:endParaRPr lang="ru-RU" sz="3600">
              <a:solidFill>
                <a:srgbClr val="66FF33"/>
              </a:solidFill>
              <a:latin typeface="Arial Black" pitchFamily="34" charset="0"/>
            </a:endParaRPr>
          </a:p>
        </p:txBody>
      </p:sp>
      <p:pic>
        <p:nvPicPr>
          <p:cNvPr id="240644" name="Picture 4" descr="j021672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942013" y="1844675"/>
            <a:ext cx="2951162" cy="4105275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4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Techniques of Ins introduction</a:t>
            </a:r>
            <a:endParaRPr lang="ru-RU"/>
          </a:p>
        </p:txBody>
      </p:sp>
      <p:sp>
        <p:nvSpPr>
          <p:cNvPr id="24269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611188" y="1773238"/>
            <a:ext cx="4038600" cy="4495800"/>
          </a:xfrm>
          <a:noFill/>
          <a:ln/>
        </p:spPr>
        <p:txBody>
          <a:bodyPr/>
          <a:lstStyle/>
          <a:p>
            <a:pPr>
              <a:buFont typeface="Wingdings" pitchFamily="2" charset="2"/>
              <a:buNone/>
            </a:pPr>
            <a:endParaRPr lang="en-US" sz="2800"/>
          </a:p>
          <a:p>
            <a:r>
              <a:rPr lang="en-US" sz="3600"/>
              <a:t>Subcutaneous injection</a:t>
            </a:r>
          </a:p>
          <a:p>
            <a:endParaRPr lang="en-US" sz="3600"/>
          </a:p>
          <a:p>
            <a:endParaRPr lang="en-US" sz="3600"/>
          </a:p>
          <a:p>
            <a:endParaRPr lang="en-US" sz="2800"/>
          </a:p>
          <a:p>
            <a:endParaRPr lang="en-US" sz="2800"/>
          </a:p>
          <a:p>
            <a:endParaRPr lang="ru-RU" sz="2800"/>
          </a:p>
        </p:txBody>
      </p:sp>
      <p:pic>
        <p:nvPicPr>
          <p:cNvPr id="242693" name="Picture 5"/>
          <p:cNvPicPr>
            <a:picLocks noChangeArrowheads="1"/>
          </p:cNvPicPr>
          <p:nvPr>
            <p:ph sz="half" idx="2"/>
          </p:nvPr>
        </p:nvPicPr>
        <p:blipFill>
          <a:blip r:embed="rId2" cstate="print"/>
          <a:srcRect l="9470" t="8189" r="12531" b="5800"/>
          <a:stretch>
            <a:fillRect/>
          </a:stretch>
        </p:blipFill>
        <p:spPr>
          <a:xfrm>
            <a:off x="4953000" y="2447925"/>
            <a:ext cx="3429000" cy="2800350"/>
          </a:xfrm>
          <a:noFill/>
          <a:ln/>
          <a:effectLst>
            <a:outerShdw dist="107763" dir="2700000" algn="ctr" rotWithShape="0">
              <a:schemeClr val="bg2"/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42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Syringe is a last century ?</a:t>
            </a:r>
            <a:endParaRPr lang="ru-RU"/>
          </a:p>
        </p:txBody>
      </p:sp>
      <p:graphicFrame>
        <p:nvGraphicFramePr>
          <p:cNvPr id="109571" name="Object 3"/>
          <p:cNvGraphicFramePr>
            <a:graphicFrameLocks noChangeAspect="1"/>
          </p:cNvGraphicFramePr>
          <p:nvPr>
            <p:ph idx="1"/>
          </p:nvPr>
        </p:nvGraphicFramePr>
        <p:xfrm>
          <a:off x="457200" y="1617663"/>
          <a:ext cx="8229600" cy="4460875"/>
        </p:xfrm>
        <a:graphic>
          <a:graphicData uri="http://schemas.openxmlformats.org/presentationml/2006/ole">
            <p:oleObj spid="_x0000_s109571" name="Точечный рисунок" r:id="rId3" imgW="8380952" imgH="4544059" progId="Paint.Picture">
              <p:embed/>
            </p:oleObj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6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Nowdays using pen, Ins jet injectors and external Ins pumps, and implantable Ins pumps</a:t>
            </a:r>
            <a:endParaRPr lang="ru-RU" sz="4000"/>
          </a:p>
        </p:txBody>
      </p:sp>
      <p:pic>
        <p:nvPicPr>
          <p:cNvPr id="121860" name="Picture 4" descr="File0019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76375" y="2060575"/>
            <a:ext cx="5759450" cy="4797425"/>
          </a:xfrm>
          <a:noFill/>
          <a:ln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04451" name="Object 3"/>
          <p:cNvGraphicFramePr>
            <a:graphicFrameLocks noChangeAspect="1"/>
          </p:cNvGraphicFramePr>
          <p:nvPr>
            <p:ph idx="1"/>
          </p:nvPr>
        </p:nvGraphicFramePr>
        <p:xfrm>
          <a:off x="539750" y="476250"/>
          <a:ext cx="8208963" cy="5338763"/>
        </p:xfrm>
        <a:graphic>
          <a:graphicData uri="http://schemas.openxmlformats.org/presentationml/2006/ole">
            <p:oleObj spid="_x0000_s104451" name="Точечный рисунок" r:id="rId3" imgW="8209524" imgH="4114286" progId="Paint.Picture">
              <p:embed/>
            </p:oleObj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Разрез">
  <a:themeElements>
    <a:clrScheme name="Разрез 1">
      <a:dk1>
        <a:srgbClr val="8C0000"/>
      </a:dk1>
      <a:lt1>
        <a:srgbClr val="FFFFFF"/>
      </a:lt1>
      <a:dk2>
        <a:srgbClr val="720000"/>
      </a:dk2>
      <a:lt2>
        <a:srgbClr val="FFFFCC"/>
      </a:lt2>
      <a:accent1>
        <a:srgbClr val="FF3300"/>
      </a:accent1>
      <a:accent2>
        <a:srgbClr val="BE7960"/>
      </a:accent2>
      <a:accent3>
        <a:srgbClr val="BCAAAA"/>
      </a:accent3>
      <a:accent4>
        <a:srgbClr val="DADADA"/>
      </a:accent4>
      <a:accent5>
        <a:srgbClr val="FFADAA"/>
      </a:accent5>
      <a:accent6>
        <a:srgbClr val="AC6D56"/>
      </a:accent6>
      <a:hlink>
        <a:srgbClr val="FFCC66"/>
      </a:hlink>
      <a:folHlink>
        <a:srgbClr val="FF9900"/>
      </a:folHlink>
    </a:clrScheme>
    <a:fontScheme name="Разрез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Разрез 1">
        <a:dk1>
          <a:srgbClr val="8C0000"/>
        </a:dk1>
        <a:lt1>
          <a:srgbClr val="FFFFFF"/>
        </a:lt1>
        <a:dk2>
          <a:srgbClr val="720000"/>
        </a:dk2>
        <a:lt2>
          <a:srgbClr val="FFFFCC"/>
        </a:lt2>
        <a:accent1>
          <a:srgbClr val="FF3300"/>
        </a:accent1>
        <a:accent2>
          <a:srgbClr val="BE7960"/>
        </a:accent2>
        <a:accent3>
          <a:srgbClr val="BCAAAA"/>
        </a:accent3>
        <a:accent4>
          <a:srgbClr val="DADADA"/>
        </a:accent4>
        <a:accent5>
          <a:srgbClr val="FFADAA"/>
        </a:accent5>
        <a:accent6>
          <a:srgbClr val="AC6D56"/>
        </a:accent6>
        <a:hlink>
          <a:srgbClr val="FFCC66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2">
        <a:dk1>
          <a:srgbClr val="674E2F"/>
        </a:dk1>
        <a:lt1>
          <a:srgbClr val="FFFFFF"/>
        </a:lt1>
        <a:dk2>
          <a:srgbClr val="533F27"/>
        </a:dk2>
        <a:lt2>
          <a:srgbClr val="D8B274"/>
        </a:lt2>
        <a:accent1>
          <a:srgbClr val="CC990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81552A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3">
        <a:dk1>
          <a:srgbClr val="646464"/>
        </a:dk1>
        <a:lt1>
          <a:srgbClr val="FFFFFF"/>
        </a:lt1>
        <a:dk2>
          <a:srgbClr val="545454"/>
        </a:dk2>
        <a:lt2>
          <a:srgbClr val="D4D4CE"/>
        </a:lt2>
        <a:accent1>
          <a:srgbClr val="49747D"/>
        </a:accent1>
        <a:accent2>
          <a:srgbClr val="8F9699"/>
        </a:accent2>
        <a:accent3>
          <a:srgbClr val="B3B3B3"/>
        </a:accent3>
        <a:accent4>
          <a:srgbClr val="DADADA"/>
        </a:accent4>
        <a:accent5>
          <a:srgbClr val="B1BCBF"/>
        </a:accent5>
        <a:accent6>
          <a:srgbClr val="81878A"/>
        </a:accent6>
        <a:hlink>
          <a:srgbClr val="8DC4D7"/>
        </a:hlink>
        <a:folHlink>
          <a:srgbClr val="7FB97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4">
        <a:dk1>
          <a:srgbClr val="3A7400"/>
        </a:dk1>
        <a:lt1>
          <a:srgbClr val="FFFFFF"/>
        </a:lt1>
        <a:dk2>
          <a:srgbClr val="2E5C00"/>
        </a:dk2>
        <a:lt2>
          <a:srgbClr val="FFFFFF"/>
        </a:lt2>
        <a:accent1>
          <a:srgbClr val="79CA02"/>
        </a:accent1>
        <a:accent2>
          <a:srgbClr val="008080"/>
        </a:accent2>
        <a:accent3>
          <a:srgbClr val="ADB5AA"/>
        </a:accent3>
        <a:accent4>
          <a:srgbClr val="DADADA"/>
        </a:accent4>
        <a:accent5>
          <a:srgbClr val="BEE1AA"/>
        </a:accent5>
        <a:accent6>
          <a:srgbClr val="007373"/>
        </a:accent6>
        <a:hlink>
          <a:srgbClr val="A8DE0E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5">
        <a:dk1>
          <a:srgbClr val="008885"/>
        </a:dk1>
        <a:lt1>
          <a:srgbClr val="FFFFFF"/>
        </a:lt1>
        <a:dk2>
          <a:srgbClr val="007572"/>
        </a:dk2>
        <a:lt2>
          <a:srgbClr val="FFFF99"/>
        </a:lt2>
        <a:accent1>
          <a:srgbClr val="33CCCC"/>
        </a:accent1>
        <a:accent2>
          <a:srgbClr val="6D6FC7"/>
        </a:accent2>
        <a:accent3>
          <a:srgbClr val="AABDBC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FFFFCC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6">
        <a:dk1>
          <a:srgbClr val="0000AC"/>
        </a:dk1>
        <a:lt1>
          <a:srgbClr val="FFFFFF"/>
        </a:lt1>
        <a:dk2>
          <a:srgbClr val="000086"/>
        </a:dk2>
        <a:lt2>
          <a:srgbClr val="CCFFFF"/>
        </a:lt2>
        <a:accent1>
          <a:srgbClr val="0099FF"/>
        </a:accent1>
        <a:accent2>
          <a:srgbClr val="00B000"/>
        </a:accent2>
        <a:accent3>
          <a:srgbClr val="AAAAC3"/>
        </a:accent3>
        <a:accent4>
          <a:srgbClr val="DADADA"/>
        </a:accent4>
        <a:accent5>
          <a:srgbClr val="AACAFF"/>
        </a:accent5>
        <a:accent6>
          <a:srgbClr val="009F00"/>
        </a:accent6>
        <a:hlink>
          <a:srgbClr val="FFE701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7">
        <a:dk1>
          <a:srgbClr val="7474A2"/>
        </a:dk1>
        <a:lt1>
          <a:srgbClr val="FFFFFF"/>
        </a:lt1>
        <a:dk2>
          <a:srgbClr val="5E5E8E"/>
        </a:dk2>
        <a:lt2>
          <a:srgbClr val="D1D1DF"/>
        </a:lt2>
        <a:accent1>
          <a:srgbClr val="CC66FF"/>
        </a:accent1>
        <a:accent2>
          <a:srgbClr val="6666FF"/>
        </a:accent2>
        <a:accent3>
          <a:srgbClr val="B6B6C6"/>
        </a:accent3>
        <a:accent4>
          <a:srgbClr val="DADADA"/>
        </a:accent4>
        <a:accent5>
          <a:srgbClr val="E2B8FF"/>
        </a:accent5>
        <a:accent6>
          <a:srgbClr val="5C5CE7"/>
        </a:accent6>
        <a:hlink>
          <a:srgbClr val="FFCC99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8">
        <a:dk1>
          <a:srgbClr val="000000"/>
        </a:dk1>
        <a:lt1>
          <a:srgbClr val="D0DAE2"/>
        </a:lt1>
        <a:dk2>
          <a:srgbClr val="000000"/>
        </a:dk2>
        <a:lt2>
          <a:srgbClr val="E7EDF1"/>
        </a:lt2>
        <a:accent1>
          <a:srgbClr val="33CCCC"/>
        </a:accent1>
        <a:accent2>
          <a:srgbClr val="0099CC"/>
        </a:accent2>
        <a:accent3>
          <a:srgbClr val="E4EAEE"/>
        </a:accent3>
        <a:accent4>
          <a:srgbClr val="000000"/>
        </a:accent4>
        <a:accent5>
          <a:srgbClr val="ADE2E2"/>
        </a:accent5>
        <a:accent6>
          <a:srgbClr val="008AB9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рез 9">
        <a:dk1>
          <a:srgbClr val="000000"/>
        </a:dk1>
        <a:lt1>
          <a:srgbClr val="FFFFFF"/>
        </a:lt1>
        <a:dk2>
          <a:srgbClr val="000000"/>
        </a:dk2>
        <a:lt2>
          <a:srgbClr val="E6E6E6"/>
        </a:lt2>
        <a:accent1>
          <a:srgbClr val="66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8A8AE7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Slit</Template>
  <TotalTime>900</TotalTime>
  <Words>522</Words>
  <Application>Microsoft Office PowerPoint</Application>
  <PresentationFormat>Экран (4:3)</PresentationFormat>
  <Paragraphs>83</Paragraphs>
  <Slides>39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39</vt:i4>
      </vt:variant>
    </vt:vector>
  </HeadingPairs>
  <TitlesOfParts>
    <vt:vector size="47" baseType="lpstr">
      <vt:lpstr>Arial</vt:lpstr>
      <vt:lpstr>Tahoma</vt:lpstr>
      <vt:lpstr>Times New Roman</vt:lpstr>
      <vt:lpstr>Wingdings</vt:lpstr>
      <vt:lpstr>Arial Black</vt:lpstr>
      <vt:lpstr>Разрез</vt:lpstr>
      <vt:lpstr>Точечный рисунок</vt:lpstr>
      <vt:lpstr>Adobe Acrobat Document</vt:lpstr>
      <vt:lpstr>Diabetes Mellitus in Children</vt:lpstr>
      <vt:lpstr>Historical Data </vt:lpstr>
      <vt:lpstr>Слайд 3</vt:lpstr>
      <vt:lpstr>Types of the INS (Ins is non kind -specific hormone)</vt:lpstr>
      <vt:lpstr> Bovine and pig Ins lead to pathoimmune reactions, vessels damage, lypodistrophy</vt:lpstr>
      <vt:lpstr>Techniques of Ins introduction</vt:lpstr>
      <vt:lpstr>Syringe is a last century ?</vt:lpstr>
      <vt:lpstr>Nowdays using pen, Ins jet injectors and external Ins pumps, and implantable Ins pumps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Ins regimen</vt:lpstr>
      <vt:lpstr>Duration of Ins acting</vt:lpstr>
      <vt:lpstr>Short – effect medication</vt:lpstr>
      <vt:lpstr>Medium-effect medication</vt:lpstr>
      <vt:lpstr> Long-effect medication  </vt:lpstr>
      <vt:lpstr>Слайд 21</vt:lpstr>
      <vt:lpstr>Ins doses</vt:lpstr>
      <vt:lpstr>Honeymoon period</vt:lpstr>
      <vt:lpstr>Manifestation of the DM if the 80-90% betta cells were destructed</vt:lpstr>
      <vt:lpstr>Honeymoon period</vt:lpstr>
      <vt:lpstr>Слайд 26</vt:lpstr>
      <vt:lpstr>Слайд 27</vt:lpstr>
      <vt:lpstr>Слайд 28</vt:lpstr>
      <vt:lpstr>Слайд 29</vt:lpstr>
      <vt:lpstr>Diabetic Ketoacidosis  Treatment protocol</vt:lpstr>
      <vt:lpstr>Rehydration</vt:lpstr>
      <vt:lpstr>Causes of the Hypoglycemia</vt:lpstr>
      <vt:lpstr>Hypoglycemia</vt:lpstr>
      <vt:lpstr>Hypoglycemia</vt:lpstr>
      <vt:lpstr>Слайд 35</vt:lpstr>
      <vt:lpstr>Treatment of Hypoglycemia</vt:lpstr>
      <vt:lpstr>Слайд 37</vt:lpstr>
      <vt:lpstr>Слайд 38</vt:lpstr>
      <vt:lpstr>Слайд 39</vt:lpstr>
    </vt:vector>
  </TitlesOfParts>
  <Company>дом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Diabetes Mellitus in Children</dc:title>
  <dc:creator>Артем</dc:creator>
  <cp:lastModifiedBy>Ирочка</cp:lastModifiedBy>
  <cp:revision>26</cp:revision>
  <dcterms:created xsi:type="dcterms:W3CDTF">2006-12-13T13:22:50Z</dcterms:created>
  <dcterms:modified xsi:type="dcterms:W3CDTF">2013-02-18T14:01:04Z</dcterms:modified>
</cp:coreProperties>
</file>