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4"/>
  </p:notesMasterIdLst>
  <p:sldIdLst>
    <p:sldId id="256" r:id="rId2"/>
    <p:sldId id="343" r:id="rId3"/>
    <p:sldId id="344" r:id="rId4"/>
    <p:sldId id="345" r:id="rId5"/>
    <p:sldId id="346" r:id="rId6"/>
    <p:sldId id="311" r:id="rId7"/>
    <p:sldId id="335" r:id="rId8"/>
    <p:sldId id="305" r:id="rId9"/>
    <p:sldId id="306" r:id="rId10"/>
    <p:sldId id="309" r:id="rId11"/>
    <p:sldId id="300" r:id="rId12"/>
    <p:sldId id="312" r:id="rId13"/>
    <p:sldId id="327" r:id="rId14"/>
    <p:sldId id="328" r:id="rId15"/>
    <p:sldId id="329" r:id="rId16"/>
    <p:sldId id="331" r:id="rId17"/>
    <p:sldId id="330" r:id="rId18"/>
    <p:sldId id="326" r:id="rId19"/>
    <p:sldId id="315" r:id="rId20"/>
    <p:sldId id="319" r:id="rId21"/>
    <p:sldId id="321" r:id="rId22"/>
    <p:sldId id="322" r:id="rId23"/>
    <p:sldId id="323" r:id="rId24"/>
    <p:sldId id="338" r:id="rId25"/>
    <p:sldId id="340" r:id="rId26"/>
    <p:sldId id="336" r:id="rId27"/>
    <p:sldId id="337" r:id="rId28"/>
    <p:sldId id="339" r:id="rId29"/>
    <p:sldId id="341" r:id="rId30"/>
    <p:sldId id="320" r:id="rId31"/>
    <p:sldId id="342" r:id="rId32"/>
    <p:sldId id="302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085F2-C8EA-4EB6-A441-DCDC71FBA70A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F47E4-546F-43FC-88A4-2F0F9BB85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636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71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325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004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13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787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463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31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44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85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97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248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01238-F1D1-4B62-9C59-7773F0E0CFF9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3334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80521F-B3AB-45F4-9A4F-BDF9976B3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2398" y="548259"/>
            <a:ext cx="6815669" cy="2736117"/>
          </a:xfrm>
        </p:spPr>
        <p:txBody>
          <a:bodyPr>
            <a:normAutofit fontScale="90000"/>
          </a:bodyPr>
          <a:lstStyle/>
          <a:p>
            <a:b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b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b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b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</a:rPr>
              <a:t>ЗАСТОСУВАННЯ ПРОДУКТУ БІОРЕГУЛЮЮЧОЇ ТЕРАПІЇ ТА ЗАСОБІВ ГІГІЄНИ НА ОСНОВІ МІНЕРАЛУ </a:t>
            </a:r>
            <a:r>
              <a:rPr lang="ru-RU" sz="20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монтмор</a:t>
            </a:r>
            <a:r>
              <a:rPr lang="uk-UA" sz="2000" b="1" dirty="0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sz="20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лонітУ</a:t>
            </a: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</a:rPr>
              <a:t> ПІД ЧАС МІСЦЕВОГО ЛІКУВАННЯ ЗАХВОРЮВАНЬ ПАРОДОНТУ</a:t>
            </a:r>
            <a:endParaRPr lang="ru-RU" sz="2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F8751C-ACB2-432C-8323-FD97B373D8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76261" y="3657597"/>
            <a:ext cx="5631806" cy="830427"/>
          </a:xfrm>
        </p:spPr>
        <p:txBody>
          <a:bodyPr>
            <a:noAutofit/>
          </a:bodyPr>
          <a:lstStyle/>
          <a:p>
            <a:r>
              <a:rPr lang="ru-RU" sz="1400" dirty="0">
                <a:latin typeface="Arial Narrow" panose="020B0606020202030204" pitchFamily="34" charset="0"/>
              </a:rPr>
              <a:t>Доцент </a:t>
            </a:r>
            <a:r>
              <a:rPr lang="ru-RU" sz="1400" dirty="0" err="1">
                <a:latin typeface="Arial Narrow" panose="020B0606020202030204" pitchFamily="34" charset="0"/>
              </a:rPr>
              <a:t>кафедри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стоматології</a:t>
            </a:r>
            <a:r>
              <a:rPr lang="ru-RU" sz="1400" dirty="0">
                <a:latin typeface="Arial Narrow" panose="020B0606020202030204" pitchFamily="34" charset="0"/>
              </a:rPr>
              <a:t> ХНМУ, </a:t>
            </a:r>
          </a:p>
          <a:p>
            <a:r>
              <a:rPr lang="ru-RU" sz="1400" dirty="0">
                <a:latin typeface="Arial Narrow" panose="020B0606020202030204" pitchFamily="34" charset="0"/>
              </a:rPr>
              <a:t>кандидат </a:t>
            </a:r>
            <a:r>
              <a:rPr lang="ru-RU" sz="1400" dirty="0" err="1">
                <a:latin typeface="Arial Narrow" panose="020B0606020202030204" pitchFamily="34" charset="0"/>
              </a:rPr>
              <a:t>медичних</a:t>
            </a:r>
            <a:r>
              <a:rPr lang="ru-RU" sz="1400" dirty="0">
                <a:latin typeface="Arial Narrow" panose="020B0606020202030204" pitchFamily="34" charset="0"/>
              </a:rPr>
              <a:t> наук, </a:t>
            </a:r>
          </a:p>
          <a:p>
            <a:r>
              <a:rPr lang="ru-RU" sz="1400" dirty="0">
                <a:latin typeface="Arial Narrow" panose="020B0606020202030204" pitchFamily="34" charset="0"/>
              </a:rPr>
              <a:t>Худякова Марина </a:t>
            </a:r>
            <a:r>
              <a:rPr lang="ru-RU" sz="1400" dirty="0" err="1">
                <a:latin typeface="Arial Narrow" panose="020B0606020202030204" pitchFamily="34" charset="0"/>
              </a:rPr>
              <a:t>Борисівна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31BA58B-7F26-4CF4-84F2-FDEBCB48B1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397" y="3386664"/>
            <a:ext cx="1581796" cy="2372695"/>
          </a:xfrm>
          <a:prstGeom prst="rect">
            <a:avLst/>
          </a:prstGeom>
          <a:solidFill>
            <a:schemeClr val="accent1"/>
          </a:solidFill>
          <a:ln w="69850">
            <a:solidFill>
              <a:schemeClr val="tx1"/>
            </a:solidFill>
          </a:ln>
          <a:effectLst>
            <a:outerShdw blurRad="50800" dist="50800" dir="5400000" algn="ctr" rotWithShape="0">
              <a:schemeClr val="tx1">
                <a:lumMod val="75000"/>
              </a:scheme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D1B0EE1-9BAF-4A27-AD98-0488C9478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1" y="83974"/>
            <a:ext cx="1988285" cy="1800711"/>
          </a:xfrm>
          <a:prstGeom prst="rect">
            <a:avLst/>
          </a:prstGeom>
          <a:ln w="47625">
            <a:solidFill>
              <a:schemeClr val="tx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32507EC-0BAD-4173-9CD1-528D12E18C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0779" y="0"/>
            <a:ext cx="3264608" cy="195009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F229E62-FDBF-4DD9-845A-98DBBC6A2E83}"/>
              </a:ext>
            </a:extLst>
          </p:cNvPr>
          <p:cNvSpPr/>
          <p:nvPr/>
        </p:nvSpPr>
        <p:spPr>
          <a:xfrm>
            <a:off x="2911151" y="261257"/>
            <a:ext cx="5458408" cy="11103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200" dirty="0" err="1">
                <a:solidFill>
                  <a:srgbClr val="7030A0"/>
                </a:solidFill>
                <a:latin typeface="Arial Black" panose="020B0A04020102020204" pitchFamily="34" charset="0"/>
              </a:rPr>
              <a:t>Всеукраїнська</a:t>
            </a:r>
            <a:r>
              <a:rPr lang="ru-RU" sz="1200" dirty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solidFill>
                  <a:srgbClr val="7030A0"/>
                </a:solidFill>
                <a:latin typeface="Arial Black" panose="020B0A04020102020204" pitchFamily="34" charset="0"/>
              </a:rPr>
              <a:t>дистанційна</a:t>
            </a:r>
            <a:r>
              <a:rPr lang="ru-RU" sz="1200" dirty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ru-RU" sz="1200" dirty="0" err="1">
                <a:solidFill>
                  <a:srgbClr val="7030A0"/>
                </a:solidFill>
                <a:latin typeface="Arial Black" panose="020B0A04020102020204" pitchFamily="34" charset="0"/>
              </a:rPr>
              <a:t>науково</a:t>
            </a:r>
            <a:r>
              <a:rPr lang="ru-RU" sz="1200" dirty="0">
                <a:solidFill>
                  <a:srgbClr val="7030A0"/>
                </a:solidFill>
                <a:latin typeface="Arial Black" panose="020B0A04020102020204" pitchFamily="34" charset="0"/>
              </a:rPr>
              <a:t>-практична </a:t>
            </a:r>
            <a:r>
              <a:rPr lang="ru-RU" sz="1200" dirty="0" err="1">
                <a:solidFill>
                  <a:srgbClr val="7030A0"/>
                </a:solidFill>
                <a:latin typeface="Arial Black" panose="020B0A04020102020204" pitchFamily="34" charset="0"/>
              </a:rPr>
              <a:t>конференція</a:t>
            </a:r>
            <a:r>
              <a:rPr lang="ru-RU" sz="1200" dirty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ru-RU" sz="1200" dirty="0">
                <a:solidFill>
                  <a:srgbClr val="7030A0"/>
                </a:solidFill>
                <a:latin typeface="Arial Black" panose="020B0A04020102020204" pitchFamily="34" charset="0"/>
              </a:rPr>
              <a:t>«ОПТИМІЗАЦІЯ МУЛЬТИДИСЦИПЛИНАРНОГО ПІДХОДУ ДО ДІАГНОСТИКИ ТА ЛІКУВАННЯ СТОМАТОЛОГІЧНИХ ЗАХВОРЮВАНЬ»</a:t>
            </a:r>
          </a:p>
          <a:p>
            <a:pPr algn="ctr"/>
            <a:r>
              <a:rPr lang="uk-UA" sz="1200" dirty="0">
                <a:solidFill>
                  <a:srgbClr val="7030A0"/>
                </a:solidFill>
                <a:latin typeface="Arial Black" panose="020B0A04020102020204" pitchFamily="34" charset="0"/>
              </a:rPr>
              <a:t>1</a:t>
            </a:r>
            <a:r>
              <a:rPr lang="ru-RU" sz="1200" dirty="0">
                <a:solidFill>
                  <a:srgbClr val="7030A0"/>
                </a:solidFill>
                <a:latin typeface="Arial Black" panose="020B0A04020102020204" pitchFamily="34" charset="0"/>
              </a:rPr>
              <a:t>8 </a:t>
            </a:r>
            <a:r>
              <a:rPr lang="ru-RU" sz="1200" dirty="0" err="1">
                <a:solidFill>
                  <a:srgbClr val="7030A0"/>
                </a:solidFill>
                <a:latin typeface="Arial Black" panose="020B0A04020102020204" pitchFamily="34" charset="0"/>
              </a:rPr>
              <a:t>квітня</a:t>
            </a:r>
            <a:r>
              <a:rPr lang="ru-RU" sz="1200" dirty="0">
                <a:solidFill>
                  <a:srgbClr val="7030A0"/>
                </a:solidFill>
                <a:latin typeface="Arial Black" panose="020B0A04020102020204" pitchFamily="34" charset="0"/>
              </a:rPr>
              <a:t> 2024 </a:t>
            </a:r>
            <a:r>
              <a:rPr lang="ru-RU" sz="1200" dirty="0" err="1">
                <a:solidFill>
                  <a:srgbClr val="7030A0"/>
                </a:solidFill>
                <a:latin typeface="Arial Black" panose="020B0A04020102020204" pitchFamily="34" charset="0"/>
              </a:rPr>
              <a:t>рік</a:t>
            </a:r>
            <a:endParaRPr lang="ru-RU" sz="1200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000" dirty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8871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79900B-7B86-46E4-8CA9-39446CFF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9306BB-25E4-4FF0-ABE5-95CCC4475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8667" y="982131"/>
            <a:ext cx="5594325" cy="4893735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Лікувально-профілактична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паста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містить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монтморилоніт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із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глибини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дна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стародавнього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моря (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водорості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ракоподібні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),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що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несе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інформацію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здорової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клітини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.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Такий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склад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дає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змогу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засобу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боротися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з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бактеріями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які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спричиняють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неприємності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з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яснами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розв'язувати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проблему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кровоточивості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забезпечувати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належну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профілактику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пародонтиту. </a:t>
            </a:r>
          </a:p>
          <a:p>
            <a:pPr algn="just"/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Регулярне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пасти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дає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змогу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нормалізувати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рН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порожнини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рота,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що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забезпечує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комплексну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підтримку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здорового стану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зубів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.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Запобігає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утворенню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нальоту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та зубного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каменю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ерозії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емалі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її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потемнінню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Вес нетто: 120 г ± 5%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E73A88F-81C9-44F7-9DD1-7889B8E0528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E83F39F-58B2-41D5-BCFF-B6AA9649B9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866" y="1535302"/>
            <a:ext cx="3787391" cy="3787391"/>
          </a:xfrm>
          <a:prstGeom prst="rect">
            <a:avLst/>
          </a:prstGeom>
          <a:solidFill>
            <a:srgbClr val="00B050"/>
          </a:solidFill>
          <a:ln w="101600">
            <a:solidFill>
              <a:schemeClr val="accent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7262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E50A52-E2F1-4D18-9943-3B0029BAC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1" y="864705"/>
            <a:ext cx="4641574" cy="2166360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>
                <a:latin typeface="Arial Black" panose="020B0A04020102020204" pitchFamily="34" charset="0"/>
              </a:rPr>
            </a:br>
            <a:br>
              <a:rPr lang="ru-RU" dirty="0">
                <a:latin typeface="Arial Black" panose="020B0A04020102020204" pitchFamily="34" charset="0"/>
              </a:rPr>
            </a:br>
            <a:br>
              <a:rPr lang="ru-RU" dirty="0">
                <a:latin typeface="Arial Black" panose="020B0A04020102020204" pitchFamily="34" charset="0"/>
              </a:rPr>
            </a:br>
            <a:br>
              <a:rPr lang="ru-RU" dirty="0">
                <a:latin typeface="Arial Black" panose="020B0A04020102020204" pitchFamily="34" charset="0"/>
              </a:rPr>
            </a:br>
            <a:br>
              <a:rPr lang="ru-RU" dirty="0">
                <a:latin typeface="Arial Black" panose="020B0A04020102020204" pitchFamily="34" charset="0"/>
              </a:rPr>
            </a:br>
            <a:br>
              <a:rPr lang="ru-RU" dirty="0">
                <a:latin typeface="Arial Black" panose="020B0A04020102020204" pitchFamily="34" charset="0"/>
              </a:rPr>
            </a:br>
            <a:r>
              <a:rPr lang="ru-RU" sz="2200" dirty="0">
                <a:solidFill>
                  <a:srgbClr val="FF0000"/>
                </a:solidFill>
                <a:latin typeface="Arial Black" panose="020B0A04020102020204" pitchFamily="34" charset="0"/>
              </a:rPr>
              <a:t>Основу </a:t>
            </a:r>
            <a:r>
              <a:rPr lang="ru-RU" sz="2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загальноприйнятої</a:t>
            </a:r>
            <a:r>
              <a:rPr lang="ru-RU" sz="22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місцевої</a:t>
            </a:r>
            <a:r>
              <a:rPr lang="ru-RU" sz="22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терапії</a:t>
            </a:r>
            <a:r>
              <a:rPr lang="ru-RU" sz="22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захворювань</a:t>
            </a:r>
            <a:r>
              <a:rPr lang="ru-RU" sz="2200" dirty="0">
                <a:solidFill>
                  <a:srgbClr val="FF0000"/>
                </a:solidFill>
                <a:latin typeface="Arial Black" panose="020B0A04020102020204" pitchFamily="34" charset="0"/>
              </a:rPr>
              <a:t> пародонту (фаза 1) </a:t>
            </a:r>
            <a:r>
              <a:rPr lang="ru-RU" sz="2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складають</a:t>
            </a:r>
            <a:r>
              <a:rPr lang="ru-RU" sz="2200" dirty="0">
                <a:solidFill>
                  <a:srgbClr val="FF0000"/>
                </a:solidFill>
                <a:latin typeface="Arial Black" panose="020B0A04020102020204" pitchFamily="34" charset="0"/>
              </a:rPr>
              <a:t> 3 </a:t>
            </a:r>
            <a:r>
              <a:rPr lang="ru-RU" sz="2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операції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2A2930D-6ED8-4DE5-9B3E-1EE5F21CB8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91035" y="315186"/>
            <a:ext cx="5251136" cy="5245276"/>
          </a:xfrm>
          <a:prstGeom prst="rect">
            <a:avLst/>
          </a:prstGeom>
          <a:ln w="63500">
            <a:solidFill>
              <a:schemeClr val="accent1"/>
            </a:solidFill>
          </a:ln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75F2B89F-FF70-41DB-A9EB-D71C8623C3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33265" y="3031065"/>
            <a:ext cx="5010539" cy="2422607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Arial Narrow" panose="020B0606020202030204" pitchFamily="34" charset="0"/>
              </a:rPr>
              <a:t>1. </a:t>
            </a:r>
            <a:r>
              <a:rPr lang="ru-RU" sz="2000" dirty="0" err="1">
                <a:latin typeface="Arial Narrow" panose="020B0606020202030204" pitchFamily="34" charset="0"/>
              </a:rPr>
              <a:t>Видалення</a:t>
            </a:r>
            <a:r>
              <a:rPr lang="ru-RU" sz="2000" dirty="0">
                <a:latin typeface="Arial Narrow" panose="020B0606020202030204" pitchFamily="34" charset="0"/>
              </a:rPr>
              <a:t> з </a:t>
            </a:r>
            <a:r>
              <a:rPr lang="ru-RU" sz="2000" dirty="0" err="1">
                <a:latin typeface="Arial Narrow" panose="020B0606020202030204" pitchFamily="34" charset="0"/>
              </a:rPr>
              <a:t>усієї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поверхні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зубів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зубної</a:t>
            </a:r>
            <a:r>
              <a:rPr lang="ru-RU" sz="2000" dirty="0">
                <a:latin typeface="Arial Narrow" panose="020B0606020202030204" pitchFamily="34" charset="0"/>
              </a:rPr>
              <a:t> бляшки</a:t>
            </a:r>
          </a:p>
          <a:p>
            <a:pPr algn="just"/>
            <a:r>
              <a:rPr lang="ru-RU" sz="2000" dirty="0">
                <a:latin typeface="Arial Narrow" panose="020B0606020202030204" pitchFamily="34" charset="0"/>
              </a:rPr>
              <a:t>2. </a:t>
            </a:r>
            <a:r>
              <a:rPr lang="ru-RU" sz="2000" dirty="0" err="1">
                <a:latin typeface="Arial Narrow" panose="020B0606020202030204" pitchFamily="34" charset="0"/>
              </a:rPr>
              <a:t>Повне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видалення</a:t>
            </a:r>
            <a:r>
              <a:rPr lang="ru-RU" sz="2000" dirty="0">
                <a:latin typeface="Arial Narrow" panose="020B0606020202030204" pitchFamily="34" charset="0"/>
              </a:rPr>
              <a:t> над- і </a:t>
            </a:r>
            <a:r>
              <a:rPr lang="ru-RU" sz="2000" dirty="0" err="1">
                <a:latin typeface="Arial Narrow" panose="020B0606020202030204" pitchFamily="34" charset="0"/>
              </a:rPr>
              <a:t>під'ясенних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зубних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відкладень</a:t>
            </a:r>
            <a:r>
              <a:rPr lang="ru-RU" sz="2000" dirty="0">
                <a:latin typeface="Arial Narrow" panose="020B0606020202030204" pitchFamily="34" charset="0"/>
              </a:rPr>
              <a:t> (</a:t>
            </a:r>
            <a:r>
              <a:rPr lang="ru-RU" sz="2000" dirty="0" err="1">
                <a:latin typeface="Arial Narrow" panose="020B0606020202030204" pitchFamily="34" charset="0"/>
              </a:rPr>
              <a:t>закритий</a:t>
            </a:r>
            <a:r>
              <a:rPr lang="ru-RU" sz="2000" dirty="0">
                <a:latin typeface="Arial Narrow" panose="020B0606020202030204" pitchFamily="34" charset="0"/>
              </a:rPr>
              <a:t> і </a:t>
            </a:r>
            <a:r>
              <a:rPr lang="ru-RU" sz="2000" dirty="0" err="1">
                <a:latin typeface="Arial Narrow" panose="020B0606020202030204" pitchFamily="34" charset="0"/>
              </a:rPr>
              <a:t>відкритий</a:t>
            </a:r>
            <a:r>
              <a:rPr lang="ru-RU" sz="2000" dirty="0">
                <a:latin typeface="Arial Narrow" panose="020B0606020202030204" pitchFamily="34" charset="0"/>
              </a:rPr>
              <a:t> кюретаж)</a:t>
            </a:r>
          </a:p>
          <a:p>
            <a:pPr algn="just"/>
            <a:r>
              <a:rPr lang="ru-RU" sz="2000" dirty="0">
                <a:latin typeface="Arial Narrow" panose="020B0606020202030204" pitchFamily="34" charset="0"/>
              </a:rPr>
              <a:t>3. </a:t>
            </a:r>
            <a:r>
              <a:rPr lang="ru-RU" sz="2000" dirty="0" err="1">
                <a:latin typeface="Arial Narrow" panose="020B0606020202030204" pitchFamily="34" charset="0"/>
              </a:rPr>
              <a:t>Протизапальна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терапія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пародонтальних</a:t>
            </a:r>
            <a:r>
              <a:rPr lang="ru-RU" sz="2000" dirty="0">
                <a:latin typeface="Arial Narrow" panose="020B0606020202030204" pitchFamily="34" charset="0"/>
              </a:rPr>
              <a:t> кишень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2046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C00E83-2847-441E-AD51-05AEA8145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989169-93F6-4A46-8E1C-72AB02236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1248" y="798974"/>
            <a:ext cx="6755363" cy="4658826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Метою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нашого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дослідження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було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підвищення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ефективності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місцевого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лікування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пацієнтів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з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хронічним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катаральним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гінгівітом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та з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хронічним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генералізованим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пародонтитом </a:t>
            </a:r>
            <a:r>
              <a:rPr lang="en-US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ступеня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тяжкості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при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застосуванні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аплікацій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та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зубної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пасти для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домашнього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використання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на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основі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мінералу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монтморилоніту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3A9C1D4-8DCC-4024-A427-C8F47DC5A8E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C57A09A-3D4E-4903-9CA2-2D496E4D28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3" t="1100" r="14135" b="20505"/>
          <a:stretch/>
        </p:blipFill>
        <p:spPr>
          <a:xfrm>
            <a:off x="489030" y="1425608"/>
            <a:ext cx="4079451" cy="2903973"/>
          </a:xfrm>
          <a:prstGeom prst="rect">
            <a:avLst/>
          </a:prstGeom>
          <a:solidFill>
            <a:schemeClr val="accent1"/>
          </a:solidFill>
          <a:ln w="8572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41096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F73DD47-0205-40A4-ABDE-B8A6584CC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70" y="1728068"/>
            <a:ext cx="5535648" cy="340186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F5F9BA-C502-4A8E-89DE-F1DDF4CAF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24AF74-5786-4CE3-AD0A-B9313CD4F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4024" y="709128"/>
            <a:ext cx="4422020" cy="5215812"/>
          </a:xfrm>
        </p:spPr>
        <p:txBody>
          <a:bodyPr>
            <a:normAutofit fontScale="62500" lnSpcReduction="20000"/>
          </a:bodyPr>
          <a:lstStyle/>
          <a:p>
            <a:pPr algn="just"/>
            <a:endParaRPr lang="ru-RU" dirty="0"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r>
              <a:rPr lang="ru-RU" sz="23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Завдання</a:t>
            </a:r>
            <a:r>
              <a:rPr lang="ru-RU" sz="23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3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дослідження</a:t>
            </a:r>
            <a:endParaRPr lang="ru-RU" sz="23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1. </a:t>
            </a:r>
            <a:r>
              <a:rPr lang="ru-RU" dirty="0" err="1">
                <a:latin typeface="Arial Narrow" panose="020B0606020202030204" pitchFamily="34" charset="0"/>
              </a:rPr>
              <a:t>Обґрунтувати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необхідність</a:t>
            </a:r>
            <a:r>
              <a:rPr lang="ru-RU" dirty="0">
                <a:latin typeface="Arial Narrow" panose="020B0606020202030204" pitchFamily="34" charset="0"/>
              </a:rPr>
              <a:t> методу </a:t>
            </a:r>
            <a:r>
              <a:rPr lang="ru-RU" dirty="0" err="1">
                <a:latin typeface="Arial Narrow" panose="020B0606020202030204" pitchFamily="34" charset="0"/>
              </a:rPr>
              <a:t>місцевого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лікування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захворювань</a:t>
            </a:r>
            <a:r>
              <a:rPr lang="ru-RU" dirty="0">
                <a:latin typeface="Arial Narrow" panose="020B0606020202030204" pitchFamily="34" charset="0"/>
              </a:rPr>
              <a:t> пародонту з </a:t>
            </a:r>
            <a:r>
              <a:rPr lang="ru-RU" dirty="0" err="1">
                <a:latin typeface="Arial Narrow" panose="020B0606020202030204" pitchFamily="34" charset="0"/>
              </a:rPr>
              <a:t>місцевим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застосуванням</a:t>
            </a:r>
            <a:r>
              <a:rPr lang="ru-RU" dirty="0">
                <a:latin typeface="Arial Narrow" panose="020B0606020202030204" pitchFamily="34" charset="0"/>
              </a:rPr>
              <a:t> продукту на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мінералу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монтморилоніту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вигляді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під</a:t>
            </a:r>
            <a:r>
              <a:rPr lang="ru-RU" dirty="0">
                <a:latin typeface="Arial Narrow" panose="020B0606020202030204" pitchFamily="34" charset="0"/>
              </a:rPr>
              <a:t> час </a:t>
            </a:r>
            <a:r>
              <a:rPr lang="ru-RU" dirty="0" err="1">
                <a:latin typeface="Arial Narrow" panose="020B0606020202030204" pitchFamily="34" charset="0"/>
              </a:rPr>
              <a:t>проведення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професійної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гігієни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пастина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мінералу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монтморилоніту</a:t>
            </a:r>
            <a:r>
              <a:rPr lang="ru-RU" dirty="0">
                <a:latin typeface="Arial Narrow" panose="020B0606020202030204" pitchFamily="34" charset="0"/>
              </a:rPr>
              <a:t>  для </a:t>
            </a:r>
            <a:r>
              <a:rPr lang="ru-RU" dirty="0" err="1">
                <a:latin typeface="Arial Narrow" panose="020B0606020202030204" pitchFamily="34" charset="0"/>
              </a:rPr>
              <a:t>домашнього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застосування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2. </a:t>
            </a:r>
            <a:r>
              <a:rPr lang="ru-RU" dirty="0" err="1">
                <a:latin typeface="Arial Narrow" panose="020B0606020202030204" pitchFamily="34" charset="0"/>
              </a:rPr>
              <a:t>Розробити</a:t>
            </a:r>
            <a:r>
              <a:rPr lang="ru-RU" dirty="0">
                <a:latin typeface="Arial Narrow" panose="020B0606020202030204" pitchFamily="34" charset="0"/>
              </a:rPr>
              <a:t> метод </a:t>
            </a:r>
            <a:r>
              <a:rPr lang="ru-RU" dirty="0" err="1">
                <a:latin typeface="Arial Narrow" panose="020B0606020202030204" pitchFamily="34" charset="0"/>
              </a:rPr>
              <a:t>місцевого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лікування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захворювань</a:t>
            </a:r>
            <a:r>
              <a:rPr lang="ru-RU" dirty="0">
                <a:latin typeface="Arial Narrow" panose="020B0606020202030204" pitchFamily="34" charset="0"/>
              </a:rPr>
              <a:t> пародонту з </a:t>
            </a:r>
            <a:r>
              <a:rPr lang="ru-RU" dirty="0" err="1">
                <a:latin typeface="Arial Narrow" panose="020B0606020202030204" pitchFamily="34" charset="0"/>
              </a:rPr>
              <a:t>місцевим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застосуванням</a:t>
            </a:r>
            <a:r>
              <a:rPr lang="ru-RU" dirty="0">
                <a:latin typeface="Arial Narrow" panose="020B0606020202030204" pitchFamily="34" charset="0"/>
              </a:rPr>
              <a:t> продукту на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мінералу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монтморилоніту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вигляді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під</a:t>
            </a:r>
            <a:r>
              <a:rPr lang="ru-RU" dirty="0">
                <a:latin typeface="Arial Narrow" panose="020B0606020202030204" pitchFamily="34" charset="0"/>
              </a:rPr>
              <a:t> час </a:t>
            </a:r>
            <a:r>
              <a:rPr lang="ru-RU" dirty="0" err="1">
                <a:latin typeface="Arial Narrow" panose="020B0606020202030204" pitchFamily="34" charset="0"/>
              </a:rPr>
              <a:t>проведення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професійної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гігієни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</a:rPr>
              <a:t> пасти на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мінералу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монтморилоніту</a:t>
            </a:r>
            <a:r>
              <a:rPr lang="ru-RU" dirty="0">
                <a:latin typeface="Arial Narrow" panose="020B0606020202030204" pitchFamily="34" charset="0"/>
              </a:rPr>
              <a:t> для </a:t>
            </a:r>
            <a:r>
              <a:rPr lang="ru-RU" dirty="0" err="1">
                <a:latin typeface="Arial Narrow" panose="020B0606020202030204" pitchFamily="34" charset="0"/>
              </a:rPr>
              <a:t>домашнього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застосування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3. </a:t>
            </a:r>
            <a:r>
              <a:rPr lang="ru-RU" dirty="0" err="1">
                <a:latin typeface="Arial Narrow" panose="020B0606020202030204" pitchFamily="34" charset="0"/>
              </a:rPr>
              <a:t>Оцінити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ефективність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місцевого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лікування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пацієнтів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із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захворюваннями</a:t>
            </a:r>
            <a:r>
              <a:rPr lang="ru-RU" dirty="0">
                <a:latin typeface="Arial Narrow" panose="020B0606020202030204" pitchFamily="34" charset="0"/>
              </a:rPr>
              <a:t> пародонту з </a:t>
            </a:r>
            <a:r>
              <a:rPr lang="ru-RU" dirty="0" err="1">
                <a:latin typeface="Arial Narrow" panose="020B0606020202030204" pitchFamily="34" charset="0"/>
              </a:rPr>
              <a:t>місцевим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застосуванням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</a:rPr>
              <a:t> пасти на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мінералу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монтморилоніту</a:t>
            </a:r>
            <a:r>
              <a:rPr lang="ru-RU" dirty="0">
                <a:latin typeface="Arial Narrow" panose="020B0606020202030204" pitchFamily="34" charset="0"/>
              </a:rPr>
              <a:t> для </a:t>
            </a:r>
            <a:r>
              <a:rPr lang="ru-RU" dirty="0" err="1">
                <a:latin typeface="Arial Narrow" panose="020B0606020202030204" pitchFamily="34" charset="0"/>
              </a:rPr>
              <a:t>домашнього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застосування</a:t>
            </a:r>
            <a:r>
              <a:rPr lang="ru-RU" dirty="0">
                <a:latin typeface="Arial Narrow" panose="020B0606020202030204" pitchFamily="34" charset="0"/>
              </a:rPr>
              <a:t> та з </a:t>
            </a:r>
            <a:r>
              <a:rPr lang="ru-RU" dirty="0" err="1">
                <a:latin typeface="Arial Narrow" panose="020B0606020202030204" pitchFamily="34" charset="0"/>
              </a:rPr>
              <a:t>місцевим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застосуванням</a:t>
            </a:r>
            <a:r>
              <a:rPr lang="ru-RU" dirty="0">
                <a:latin typeface="Arial Narrow" panose="020B0606020202030204" pitchFamily="34" charset="0"/>
              </a:rPr>
              <a:t> продукту на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мінералу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монтморилоніту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вигляді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тлі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проведення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професійної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гігієни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dirty="0">
                <a:latin typeface="Arial Narrow" panose="020B0606020202030204" pitchFamily="34" charset="0"/>
              </a:rPr>
              <a:t>4. Провести </a:t>
            </a:r>
            <a:r>
              <a:rPr lang="ru-RU" dirty="0" err="1">
                <a:latin typeface="Arial Narrow" panose="020B0606020202030204" pitchFamily="34" charset="0"/>
              </a:rPr>
              <a:t>порівняння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результатів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лікування</a:t>
            </a:r>
            <a:r>
              <a:rPr lang="ru-RU" dirty="0">
                <a:latin typeface="Arial Narrow" panose="020B0606020202030204" pitchFamily="34" charset="0"/>
              </a:rPr>
              <a:t> в </a:t>
            </a:r>
            <a:r>
              <a:rPr lang="ru-RU" dirty="0" err="1">
                <a:latin typeface="Arial Narrow" panose="020B0606020202030204" pitchFamily="34" charset="0"/>
              </a:rPr>
              <a:t>основній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групі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групі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порівняння</a:t>
            </a:r>
            <a:endParaRPr lang="ru-RU" dirty="0">
              <a:latin typeface="Arial Narrow" panose="020B0606020202030204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4827A7-BA59-4157-A1D3-C34D3A7CF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696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9CDE8B-BFCA-4375-A876-B137A3C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1356398"/>
          </a:xfrm>
        </p:spPr>
        <p:txBody>
          <a:bodyPr/>
          <a:lstStyle/>
          <a:p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Основна</a:t>
            </a:r>
            <a:r>
              <a:rPr lang="ru-RU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група</a:t>
            </a:r>
            <a:endParaRPr lang="ru-RU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9DD1DF7-31EA-4759-BF88-A846EDC694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62436" y="1175658"/>
            <a:ext cx="6659111" cy="4293808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F89299A-4F8F-47F6-A23C-B4818396A6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0465" y="2556588"/>
            <a:ext cx="3811197" cy="2912878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1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підгрупа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-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пацієнти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з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хронічним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катаральним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гінгівітом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у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віці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від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20 до 45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років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(20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осіб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: 5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жінок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, 15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чоловіків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)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із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місцевим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застосуванням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аплікацій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та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зубної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>
                <a:latin typeface="Arial Narrow" panose="020B0606020202030204" pitchFamily="34" charset="0"/>
              </a:rPr>
              <a:t>пасти для </a:t>
            </a:r>
            <a:r>
              <a:rPr lang="ru-RU" sz="1800" dirty="0" err="1">
                <a:latin typeface="Arial Narrow" panose="020B0606020202030204" pitchFamily="34" charset="0"/>
              </a:rPr>
              <a:t>домашнього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1800" dirty="0">
                <a:latin typeface="Arial Narrow" panose="020B0606020202030204" pitchFamily="34" charset="0"/>
              </a:rPr>
              <a:t> на </a:t>
            </a:r>
            <a:r>
              <a:rPr lang="ru-RU" sz="1800" dirty="0" err="1">
                <a:latin typeface="Arial Narrow" panose="020B0606020202030204" pitchFamily="34" charset="0"/>
              </a:rPr>
              <a:t>основі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мінералу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монтморилоніту</a:t>
            </a:r>
            <a:endParaRPr lang="ru-RU" sz="18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064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AAC5D8-7D04-49E9-AD86-377045FD9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445" y="798973"/>
            <a:ext cx="3760194" cy="1701631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Основна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група</a:t>
            </a:r>
            <a:endParaRPr lang="ru-RU" sz="20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FF581DDC-4337-499E-B68C-BB8781539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BF27730-2B90-4325-9157-8A5554FEC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6445" y="2752531"/>
            <a:ext cx="3760194" cy="2701141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2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підгрупа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-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пацієнти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з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хронічним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генералізованим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пародонтитом </a:t>
            </a:r>
            <a:r>
              <a:rPr lang="en-US" sz="1800" dirty="0">
                <a:solidFill>
                  <a:schemeClr val="tx1"/>
                </a:solidFill>
                <a:latin typeface="Arial Narrow" panose="020B0606020202030204" pitchFamily="34" charset="0"/>
              </a:rPr>
              <a:t>I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ступеня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тяжкості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у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віці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від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20 до 45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років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(18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осіб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: 12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жінок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, 6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чоловіків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) з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місцевим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застосуванням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аплікацій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і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зубної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>
                <a:latin typeface="Arial Narrow" panose="020B0606020202030204" pitchFamily="34" charset="0"/>
              </a:rPr>
              <a:t>пасти на </a:t>
            </a:r>
            <a:r>
              <a:rPr lang="ru-RU" sz="1800" dirty="0" err="1">
                <a:latin typeface="Arial Narrow" panose="020B0606020202030204" pitchFamily="34" charset="0"/>
              </a:rPr>
              <a:t>основі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мінералу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монтморилоніту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для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домашнього</a:t>
            </a:r>
            <a:r>
              <a:rPr lang="ru-RU" sz="18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використання</a:t>
            </a: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E679A58-F6D0-4CB7-8969-F69B1EFAB1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9" t="18168" r="35896" b="31722"/>
          <a:stretch/>
        </p:blipFill>
        <p:spPr>
          <a:xfrm>
            <a:off x="5179206" y="982131"/>
            <a:ext cx="6366350" cy="4612905"/>
          </a:xfrm>
          <a:prstGeom prst="rect">
            <a:avLst/>
          </a:prstGeom>
          <a:ln w="107950">
            <a:solidFill>
              <a:srgbClr val="00B05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6917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BC06F2-0786-4CB3-9814-4CD16485E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98973"/>
            <a:ext cx="3949438" cy="1309745"/>
          </a:xfrm>
        </p:spPr>
        <p:txBody>
          <a:bodyPr/>
          <a:lstStyle/>
          <a:p>
            <a:pPr algn="ctr"/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Група</a:t>
            </a:r>
            <a:r>
              <a:rPr lang="ru-RU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порівняння</a:t>
            </a:r>
            <a:endParaRPr lang="ru-RU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91E0147-65CD-42FD-8DAF-434F24A948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898701" y="1041361"/>
            <a:ext cx="6011863" cy="3982175"/>
          </a:xfrm>
          <a:ln w="146050">
            <a:solidFill>
              <a:schemeClr val="accent1"/>
            </a:solidFill>
          </a:ln>
          <a:effectLst>
            <a:glow rad="63500">
              <a:srgbClr val="92D050">
                <a:alpha val="40000"/>
              </a:srgbClr>
            </a:glo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A00698AD-3712-46BE-B4FB-97FCE420F9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1" y="2453951"/>
            <a:ext cx="3949438" cy="2999721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latin typeface="Arial Narrow" panose="020B0606020202030204" pitchFamily="34" charset="0"/>
              </a:rPr>
              <a:t>1 </a:t>
            </a:r>
            <a:r>
              <a:rPr lang="ru-RU" sz="1800" dirty="0" err="1">
                <a:latin typeface="Arial Narrow" panose="020B0606020202030204" pitchFamily="34" charset="0"/>
              </a:rPr>
              <a:t>підгрупа</a:t>
            </a:r>
            <a:r>
              <a:rPr lang="ru-RU" sz="1800" dirty="0">
                <a:latin typeface="Arial Narrow" panose="020B0606020202030204" pitchFamily="34" charset="0"/>
              </a:rPr>
              <a:t> - </a:t>
            </a:r>
            <a:r>
              <a:rPr lang="ru-RU" sz="1800" dirty="0" err="1">
                <a:latin typeface="Arial Narrow" panose="020B0606020202030204" pitchFamily="34" charset="0"/>
              </a:rPr>
              <a:t>пацієнти</a:t>
            </a:r>
            <a:r>
              <a:rPr lang="ru-RU" sz="1800" dirty="0">
                <a:latin typeface="Arial Narrow" panose="020B0606020202030204" pitchFamily="34" charset="0"/>
              </a:rPr>
              <a:t> з </a:t>
            </a:r>
            <a:r>
              <a:rPr lang="ru-RU" sz="1800" dirty="0" err="1">
                <a:latin typeface="Arial Narrow" panose="020B0606020202030204" pitchFamily="34" charset="0"/>
              </a:rPr>
              <a:t>хронічним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катаральним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гінгівітом</a:t>
            </a:r>
            <a:r>
              <a:rPr lang="ru-RU" sz="1800" dirty="0">
                <a:latin typeface="Arial Narrow" panose="020B0606020202030204" pitchFamily="34" charset="0"/>
              </a:rPr>
              <a:t> у </a:t>
            </a:r>
            <a:r>
              <a:rPr lang="ru-RU" sz="1800" dirty="0" err="1">
                <a:latin typeface="Arial Narrow" panose="020B0606020202030204" pitchFamily="34" charset="0"/>
              </a:rPr>
              <a:t>віці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від</a:t>
            </a:r>
            <a:r>
              <a:rPr lang="ru-RU" sz="1800" dirty="0">
                <a:latin typeface="Arial Narrow" panose="020B0606020202030204" pitchFamily="34" charset="0"/>
              </a:rPr>
              <a:t> 20 до 45 </a:t>
            </a:r>
            <a:r>
              <a:rPr lang="ru-RU" sz="1800" dirty="0" err="1">
                <a:latin typeface="Arial Narrow" panose="020B0606020202030204" pitchFamily="34" charset="0"/>
              </a:rPr>
              <a:t>років</a:t>
            </a:r>
            <a:r>
              <a:rPr lang="ru-RU" sz="1800" dirty="0">
                <a:latin typeface="Arial Narrow" panose="020B0606020202030204" pitchFamily="34" charset="0"/>
              </a:rPr>
              <a:t> (20 </a:t>
            </a:r>
            <a:r>
              <a:rPr lang="ru-RU" sz="1800" dirty="0" err="1">
                <a:latin typeface="Arial Narrow" panose="020B0606020202030204" pitchFamily="34" charset="0"/>
              </a:rPr>
              <a:t>осіб</a:t>
            </a:r>
            <a:r>
              <a:rPr lang="ru-RU" sz="1800" dirty="0">
                <a:latin typeface="Arial Narrow" panose="020B0606020202030204" pitchFamily="34" charset="0"/>
              </a:rPr>
              <a:t>: 5 </a:t>
            </a:r>
            <a:r>
              <a:rPr lang="ru-RU" sz="1800" dirty="0" err="1">
                <a:latin typeface="Arial Narrow" panose="020B0606020202030204" pitchFamily="34" charset="0"/>
              </a:rPr>
              <a:t>жінок</a:t>
            </a:r>
            <a:r>
              <a:rPr lang="ru-RU" sz="1800" dirty="0">
                <a:latin typeface="Arial Narrow" panose="020B0606020202030204" pitchFamily="34" charset="0"/>
              </a:rPr>
              <a:t>, 15 </a:t>
            </a:r>
            <a:r>
              <a:rPr lang="ru-RU" sz="1800" dirty="0" err="1">
                <a:latin typeface="Arial Narrow" panose="020B0606020202030204" pitchFamily="34" charset="0"/>
              </a:rPr>
              <a:t>чоловіків</a:t>
            </a:r>
            <a:r>
              <a:rPr lang="ru-RU" sz="1800" dirty="0">
                <a:latin typeface="Arial Narrow" panose="020B0606020202030204" pitchFamily="34" charset="0"/>
              </a:rPr>
              <a:t>) </a:t>
            </a:r>
            <a:r>
              <a:rPr lang="ru-RU" sz="1800" dirty="0" err="1">
                <a:latin typeface="Arial Narrow" panose="020B0606020202030204" pitchFamily="34" charset="0"/>
              </a:rPr>
              <a:t>із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місцевим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застосуванням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аплікацій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Метрогіл-дента</a:t>
            </a:r>
            <a:r>
              <a:rPr lang="ru-RU" sz="1800" dirty="0">
                <a:latin typeface="Arial Narrow" panose="020B0606020202030204" pitchFamily="34" charset="0"/>
              </a:rPr>
              <a:t> і </a:t>
            </a:r>
            <a:r>
              <a:rPr lang="ru-RU" sz="1800" dirty="0" err="1">
                <a:latin typeface="Arial Narrow" panose="020B0606020202030204" pitchFamily="34" charset="0"/>
              </a:rPr>
              <a:t>зубної</a:t>
            </a:r>
            <a:r>
              <a:rPr lang="ru-RU" sz="1800" dirty="0">
                <a:latin typeface="Arial Narrow" panose="020B0606020202030204" pitchFamily="34" charset="0"/>
              </a:rPr>
              <a:t> пасти Колгейт 12 для </a:t>
            </a:r>
            <a:r>
              <a:rPr lang="ru-RU" sz="1800" dirty="0" err="1">
                <a:latin typeface="Arial Narrow" panose="020B0606020202030204" pitchFamily="34" charset="0"/>
              </a:rPr>
              <a:t>домашнього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1800" dirty="0">
                <a:latin typeface="Arial Narrow" panose="020B0606020202030204" pitchFamily="34" charset="0"/>
              </a:rPr>
              <a:t> на </a:t>
            </a:r>
            <a:r>
              <a:rPr lang="ru-RU" sz="1800" dirty="0" err="1">
                <a:latin typeface="Arial Narrow" panose="020B0606020202030204" pitchFamily="34" charset="0"/>
              </a:rPr>
              <a:t>тлі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професійної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гігієни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порожнини</a:t>
            </a:r>
            <a:r>
              <a:rPr lang="ru-RU" sz="1800" dirty="0">
                <a:latin typeface="Arial Narrow" panose="020B0606020202030204" pitchFamily="34" charset="0"/>
              </a:rPr>
              <a:t> рота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236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6D7D68-4727-4C1C-8A2D-FFE5D33BC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791" y="798973"/>
            <a:ext cx="3669848" cy="1440374"/>
          </a:xfrm>
        </p:spPr>
        <p:txBody>
          <a:bodyPr/>
          <a:lstStyle/>
          <a:p>
            <a:pPr algn="ctr"/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Група</a:t>
            </a:r>
            <a:r>
              <a:rPr lang="ru-RU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порівняння</a:t>
            </a:r>
            <a:endParaRPr lang="ru-RU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1A5DBECC-C374-4A80-AE96-04A3B0B426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FFDB0D-886D-455D-B35A-BEBF6C6001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507" y="2556588"/>
            <a:ext cx="3910962" cy="2912881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latin typeface="Arial Narrow" panose="020B0606020202030204" pitchFamily="34" charset="0"/>
              </a:rPr>
              <a:t>2 </a:t>
            </a:r>
            <a:r>
              <a:rPr lang="ru-RU" sz="1800" dirty="0" err="1">
                <a:latin typeface="Arial Narrow" panose="020B0606020202030204" pitchFamily="34" charset="0"/>
              </a:rPr>
              <a:t>підгрупа</a:t>
            </a:r>
            <a:r>
              <a:rPr lang="ru-RU" sz="1800" dirty="0">
                <a:latin typeface="Arial Narrow" panose="020B0606020202030204" pitchFamily="34" charset="0"/>
              </a:rPr>
              <a:t> - </a:t>
            </a:r>
            <a:r>
              <a:rPr lang="ru-RU" sz="1800" dirty="0" err="1">
                <a:latin typeface="Arial Narrow" panose="020B0606020202030204" pitchFamily="34" charset="0"/>
              </a:rPr>
              <a:t>пацієнти</a:t>
            </a:r>
            <a:r>
              <a:rPr lang="ru-RU" sz="1800" dirty="0">
                <a:latin typeface="Arial Narrow" panose="020B0606020202030204" pitchFamily="34" charset="0"/>
              </a:rPr>
              <a:t> з </a:t>
            </a:r>
            <a:r>
              <a:rPr lang="ru-RU" sz="1800" dirty="0" err="1">
                <a:latin typeface="Arial Narrow" panose="020B0606020202030204" pitchFamily="34" charset="0"/>
              </a:rPr>
              <a:t>хронічним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генералізованим</a:t>
            </a:r>
            <a:r>
              <a:rPr lang="ru-RU" sz="1800" dirty="0">
                <a:latin typeface="Arial Narrow" panose="020B0606020202030204" pitchFamily="34" charset="0"/>
              </a:rPr>
              <a:t> пародонтитом </a:t>
            </a:r>
            <a:r>
              <a:rPr lang="en-US" sz="1800" dirty="0">
                <a:latin typeface="Arial Narrow" panose="020B0606020202030204" pitchFamily="34" charset="0"/>
              </a:rPr>
              <a:t>I </a:t>
            </a:r>
            <a:r>
              <a:rPr lang="ru-RU" sz="1800" dirty="0" err="1">
                <a:latin typeface="Arial Narrow" panose="020B0606020202030204" pitchFamily="34" charset="0"/>
              </a:rPr>
              <a:t>ступеня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тяжкості</a:t>
            </a:r>
            <a:r>
              <a:rPr lang="ru-RU" sz="1800" dirty="0">
                <a:latin typeface="Arial Narrow" panose="020B0606020202030204" pitchFamily="34" charset="0"/>
              </a:rPr>
              <a:t> у </a:t>
            </a:r>
            <a:r>
              <a:rPr lang="ru-RU" sz="1800" dirty="0" err="1">
                <a:latin typeface="Arial Narrow" panose="020B0606020202030204" pitchFamily="34" charset="0"/>
              </a:rPr>
              <a:t>віці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від</a:t>
            </a:r>
            <a:r>
              <a:rPr lang="ru-RU" sz="1800" dirty="0">
                <a:latin typeface="Arial Narrow" panose="020B0606020202030204" pitchFamily="34" charset="0"/>
              </a:rPr>
              <a:t> 20 до 45 </a:t>
            </a:r>
            <a:r>
              <a:rPr lang="ru-RU" sz="1800" dirty="0" err="1">
                <a:latin typeface="Arial Narrow" panose="020B0606020202030204" pitchFamily="34" charset="0"/>
              </a:rPr>
              <a:t>років</a:t>
            </a:r>
            <a:r>
              <a:rPr lang="ru-RU" sz="1800" dirty="0">
                <a:latin typeface="Arial Narrow" panose="020B0606020202030204" pitchFamily="34" charset="0"/>
              </a:rPr>
              <a:t> (18 </a:t>
            </a:r>
            <a:r>
              <a:rPr lang="ru-RU" sz="1800" dirty="0" err="1">
                <a:latin typeface="Arial Narrow" panose="020B0606020202030204" pitchFamily="34" charset="0"/>
              </a:rPr>
              <a:t>осіб</a:t>
            </a:r>
            <a:r>
              <a:rPr lang="ru-RU" sz="1800" dirty="0">
                <a:latin typeface="Arial Narrow" panose="020B0606020202030204" pitchFamily="34" charset="0"/>
              </a:rPr>
              <a:t>: 12 </a:t>
            </a:r>
            <a:r>
              <a:rPr lang="ru-RU" sz="1800" dirty="0" err="1">
                <a:latin typeface="Arial Narrow" panose="020B0606020202030204" pitchFamily="34" charset="0"/>
              </a:rPr>
              <a:t>жінок</a:t>
            </a:r>
            <a:r>
              <a:rPr lang="ru-RU" sz="1800" dirty="0">
                <a:latin typeface="Arial Narrow" panose="020B0606020202030204" pitchFamily="34" charset="0"/>
              </a:rPr>
              <a:t>, 6 </a:t>
            </a:r>
            <a:r>
              <a:rPr lang="ru-RU" sz="1800" dirty="0" err="1">
                <a:latin typeface="Arial Narrow" panose="020B0606020202030204" pitchFamily="34" charset="0"/>
              </a:rPr>
              <a:t>чоловіків</a:t>
            </a:r>
            <a:r>
              <a:rPr lang="ru-RU" sz="1800" dirty="0">
                <a:latin typeface="Arial Narrow" panose="020B0606020202030204" pitchFamily="34" charset="0"/>
              </a:rPr>
              <a:t>) з </a:t>
            </a:r>
            <a:r>
              <a:rPr lang="ru-RU" sz="1800" dirty="0" err="1">
                <a:latin typeface="Arial Narrow" panose="020B0606020202030204" pitchFamily="34" charset="0"/>
              </a:rPr>
              <a:t>місцевим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застосуванням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аплікацій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Метрогіл-дента</a:t>
            </a:r>
            <a:r>
              <a:rPr lang="ru-RU" sz="1800" dirty="0">
                <a:latin typeface="Arial Narrow" panose="020B0606020202030204" pitchFamily="34" charset="0"/>
              </a:rPr>
              <a:t> і </a:t>
            </a:r>
            <a:r>
              <a:rPr lang="ru-RU" sz="1800" dirty="0" err="1">
                <a:latin typeface="Arial Narrow" panose="020B0606020202030204" pitchFamily="34" charset="0"/>
              </a:rPr>
              <a:t>зубної</a:t>
            </a:r>
            <a:r>
              <a:rPr lang="ru-RU" sz="1800" dirty="0">
                <a:latin typeface="Arial Narrow" panose="020B0606020202030204" pitchFamily="34" charset="0"/>
              </a:rPr>
              <a:t> пасти Колгейт 12 для </a:t>
            </a:r>
            <a:r>
              <a:rPr lang="ru-RU" sz="1800" dirty="0" err="1">
                <a:latin typeface="Arial Narrow" panose="020B0606020202030204" pitchFamily="34" charset="0"/>
              </a:rPr>
              <a:t>домашнього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використання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CF82D84-AA1D-44F2-A665-5A421DF9EF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4" t="27546" r="24542" b="20247"/>
          <a:stretch/>
        </p:blipFill>
        <p:spPr>
          <a:xfrm>
            <a:off x="4937109" y="1537398"/>
            <a:ext cx="6518101" cy="3758083"/>
          </a:xfrm>
          <a:prstGeom prst="rect">
            <a:avLst/>
          </a:prstGeom>
          <a:solidFill>
            <a:schemeClr val="accent1"/>
          </a:solidFill>
          <a:ln w="111125">
            <a:solidFill>
              <a:schemeClr val="accent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77564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F6308-4A38-4134-97E9-95B639088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151" y="798973"/>
            <a:ext cx="4133461" cy="2406518"/>
          </a:xfrm>
        </p:spPr>
        <p:txBody>
          <a:bodyPr/>
          <a:lstStyle/>
          <a:p>
            <a:pPr algn="ctr"/>
            <a:r>
              <a:rPr lang="ru-RU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Клінічний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випадок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пацієнта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 з 2 </a:t>
            </a:r>
            <a:r>
              <a:rPr lang="ru-RU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підгрупи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основної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групи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7454B0F-774F-49E6-8EC9-B9FE54494A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025" y="798513"/>
            <a:ext cx="4659312" cy="4659312"/>
          </a:xfrm>
          <a:ln w="79375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9A83B2E-C3B0-40C4-8AEA-A01036B51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5151" y="3205491"/>
            <a:ext cx="4133461" cy="224818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До </a:t>
            </a:r>
            <a:r>
              <a:rPr lang="ru-RU" sz="2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лікування</a:t>
            </a:r>
            <a:endParaRPr lang="ru-RU" sz="2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524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8FE718-0C0D-4FE1-BE3E-02F6D2AEC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0B91A5F3-A306-4476-A6B9-BD898021CE2E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894C4A-57D5-4630-B985-AC04C4254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4523" y="3205491"/>
            <a:ext cx="3912116" cy="2248181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Arial Narrow" panose="020B0606020202030204" pitchFamily="34" charset="0"/>
              </a:rPr>
              <a:t>I </a:t>
            </a:r>
            <a:r>
              <a:rPr lang="ru-RU" sz="36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відвідування</a:t>
            </a:r>
            <a:r>
              <a:rPr lang="ru-RU" sz="3600" b="1" dirty="0">
                <a:solidFill>
                  <a:srgbClr val="FF0000"/>
                </a:solidFill>
                <a:latin typeface="Arial Narrow" panose="020B0606020202030204" pitchFamily="34" charset="0"/>
              </a:rPr>
              <a:t> - </a:t>
            </a:r>
            <a:r>
              <a:rPr lang="ru-RU" sz="36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зняття</a:t>
            </a:r>
            <a:r>
              <a:rPr lang="ru-RU" sz="36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36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зубних</a:t>
            </a:r>
            <a:r>
              <a:rPr lang="ru-RU" sz="36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36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відкладень</a:t>
            </a:r>
            <a:r>
              <a:rPr lang="ru-RU" sz="36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36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ультразвуковим</a:t>
            </a:r>
            <a:r>
              <a:rPr lang="ru-RU" sz="3600" b="1" dirty="0">
                <a:solidFill>
                  <a:srgbClr val="FF0000"/>
                </a:solidFill>
                <a:latin typeface="Arial Narrow" panose="020B0606020202030204" pitchFamily="34" charset="0"/>
              </a:rPr>
              <a:t> методом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6737356-7649-4A8E-B9C6-469E893E5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897" y="0"/>
            <a:ext cx="5952931" cy="5952931"/>
          </a:xfrm>
          <a:prstGeom prst="rect">
            <a:avLst/>
          </a:prstGeom>
          <a:solidFill>
            <a:schemeClr val="accent1"/>
          </a:solidFill>
          <a:ln w="111125">
            <a:solidFill>
              <a:schemeClr val="accent1"/>
            </a:solidFill>
          </a:ln>
          <a:effectLst>
            <a:reflection blurRad="6350" stA="50000" endA="300" endPos="555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340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9F2340-D3B1-4370-8EDE-A2C6EEBA6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997" y="804519"/>
            <a:ext cx="9585798" cy="1049235"/>
          </a:xfrm>
        </p:spPr>
        <p:txBody>
          <a:bodyPr>
            <a:normAutofit/>
          </a:bodyPr>
          <a:lstStyle/>
          <a:p>
            <a:r>
              <a:rPr lang="uk-UA" sz="2800" dirty="0">
                <a:latin typeface="Arial Black" panose="020B0A04020102020204" pitchFamily="34" charset="0"/>
              </a:rPr>
              <a:t>Актуальність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015264-7343-4624-9D47-A2904E18E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715" y="2015732"/>
            <a:ext cx="10058400" cy="3450613"/>
          </a:xfrm>
        </p:spPr>
        <p:txBody>
          <a:bodyPr>
            <a:noAutofit/>
          </a:bodyPr>
          <a:lstStyle/>
          <a:p>
            <a:pPr algn="just"/>
            <a:r>
              <a:rPr lang="ru-RU" sz="2800" dirty="0" err="1">
                <a:latin typeface="Arial Narrow" panose="020B0606020202030204" pitchFamily="34" charset="0"/>
              </a:rPr>
              <a:t>Хронічний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генералізований</a:t>
            </a:r>
            <a:r>
              <a:rPr lang="ru-RU" sz="2800" dirty="0">
                <a:latin typeface="Arial Narrow" panose="020B0606020202030204" pitchFamily="34" charset="0"/>
              </a:rPr>
              <a:t> пародонтит (ХГП) та </a:t>
            </a:r>
            <a:r>
              <a:rPr lang="ru-RU" sz="2800" dirty="0" err="1">
                <a:latin typeface="Arial Narrow" panose="020B0606020202030204" pitchFamily="34" charset="0"/>
              </a:rPr>
              <a:t>хронічний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катаральний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гінгівіт</a:t>
            </a:r>
            <a:r>
              <a:rPr lang="ru-RU" sz="2800" dirty="0">
                <a:latin typeface="Arial Narrow" panose="020B0606020202030204" pitchFamily="34" charset="0"/>
              </a:rPr>
              <a:t> (ХКГ) </a:t>
            </a:r>
            <a:r>
              <a:rPr lang="ru-RU" sz="2800" dirty="0" err="1">
                <a:latin typeface="Arial Narrow" panose="020B0606020202030204" pitchFamily="34" charset="0"/>
              </a:rPr>
              <a:t>посідають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одне</a:t>
            </a:r>
            <a:r>
              <a:rPr lang="ru-RU" sz="2800" dirty="0">
                <a:latin typeface="Arial Narrow" panose="020B0606020202030204" pitchFamily="34" charset="0"/>
              </a:rPr>
              <a:t> з </a:t>
            </a:r>
            <a:r>
              <a:rPr lang="ru-RU" sz="2800" dirty="0" err="1">
                <a:latin typeface="Arial Narrow" panose="020B0606020202030204" pitchFamily="34" charset="0"/>
              </a:rPr>
              <a:t>провідних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місць</a:t>
            </a:r>
            <a:r>
              <a:rPr lang="ru-RU" sz="2800" dirty="0">
                <a:latin typeface="Arial Narrow" panose="020B0606020202030204" pitchFamily="34" charset="0"/>
              </a:rPr>
              <a:t> у </a:t>
            </a:r>
            <a:r>
              <a:rPr lang="ru-RU" sz="2800" dirty="0" err="1">
                <a:latin typeface="Arial Narrow" panose="020B0606020202030204" pitchFamily="34" charset="0"/>
              </a:rPr>
              <a:t>структурі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стоматологічної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захворюваності</a:t>
            </a:r>
            <a:r>
              <a:rPr lang="ru-RU" sz="2800" dirty="0">
                <a:latin typeface="Arial Narrow" panose="020B0606020202030204" pitchFamily="34" charset="0"/>
              </a:rPr>
              <a:t>, як </a:t>
            </a:r>
            <a:r>
              <a:rPr lang="ru-RU" sz="2800" dirty="0" err="1">
                <a:latin typeface="Arial Narrow" panose="020B0606020202030204" pitchFamily="34" charset="0"/>
              </a:rPr>
              <a:t>самостійне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захворювання</a:t>
            </a:r>
            <a:r>
              <a:rPr lang="ru-RU" sz="2800" dirty="0">
                <a:latin typeface="Arial Narrow" panose="020B0606020202030204" pitchFamily="34" charset="0"/>
              </a:rPr>
              <a:t> вони не </a:t>
            </a:r>
            <a:r>
              <a:rPr lang="ru-RU" sz="2800" dirty="0" err="1">
                <a:latin typeface="Arial Narrow" panose="020B0606020202030204" pitchFamily="34" charset="0"/>
              </a:rPr>
              <a:t>тільки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формують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вогнище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хронічної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інфекції</a:t>
            </a:r>
            <a:r>
              <a:rPr lang="ru-RU" sz="2800" dirty="0">
                <a:latin typeface="Arial Narrow" panose="020B0606020202030204" pitchFamily="34" charset="0"/>
              </a:rPr>
              <a:t> та </a:t>
            </a:r>
            <a:r>
              <a:rPr lang="ru-RU" sz="2800" dirty="0" err="1">
                <a:latin typeface="Arial Narrow" panose="020B0606020202030204" pitchFamily="34" charset="0"/>
              </a:rPr>
              <a:t>джерело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сенсибілізації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організму</a:t>
            </a:r>
            <a:r>
              <a:rPr lang="ru-RU" sz="2800" dirty="0">
                <a:latin typeface="Arial Narrow" panose="020B0606020202030204" pitchFamily="34" charset="0"/>
              </a:rPr>
              <a:t>, а й є </a:t>
            </a:r>
            <a:r>
              <a:rPr lang="ru-RU" sz="2800" dirty="0" err="1">
                <a:latin typeface="Arial Narrow" panose="020B0606020202030204" pitchFamily="34" charset="0"/>
              </a:rPr>
              <a:t>однією</a:t>
            </a:r>
            <a:r>
              <a:rPr lang="ru-RU" sz="2800" dirty="0">
                <a:latin typeface="Arial Narrow" panose="020B0606020202030204" pitchFamily="34" charset="0"/>
              </a:rPr>
              <a:t> з </a:t>
            </a:r>
            <a:r>
              <a:rPr lang="ru-RU" sz="2800" dirty="0" err="1">
                <a:latin typeface="Arial Narrow" panose="020B0606020202030204" pitchFamily="34" charset="0"/>
              </a:rPr>
              <a:t>основних</a:t>
            </a:r>
            <a:r>
              <a:rPr lang="ru-RU" sz="2800" dirty="0">
                <a:latin typeface="Arial Narrow" panose="020B0606020202030204" pitchFamily="34" charset="0"/>
              </a:rPr>
              <a:t> причин </a:t>
            </a:r>
            <a:r>
              <a:rPr lang="ru-RU" sz="2800" dirty="0" err="1">
                <a:latin typeface="Arial Narrow" panose="020B0606020202030204" pitchFamily="34" charset="0"/>
              </a:rPr>
              <a:t>втрати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зубів</a:t>
            </a:r>
            <a:r>
              <a:rPr lang="ru-RU" sz="2800" dirty="0">
                <a:latin typeface="Arial Narrow" panose="020B0606020202030204" pitchFamily="34" charset="0"/>
              </a:rPr>
              <a:t>, </a:t>
            </a:r>
            <a:r>
              <a:rPr lang="ru-RU" sz="2800" dirty="0" err="1">
                <a:latin typeface="Arial Narrow" panose="020B0606020202030204" pitchFamily="34" charset="0"/>
              </a:rPr>
              <a:t>призводячи</a:t>
            </a:r>
            <a:r>
              <a:rPr lang="ru-RU" sz="2800" dirty="0">
                <a:latin typeface="Arial Narrow" panose="020B0606020202030204" pitchFamily="34" charset="0"/>
              </a:rPr>
              <a:t> до </a:t>
            </a:r>
            <a:r>
              <a:rPr lang="ru-RU" sz="2800" dirty="0" err="1">
                <a:latin typeface="Arial Narrow" panose="020B0606020202030204" pitchFamily="34" charset="0"/>
              </a:rPr>
              <a:t>серйозних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порушень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зубо-щелепної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системи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en-US" sz="2800" dirty="0">
                <a:latin typeface="Arial Narrow" panose="020B0606020202030204" pitchFamily="34" charset="0"/>
              </a:rPr>
              <a:t>[1, 2, 3, 4]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5007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926C90-844D-4DDD-939A-CF5484701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55" y="798973"/>
            <a:ext cx="3566883" cy="24065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6B7D108-A716-4B8B-AF4F-FF5B4977DB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472" y="311928"/>
            <a:ext cx="5318450" cy="5318450"/>
          </a:xfrm>
          <a:solidFill>
            <a:schemeClr val="accent1"/>
          </a:solidFill>
          <a:ln w="50800">
            <a:solidFill>
              <a:schemeClr val="accent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4BBC4170-7D0F-4E34-9EFB-C29C8D28D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8498" y="3205491"/>
            <a:ext cx="4394717" cy="2248181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II </a:t>
            </a:r>
            <a:r>
              <a:rPr lang="ru-RU" sz="2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відвідування</a:t>
            </a:r>
            <a:r>
              <a:rPr 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- </a:t>
            </a:r>
            <a:r>
              <a:rPr lang="ru-RU" sz="2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закритий</a:t>
            </a:r>
            <a:r>
              <a:rPr 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кюретаж на </a:t>
            </a:r>
            <a:r>
              <a:rPr lang="ru-RU" sz="2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верхній</a:t>
            </a:r>
            <a:r>
              <a:rPr 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щелепі</a:t>
            </a:r>
            <a:r>
              <a:rPr 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з </a:t>
            </a:r>
            <a:r>
              <a:rPr lang="ru-RU" sz="2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місцевим</a:t>
            </a:r>
            <a:r>
              <a:rPr 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застосуванням</a:t>
            </a:r>
            <a:r>
              <a:rPr 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аплікацій</a:t>
            </a:r>
            <a:r>
              <a:rPr 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на </a:t>
            </a:r>
            <a:r>
              <a:rPr lang="ru-RU" sz="2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основі</a:t>
            </a:r>
            <a:r>
              <a:rPr 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мінералу</a:t>
            </a:r>
            <a:r>
              <a:rPr 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монтморилоніту</a:t>
            </a:r>
            <a:r>
              <a:rPr 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94783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C02FFC-8698-42C7-B55F-6653B6274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4C0AF52E-AFE5-4D6B-B43B-7A8D453F6F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025" y="798513"/>
            <a:ext cx="4659312" cy="4659312"/>
          </a:xfrm>
          <a:ln w="101600">
            <a:solidFill>
              <a:srgbClr val="92D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DC5DE8A-DFAF-4D24-826C-F5A2B1ED0C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3224" y="3205491"/>
            <a:ext cx="4739951" cy="2248181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III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відвідування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– результат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після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закритого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кюретажу на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нижній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щелепі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місцевого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застосування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зубної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пасти в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домашніх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умовах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на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основі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мінералу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монтморилоніту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5800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C068EE-6CD0-4316-B959-F800E842F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87575B46-52F6-482B-9DC6-32B929CBBA03}"/>
              </a:ext>
            </a:extLst>
          </p:cNvPr>
          <p:cNvSpPr>
            <a:spLocks noGrp="1"/>
          </p:cNvSpPr>
          <p:nvPr>
            <p:ph idx="1"/>
          </p:nvPr>
        </p:nvSpPr>
        <p:spPr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654E85-E994-4BA3-8818-B25D17105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3895" y="3205491"/>
            <a:ext cx="4042744" cy="2248181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I</a:t>
            </a:r>
            <a:r>
              <a:rPr lang="en-US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V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відвідування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- результат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після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закритого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кюретажу на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верхній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щелепі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місцевого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застосування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аплікацій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зубної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пасти на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основі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мінералу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монтморилоніту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 </a:t>
            </a:r>
          </a:p>
          <a:p>
            <a:pPr algn="ctr"/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7C7A5E8-88CC-4B77-ABAD-FEFE0B3A1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880" y="412947"/>
            <a:ext cx="5620083" cy="5620083"/>
          </a:xfrm>
          <a:prstGeom prst="rect">
            <a:avLst/>
          </a:prstGeom>
          <a:ln w="8255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42377408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0F6A8-02EC-4075-9C7D-4AB7B6574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9628638-E38D-4D86-8BC2-80449C4FF3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514" y="433166"/>
            <a:ext cx="5020506" cy="5020506"/>
          </a:xfrm>
          <a:solidFill>
            <a:schemeClr val="accent1"/>
          </a:solidFill>
          <a:ln w="82550">
            <a:solidFill>
              <a:srgbClr val="92D050"/>
            </a:solidFill>
          </a:ln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A152AE1A-6F20-4FD9-A765-993A333F43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7829" y="3205491"/>
            <a:ext cx="3818809" cy="2248181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IV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відвідування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- результат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після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закритого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кюретажу на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верхній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щелепі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місцевого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застосування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аплікацій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зубної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пасти на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основі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мінералу</a:t>
            </a:r>
            <a:r>
              <a:rPr lang="ru-RU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монтморилоніту</a:t>
            </a:r>
            <a:endParaRPr lang="ru-RU" sz="20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8230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C79271-4D6A-4E71-A6FE-4E2F26E1F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latin typeface="Arial Black" panose="020B0A04020102020204" pitchFamily="34" charset="0"/>
              </a:rPr>
              <a:t>Матеріали</a:t>
            </a:r>
            <a:r>
              <a:rPr lang="ru-RU" sz="2800" dirty="0">
                <a:latin typeface="Arial Black" panose="020B0A04020102020204" pitchFamily="34" charset="0"/>
              </a:rPr>
              <a:t> та </a:t>
            </a:r>
            <a:r>
              <a:rPr lang="ru-RU" sz="2800" dirty="0" err="1">
                <a:latin typeface="Arial Black" panose="020B0A04020102020204" pitchFamily="34" charset="0"/>
              </a:rPr>
              <a:t>методи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9683E7-068B-4F73-AF13-27F7FE2B1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58" y="1782147"/>
            <a:ext cx="10898155" cy="399350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Arial Narrow" panose="020B0606020202030204" pitchFamily="34" charset="0"/>
              </a:rPr>
              <a:t>Проведено </a:t>
            </a:r>
            <a:r>
              <a:rPr lang="ru-RU" dirty="0" err="1">
                <a:latin typeface="Arial Narrow" panose="020B0606020202030204" pitchFamily="34" charset="0"/>
              </a:rPr>
              <a:t>комплексне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лікування</a:t>
            </a:r>
            <a:r>
              <a:rPr lang="ru-RU" dirty="0">
                <a:latin typeface="Arial Narrow" panose="020B0606020202030204" pitchFamily="34" charset="0"/>
              </a:rPr>
              <a:t> 20 </a:t>
            </a:r>
            <a:r>
              <a:rPr lang="ru-RU" dirty="0" err="1">
                <a:latin typeface="Arial Narrow" panose="020B0606020202030204" pitchFamily="34" charset="0"/>
              </a:rPr>
              <a:t>пацієнтам</a:t>
            </a:r>
            <a:r>
              <a:rPr lang="ru-RU" dirty="0">
                <a:latin typeface="Arial Narrow" panose="020B0606020202030204" pitchFamily="34" charset="0"/>
              </a:rPr>
              <a:t> (5 </a:t>
            </a:r>
            <a:r>
              <a:rPr lang="ru-RU" dirty="0" err="1">
                <a:latin typeface="Arial Narrow" panose="020B0606020202030204" pitchFamily="34" charset="0"/>
              </a:rPr>
              <a:t>жінок</a:t>
            </a:r>
            <a:r>
              <a:rPr lang="ru-RU" dirty="0">
                <a:latin typeface="Arial Narrow" panose="020B0606020202030204" pitchFamily="34" charset="0"/>
              </a:rPr>
              <a:t> та 15 </a:t>
            </a:r>
            <a:r>
              <a:rPr lang="ru-RU" dirty="0" err="1">
                <a:latin typeface="Arial Narrow" panose="020B0606020202030204" pitchFamily="34" charset="0"/>
              </a:rPr>
              <a:t>чоловіків</a:t>
            </a:r>
            <a:r>
              <a:rPr lang="ru-RU" dirty="0">
                <a:latin typeface="Arial Narrow" panose="020B0606020202030204" pitchFamily="34" charset="0"/>
              </a:rPr>
              <a:t>) 1 </a:t>
            </a:r>
            <a:r>
              <a:rPr lang="ru-RU" dirty="0" err="1">
                <a:latin typeface="Arial Narrow" panose="020B0606020202030204" pitchFamily="34" charset="0"/>
              </a:rPr>
              <a:t>підгрупи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основної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групи</a:t>
            </a:r>
            <a:r>
              <a:rPr lang="ru-RU" dirty="0">
                <a:latin typeface="Arial Narrow" panose="020B0606020202030204" pitchFamily="34" charset="0"/>
              </a:rPr>
              <a:t> з </a:t>
            </a:r>
            <a:r>
              <a:rPr lang="ru-RU" dirty="0" err="1">
                <a:latin typeface="Arial Narrow" panose="020B0606020202030204" pitchFamily="34" charset="0"/>
              </a:rPr>
              <a:t>хронічним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катаральним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гінгівітом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віці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від</a:t>
            </a:r>
            <a:r>
              <a:rPr lang="ru-RU" dirty="0">
                <a:latin typeface="Arial Narrow" panose="020B0606020202030204" pitchFamily="34" charset="0"/>
              </a:rPr>
              <a:t> 20 до 45 </a:t>
            </a:r>
            <a:r>
              <a:rPr lang="ru-RU" dirty="0" err="1">
                <a:latin typeface="Arial Narrow" panose="020B0606020202030204" pitchFamily="34" charset="0"/>
              </a:rPr>
              <a:t>років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із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місцевим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застосуванням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</a:rPr>
              <a:t> пасти для </a:t>
            </a:r>
            <a:r>
              <a:rPr lang="ru-RU" dirty="0" err="1">
                <a:latin typeface="Arial Narrow" panose="020B0606020202030204" pitchFamily="34" charset="0"/>
              </a:rPr>
              <a:t>домашнього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мінералу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монтморилоніту</a:t>
            </a:r>
            <a:r>
              <a:rPr lang="ru-RU" dirty="0">
                <a:latin typeface="Arial Narrow" panose="020B0606020202030204" pitchFamily="34" charset="0"/>
              </a:rPr>
              <a:t> та 20 </a:t>
            </a:r>
            <a:r>
              <a:rPr lang="ru-RU" dirty="0" err="1">
                <a:latin typeface="Arial Narrow" panose="020B0606020202030204" pitchFamily="34" charset="0"/>
              </a:rPr>
              <a:t>пацієнтам</a:t>
            </a:r>
            <a:r>
              <a:rPr lang="ru-RU" dirty="0">
                <a:latin typeface="Arial Narrow" panose="020B0606020202030204" pitchFamily="34" charset="0"/>
              </a:rPr>
              <a:t> (5 </a:t>
            </a:r>
            <a:r>
              <a:rPr lang="ru-RU" dirty="0" err="1">
                <a:latin typeface="Arial Narrow" panose="020B0606020202030204" pitchFamily="34" charset="0"/>
              </a:rPr>
              <a:t>жінок</a:t>
            </a:r>
            <a:r>
              <a:rPr lang="ru-RU" dirty="0">
                <a:latin typeface="Arial Narrow" panose="020B0606020202030204" pitchFamily="34" charset="0"/>
              </a:rPr>
              <a:t> та 15 </a:t>
            </a:r>
            <a:r>
              <a:rPr lang="ru-RU" dirty="0" err="1">
                <a:latin typeface="Arial Narrow" panose="020B0606020202030204" pitchFamily="34" charset="0"/>
              </a:rPr>
              <a:t>чоловіків</a:t>
            </a:r>
            <a:r>
              <a:rPr lang="ru-RU" dirty="0">
                <a:latin typeface="Arial Narrow" panose="020B0606020202030204" pitchFamily="34" charset="0"/>
              </a:rPr>
              <a:t>) 1 </a:t>
            </a:r>
            <a:r>
              <a:rPr lang="ru-RU" dirty="0" err="1">
                <a:latin typeface="Arial Narrow" panose="020B0606020202030204" pitchFamily="34" charset="0"/>
              </a:rPr>
              <a:t>підгрупи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групи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порівняння</a:t>
            </a:r>
            <a:r>
              <a:rPr lang="ru-RU" dirty="0">
                <a:latin typeface="Arial Narrow" panose="020B0606020202030204" pitchFamily="34" charset="0"/>
              </a:rPr>
              <a:t> з </a:t>
            </a:r>
            <a:r>
              <a:rPr lang="ru-RU" dirty="0" err="1">
                <a:latin typeface="Arial Narrow" panose="020B0606020202030204" pitchFamily="34" charset="0"/>
              </a:rPr>
              <a:t>місцевим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застосуванням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Метрогіл-дента</a:t>
            </a:r>
            <a:r>
              <a:rPr lang="ru-RU" dirty="0">
                <a:latin typeface="Arial Narrow" panose="020B0606020202030204" pitchFamily="34" charset="0"/>
              </a:rPr>
              <a:t> і </a:t>
            </a:r>
            <a:r>
              <a:rPr lang="ru-RU" dirty="0" err="1">
                <a:latin typeface="Arial Narrow" panose="020B060602020203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</a:rPr>
              <a:t> пасти Колгейт 12 для </a:t>
            </a:r>
            <a:r>
              <a:rPr lang="ru-RU" dirty="0" err="1">
                <a:latin typeface="Arial Narrow" panose="020B0606020202030204" pitchFamily="34" charset="0"/>
              </a:rPr>
              <a:t>домашнього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тлі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професійної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гігієни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порожнини</a:t>
            </a:r>
            <a:r>
              <a:rPr lang="ru-RU" dirty="0">
                <a:latin typeface="Arial Narrow" panose="020B0606020202030204" pitchFamily="34" charset="0"/>
              </a:rPr>
              <a:t> рота. </a:t>
            </a:r>
          </a:p>
          <a:p>
            <a:pPr algn="just"/>
            <a:r>
              <a:rPr lang="ru-RU" dirty="0" err="1">
                <a:latin typeface="Arial Narrow" panose="020B0606020202030204" pitchFamily="34" charset="0"/>
              </a:rPr>
              <a:t>Також</a:t>
            </a:r>
            <a:r>
              <a:rPr lang="ru-RU" dirty="0">
                <a:latin typeface="Arial Narrow" panose="020B0606020202030204" pitchFamily="34" charset="0"/>
              </a:rPr>
              <a:t> проведено </a:t>
            </a:r>
            <a:r>
              <a:rPr lang="ru-RU" dirty="0" err="1">
                <a:latin typeface="Arial Narrow" panose="020B0606020202030204" pitchFamily="34" charset="0"/>
              </a:rPr>
              <a:t>комплексне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лікування</a:t>
            </a:r>
            <a:r>
              <a:rPr lang="ru-RU" dirty="0">
                <a:latin typeface="Arial Narrow" panose="020B0606020202030204" pitchFamily="34" charset="0"/>
              </a:rPr>
              <a:t> 18 </a:t>
            </a:r>
            <a:r>
              <a:rPr lang="ru-RU" dirty="0" err="1">
                <a:latin typeface="Arial Narrow" panose="020B0606020202030204" pitchFamily="34" charset="0"/>
              </a:rPr>
              <a:t>пацієнтам</a:t>
            </a:r>
            <a:r>
              <a:rPr lang="ru-RU" dirty="0">
                <a:latin typeface="Arial Narrow" panose="020B0606020202030204" pitchFamily="34" charset="0"/>
              </a:rPr>
              <a:t> (12 </a:t>
            </a:r>
            <a:r>
              <a:rPr lang="ru-RU" dirty="0" err="1">
                <a:latin typeface="Arial Narrow" panose="020B0606020202030204" pitchFamily="34" charset="0"/>
              </a:rPr>
              <a:t>жінок</a:t>
            </a:r>
            <a:r>
              <a:rPr lang="ru-RU" dirty="0">
                <a:latin typeface="Arial Narrow" panose="020B0606020202030204" pitchFamily="34" charset="0"/>
              </a:rPr>
              <a:t> та 6 </a:t>
            </a:r>
            <a:r>
              <a:rPr lang="ru-RU" dirty="0" err="1">
                <a:latin typeface="Arial Narrow" panose="020B0606020202030204" pitchFamily="34" charset="0"/>
              </a:rPr>
              <a:t>чоловіків</a:t>
            </a:r>
            <a:r>
              <a:rPr lang="ru-RU" dirty="0">
                <a:latin typeface="Arial Narrow" panose="020B0606020202030204" pitchFamily="34" charset="0"/>
              </a:rPr>
              <a:t>) 2 </a:t>
            </a:r>
            <a:r>
              <a:rPr lang="ru-RU" dirty="0" err="1">
                <a:latin typeface="Arial Narrow" panose="020B0606020202030204" pitchFamily="34" charset="0"/>
              </a:rPr>
              <a:t>підгрупи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основної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групи</a:t>
            </a:r>
            <a:r>
              <a:rPr lang="ru-RU" dirty="0">
                <a:latin typeface="Arial Narrow" panose="020B0606020202030204" pitchFamily="34" charset="0"/>
              </a:rPr>
              <a:t> з </a:t>
            </a:r>
            <a:r>
              <a:rPr lang="ru-RU" dirty="0" err="1">
                <a:latin typeface="Arial Narrow" panose="020B0606020202030204" pitchFamily="34" charset="0"/>
              </a:rPr>
              <a:t>хронічним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генералізованим</a:t>
            </a:r>
            <a:r>
              <a:rPr lang="ru-RU" dirty="0">
                <a:latin typeface="Arial Narrow" panose="020B0606020202030204" pitchFamily="34" charset="0"/>
              </a:rPr>
              <a:t> пародонтитом (ХГП) </a:t>
            </a:r>
            <a:r>
              <a:rPr lang="en-US" dirty="0">
                <a:latin typeface="Arial Narrow" panose="020B0606020202030204" pitchFamily="34" charset="0"/>
              </a:rPr>
              <a:t>I </a:t>
            </a:r>
            <a:r>
              <a:rPr lang="ru-RU" dirty="0" err="1">
                <a:latin typeface="Arial Narrow" panose="020B0606020202030204" pitchFamily="34" charset="0"/>
              </a:rPr>
              <a:t>ступеня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тяжкості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віці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від</a:t>
            </a:r>
            <a:r>
              <a:rPr lang="ru-RU" dirty="0">
                <a:latin typeface="Arial Narrow" panose="020B0606020202030204" pitchFamily="34" charset="0"/>
              </a:rPr>
              <a:t> 20 до 45 </a:t>
            </a:r>
            <a:r>
              <a:rPr lang="ru-RU" dirty="0" err="1">
                <a:latin typeface="Arial Narrow" panose="020B0606020202030204" pitchFamily="34" charset="0"/>
              </a:rPr>
              <a:t>років</a:t>
            </a:r>
            <a:r>
              <a:rPr lang="ru-RU" dirty="0">
                <a:latin typeface="Arial Narrow" panose="020B0606020202030204" pitchFamily="34" charset="0"/>
              </a:rPr>
              <a:t> з </a:t>
            </a:r>
            <a:r>
              <a:rPr lang="ru-RU" dirty="0" err="1">
                <a:latin typeface="Arial Narrow" panose="020B0606020202030204" pitchFamily="34" charset="0"/>
              </a:rPr>
              <a:t>місцевим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застосуванням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і </a:t>
            </a:r>
            <a:r>
              <a:rPr lang="ru-RU" dirty="0" err="1">
                <a:latin typeface="Arial Narrow" panose="020B060602020203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</a:rPr>
              <a:t> пасти для </a:t>
            </a:r>
            <a:r>
              <a:rPr lang="ru-RU" dirty="0" err="1">
                <a:latin typeface="Arial Narrow" panose="020B0606020202030204" pitchFamily="34" charset="0"/>
              </a:rPr>
              <a:t>домашнього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мінералу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монтморилоніту</a:t>
            </a:r>
            <a:r>
              <a:rPr lang="ru-RU" dirty="0">
                <a:latin typeface="Arial Narrow" panose="020B0606020202030204" pitchFamily="34" charset="0"/>
              </a:rPr>
              <a:t> та 18 </a:t>
            </a:r>
            <a:r>
              <a:rPr lang="ru-RU" dirty="0" err="1">
                <a:latin typeface="Arial Narrow" panose="020B0606020202030204" pitchFamily="34" charset="0"/>
              </a:rPr>
              <a:t>пацієнтам</a:t>
            </a:r>
            <a:r>
              <a:rPr lang="ru-RU" dirty="0">
                <a:latin typeface="Arial Narrow" panose="020B0606020202030204" pitchFamily="34" charset="0"/>
              </a:rPr>
              <a:t> з ХГП </a:t>
            </a:r>
            <a:r>
              <a:rPr lang="en-US" dirty="0">
                <a:latin typeface="Arial Narrow" panose="020B0606020202030204" pitchFamily="34" charset="0"/>
              </a:rPr>
              <a:t>I </a:t>
            </a:r>
            <a:r>
              <a:rPr lang="ru-RU" dirty="0" err="1">
                <a:latin typeface="Arial Narrow" panose="020B0606020202030204" pitchFamily="34" charset="0"/>
              </a:rPr>
              <a:t>ступеня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тяжкості</a:t>
            </a:r>
            <a:r>
              <a:rPr lang="ru-RU" dirty="0">
                <a:latin typeface="Arial Narrow" panose="020B0606020202030204" pitchFamily="34" charset="0"/>
              </a:rPr>
              <a:t> (12 </a:t>
            </a:r>
            <a:r>
              <a:rPr lang="ru-RU" dirty="0" err="1">
                <a:latin typeface="Arial Narrow" panose="020B0606020202030204" pitchFamily="34" charset="0"/>
              </a:rPr>
              <a:t>жінок</a:t>
            </a:r>
            <a:r>
              <a:rPr lang="ru-RU" dirty="0">
                <a:latin typeface="Arial Narrow" panose="020B0606020202030204" pitchFamily="34" charset="0"/>
              </a:rPr>
              <a:t> та 6 </a:t>
            </a:r>
            <a:r>
              <a:rPr lang="ru-RU" dirty="0" err="1">
                <a:latin typeface="Arial Narrow" panose="020B0606020202030204" pitchFamily="34" charset="0"/>
              </a:rPr>
              <a:t>чоловіків</a:t>
            </a:r>
            <a:r>
              <a:rPr lang="ru-RU" dirty="0">
                <a:latin typeface="Arial Narrow" panose="020B0606020202030204" pitchFamily="34" charset="0"/>
              </a:rPr>
              <a:t>) 2 </a:t>
            </a:r>
            <a:r>
              <a:rPr lang="ru-RU" dirty="0" err="1">
                <a:latin typeface="Arial Narrow" panose="020B0606020202030204" pitchFamily="34" charset="0"/>
              </a:rPr>
              <a:t>підгрупи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групи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порівняння</a:t>
            </a:r>
            <a:r>
              <a:rPr lang="ru-RU" dirty="0">
                <a:latin typeface="Arial Narrow" panose="020B0606020202030204" pitchFamily="34" charset="0"/>
              </a:rPr>
              <a:t> з </a:t>
            </a:r>
            <a:r>
              <a:rPr lang="ru-RU" dirty="0" err="1">
                <a:latin typeface="Arial Narrow" panose="020B0606020202030204" pitchFamily="34" charset="0"/>
              </a:rPr>
              <a:t>місцевим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застосуванням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Метрогіл-дента</a:t>
            </a:r>
            <a:r>
              <a:rPr lang="ru-RU" dirty="0">
                <a:latin typeface="Arial Narrow" panose="020B0606020202030204" pitchFamily="34" charset="0"/>
              </a:rPr>
              <a:t> і </a:t>
            </a:r>
            <a:r>
              <a:rPr lang="ru-RU" dirty="0" err="1">
                <a:latin typeface="Arial Narrow" panose="020B060602020203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</a:rPr>
              <a:t> пасти Колгейт 12 для </a:t>
            </a:r>
            <a:r>
              <a:rPr lang="ru-RU" dirty="0" err="1">
                <a:latin typeface="Arial Narrow" panose="020B0606020202030204" pitchFamily="34" charset="0"/>
              </a:rPr>
              <a:t>домашнього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тлі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професійної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гігієни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порожнини</a:t>
            </a:r>
            <a:r>
              <a:rPr lang="ru-RU" dirty="0">
                <a:latin typeface="Arial Narrow" panose="020B0606020202030204" pitchFamily="34" charset="0"/>
              </a:rPr>
              <a:t> рота.</a:t>
            </a:r>
          </a:p>
        </p:txBody>
      </p:sp>
    </p:spTree>
    <p:extLst>
      <p:ext uri="{BB962C8B-B14F-4D97-AF65-F5344CB8AC3E}">
        <p14:creationId xmlns:p14="http://schemas.microsoft.com/office/powerpoint/2010/main" val="1186387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D5EDE7-E229-424A-9A65-C1BB55D2B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latin typeface="Arial Black" panose="020B0A04020102020204" pitchFamily="34" charset="0"/>
              </a:rPr>
              <a:t>Матеріали</a:t>
            </a:r>
            <a:r>
              <a:rPr lang="ru-RU" sz="2800" dirty="0">
                <a:latin typeface="Arial Black" panose="020B0A04020102020204" pitchFamily="34" charset="0"/>
              </a:rPr>
              <a:t> та </a:t>
            </a:r>
            <a:r>
              <a:rPr lang="ru-RU" sz="2800" dirty="0" err="1">
                <a:latin typeface="Arial Black" panose="020B0A04020102020204" pitchFamily="34" charset="0"/>
              </a:rPr>
              <a:t>методи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B4AD44-6699-4F4E-A19E-5B6525421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1" y="2015732"/>
            <a:ext cx="10478278" cy="3450613"/>
          </a:xfrm>
        </p:spPr>
        <p:txBody>
          <a:bodyPr>
            <a:normAutofit/>
          </a:bodyPr>
          <a:lstStyle/>
          <a:p>
            <a:pPr algn="just"/>
            <a:r>
              <a:rPr lang="ru-RU" sz="3600" dirty="0" err="1">
                <a:latin typeface="Arial Black" panose="020B0A04020102020204" pitchFamily="34" charset="0"/>
              </a:rPr>
              <a:t>Кількісну</a:t>
            </a:r>
            <a:r>
              <a:rPr lang="ru-RU" sz="3600" dirty="0">
                <a:latin typeface="Arial Black" panose="020B0A04020102020204" pitchFamily="34" charset="0"/>
              </a:rPr>
              <a:t> та </a:t>
            </a:r>
            <a:r>
              <a:rPr lang="ru-RU" sz="3600" dirty="0" err="1">
                <a:latin typeface="Arial Black" panose="020B0A04020102020204" pitchFamily="34" charset="0"/>
              </a:rPr>
              <a:t>якісну</a:t>
            </a:r>
            <a:r>
              <a:rPr lang="ru-RU" sz="3600" dirty="0">
                <a:latin typeface="Arial Black" panose="020B0A04020102020204" pitchFamily="34" charset="0"/>
              </a:rPr>
              <a:t> </a:t>
            </a:r>
            <a:r>
              <a:rPr lang="ru-RU" sz="3600" dirty="0" err="1">
                <a:latin typeface="Arial Black" panose="020B0A04020102020204" pitchFamily="34" charset="0"/>
              </a:rPr>
              <a:t>оцінку</a:t>
            </a:r>
            <a:r>
              <a:rPr lang="ru-RU" sz="3600" dirty="0">
                <a:latin typeface="Arial Black" panose="020B0A04020102020204" pitchFamily="34" charset="0"/>
              </a:rPr>
              <a:t> </a:t>
            </a:r>
            <a:r>
              <a:rPr lang="ru-RU" sz="3600" dirty="0" err="1">
                <a:latin typeface="Arial Black" panose="020B0A04020102020204" pitchFamily="34" charset="0"/>
              </a:rPr>
              <a:t>гігієнічного</a:t>
            </a:r>
            <a:r>
              <a:rPr lang="ru-RU" sz="3600" dirty="0">
                <a:latin typeface="Arial Black" panose="020B0A04020102020204" pitchFamily="34" charset="0"/>
              </a:rPr>
              <a:t> стану </a:t>
            </a:r>
            <a:r>
              <a:rPr lang="ru-RU" sz="3600" dirty="0" err="1">
                <a:latin typeface="Arial Black" panose="020B0A04020102020204" pitchFamily="34" charset="0"/>
              </a:rPr>
              <a:t>порожнини</a:t>
            </a:r>
            <a:r>
              <a:rPr lang="ru-RU" sz="3600" dirty="0">
                <a:latin typeface="Arial Black" panose="020B0A04020102020204" pitchFamily="34" charset="0"/>
              </a:rPr>
              <a:t> рота проводили за </a:t>
            </a:r>
            <a:r>
              <a:rPr lang="ru-RU" sz="3600" dirty="0" err="1">
                <a:latin typeface="Arial Black" panose="020B0A04020102020204" pitchFamily="34" charset="0"/>
              </a:rPr>
              <a:t>допомогою</a:t>
            </a:r>
            <a:r>
              <a:rPr lang="ru-RU" sz="3600" dirty="0">
                <a:latin typeface="Arial Black" panose="020B0A04020102020204" pitchFamily="34" charset="0"/>
              </a:rPr>
              <a:t> </a:t>
            </a:r>
            <a:r>
              <a:rPr lang="ru-RU" sz="3600" dirty="0" err="1">
                <a:latin typeface="Arial Black" panose="020B0A04020102020204" pitchFamily="34" charset="0"/>
              </a:rPr>
              <a:t>індексу</a:t>
            </a:r>
            <a:r>
              <a:rPr lang="ru-RU" sz="3600" dirty="0">
                <a:latin typeface="Arial Black" panose="020B0A04020102020204" pitchFamily="34" charset="0"/>
              </a:rPr>
              <a:t> </a:t>
            </a:r>
            <a:r>
              <a:rPr lang="ru-RU" sz="3600" dirty="0" err="1">
                <a:latin typeface="Arial Black" panose="020B0A04020102020204" pitchFamily="34" charset="0"/>
              </a:rPr>
              <a:t>гігієни</a:t>
            </a:r>
            <a:r>
              <a:rPr lang="ru-RU" sz="3600" dirty="0">
                <a:latin typeface="Arial Black" panose="020B0A04020102020204" pitchFamily="34" charset="0"/>
              </a:rPr>
              <a:t> (ІГ) за </a:t>
            </a:r>
            <a:r>
              <a:rPr lang="ru-RU" sz="3600" dirty="0" err="1">
                <a:latin typeface="Arial Black" panose="020B0A04020102020204" pitchFamily="34" charset="0"/>
              </a:rPr>
              <a:t>Федоровим-Володкіною</a:t>
            </a:r>
            <a:r>
              <a:rPr lang="ru-RU" sz="3600" dirty="0">
                <a:latin typeface="Arial Black" panose="020B0A040201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32177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2025A2-F5B7-494D-BAE7-CFE589E49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Arial Black" panose="020B0A04020102020204" pitchFamily="34" charset="0"/>
              </a:rPr>
              <a:t>Результати</a:t>
            </a:r>
            <a:r>
              <a:rPr lang="ru-RU" dirty="0">
                <a:latin typeface="Arial Black" panose="020B0A04020102020204" pitchFamily="34" charset="0"/>
              </a:rPr>
              <a:t> </a:t>
            </a:r>
            <a:r>
              <a:rPr lang="ru-RU" dirty="0" err="1">
                <a:latin typeface="Arial Black" panose="020B0A04020102020204" pitchFamily="34" charset="0"/>
              </a:rPr>
              <a:t>дослідження</a:t>
            </a:r>
            <a:r>
              <a:rPr lang="ru-RU" dirty="0">
                <a:latin typeface="Arial Black" panose="020B0A04020102020204" pitchFamily="34" charset="0"/>
              </a:rPr>
              <a:t> та </a:t>
            </a:r>
            <a:r>
              <a:rPr lang="ru-RU" dirty="0" err="1">
                <a:latin typeface="Arial Black" panose="020B0A04020102020204" pitchFamily="34" charset="0"/>
              </a:rPr>
              <a:t>обговорення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D91A70-2DDA-49DB-9AD9-1ACFA3134A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3649" y="2015732"/>
            <a:ext cx="9675845" cy="3450613"/>
          </a:xfrm>
        </p:spPr>
        <p:txBody>
          <a:bodyPr>
            <a:noAutofit/>
          </a:bodyPr>
          <a:lstStyle/>
          <a:p>
            <a:pPr algn="just"/>
            <a:r>
              <a:rPr lang="ru-RU" sz="3200" dirty="0" err="1">
                <a:latin typeface="Arial Narrow" panose="020B0606020202030204" pitchFamily="34" charset="0"/>
              </a:rPr>
              <a:t>Під</a:t>
            </a:r>
            <a:r>
              <a:rPr lang="ru-RU" sz="3200" dirty="0">
                <a:latin typeface="Arial Narrow" panose="020B0606020202030204" pitchFamily="34" charset="0"/>
              </a:rPr>
              <a:t> час </a:t>
            </a:r>
            <a:r>
              <a:rPr lang="ru-RU" sz="3200" dirty="0" err="1">
                <a:latin typeface="Arial Narrow" panose="020B0606020202030204" pitchFamily="34" charset="0"/>
              </a:rPr>
              <a:t>обстеження</a:t>
            </a:r>
            <a:r>
              <a:rPr lang="ru-RU" sz="3200" dirty="0">
                <a:latin typeface="Arial Narrow" panose="020B0606020202030204" pitchFamily="34" charset="0"/>
              </a:rPr>
              <a:t> ІГ за </a:t>
            </a:r>
            <a:r>
              <a:rPr lang="ru-RU" sz="3200" dirty="0" err="1">
                <a:latin typeface="Arial Narrow" panose="020B0606020202030204" pitchFamily="34" charset="0"/>
              </a:rPr>
              <a:t>Федоровим-Володкіною</a:t>
            </a:r>
            <a:r>
              <a:rPr lang="ru-RU" sz="3200" dirty="0">
                <a:latin typeface="Arial Narrow" panose="020B0606020202030204" pitchFamily="34" charset="0"/>
              </a:rPr>
              <a:t>  у </a:t>
            </a:r>
            <a:r>
              <a:rPr lang="ru-RU" sz="3200" dirty="0" err="1">
                <a:latin typeface="Arial Narrow" panose="020B0606020202030204" pitchFamily="34" charset="0"/>
              </a:rPr>
              <a:t>пацієнтів</a:t>
            </a:r>
            <a:r>
              <a:rPr lang="ru-RU" sz="3200" dirty="0">
                <a:latin typeface="Arial Narrow" panose="020B0606020202030204" pitchFamily="34" charset="0"/>
              </a:rPr>
              <a:t> 1 </a:t>
            </a:r>
            <a:r>
              <a:rPr lang="ru-RU" sz="3200" dirty="0" err="1">
                <a:latin typeface="Arial Narrow" panose="020B0606020202030204" pitchFamily="34" charset="0"/>
              </a:rPr>
              <a:t>підгрупи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був</a:t>
            </a:r>
            <a:r>
              <a:rPr lang="ru-RU" sz="3200" dirty="0">
                <a:latin typeface="Arial Narrow" panose="020B0606020202030204" pitchFamily="34" charset="0"/>
              </a:rPr>
              <a:t> 2,31 ± 0,13 в </a:t>
            </a:r>
            <a:r>
              <a:rPr lang="ru-RU" sz="3200" dirty="0" err="1">
                <a:latin typeface="Arial Narrow" panose="020B0606020202030204" pitchFamily="34" charset="0"/>
              </a:rPr>
              <a:t>основній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групі</a:t>
            </a:r>
            <a:r>
              <a:rPr lang="ru-RU" sz="3200" dirty="0">
                <a:latin typeface="Arial Narrow" panose="020B0606020202030204" pitchFamily="34" charset="0"/>
              </a:rPr>
              <a:t> та 2,32 ± 0,12 в </a:t>
            </a:r>
            <a:r>
              <a:rPr lang="ru-RU" sz="3200" dirty="0" err="1">
                <a:latin typeface="Arial Narrow" panose="020B0606020202030204" pitchFamily="34" charset="0"/>
              </a:rPr>
              <a:t>групі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порівняння</a:t>
            </a:r>
            <a:r>
              <a:rPr lang="ru-RU" sz="3200" dirty="0">
                <a:latin typeface="Arial Narrow" panose="020B0606020202030204" pitchFamily="34" charset="0"/>
              </a:rPr>
              <a:t>. </a:t>
            </a:r>
            <a:r>
              <a:rPr lang="ru-RU" sz="3200" dirty="0" err="1">
                <a:latin typeface="Arial Narrow" panose="020B0606020202030204" pitchFamily="34" charset="0"/>
              </a:rPr>
              <a:t>Під</a:t>
            </a:r>
            <a:r>
              <a:rPr lang="ru-RU" sz="3200" dirty="0">
                <a:latin typeface="Arial Narrow" panose="020B0606020202030204" pitchFamily="34" charset="0"/>
              </a:rPr>
              <a:t> час </a:t>
            </a:r>
            <a:r>
              <a:rPr lang="ru-RU" sz="3200" dirty="0" err="1">
                <a:latin typeface="Arial Narrow" panose="020B0606020202030204" pitchFamily="34" charset="0"/>
              </a:rPr>
              <a:t>обстеження</a:t>
            </a:r>
            <a:r>
              <a:rPr lang="ru-RU" sz="3200" dirty="0">
                <a:latin typeface="Arial Narrow" panose="020B0606020202030204" pitchFamily="34" charset="0"/>
              </a:rPr>
              <a:t> ІГ за </a:t>
            </a:r>
            <a:r>
              <a:rPr lang="ru-RU" sz="3200" dirty="0" err="1">
                <a:latin typeface="Arial Narrow" panose="020B0606020202030204" pitchFamily="34" charset="0"/>
              </a:rPr>
              <a:t>Федоровим-Володкіною</a:t>
            </a:r>
            <a:r>
              <a:rPr lang="ru-RU" sz="3200" dirty="0">
                <a:latin typeface="Arial Narrow" panose="020B0606020202030204" pitchFamily="34" charset="0"/>
              </a:rPr>
              <a:t> у </a:t>
            </a:r>
            <a:r>
              <a:rPr lang="ru-RU" sz="3200" dirty="0" err="1">
                <a:latin typeface="Arial Narrow" panose="020B0606020202030204" pitchFamily="34" charset="0"/>
              </a:rPr>
              <a:t>пацієнтів</a:t>
            </a:r>
            <a:r>
              <a:rPr lang="ru-RU" sz="3200" dirty="0">
                <a:latin typeface="Arial Narrow" panose="020B0606020202030204" pitchFamily="34" charset="0"/>
              </a:rPr>
              <a:t> 2 </a:t>
            </a:r>
            <a:r>
              <a:rPr lang="ru-RU" sz="3200" dirty="0" err="1">
                <a:latin typeface="Arial Narrow" panose="020B0606020202030204" pitchFamily="34" charset="0"/>
              </a:rPr>
              <a:t>підгрупи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складав</a:t>
            </a:r>
            <a:r>
              <a:rPr lang="ru-RU" sz="3200" dirty="0">
                <a:latin typeface="Arial Narrow" panose="020B0606020202030204" pitchFamily="34" charset="0"/>
              </a:rPr>
              <a:t>  2,67 ± 0,12 в </a:t>
            </a:r>
            <a:r>
              <a:rPr lang="ru-RU" sz="3200" dirty="0" err="1">
                <a:latin typeface="Arial Narrow" panose="020B0606020202030204" pitchFamily="34" charset="0"/>
              </a:rPr>
              <a:t>основній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групі</a:t>
            </a:r>
            <a:r>
              <a:rPr lang="ru-RU" sz="3200" dirty="0">
                <a:latin typeface="Arial Narrow" panose="020B0606020202030204" pitchFamily="34" charset="0"/>
              </a:rPr>
              <a:t> та 2,66 ± 0,13 в </a:t>
            </a:r>
            <a:r>
              <a:rPr lang="ru-RU" sz="3200" dirty="0" err="1">
                <a:latin typeface="Arial Narrow" panose="020B0606020202030204" pitchFamily="34" charset="0"/>
              </a:rPr>
              <a:t>групі</a:t>
            </a:r>
            <a:r>
              <a:rPr lang="ru-RU" sz="3200" dirty="0">
                <a:latin typeface="Arial Narrow" panose="020B0606020202030204" pitchFamily="34" charset="0"/>
              </a:rPr>
              <a:t> </a:t>
            </a:r>
            <a:r>
              <a:rPr lang="ru-RU" sz="3200" dirty="0" err="1">
                <a:latin typeface="Arial Narrow" panose="020B0606020202030204" pitchFamily="34" charset="0"/>
              </a:rPr>
              <a:t>порівняння</a:t>
            </a:r>
            <a:endParaRPr lang="ru-RU" sz="3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7321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0FB0E4-E9D8-40EE-BC82-9445CD95A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latin typeface="Arial Black" panose="020B0A04020102020204" pitchFamily="34" charset="0"/>
              </a:rPr>
              <a:t>Результати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latin typeface="Arial Black" panose="020B0A04020102020204" pitchFamily="34" charset="0"/>
              </a:rPr>
              <a:t>дослідження</a:t>
            </a:r>
            <a:r>
              <a:rPr lang="ru-RU" sz="2800" dirty="0">
                <a:latin typeface="Arial Black" panose="020B0A04020102020204" pitchFamily="34" charset="0"/>
              </a:rPr>
              <a:t> та </a:t>
            </a:r>
            <a:r>
              <a:rPr lang="ru-RU" sz="2800" dirty="0" err="1">
                <a:latin typeface="Arial Black" panose="020B0A04020102020204" pitchFamily="34" charset="0"/>
              </a:rPr>
              <a:t>обговорення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6154E6-5B70-46C5-B736-13B704DEE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746" y="2015732"/>
            <a:ext cx="10403633" cy="3450613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Arial Narrow" panose="020B0606020202030204" pitchFamily="34" charset="0"/>
              </a:rPr>
              <a:t>При </a:t>
            </a:r>
            <a:r>
              <a:rPr lang="ru-RU" dirty="0" err="1">
                <a:latin typeface="Arial Narrow" panose="020B0606020202030204" pitchFamily="34" charset="0"/>
              </a:rPr>
              <a:t>місцевому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і </a:t>
            </a:r>
            <a:r>
              <a:rPr lang="ru-RU" dirty="0" err="1">
                <a:latin typeface="Arial Narrow" panose="020B060602020203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</a:rPr>
              <a:t> пасти для </a:t>
            </a:r>
            <a:r>
              <a:rPr lang="ru-RU" dirty="0" err="1">
                <a:latin typeface="Arial Narrow" panose="020B0606020202030204" pitchFamily="34" charset="0"/>
              </a:rPr>
              <a:t>домашнього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мінералу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монтморилоніту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пацієнтів</a:t>
            </a:r>
            <a:r>
              <a:rPr lang="ru-RU" dirty="0">
                <a:latin typeface="Arial Narrow" panose="020B0606020202030204" pitchFamily="34" charset="0"/>
              </a:rPr>
              <a:t> з ХКГ ІГ через 1 </a:t>
            </a:r>
            <a:r>
              <a:rPr lang="ru-RU" dirty="0" err="1">
                <a:latin typeface="Arial Narrow" panose="020B0606020202030204" pitchFamily="34" charset="0"/>
              </a:rPr>
              <a:t>місяць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достовірно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знижувався</a:t>
            </a:r>
            <a:r>
              <a:rPr lang="ru-RU" dirty="0">
                <a:latin typeface="Arial Narrow" panose="020B0606020202030204" pitchFamily="34" charset="0"/>
              </a:rPr>
              <a:t> з 2,31 ± 0,13 до 1,16 ± 0,04 (</a:t>
            </a:r>
            <a:r>
              <a:rPr lang="en-US" dirty="0">
                <a:latin typeface="Arial Narrow" panose="020B0606020202030204" pitchFamily="34" charset="0"/>
              </a:rPr>
              <a:t>P &lt; 0,001), </a:t>
            </a:r>
            <a:r>
              <a:rPr lang="ru-RU" dirty="0">
                <a:latin typeface="Arial Narrow" panose="020B0606020202030204" pitchFamily="34" charset="0"/>
              </a:rPr>
              <a:t>а при </a:t>
            </a:r>
            <a:r>
              <a:rPr lang="ru-RU" dirty="0" err="1">
                <a:latin typeface="Arial Narrow" panose="020B0606020202030204" pitchFamily="34" charset="0"/>
              </a:rPr>
              <a:t>місцевому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Метрогіл-дента</a:t>
            </a:r>
            <a:r>
              <a:rPr lang="ru-RU" dirty="0">
                <a:latin typeface="Arial Narrow" panose="020B0606020202030204" pitchFamily="34" charset="0"/>
              </a:rPr>
              <a:t> і </a:t>
            </a:r>
            <a:r>
              <a:rPr lang="ru-RU" dirty="0" err="1">
                <a:latin typeface="Arial Narrow" panose="020B060602020203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</a:rPr>
              <a:t> пасти Колгейт 12 для </a:t>
            </a:r>
            <a:r>
              <a:rPr lang="ru-RU" dirty="0" err="1">
                <a:latin typeface="Arial Narrow" panose="020B0606020202030204" pitchFamily="34" charset="0"/>
              </a:rPr>
              <a:t>домашнього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знижувався</a:t>
            </a:r>
            <a:r>
              <a:rPr lang="ru-RU" dirty="0">
                <a:latin typeface="Arial Narrow" panose="020B0606020202030204" pitchFamily="34" charset="0"/>
              </a:rPr>
              <a:t> з 2,32 ± 0,12 до 1,32 ± 0,05 (</a:t>
            </a:r>
            <a:r>
              <a:rPr lang="en-US" dirty="0">
                <a:latin typeface="Arial Narrow" panose="020B0606020202030204" pitchFamily="34" charset="0"/>
              </a:rPr>
              <a:t>P &lt; 0,001). </a:t>
            </a:r>
            <a:r>
              <a:rPr lang="ru-RU" dirty="0">
                <a:latin typeface="Arial Narrow" panose="020B0606020202030204" pitchFamily="34" charset="0"/>
              </a:rPr>
              <a:t>Але </a:t>
            </a:r>
            <a:r>
              <a:rPr lang="ru-RU" dirty="0" err="1">
                <a:latin typeface="Arial Narrow" panose="020B0606020202030204" pitchFamily="34" charset="0"/>
              </a:rPr>
              <a:t>між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цими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показниками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була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вірогідна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різниця</a:t>
            </a:r>
            <a:r>
              <a:rPr lang="ru-RU" dirty="0">
                <a:latin typeface="Arial Narrow" panose="020B0606020202030204" pitchFamily="34" charset="0"/>
              </a:rPr>
              <a:t> (</a:t>
            </a:r>
            <a:r>
              <a:rPr lang="en-US" dirty="0">
                <a:latin typeface="Arial Narrow" panose="020B0606020202030204" pitchFamily="34" charset="0"/>
              </a:rPr>
              <a:t>P &lt; 0,017). </a:t>
            </a:r>
            <a:r>
              <a:rPr lang="ru-RU" dirty="0">
                <a:latin typeface="Arial Narrow" panose="020B0606020202030204" pitchFamily="34" charset="0"/>
              </a:rPr>
              <a:t>Через 6 </a:t>
            </a:r>
            <a:r>
              <a:rPr lang="ru-RU" dirty="0" err="1">
                <a:latin typeface="Arial Narrow" panose="020B0606020202030204" pitchFamily="34" charset="0"/>
              </a:rPr>
              <a:t>місяців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після</a:t>
            </a:r>
            <a:r>
              <a:rPr lang="ru-RU" dirty="0">
                <a:latin typeface="Arial Narrow" panose="020B0606020202030204" pitchFamily="34" charset="0"/>
              </a:rPr>
              <a:t> комплексного </a:t>
            </a:r>
            <a:r>
              <a:rPr lang="ru-RU" dirty="0" err="1">
                <a:latin typeface="Arial Narrow" panose="020B0606020202030204" pitchFamily="34" charset="0"/>
              </a:rPr>
              <a:t>лікування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пацієнтів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спостерігалися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такі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зміни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показників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порівнянні</a:t>
            </a:r>
            <a:r>
              <a:rPr lang="ru-RU" dirty="0">
                <a:latin typeface="Arial Narrow" panose="020B0606020202030204" pitchFamily="34" charset="0"/>
              </a:rPr>
              <a:t> з </a:t>
            </a:r>
            <a:r>
              <a:rPr lang="ru-RU" dirty="0" err="1">
                <a:latin typeface="Arial Narrow" panose="020B0606020202030204" pitchFamily="34" charset="0"/>
              </a:rPr>
              <a:t>терміном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спостереження</a:t>
            </a:r>
            <a:r>
              <a:rPr lang="ru-RU" dirty="0">
                <a:latin typeface="Arial Narrow" panose="020B0606020202030204" pitchFamily="34" charset="0"/>
              </a:rPr>
              <a:t> в 1 </a:t>
            </a:r>
            <a:r>
              <a:rPr lang="ru-RU" dirty="0" err="1">
                <a:latin typeface="Arial Narrow" panose="020B0606020202030204" pitchFamily="34" charset="0"/>
              </a:rPr>
              <a:t>місяць</a:t>
            </a:r>
            <a:r>
              <a:rPr lang="ru-RU" dirty="0">
                <a:latin typeface="Arial Narrow" panose="020B0606020202030204" pitchFamily="34" charset="0"/>
              </a:rPr>
              <a:t>. При </a:t>
            </a:r>
            <a:r>
              <a:rPr lang="ru-RU" dirty="0" err="1">
                <a:latin typeface="Arial Narrow" panose="020B0606020202030204" pitchFamily="34" charset="0"/>
              </a:rPr>
              <a:t>застосуванні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і </a:t>
            </a:r>
            <a:r>
              <a:rPr lang="ru-RU" dirty="0" err="1">
                <a:latin typeface="Arial Narrow" panose="020B060602020203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</a:rPr>
              <a:t> пасти для </a:t>
            </a:r>
            <a:r>
              <a:rPr lang="ru-RU" dirty="0" err="1">
                <a:latin typeface="Arial Narrow" panose="020B0606020202030204" pitchFamily="34" charset="0"/>
              </a:rPr>
              <a:t>домашнього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мінералу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монтморилоніту</a:t>
            </a:r>
            <a:r>
              <a:rPr lang="ru-RU" dirty="0">
                <a:latin typeface="Arial Narrow" panose="020B0606020202030204" pitchFamily="34" charset="0"/>
              </a:rPr>
              <a:t> та при </a:t>
            </a:r>
            <a:r>
              <a:rPr lang="ru-RU" dirty="0" err="1">
                <a:latin typeface="Arial Narrow" panose="020B0606020202030204" pitchFamily="34" charset="0"/>
              </a:rPr>
              <a:t>місцевому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застосуванні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аплікацій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Метрогіл-дента</a:t>
            </a:r>
            <a:r>
              <a:rPr lang="ru-RU" dirty="0">
                <a:latin typeface="Arial Narrow" panose="020B0606020202030204" pitchFamily="34" charset="0"/>
              </a:rPr>
              <a:t> і </a:t>
            </a:r>
            <a:r>
              <a:rPr lang="ru-RU" dirty="0" err="1">
                <a:latin typeface="Arial Narrow" panose="020B0606020202030204" pitchFamily="34" charset="0"/>
              </a:rPr>
              <a:t>зубної</a:t>
            </a:r>
            <a:r>
              <a:rPr lang="ru-RU" dirty="0">
                <a:latin typeface="Arial Narrow" panose="020B0606020202030204" pitchFamily="34" charset="0"/>
              </a:rPr>
              <a:t> пасти Колгейт 12 для </a:t>
            </a:r>
            <a:r>
              <a:rPr lang="ru-RU" dirty="0" err="1">
                <a:latin typeface="Arial Narrow" panose="020B0606020202030204" pitchFamily="34" charset="0"/>
              </a:rPr>
              <a:t>домашнього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</a:rPr>
              <a:t> ІГ </a:t>
            </a:r>
            <a:r>
              <a:rPr lang="ru-RU" dirty="0" err="1">
                <a:latin typeface="Arial Narrow" panose="020B0606020202030204" pitchFamily="34" charset="0"/>
              </a:rPr>
              <a:t>підвищився</a:t>
            </a:r>
            <a:r>
              <a:rPr lang="ru-RU" dirty="0">
                <a:latin typeface="Arial Narrow" panose="020B0606020202030204" pitchFamily="34" charset="0"/>
              </a:rPr>
              <a:t> до 1,31 ± 0,06 та 1,42 ± 0,04 </a:t>
            </a:r>
            <a:r>
              <a:rPr lang="ru-RU" dirty="0" err="1">
                <a:latin typeface="Arial Narrow" panose="020B0606020202030204" pitchFamily="34" charset="0"/>
              </a:rPr>
              <a:t>відповідно</a:t>
            </a:r>
            <a:r>
              <a:rPr lang="ru-RU" dirty="0">
                <a:latin typeface="Arial Narrow" panose="020B0606020202030204" pitchFamily="34" charset="0"/>
              </a:rPr>
              <a:t> (Р &gt; 0,05). </a:t>
            </a:r>
          </a:p>
        </p:txBody>
      </p:sp>
    </p:spTree>
    <p:extLst>
      <p:ext uri="{BB962C8B-B14F-4D97-AF65-F5344CB8AC3E}">
        <p14:creationId xmlns:p14="http://schemas.microsoft.com/office/powerpoint/2010/main" val="17334062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A171DB-0B39-4490-B909-39AD9D4B1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latin typeface="Arial Black" panose="020B0A04020102020204" pitchFamily="34" charset="0"/>
              </a:rPr>
              <a:t>Результати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latin typeface="Arial Black" panose="020B0A04020102020204" pitchFamily="34" charset="0"/>
              </a:rPr>
              <a:t>дослідження</a:t>
            </a:r>
            <a:r>
              <a:rPr lang="ru-RU" sz="2800" dirty="0">
                <a:latin typeface="Arial Black" panose="020B0A04020102020204" pitchFamily="34" charset="0"/>
              </a:rPr>
              <a:t> та </a:t>
            </a:r>
            <a:r>
              <a:rPr lang="ru-RU" sz="2800" dirty="0" err="1">
                <a:latin typeface="Arial Black" panose="020B0A04020102020204" pitchFamily="34" charset="0"/>
              </a:rPr>
              <a:t>обговорення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B1FCCC-07F7-455D-BFDF-6D8171E19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103" y="2015732"/>
            <a:ext cx="10282334" cy="3450613"/>
          </a:xfrm>
        </p:spPr>
        <p:txBody>
          <a:bodyPr/>
          <a:lstStyle/>
          <a:p>
            <a:pPr algn="just"/>
            <a:r>
              <a:rPr lang="ru-RU" dirty="0"/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Отже</a:t>
            </a:r>
            <a:r>
              <a:rPr lang="ru-RU" sz="2400" dirty="0">
                <a:latin typeface="Arial Narrow" panose="020B0606020202030204" pitchFamily="34" charset="0"/>
              </a:rPr>
              <a:t>, у </a:t>
            </a:r>
            <a:r>
              <a:rPr lang="ru-RU" sz="2400" dirty="0" err="1">
                <a:latin typeface="Arial Narrow" panose="020B0606020202030204" pitchFamily="34" charset="0"/>
              </a:rPr>
              <a:t>віддаленні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терміни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спостереження</a:t>
            </a:r>
            <a:r>
              <a:rPr lang="ru-RU" sz="2400" dirty="0">
                <a:latin typeface="Arial Narrow" panose="020B0606020202030204" pitchFamily="34" charset="0"/>
              </a:rPr>
              <a:t> (через 6 </a:t>
            </a:r>
            <a:r>
              <a:rPr lang="ru-RU" sz="2400" dirty="0" err="1">
                <a:latin typeface="Arial Narrow" panose="020B0606020202030204" pitchFamily="34" charset="0"/>
              </a:rPr>
              <a:t>місяців</a:t>
            </a:r>
            <a:r>
              <a:rPr lang="ru-RU" sz="2400" dirty="0">
                <a:latin typeface="Arial Narrow" panose="020B0606020202030204" pitchFamily="34" charset="0"/>
              </a:rPr>
              <a:t>) при </a:t>
            </a:r>
            <a:r>
              <a:rPr lang="ru-RU" sz="2400" dirty="0" err="1">
                <a:latin typeface="Arial Narrow" panose="020B0606020202030204" pitchFamily="34" charset="0"/>
              </a:rPr>
              <a:t>застосуванні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аплікацій</a:t>
            </a:r>
            <a:r>
              <a:rPr lang="ru-RU" sz="2400" dirty="0">
                <a:latin typeface="Arial Narrow" panose="020B0606020202030204" pitchFamily="34" charset="0"/>
              </a:rPr>
              <a:t> і </a:t>
            </a:r>
            <a:r>
              <a:rPr lang="ru-RU" sz="2400" dirty="0" err="1">
                <a:latin typeface="Arial Narrow" panose="020B0606020202030204" pitchFamily="34" charset="0"/>
              </a:rPr>
              <a:t>зубної</a:t>
            </a:r>
            <a:r>
              <a:rPr lang="ru-RU" sz="2400" dirty="0">
                <a:latin typeface="Arial Narrow" panose="020B0606020202030204" pitchFamily="34" charset="0"/>
              </a:rPr>
              <a:t> пасти для </a:t>
            </a:r>
            <a:r>
              <a:rPr lang="ru-RU" sz="2400" dirty="0" err="1">
                <a:latin typeface="Arial Narrow" panose="020B0606020202030204" pitchFamily="34" charset="0"/>
              </a:rPr>
              <a:t>домашнього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2400" dirty="0">
                <a:latin typeface="Arial Narrow" panose="020B0606020202030204" pitchFamily="34" charset="0"/>
              </a:rPr>
              <a:t> на </a:t>
            </a:r>
            <a:r>
              <a:rPr lang="ru-RU" sz="2400" dirty="0" err="1">
                <a:latin typeface="Arial Narrow" panose="020B0606020202030204" pitchFamily="34" charset="0"/>
              </a:rPr>
              <a:t>основі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мінералу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монтморилоніту</a:t>
            </a:r>
            <a:r>
              <a:rPr lang="ru-RU" sz="2400" dirty="0">
                <a:latin typeface="Arial Narrow" panose="020B0606020202030204" pitchFamily="34" charset="0"/>
              </a:rPr>
              <a:t> та при </a:t>
            </a:r>
            <a:r>
              <a:rPr lang="ru-RU" sz="2400" dirty="0" err="1">
                <a:latin typeface="Arial Narrow" panose="020B0606020202030204" pitchFamily="34" charset="0"/>
              </a:rPr>
              <a:t>місцевому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застосуванні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аплікацій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Метрогіл-дента</a:t>
            </a:r>
            <a:r>
              <a:rPr lang="ru-RU" sz="2400" dirty="0">
                <a:latin typeface="Arial Narrow" panose="020B0606020202030204" pitchFamily="34" charset="0"/>
              </a:rPr>
              <a:t> і </a:t>
            </a:r>
            <a:r>
              <a:rPr lang="ru-RU" sz="2400" dirty="0" err="1">
                <a:latin typeface="Arial Narrow" panose="020B0606020202030204" pitchFamily="34" charset="0"/>
              </a:rPr>
              <a:t>зубної</a:t>
            </a:r>
            <a:r>
              <a:rPr lang="ru-RU" sz="2400" dirty="0">
                <a:latin typeface="Arial Narrow" panose="020B0606020202030204" pitchFamily="34" charset="0"/>
              </a:rPr>
              <a:t> пасти Колгейт 12 для </a:t>
            </a:r>
            <a:r>
              <a:rPr lang="ru-RU" sz="2400" dirty="0" err="1">
                <a:latin typeface="Arial Narrow" panose="020B0606020202030204" pitchFamily="34" charset="0"/>
              </a:rPr>
              <a:t>домашнього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2400" dirty="0">
                <a:latin typeface="Arial Narrow" panose="020B0606020202030204" pitchFamily="34" charset="0"/>
              </a:rPr>
              <a:t> у </a:t>
            </a:r>
            <a:r>
              <a:rPr lang="ru-RU" sz="2400" dirty="0" err="1">
                <a:latin typeface="Arial Narrow" panose="020B0606020202030204" pitchFamily="34" charset="0"/>
              </a:rPr>
              <a:t>пацієнтів</a:t>
            </a:r>
            <a:r>
              <a:rPr lang="ru-RU" sz="2400" dirty="0">
                <a:latin typeface="Arial Narrow" panose="020B0606020202030204" pitchFamily="34" charset="0"/>
              </a:rPr>
              <a:t> з ХКГ, з </a:t>
            </a:r>
            <a:r>
              <a:rPr lang="ru-RU" sz="2400" dirty="0" err="1">
                <a:latin typeface="Arial Narrow" panose="020B0606020202030204" pitchFamily="34" charset="0"/>
              </a:rPr>
              <a:t>різницею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між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медикаментозним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лікуванням</a:t>
            </a:r>
            <a:r>
              <a:rPr lang="ru-RU" sz="2400" dirty="0">
                <a:latin typeface="Arial Narrow" panose="020B0606020202030204" pitchFamily="34" charset="0"/>
              </a:rPr>
              <a:t> у 6 </a:t>
            </a:r>
            <a:r>
              <a:rPr lang="ru-RU" sz="2400" dirty="0" err="1">
                <a:latin typeface="Arial Narrow" panose="020B0606020202030204" pitchFamily="34" charset="0"/>
              </a:rPr>
              <a:t>місяців</a:t>
            </a:r>
            <a:r>
              <a:rPr lang="ru-RU" sz="2400" dirty="0">
                <a:latin typeface="Arial Narrow" panose="020B0606020202030204" pitchFamily="34" charset="0"/>
              </a:rPr>
              <a:t>, ІГ </a:t>
            </a:r>
            <a:r>
              <a:rPr lang="ru-RU" sz="2400" dirty="0" err="1">
                <a:latin typeface="Arial Narrow" panose="020B0606020202030204" pitchFamily="34" charset="0"/>
              </a:rPr>
              <a:t>знизився</a:t>
            </a:r>
            <a:r>
              <a:rPr lang="ru-RU" sz="2400" dirty="0">
                <a:latin typeface="Arial Narrow" panose="020B0606020202030204" pitchFamily="34" charset="0"/>
              </a:rPr>
              <a:t> з 2,31 ± 0,13 (до </a:t>
            </a:r>
            <a:r>
              <a:rPr lang="ru-RU" sz="2400" dirty="0" err="1">
                <a:latin typeface="Arial Narrow" panose="020B0606020202030204" pitchFamily="34" charset="0"/>
              </a:rPr>
              <a:t>кування</a:t>
            </a:r>
            <a:r>
              <a:rPr lang="ru-RU" sz="2400" dirty="0">
                <a:latin typeface="Arial Narrow" panose="020B0606020202030204" pitchFamily="34" charset="0"/>
              </a:rPr>
              <a:t>) до 1,39 ± 0,04 та з 2,32 ± 0,12 до 1,61 ± 0,03 </a:t>
            </a:r>
            <a:r>
              <a:rPr lang="ru-RU" sz="2400" dirty="0" err="1">
                <a:latin typeface="Arial Narrow" panose="020B0606020202030204" pitchFamily="34" charset="0"/>
              </a:rPr>
              <a:t>відповідно</a:t>
            </a:r>
            <a:r>
              <a:rPr lang="ru-RU" sz="2400" dirty="0">
                <a:latin typeface="Arial Narrow" panose="020B0606020202030204" pitchFamily="34" charset="0"/>
              </a:rPr>
              <a:t> (</a:t>
            </a:r>
            <a:r>
              <a:rPr lang="en-US" sz="2400" dirty="0">
                <a:latin typeface="Arial Narrow" panose="020B0606020202030204" pitchFamily="34" charset="0"/>
              </a:rPr>
              <a:t>P &lt; 0,001).</a:t>
            </a:r>
            <a:endParaRPr lang="ru-RU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4582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3541E4-501A-42EC-9487-214DB5C01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1" y="804519"/>
            <a:ext cx="10624458" cy="1049235"/>
          </a:xfrm>
        </p:spPr>
        <p:txBody>
          <a:bodyPr>
            <a:normAutofit/>
          </a:bodyPr>
          <a:lstStyle/>
          <a:p>
            <a:r>
              <a:rPr lang="ru-RU" sz="2800" dirty="0" err="1">
                <a:latin typeface="Arial Black" panose="020B0A04020102020204" pitchFamily="34" charset="0"/>
              </a:rPr>
              <a:t>Результати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latin typeface="Arial Black" panose="020B0A04020102020204" pitchFamily="34" charset="0"/>
              </a:rPr>
              <a:t>дослідження</a:t>
            </a:r>
            <a:r>
              <a:rPr lang="ru-RU" sz="2800" dirty="0">
                <a:latin typeface="Arial Black" panose="020B0A04020102020204" pitchFamily="34" charset="0"/>
              </a:rPr>
              <a:t> та </a:t>
            </a:r>
            <a:r>
              <a:rPr lang="ru-RU" sz="2800" dirty="0" err="1">
                <a:latin typeface="Arial Black" panose="020B0A04020102020204" pitchFamily="34" charset="0"/>
              </a:rPr>
              <a:t>обговорення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3314FC-DE91-449E-91A7-EE22F2ECA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1" y="1853754"/>
            <a:ext cx="10916816" cy="3828589"/>
          </a:xfrm>
        </p:spPr>
        <p:txBody>
          <a:bodyPr>
            <a:noAutofit/>
          </a:bodyPr>
          <a:lstStyle/>
          <a:p>
            <a:pPr algn="just"/>
            <a:r>
              <a:rPr lang="ru-RU" sz="2400" dirty="0" err="1">
                <a:latin typeface="Arial Narrow" panose="020B0606020202030204" pitchFamily="34" charset="0"/>
              </a:rPr>
              <a:t>Порівняльний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аналіз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ефективності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комплекного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лікування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пацієнтів</a:t>
            </a:r>
            <a:r>
              <a:rPr lang="ru-RU" sz="2400" dirty="0">
                <a:latin typeface="Arial Narrow" panose="020B0606020202030204" pitchFamily="34" charset="0"/>
              </a:rPr>
              <a:t> 2 </a:t>
            </a:r>
            <a:r>
              <a:rPr lang="ru-RU" sz="2400" dirty="0" err="1">
                <a:latin typeface="Arial Narrow" panose="020B0606020202030204" pitchFamily="34" charset="0"/>
              </a:rPr>
              <a:t>підгрупи</a:t>
            </a:r>
            <a:r>
              <a:rPr lang="ru-RU" sz="2400" dirty="0">
                <a:latin typeface="Arial Narrow" panose="020B0606020202030204" pitchFamily="34" charset="0"/>
              </a:rPr>
              <a:t> з ХГП </a:t>
            </a:r>
            <a:r>
              <a:rPr lang="en-US" sz="2400" dirty="0">
                <a:latin typeface="Arial Narrow" panose="020B0606020202030204" pitchFamily="34" charset="0"/>
              </a:rPr>
              <a:t>I </a:t>
            </a:r>
            <a:r>
              <a:rPr lang="ru-RU" sz="2400" dirty="0" err="1">
                <a:latin typeface="Arial Narrow" panose="020B0606020202030204" pitchFamily="34" charset="0"/>
              </a:rPr>
              <a:t>ступеня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тяжкості</a:t>
            </a:r>
            <a:r>
              <a:rPr lang="ru-RU" sz="2400" dirty="0">
                <a:latin typeface="Arial Narrow" panose="020B0606020202030204" pitchFamily="34" charset="0"/>
              </a:rPr>
              <a:t> в </a:t>
            </a:r>
            <a:r>
              <a:rPr lang="ru-RU" sz="2400" dirty="0" err="1">
                <a:latin typeface="Arial Narrow" panose="020B0606020202030204" pitchFamily="34" charset="0"/>
              </a:rPr>
              <a:t>двох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групах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спостереження</a:t>
            </a:r>
            <a:r>
              <a:rPr lang="ru-RU" sz="2400" dirty="0">
                <a:latin typeface="Arial Narrow" panose="020B0606020202030204" pitchFamily="34" charset="0"/>
              </a:rPr>
              <a:t>  </a:t>
            </a:r>
            <a:r>
              <a:rPr lang="ru-RU" sz="2400" dirty="0" err="1">
                <a:latin typeface="Arial Narrow" panose="020B0606020202030204" pitchFamily="34" charset="0"/>
              </a:rPr>
              <a:t>засвідчив</a:t>
            </a:r>
            <a:r>
              <a:rPr lang="ru-RU" sz="2400" dirty="0">
                <a:latin typeface="Arial Narrow" panose="020B0606020202030204" pitchFamily="34" charset="0"/>
              </a:rPr>
              <a:t>, </a:t>
            </a:r>
            <a:r>
              <a:rPr lang="ru-RU" sz="2400" dirty="0" err="1">
                <a:latin typeface="Arial Narrow" panose="020B0606020202030204" pitchFamily="34" charset="0"/>
              </a:rPr>
              <a:t>що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всі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препарати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призводять</a:t>
            </a:r>
            <a:r>
              <a:rPr lang="ru-RU" sz="2400" dirty="0">
                <a:latin typeface="Arial Narrow" panose="020B0606020202030204" pitchFamily="34" charset="0"/>
              </a:rPr>
              <a:t> до </a:t>
            </a:r>
            <a:r>
              <a:rPr lang="ru-RU" sz="2400" dirty="0" err="1">
                <a:latin typeface="Arial Narrow" panose="020B0606020202030204" pitchFamily="34" charset="0"/>
              </a:rPr>
              <a:t>достовірного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зниження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показників</a:t>
            </a:r>
            <a:r>
              <a:rPr lang="ru-RU" sz="2400" dirty="0">
                <a:latin typeface="Arial Narrow" panose="020B0606020202030204" pitchFamily="34" charset="0"/>
              </a:rPr>
              <a:t> ІГ Федорова-</a:t>
            </a:r>
            <a:r>
              <a:rPr lang="ru-RU" sz="2400" dirty="0" err="1">
                <a:latin typeface="Arial Narrow" panose="020B0606020202030204" pitchFamily="34" charset="0"/>
              </a:rPr>
              <a:t>Володкіної</a:t>
            </a:r>
            <a:r>
              <a:rPr lang="ru-RU" sz="2400" dirty="0">
                <a:latin typeface="Arial Narrow" panose="020B0606020202030204" pitchFamily="34" charset="0"/>
              </a:rPr>
              <a:t> через 1 </a:t>
            </a:r>
            <a:r>
              <a:rPr lang="ru-RU" sz="2400" dirty="0" err="1">
                <a:latin typeface="Arial Narrow" panose="020B0606020202030204" pitchFamily="34" charset="0"/>
              </a:rPr>
              <a:t>місяць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після</a:t>
            </a:r>
            <a:r>
              <a:rPr lang="ru-RU" sz="2400" dirty="0">
                <a:latin typeface="Arial Narrow" panose="020B0606020202030204" pitchFamily="34" charset="0"/>
              </a:rPr>
              <a:t> початку </a:t>
            </a:r>
            <a:r>
              <a:rPr lang="ru-RU" sz="2400" dirty="0" err="1">
                <a:latin typeface="Arial Narrow" panose="020B0606020202030204" pitchFamily="34" charset="0"/>
              </a:rPr>
              <a:t>лікування</a:t>
            </a:r>
            <a:r>
              <a:rPr lang="ru-RU" sz="2400" dirty="0">
                <a:latin typeface="Arial Narrow" panose="020B0606020202030204" pitchFamily="34" charset="0"/>
              </a:rPr>
              <a:t>. В </a:t>
            </a:r>
            <a:r>
              <a:rPr lang="ru-RU" sz="2400" dirty="0" err="1">
                <a:latin typeface="Arial Narrow" panose="020B0606020202030204" pitchFamily="34" charset="0"/>
              </a:rPr>
              <a:t>основній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групі</a:t>
            </a:r>
            <a:r>
              <a:rPr lang="ru-RU" sz="2400" dirty="0">
                <a:latin typeface="Arial Narrow" panose="020B0606020202030204" pitchFamily="34" charset="0"/>
              </a:rPr>
              <a:t> ІГ </a:t>
            </a:r>
            <a:r>
              <a:rPr lang="ru-RU" sz="2400" dirty="0" err="1">
                <a:latin typeface="Arial Narrow" panose="020B0606020202030204" pitchFamily="34" charset="0"/>
              </a:rPr>
              <a:t>дорівнював</a:t>
            </a:r>
            <a:r>
              <a:rPr lang="ru-RU" sz="2400" dirty="0">
                <a:latin typeface="Arial Narrow" panose="020B0606020202030204" pitchFamily="34" charset="0"/>
              </a:rPr>
              <a:t> 1,25 ± 0,04 (</a:t>
            </a:r>
            <a:r>
              <a:rPr lang="en-US" sz="2400" dirty="0">
                <a:latin typeface="Arial Narrow" panose="020B0606020202030204" pitchFamily="34" charset="0"/>
              </a:rPr>
              <a:t>P &lt; 0,001), </a:t>
            </a:r>
            <a:r>
              <a:rPr lang="ru-RU" sz="2400" dirty="0">
                <a:latin typeface="Arial Narrow" panose="020B0606020202030204" pitchFamily="34" charset="0"/>
              </a:rPr>
              <a:t>а при </a:t>
            </a:r>
            <a:r>
              <a:rPr lang="ru-RU" sz="2400" dirty="0" err="1">
                <a:latin typeface="Arial Narrow" panose="020B0606020202030204" pitchFamily="34" charset="0"/>
              </a:rPr>
              <a:t>місцевому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застосуванні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аплікацій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Метрогіл-дента</a:t>
            </a:r>
            <a:r>
              <a:rPr lang="ru-RU" sz="2400" dirty="0">
                <a:latin typeface="Arial Narrow" panose="020B0606020202030204" pitchFamily="34" charset="0"/>
              </a:rPr>
              <a:t> і </a:t>
            </a:r>
            <a:r>
              <a:rPr lang="ru-RU" sz="2400" dirty="0" err="1">
                <a:latin typeface="Arial Narrow" panose="020B0606020202030204" pitchFamily="34" charset="0"/>
              </a:rPr>
              <a:t>зубної</a:t>
            </a:r>
            <a:r>
              <a:rPr lang="ru-RU" sz="2400" dirty="0">
                <a:latin typeface="Arial Narrow" panose="020B0606020202030204" pitchFamily="34" charset="0"/>
              </a:rPr>
              <a:t> пасти Колгейт 12 для </a:t>
            </a:r>
            <a:r>
              <a:rPr lang="ru-RU" sz="2400" dirty="0" err="1">
                <a:latin typeface="Arial Narrow" panose="020B0606020202030204" pitchFamily="34" charset="0"/>
              </a:rPr>
              <a:t>домашнього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складав</a:t>
            </a:r>
            <a:r>
              <a:rPr lang="ru-RU" sz="2400" dirty="0">
                <a:latin typeface="Arial Narrow" panose="020B0606020202030204" pitchFamily="34" charset="0"/>
              </a:rPr>
              <a:t> 1,41 ± 0,04 (</a:t>
            </a:r>
            <a:r>
              <a:rPr lang="en-US" sz="2400" dirty="0">
                <a:latin typeface="Arial Narrow" panose="020B0606020202030204" pitchFamily="34" charset="0"/>
              </a:rPr>
              <a:t>P &lt; 0,001). </a:t>
            </a:r>
            <a:r>
              <a:rPr lang="ru-RU" sz="2400" dirty="0">
                <a:latin typeface="Arial Narrow" panose="020B0606020202030204" pitchFamily="34" charset="0"/>
              </a:rPr>
              <a:t>Через 6 </a:t>
            </a:r>
            <a:r>
              <a:rPr lang="ru-RU" sz="2400" dirty="0" err="1">
                <a:latin typeface="Arial Narrow" panose="020B0606020202030204" pitchFamily="34" charset="0"/>
              </a:rPr>
              <a:t>місяців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спостерігалося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зростання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показників</a:t>
            </a:r>
            <a:r>
              <a:rPr lang="ru-RU" sz="2400" dirty="0">
                <a:latin typeface="Arial Narrow" panose="020B0606020202030204" pitchFamily="34" charset="0"/>
              </a:rPr>
              <a:t> ІГ до 1,36 ± 0,03 та 1,57 ± 0,03 (</a:t>
            </a:r>
            <a:r>
              <a:rPr lang="en-US" sz="2400" dirty="0">
                <a:latin typeface="Arial Narrow" panose="020B0606020202030204" pitchFamily="34" charset="0"/>
              </a:rPr>
              <a:t>P &lt; 0,001).</a:t>
            </a:r>
            <a:endParaRPr lang="ru-RU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681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258348-9164-46C2-9304-70B0F0DB2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latin typeface="Arial Black" panose="020B0A04020102020204" pitchFamily="34" charset="0"/>
              </a:rPr>
              <a:t>Актуальність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AAA8E1-6F3F-4EA3-A04E-CF3B4E4A7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1438"/>
            <a:ext cx="9291215" cy="3534908"/>
          </a:xfrm>
        </p:spPr>
        <p:txBody>
          <a:bodyPr>
            <a:normAutofit/>
          </a:bodyPr>
          <a:lstStyle/>
          <a:p>
            <a:pPr algn="just"/>
            <a:r>
              <a:rPr lang="ru-RU" sz="2800" dirty="0" err="1">
                <a:latin typeface="Arial Narrow" panose="020B0606020202030204" pitchFamily="34" charset="0"/>
              </a:rPr>
              <a:t>Незважаючи</a:t>
            </a:r>
            <a:r>
              <a:rPr lang="ru-RU" sz="2800" dirty="0">
                <a:latin typeface="Arial Narrow" panose="020B0606020202030204" pitchFamily="34" charset="0"/>
              </a:rPr>
              <a:t> на </a:t>
            </a:r>
            <a:r>
              <a:rPr lang="ru-RU" sz="2800" dirty="0" err="1">
                <a:latin typeface="Arial Narrow" panose="020B0606020202030204" pitchFamily="34" charset="0"/>
              </a:rPr>
              <a:t>застосування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нових</a:t>
            </a:r>
            <a:r>
              <a:rPr lang="ru-RU" sz="2800" dirty="0">
                <a:latin typeface="Arial Narrow" panose="020B0606020202030204" pitchFamily="34" charset="0"/>
              </a:rPr>
              <a:t>, все </a:t>
            </a:r>
            <a:r>
              <a:rPr lang="ru-RU" sz="2800" dirty="0" err="1">
                <a:latin typeface="Arial Narrow" panose="020B0606020202030204" pitchFamily="34" charset="0"/>
              </a:rPr>
              <a:t>більш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досконалих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фармакологічних</a:t>
            </a:r>
            <a:r>
              <a:rPr lang="ru-RU" sz="2800" dirty="0">
                <a:latin typeface="Arial Narrow" panose="020B0606020202030204" pitchFamily="34" charset="0"/>
              </a:rPr>
              <a:t> схем при </a:t>
            </a:r>
            <a:r>
              <a:rPr lang="ru-RU" sz="2800" dirty="0" err="1">
                <a:latin typeface="Arial Narrow" panose="020B0606020202030204" pitchFamily="34" charset="0"/>
              </a:rPr>
              <a:t>лікуванні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захворювань</a:t>
            </a:r>
            <a:r>
              <a:rPr lang="ru-RU" sz="2800" dirty="0">
                <a:latin typeface="Arial Narrow" panose="020B0606020202030204" pitchFamily="34" charset="0"/>
              </a:rPr>
              <a:t> пародонта, </a:t>
            </a:r>
            <a:r>
              <a:rPr lang="ru-RU" sz="2800" dirty="0" err="1">
                <a:latin typeface="Arial Narrow" panose="020B0606020202030204" pitchFamily="34" charset="0"/>
              </a:rPr>
              <a:t>кінцеві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результати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лікування</a:t>
            </a:r>
            <a:r>
              <a:rPr lang="ru-RU" sz="2800" dirty="0">
                <a:latin typeface="Arial Narrow" panose="020B0606020202030204" pitchFamily="34" charset="0"/>
              </a:rPr>
              <a:t> далеко не </a:t>
            </a:r>
            <a:r>
              <a:rPr lang="ru-RU" sz="2800" dirty="0" err="1">
                <a:latin typeface="Arial Narrow" panose="020B0606020202030204" pitchFamily="34" charset="0"/>
              </a:rPr>
              <a:t>завжди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можна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оцінювати</a:t>
            </a:r>
            <a:r>
              <a:rPr lang="ru-RU" sz="2800" dirty="0">
                <a:latin typeface="Arial Narrow" panose="020B0606020202030204" pitchFamily="34" charset="0"/>
              </a:rPr>
              <a:t>, як </a:t>
            </a:r>
            <a:r>
              <a:rPr lang="ru-RU" sz="2800" dirty="0" err="1">
                <a:latin typeface="Arial Narrow" panose="020B0606020202030204" pitchFamily="34" charset="0"/>
              </a:rPr>
              <a:t>задовільні</a:t>
            </a:r>
            <a:r>
              <a:rPr lang="ru-RU" sz="2800" dirty="0">
                <a:latin typeface="Arial Narrow" panose="020B0606020202030204" pitchFamily="34" charset="0"/>
              </a:rPr>
              <a:t>. </a:t>
            </a:r>
            <a:r>
              <a:rPr lang="ru-RU" sz="2800" dirty="0" err="1">
                <a:latin typeface="Arial Narrow" panose="020B0606020202030204" pitchFamily="34" charset="0"/>
              </a:rPr>
              <a:t>Людство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потерпає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від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загальної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сенсибілізації</a:t>
            </a:r>
            <a:r>
              <a:rPr lang="ru-RU" sz="2800" dirty="0">
                <a:latin typeface="Arial Narrow" panose="020B0606020202030204" pitchFamily="34" charset="0"/>
              </a:rPr>
              <a:t>, </a:t>
            </a:r>
            <a:r>
              <a:rPr lang="ru-RU" sz="2800" dirty="0" err="1">
                <a:latin typeface="Arial Narrow" panose="020B0606020202030204" pitchFamily="34" charset="0"/>
              </a:rPr>
              <a:t>різних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проявів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алергічних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реакцій</a:t>
            </a:r>
            <a:r>
              <a:rPr lang="ru-RU" sz="2800" dirty="0">
                <a:latin typeface="Arial Narrow" panose="020B0606020202030204" pitchFamily="34" charset="0"/>
              </a:rPr>
              <a:t> та </a:t>
            </a:r>
            <a:r>
              <a:rPr lang="ru-RU" sz="2800" dirty="0" err="1">
                <a:latin typeface="Arial Narrow" panose="020B0606020202030204" pitchFamily="34" charset="0"/>
              </a:rPr>
              <a:t>неефективності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стандартних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методів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лікування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en-US" sz="2800" dirty="0">
                <a:latin typeface="Arial Narrow" panose="020B0606020202030204" pitchFamily="34" charset="0"/>
              </a:rPr>
              <a:t>[5]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7363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24E6E1-0EC6-4BE2-A0D7-76E2E462A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20"/>
            <a:ext cx="9291215" cy="765864"/>
          </a:xfrm>
        </p:spPr>
        <p:txBody>
          <a:bodyPr>
            <a:normAutofit/>
          </a:bodyPr>
          <a:lstStyle/>
          <a:p>
            <a:r>
              <a:rPr lang="ru-RU" sz="2800" b="1" dirty="0" err="1">
                <a:latin typeface="Arial Narrow" panose="020B0606020202030204" pitchFamily="34" charset="0"/>
              </a:rPr>
              <a:t>Висновки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3D8DC0-65AE-4458-82BA-6D866790E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570384"/>
            <a:ext cx="9845350" cy="430548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1. </a:t>
            </a:r>
            <a:r>
              <a:rPr lang="ru-RU" b="1" dirty="0">
                <a:latin typeface="Arial Narrow" panose="020B0606020202030204" pitchFamily="34" charset="0"/>
              </a:rPr>
              <a:t>Таким чином, </a:t>
            </a:r>
            <a:r>
              <a:rPr lang="ru-RU" b="1" dirty="0" err="1">
                <a:latin typeface="Arial Narrow" panose="020B0606020202030204" pitchFamily="34" charset="0"/>
              </a:rPr>
              <a:t>дослідження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продемонстрували</a:t>
            </a:r>
            <a:r>
              <a:rPr lang="ru-RU" b="1" dirty="0">
                <a:latin typeface="Arial Narrow" panose="020B0606020202030204" pitchFamily="34" charset="0"/>
              </a:rPr>
              <a:t>, </a:t>
            </a:r>
            <a:r>
              <a:rPr lang="ru-RU" b="1" dirty="0" err="1">
                <a:latin typeface="Arial Narrow" panose="020B0606020202030204" pitchFamily="34" charset="0"/>
              </a:rPr>
              <a:t>що</a:t>
            </a:r>
            <a:r>
              <a:rPr lang="ru-RU" b="1" dirty="0">
                <a:latin typeface="Arial Narrow" panose="020B0606020202030204" pitchFamily="34" charset="0"/>
              </a:rPr>
              <a:t> при </a:t>
            </a:r>
            <a:r>
              <a:rPr lang="ru-RU" b="1" dirty="0" err="1">
                <a:latin typeface="Arial Narrow" panose="020B0606020202030204" pitchFamily="34" charset="0"/>
              </a:rPr>
              <a:t>використанні</a:t>
            </a:r>
            <a:r>
              <a:rPr lang="ru-RU" b="1" dirty="0">
                <a:latin typeface="Arial Narrow" panose="020B0606020202030204" pitchFamily="34" charset="0"/>
              </a:rPr>
              <a:t> продукту </a:t>
            </a:r>
            <a:r>
              <a:rPr lang="ru-RU" b="1" dirty="0" err="1">
                <a:latin typeface="Arial Narrow" panose="020B0606020202030204" pitchFamily="34" charset="0"/>
              </a:rPr>
              <a:t>біорегулюючої</a:t>
            </a:r>
            <a:r>
              <a:rPr lang="ru-RU" b="1" dirty="0">
                <a:latin typeface="Arial Narrow" panose="020B0606020202030204" pitchFamily="34" charset="0"/>
              </a:rPr>
              <a:t>  </a:t>
            </a:r>
            <a:r>
              <a:rPr lang="ru-RU" b="1" dirty="0" err="1">
                <a:latin typeface="Arial Narrow" panose="020B0606020202030204" pitchFamily="34" charset="0"/>
              </a:rPr>
              <a:t>терапії</a:t>
            </a:r>
            <a:r>
              <a:rPr lang="ru-RU" b="1" dirty="0">
                <a:latin typeface="Arial Narrow" panose="020B0606020202030204" pitchFamily="34" charset="0"/>
              </a:rPr>
              <a:t> на </a:t>
            </a:r>
            <a:r>
              <a:rPr lang="ru-RU" b="1" dirty="0" err="1">
                <a:latin typeface="Arial Narrow" panose="020B0606020202030204" pitchFamily="34" charset="0"/>
              </a:rPr>
              <a:t>основі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мінералу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монтморилоніту</a:t>
            </a:r>
            <a:r>
              <a:rPr lang="ru-RU" b="1" dirty="0">
                <a:latin typeface="Arial Narrow" panose="020B0606020202030204" pitchFamily="34" charset="0"/>
              </a:rPr>
              <a:t> для </a:t>
            </a:r>
            <a:r>
              <a:rPr lang="ru-RU" b="1" dirty="0" err="1">
                <a:latin typeface="Arial Narrow" panose="020B0606020202030204" pitchFamily="34" charset="0"/>
              </a:rPr>
              <a:t>місцевого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лікування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захворювань</a:t>
            </a:r>
            <a:r>
              <a:rPr lang="ru-RU" b="1" dirty="0">
                <a:latin typeface="Arial Narrow" panose="020B0606020202030204" pitchFamily="34" charset="0"/>
              </a:rPr>
              <a:t> пародонту, нам </a:t>
            </a:r>
            <a:r>
              <a:rPr lang="ru-RU" b="1" dirty="0" err="1">
                <a:latin typeface="Arial Narrow" panose="020B0606020202030204" pitchFamily="34" charset="0"/>
              </a:rPr>
              <a:t>вдалося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скоротити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терміни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лікування</a:t>
            </a:r>
            <a:r>
              <a:rPr lang="ru-RU" b="1" dirty="0">
                <a:latin typeface="Arial Narrow" panose="020B0606020202030204" pitchFamily="34" charset="0"/>
              </a:rPr>
              <a:t>, </a:t>
            </a:r>
            <a:r>
              <a:rPr lang="ru-RU" b="1" dirty="0" err="1">
                <a:latin typeface="Arial Narrow" panose="020B0606020202030204" pitchFamily="34" charset="0"/>
              </a:rPr>
              <a:t>вдалося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знизити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вираженість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рівня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всього</a:t>
            </a:r>
            <a:r>
              <a:rPr lang="ru-RU" b="1" dirty="0">
                <a:latin typeface="Arial Narrow" panose="020B0606020202030204" pitchFamily="34" charset="0"/>
              </a:rPr>
              <a:t> симптомокомплексу </a:t>
            </a:r>
            <a:r>
              <a:rPr lang="ru-RU" b="1" dirty="0" err="1">
                <a:latin typeface="Arial Narrow" panose="020B0606020202030204" pitchFamily="34" charset="0"/>
              </a:rPr>
              <a:t>запальної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реакції</a:t>
            </a:r>
            <a:r>
              <a:rPr lang="ru-RU" b="1" dirty="0">
                <a:latin typeface="Arial Narrow" panose="020B0606020202030204" pitchFamily="34" charset="0"/>
              </a:rPr>
              <a:t> в тканинах пародонту, а </a:t>
            </a:r>
            <a:r>
              <a:rPr lang="ru-RU" b="1" dirty="0" err="1">
                <a:latin typeface="Arial Narrow" panose="020B0606020202030204" pitchFamily="34" charset="0"/>
              </a:rPr>
              <a:t>саме</a:t>
            </a:r>
            <a:r>
              <a:rPr lang="ru-RU" b="1" dirty="0">
                <a:latin typeface="Arial Narrow" panose="020B0606020202030204" pitchFamily="34" charset="0"/>
              </a:rPr>
              <a:t>: </a:t>
            </a:r>
            <a:r>
              <a:rPr lang="ru-RU" b="1" dirty="0" err="1">
                <a:latin typeface="Arial Narrow" panose="020B0606020202030204" pitchFamily="34" charset="0"/>
              </a:rPr>
              <a:t>знизити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кровоточивість</a:t>
            </a:r>
            <a:r>
              <a:rPr lang="ru-RU" b="1" dirty="0">
                <a:latin typeface="Arial Narrow" panose="020B0606020202030204" pitchFamily="34" charset="0"/>
              </a:rPr>
              <a:t> ясен, </a:t>
            </a:r>
            <a:r>
              <a:rPr lang="ru-RU" b="1" dirty="0" err="1">
                <a:latin typeface="Arial Narrow" panose="020B0606020202030204" pitchFamily="34" charset="0"/>
              </a:rPr>
              <a:t>зменшити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глибину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пародонтальних</a:t>
            </a:r>
            <a:r>
              <a:rPr lang="ru-RU" b="1" dirty="0">
                <a:latin typeface="Arial Narrow" panose="020B0606020202030204" pitchFamily="34" charset="0"/>
              </a:rPr>
              <a:t> кишень, </a:t>
            </a:r>
            <a:r>
              <a:rPr lang="ru-RU" b="1" dirty="0" err="1">
                <a:latin typeface="Arial Narrow" panose="020B0606020202030204" pitchFamily="34" charset="0"/>
              </a:rPr>
              <a:t>знизити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кількість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персистуючої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пародонтогенної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мікрофлори</a:t>
            </a:r>
            <a:r>
              <a:rPr lang="ru-RU" b="1" dirty="0">
                <a:latin typeface="Arial Narrow" panose="020B060602020203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ru-RU" b="1" dirty="0">
                <a:latin typeface="Arial Narrow" panose="020B0606020202030204" pitchFamily="34" charset="0"/>
              </a:rPr>
              <a:t>2. При </a:t>
            </a:r>
            <a:r>
              <a:rPr lang="ru-RU" b="1" dirty="0" err="1">
                <a:latin typeface="Arial Narrow" panose="020B0606020202030204" pitchFamily="34" charset="0"/>
              </a:rPr>
              <a:t>використанні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засобів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гігієни</a:t>
            </a:r>
            <a:r>
              <a:rPr lang="ru-RU" b="1" dirty="0">
                <a:latin typeface="Arial Narrow" panose="020B0606020202030204" pitchFamily="34" charset="0"/>
              </a:rPr>
              <a:t> на </a:t>
            </a:r>
            <a:r>
              <a:rPr lang="ru-RU" b="1" dirty="0" err="1">
                <a:latin typeface="Arial Narrow" panose="020B0606020202030204" pitchFamily="34" charset="0"/>
              </a:rPr>
              <a:t>основі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мінералу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монтморилоніту</a:t>
            </a:r>
            <a:r>
              <a:rPr lang="ru-RU" b="1" dirty="0">
                <a:latin typeface="Arial Narrow" panose="020B0606020202030204" pitchFamily="34" charset="0"/>
              </a:rPr>
              <a:t> (</a:t>
            </a:r>
            <a:r>
              <a:rPr lang="ru-RU" b="1" dirty="0" err="1">
                <a:latin typeface="Arial Narrow" panose="020B0606020202030204" pitchFamily="34" charset="0"/>
              </a:rPr>
              <a:t>зубна</a:t>
            </a:r>
            <a:r>
              <a:rPr lang="ru-RU" b="1" dirty="0">
                <a:latin typeface="Arial Narrow" panose="020B0606020202030204" pitchFamily="34" charset="0"/>
              </a:rPr>
              <a:t> паста) для </a:t>
            </a:r>
            <a:r>
              <a:rPr lang="ru-RU" b="1" dirty="0" err="1">
                <a:latin typeface="Arial Narrow" panose="020B0606020202030204" pitchFamily="34" charset="0"/>
              </a:rPr>
              <a:t>місцевого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лікування</a:t>
            </a:r>
            <a:r>
              <a:rPr lang="ru-RU" b="1" dirty="0">
                <a:latin typeface="Arial Narrow" panose="020B0606020202030204" pitchFamily="34" charset="0"/>
              </a:rPr>
              <a:t> в </a:t>
            </a:r>
            <a:r>
              <a:rPr lang="ru-RU" b="1" dirty="0" err="1">
                <a:latin typeface="Arial Narrow" panose="020B0606020202030204" pitchFamily="34" charset="0"/>
              </a:rPr>
              <a:t>домашніх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умовах</a:t>
            </a:r>
            <a:r>
              <a:rPr lang="ru-RU" b="1" dirty="0">
                <a:latin typeface="Arial Narrow" panose="020B0606020202030204" pitchFamily="34" charset="0"/>
              </a:rPr>
              <a:t> нам </a:t>
            </a:r>
            <a:r>
              <a:rPr lang="ru-RU" b="1" dirty="0" err="1">
                <a:latin typeface="Arial Narrow" panose="020B0606020202030204" pitchFamily="34" charset="0"/>
              </a:rPr>
              <a:t>вдалося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знизити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ризик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ускладнень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після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професійної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гігієни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порожнини</a:t>
            </a:r>
            <a:r>
              <a:rPr lang="ru-RU" b="1" dirty="0">
                <a:latin typeface="Arial Narrow" panose="020B0606020202030204" pitchFamily="34" charset="0"/>
              </a:rPr>
              <a:t> рота.</a:t>
            </a:r>
          </a:p>
          <a:p>
            <a:pPr marL="0" indent="0" algn="just">
              <a:buNone/>
            </a:pPr>
            <a:r>
              <a:rPr lang="ru-RU" b="1" dirty="0">
                <a:latin typeface="Arial Narrow" panose="020B0606020202030204" pitchFamily="34" charset="0"/>
              </a:rPr>
              <a:t>3. При </a:t>
            </a:r>
            <a:r>
              <a:rPr lang="ru-RU" b="1" dirty="0" err="1">
                <a:latin typeface="Arial Narrow" panose="020B0606020202030204" pitchFamily="34" charset="0"/>
              </a:rPr>
              <a:t>використанні</a:t>
            </a:r>
            <a:r>
              <a:rPr lang="ru-RU" b="1" dirty="0">
                <a:latin typeface="Arial Narrow" panose="020B0606020202030204" pitchFamily="34" charset="0"/>
              </a:rPr>
              <a:t> продукту </a:t>
            </a:r>
            <a:r>
              <a:rPr lang="ru-RU" b="1" dirty="0" err="1">
                <a:latin typeface="Arial Narrow" panose="020B0606020202030204" pitchFamily="34" charset="0"/>
              </a:rPr>
              <a:t>біорегулюючої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терапії</a:t>
            </a:r>
            <a:r>
              <a:rPr lang="ru-RU" b="1" dirty="0">
                <a:latin typeface="Arial Narrow" panose="020B0606020202030204" pitchFamily="34" charset="0"/>
              </a:rPr>
              <a:t> на </a:t>
            </a:r>
            <a:r>
              <a:rPr lang="ru-RU" b="1" dirty="0" err="1">
                <a:latin typeface="Arial Narrow" panose="020B0606020202030204" pitchFamily="34" charset="0"/>
              </a:rPr>
              <a:t>основі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мінералу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монтморилоніту</a:t>
            </a:r>
            <a:r>
              <a:rPr lang="ru-RU" b="1" dirty="0">
                <a:latin typeface="Arial Narrow" panose="020B0606020202030204" pitchFamily="34" charset="0"/>
              </a:rPr>
              <a:t> для </a:t>
            </a:r>
            <a:r>
              <a:rPr lang="ru-RU" b="1" dirty="0" err="1">
                <a:latin typeface="Arial Narrow" panose="020B0606020202030204" pitchFamily="34" charset="0"/>
              </a:rPr>
              <a:t>місцевого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лікування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захворювань</a:t>
            </a:r>
            <a:r>
              <a:rPr lang="ru-RU" b="1" dirty="0">
                <a:latin typeface="Arial Narrow" panose="020B0606020202030204" pitchFamily="34" charset="0"/>
              </a:rPr>
              <a:t> пародонту та </a:t>
            </a:r>
            <a:r>
              <a:rPr lang="ru-RU" b="1" dirty="0" err="1">
                <a:latin typeface="Arial Narrow" panose="020B0606020202030204" pitchFamily="34" charset="0"/>
              </a:rPr>
              <a:t>засобів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гігієни</a:t>
            </a:r>
            <a:r>
              <a:rPr lang="ru-RU" b="1" dirty="0">
                <a:latin typeface="Arial Narrow" panose="020B0606020202030204" pitchFamily="34" charset="0"/>
              </a:rPr>
              <a:t> на </a:t>
            </a:r>
            <a:r>
              <a:rPr lang="ru-RU" b="1" dirty="0" err="1">
                <a:latin typeface="Arial Narrow" panose="020B0606020202030204" pitchFamily="34" charset="0"/>
              </a:rPr>
              <a:t>основі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мінералу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монтморилоніту</a:t>
            </a:r>
            <a:r>
              <a:rPr lang="ru-RU" b="1" dirty="0">
                <a:latin typeface="Arial Narrow" panose="020B0606020202030204" pitchFamily="34" charset="0"/>
              </a:rPr>
              <a:t> (</a:t>
            </a:r>
            <a:r>
              <a:rPr lang="ru-RU" b="1" dirty="0" err="1">
                <a:latin typeface="Arial Narrow" panose="020B0606020202030204" pitchFamily="34" charset="0"/>
              </a:rPr>
              <a:t>зубна</a:t>
            </a:r>
            <a:r>
              <a:rPr lang="ru-RU" b="1" dirty="0">
                <a:latin typeface="Arial Narrow" panose="020B0606020202030204" pitchFamily="34" charset="0"/>
              </a:rPr>
              <a:t> паста) для </a:t>
            </a:r>
            <a:r>
              <a:rPr lang="ru-RU" b="1" dirty="0" err="1">
                <a:latin typeface="Arial Narrow" panose="020B0606020202030204" pitchFamily="34" charset="0"/>
              </a:rPr>
              <a:t>місцевого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лікування</a:t>
            </a:r>
            <a:r>
              <a:rPr lang="ru-RU" b="1" dirty="0">
                <a:latin typeface="Arial Narrow" panose="020B0606020202030204" pitchFamily="34" charset="0"/>
              </a:rPr>
              <a:t> в </a:t>
            </a:r>
            <a:r>
              <a:rPr lang="ru-RU" b="1" dirty="0" err="1">
                <a:latin typeface="Arial Narrow" panose="020B0606020202030204" pitchFamily="34" charset="0"/>
              </a:rPr>
              <a:t>домашніх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умовах</a:t>
            </a:r>
            <a:r>
              <a:rPr lang="ru-RU" b="1" dirty="0">
                <a:latin typeface="Arial Narrow" panose="020B0606020202030204" pitchFamily="34" charset="0"/>
              </a:rPr>
              <a:t> на </a:t>
            </a:r>
            <a:r>
              <a:rPr lang="ru-RU" b="1" dirty="0" err="1">
                <a:latin typeface="Arial Narrow" panose="020B0606020202030204" pitchFamily="34" charset="0"/>
              </a:rPr>
              <a:t>тлі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професійної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гігієни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порожнини</a:t>
            </a:r>
            <a:r>
              <a:rPr lang="ru-RU" b="1" dirty="0">
                <a:latin typeface="Arial Narrow" panose="020B0606020202030204" pitchFamily="34" charset="0"/>
              </a:rPr>
              <a:t> рота, ми </a:t>
            </a:r>
            <a:r>
              <a:rPr lang="ru-RU" b="1" dirty="0" err="1">
                <a:latin typeface="Arial Narrow" panose="020B0606020202030204" pitchFamily="34" charset="0"/>
              </a:rPr>
              <a:t>досягли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зниження</a:t>
            </a:r>
            <a:r>
              <a:rPr lang="ru-RU" b="1" dirty="0">
                <a:latin typeface="Arial Narrow" panose="020B0606020202030204" pitchFamily="34" charset="0"/>
              </a:rPr>
              <a:t> запального </a:t>
            </a:r>
            <a:r>
              <a:rPr lang="ru-RU" b="1" dirty="0" err="1">
                <a:latin typeface="Arial Narrow" panose="020B0606020202030204" pitchFamily="34" charset="0"/>
              </a:rPr>
              <a:t>процесу</a:t>
            </a:r>
            <a:r>
              <a:rPr lang="ru-RU" b="1" dirty="0">
                <a:latin typeface="Arial Narrow" panose="020B0606020202030204" pitchFamily="34" charset="0"/>
              </a:rPr>
              <a:t> в тканинах пародонту і </a:t>
            </a:r>
            <a:r>
              <a:rPr lang="ru-RU" b="1" dirty="0" err="1">
                <a:latin typeface="Arial Narrow" panose="020B0606020202030204" pitchFamily="34" charset="0"/>
              </a:rPr>
              <a:t>змогли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домогтися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стійкої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ремісії</a:t>
            </a:r>
            <a:r>
              <a:rPr lang="ru-RU" b="1" dirty="0">
                <a:latin typeface="Arial Narrow" panose="020B0606020202030204" pitchFamily="34" charset="0"/>
              </a:rPr>
              <a:t>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069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431B27-4E46-4644-876F-8FB69AD83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latin typeface="Arial Black" panose="020B0A04020102020204" pitchFamily="34" charset="0"/>
              </a:rPr>
              <a:t>Література: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2464EE-99AA-4954-B524-F0416DB03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408" y="1754156"/>
            <a:ext cx="10245011" cy="4376056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2900" dirty="0">
                <a:latin typeface="Arial Narrow" panose="020B0606020202030204" pitchFamily="34" charset="0"/>
              </a:rPr>
              <a:t>1. </a:t>
            </a:r>
            <a:r>
              <a:rPr lang="ru-RU" sz="2900" dirty="0" err="1">
                <a:latin typeface="Arial Narrow" panose="020B0606020202030204" pitchFamily="34" charset="0"/>
              </a:rPr>
              <a:t>Вишневська</a:t>
            </a:r>
            <a:r>
              <a:rPr lang="ru-RU" sz="2900" dirty="0">
                <a:latin typeface="Arial Narrow" panose="020B0606020202030204" pitchFamily="34" charset="0"/>
              </a:rPr>
              <a:t> Г. О. </a:t>
            </a:r>
            <a:r>
              <a:rPr lang="ru-RU" sz="2900" dirty="0" err="1">
                <a:latin typeface="Arial Narrow" panose="020B0606020202030204" pitchFamily="34" charset="0"/>
              </a:rPr>
              <a:t>Оцінка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впливу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препаратів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аутоплазми</a:t>
            </a:r>
            <a:r>
              <a:rPr lang="ru-RU" sz="2900" dirty="0">
                <a:latin typeface="Arial Narrow" panose="020B0606020202030204" pitchFamily="34" charset="0"/>
              </a:rPr>
              <a:t> на </a:t>
            </a:r>
            <a:r>
              <a:rPr lang="ru-RU" sz="2900" dirty="0" err="1">
                <a:latin typeface="Arial Narrow" panose="020B0606020202030204" pitchFamily="34" charset="0"/>
              </a:rPr>
              <a:t>активність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еластази</a:t>
            </a:r>
            <a:r>
              <a:rPr lang="ru-RU" sz="2900" dirty="0">
                <a:latin typeface="Arial Narrow" panose="020B0606020202030204" pitchFamily="34" charset="0"/>
              </a:rPr>
              <a:t> та </a:t>
            </a:r>
            <a:r>
              <a:rPr lang="ru-RU" sz="2900" dirty="0" err="1">
                <a:latin typeface="Arial Narrow" panose="020B0606020202030204" pitchFamily="34" charset="0"/>
              </a:rPr>
              <a:t>вміст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малонового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діальдегіду</a:t>
            </a:r>
            <a:r>
              <a:rPr lang="ru-RU" sz="2900" dirty="0">
                <a:latin typeface="Arial Narrow" panose="020B0606020202030204" pitchFamily="34" charset="0"/>
              </a:rPr>
              <a:t> в </a:t>
            </a:r>
            <a:r>
              <a:rPr lang="ru-RU" sz="2900" dirty="0" err="1">
                <a:latin typeface="Arial Narrow" panose="020B0606020202030204" pitchFamily="34" charset="0"/>
              </a:rPr>
              <a:t>ротовій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рідині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хворих</a:t>
            </a:r>
            <a:r>
              <a:rPr lang="ru-RU" sz="2900" dirty="0">
                <a:latin typeface="Arial Narrow" panose="020B0606020202030204" pitchFamily="34" charset="0"/>
              </a:rPr>
              <a:t> на </a:t>
            </a:r>
            <a:r>
              <a:rPr lang="ru-RU" sz="2900" dirty="0" err="1">
                <a:latin typeface="Arial Narrow" panose="020B0606020202030204" pitchFamily="34" charset="0"/>
              </a:rPr>
              <a:t>генералізований</a:t>
            </a:r>
            <a:r>
              <a:rPr lang="ru-RU" sz="2900" dirty="0">
                <a:latin typeface="Arial Narrow" panose="020B0606020202030204" pitchFamily="34" charset="0"/>
              </a:rPr>
              <a:t> пародонтит / Г. О. </a:t>
            </a:r>
            <a:r>
              <a:rPr lang="ru-RU" sz="2900" dirty="0" err="1">
                <a:latin typeface="Arial Narrow" panose="020B0606020202030204" pitchFamily="34" charset="0"/>
              </a:rPr>
              <a:t>Вишневська</a:t>
            </a:r>
            <a:r>
              <a:rPr lang="ru-RU" sz="2900" dirty="0">
                <a:latin typeface="Arial Narrow" panose="020B0606020202030204" pitchFamily="34" charset="0"/>
              </a:rPr>
              <a:t>, С. А. Шнайдер, Л. М. </a:t>
            </a:r>
            <a:r>
              <a:rPr lang="ru-RU" sz="2900" dirty="0" err="1">
                <a:latin typeface="Arial Narrow" panose="020B0606020202030204" pitchFamily="34" charset="0"/>
              </a:rPr>
              <a:t>Хромагіна</a:t>
            </a:r>
            <a:r>
              <a:rPr lang="ru-RU" sz="2900" dirty="0">
                <a:latin typeface="Arial Narrow" panose="020B0606020202030204" pitchFamily="34" charset="0"/>
              </a:rPr>
              <a:t> // </a:t>
            </a:r>
            <a:r>
              <a:rPr lang="ru-RU" sz="2900" dirty="0" err="1">
                <a:latin typeface="Arial Narrow" panose="020B0606020202030204" pitchFamily="34" charset="0"/>
              </a:rPr>
              <a:t>Вісник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стоматології</a:t>
            </a:r>
            <a:r>
              <a:rPr lang="ru-RU" sz="2900" dirty="0">
                <a:latin typeface="Arial Narrow" panose="020B0606020202030204" pitchFamily="34" charset="0"/>
              </a:rPr>
              <a:t>. - 2021. - №113(4). - С. 2-8. - </a:t>
            </a:r>
            <a:r>
              <a:rPr lang="en-US" sz="2900" dirty="0">
                <a:latin typeface="Arial Narrow" panose="020B0606020202030204" pitchFamily="34" charset="0"/>
              </a:rPr>
              <a:t>doi.org/10.35220/2078-8916-2020-38-4-2-8.</a:t>
            </a:r>
          </a:p>
          <a:p>
            <a:pPr algn="just"/>
            <a:r>
              <a:rPr lang="en-US" sz="2900" dirty="0">
                <a:latin typeface="Arial Narrow" panose="020B0606020202030204" pitchFamily="34" charset="0"/>
              </a:rPr>
              <a:t>2. </a:t>
            </a:r>
            <a:r>
              <a:rPr lang="ru-RU" sz="2900" dirty="0" err="1">
                <a:latin typeface="Arial Narrow" panose="020B0606020202030204" pitchFamily="34" charset="0"/>
              </a:rPr>
              <a:t>Куцевляк</a:t>
            </a:r>
            <a:r>
              <a:rPr lang="ru-RU" sz="2900" dirty="0">
                <a:latin typeface="Arial Narrow" panose="020B0606020202030204" pitchFamily="34" charset="0"/>
              </a:rPr>
              <a:t> В. Ф. </a:t>
            </a:r>
            <a:r>
              <a:rPr lang="ru-RU" sz="2900" dirty="0" err="1">
                <a:latin typeface="Arial Narrow" panose="020B0606020202030204" pitchFamily="34" charset="0"/>
              </a:rPr>
              <a:t>Дисбіоз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ротової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порожнини</a:t>
            </a:r>
            <a:r>
              <a:rPr lang="ru-RU" sz="2900" dirty="0">
                <a:latin typeface="Arial Narrow" panose="020B0606020202030204" pitchFamily="34" charset="0"/>
              </a:rPr>
              <a:t> і кишечника у </a:t>
            </a:r>
            <a:r>
              <a:rPr lang="ru-RU" sz="2900" dirty="0" err="1">
                <a:latin typeface="Arial Narrow" panose="020B0606020202030204" pitchFamily="34" charset="0"/>
              </a:rPr>
              <a:t>пацієнтів</a:t>
            </a:r>
            <a:r>
              <a:rPr lang="ru-RU" sz="2900" dirty="0">
                <a:latin typeface="Arial Narrow" panose="020B0606020202030204" pitchFamily="34" charset="0"/>
              </a:rPr>
              <a:t> з </a:t>
            </a:r>
            <a:r>
              <a:rPr lang="ru-RU" sz="2900" dirty="0" err="1">
                <a:latin typeface="Arial Narrow" panose="020B0606020202030204" pitchFamily="34" charset="0"/>
              </a:rPr>
              <a:t>ожирінням</a:t>
            </a:r>
            <a:r>
              <a:rPr lang="ru-RU" sz="2900" dirty="0">
                <a:latin typeface="Arial Narrow" panose="020B0606020202030204" pitchFamily="34" charset="0"/>
              </a:rPr>
              <a:t> без </a:t>
            </a:r>
            <a:r>
              <a:rPr lang="ru-RU" sz="2900" dirty="0" err="1">
                <a:latin typeface="Arial Narrow" panose="020B0606020202030204" pitchFamily="34" charset="0"/>
              </a:rPr>
              <a:t>наявності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цукрового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діабету</a:t>
            </a:r>
            <a:r>
              <a:rPr lang="ru-RU" sz="2900" dirty="0">
                <a:latin typeface="Arial Narrow" panose="020B0606020202030204" pitchFamily="34" charset="0"/>
              </a:rPr>
              <a:t> 2 типу з </a:t>
            </a:r>
            <a:r>
              <a:rPr lang="ru-RU" sz="2900" dirty="0" err="1">
                <a:latin typeface="Arial Narrow" panose="020B0606020202030204" pitchFamily="34" charset="0"/>
              </a:rPr>
              <a:t>захворюваннями</a:t>
            </a:r>
            <a:r>
              <a:rPr lang="ru-RU" sz="2900" dirty="0">
                <a:latin typeface="Arial Narrow" panose="020B0606020202030204" pitchFamily="34" charset="0"/>
              </a:rPr>
              <a:t> пародонту / В. Ф. </a:t>
            </a:r>
            <a:r>
              <a:rPr lang="ru-RU" sz="2900" dirty="0" err="1">
                <a:latin typeface="Arial Narrow" panose="020B0606020202030204" pitchFamily="34" charset="0"/>
              </a:rPr>
              <a:t>Куцевляк</a:t>
            </a:r>
            <a:r>
              <a:rPr lang="ru-RU" sz="2900" dirty="0">
                <a:latin typeface="Arial Narrow" panose="020B0606020202030204" pitchFamily="34" charset="0"/>
              </a:rPr>
              <a:t>, Г. Ф. </a:t>
            </a:r>
            <a:r>
              <a:rPr lang="ru-RU" sz="2900" dirty="0" err="1">
                <a:latin typeface="Arial Narrow" panose="020B0606020202030204" pitchFamily="34" charset="0"/>
              </a:rPr>
              <a:t>Ніконова</a:t>
            </a:r>
            <a:r>
              <a:rPr lang="ru-RU" sz="2900" dirty="0">
                <a:latin typeface="Arial Narrow" panose="020B0606020202030204" pitchFamily="34" charset="0"/>
              </a:rPr>
              <a:t> // </a:t>
            </a:r>
            <a:r>
              <a:rPr lang="ru-RU" sz="2900" dirty="0" err="1">
                <a:latin typeface="Arial Narrow" panose="020B0606020202030204" pitchFamily="34" charset="0"/>
              </a:rPr>
              <a:t>Вісник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стоматології</a:t>
            </a:r>
            <a:r>
              <a:rPr lang="ru-RU" sz="2900" dirty="0">
                <a:latin typeface="Arial Narrow" panose="020B0606020202030204" pitchFamily="34" charset="0"/>
              </a:rPr>
              <a:t>. - 2023. - №124(3). - С. 30-36. - </a:t>
            </a:r>
            <a:r>
              <a:rPr lang="en-US" sz="2900" dirty="0">
                <a:latin typeface="Arial Narrow" panose="020B0606020202030204" pitchFamily="34" charset="0"/>
              </a:rPr>
              <a:t>doi.org/10.35220/2078-8916-2023-49-3.5.</a:t>
            </a:r>
          </a:p>
          <a:p>
            <a:pPr algn="just"/>
            <a:r>
              <a:rPr lang="en-US" sz="2900" dirty="0">
                <a:latin typeface="Arial Narrow" panose="020B0606020202030204" pitchFamily="34" charset="0"/>
              </a:rPr>
              <a:t>3. </a:t>
            </a:r>
            <a:r>
              <a:rPr lang="ru-RU" sz="2900" dirty="0" err="1">
                <a:latin typeface="Arial Narrow" panose="020B0606020202030204" pitchFamily="34" charset="0"/>
              </a:rPr>
              <a:t>Белоклицкая</a:t>
            </a:r>
            <a:r>
              <a:rPr lang="ru-RU" sz="2900" dirty="0">
                <a:latin typeface="Arial Narrow" panose="020B0606020202030204" pitchFamily="34" charset="0"/>
              </a:rPr>
              <a:t> Г. Ф. Новый протокол диспансеризации лиц молодого возраста (18–25 лет) с заболеваниями тканей пародонта, основанный на молекулярно-генетическом профиле / Г. Ф. </a:t>
            </a:r>
            <a:r>
              <a:rPr lang="ru-RU" sz="2900" dirty="0" err="1">
                <a:latin typeface="Arial Narrow" panose="020B0606020202030204" pitchFamily="34" charset="0"/>
              </a:rPr>
              <a:t>Белоклицкая</a:t>
            </a:r>
            <a:r>
              <a:rPr lang="ru-RU" sz="2900" dirty="0">
                <a:latin typeface="Arial Narrow" panose="020B0606020202030204" pitchFamily="34" charset="0"/>
              </a:rPr>
              <a:t>, К. О. </a:t>
            </a:r>
            <a:r>
              <a:rPr lang="ru-RU" sz="2900" dirty="0" err="1">
                <a:latin typeface="Arial Narrow" panose="020B0606020202030204" pitchFamily="34" charset="0"/>
              </a:rPr>
              <a:t>Горголь</a:t>
            </a:r>
            <a:r>
              <a:rPr lang="ru-RU" sz="2900" dirty="0">
                <a:latin typeface="Arial Narrow" panose="020B0606020202030204" pitchFamily="34" charset="0"/>
              </a:rPr>
              <a:t> // </a:t>
            </a:r>
            <a:r>
              <a:rPr lang="ru-RU" sz="2900" dirty="0" err="1">
                <a:latin typeface="Arial Narrow" panose="020B0606020202030204" pitchFamily="34" charset="0"/>
              </a:rPr>
              <a:t>Сучасна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стоматологія</a:t>
            </a:r>
            <a:r>
              <a:rPr lang="ru-RU" sz="2900" dirty="0">
                <a:latin typeface="Arial Narrow" panose="020B0606020202030204" pitchFamily="34" charset="0"/>
              </a:rPr>
              <a:t>. – 2020. – №(1). – С.52-57.  - </a:t>
            </a:r>
            <a:r>
              <a:rPr lang="en-US" sz="2900" dirty="0">
                <a:latin typeface="Arial Narrow" panose="020B0606020202030204" pitchFamily="34" charset="0"/>
              </a:rPr>
              <a:t>DOI: 10.33295/1992-576X-2020-1-.</a:t>
            </a:r>
          </a:p>
          <a:p>
            <a:pPr algn="just"/>
            <a:r>
              <a:rPr lang="en-US" sz="2900" dirty="0">
                <a:latin typeface="Arial Narrow" panose="020B0606020202030204" pitchFamily="34" charset="0"/>
              </a:rPr>
              <a:t>4. </a:t>
            </a:r>
            <a:r>
              <a:rPr lang="ru-RU" sz="2900" dirty="0">
                <a:latin typeface="Arial Narrow" panose="020B0606020202030204" pitchFamily="34" charset="0"/>
              </a:rPr>
              <a:t>Мазур І. П. </a:t>
            </a:r>
            <a:r>
              <a:rPr lang="ru-RU" sz="2900" dirty="0" err="1">
                <a:latin typeface="Arial Narrow" panose="020B0606020202030204" pitchFamily="34" charset="0"/>
              </a:rPr>
              <a:t>Поширеність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пародонтопатогенної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мікрофлори</a:t>
            </a:r>
            <a:r>
              <a:rPr lang="ru-RU" sz="2900" dirty="0">
                <a:latin typeface="Arial Narrow" panose="020B0606020202030204" pitchFamily="34" charset="0"/>
              </a:rPr>
              <a:t> в </a:t>
            </a:r>
            <a:r>
              <a:rPr lang="ru-RU" sz="2900" dirty="0" err="1">
                <a:latin typeface="Arial Narrow" panose="020B0606020202030204" pitchFamily="34" charset="0"/>
              </a:rPr>
              <a:t>пацієнтів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із</a:t>
            </a:r>
            <a:r>
              <a:rPr lang="ru-RU" sz="2900" dirty="0">
                <a:latin typeface="Arial Narrow" panose="020B0606020202030204" pitchFamily="34" charset="0"/>
              </a:rPr>
              <a:t> клапанною </a:t>
            </a:r>
            <a:r>
              <a:rPr lang="ru-RU" sz="2900" dirty="0" err="1">
                <a:latin typeface="Arial Narrow" panose="020B0606020202030204" pitchFamily="34" charset="0"/>
              </a:rPr>
              <a:t>патологією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серцево-судинної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системи</a:t>
            </a:r>
            <a:r>
              <a:rPr lang="ru-RU" sz="2900" dirty="0">
                <a:latin typeface="Arial Narrow" panose="020B0606020202030204" pitchFamily="34" charset="0"/>
              </a:rPr>
              <a:t> / І. П. Мазур, Р. М. </a:t>
            </a:r>
            <a:r>
              <a:rPr lang="ru-RU" sz="2900" dirty="0" err="1">
                <a:latin typeface="Arial Narrow" panose="020B0606020202030204" pitchFamily="34" charset="0"/>
              </a:rPr>
              <a:t>Вітовський</a:t>
            </a:r>
            <a:r>
              <a:rPr lang="ru-RU" sz="2900" dirty="0">
                <a:latin typeface="Arial Narrow" panose="020B0606020202030204" pitchFamily="34" charset="0"/>
              </a:rPr>
              <a:t>, М. В. </a:t>
            </a:r>
            <a:r>
              <a:rPr lang="ru-RU" sz="2900" dirty="0" err="1">
                <a:latin typeface="Arial Narrow" panose="020B0606020202030204" pitchFamily="34" charset="0"/>
              </a:rPr>
              <a:t>Слободяник</a:t>
            </a:r>
            <a:r>
              <a:rPr lang="ru-RU" sz="2900" dirty="0">
                <a:latin typeface="Arial Narrow" panose="020B0606020202030204" pitchFamily="34" charset="0"/>
              </a:rPr>
              <a:t> // </a:t>
            </a:r>
            <a:r>
              <a:rPr lang="ru-RU" sz="2900" dirty="0" err="1">
                <a:latin typeface="Arial Narrow" panose="020B0606020202030204" pitchFamily="34" charset="0"/>
              </a:rPr>
              <a:t>Сучасна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стоматологія</a:t>
            </a:r>
            <a:r>
              <a:rPr lang="ru-RU" sz="2900" dirty="0">
                <a:latin typeface="Arial Narrow" panose="020B0606020202030204" pitchFamily="34" charset="0"/>
              </a:rPr>
              <a:t>. - 2018. - № 2. - С. 24-30. - Режим доступу: </a:t>
            </a:r>
            <a:r>
              <a:rPr lang="en-US" sz="2900" dirty="0">
                <a:latin typeface="Arial Narrow" panose="020B0606020202030204" pitchFamily="34" charset="0"/>
              </a:rPr>
              <a:t>http://nbuv.gov.ua/UJRN/ss_2018_2_6.</a:t>
            </a:r>
          </a:p>
          <a:p>
            <a:pPr algn="just"/>
            <a:r>
              <a:rPr lang="en-US" sz="2900" dirty="0">
                <a:latin typeface="Arial Narrow" panose="020B0606020202030204" pitchFamily="34" charset="0"/>
              </a:rPr>
              <a:t>5. Medicines in dentistry: analysis of use in 2023 / I. Mazur, M. </a:t>
            </a:r>
            <a:r>
              <a:rPr lang="en-US" sz="2900" dirty="0" err="1">
                <a:latin typeface="Arial Narrow" panose="020B0606020202030204" pitchFamily="34" charset="0"/>
              </a:rPr>
              <a:t>Stadnyk</a:t>
            </a:r>
            <a:r>
              <a:rPr lang="en-US" sz="2900" dirty="0">
                <a:latin typeface="Arial Narrow" panose="020B0606020202030204" pitchFamily="34" charset="0"/>
              </a:rPr>
              <a:t>, Y. </a:t>
            </a:r>
            <a:r>
              <a:rPr lang="en-US" sz="2900" dirty="0" err="1">
                <a:latin typeface="Arial Narrow" panose="020B0606020202030204" pitchFamily="34" charset="0"/>
              </a:rPr>
              <a:t>Ventsuryk</a:t>
            </a:r>
            <a:r>
              <a:rPr lang="en-US" sz="2900" dirty="0">
                <a:latin typeface="Arial Narrow" panose="020B0606020202030204" pitchFamily="34" charset="0"/>
              </a:rPr>
              <a:t>, P. Mazur, D. </a:t>
            </a:r>
            <a:r>
              <a:rPr lang="en-US" sz="2900" dirty="0" err="1">
                <a:latin typeface="Arial Narrow" panose="020B0606020202030204" pitchFamily="34" charset="0"/>
              </a:rPr>
              <a:t>Buria</a:t>
            </a:r>
            <a:r>
              <a:rPr lang="en-US" sz="2900" dirty="0">
                <a:latin typeface="Arial Narrow" panose="020B0606020202030204" pitchFamily="34" charset="0"/>
              </a:rPr>
              <a:t> // Oral and General Health. - 2023. - № 4(3-4). - P.6–12. - doi.org/10.22141/ogh.4.3-4.2023.165.</a:t>
            </a:r>
          </a:p>
          <a:p>
            <a:pPr algn="just"/>
            <a:r>
              <a:rPr lang="en-US" sz="2900" dirty="0">
                <a:latin typeface="Arial Narrow" panose="020B0606020202030204" pitchFamily="34" charset="0"/>
              </a:rPr>
              <a:t>6. </a:t>
            </a:r>
            <a:r>
              <a:rPr lang="ru-RU" sz="2900" dirty="0" err="1">
                <a:latin typeface="Arial Narrow" panose="020B0606020202030204" pitchFamily="34" charset="0"/>
              </a:rPr>
              <a:t>Стоматологічний</a:t>
            </a:r>
            <a:r>
              <a:rPr lang="ru-RU" sz="2900" dirty="0">
                <a:latin typeface="Arial Narrow" panose="020B0606020202030204" pitchFamily="34" charset="0"/>
              </a:rPr>
              <a:t> статус та </a:t>
            </a:r>
            <a:r>
              <a:rPr lang="ru-RU" sz="2900" dirty="0" err="1">
                <a:latin typeface="Arial Narrow" panose="020B0606020202030204" pitchFamily="34" charset="0"/>
              </a:rPr>
              <a:t>біофізичні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показники</a:t>
            </a:r>
            <a:r>
              <a:rPr lang="ru-RU" sz="2900" dirty="0">
                <a:latin typeface="Arial Narrow" panose="020B0606020202030204" pitchFamily="34" charset="0"/>
              </a:rPr>
              <a:t> тканин пародонту і </a:t>
            </a:r>
            <a:r>
              <a:rPr lang="ru-RU" sz="2900" dirty="0" err="1">
                <a:latin typeface="Arial Narrow" panose="020B0606020202030204" pitchFamily="34" charset="0"/>
              </a:rPr>
              <a:t>функціонального</a:t>
            </a:r>
            <a:r>
              <a:rPr lang="ru-RU" sz="2900" dirty="0">
                <a:latin typeface="Arial Narrow" panose="020B0606020202030204" pitchFamily="34" charset="0"/>
              </a:rPr>
              <a:t> стану </a:t>
            </a:r>
            <a:r>
              <a:rPr lang="ru-RU" sz="2900" dirty="0" err="1">
                <a:latin typeface="Arial Narrow" panose="020B0606020202030204" pitchFamily="34" charset="0"/>
              </a:rPr>
              <a:t>мікрокапілярного</a:t>
            </a:r>
            <a:r>
              <a:rPr lang="ru-RU" sz="2900" dirty="0">
                <a:latin typeface="Arial Narrow" panose="020B0606020202030204" pitchFamily="34" charset="0"/>
              </a:rPr>
              <a:t> русла ясен у </a:t>
            </a:r>
            <a:r>
              <a:rPr lang="ru-RU" sz="2900" dirty="0" err="1">
                <a:latin typeface="Arial Narrow" panose="020B0606020202030204" pitchFamily="34" charset="0"/>
              </a:rPr>
              <a:t>вагітних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жінок</a:t>
            </a:r>
            <a:r>
              <a:rPr lang="ru-RU" sz="2900" dirty="0">
                <a:latin typeface="Arial Narrow" panose="020B0606020202030204" pitchFamily="34" charset="0"/>
              </a:rPr>
              <a:t> у </a:t>
            </a:r>
            <a:r>
              <a:rPr lang="ru-RU" sz="2900" dirty="0" err="1">
                <a:latin typeface="Arial Narrow" panose="020B0606020202030204" pitchFamily="34" charset="0"/>
              </a:rPr>
              <a:t>процесі</a:t>
            </a:r>
            <a:r>
              <a:rPr lang="ru-RU" sz="2900" dirty="0">
                <a:latin typeface="Arial Narrow" panose="020B0606020202030204" pitchFamily="34" charset="0"/>
              </a:rPr>
              <a:t> комплексного </a:t>
            </a:r>
            <a:r>
              <a:rPr lang="ru-RU" sz="2900" dirty="0" err="1">
                <a:latin typeface="Arial Narrow" panose="020B0606020202030204" pitchFamily="34" charset="0"/>
              </a:rPr>
              <a:t>лікування</a:t>
            </a:r>
            <a:r>
              <a:rPr lang="ru-RU" sz="2900" dirty="0">
                <a:latin typeface="Arial Narrow" panose="020B0606020202030204" pitchFamily="34" charset="0"/>
              </a:rPr>
              <a:t> / І. Й. Тарасенко, О. В. </a:t>
            </a:r>
            <a:r>
              <a:rPr lang="ru-RU" sz="2900" dirty="0" err="1">
                <a:latin typeface="Arial Narrow" panose="020B0606020202030204" pitchFamily="34" charset="0"/>
              </a:rPr>
              <a:t>Дєньга</a:t>
            </a:r>
            <a:r>
              <a:rPr lang="ru-RU" sz="2900" dirty="0">
                <a:latin typeface="Arial Narrow" panose="020B0606020202030204" pitchFamily="34" charset="0"/>
              </a:rPr>
              <a:t>, Е. М. </a:t>
            </a:r>
            <a:r>
              <a:rPr lang="ru-RU" sz="2900" dirty="0" err="1">
                <a:latin typeface="Arial Narrow" panose="020B0606020202030204" pitchFamily="34" charset="0"/>
              </a:rPr>
              <a:t>Дєньга</a:t>
            </a:r>
            <a:r>
              <a:rPr lang="ru-RU" sz="2900" dirty="0">
                <a:latin typeface="Arial Narrow" panose="020B0606020202030204" pitchFamily="34" charset="0"/>
              </a:rPr>
              <a:t>, П. Д. Рожко, С. А. Шнайдер // </a:t>
            </a:r>
            <a:r>
              <a:rPr lang="ru-RU" sz="2900" dirty="0" err="1">
                <a:latin typeface="Arial Narrow" panose="020B0606020202030204" pitchFamily="34" charset="0"/>
              </a:rPr>
              <a:t>Вісник</a:t>
            </a:r>
            <a:r>
              <a:rPr lang="ru-RU" sz="2900" dirty="0">
                <a:latin typeface="Arial Narrow" panose="020B0606020202030204" pitchFamily="34" charset="0"/>
              </a:rPr>
              <a:t> </a:t>
            </a:r>
            <a:r>
              <a:rPr lang="ru-RU" sz="2900" dirty="0" err="1">
                <a:latin typeface="Arial Narrow" panose="020B0606020202030204" pitchFamily="34" charset="0"/>
              </a:rPr>
              <a:t>стоматології</a:t>
            </a:r>
            <a:r>
              <a:rPr lang="ru-RU" sz="2900" dirty="0">
                <a:latin typeface="Arial Narrow" panose="020B0606020202030204" pitchFamily="34" charset="0"/>
              </a:rPr>
              <a:t>. - 2022. - №118(1). - С.29-33. -</a:t>
            </a:r>
            <a:r>
              <a:rPr lang="en-US" sz="2900" dirty="0">
                <a:latin typeface="Arial Narrow" panose="020B0606020202030204" pitchFamily="34" charset="0"/>
              </a:rPr>
              <a:t>doi.org/10.35220/2078-8916-2022-43-1.5.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68262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FAE6DB1-106E-483F-A6B8-132AE56F5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516" y="546647"/>
            <a:ext cx="9748968" cy="5764705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46AB2B9-1D8A-4C9E-A006-ABDA83DBA6EB}"/>
              </a:ext>
            </a:extLst>
          </p:cNvPr>
          <p:cNvSpPr/>
          <p:nvPr/>
        </p:nvSpPr>
        <p:spPr>
          <a:xfrm>
            <a:off x="1922106" y="1110343"/>
            <a:ext cx="4777274" cy="979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Arial Black" panose="020B0A04020102020204" pitchFamily="34" charset="0"/>
              </a:rPr>
              <a:t>Коли </a:t>
            </a:r>
            <a:r>
              <a:rPr lang="ru-RU" sz="1400" dirty="0" err="1">
                <a:latin typeface="Arial Black" panose="020B0A04020102020204" pitchFamily="34" charset="0"/>
              </a:rPr>
              <a:t>щось</a:t>
            </a:r>
            <a:r>
              <a:rPr lang="ru-RU" sz="1400" dirty="0">
                <a:latin typeface="Arial Black" panose="020B0A04020102020204" pitchFamily="34" charset="0"/>
              </a:rPr>
              <a:t> </a:t>
            </a:r>
            <a:r>
              <a:rPr lang="ru-RU" sz="1400" dirty="0" err="1">
                <a:latin typeface="Arial Black" panose="020B0A04020102020204" pitchFamily="34" charset="0"/>
              </a:rPr>
              <a:t>розумієш</a:t>
            </a:r>
            <a:r>
              <a:rPr lang="ru-RU" sz="1400" dirty="0">
                <a:latin typeface="Arial Black" panose="020B0A04020102020204" pitchFamily="34" charset="0"/>
              </a:rPr>
              <a:t>, то </a:t>
            </a:r>
            <a:r>
              <a:rPr lang="ru-RU" sz="1400" dirty="0" err="1">
                <a:latin typeface="Arial Black" panose="020B0A04020102020204" pitchFamily="34" charset="0"/>
              </a:rPr>
              <a:t>жити</a:t>
            </a:r>
            <a:r>
              <a:rPr lang="ru-RU" sz="1400" dirty="0">
                <a:latin typeface="Arial Black" panose="020B0A04020102020204" pitchFamily="34" charset="0"/>
              </a:rPr>
              <a:t> </a:t>
            </a:r>
            <a:r>
              <a:rPr lang="ru-RU" sz="1400" dirty="0" err="1">
                <a:latin typeface="Arial Black" panose="020B0A04020102020204" pitchFamily="34" charset="0"/>
              </a:rPr>
              <a:t>стає</a:t>
            </a:r>
            <a:r>
              <a:rPr lang="ru-RU" sz="1400" dirty="0">
                <a:latin typeface="Arial Black" panose="020B0A04020102020204" pitchFamily="34" charset="0"/>
              </a:rPr>
              <a:t> </a:t>
            </a:r>
            <a:r>
              <a:rPr lang="ru-RU" sz="1400" dirty="0" err="1">
                <a:latin typeface="Arial Black" panose="020B0A04020102020204" pitchFamily="34" charset="0"/>
              </a:rPr>
              <a:t>легше</a:t>
            </a:r>
            <a:r>
              <a:rPr lang="ru-RU" sz="1400" dirty="0">
                <a:latin typeface="Arial Black" panose="020B0A04020102020204" pitchFamily="34" charset="0"/>
              </a:rPr>
              <a:t>. А коли </a:t>
            </a:r>
            <a:r>
              <a:rPr lang="ru-RU" sz="1400" dirty="0" err="1">
                <a:latin typeface="Arial Black" panose="020B0A04020102020204" pitchFamily="34" charset="0"/>
              </a:rPr>
              <a:t>щось</a:t>
            </a:r>
            <a:r>
              <a:rPr lang="ru-RU" sz="1400" dirty="0">
                <a:latin typeface="Arial Black" panose="020B0A04020102020204" pitchFamily="34" charset="0"/>
              </a:rPr>
              <a:t> </a:t>
            </a:r>
            <a:r>
              <a:rPr lang="ru-RU" sz="1400" dirty="0" err="1">
                <a:latin typeface="Arial Black" panose="020B0A04020102020204" pitchFamily="34" charset="0"/>
              </a:rPr>
              <a:t>відчуєш</a:t>
            </a:r>
            <a:r>
              <a:rPr lang="ru-RU" sz="1400" dirty="0">
                <a:latin typeface="Arial Black" panose="020B0A04020102020204" pitchFamily="34" charset="0"/>
              </a:rPr>
              <a:t> - то </a:t>
            </a:r>
            <a:r>
              <a:rPr lang="ru-RU" sz="1400" dirty="0" err="1">
                <a:latin typeface="Arial Black" panose="020B0A04020102020204" pitchFamily="34" charset="0"/>
              </a:rPr>
              <a:t>важче</a:t>
            </a:r>
            <a:r>
              <a:rPr lang="ru-RU" sz="1400" dirty="0">
                <a:latin typeface="Arial Black" panose="020B0A04020102020204" pitchFamily="34" charset="0"/>
              </a:rPr>
              <a:t>. Але </a:t>
            </a:r>
            <a:r>
              <a:rPr lang="ru-RU" sz="1400" dirty="0" err="1">
                <a:latin typeface="Arial Black" panose="020B0A04020102020204" pitchFamily="34" charset="0"/>
              </a:rPr>
              <a:t>чомусь</a:t>
            </a:r>
            <a:r>
              <a:rPr lang="ru-RU" sz="1400" dirty="0">
                <a:latin typeface="Arial Black" panose="020B0A04020102020204" pitchFamily="34" charset="0"/>
              </a:rPr>
              <a:t> </a:t>
            </a:r>
            <a:r>
              <a:rPr lang="ru-RU" sz="1400" dirty="0" err="1">
                <a:latin typeface="Arial Black" panose="020B0A04020102020204" pitchFamily="34" charset="0"/>
              </a:rPr>
              <a:t>завжди</a:t>
            </a:r>
            <a:r>
              <a:rPr lang="ru-RU" sz="1400" dirty="0">
                <a:latin typeface="Arial Black" panose="020B0A04020102020204" pitchFamily="34" charset="0"/>
              </a:rPr>
              <a:t> </a:t>
            </a:r>
            <a:r>
              <a:rPr lang="ru-RU" sz="1400" dirty="0" err="1">
                <a:latin typeface="Arial Black" panose="020B0A04020102020204" pitchFamily="34" charset="0"/>
              </a:rPr>
              <a:t>хочеться</a:t>
            </a:r>
            <a:r>
              <a:rPr lang="ru-RU" sz="1400" dirty="0">
                <a:latin typeface="Arial Black" panose="020B0A04020102020204" pitchFamily="34" charset="0"/>
              </a:rPr>
              <a:t> </a:t>
            </a:r>
            <a:r>
              <a:rPr lang="ru-RU" sz="1400" dirty="0" err="1">
                <a:latin typeface="Arial Black" panose="020B0A04020102020204" pitchFamily="34" charset="0"/>
              </a:rPr>
              <a:t>відчути</a:t>
            </a:r>
            <a:r>
              <a:rPr lang="ru-RU" sz="1400" dirty="0">
                <a:latin typeface="Arial Black" panose="020B0A04020102020204" pitchFamily="34" charset="0"/>
              </a:rPr>
              <a:t>, а не </a:t>
            </a:r>
            <a:r>
              <a:rPr lang="ru-RU" sz="1400" dirty="0" err="1">
                <a:latin typeface="Arial Black" panose="020B0A04020102020204" pitchFamily="34" charset="0"/>
              </a:rPr>
              <a:t>зрозуміти</a:t>
            </a:r>
            <a:r>
              <a:rPr lang="ru-RU" sz="1400" dirty="0">
                <a:latin typeface="Arial Black" panose="020B0A04020102020204" pitchFamily="34" charset="0"/>
              </a:rPr>
              <a:t>!</a:t>
            </a:r>
          </a:p>
          <a:p>
            <a:pPr algn="ctr"/>
            <a:r>
              <a:rPr lang="ru-RU" sz="1400" dirty="0" err="1">
                <a:latin typeface="Arial Black" panose="020B0A04020102020204" pitchFamily="34" charset="0"/>
              </a:rPr>
              <a:t>Євген</a:t>
            </a:r>
            <a:r>
              <a:rPr lang="ru-RU" sz="1400" dirty="0">
                <a:latin typeface="Arial Black" panose="020B0A04020102020204" pitchFamily="34" charset="0"/>
              </a:rPr>
              <a:t> </a:t>
            </a:r>
            <a:r>
              <a:rPr lang="ru-RU" sz="1400" dirty="0" err="1">
                <a:latin typeface="Arial Black" panose="020B0A04020102020204" pitchFamily="34" charset="0"/>
              </a:rPr>
              <a:t>Гришковець</a:t>
            </a:r>
            <a:endParaRPr lang="ru-RU" sz="1400" dirty="0"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E0A4BCC-68FB-4C7C-928A-164194C9425B}"/>
              </a:ext>
            </a:extLst>
          </p:cNvPr>
          <p:cNvSpPr/>
          <p:nvPr/>
        </p:nvSpPr>
        <p:spPr>
          <a:xfrm>
            <a:off x="7697755" y="4646645"/>
            <a:ext cx="305111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>
                <a:solidFill>
                  <a:srgbClr val="FF0000"/>
                </a:solidFill>
                <a:latin typeface="Franklin Gothic Book" panose="020B0503020102020204"/>
              </a:rPr>
              <a:t>Дякую за увагу!</a:t>
            </a:r>
            <a:endParaRPr lang="ru-RU" sz="2400" b="1" dirty="0">
              <a:solidFill>
                <a:srgbClr val="FF0000"/>
              </a:solidFill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57378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A64FC-BA69-49F7-8212-839B24264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latin typeface="Arial Black" panose="020B0A04020102020204" pitchFamily="34" charset="0"/>
              </a:rPr>
              <a:t>Актуальність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D0A043-143B-4511-80BD-BE20F025C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433" y="1695133"/>
            <a:ext cx="10506269" cy="3612591"/>
          </a:xfrm>
        </p:spPr>
        <p:txBody>
          <a:bodyPr>
            <a:normAutofit/>
          </a:bodyPr>
          <a:lstStyle/>
          <a:p>
            <a:pPr algn="just"/>
            <a:r>
              <a:rPr lang="ru-RU" sz="2800" dirty="0" err="1">
                <a:latin typeface="Arial Narrow" panose="020B0606020202030204" pitchFamily="34" charset="0"/>
              </a:rPr>
              <a:t>Це</a:t>
            </a:r>
            <a:r>
              <a:rPr lang="ru-RU" sz="2800" dirty="0">
                <a:latin typeface="Arial Narrow" panose="020B0606020202030204" pitchFamily="34" charset="0"/>
              </a:rPr>
              <a:t> є причиною </a:t>
            </a:r>
            <a:r>
              <a:rPr lang="ru-RU" sz="28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лікарями</a:t>
            </a:r>
            <a:r>
              <a:rPr lang="ru-RU" sz="2800" dirty="0">
                <a:latin typeface="Arial Narrow" panose="020B0606020202030204" pitchFamily="34" charset="0"/>
              </a:rPr>
              <a:t>-стоматологами в </a:t>
            </a:r>
            <a:r>
              <a:rPr lang="ru-RU" sz="2800" dirty="0" err="1">
                <a:latin typeface="Arial Narrow" panose="020B0606020202030204" pitchFamily="34" charset="0"/>
              </a:rPr>
              <a:t>останні</a:t>
            </a:r>
            <a:r>
              <a:rPr lang="ru-RU" sz="2800" dirty="0">
                <a:latin typeface="Arial Narrow" panose="020B0606020202030204" pitchFamily="34" charset="0"/>
              </a:rPr>
              <a:t> роки для  </a:t>
            </a:r>
            <a:r>
              <a:rPr lang="ru-RU" sz="2800" dirty="0" err="1">
                <a:latin typeface="Arial Narrow" panose="020B0606020202030204" pitchFamily="34" charset="0"/>
              </a:rPr>
              <a:t>місцевого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лікування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захворювань</a:t>
            </a:r>
            <a:r>
              <a:rPr lang="ru-RU" sz="2800" dirty="0">
                <a:latin typeface="Arial Narrow" panose="020B0606020202030204" pitchFamily="34" charset="0"/>
              </a:rPr>
              <a:t> пародонту </a:t>
            </a:r>
            <a:r>
              <a:rPr lang="ru-RU" sz="2800" dirty="0" err="1">
                <a:latin typeface="Arial Narrow" panose="020B0606020202030204" pitchFamily="34" charset="0"/>
              </a:rPr>
              <a:t>препаратів</a:t>
            </a:r>
            <a:r>
              <a:rPr lang="ru-RU" sz="2800" dirty="0">
                <a:latin typeface="Arial Narrow" panose="020B0606020202030204" pitchFamily="34" charset="0"/>
              </a:rPr>
              <a:t> природного </a:t>
            </a:r>
            <a:r>
              <a:rPr lang="ru-RU" sz="2800" dirty="0" err="1">
                <a:latin typeface="Arial Narrow" panose="020B0606020202030204" pitchFamily="34" charset="0"/>
              </a:rPr>
              <a:t>походження</a:t>
            </a:r>
            <a:r>
              <a:rPr lang="ru-RU" sz="2800" dirty="0">
                <a:latin typeface="Arial Narrow" panose="020B0606020202030204" pitchFamily="34" charset="0"/>
              </a:rPr>
              <a:t>. Вони </a:t>
            </a:r>
            <a:r>
              <a:rPr lang="ru-RU" sz="2800" dirty="0" err="1">
                <a:latin typeface="Arial Narrow" panose="020B0606020202030204" pitchFamily="34" charset="0"/>
              </a:rPr>
              <a:t>мають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унікальні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лікувальні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властивості</a:t>
            </a:r>
            <a:r>
              <a:rPr lang="ru-RU" sz="2800" dirty="0">
                <a:latin typeface="Arial Narrow" panose="020B0606020202030204" pitchFamily="34" charset="0"/>
              </a:rPr>
              <a:t>: </a:t>
            </a:r>
            <a:r>
              <a:rPr lang="ru-RU" sz="2800" dirty="0" err="1">
                <a:latin typeface="Arial Narrow" panose="020B0606020202030204" pitchFamily="34" charset="0"/>
              </a:rPr>
              <a:t>здатність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чинити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спрямовану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дію</a:t>
            </a:r>
            <a:r>
              <a:rPr lang="ru-RU" sz="2800" dirty="0">
                <a:latin typeface="Arial Narrow" panose="020B0606020202030204" pitchFamily="34" charset="0"/>
              </a:rPr>
              <a:t>, </a:t>
            </a:r>
            <a:r>
              <a:rPr lang="ru-RU" sz="2800" dirty="0" err="1">
                <a:latin typeface="Arial Narrow" panose="020B0606020202030204" pitchFamily="34" charset="0"/>
              </a:rPr>
              <a:t>гарна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переносимість</a:t>
            </a:r>
            <a:r>
              <a:rPr lang="ru-RU" sz="2800" dirty="0">
                <a:latin typeface="Arial Narrow" panose="020B0606020202030204" pitchFamily="34" charset="0"/>
              </a:rPr>
              <a:t> при </a:t>
            </a:r>
            <a:r>
              <a:rPr lang="ru-RU" sz="2800" dirty="0" err="1">
                <a:latin typeface="Arial Narrow" panose="020B0606020202030204" pitchFamily="34" charset="0"/>
              </a:rPr>
              <a:t>тривалому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використанні</a:t>
            </a:r>
            <a:r>
              <a:rPr lang="ru-RU" sz="2800" dirty="0">
                <a:latin typeface="Arial Narrow" panose="020B0606020202030204" pitchFamily="34" charset="0"/>
              </a:rPr>
              <a:t>, </a:t>
            </a:r>
            <a:r>
              <a:rPr lang="ru-RU" sz="2800" dirty="0" err="1">
                <a:latin typeface="Arial Narrow" panose="020B0606020202030204" pitchFamily="34" charset="0"/>
              </a:rPr>
              <a:t>відсутність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негативних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побічних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ефектів</a:t>
            </a:r>
            <a:r>
              <a:rPr lang="ru-RU" sz="2800" dirty="0">
                <a:latin typeface="Arial Narrow" panose="020B0606020202030204" pitchFamily="34" charset="0"/>
              </a:rPr>
              <a:t> [6]. </a:t>
            </a:r>
          </a:p>
        </p:txBody>
      </p:sp>
    </p:spTree>
    <p:extLst>
      <p:ext uri="{BB962C8B-B14F-4D97-AF65-F5344CB8AC3E}">
        <p14:creationId xmlns:p14="http://schemas.microsoft.com/office/powerpoint/2010/main" val="4266525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3DFAF-01EE-45AE-BC12-37EF578FE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latin typeface="Arial Black" panose="020B0A04020102020204" pitchFamily="34" charset="0"/>
              </a:rPr>
              <a:t>Актуальність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D75805-69B5-4D16-96FB-BB4A4C3A2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127" y="1853754"/>
            <a:ext cx="10916816" cy="3621921"/>
          </a:xfrm>
        </p:spPr>
        <p:txBody>
          <a:bodyPr>
            <a:noAutofit/>
          </a:bodyPr>
          <a:lstStyle/>
          <a:p>
            <a:pPr algn="just"/>
            <a:r>
              <a:rPr lang="ru-RU" sz="2800" dirty="0" err="1">
                <a:latin typeface="Arial Narrow" panose="020B0606020202030204" pitchFamily="34" charset="0"/>
              </a:rPr>
              <a:t>Водночас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залишаються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ще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маловивченими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питання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раціонального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застосування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препаратів</a:t>
            </a:r>
            <a:r>
              <a:rPr lang="ru-RU" sz="2800" dirty="0">
                <a:latin typeface="Arial Narrow" panose="020B0606020202030204" pitchFamily="34" charset="0"/>
              </a:rPr>
              <a:t> природного </a:t>
            </a:r>
            <a:r>
              <a:rPr lang="ru-RU" sz="2800" dirty="0" err="1">
                <a:latin typeface="Arial Narrow" panose="020B0606020202030204" pitchFamily="34" charset="0"/>
              </a:rPr>
              <a:t>походження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під</a:t>
            </a:r>
            <a:r>
              <a:rPr lang="ru-RU" sz="2800" dirty="0">
                <a:latin typeface="Arial Narrow" panose="020B0606020202030204" pitchFamily="34" charset="0"/>
              </a:rPr>
              <a:t> час </a:t>
            </a:r>
            <a:r>
              <a:rPr lang="ru-RU" sz="2800" dirty="0" err="1">
                <a:latin typeface="Arial Narrow" panose="020B0606020202030204" pitchFamily="34" charset="0"/>
              </a:rPr>
              <a:t>індивідуальної</a:t>
            </a:r>
            <a:r>
              <a:rPr lang="ru-RU" sz="2800" dirty="0">
                <a:latin typeface="Arial Narrow" panose="020B0606020202030204" pitchFamily="34" charset="0"/>
              </a:rPr>
              <a:t> та </a:t>
            </a:r>
            <a:r>
              <a:rPr lang="ru-RU" sz="2800" dirty="0" err="1">
                <a:latin typeface="Arial Narrow" panose="020B0606020202030204" pitchFamily="34" charset="0"/>
              </a:rPr>
              <a:t>професійної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гігієни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порожнини</a:t>
            </a:r>
            <a:r>
              <a:rPr lang="ru-RU" sz="2800" dirty="0">
                <a:latin typeface="Arial Narrow" panose="020B0606020202030204" pitchFamily="34" charset="0"/>
              </a:rPr>
              <a:t> рота при </a:t>
            </a:r>
            <a:r>
              <a:rPr lang="ru-RU" sz="2800" dirty="0" err="1">
                <a:latin typeface="Arial Narrow" panose="020B0606020202030204" pitchFamily="34" charset="0"/>
              </a:rPr>
              <a:t>місцевому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лікуванні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захворювань</a:t>
            </a:r>
            <a:r>
              <a:rPr lang="ru-RU" sz="2800" dirty="0">
                <a:latin typeface="Arial Narrow" panose="020B0606020202030204" pitchFamily="34" charset="0"/>
              </a:rPr>
              <a:t> пародонту. </a:t>
            </a:r>
            <a:r>
              <a:rPr lang="ru-RU" sz="28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засобів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гігієни</a:t>
            </a:r>
            <a:r>
              <a:rPr lang="ru-RU" sz="2800" dirty="0">
                <a:latin typeface="Arial Narrow" panose="020B0606020202030204" pitchFamily="34" charset="0"/>
              </a:rPr>
              <a:t> та продукту </a:t>
            </a:r>
            <a:r>
              <a:rPr lang="ru-RU" sz="2800" dirty="0" err="1">
                <a:latin typeface="Arial Narrow" panose="020B0606020202030204" pitchFamily="34" charset="0"/>
              </a:rPr>
              <a:t>біорегулюючої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терапії</a:t>
            </a:r>
            <a:r>
              <a:rPr lang="ru-RU" sz="2800" dirty="0">
                <a:latin typeface="Arial Narrow" panose="020B0606020202030204" pitchFamily="34" charset="0"/>
              </a:rPr>
              <a:t> на </a:t>
            </a:r>
            <a:r>
              <a:rPr lang="ru-RU" sz="2800" dirty="0" err="1">
                <a:latin typeface="Arial Narrow" panose="020B0606020202030204" pitchFamily="34" charset="0"/>
              </a:rPr>
              <a:t>основі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мінералу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монтморилоніту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під</a:t>
            </a:r>
            <a:r>
              <a:rPr lang="ru-RU" sz="2800" dirty="0">
                <a:latin typeface="Arial Narrow" panose="020B0606020202030204" pitchFamily="34" charset="0"/>
              </a:rPr>
              <a:t> час </a:t>
            </a:r>
            <a:r>
              <a:rPr lang="ru-RU" sz="2800" dirty="0" err="1">
                <a:latin typeface="Arial Narrow" panose="020B0606020202030204" pitchFamily="34" charset="0"/>
              </a:rPr>
              <a:t>професійної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гігієни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порожнини</a:t>
            </a:r>
            <a:r>
              <a:rPr lang="ru-RU" sz="2800" dirty="0">
                <a:latin typeface="Arial Narrow" panose="020B0606020202030204" pitchFamily="34" charset="0"/>
              </a:rPr>
              <a:t> рота та </a:t>
            </a:r>
            <a:r>
              <a:rPr lang="ru-RU" sz="2800" dirty="0" err="1">
                <a:latin typeface="Arial Narrow" panose="020B0606020202030204" pitchFamily="34" charset="0"/>
              </a:rPr>
              <a:t>під</a:t>
            </a:r>
            <a:r>
              <a:rPr lang="ru-RU" sz="2800" dirty="0">
                <a:latin typeface="Arial Narrow" panose="020B0606020202030204" pitchFamily="34" charset="0"/>
              </a:rPr>
              <a:t> час </a:t>
            </a:r>
            <a:r>
              <a:rPr lang="ru-RU" sz="2800" dirty="0" err="1">
                <a:latin typeface="Arial Narrow" panose="020B0606020202030204" pitchFamily="34" charset="0"/>
              </a:rPr>
              <a:t>індивідуального</a:t>
            </a:r>
            <a:r>
              <a:rPr lang="ru-RU" sz="2800" dirty="0">
                <a:latin typeface="Arial Narrow" panose="020B0606020202030204" pitchFamily="34" charset="0"/>
              </a:rPr>
              <a:t> догляду </a:t>
            </a:r>
            <a:r>
              <a:rPr lang="ru-RU" sz="2800" dirty="0" err="1">
                <a:latin typeface="Arial Narrow" panose="020B0606020202030204" pitchFamily="34" charset="0"/>
              </a:rPr>
              <a:t>під</a:t>
            </a:r>
            <a:r>
              <a:rPr lang="ru-RU" sz="2800" dirty="0">
                <a:latin typeface="Arial Narrow" panose="020B0606020202030204" pitchFamily="34" charset="0"/>
              </a:rPr>
              <a:t> час </a:t>
            </a:r>
            <a:r>
              <a:rPr lang="ru-RU" sz="2800" dirty="0" err="1">
                <a:latin typeface="Arial Narrow" panose="020B0606020202030204" pitchFamily="34" charset="0"/>
              </a:rPr>
              <a:t>місцевого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лікування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знижує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запалення</a:t>
            </a:r>
            <a:r>
              <a:rPr lang="ru-RU" sz="2800" dirty="0">
                <a:latin typeface="Arial Narrow" panose="020B0606020202030204" pitchFamily="34" charset="0"/>
              </a:rPr>
              <a:t> в тканинах пародонту </a:t>
            </a:r>
            <a:r>
              <a:rPr lang="ru-RU" sz="2800" dirty="0" err="1">
                <a:latin typeface="Arial Narrow" panose="020B0606020202030204" pitchFamily="34" charset="0"/>
              </a:rPr>
              <a:t>завдяки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протизапальній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err="1">
                <a:latin typeface="Arial Narrow" panose="020B0606020202030204" pitchFamily="34" charset="0"/>
              </a:rPr>
              <a:t>активності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002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D89972-ECBC-43E2-A98F-C8345F229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59FF45-5B83-474D-8A95-412702C74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86" y="792965"/>
            <a:ext cx="5809635" cy="5082901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ru-RU" sz="4900" b="1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Медичні</a:t>
            </a:r>
            <a:r>
              <a:rPr lang="ru-RU" sz="49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установи та </a:t>
            </a:r>
            <a:r>
              <a:rPr lang="ru-RU" sz="4900" b="1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галузі</a:t>
            </a:r>
            <a:r>
              <a:rPr lang="ru-RU" sz="49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900" b="1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медицини</a:t>
            </a:r>
            <a:r>
              <a:rPr lang="ru-RU" sz="49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 де </a:t>
            </a:r>
            <a:r>
              <a:rPr lang="ru-RU" sz="4900" b="1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використовують</a:t>
            </a:r>
            <a:r>
              <a:rPr lang="ru-RU" sz="49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і </a:t>
            </a:r>
            <a:r>
              <a:rPr lang="ru-RU" sz="4900" b="1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вивчають</a:t>
            </a:r>
            <a:r>
              <a:rPr lang="ru-RU" sz="49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900" b="1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дію</a:t>
            </a:r>
            <a:r>
              <a:rPr lang="ru-RU" sz="49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продукту </a:t>
            </a:r>
            <a:r>
              <a:rPr lang="ru-RU" sz="4900" b="1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біорегулюючої</a:t>
            </a:r>
            <a:r>
              <a:rPr lang="ru-RU" sz="49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900" b="1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терапії</a:t>
            </a:r>
            <a:r>
              <a:rPr lang="ru-RU" sz="49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Кардіологія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Інститут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кардіології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ім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.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Стражеска</a:t>
            </a:r>
            <a:endParaRPr lang="ru-RU" sz="45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Педіатрія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, Акушерство,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Гінекологія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Інститут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педіатрії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, акушерства і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гінекології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Національної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академії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наук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України</a:t>
            </a:r>
            <a:endParaRPr lang="ru-RU" sz="45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Гастроентерологія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Головний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військовий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клінічний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госпіталь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Міністерства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оборони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України</a:t>
            </a:r>
            <a:endParaRPr lang="ru-RU" sz="45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Ревматологія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Національний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медичний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університет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ім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.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Богомольця</a:t>
            </a:r>
            <a:endParaRPr lang="ru-RU" sz="45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Радіологія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Національний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науковий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центр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радіаційної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медицини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Національної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академії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медичних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наук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України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Стоматологія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: "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Стоматологічний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Центр",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Академік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Нагурний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В.А.</a:t>
            </a:r>
          </a:p>
          <a:p>
            <a:pPr algn="just"/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Психіатрія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та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неврологія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: д.м.н.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Батечко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С.А., м. Одеса</a:t>
            </a:r>
          </a:p>
          <a:p>
            <a:pPr algn="just"/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Бактеріологія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Клініка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вчених</a:t>
            </a:r>
            <a:r>
              <a:rPr lang="ru-RU" sz="45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4500" dirty="0">
                <a:latin typeface="Arial Narrow" panose="020B0606020202030204" pitchFamily="34" charset="0"/>
                <a:cs typeface="Arial" panose="020B0604020202020204" pitchFamily="34" charset="0"/>
              </a:rPr>
              <a:t>HAH </a:t>
            </a:r>
            <a:r>
              <a:rPr lang="ru-RU" sz="4500" dirty="0" err="1">
                <a:latin typeface="Arial Narrow" panose="020B0606020202030204" pitchFamily="34" charset="0"/>
                <a:cs typeface="Arial" panose="020B0604020202020204" pitchFamily="34" charset="0"/>
              </a:rPr>
              <a:t>України</a:t>
            </a: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7E386D-37CF-4CD3-9395-61AAC20B0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48B0A6-92D7-4219-82BE-0C6ACB18A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90" y="792965"/>
            <a:ext cx="4122424" cy="537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520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C9BFB21-F9DE-492E-8C74-A2EC8DD99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465" y="483158"/>
            <a:ext cx="4124903" cy="5290457"/>
          </a:xfrm>
          <a:prstGeom prst="rect">
            <a:avLst/>
          </a:prstGeom>
          <a:solidFill>
            <a:schemeClr val="accent1"/>
          </a:solidFill>
          <a:ln w="82550">
            <a:solidFill>
              <a:schemeClr val="tx1"/>
            </a:solidFill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7320A6-0787-45F2-99AD-0CB74BB53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15AF92-16CD-4CCE-84D8-FAA8D7555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8834" y="798974"/>
            <a:ext cx="6414701" cy="465882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err="1"/>
              <a:t>Відповіддю</a:t>
            </a:r>
            <a:r>
              <a:rPr lang="ru-RU" dirty="0"/>
              <a:t> на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здоров'ям</a:t>
            </a:r>
            <a:r>
              <a:rPr lang="ru-RU" dirty="0"/>
              <a:t> у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мегаполісі</a:t>
            </a:r>
            <a:r>
              <a:rPr lang="ru-RU" dirty="0"/>
              <a:t>, є </a:t>
            </a:r>
            <a:r>
              <a:rPr lang="ru-RU" dirty="0" err="1"/>
              <a:t>унікальний</a:t>
            </a:r>
            <a:r>
              <a:rPr lang="ru-RU" dirty="0"/>
              <a:t>, </a:t>
            </a:r>
            <a:r>
              <a:rPr lang="ru-RU" dirty="0" err="1"/>
              <a:t>створений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природної</a:t>
            </a:r>
            <a:r>
              <a:rPr lang="ru-RU" dirty="0"/>
              <a:t> </a:t>
            </a:r>
            <a:r>
              <a:rPr lang="ru-RU" dirty="0" err="1"/>
              <a:t>сировини</a:t>
            </a:r>
            <a:r>
              <a:rPr lang="ru-RU" dirty="0"/>
              <a:t> </a:t>
            </a:r>
            <a:r>
              <a:rPr lang="ru-RU" dirty="0" err="1"/>
              <a:t>полімінеральний</a:t>
            </a:r>
            <a:r>
              <a:rPr lang="ru-RU" dirty="0"/>
              <a:t> сорбент, </a:t>
            </a:r>
            <a:r>
              <a:rPr lang="ru-RU" dirty="0" err="1"/>
              <a:t>який</a:t>
            </a:r>
            <a:r>
              <a:rPr lang="ru-RU" dirty="0"/>
              <a:t>, на </a:t>
            </a:r>
            <a:r>
              <a:rPr lang="ru-RU" dirty="0" err="1"/>
              <a:t>відміну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сорбентів</a:t>
            </a:r>
            <a:r>
              <a:rPr lang="ru-RU" dirty="0"/>
              <a:t>, </a:t>
            </a:r>
            <a:r>
              <a:rPr lang="ru-RU" dirty="0" err="1"/>
              <a:t>розв'язує</a:t>
            </a:r>
            <a:r>
              <a:rPr lang="ru-RU" dirty="0"/>
              <a:t> </a:t>
            </a:r>
            <a:r>
              <a:rPr lang="ru-RU" dirty="0" err="1"/>
              <a:t>одночасно</a:t>
            </a:r>
            <a:r>
              <a:rPr lang="ru-RU" dirty="0"/>
              <a:t> 3 </a:t>
            </a:r>
            <a:r>
              <a:rPr lang="ru-RU" dirty="0" err="1"/>
              <a:t>завдання</a:t>
            </a:r>
            <a:r>
              <a:rPr lang="ru-RU" dirty="0"/>
              <a:t>: </a:t>
            </a:r>
            <a:r>
              <a:rPr lang="ru-RU" dirty="0" err="1">
                <a:solidFill>
                  <a:srgbClr val="FF0000"/>
                </a:solidFill>
              </a:rPr>
              <a:t>детоксикацію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організму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забезпечення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мінеральними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елементами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нормалізацію</a:t>
            </a:r>
            <a:r>
              <a:rPr lang="ru-RU" dirty="0">
                <a:solidFill>
                  <a:srgbClr val="FF0000"/>
                </a:solidFill>
              </a:rPr>
              <a:t> кислотно-</a:t>
            </a:r>
            <a:r>
              <a:rPr lang="ru-RU" dirty="0" err="1">
                <a:solidFill>
                  <a:srgbClr val="FF0000"/>
                </a:solidFill>
              </a:rPr>
              <a:t>лужної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рівноваги</a:t>
            </a:r>
            <a:endParaRPr lang="ru-RU" dirty="0">
              <a:solidFill>
                <a:srgbClr val="FF0000"/>
              </a:solidFill>
            </a:endParaRPr>
          </a:p>
          <a:p>
            <a:pPr algn="just"/>
            <a:r>
              <a:rPr lang="ru-RU" dirty="0"/>
              <a:t>Продукт </a:t>
            </a:r>
            <a:r>
              <a:rPr lang="ru-RU" dirty="0" err="1"/>
              <a:t>біорегулюючої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/>
              <a:t> </a:t>
            </a:r>
            <a:r>
              <a:rPr lang="ru-RU" dirty="0" err="1"/>
              <a:t>виготовляється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сировини</a:t>
            </a:r>
            <a:r>
              <a:rPr lang="ru-RU" dirty="0"/>
              <a:t> з </a:t>
            </a:r>
            <a:r>
              <a:rPr lang="ru-RU" dirty="0" err="1"/>
              <a:t>переважанням</a:t>
            </a:r>
            <a:r>
              <a:rPr lang="ru-RU" dirty="0"/>
              <a:t> </a:t>
            </a:r>
            <a:r>
              <a:rPr lang="ru-RU" dirty="0" err="1"/>
              <a:t>унікального</a:t>
            </a:r>
            <a:r>
              <a:rPr lang="ru-RU" dirty="0"/>
              <a:t> </a:t>
            </a:r>
            <a:r>
              <a:rPr lang="ru-RU" dirty="0" err="1"/>
              <a:t>мінералу</a:t>
            </a:r>
            <a:r>
              <a:rPr lang="ru-RU" dirty="0"/>
              <a:t> </a:t>
            </a:r>
            <a:r>
              <a:rPr lang="ru-RU" dirty="0" err="1"/>
              <a:t>монтморилоніту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донні</a:t>
            </a:r>
            <a:r>
              <a:rPr lang="ru-RU" dirty="0"/>
              <a:t> </a:t>
            </a:r>
            <a:r>
              <a:rPr lang="ru-RU" dirty="0" err="1"/>
              <a:t>відкладення</a:t>
            </a:r>
            <a:r>
              <a:rPr lang="ru-RU" dirty="0"/>
              <a:t> </a:t>
            </a:r>
            <a:r>
              <a:rPr lang="ru-RU" dirty="0" err="1"/>
              <a:t>молюсків</a:t>
            </a:r>
            <a:r>
              <a:rPr lang="ru-RU" dirty="0"/>
              <a:t>, </a:t>
            </a:r>
            <a:r>
              <a:rPr lang="ru-RU" dirty="0" err="1"/>
              <a:t>водоростей</a:t>
            </a:r>
            <a:r>
              <a:rPr lang="ru-RU" dirty="0"/>
              <a:t> і </a:t>
            </a:r>
            <a:r>
              <a:rPr lang="ru-RU" dirty="0" err="1"/>
              <a:t>ракоподібних</a:t>
            </a:r>
            <a:r>
              <a:rPr lang="ru-RU" dirty="0"/>
              <a:t> </a:t>
            </a:r>
            <a:r>
              <a:rPr lang="ru-RU" dirty="0" err="1"/>
              <a:t>стародавнього</a:t>
            </a:r>
            <a:r>
              <a:rPr lang="ru-RU" dirty="0"/>
              <a:t> моря,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залягають</a:t>
            </a:r>
            <a:r>
              <a:rPr lang="ru-RU" dirty="0"/>
              <a:t> на </a:t>
            </a:r>
            <a:r>
              <a:rPr lang="ru-RU" dirty="0" err="1"/>
              <a:t>глибині</a:t>
            </a:r>
            <a:r>
              <a:rPr lang="ru-RU" dirty="0"/>
              <a:t> 70-90 м.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субстанція</a:t>
            </a:r>
            <a:r>
              <a:rPr lang="ru-RU" dirty="0"/>
              <a:t>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</a:t>
            </a:r>
            <a:r>
              <a:rPr lang="ru-RU" dirty="0" err="1"/>
              <a:t>екологічно</a:t>
            </a:r>
            <a:r>
              <a:rPr lang="ru-RU" dirty="0"/>
              <a:t> </a:t>
            </a:r>
            <a:r>
              <a:rPr lang="ru-RU" dirty="0" err="1"/>
              <a:t>чистої</a:t>
            </a:r>
            <a:r>
              <a:rPr lang="ru-RU" dirty="0"/>
              <a:t> </a:t>
            </a:r>
            <a:r>
              <a:rPr lang="ru-RU" dirty="0" err="1"/>
              <a:t>природи</a:t>
            </a:r>
            <a:r>
              <a:rPr lang="ru-RU" dirty="0"/>
              <a:t> </a:t>
            </a:r>
            <a:r>
              <a:rPr lang="ru-RU" dirty="0" err="1"/>
              <a:t>докембрійського</a:t>
            </a:r>
            <a:r>
              <a:rPr lang="ru-RU" dirty="0"/>
              <a:t> </a:t>
            </a:r>
            <a:r>
              <a:rPr lang="ru-RU" dirty="0" err="1"/>
              <a:t>періоду</a:t>
            </a: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F57677-FFBC-4E73-8FB7-97D6C5474A7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302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B0E605-C599-40D4-8DF4-3B23B35A0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373" y="804519"/>
            <a:ext cx="9051099" cy="517385"/>
          </a:xfrm>
        </p:spPr>
        <p:txBody>
          <a:bodyPr>
            <a:normAutofit fontScale="90000"/>
          </a:bodyPr>
          <a:lstStyle/>
          <a:p>
            <a:r>
              <a:rPr lang="ru-RU" sz="31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Загальні</a:t>
            </a:r>
            <a:r>
              <a:rPr lang="ru-RU" sz="31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1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властивості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147A464-FFEE-4A78-A818-036F9D2004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3062" y="1634065"/>
            <a:ext cx="3736364" cy="3674186"/>
          </a:xfrm>
          <a:prstGeom prst="rect">
            <a:avLst/>
          </a:prstGeom>
          <a:solidFill>
            <a:srgbClr val="00B050"/>
          </a:solidFill>
          <a:ln w="117475">
            <a:solidFill>
              <a:schemeClr val="accent1"/>
            </a:solidFill>
          </a:ln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F91224D-8A17-4E4B-8FB7-577914E34C5B}"/>
              </a:ext>
            </a:extLst>
          </p:cNvPr>
          <p:cNvSpPr/>
          <p:nvPr/>
        </p:nvSpPr>
        <p:spPr>
          <a:xfrm>
            <a:off x="5267739" y="982132"/>
            <a:ext cx="633122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rgbClr val="FF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М'який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природний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комплексний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ПОТУЖНИЙ СОРБЕНТ -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завдяки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губчастій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структурі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мікропор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має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високу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сорбційну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здатність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очищаючи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кров і весь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організм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від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токсинів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консервантів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барвників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шкідливих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харчових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добавок (Е),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важких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металів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шлаків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радіонуклідів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Містить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понад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70 МІНЕРАЛЬНИХ ЕЛЕМЕНТІВ, у т. ч.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кальцій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залізо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калій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магній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марганець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йод,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сірка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цинк,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мідь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хром, селен, а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також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кремній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у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разі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дефіциту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якого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в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організмі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прискорюється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старіння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виникають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артрит і атеросклероз,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онкозахворювання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Ph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- СТАБІЛІЗАТОР -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високий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вміст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продукті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елементів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лужного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характеру (77,1%)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відновлює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кислотно-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лужну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рівновагу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в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організмі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ІМУНОМОДУЛЯТОР -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підвищує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стійкість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організму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до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різних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захворювань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сприяє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виробленню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організмом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ферментів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гормонів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вітамінів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відновлює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cs typeface="Arial" panose="020B0604020202020204" pitchFamily="34" charset="0"/>
              </a:rPr>
              <a:t>саморегуляцію</a:t>
            </a:r>
            <a:r>
              <a:rPr lang="ru-RU" dirty="0"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50268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E35E1C-267A-4B35-A348-2ACED3F0F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199" y="1002231"/>
            <a:ext cx="4589677" cy="4589677"/>
          </a:xfrm>
          <a:prstGeom prst="rect">
            <a:avLst/>
          </a:prstGeom>
          <a:ln w="53975">
            <a:solidFill>
              <a:srgbClr val="92D050"/>
            </a:solidFill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7CEA49-2406-47D1-9D61-F7FD59519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B49B66-FD1E-461E-AF32-EF32FED2E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3488" y="278297"/>
            <a:ext cx="5824808" cy="559757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5. ГЕРОНТОПРОТЕКТОР (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омолодження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):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зміцнює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стінки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судин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;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покращує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мікроциркуляцію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крові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;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нормалізує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склад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крові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, у т. ч.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цукор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підвищує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гемоглобін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знижує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рівень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холестерину.</a:t>
            </a:r>
          </a:p>
          <a:p>
            <a:pPr marL="0" indent="0" algn="just">
              <a:buNone/>
            </a:pP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6. ОСТЕОПРОТЕКТОР -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зміцнює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і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відновлює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кісткову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та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сполучну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тканину.</a:t>
            </a:r>
          </a:p>
          <a:p>
            <a:pPr marL="0" indent="0" algn="just">
              <a:buNone/>
            </a:pP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7. ПОСИЛЮЄ ЛІКУВАЛЬНИЙ ЕФЕКТ у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разі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захворювань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запального характеру, ЗМЕНШУЄ ПОБІЧНУ ДІЮ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під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час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лікування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антибіотиками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8. ПРОДУКТ БІОРЕГУЛЮЮЧОЇ ТЕРАПІЇ НА ОСНОВІ МІНЕРАЛУ МОНТМОРИЛОНІТУ не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має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побічних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ефектів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і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протипоказань</a:t>
            </a:r>
            <a:endParaRPr lang="ru-RU" sz="6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СПОСІБ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застосування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4 г (1 пакетик)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розмішати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в 200 мл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теплої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води,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відстояти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5 секунд і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випити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крім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осаду, за 30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хвилин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до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їди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для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профілактики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- 2 рази на день, для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лікування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- 3 рази на день.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Тривалість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прийому</a:t>
            </a: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не </a:t>
            </a:r>
            <a:r>
              <a:rPr lang="ru-RU" sz="6400" dirty="0" err="1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обмежена</a:t>
            </a:r>
            <a:endParaRPr lang="ru-RU" sz="6400" dirty="0">
              <a:solidFill>
                <a:srgbClr val="FF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64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ПРОДУКТ БІОРЕГУЛЮЮЧОЇ ТЕРАПІЇ НА ОСНОВІ МІНЕРАЛУ МОНТМОРИЛОНІТУ РЕКОМЕНДОВАНИЙ МІНІСТЕРСТВОМ ОХОРОНИ ЗДОРОВ'Я</a:t>
            </a:r>
          </a:p>
          <a:p>
            <a:pPr marL="0" indent="0" algn="just">
              <a:buNone/>
            </a:pP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Висновок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державної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санітарно-епідеміологічної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експертизи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№ 05.03.02-06/10800 </a:t>
            </a:r>
            <a:r>
              <a:rPr lang="ru-RU" sz="6400" dirty="0" err="1">
                <a:latin typeface="Arial Narrow" panose="020B0606020202030204" pitchFamily="34" charset="0"/>
                <a:cs typeface="Arial" panose="020B0604020202020204" pitchFamily="34" charset="0"/>
              </a:rPr>
              <a:t>від</a:t>
            </a:r>
            <a:r>
              <a:rPr lang="ru-RU" sz="6400" dirty="0">
                <a:latin typeface="Arial Narrow" panose="020B0606020202030204" pitchFamily="34" charset="0"/>
                <a:cs typeface="Arial" panose="020B0604020202020204" pitchFamily="34" charset="0"/>
              </a:rPr>
              <a:t> 15.02.2012 р. ТУ У 21540172-1-2001</a:t>
            </a: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84189C-895C-40EC-AD72-29386E5F1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2319463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Галерея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3514</TotalTime>
  <Words>2444</Words>
  <Application>Microsoft Office PowerPoint</Application>
  <PresentationFormat>Широкоэкранный</PresentationFormat>
  <Paragraphs>97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Arial</vt:lpstr>
      <vt:lpstr>Arial Black</vt:lpstr>
      <vt:lpstr>Arial Narrow</vt:lpstr>
      <vt:lpstr>Calibri</vt:lpstr>
      <vt:lpstr>Franklin Gothic Book</vt:lpstr>
      <vt:lpstr>Rockwell</vt:lpstr>
      <vt:lpstr>Галерея</vt:lpstr>
      <vt:lpstr>    ЗАСТОСУВАННЯ ПРОДУКТУ БІОРЕГУЛЮЮЧОЇ ТЕРАПІЇ ТА ЗАСОБІВ ГІГІЄНИ НА ОСНОВІ МІНЕРАЛУ монтморилонітУ ПІД ЧАС МІСЦЕВОГО ЛІКУВАННЯ ЗАХВОРЮВАНЬ ПАРОДОНТУ</vt:lpstr>
      <vt:lpstr>Актуальність</vt:lpstr>
      <vt:lpstr>Актуальність</vt:lpstr>
      <vt:lpstr>Актуальність</vt:lpstr>
      <vt:lpstr>Актуальність</vt:lpstr>
      <vt:lpstr>Презентация PowerPoint</vt:lpstr>
      <vt:lpstr>Презентация PowerPoint</vt:lpstr>
      <vt:lpstr>Загальні властивості </vt:lpstr>
      <vt:lpstr>Презентация PowerPoint</vt:lpstr>
      <vt:lpstr>Презентация PowerPoint</vt:lpstr>
      <vt:lpstr>      Основу загальноприйнятої місцевої терапії захворювань пародонту (фаза 1) складають 3 операції </vt:lpstr>
      <vt:lpstr>Презентация PowerPoint</vt:lpstr>
      <vt:lpstr>Презентация PowerPoint</vt:lpstr>
      <vt:lpstr>Основна група</vt:lpstr>
      <vt:lpstr>Основна група</vt:lpstr>
      <vt:lpstr>Група порівняння</vt:lpstr>
      <vt:lpstr>Група порівняння</vt:lpstr>
      <vt:lpstr>Клінічний випадок пацієнта з 2 підгрупи основної групи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Матеріали та методи</vt:lpstr>
      <vt:lpstr>Матеріали та методи</vt:lpstr>
      <vt:lpstr>Результати дослідження та обговорення</vt:lpstr>
      <vt:lpstr>Результати дослідження та обговорення</vt:lpstr>
      <vt:lpstr>Результати дослідження та обговорення</vt:lpstr>
      <vt:lpstr>Результати дослідження та обговорення</vt:lpstr>
      <vt:lpstr>Висновки</vt:lpstr>
      <vt:lpstr>Література: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подходы к профилактике, диагностике и лечению заболеваний тканей пародонта</dc:title>
  <dc:creator>Maryna</dc:creator>
  <cp:lastModifiedBy>Maryna</cp:lastModifiedBy>
  <cp:revision>235</cp:revision>
  <dcterms:created xsi:type="dcterms:W3CDTF">2021-08-19T13:55:54Z</dcterms:created>
  <dcterms:modified xsi:type="dcterms:W3CDTF">2024-04-15T16:51:53Z</dcterms:modified>
</cp:coreProperties>
</file>