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A4ECB-7368-42B4-8AFB-0023A611EF7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B7917-6B66-4BEC-B43B-99CD70FBB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918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A4ECB-7368-42B4-8AFB-0023A611EF7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B7917-6B66-4BEC-B43B-99CD70FBB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24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A4ECB-7368-42B4-8AFB-0023A611EF7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B7917-6B66-4BEC-B43B-99CD70FBB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11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A4ECB-7368-42B4-8AFB-0023A611EF7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B7917-6B66-4BEC-B43B-99CD70FBB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959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A4ECB-7368-42B4-8AFB-0023A611EF7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B7917-6B66-4BEC-B43B-99CD70FBB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582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A4ECB-7368-42B4-8AFB-0023A611EF7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B7917-6B66-4BEC-B43B-99CD70FBB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958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A4ECB-7368-42B4-8AFB-0023A611EF7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B7917-6B66-4BEC-B43B-99CD70FBB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886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A4ECB-7368-42B4-8AFB-0023A611EF7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B7917-6B66-4BEC-B43B-99CD70FBB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154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A4ECB-7368-42B4-8AFB-0023A611EF7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B7917-6B66-4BEC-B43B-99CD70FBB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421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A4ECB-7368-42B4-8AFB-0023A611EF7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B7917-6B66-4BEC-B43B-99CD70FBB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866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A4ECB-7368-42B4-8AFB-0023A611EF7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B7917-6B66-4BEC-B43B-99CD70FBB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337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A4ECB-7368-42B4-8AFB-0023A611EF7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B7917-6B66-4BEC-B43B-99CD70FBB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838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Науковий</a:t>
            </a:r>
            <a:r>
              <a:rPr lang="ru-RU" dirty="0" smtClean="0"/>
              <a:t> сем</a:t>
            </a:r>
            <a:r>
              <a:rPr lang="uk-UA" dirty="0" err="1" smtClean="0"/>
              <a:t>інар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2700" dirty="0" smtClean="0"/>
              <a:t>присвячений Дню визволення України від фашистських загарбників (28 жовтня)</a:t>
            </a:r>
            <a:endParaRPr lang="ru-RU" sz="27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132856"/>
            <a:ext cx="8424936" cy="2736304"/>
          </a:xfrm>
        </p:spPr>
        <p:txBody>
          <a:bodyPr>
            <a:normAutofit fontScale="92500" lnSpcReduction="10000"/>
          </a:bodyPr>
          <a:lstStyle/>
          <a:p>
            <a:r>
              <a:rPr lang="uk-UA" sz="6300" dirty="0" smtClean="0">
                <a:solidFill>
                  <a:srgbClr val="FF0000"/>
                </a:solidFill>
              </a:rPr>
              <a:t>Підвищення імунітету в умовах </a:t>
            </a:r>
            <a:r>
              <a:rPr lang="en-US" sz="6300" dirty="0" smtClean="0">
                <a:solidFill>
                  <a:srgbClr val="FF0000"/>
                </a:solidFill>
              </a:rPr>
              <a:t>COVID-19</a:t>
            </a:r>
            <a:endParaRPr lang="uk-UA" sz="6300" dirty="0" smtClean="0">
              <a:solidFill>
                <a:srgbClr val="FF0000"/>
              </a:solidFill>
            </a:endParaRPr>
          </a:p>
          <a:p>
            <a:r>
              <a:rPr lang="uk-UA" dirty="0" smtClean="0">
                <a:solidFill>
                  <a:srgbClr val="FF0000"/>
                </a:solidFill>
              </a:rPr>
              <a:t>(воскова міль – об’єкт дослідження мікробіологів, медиків, хіміків, фармацевтів, екологів)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65174" y="4941168"/>
            <a:ext cx="349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Доповідач проф. Сирова Г.О.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283968" y="6381328"/>
            <a:ext cx="1521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mtClean="0"/>
              <a:t>28 </a:t>
            </a:r>
            <a:r>
              <a:rPr lang="uk-UA" dirty="0" smtClean="0"/>
              <a:t>.10.2021 р.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475656" cy="1480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-3189"/>
            <a:ext cx="1272686" cy="1416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11760" y="1166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МОЗ УКРАЇНИ</a:t>
            </a:r>
            <a:br>
              <a:rPr lang="ru-RU" dirty="0"/>
            </a:br>
            <a:r>
              <a:rPr lang="ru-RU" dirty="0"/>
              <a:t>ХНМУ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2338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618039"/>
            <a:ext cx="2963553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19252" y="0"/>
            <a:ext cx="7296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</a:rPr>
              <a:t>ПРИГОТУВАННЯ НАСТОЯНКИ ВОСКОВОЇ МОЛІ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45591" y="806369"/>
            <a:ext cx="40397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dirty="0" smtClean="0"/>
              <a:t>Взяти комах з бджолиних вуликів, не брати тих, яких вирощували у штучних умовах – 10 г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54729" y="2955744"/>
            <a:ext cx="67040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Замочити в 100 </a:t>
            </a:r>
            <a:r>
              <a:rPr lang="uk-UA" sz="2800" dirty="0" err="1" smtClean="0"/>
              <a:t>мл</a:t>
            </a:r>
            <a:r>
              <a:rPr lang="uk-UA" sz="2800" dirty="0" smtClean="0"/>
              <a:t> С</a:t>
            </a:r>
            <a:r>
              <a:rPr lang="uk-UA" sz="2800" baseline="-25000" dirty="0" smtClean="0"/>
              <a:t>2</a:t>
            </a:r>
            <a:r>
              <a:rPr lang="uk-UA" sz="2800" dirty="0" smtClean="0"/>
              <a:t>Н</a:t>
            </a:r>
            <a:r>
              <a:rPr lang="uk-UA" sz="2800" baseline="-25000" dirty="0" smtClean="0"/>
              <a:t>5</a:t>
            </a:r>
            <a:r>
              <a:rPr lang="uk-UA" sz="2800" dirty="0" smtClean="0"/>
              <a:t>ОН (70% та більше)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4149080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Помістити в ємність  з темного скла на 10-14 днів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382455" y="6165304"/>
            <a:ext cx="35028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Регулярно збовтувати</a:t>
            </a:r>
            <a:endParaRPr lang="ru-RU" sz="28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4" y="476672"/>
            <a:ext cx="4575510" cy="2475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0317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626" y="3356992"/>
            <a:ext cx="2069332" cy="20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17032" y="119066"/>
            <a:ext cx="21010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</a:rPr>
              <a:t>ДОЗУВАННЯ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022" y="908719"/>
            <a:ext cx="45416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</a:rPr>
              <a:t>Діти до 14 років: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2400" dirty="0" smtClean="0"/>
              <a:t>  по 1 к в день  дитині 1-го року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sz="2400" dirty="0" smtClean="0"/>
              <a:t>7 к – дитині 7 років і т.д.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77022" y="3356992"/>
            <a:ext cx="7572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</a:rPr>
              <a:t>Дорослим: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400" dirty="0" smtClean="0"/>
              <a:t>По 4 к на 10 кг маси тіла при серцево-судинних патологіях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400" dirty="0" smtClean="0"/>
              <a:t>По 8 к на 10 кг маси тіла при туберкульозі</a:t>
            </a:r>
          </a:p>
          <a:p>
            <a:r>
              <a:rPr lang="uk-UA" sz="2400" dirty="0"/>
              <a:t>	</a:t>
            </a:r>
            <a:r>
              <a:rPr lang="uk-UA" sz="2400" dirty="0" smtClean="0"/>
              <a:t>За 30 хв. до прийому їжі </a:t>
            </a:r>
          </a:p>
          <a:p>
            <a:r>
              <a:rPr lang="uk-UA" sz="2400" dirty="0" smtClean="0"/>
              <a:t>1-3 місяці, потім перерва 1 місяць, продовжуємо курс, </a:t>
            </a:r>
          </a:p>
          <a:p>
            <a:r>
              <a:rPr lang="uk-UA" sz="2400" dirty="0" smtClean="0"/>
              <a:t>1-3 місяці</a:t>
            </a:r>
            <a:endParaRPr lang="ru-RU" sz="2400" dirty="0"/>
          </a:p>
        </p:txBody>
      </p:sp>
      <p:sp>
        <p:nvSpPr>
          <p:cNvPr id="6" name="AutoShape 2" descr="18-24 месяца: незадолго до второго Дня рожд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139" y="445601"/>
            <a:ext cx="2764532" cy="212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083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82341" y="0"/>
            <a:ext cx="4160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>
                <a:solidFill>
                  <a:srgbClr val="FF0000"/>
                </a:solidFill>
              </a:rPr>
              <a:t>ЕКОЛОГІЧНИЙ АСПЕКТ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790" y="584775"/>
            <a:ext cx="871296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/>
              <a:t>	</a:t>
            </a:r>
            <a:r>
              <a:rPr lang="uk-UA" dirty="0" err="1" smtClean="0"/>
              <a:t>Федеріка</a:t>
            </a:r>
            <a:r>
              <a:rPr lang="uk-UA" dirty="0" smtClean="0"/>
              <a:t> </a:t>
            </a:r>
            <a:r>
              <a:rPr lang="uk-UA" dirty="0" err="1" smtClean="0"/>
              <a:t>Бертоккіні</a:t>
            </a:r>
            <a:r>
              <a:rPr lang="uk-UA" dirty="0" smtClean="0"/>
              <a:t> </a:t>
            </a:r>
            <a:r>
              <a:rPr lang="en-US" dirty="0" smtClean="0"/>
              <a:t>(Federica </a:t>
            </a:r>
            <a:r>
              <a:rPr lang="en-US" dirty="0" err="1" smtClean="0"/>
              <a:t>Bertocchini</a:t>
            </a:r>
            <a:r>
              <a:rPr lang="en-US" dirty="0" smtClean="0"/>
              <a:t>)</a:t>
            </a:r>
            <a:r>
              <a:rPr lang="uk-UA" dirty="0" smtClean="0"/>
              <a:t> - </a:t>
            </a:r>
            <a:r>
              <a:rPr lang="uk-UA" dirty="0" err="1" smtClean="0"/>
              <a:t>біологиня</a:t>
            </a:r>
            <a:r>
              <a:rPr lang="uk-UA" dirty="0" smtClean="0"/>
              <a:t> з Іспанії 27.04.2017 р. у журналі </a:t>
            </a:r>
            <a:r>
              <a:rPr lang="en-US" dirty="0" smtClean="0"/>
              <a:t>Current </a:t>
            </a:r>
            <a:r>
              <a:rPr lang="en-US" dirty="0" err="1" smtClean="0"/>
              <a:t>Biolgy</a:t>
            </a:r>
            <a:r>
              <a:rPr lang="ru-RU" dirty="0" smtClean="0"/>
              <a:t> </a:t>
            </a:r>
            <a:r>
              <a:rPr lang="ru-RU" dirty="0" err="1" smtClean="0"/>
              <a:t>опублікувала</a:t>
            </a:r>
            <a:r>
              <a:rPr lang="ru-RU" dirty="0" smtClean="0"/>
              <a:t> </a:t>
            </a:r>
            <a:r>
              <a:rPr lang="ru-RU" dirty="0" err="1" smtClean="0"/>
              <a:t>результати</a:t>
            </a:r>
            <a:r>
              <a:rPr lang="ru-RU" dirty="0" smtClean="0"/>
              <a:t> </a:t>
            </a:r>
            <a:r>
              <a:rPr lang="ru-RU" dirty="0" err="1" smtClean="0"/>
              <a:t>свого</a:t>
            </a:r>
            <a:r>
              <a:rPr lang="ru-RU" dirty="0" smtClean="0"/>
              <a:t> </a:t>
            </a:r>
            <a:r>
              <a:rPr lang="ru-RU" dirty="0" err="1" smtClean="0"/>
              <a:t>дослідження</a:t>
            </a:r>
            <a:r>
              <a:rPr lang="ru-RU" dirty="0" smtClean="0"/>
              <a:t>  і </a:t>
            </a:r>
            <a:r>
              <a:rPr lang="ru-RU" dirty="0" err="1" smtClean="0"/>
              <a:t>запропонувала</a:t>
            </a:r>
            <a:r>
              <a:rPr lang="ru-RU" dirty="0" smtClean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 </a:t>
            </a:r>
            <a:r>
              <a:rPr lang="ru-RU" dirty="0" err="1" smtClean="0"/>
              <a:t>проблеми</a:t>
            </a:r>
            <a:r>
              <a:rPr lang="ru-RU" dirty="0" smtClean="0"/>
              <a:t> </a:t>
            </a:r>
            <a:r>
              <a:rPr lang="ru-RU" dirty="0" err="1" smtClean="0"/>
              <a:t>відходів</a:t>
            </a:r>
            <a:r>
              <a:rPr lang="ru-RU" dirty="0" smtClean="0"/>
              <a:t> з пластика. </a:t>
            </a:r>
            <a:r>
              <a:rPr lang="ru-RU" dirty="0" err="1" smtClean="0"/>
              <a:t>Лічинки</a:t>
            </a:r>
            <a:r>
              <a:rPr lang="ru-RU" dirty="0" smtClean="0"/>
              <a:t> </a:t>
            </a:r>
            <a:r>
              <a:rPr lang="ru-RU" dirty="0" err="1" smtClean="0"/>
              <a:t>переробляють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за </a:t>
            </a:r>
            <a:r>
              <a:rPr lang="ru-RU" dirty="0" err="1" smtClean="0"/>
              <a:t>рекордний</a:t>
            </a:r>
            <a:r>
              <a:rPr lang="ru-RU" dirty="0" smtClean="0"/>
              <a:t> час.</a:t>
            </a:r>
          </a:p>
          <a:p>
            <a:pPr algn="just"/>
            <a:r>
              <a:rPr lang="uk-UA" dirty="0" smtClean="0"/>
              <a:t>	Під час догляду за бджолами у своєму саду, дослідниця </a:t>
            </a:r>
            <a:r>
              <a:rPr lang="uk-UA" dirty="0" err="1" smtClean="0"/>
              <a:t>Федеріка</a:t>
            </a:r>
            <a:r>
              <a:rPr lang="uk-UA" dirty="0" smtClean="0"/>
              <a:t> </a:t>
            </a:r>
            <a:r>
              <a:rPr lang="uk-UA" dirty="0" err="1" smtClean="0"/>
              <a:t>Бертоккіні</a:t>
            </a:r>
            <a:r>
              <a:rPr lang="uk-UA" dirty="0" smtClean="0"/>
              <a:t> вичищала з вулика гусениць воскової молі та поклала їх у поліетиленовий пакет. Пізніше вона виявила, що гусениці почали його їсти.</a:t>
            </a:r>
          </a:p>
          <a:p>
            <a:pPr algn="just"/>
            <a:r>
              <a:rPr lang="uk-UA" dirty="0" smtClean="0"/>
              <a:t>	На цьому дослідження </a:t>
            </a:r>
            <a:r>
              <a:rPr lang="uk-UA" dirty="0" err="1" smtClean="0"/>
              <a:t>Бертоккіні</a:t>
            </a:r>
            <a:r>
              <a:rPr lang="uk-UA" dirty="0" smtClean="0"/>
              <a:t> не закінчились. Зокрема, вона встановила, що за півдня майже 100 гусениць з’їли 100 міліграм пакета.</a:t>
            </a:r>
          </a:p>
          <a:p>
            <a:pPr algn="just"/>
            <a:r>
              <a:rPr lang="uk-UA" dirty="0" smtClean="0"/>
              <a:t>	За попередніми даними, організм майбутньої молі виробляє особливий фермент, який руйнує структуру пластику, шляхом </a:t>
            </a:r>
            <a:r>
              <a:rPr lang="ru-RU" b="0" i="0" u="none" strike="noStrike" dirty="0" err="1" smtClean="0">
                <a:effectLst/>
              </a:rPr>
              <a:t>розриву</a:t>
            </a:r>
            <a:r>
              <a:rPr lang="ru-RU" b="0" i="0" u="none" strike="noStrike" dirty="0" smtClean="0">
                <a:effectLst/>
              </a:rPr>
              <a:t> </a:t>
            </a:r>
            <a:r>
              <a:rPr lang="ru-RU" b="0" i="0" u="none" strike="noStrike" dirty="0" err="1" smtClean="0">
                <a:effectLst/>
              </a:rPr>
              <a:t>зв'язків</a:t>
            </a:r>
            <a:r>
              <a:rPr lang="ru-RU" b="0" i="0" u="none" strike="noStrike" dirty="0" smtClean="0">
                <a:effectLst/>
              </a:rPr>
              <a:t> </a:t>
            </a:r>
            <a:r>
              <a:rPr lang="ru-RU" b="0" i="0" u="none" strike="noStrike" dirty="0" err="1" smtClean="0">
                <a:effectLst/>
              </a:rPr>
              <a:t>між</a:t>
            </a:r>
            <a:r>
              <a:rPr lang="ru-RU" b="0" i="0" u="none" strike="noStrike" dirty="0" smtClean="0">
                <a:effectLst/>
              </a:rPr>
              <a:t> ланками </a:t>
            </a:r>
            <a:r>
              <a:rPr lang="ru-RU" b="0" i="0" u="none" strike="noStrike" dirty="0" err="1" smtClean="0">
                <a:effectLst/>
              </a:rPr>
              <a:t>полімерних</a:t>
            </a:r>
            <a:r>
              <a:rPr lang="ru-RU" b="0" i="0" u="none" strike="noStrike" dirty="0" smtClean="0">
                <a:effectLst/>
              </a:rPr>
              <a:t> молекул і </a:t>
            </a:r>
            <a:r>
              <a:rPr lang="ru-RU" b="0" i="0" u="none" strike="noStrike" dirty="0" err="1" smtClean="0">
                <a:effectLst/>
              </a:rPr>
              <a:t>перетворення</a:t>
            </a:r>
            <a:r>
              <a:rPr lang="ru-RU" b="0" i="0" u="none" strike="noStrike" dirty="0" smtClean="0">
                <a:effectLst/>
              </a:rPr>
              <a:t>  </a:t>
            </a:r>
            <a:r>
              <a:rPr lang="ru-RU" b="0" i="0" u="none" strike="noStrike" dirty="0" err="1" smtClean="0">
                <a:effectLst/>
              </a:rPr>
              <a:t>їх</a:t>
            </a:r>
            <a:r>
              <a:rPr lang="ru-RU" b="0" i="0" u="none" strike="noStrike" dirty="0" smtClean="0">
                <a:effectLst/>
              </a:rPr>
              <a:t> на </a:t>
            </a:r>
            <a:r>
              <a:rPr lang="ru-RU" b="0" i="0" u="none" strike="noStrike" dirty="0" err="1" smtClean="0">
                <a:effectLst/>
              </a:rPr>
              <a:t>етиленгліколь</a:t>
            </a:r>
            <a:r>
              <a:rPr lang="ru-RU" b="0" i="0" u="none" strike="noStrike" dirty="0" smtClean="0">
                <a:effectLst/>
              </a:rPr>
              <a:t> - </a:t>
            </a:r>
            <a:r>
              <a:rPr lang="ru-RU" b="0" i="0" u="none" strike="noStrike" dirty="0" err="1" smtClean="0">
                <a:effectLst/>
              </a:rPr>
              <a:t>токсичний</a:t>
            </a:r>
            <a:r>
              <a:rPr lang="ru-RU" b="0" i="0" u="none" strike="noStrike" dirty="0" smtClean="0">
                <a:effectLst/>
              </a:rPr>
              <a:t> для </a:t>
            </a:r>
            <a:r>
              <a:rPr lang="ru-RU" b="0" i="0" u="none" strike="noStrike" dirty="0" err="1" smtClean="0">
                <a:effectLst/>
              </a:rPr>
              <a:t>людини</a:t>
            </a:r>
            <a:r>
              <a:rPr lang="ru-RU" b="0" i="0" u="none" strike="noStrike" dirty="0" smtClean="0">
                <a:effectLst/>
              </a:rPr>
              <a:t> спирт. </a:t>
            </a:r>
            <a:r>
              <a:rPr lang="ru-RU" b="0" i="0" u="none" strike="noStrike" dirty="0" err="1" smtClean="0">
                <a:effectLst/>
              </a:rPr>
              <a:t>Аналогічні</a:t>
            </a:r>
            <a:r>
              <a:rPr lang="ru-RU" b="0" i="0" u="none" strike="noStrike" dirty="0" smtClean="0">
                <a:effectLst/>
              </a:rPr>
              <a:t> </a:t>
            </a:r>
            <a:r>
              <a:rPr lang="ru-RU" b="0" i="0" u="none" strike="noStrike" dirty="0" err="1" smtClean="0">
                <a:effectLst/>
              </a:rPr>
              <a:t>зв'язки</a:t>
            </a:r>
            <a:r>
              <a:rPr lang="ru-RU" b="0" i="0" u="none" strike="noStrike" dirty="0" smtClean="0">
                <a:effectLst/>
              </a:rPr>
              <a:t> </a:t>
            </a:r>
            <a:r>
              <a:rPr lang="ru-RU" b="0" i="0" u="none" strike="noStrike" dirty="0" err="1" smtClean="0">
                <a:effectLst/>
              </a:rPr>
              <a:t>присутні</a:t>
            </a:r>
            <a:r>
              <a:rPr lang="ru-RU" b="0" i="0" u="none" strike="noStrike" dirty="0" smtClean="0">
                <a:effectLst/>
              </a:rPr>
              <a:t> в </a:t>
            </a:r>
            <a:r>
              <a:rPr lang="ru-RU" b="0" i="0" u="none" strike="noStrike" dirty="0" err="1" smtClean="0">
                <a:effectLst/>
              </a:rPr>
              <a:t>полімерних</a:t>
            </a:r>
            <a:r>
              <a:rPr lang="ru-RU" b="0" i="0" u="none" strike="noStrike" dirty="0" smtClean="0">
                <a:effectLst/>
              </a:rPr>
              <a:t> молекулах, </a:t>
            </a:r>
            <a:r>
              <a:rPr lang="ru-RU" b="0" i="0" u="none" strike="noStrike" dirty="0" err="1" smtClean="0">
                <a:effectLst/>
              </a:rPr>
              <a:t>що</a:t>
            </a:r>
            <a:r>
              <a:rPr lang="ru-RU" b="0" i="0" u="none" strike="noStrike" dirty="0" smtClean="0">
                <a:effectLst/>
              </a:rPr>
              <a:t> </a:t>
            </a:r>
            <a:r>
              <a:rPr lang="ru-RU" b="0" i="0" u="none" strike="noStrike" dirty="0" err="1" smtClean="0">
                <a:effectLst/>
              </a:rPr>
              <a:t>становлять</a:t>
            </a:r>
            <a:r>
              <a:rPr lang="ru-RU" b="0" i="0" u="none" strike="noStrike" dirty="0" smtClean="0">
                <a:effectLst/>
              </a:rPr>
              <a:t> основу </a:t>
            </a:r>
            <a:r>
              <a:rPr lang="ru-RU" b="0" i="0" u="none" strike="noStrike" dirty="0" err="1" smtClean="0">
                <a:effectLst/>
              </a:rPr>
              <a:t>бджолиного</a:t>
            </a:r>
            <a:r>
              <a:rPr lang="ru-RU" b="0" i="0" u="none" strike="noStrike" dirty="0" smtClean="0">
                <a:effectLst/>
              </a:rPr>
              <a:t> воску, </a:t>
            </a:r>
            <a:r>
              <a:rPr lang="ru-RU" b="0" i="0" u="none" strike="noStrike" dirty="0" err="1" smtClean="0">
                <a:effectLst/>
              </a:rPr>
              <a:t>що</a:t>
            </a:r>
            <a:r>
              <a:rPr lang="ru-RU" b="0" i="0" u="none" strike="noStrike" dirty="0" smtClean="0">
                <a:effectLst/>
              </a:rPr>
              <a:t> </a:t>
            </a:r>
            <a:r>
              <a:rPr lang="ru-RU" b="0" i="0" u="none" strike="noStrike" dirty="0" err="1" smtClean="0">
                <a:effectLst/>
              </a:rPr>
              <a:t>може</a:t>
            </a:r>
            <a:r>
              <a:rPr lang="ru-RU" b="0" i="0" u="none" strike="noStrike" dirty="0" smtClean="0">
                <a:effectLst/>
              </a:rPr>
              <a:t> </a:t>
            </a:r>
            <a:r>
              <a:rPr lang="ru-RU" b="0" i="0" u="none" strike="noStrike" dirty="0" err="1" smtClean="0">
                <a:effectLst/>
              </a:rPr>
              <a:t>пояснювати</a:t>
            </a:r>
            <a:r>
              <a:rPr lang="ru-RU" b="0" i="0" u="none" strike="noStrike" dirty="0" smtClean="0">
                <a:effectLst/>
              </a:rPr>
              <a:t>, </a:t>
            </a:r>
            <a:r>
              <a:rPr lang="ru-RU" b="0" i="0" u="none" strike="noStrike" dirty="0" err="1" smtClean="0">
                <a:effectLst/>
              </a:rPr>
              <a:t>чому</a:t>
            </a:r>
            <a:r>
              <a:rPr lang="ru-RU" b="0" i="0" u="none" strike="noStrike" dirty="0" smtClean="0">
                <a:effectLst/>
              </a:rPr>
              <a:t> </a:t>
            </a:r>
            <a:r>
              <a:rPr lang="ru-RU" b="0" i="0" u="none" strike="noStrike" dirty="0" err="1" smtClean="0">
                <a:effectLst/>
              </a:rPr>
              <a:t>гусениці</a:t>
            </a:r>
            <a:r>
              <a:rPr lang="ru-RU" b="0" i="0" u="none" strike="noStrike" dirty="0" smtClean="0">
                <a:effectLst/>
              </a:rPr>
              <a:t> </a:t>
            </a:r>
            <a:r>
              <a:rPr lang="ru-RU" b="0" i="0" u="none" strike="noStrike" dirty="0" err="1" smtClean="0">
                <a:effectLst/>
              </a:rPr>
              <a:t>молі</a:t>
            </a:r>
            <a:r>
              <a:rPr lang="ru-RU" b="0" i="0" u="none" strike="noStrike" dirty="0" smtClean="0">
                <a:effectLst/>
              </a:rPr>
              <a:t> так активно </a:t>
            </a:r>
            <a:r>
              <a:rPr lang="ru-RU" b="0" i="0" u="none" strike="noStrike" dirty="0" err="1" smtClean="0">
                <a:effectLst/>
              </a:rPr>
              <a:t>поїдають</a:t>
            </a:r>
            <a:r>
              <a:rPr lang="ru-RU" b="0" i="0" u="none" strike="noStrike" dirty="0" smtClean="0">
                <a:effectLst/>
              </a:rPr>
              <a:t> пластик.</a:t>
            </a:r>
          </a:p>
          <a:p>
            <a:pPr algn="just"/>
            <a:r>
              <a:rPr lang="uk-UA" dirty="0"/>
              <a:t>	</a:t>
            </a:r>
            <a:r>
              <a:rPr lang="ru-RU" b="0" i="0" dirty="0" smtClean="0">
                <a:solidFill>
                  <a:srgbClr val="0A0A0A"/>
                </a:solidFill>
                <a:effectLst/>
              </a:rPr>
              <a:t> </a:t>
            </a:r>
            <a:r>
              <a:rPr lang="ru-RU" b="0" i="0" dirty="0" err="1" smtClean="0">
                <a:solidFill>
                  <a:srgbClr val="0A0A0A"/>
                </a:solidFill>
                <a:effectLst/>
              </a:rPr>
              <a:t>Вчені</a:t>
            </a:r>
            <a:r>
              <a:rPr lang="ru-RU" b="0" i="0" dirty="0" smtClean="0">
                <a:solidFill>
                  <a:srgbClr val="0A0A0A"/>
                </a:solidFill>
                <a:effectLst/>
              </a:rPr>
              <a:t> </a:t>
            </a:r>
            <a:r>
              <a:rPr lang="ru-RU" b="0" i="0" dirty="0" err="1" smtClean="0">
                <a:solidFill>
                  <a:srgbClr val="0A0A0A"/>
                </a:solidFill>
                <a:effectLst/>
              </a:rPr>
              <a:t>планують</a:t>
            </a:r>
            <a:r>
              <a:rPr lang="ru-RU" b="0" i="0" dirty="0" smtClean="0">
                <a:solidFill>
                  <a:srgbClr val="0A0A0A"/>
                </a:solidFill>
                <a:effectLst/>
              </a:rPr>
              <a:t> </a:t>
            </a:r>
            <a:r>
              <a:rPr lang="ru-RU" b="0" i="0" dirty="0" err="1" smtClean="0">
                <a:solidFill>
                  <a:srgbClr val="0A0A0A"/>
                </a:solidFill>
                <a:effectLst/>
              </a:rPr>
              <a:t>ідентифікувати</a:t>
            </a:r>
            <a:r>
              <a:rPr lang="ru-RU" b="0" i="0" dirty="0" smtClean="0">
                <a:solidFill>
                  <a:srgbClr val="0A0A0A"/>
                </a:solidFill>
                <a:effectLst/>
              </a:rPr>
              <a:t> </a:t>
            </a:r>
            <a:r>
              <a:rPr lang="ru-RU" b="0" i="0" dirty="0" err="1" smtClean="0">
                <a:solidFill>
                  <a:srgbClr val="0A0A0A"/>
                </a:solidFill>
                <a:effectLst/>
              </a:rPr>
              <a:t>ці</a:t>
            </a:r>
            <a:r>
              <a:rPr lang="ru-RU" b="0" i="0" dirty="0" smtClean="0">
                <a:solidFill>
                  <a:srgbClr val="0A0A0A"/>
                </a:solidFill>
                <a:effectLst/>
              </a:rPr>
              <a:t> </a:t>
            </a:r>
            <a:r>
              <a:rPr lang="ru-RU" b="0" i="0" dirty="0" err="1" smtClean="0">
                <a:solidFill>
                  <a:srgbClr val="0A0A0A"/>
                </a:solidFill>
                <a:effectLst/>
              </a:rPr>
              <a:t>сполуки</a:t>
            </a:r>
            <a:r>
              <a:rPr lang="ru-RU" b="0" i="0" dirty="0" smtClean="0">
                <a:solidFill>
                  <a:srgbClr val="0A0A0A"/>
                </a:solidFill>
                <a:effectLst/>
              </a:rPr>
              <a:t> й </a:t>
            </a:r>
            <a:r>
              <a:rPr lang="ru-RU" b="0" i="0" dirty="0" err="1" smtClean="0">
                <a:solidFill>
                  <a:srgbClr val="0A0A0A"/>
                </a:solidFill>
                <a:effectLst/>
              </a:rPr>
              <a:t>почати</a:t>
            </a:r>
            <a:r>
              <a:rPr lang="ru-RU" b="0" i="0" dirty="0" smtClean="0">
                <a:solidFill>
                  <a:srgbClr val="0A0A0A"/>
                </a:solidFill>
                <a:effectLst/>
              </a:rPr>
              <a:t> </a:t>
            </a:r>
            <a:r>
              <a:rPr lang="ru-RU" b="0" i="0" dirty="0" err="1" smtClean="0">
                <a:solidFill>
                  <a:srgbClr val="0A0A0A"/>
                </a:solidFill>
                <a:effectLst/>
              </a:rPr>
              <a:t>їх</a:t>
            </a:r>
            <a:r>
              <a:rPr lang="ru-RU" b="0" i="0" dirty="0" smtClean="0">
                <a:solidFill>
                  <a:srgbClr val="0A0A0A"/>
                </a:solidFill>
                <a:effectLst/>
              </a:rPr>
              <a:t> </a:t>
            </a:r>
            <a:r>
              <a:rPr lang="ru-RU" b="0" i="0" dirty="0" err="1" smtClean="0">
                <a:solidFill>
                  <a:srgbClr val="0A0A0A"/>
                </a:solidFill>
                <a:effectLst/>
              </a:rPr>
              <a:t>масове</a:t>
            </a:r>
            <a:r>
              <a:rPr lang="ru-RU" b="0" i="0" dirty="0" smtClean="0">
                <a:solidFill>
                  <a:srgbClr val="0A0A0A"/>
                </a:solidFill>
                <a:effectLst/>
              </a:rPr>
              <a:t> </a:t>
            </a:r>
            <a:r>
              <a:rPr lang="ru-RU" b="0" i="0" dirty="0" err="1" smtClean="0">
                <a:solidFill>
                  <a:srgbClr val="0A0A0A"/>
                </a:solidFill>
                <a:effectLst/>
              </a:rPr>
              <a:t>виробництво</a:t>
            </a:r>
            <a:r>
              <a:rPr lang="ru-RU" b="0" i="0" dirty="0" smtClean="0">
                <a:solidFill>
                  <a:srgbClr val="0A0A0A"/>
                </a:solidFill>
                <a:effectLst/>
              </a:rPr>
              <a:t> для </a:t>
            </a:r>
            <a:r>
              <a:rPr lang="ru-RU" b="0" i="0" dirty="0" err="1" smtClean="0">
                <a:solidFill>
                  <a:srgbClr val="0A0A0A"/>
                </a:solidFill>
                <a:effectLst/>
              </a:rPr>
              <a:t>боротьби</a:t>
            </a:r>
            <a:r>
              <a:rPr lang="ru-RU" b="0" i="0" dirty="0" smtClean="0">
                <a:solidFill>
                  <a:srgbClr val="0A0A0A"/>
                </a:solidFill>
                <a:effectLst/>
              </a:rPr>
              <a:t> з </a:t>
            </a:r>
            <a:r>
              <a:rPr lang="ru-RU" b="0" i="0" dirty="0" err="1" smtClean="0">
                <a:solidFill>
                  <a:srgbClr val="0A0A0A"/>
                </a:solidFill>
                <a:effectLst/>
              </a:rPr>
              <a:t>пластиковими</a:t>
            </a:r>
            <a:r>
              <a:rPr lang="ru-RU" b="0" i="0" dirty="0" smtClean="0">
                <a:solidFill>
                  <a:srgbClr val="0A0A0A"/>
                </a:solidFill>
                <a:effectLst/>
              </a:rPr>
              <a:t> </a:t>
            </a:r>
            <a:r>
              <a:rPr lang="ru-RU" b="0" i="0" dirty="0" err="1" smtClean="0">
                <a:solidFill>
                  <a:srgbClr val="0A0A0A"/>
                </a:solidFill>
                <a:effectLst/>
              </a:rPr>
              <a:t>відходами</a:t>
            </a:r>
            <a:r>
              <a:rPr lang="ru-RU" b="0" i="0" dirty="0" smtClean="0">
                <a:solidFill>
                  <a:srgbClr val="0A0A0A"/>
                </a:solidFill>
                <a:effectLst/>
              </a:rPr>
              <a:t>.</a:t>
            </a:r>
            <a:endParaRPr lang="ru-RU" b="0" i="0" u="none" strike="noStrike" dirty="0" smtClean="0">
              <a:effectLst/>
            </a:endParaRP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157192"/>
            <a:ext cx="289560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4485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17032"/>
            <a:ext cx="3155153" cy="257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16853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400" dirty="0" err="1" smtClean="0"/>
              <a:t>Аналогічне</a:t>
            </a:r>
            <a:r>
              <a:rPr lang="ru-RU" sz="2400" dirty="0" smtClean="0"/>
              <a:t> </a:t>
            </a:r>
            <a:r>
              <a:rPr lang="ru-RU" sz="2400" dirty="0" err="1" smtClean="0"/>
              <a:t>спостереження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було</a:t>
            </a:r>
            <a:r>
              <a:rPr lang="ru-RU" sz="2400" dirty="0" smtClean="0"/>
              <a:t> </a:t>
            </a:r>
            <a:r>
              <a:rPr lang="ru-RU" sz="2400" dirty="0" err="1" smtClean="0"/>
              <a:t>зроблено</a:t>
            </a:r>
            <a:r>
              <a:rPr lang="ru-RU" sz="2400" dirty="0" smtClean="0"/>
              <a:t> </a:t>
            </a:r>
            <a:r>
              <a:rPr lang="ru-RU" sz="2400" dirty="0" err="1" smtClean="0"/>
              <a:t>кілька</a:t>
            </a:r>
            <a:r>
              <a:rPr lang="ru-RU" sz="2400" dirty="0" smtClean="0"/>
              <a:t> </a:t>
            </a:r>
            <a:r>
              <a:rPr lang="ru-RU" sz="2400" dirty="0" err="1" smtClean="0"/>
              <a:t>років</a:t>
            </a:r>
            <a:r>
              <a:rPr lang="ru-RU" sz="2400" dirty="0" smtClean="0"/>
              <a:t> тому </a:t>
            </a:r>
            <a:r>
              <a:rPr lang="ru-RU" sz="2400" dirty="0" err="1" smtClean="0"/>
              <a:t>китайськими</a:t>
            </a:r>
            <a:r>
              <a:rPr lang="ru-RU" sz="2400" dirty="0" smtClean="0"/>
              <a:t> </a:t>
            </a:r>
            <a:r>
              <a:rPr lang="ru-RU" sz="2400" dirty="0" err="1" smtClean="0"/>
              <a:t>вченими</a:t>
            </a:r>
            <a:r>
              <a:rPr lang="ru-RU" sz="2400" dirty="0" smtClean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спостерігали</a:t>
            </a:r>
            <a:r>
              <a:rPr lang="ru-RU" sz="2400" dirty="0" smtClean="0"/>
              <a:t> за </a:t>
            </a:r>
            <a:r>
              <a:rPr lang="ru-RU" sz="2400" b="1" i="1" dirty="0" err="1" smtClean="0"/>
              <a:t>південною</a:t>
            </a:r>
            <a:r>
              <a:rPr lang="ru-RU" sz="2400" b="1" i="1" dirty="0" smtClean="0"/>
              <a:t> амбарною </a:t>
            </a:r>
            <a:r>
              <a:rPr lang="ru-RU" sz="2400" b="1" i="1" dirty="0" err="1" smtClean="0"/>
              <a:t>вогнівкою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або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індійської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міллю</a:t>
            </a:r>
            <a:r>
              <a:rPr lang="ru-RU" sz="2400" dirty="0" smtClean="0"/>
              <a:t>. Личинки </a:t>
            </a:r>
            <a:r>
              <a:rPr lang="en-US" sz="2400" dirty="0" err="1" smtClean="0"/>
              <a:t>Plodia</a:t>
            </a:r>
            <a:r>
              <a:rPr lang="en-US" sz="2400" dirty="0" smtClean="0"/>
              <a:t> </a:t>
            </a:r>
            <a:r>
              <a:rPr lang="en-US" sz="2400" dirty="0" err="1" smtClean="0"/>
              <a:t>interpunctella</a:t>
            </a:r>
            <a:r>
              <a:rPr lang="en-US" sz="2400" dirty="0" smtClean="0"/>
              <a:t> </a:t>
            </a:r>
            <a:r>
              <a:rPr lang="ru-RU" sz="2400" dirty="0" err="1" smtClean="0"/>
              <a:t>теж</a:t>
            </a:r>
            <a:r>
              <a:rPr lang="ru-RU" sz="2400" dirty="0" smtClean="0"/>
              <a:t> </a:t>
            </a:r>
            <a:r>
              <a:rPr lang="ru-RU" sz="2400" dirty="0" err="1" smtClean="0"/>
              <a:t>прогризають</a:t>
            </a:r>
            <a:r>
              <a:rPr lang="ru-RU" sz="2400" dirty="0" smtClean="0"/>
              <a:t> </a:t>
            </a:r>
            <a:r>
              <a:rPr lang="ru-RU" sz="2400" dirty="0" err="1" smtClean="0"/>
              <a:t>пластмасу</a:t>
            </a:r>
            <a:r>
              <a:rPr lang="ru-RU" sz="2400" dirty="0" smtClean="0"/>
              <a:t> і </a:t>
            </a:r>
            <a:r>
              <a:rPr lang="ru-RU" sz="2400" dirty="0" err="1" smtClean="0"/>
              <a:t>теж</a:t>
            </a:r>
            <a:r>
              <a:rPr lang="ru-RU" sz="2400" dirty="0" smtClean="0"/>
              <a:t> </a:t>
            </a:r>
            <a:r>
              <a:rPr lang="ru-RU" sz="2400" dirty="0" err="1" smtClean="0"/>
              <a:t>перетравлюють</a:t>
            </a:r>
            <a:r>
              <a:rPr lang="ru-RU" sz="2400" dirty="0" smtClean="0"/>
              <a:t> </a:t>
            </a:r>
            <a:r>
              <a:rPr lang="ru-RU" sz="2400" dirty="0" err="1" smtClean="0"/>
              <a:t>поліетилен</a:t>
            </a:r>
            <a:r>
              <a:rPr lang="ru-RU" sz="2400" dirty="0" smtClean="0"/>
              <a:t>. </a:t>
            </a:r>
            <a:r>
              <a:rPr lang="ru-RU" sz="2400" dirty="0" err="1" smtClean="0"/>
              <a:t>Їм</a:t>
            </a:r>
            <a:r>
              <a:rPr lang="ru-RU" sz="2400" dirty="0" smtClean="0"/>
              <a:t> </a:t>
            </a:r>
            <a:r>
              <a:rPr lang="ru-RU" sz="2400" dirty="0" err="1" smtClean="0"/>
              <a:t>допомагають</a:t>
            </a:r>
            <a:r>
              <a:rPr lang="ru-RU" sz="2400" dirty="0" smtClean="0"/>
              <a:t> в </a:t>
            </a:r>
            <a:r>
              <a:rPr lang="ru-RU" sz="2400" dirty="0" err="1" smtClean="0"/>
              <a:t>цьому</a:t>
            </a:r>
            <a:r>
              <a:rPr lang="ru-RU" sz="2400" dirty="0" smtClean="0"/>
              <a:t> </a:t>
            </a:r>
            <a:r>
              <a:rPr lang="ru-RU" sz="2400" dirty="0" err="1" smtClean="0"/>
              <a:t>бактерії</a:t>
            </a:r>
            <a:r>
              <a:rPr lang="ru-RU" sz="2400" dirty="0" smtClean="0"/>
              <a:t>, </a:t>
            </a:r>
            <a:r>
              <a:rPr lang="ru-RU" sz="2400" dirty="0" err="1" smtClean="0"/>
              <a:t>які</a:t>
            </a:r>
            <a:r>
              <a:rPr lang="ru-RU" sz="2400" dirty="0" smtClean="0"/>
              <a:t> </a:t>
            </a:r>
            <a:r>
              <a:rPr lang="ru-RU" sz="2400" dirty="0" err="1" smtClean="0"/>
              <a:t>виділяють</a:t>
            </a:r>
            <a:r>
              <a:rPr lang="ru-RU" sz="2400" dirty="0" smtClean="0"/>
              <a:t> </a:t>
            </a:r>
            <a:r>
              <a:rPr lang="ru-RU" sz="2400" dirty="0" err="1" smtClean="0"/>
              <a:t>ферменти</a:t>
            </a:r>
            <a:r>
              <a:rPr lang="ru-RU" sz="2400" dirty="0" smtClean="0"/>
              <a:t>, </a:t>
            </a:r>
            <a:r>
              <a:rPr lang="ru-RU" sz="2400" dirty="0" err="1" smtClean="0"/>
              <a:t>сильнодіючі</a:t>
            </a:r>
            <a:r>
              <a:rPr lang="ru-RU" sz="2400" dirty="0" smtClean="0"/>
              <a:t> </a:t>
            </a:r>
            <a:r>
              <a:rPr lang="ru-RU" sz="2400" dirty="0" err="1" smtClean="0"/>
              <a:t>речовини</a:t>
            </a:r>
            <a:r>
              <a:rPr lang="ru-RU" sz="2400" dirty="0" smtClean="0"/>
              <a:t>. </a:t>
            </a:r>
          </a:p>
          <a:p>
            <a:pPr algn="just"/>
            <a:r>
              <a:rPr lang="ru-RU" sz="2400" dirty="0"/>
              <a:t>	</a:t>
            </a:r>
            <a:r>
              <a:rPr lang="ru-RU" sz="2400" dirty="0" err="1" smtClean="0"/>
              <a:t>Можливо</a:t>
            </a:r>
            <a:r>
              <a:rPr lang="ru-RU" sz="2400" dirty="0" smtClean="0"/>
              <a:t> </a:t>
            </a:r>
            <a:r>
              <a:rPr lang="ru-RU" sz="2400" dirty="0" err="1" smtClean="0"/>
              <a:t>ці</a:t>
            </a:r>
            <a:r>
              <a:rPr lang="ru-RU" sz="2400" dirty="0" smtClean="0"/>
              <a:t> </a:t>
            </a:r>
            <a:r>
              <a:rPr lang="ru-RU" sz="2400" dirty="0" err="1" smtClean="0"/>
              <a:t>дослідження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допоможуть</a:t>
            </a:r>
            <a:r>
              <a:rPr lang="ru-RU" sz="2400" dirty="0" smtClean="0"/>
              <a:t> </a:t>
            </a:r>
            <a:r>
              <a:rPr lang="ru-RU" sz="2400" dirty="0" err="1" smtClean="0"/>
              <a:t>вирішити</a:t>
            </a:r>
            <a:r>
              <a:rPr lang="ru-RU" sz="2400" dirty="0" smtClean="0"/>
              <a:t> проблему </a:t>
            </a:r>
            <a:r>
              <a:rPr lang="ru-RU" sz="2400" dirty="0" err="1" smtClean="0"/>
              <a:t>екологічної</a:t>
            </a:r>
            <a:r>
              <a:rPr lang="ru-RU" sz="2400" dirty="0" smtClean="0"/>
              <a:t> </a:t>
            </a:r>
            <a:r>
              <a:rPr lang="ru-RU" sz="2400" dirty="0" err="1" smtClean="0"/>
              <a:t>катастрофи</a:t>
            </a:r>
            <a:r>
              <a:rPr lang="ru-RU" sz="2400" dirty="0" smtClean="0"/>
              <a:t> на </a:t>
            </a:r>
            <a:r>
              <a:rPr lang="ru-RU" sz="2400" dirty="0" err="1" smtClean="0"/>
              <a:t>нашій</a:t>
            </a:r>
            <a:r>
              <a:rPr lang="ru-RU" sz="2400" dirty="0" smtClean="0"/>
              <a:t> </a:t>
            </a:r>
            <a:r>
              <a:rPr lang="ru-RU" sz="2400" dirty="0" err="1" smtClean="0"/>
              <a:t>планеті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46830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2348880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solidFill>
                  <a:srgbClr val="FF0000"/>
                </a:solidFill>
              </a:rPr>
              <a:t>ДЯКУЮ ЗА УВАГУ!!!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729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2444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 smtClean="0">
                <a:solidFill>
                  <a:srgbClr val="FF0000"/>
                </a:solidFill>
              </a:rPr>
              <a:t>Цілющі властивості воскової молі </a:t>
            </a:r>
            <a:endParaRPr lang="uk-UA" sz="4000" dirty="0" smtClean="0">
              <a:solidFill>
                <a:srgbClr val="FF0000"/>
              </a:solidFill>
            </a:endParaRPr>
          </a:p>
          <a:p>
            <a:pPr algn="ctr"/>
            <a:r>
              <a:rPr lang="uk-UA" sz="4000" dirty="0" smtClean="0">
                <a:solidFill>
                  <a:srgbClr val="FF0000"/>
                </a:solidFill>
              </a:rPr>
              <a:t>(огнівка </a:t>
            </a:r>
            <a:r>
              <a:rPr lang="uk-UA" sz="4000" dirty="0" smtClean="0">
                <a:solidFill>
                  <a:srgbClr val="FF0000"/>
                </a:solidFill>
              </a:rPr>
              <a:t>бджолина, </a:t>
            </a:r>
            <a:r>
              <a:rPr lang="uk-UA" sz="4000" dirty="0" err="1" smtClean="0">
                <a:solidFill>
                  <a:srgbClr val="FF0000"/>
                </a:solidFill>
              </a:rPr>
              <a:t>моти</a:t>
            </a:r>
            <a:r>
              <a:rPr lang="ru-RU" sz="4000" dirty="0" smtClean="0">
                <a:solidFill>
                  <a:srgbClr val="FF0000"/>
                </a:solidFill>
              </a:rPr>
              <a:t>ли</a:t>
            </a:r>
            <a:r>
              <a:rPr lang="uk-UA" sz="4000" dirty="0" smtClean="0">
                <a:solidFill>
                  <a:srgbClr val="FF0000"/>
                </a:solidFill>
              </a:rPr>
              <a:t>ця,</a:t>
            </a:r>
            <a:r>
              <a:rPr lang="en-US" sz="4000" dirty="0" smtClean="0">
                <a:solidFill>
                  <a:srgbClr val="FF0000"/>
                </a:solidFill>
              </a:rPr>
              <a:t> Galleria </a:t>
            </a:r>
            <a:r>
              <a:rPr lang="en-US" sz="4000" dirty="0" err="1" smtClean="0">
                <a:solidFill>
                  <a:srgbClr val="FF0000"/>
                </a:solidFill>
              </a:rPr>
              <a:t>mellonella</a:t>
            </a:r>
            <a:r>
              <a:rPr lang="en-US" sz="4000" dirty="0" smtClean="0">
                <a:solidFill>
                  <a:srgbClr val="FF0000"/>
                </a:solidFill>
              </a:rPr>
              <a:t>)</a:t>
            </a:r>
            <a:r>
              <a:rPr lang="uk-UA" sz="4000" dirty="0" smtClean="0">
                <a:solidFill>
                  <a:srgbClr val="FF0000"/>
                </a:solidFill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3080" y="2264678"/>
            <a:ext cx="3817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/>
              <a:t>Визнані сьогодні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3212976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Народною медициною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27576" y="3237562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Традиційною медициною</a:t>
            </a:r>
            <a:endParaRPr lang="ru-RU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60420"/>
            <a:ext cx="873451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357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60648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FF0000"/>
                </a:solidFill>
              </a:rPr>
              <a:t>ВОСКОВА МІЛЬ – ДРУГ і ВОРОГ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Большая восковая мо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7" y="1124744"/>
            <a:ext cx="4223260" cy="335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775" y="1124744"/>
            <a:ext cx="4387250" cy="3295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81294" y="4653136"/>
            <a:ext cx="4449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/>
              <a:t>	Воскова міль – головний ворог бджолярів, вона відкладає свої яйця у вуликах  і личинки пожирають </a:t>
            </a:r>
            <a:r>
              <a:rPr lang="uk-UA" dirty="0" err="1" smtClean="0"/>
              <a:t>соти</a:t>
            </a:r>
            <a:r>
              <a:rPr lang="uk-UA" dirty="0" smtClean="0"/>
              <a:t>.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4642568"/>
            <a:ext cx="44279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/>
              <a:t>	Воскова міль харчується продуктами </a:t>
            </a:r>
            <a:r>
              <a:rPr lang="uk-UA" dirty="0" err="1" smtClean="0"/>
              <a:t>бджоловодства</a:t>
            </a:r>
            <a:r>
              <a:rPr lang="uk-UA" dirty="0" smtClean="0"/>
              <a:t>, тому стала важливим джерелом для створення цілющих екстрактів, настоянок і мазей .</a:t>
            </a:r>
          </a:p>
          <a:p>
            <a:pPr algn="just"/>
            <a:endParaRPr lang="uk-UA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6111947"/>
            <a:ext cx="92525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b="1" dirty="0">
                <a:solidFill>
                  <a:srgbClr val="FF0000"/>
                </a:solidFill>
              </a:rPr>
              <a:t>Воскова </a:t>
            </a:r>
            <a:r>
              <a:rPr lang="uk-UA" b="1" dirty="0" smtClean="0">
                <a:solidFill>
                  <a:srgbClr val="FF0000"/>
                </a:solidFill>
              </a:rPr>
              <a:t>міль </a:t>
            </a:r>
            <a:r>
              <a:rPr lang="uk-UA" b="1" dirty="0">
                <a:solidFill>
                  <a:srgbClr val="FF0000"/>
                </a:solidFill>
              </a:rPr>
              <a:t>виробляє фермент </a:t>
            </a:r>
            <a:r>
              <a:rPr lang="uk-UA" b="1" dirty="0" err="1">
                <a:solidFill>
                  <a:srgbClr val="FF0000"/>
                </a:solidFill>
              </a:rPr>
              <a:t>церразу</a:t>
            </a:r>
            <a:r>
              <a:rPr lang="uk-UA" b="1" dirty="0">
                <a:solidFill>
                  <a:srgbClr val="FF0000"/>
                </a:solidFill>
              </a:rPr>
              <a:t>, який перетравлює бджолиний віск.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175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74451"/>
            <a:ext cx="6408683" cy="3556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2896" y="5093927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/>
              <a:t>	</a:t>
            </a:r>
            <a:r>
              <a:rPr lang="uk-UA" sz="2000" dirty="0" smtClean="0"/>
              <a:t>В стародавній Греції та в Єгипті воскову міль називали золотим метеликом і вважали її засобом для омолодження.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22608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Мечников И.И. - Город. Люди. Время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26" y="1"/>
            <a:ext cx="2214591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438" y="796548"/>
            <a:ext cx="6372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/>
              <a:t>в 1889 р. встановив, що воскова міль за допомогою </a:t>
            </a:r>
            <a:r>
              <a:rPr lang="uk-UA" dirty="0" err="1" smtClean="0"/>
              <a:t>фермента</a:t>
            </a:r>
            <a:r>
              <a:rPr lang="uk-UA" dirty="0" smtClean="0"/>
              <a:t> </a:t>
            </a:r>
            <a:r>
              <a:rPr lang="uk-UA" dirty="0" err="1" smtClean="0"/>
              <a:t>церрази</a:t>
            </a:r>
            <a:r>
              <a:rPr lang="uk-UA" dirty="0" smtClean="0"/>
              <a:t> може розщеплювати воскову оболонку, яка покриває </a:t>
            </a:r>
            <a:r>
              <a:rPr lang="uk-UA" dirty="0" err="1" smtClean="0"/>
              <a:t>палочку</a:t>
            </a:r>
            <a:r>
              <a:rPr lang="uk-UA" dirty="0" smtClean="0"/>
              <a:t> Коха, тому запропонував вважити, що воскова міль може застосовуватися в якості протитуберкульозного засобу. </a:t>
            </a:r>
          </a:p>
          <a:p>
            <a:pPr algn="just"/>
            <a:r>
              <a:rPr lang="uk-UA" dirty="0" smtClean="0"/>
              <a:t>Його учні проф. </a:t>
            </a:r>
            <a:r>
              <a:rPr lang="uk-UA" b="1" i="1" dirty="0" smtClean="0"/>
              <a:t>С.І. </a:t>
            </a:r>
            <a:r>
              <a:rPr lang="uk-UA" b="1" i="1" dirty="0" err="1" smtClean="0"/>
              <a:t>Метальников</a:t>
            </a:r>
            <a:r>
              <a:rPr lang="uk-UA" b="1" i="1" dirty="0" smtClean="0"/>
              <a:t> </a:t>
            </a:r>
            <a:r>
              <a:rPr lang="uk-UA" dirty="0" smtClean="0"/>
              <a:t>і мікробіолог </a:t>
            </a:r>
            <a:r>
              <a:rPr lang="uk-UA" b="1" i="1" dirty="0" smtClean="0"/>
              <a:t>І.С. Золотарьов </a:t>
            </a:r>
            <a:r>
              <a:rPr lang="uk-UA" dirty="0" smtClean="0"/>
              <a:t>продовжували наукові дослідження вчителя.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0"/>
            <a:ext cx="5472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dirty="0">
                <a:solidFill>
                  <a:prstClr val="black"/>
                </a:solidFill>
              </a:rPr>
              <a:t>Лауреат Нобелівської премії І. </a:t>
            </a:r>
            <a:r>
              <a:rPr lang="uk-UA" sz="2400" dirty="0" err="1">
                <a:solidFill>
                  <a:prstClr val="black"/>
                </a:solidFill>
              </a:rPr>
              <a:t>Мечніков</a:t>
            </a:r>
            <a:r>
              <a:rPr lang="uk-UA" sz="2400" dirty="0">
                <a:solidFill>
                  <a:prstClr val="black"/>
                </a:solidFill>
              </a:rPr>
              <a:t> (1845-1916 рр.) 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778" y="3036339"/>
            <a:ext cx="68696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/>
              <a:t>	</a:t>
            </a:r>
            <a:r>
              <a:rPr lang="uk-UA" dirty="0">
                <a:solidFill>
                  <a:prstClr val="black"/>
                </a:solidFill>
              </a:rPr>
              <a:t> </a:t>
            </a:r>
            <a:r>
              <a:rPr lang="uk-UA" dirty="0" smtClean="0">
                <a:solidFill>
                  <a:prstClr val="black"/>
                </a:solidFill>
              </a:rPr>
              <a:t>Кардіолог </a:t>
            </a:r>
            <a:r>
              <a:rPr lang="uk-UA" dirty="0">
                <a:solidFill>
                  <a:prstClr val="black"/>
                </a:solidFill>
              </a:rPr>
              <a:t>і гомеопат </a:t>
            </a:r>
            <a:r>
              <a:rPr lang="uk-UA" b="1" i="1" dirty="0" smtClean="0"/>
              <a:t>Мухін С.А. </a:t>
            </a:r>
            <a:r>
              <a:rPr lang="uk-UA" dirty="0" smtClean="0"/>
              <a:t>виявив </a:t>
            </a:r>
            <a:r>
              <a:rPr lang="uk-UA" dirty="0" err="1" smtClean="0"/>
              <a:t>кардіопротекторні</a:t>
            </a:r>
            <a:r>
              <a:rPr lang="uk-UA" dirty="0" smtClean="0"/>
              <a:t> властивості у воскової молі , створив гомеопатичний препарат «Віта».</a:t>
            </a:r>
          </a:p>
          <a:p>
            <a:pPr algn="just"/>
            <a:r>
              <a:rPr lang="uk-UA" dirty="0"/>
              <a:t>	</a:t>
            </a:r>
            <a:endParaRPr lang="uk-UA" dirty="0" smtClean="0"/>
          </a:p>
          <a:p>
            <a:pPr algn="just"/>
            <a:r>
              <a:rPr lang="uk-UA" dirty="0" smtClean="0"/>
              <a:t>	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798" y="2865490"/>
            <a:ext cx="2095646" cy="1916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438" y="4813251"/>
            <a:ext cx="91195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dirty="0">
                <a:solidFill>
                  <a:prstClr val="black"/>
                </a:solidFill>
              </a:rPr>
              <a:t>Фармакологи </a:t>
            </a:r>
            <a:r>
              <a:rPr lang="uk-UA" b="1" i="1" dirty="0">
                <a:solidFill>
                  <a:prstClr val="black"/>
                </a:solidFill>
              </a:rPr>
              <a:t>А.А. Нікулін </a:t>
            </a:r>
            <a:r>
              <a:rPr lang="uk-UA" dirty="0">
                <a:solidFill>
                  <a:prstClr val="black"/>
                </a:solidFill>
              </a:rPr>
              <a:t>та </a:t>
            </a:r>
            <a:r>
              <a:rPr lang="uk-UA" b="1" i="1" dirty="0">
                <a:solidFill>
                  <a:prstClr val="black"/>
                </a:solidFill>
              </a:rPr>
              <a:t>Н.А. </a:t>
            </a:r>
            <a:r>
              <a:rPr lang="uk-UA" b="1" i="1" dirty="0" err="1">
                <a:solidFill>
                  <a:prstClr val="black"/>
                </a:solidFill>
              </a:rPr>
              <a:t>Спірідонов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також досліджували фармакологічні властивості воскової молі.</a:t>
            </a:r>
          </a:p>
          <a:p>
            <a:pPr lvl="0" algn="just"/>
            <a:r>
              <a:rPr lang="uk-UA" dirty="0">
                <a:solidFill>
                  <a:prstClr val="black"/>
                </a:solidFill>
              </a:rPr>
              <a:t>	Мікробіологи інституту фітопатології і прикладної зоології м. </a:t>
            </a:r>
            <a:r>
              <a:rPr lang="uk-UA" dirty="0" err="1">
                <a:solidFill>
                  <a:prstClr val="black"/>
                </a:solidFill>
              </a:rPr>
              <a:t>Гіссен</a:t>
            </a:r>
            <a:r>
              <a:rPr lang="uk-UA" dirty="0">
                <a:solidFill>
                  <a:prstClr val="black"/>
                </a:solidFill>
              </a:rPr>
              <a:t> (Німеччина) поставили за мету створити АБ ІІ покоління.</a:t>
            </a:r>
          </a:p>
          <a:p>
            <a:pPr lvl="0" algn="just"/>
            <a:r>
              <a:rPr lang="uk-UA" dirty="0">
                <a:solidFill>
                  <a:prstClr val="black"/>
                </a:solidFill>
              </a:rPr>
              <a:t>	Вчені з м. Мілан пропонують вважати настоянки з воскової молі еліксиром молодості (валін, лейцин, ізолейцин. АЛАНІН – джерело енергії.</a:t>
            </a:r>
          </a:p>
          <a:p>
            <a:pPr lvl="0" algn="just"/>
            <a:r>
              <a:rPr lang="uk-UA" dirty="0">
                <a:solidFill>
                  <a:prstClr val="black"/>
                </a:solidFill>
              </a:rPr>
              <a:t>	Широке використання в країнах Азії і в Японії!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9142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03039"/>
            <a:ext cx="8432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</a:rPr>
              <a:t>ЛІЧИНКИ ВОСКОВОЇ МОЛІ - ПРИРОДНИЙ ІМУНОСТИМУЛЯТОР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764704"/>
            <a:ext cx="770485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Склад: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50-60% вільні АК;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20 з 28 вільних АК, в т.ч. 9 незамінних АК</a:t>
            </a:r>
          </a:p>
          <a:p>
            <a:pPr marL="285750" indent="-285750">
              <a:buFontTx/>
              <a:buChar char="-"/>
            </a:pPr>
            <a:r>
              <a:rPr lang="uk-UA" b="1" dirty="0"/>
              <a:t>А</a:t>
            </a:r>
            <a:r>
              <a:rPr lang="uk-UA" b="1" dirty="0" smtClean="0"/>
              <a:t>ланін</a:t>
            </a:r>
            <a:r>
              <a:rPr lang="uk-UA" dirty="0" smtClean="0"/>
              <a:t> – укріплює імунну систему і стимулює діяльність мозку</a:t>
            </a:r>
          </a:p>
          <a:p>
            <a:pPr marL="285750" indent="-285750">
              <a:buFontTx/>
              <a:buChar char="-"/>
            </a:pPr>
            <a:r>
              <a:rPr lang="uk-UA" b="1" dirty="0" err="1" smtClean="0"/>
              <a:t>Серин</a:t>
            </a:r>
            <a:r>
              <a:rPr lang="uk-UA" dirty="0" smtClean="0"/>
              <a:t> – приймає участь у будові білкових структур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Лейцин</a:t>
            </a:r>
            <a:r>
              <a:rPr lang="uk-UA" dirty="0" smtClean="0"/>
              <a:t> – зменшує рівень цукру в крові і стимулює ріст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Аспарагінова кислота </a:t>
            </a:r>
            <a:r>
              <a:rPr lang="uk-UA" dirty="0" smtClean="0"/>
              <a:t>– використовується для лікування депресій і сприяє виводу з організму амоніаку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Пролін </a:t>
            </a:r>
            <a:r>
              <a:rPr lang="uk-UA" dirty="0" smtClean="0"/>
              <a:t>– приймає участь у виробленні колагену, і тому затримується старіння шкіри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Валін</a:t>
            </a:r>
            <a:r>
              <a:rPr lang="uk-UA" dirty="0" smtClean="0"/>
              <a:t> – природний </a:t>
            </a:r>
            <a:r>
              <a:rPr lang="uk-UA" dirty="0" err="1" smtClean="0"/>
              <a:t>анаболік</a:t>
            </a:r>
            <a:r>
              <a:rPr lang="uk-UA" dirty="0" smtClean="0"/>
              <a:t>, приймає участь у обміну речовин в м’язовій та мозковій тканинах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Гліцин</a:t>
            </a:r>
            <a:r>
              <a:rPr lang="uk-UA" dirty="0" smtClean="0"/>
              <a:t> – сприяє усуненню страху, тривоги, викликає </a:t>
            </a:r>
            <a:r>
              <a:rPr lang="uk-UA" dirty="0" err="1" smtClean="0"/>
              <a:t>седацію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Ферменти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ВМС</a:t>
            </a:r>
          </a:p>
          <a:p>
            <a:pPr marL="285750" indent="-285750">
              <a:buFontTx/>
              <a:buChar char="-"/>
            </a:pPr>
            <a:r>
              <a:rPr lang="uk-UA" dirty="0" err="1" smtClean="0"/>
              <a:t>Ксантин</a:t>
            </a:r>
            <a:r>
              <a:rPr lang="uk-UA" dirty="0" smtClean="0"/>
              <a:t> і </a:t>
            </a:r>
            <a:r>
              <a:rPr lang="uk-UA" dirty="0" err="1" smtClean="0"/>
              <a:t>гіпоксантин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Серотонін подібні речовини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Ліпаза і </a:t>
            </a:r>
            <a:r>
              <a:rPr lang="uk-UA" dirty="0" err="1" smtClean="0"/>
              <a:t>церраза</a:t>
            </a:r>
            <a:r>
              <a:rPr lang="uk-UA" dirty="0" smtClean="0"/>
              <a:t> – ферменти воскової молі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К, Р, С</a:t>
            </a:r>
            <a:r>
              <a:rPr lang="en-US" dirty="0" smtClean="0"/>
              <a:t>u, </a:t>
            </a:r>
            <a:r>
              <a:rPr lang="en-US" dirty="0" err="1" smtClean="0"/>
              <a:t>Mn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Глюкоза, сахароза </a:t>
            </a:r>
          </a:p>
          <a:p>
            <a:r>
              <a:rPr lang="uk-UA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7857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14582"/>
            <a:ext cx="43345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</a:rPr>
              <a:t>ФАРМАКОЛОГІЧНІ ЕФЕКТИ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459" y="537802"/>
            <a:ext cx="900154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uk-UA" sz="2000" dirty="0" smtClean="0"/>
              <a:t>Протимікробний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smtClean="0"/>
              <a:t>Противірусний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smtClean="0"/>
              <a:t>Регулюючий обмін речовин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err="1" smtClean="0"/>
              <a:t>Нормалізуючий</a:t>
            </a:r>
            <a:r>
              <a:rPr lang="uk-UA" sz="2000" dirty="0" smtClean="0"/>
              <a:t> </a:t>
            </a:r>
            <a:r>
              <a:rPr lang="uk-UA" sz="2000" dirty="0" err="1" smtClean="0"/>
              <a:t>мікроциркуляцію</a:t>
            </a:r>
            <a:r>
              <a:rPr lang="uk-UA" sz="2000" dirty="0" smtClean="0"/>
              <a:t> крові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err="1" smtClean="0"/>
              <a:t>Розсмоктуючий</a:t>
            </a:r>
            <a:r>
              <a:rPr lang="uk-UA" sz="2000" dirty="0" smtClean="0"/>
              <a:t>  (на рубцеву тканину)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err="1" smtClean="0"/>
              <a:t>Імуностимулюючий</a:t>
            </a:r>
            <a:endParaRPr lang="uk-UA" sz="20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err="1" smtClean="0"/>
              <a:t>Прокращення</a:t>
            </a:r>
            <a:r>
              <a:rPr lang="uk-UA" sz="2000" dirty="0" smtClean="0"/>
              <a:t> сну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smtClean="0"/>
              <a:t>Аналог </a:t>
            </a:r>
            <a:r>
              <a:rPr lang="uk-UA" sz="2000" dirty="0" err="1" smtClean="0"/>
              <a:t>анаболіків</a:t>
            </a:r>
            <a:r>
              <a:rPr lang="uk-UA" sz="2000" dirty="0" smtClean="0"/>
              <a:t> (збільшує ріст м’язів)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smtClean="0"/>
              <a:t>Стимулює роботу чоловічих  та жіночих </a:t>
            </a:r>
            <a:r>
              <a:rPr lang="uk-UA" sz="2000" dirty="0" err="1" smtClean="0"/>
              <a:t>діторідних</a:t>
            </a:r>
            <a:r>
              <a:rPr lang="uk-UA" sz="2000" dirty="0" smtClean="0"/>
              <a:t> систем  (для лікування безпліддя)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smtClean="0"/>
              <a:t>Діє проти токсикозу у вагітних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smtClean="0"/>
              <a:t>Зменшує тромбоутворення, укріплює вени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err="1" smtClean="0"/>
              <a:t>Муколітик</a:t>
            </a:r>
            <a:endParaRPr lang="uk-UA" sz="20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smtClean="0"/>
              <a:t>Антисклеротичний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err="1" smtClean="0"/>
              <a:t>Антикоагулянтий</a:t>
            </a:r>
            <a:endParaRPr lang="uk-UA" sz="20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smtClean="0"/>
              <a:t>Протизапальний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smtClean="0"/>
              <a:t>Антистресовий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smtClean="0"/>
              <a:t>Гіпотензивний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err="1" smtClean="0"/>
              <a:t>Кардіопротекторний</a:t>
            </a:r>
            <a:endParaRPr lang="uk-UA" sz="20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uk-UA" sz="2000" dirty="0" smtClean="0"/>
              <a:t>Джерело енергії</a:t>
            </a:r>
          </a:p>
        </p:txBody>
      </p:sp>
    </p:spTree>
    <p:extLst>
      <p:ext uri="{BB962C8B-B14F-4D97-AF65-F5344CB8AC3E}">
        <p14:creationId xmlns:p14="http://schemas.microsoft.com/office/powerpoint/2010/main" val="1995809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159023"/>
            <a:ext cx="4481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</a:rPr>
              <a:t>ПОКАЗАННЯ ДО ЗАСТОСУВАННЯ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5" y="625011"/>
            <a:ext cx="3548063" cy="316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990007"/>
            <a:ext cx="2592288" cy="2584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89" y="3834516"/>
            <a:ext cx="312737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6" descr="Спиртовая Настойка «Восковая моль» 20% (Огневка) | Купить в Украине  -Правильный Ме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450" y="587837"/>
            <a:ext cx="2591172" cy="313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2778" y="3707740"/>
            <a:ext cx="1980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Екстракт 10%, 20%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380312" y="3805341"/>
            <a:ext cx="1193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Настоянка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3146" y="6354960"/>
            <a:ext cx="69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Мазь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5571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Восковая моль экстракт Пчелопродукт, 50 мл‎ купить в интернет-магазине в  Киеве ✔️️ Быстрая доставка по Украине ✔️️ 100% Оригин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267744" y="56797"/>
            <a:ext cx="52030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</a:rPr>
              <a:t>ПОКАЗАННЯ ДО ЗАСТОСУВАННЯ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76672"/>
            <a:ext cx="58326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uk-UA" dirty="0" smtClean="0"/>
              <a:t>Захворювання бронхів (в т.ч. бронхіальна астма)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dirty="0" smtClean="0"/>
              <a:t>Пневмонія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dirty="0" smtClean="0"/>
              <a:t>Інфаркт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dirty="0" smtClean="0"/>
              <a:t>ІХС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dirty="0" smtClean="0"/>
              <a:t>Атеросклероз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dirty="0" smtClean="0"/>
              <a:t>Низький рівень гемоглобіну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dirty="0" smtClean="0"/>
              <a:t>Патології печінки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dirty="0" smtClean="0"/>
              <a:t>Безпліддя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dirty="0" smtClean="0"/>
              <a:t>Цукровий діабет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dirty="0" smtClean="0"/>
              <a:t>Нестабільний АТ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dirty="0" smtClean="0"/>
              <a:t>Запальні процеси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dirty="0" smtClean="0"/>
              <a:t>Вірусні захворювання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dirty="0" smtClean="0"/>
              <a:t>Мастопатія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b="1" cap="all" dirty="0" smtClean="0">
                <a:solidFill>
                  <a:srgbClr val="FF0000"/>
                </a:solidFill>
              </a:rPr>
              <a:t>Туберкульоз</a:t>
            </a:r>
            <a:endParaRPr lang="ru-RU" b="1" cap="all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54128" y="4216157"/>
            <a:ext cx="2754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0070C0"/>
                </a:solidFill>
              </a:rPr>
              <a:t>ПРОТИПОКАЗАННЯ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975" y="5199583"/>
            <a:ext cx="34124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uk-UA" dirty="0" smtClean="0"/>
              <a:t>Алергія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dirty="0" smtClean="0"/>
              <a:t>Індивідуальна </a:t>
            </a:r>
            <a:r>
              <a:rPr lang="uk-UA" dirty="0" err="1" smtClean="0"/>
              <a:t>гіперчутливість</a:t>
            </a:r>
            <a:endParaRPr lang="uk-UA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uk-UA" dirty="0" smtClean="0"/>
              <a:t>Непереносимість</a:t>
            </a:r>
            <a:endParaRPr lang="ru-RU" dirty="0"/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436" y="1124743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68316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486</Words>
  <Application>Microsoft Office PowerPoint</Application>
  <PresentationFormat>Экран (4:3)</PresentationFormat>
  <Paragraphs>112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Науковий семінар присвячений Дню визволення України від фашистських загарбників (28 жовтня)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Науковий семінар</dc:title>
  <dc:creator>Lenovo</dc:creator>
  <cp:lastModifiedBy>234</cp:lastModifiedBy>
  <cp:revision>16</cp:revision>
  <dcterms:created xsi:type="dcterms:W3CDTF">2021-10-22T11:17:39Z</dcterms:created>
  <dcterms:modified xsi:type="dcterms:W3CDTF">2021-10-27T13:18:57Z</dcterms:modified>
</cp:coreProperties>
</file>