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4"/>
  </p:notesMasterIdLst>
  <p:sldIdLst>
    <p:sldId id="265" r:id="rId2"/>
    <p:sldId id="258" r:id="rId3"/>
    <p:sldId id="267" r:id="rId4"/>
    <p:sldId id="259" r:id="rId5"/>
    <p:sldId id="260" r:id="rId6"/>
    <p:sldId id="263" r:id="rId7"/>
    <p:sldId id="256" r:id="rId8"/>
    <p:sldId id="257" r:id="rId9"/>
    <p:sldId id="266" r:id="rId10"/>
    <p:sldId id="261" r:id="rId11"/>
    <p:sldId id="262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46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75F068-CDC2-495D-8797-DBA4266C9F69}" type="datetimeFigureOut">
              <a:rPr lang="ru-RU" smtClean="0"/>
              <a:t>пт 07.02.20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6E3883-91D0-4E56-B0E0-03318C33AB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931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6E3883-91D0-4E56-B0E0-03318C33AB82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889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7F357-306F-4927-9E9D-61B135350C30}" type="datetimeFigureOut">
              <a:rPr lang="ru-RU" smtClean="0"/>
              <a:t>пт 07.02.20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18C49-6F49-45EF-9D1B-04E65E9E6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442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7F357-306F-4927-9E9D-61B135350C30}" type="datetimeFigureOut">
              <a:rPr lang="ru-RU" smtClean="0"/>
              <a:t>пт 07.02.20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18C49-6F49-45EF-9D1B-04E65E9E6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03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7F357-306F-4927-9E9D-61B135350C30}" type="datetimeFigureOut">
              <a:rPr lang="ru-RU" smtClean="0"/>
              <a:t>пт 07.02.20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18C49-6F49-45EF-9D1B-04E65E9E6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663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7F357-306F-4927-9E9D-61B135350C30}" type="datetimeFigureOut">
              <a:rPr lang="ru-RU" smtClean="0"/>
              <a:t>пт 07.02.20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18C49-6F49-45EF-9D1B-04E65E9E6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891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7F357-306F-4927-9E9D-61B135350C30}" type="datetimeFigureOut">
              <a:rPr lang="ru-RU" smtClean="0"/>
              <a:t>пт 07.02.20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18C49-6F49-45EF-9D1B-04E65E9E6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709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7F357-306F-4927-9E9D-61B135350C30}" type="datetimeFigureOut">
              <a:rPr lang="ru-RU" smtClean="0"/>
              <a:t>пт 07.02.20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18C49-6F49-45EF-9D1B-04E65E9E6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899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7F357-306F-4927-9E9D-61B135350C30}" type="datetimeFigureOut">
              <a:rPr lang="ru-RU" smtClean="0"/>
              <a:t>пт 07.02.20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18C49-6F49-45EF-9D1B-04E65E9E6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085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7F357-306F-4927-9E9D-61B135350C30}" type="datetimeFigureOut">
              <a:rPr lang="ru-RU" smtClean="0"/>
              <a:t>пт 07.02.20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18C49-6F49-45EF-9D1B-04E65E9E6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185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7F357-306F-4927-9E9D-61B135350C30}" type="datetimeFigureOut">
              <a:rPr lang="ru-RU" smtClean="0"/>
              <a:t>пт 07.02.20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18C49-6F49-45EF-9D1B-04E65E9E6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512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7F357-306F-4927-9E9D-61B135350C30}" type="datetimeFigureOut">
              <a:rPr lang="ru-RU" smtClean="0"/>
              <a:t>пт 07.02.20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18C49-6F49-45EF-9D1B-04E65E9E6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462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7F357-306F-4927-9E9D-61B135350C30}" type="datetimeFigureOut">
              <a:rPr lang="ru-RU" smtClean="0"/>
              <a:t>пт 07.02.20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18C49-6F49-45EF-9D1B-04E65E9E6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081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7F357-306F-4927-9E9D-61B135350C30}" type="datetimeFigureOut">
              <a:rPr lang="ru-RU" smtClean="0"/>
              <a:t>пт 07.02.20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18C49-6F49-45EF-9D1B-04E65E9E6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784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7714" y="2491104"/>
            <a:ext cx="83581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0" i="0" u="none" strike="noStrike" baseline="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Науковий семінар</a:t>
            </a:r>
            <a:endParaRPr lang="ru-RU" sz="3200" b="0" i="0" u="none" strike="noStrike" baseline="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0" i="0" u="none" strike="noStrike" baseline="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«САЛОТЕРАПІЯ»</a:t>
            </a: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843088" cy="185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_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2331" y="0"/>
            <a:ext cx="1521669" cy="1941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3996698" y="6231070"/>
            <a:ext cx="96853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itchFamily="34" charset="-122"/>
                <a:cs typeface="Times New Roman" panose="02020603050405020304" pitchFamily="18" charset="0"/>
              </a:rPr>
              <a:t>2020 р.</a:t>
            </a: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ea typeface="Microsoft YaHei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4600" y="5266679"/>
            <a:ext cx="6447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Підготував:  </a:t>
            </a: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доц. Макаров В.О.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1844" y="356353"/>
            <a:ext cx="64358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ХАРКІВСЬКИЙ НАЦІОНАЛЬНИЙ МЕДИЧНИЙ УНІВЕРСИТЕТ</a:t>
            </a:r>
          </a:p>
          <a:p>
            <a:endParaRPr lang="uk-UA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медичної та біоорганічної хімії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43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600295"/>
              </p:ext>
            </p:extLst>
          </p:nvPr>
        </p:nvGraphicFramePr>
        <p:xfrm>
          <a:off x="200025" y="111123"/>
          <a:ext cx="8686800" cy="48079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2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841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2624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Користь сала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Шкода сала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75317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§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Сало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містить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вітаміни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A, D, E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§"/>
                      </a:pP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Покращ</a:t>
                      </a:r>
                      <a:r>
                        <a:rPr lang="uk-UA" sz="24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ує</a:t>
                      </a:r>
                      <a:r>
                        <a:rPr lang="uk-UA" sz="2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імунітет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§"/>
                      </a:pPr>
                      <a:r>
                        <a:rPr lang="uk-UA" sz="2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Може </a:t>
                      </a:r>
                      <a:r>
                        <a:rPr lang="ru-RU" sz="240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виводити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 </a:t>
                      </a:r>
                      <a:r>
                        <a:rPr lang="ru-RU" sz="240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організму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радіактивні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частинки</a:t>
                      </a:r>
                      <a:endParaRPr lang="ru-RU" sz="2400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>
                        <a:buFont typeface="Wingdings" panose="05000000000000000000" pitchFamily="2" charset="2"/>
                        <a:buChar char="§"/>
                      </a:pPr>
                      <a:r>
                        <a:rPr lang="uk-UA" sz="2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Покращує роботу мозку, </a:t>
                      </a:r>
                      <a:r>
                        <a:rPr lang="ru-RU" sz="24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серцевого</a:t>
                      </a:r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м'яза</a:t>
                      </a:r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4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впливає</a:t>
                      </a:r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на роботу </a:t>
                      </a:r>
                      <a:r>
                        <a:rPr lang="ru-RU" sz="24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нирок</a:t>
                      </a:r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24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поліпшує</a:t>
                      </a:r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склад </a:t>
                      </a:r>
                      <a:r>
                        <a:rPr lang="ru-RU" sz="24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крові</a:t>
                      </a:r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4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виводячи</a:t>
                      </a:r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з </a:t>
                      </a:r>
                      <a:r>
                        <a:rPr lang="ru-RU" sz="24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неї</a:t>
                      </a:r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зайві</a:t>
                      </a:r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холестеринові</a:t>
                      </a:r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бляшки.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§"/>
                      </a:pPr>
                      <a:r>
                        <a:rPr lang="uk-UA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Сало є висококалорійним продуктом, тому вживати його слід з обережністю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§"/>
                      </a:pPr>
                      <a:r>
                        <a:rPr lang="uk-UA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Може призвести до ожиріння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§"/>
                      </a:pPr>
                      <a:r>
                        <a:rPr lang="uk-UA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Можливе</a:t>
                      </a:r>
                      <a:r>
                        <a:rPr lang="uk-UA" sz="2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зараження паразитами, які були у тварини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3419" y="4157436"/>
            <a:ext cx="4448176" cy="2567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56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5737" y="211366"/>
            <a:ext cx="8829675" cy="6708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000" b="1" dirty="0" smtClean="0">
                <a:solidFill>
                  <a:srgbClr val="8AB30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МІФИ ПРО САЛО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 САЛА ТОВСТІЮТЬ</a:t>
            </a:r>
            <a:r>
              <a:rPr lang="ru-RU" sz="2000" dirty="0" smtClean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частково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думка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вірна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Але, не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варто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забувати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набрати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вагу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будь-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якого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продукту,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навіть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найбільш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дієтичного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Справа в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кількості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споживаної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їжі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відноситься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до сала -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потрібно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їсти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маленькими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порціями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погладшати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САЛО НАЛЕЖИТЬ ДО НАДЗВИЧАЙНО ВАЖКИХ ПРОДУКТІВ ДЛЯ ШЛУНКА ЛЮДИНИ</a:t>
            </a:r>
            <a:r>
              <a:rPr lang="ru-RU" sz="2000" dirty="0" smtClean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Але,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цінний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жир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свинячого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сала плавиться при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температурі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людського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тіла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тому здоровий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шлунок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добре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засвоює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продукт.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Однак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людям,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проблеми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шлунком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кишечником,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слід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обмежити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вживання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САЛО Є СУЦІЛЬНИМ ШКІДЛИВИМ ХОЛЕСТЕРИНОМ</a:t>
            </a:r>
            <a:r>
              <a:rPr lang="ru-RU" sz="2000" dirty="0" smtClean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Холестерин 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даному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продукті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звичайно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є, але в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значно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меншій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кількості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ніж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 вершковому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маслі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Та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яке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міститься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салі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не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викликати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появу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атеросклерозу.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Завдяки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очищенню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судинних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відкладень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жирними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кислотами сало,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навпаки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сприяє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запобіганню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накопичень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холестеринових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утворень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ДУЖЕ ШКІДЛИВО СПОЖИВАННЯ САЛА В СМАЖЕНОМУ ВИГЛЯДІ</a:t>
            </a:r>
            <a:r>
              <a:rPr lang="ru-RU" sz="2000" dirty="0" smtClean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Відомо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будь-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смажений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продукт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шкідливий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Але,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підігрівати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сало, не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піджарюючи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воно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набагато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краще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буде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засвоюватися</a:t>
            </a:r>
            <a:r>
              <a:rPr lang="ru-RU" sz="2000" dirty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організмом</a:t>
            </a:r>
            <a:r>
              <a:rPr lang="ru-RU" sz="2000" dirty="0" smtClean="0">
                <a:solidFill>
                  <a:srgbClr val="272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0" i="0" dirty="0">
              <a:solidFill>
                <a:srgbClr val="272727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12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1565" y="780596"/>
            <a:ext cx="78867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7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</a:p>
          <a:p>
            <a:pPr marL="0" indent="0" algn="ctr">
              <a:buNone/>
            </a:pPr>
            <a:endParaRPr lang="uk-UA" sz="7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uk-UA" sz="7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ЗДОРОВІ!</a:t>
            </a:r>
            <a:endParaRPr lang="ru-RU" sz="7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62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913" y="197346"/>
            <a:ext cx="854392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>
                <a:latin typeface="TimesNewRoman,Italic"/>
              </a:rPr>
              <a:t>Свиняче</a:t>
            </a:r>
            <a:r>
              <a:rPr lang="ru-RU" sz="2400" dirty="0">
                <a:latin typeface="TimesNewRoman,Italic"/>
              </a:rPr>
              <a:t> сало – </a:t>
            </a:r>
            <a:r>
              <a:rPr lang="ru-RU" sz="2400" dirty="0" err="1">
                <a:latin typeface="TimesNewRoman,Italic"/>
              </a:rPr>
              <a:t>високопоживний</a:t>
            </a:r>
            <a:r>
              <a:rPr lang="ru-RU" sz="2400" dirty="0">
                <a:latin typeface="TimesNewRoman,Italic"/>
              </a:rPr>
              <a:t> </a:t>
            </a:r>
            <a:r>
              <a:rPr lang="ru-RU" sz="2400" dirty="0" err="1">
                <a:latin typeface="TimesNewRoman,Italic"/>
              </a:rPr>
              <a:t>харчовий</a:t>
            </a:r>
            <a:r>
              <a:rPr lang="ru-RU" sz="2400" dirty="0">
                <a:latin typeface="TimesNewRoman,Italic"/>
              </a:rPr>
              <a:t> продукт,</a:t>
            </a:r>
          </a:p>
          <a:p>
            <a:pPr algn="ctr"/>
            <a:r>
              <a:rPr lang="ru-RU" sz="2400" dirty="0" err="1">
                <a:latin typeface="TimesNewRoman,Italic"/>
              </a:rPr>
              <a:t>який</a:t>
            </a:r>
            <a:r>
              <a:rPr lang="ru-RU" sz="2400" dirty="0">
                <a:latin typeface="TimesNewRoman,Italic"/>
              </a:rPr>
              <a:t> </a:t>
            </a:r>
            <a:r>
              <a:rPr lang="ru-RU" sz="2400" dirty="0" err="1">
                <a:latin typeface="TimesNewRoman,Italic"/>
              </a:rPr>
              <a:t>містить</a:t>
            </a:r>
            <a:r>
              <a:rPr lang="ru-RU" sz="2400" dirty="0">
                <a:latin typeface="TimesNewRoman,Italic"/>
              </a:rPr>
              <a:t> </a:t>
            </a:r>
            <a:r>
              <a:rPr lang="ru-RU" sz="2400" dirty="0" err="1">
                <a:latin typeface="TimesNewRoman,Italic"/>
              </a:rPr>
              <a:t>такі</a:t>
            </a:r>
            <a:r>
              <a:rPr lang="ru-RU" sz="2400" dirty="0">
                <a:latin typeface="TimesNewRoman,Italic"/>
              </a:rPr>
              <a:t> </a:t>
            </a:r>
            <a:r>
              <a:rPr lang="ru-RU" sz="2400" dirty="0" err="1">
                <a:latin typeface="TimesNewRoman,Italic"/>
              </a:rPr>
              <a:t>незамінні</a:t>
            </a:r>
            <a:r>
              <a:rPr lang="ru-RU" sz="2400" dirty="0">
                <a:latin typeface="TimesNewRoman,Italic"/>
              </a:rPr>
              <a:t> </a:t>
            </a:r>
            <a:r>
              <a:rPr lang="ru-RU" sz="2400" dirty="0" err="1">
                <a:latin typeface="TimesNewRoman,Italic"/>
              </a:rPr>
              <a:t>жирні</a:t>
            </a:r>
            <a:r>
              <a:rPr lang="ru-RU" sz="2400" dirty="0">
                <a:latin typeface="TimesNewRoman,Italic"/>
              </a:rPr>
              <a:t> </a:t>
            </a:r>
            <a:r>
              <a:rPr lang="ru-RU" sz="2400" dirty="0" err="1">
                <a:latin typeface="TimesNewRoman,Italic"/>
              </a:rPr>
              <a:t>кислоти</a:t>
            </a:r>
            <a:r>
              <a:rPr lang="ru-RU" sz="2400" dirty="0">
                <a:latin typeface="TimesNewRoman,Italic"/>
              </a:rPr>
              <a:t>, як</a:t>
            </a:r>
          </a:p>
          <a:p>
            <a:pPr algn="ctr"/>
            <a:r>
              <a:rPr lang="ru-RU" sz="2400" b="1" dirty="0" err="1">
                <a:latin typeface="TimesNewRoman,Italic"/>
              </a:rPr>
              <a:t>ліноленова</a:t>
            </a:r>
            <a:r>
              <a:rPr lang="ru-RU" sz="2400" b="1" dirty="0">
                <a:latin typeface="TimesNewRoman,Italic"/>
              </a:rPr>
              <a:t> та </a:t>
            </a:r>
            <a:r>
              <a:rPr lang="ru-RU" sz="2400" b="1" dirty="0" err="1">
                <a:latin typeface="TimesNewRoman,Italic"/>
              </a:rPr>
              <a:t>арахідонова</a:t>
            </a:r>
            <a:r>
              <a:rPr lang="ru-RU" sz="2400" dirty="0">
                <a:latin typeface="TimesNewRoman,Italic"/>
              </a:rPr>
              <a:t>, </a:t>
            </a:r>
            <a:r>
              <a:rPr lang="ru-RU" sz="2400" dirty="0" err="1">
                <a:latin typeface="TimesNewRoman,Italic"/>
              </a:rPr>
              <a:t>що</a:t>
            </a:r>
            <a:r>
              <a:rPr lang="ru-RU" sz="2400" dirty="0">
                <a:latin typeface="TimesNewRoman,Italic"/>
              </a:rPr>
              <a:t> </a:t>
            </a:r>
            <a:r>
              <a:rPr lang="ru-RU" sz="2400" dirty="0" err="1">
                <a:latin typeface="TimesNewRoman,Italic"/>
              </a:rPr>
              <a:t>входять</a:t>
            </a:r>
            <a:r>
              <a:rPr lang="ru-RU" sz="2400" dirty="0">
                <a:latin typeface="TimesNewRoman,Italic"/>
              </a:rPr>
              <a:t> до складу</a:t>
            </a:r>
          </a:p>
          <a:p>
            <a:pPr algn="ctr"/>
            <a:r>
              <a:rPr lang="ru-RU" sz="2400" dirty="0">
                <a:latin typeface="TimesNewRoman,Italic"/>
              </a:rPr>
              <a:t>ядра </a:t>
            </a:r>
            <a:r>
              <a:rPr lang="ru-RU" sz="2400" dirty="0" err="1">
                <a:latin typeface="TimesNewRoman,Italic"/>
              </a:rPr>
              <a:t>клітини</a:t>
            </a:r>
            <a:r>
              <a:rPr lang="ru-RU" sz="2400" dirty="0">
                <a:latin typeface="TimesNewRoman,Italic"/>
              </a:rPr>
              <a:t> і </a:t>
            </a:r>
            <a:r>
              <a:rPr lang="ru-RU" sz="2400" dirty="0" err="1">
                <a:latin typeface="TimesNewRoman,Italic"/>
              </a:rPr>
              <a:t>впливають</a:t>
            </a:r>
            <a:r>
              <a:rPr lang="ru-RU" sz="2400" dirty="0">
                <a:latin typeface="TimesNewRoman,Italic"/>
              </a:rPr>
              <a:t> на </a:t>
            </a:r>
            <a:r>
              <a:rPr lang="ru-RU" sz="2400" dirty="0" err="1">
                <a:latin typeface="TimesNewRoman,Italic"/>
              </a:rPr>
              <a:t>відтворення</a:t>
            </a:r>
            <a:r>
              <a:rPr lang="ru-RU" sz="2400" dirty="0">
                <a:latin typeface="TimesNewRoman,Italic"/>
              </a:rPr>
              <a:t> потом-</a:t>
            </a:r>
          </a:p>
          <a:p>
            <a:pPr algn="ctr"/>
            <a:r>
              <a:rPr lang="ru-RU" sz="2400" dirty="0" err="1">
                <a:latin typeface="TimesNewRoman,Italic"/>
              </a:rPr>
              <a:t>ства</a:t>
            </a:r>
            <a:r>
              <a:rPr lang="ru-RU" sz="2400" dirty="0">
                <a:latin typeface="TimesNewRoman,Italic"/>
              </a:rPr>
              <a:t>. У </a:t>
            </a:r>
            <a:r>
              <a:rPr lang="ru-RU" sz="2400" dirty="0" err="1">
                <a:latin typeface="TimesNewRoman,Italic"/>
              </a:rPr>
              <a:t>салі</a:t>
            </a:r>
            <a:r>
              <a:rPr lang="ru-RU" sz="2400" dirty="0">
                <a:latin typeface="TimesNewRoman,Italic"/>
              </a:rPr>
              <a:t> </a:t>
            </a:r>
            <a:r>
              <a:rPr lang="ru-RU" sz="2400" dirty="0" err="1">
                <a:latin typeface="TimesNewRoman,Italic"/>
              </a:rPr>
              <a:t>незамінних</a:t>
            </a:r>
            <a:r>
              <a:rPr lang="ru-RU" sz="2400" dirty="0">
                <a:latin typeface="TimesNewRoman,Italic"/>
              </a:rPr>
              <a:t> </a:t>
            </a:r>
            <a:r>
              <a:rPr lang="ru-RU" sz="2400" dirty="0" err="1">
                <a:latin typeface="TimesNewRoman,Italic"/>
              </a:rPr>
              <a:t>жирних</a:t>
            </a:r>
            <a:r>
              <a:rPr lang="ru-RU" sz="2400" dirty="0">
                <a:latin typeface="TimesNewRoman,Italic"/>
              </a:rPr>
              <a:t> кислот </a:t>
            </a:r>
            <a:r>
              <a:rPr lang="ru-RU" sz="2400" dirty="0" err="1">
                <a:latin typeface="TimesNewRoman,Italic"/>
              </a:rPr>
              <a:t>більше</a:t>
            </a:r>
            <a:r>
              <a:rPr lang="ru-RU" sz="2400" dirty="0">
                <a:latin typeface="TimesNewRoman,Italic"/>
              </a:rPr>
              <a:t>,</a:t>
            </a:r>
          </a:p>
          <a:p>
            <a:pPr algn="ctr"/>
            <a:r>
              <a:rPr lang="ru-RU" sz="2400" dirty="0" err="1">
                <a:latin typeface="TimesNewRoman,Italic"/>
              </a:rPr>
              <a:t>ніж</a:t>
            </a:r>
            <a:r>
              <a:rPr lang="ru-RU" sz="2400" dirty="0">
                <a:latin typeface="TimesNewRoman,Italic"/>
              </a:rPr>
              <a:t> у </a:t>
            </a:r>
            <a:r>
              <a:rPr lang="ru-RU" sz="2400" dirty="0" err="1">
                <a:latin typeface="TimesNewRoman,Italic"/>
              </a:rPr>
              <a:t>коров’ячому</a:t>
            </a:r>
            <a:r>
              <a:rPr lang="ru-RU" sz="2400" dirty="0">
                <a:latin typeface="TimesNewRoman,Italic"/>
              </a:rPr>
              <a:t> </a:t>
            </a:r>
            <a:r>
              <a:rPr lang="ru-RU" sz="2400" dirty="0" err="1">
                <a:latin typeface="TimesNewRoman,Italic"/>
              </a:rPr>
              <a:t>маслі</a:t>
            </a:r>
            <a:r>
              <a:rPr lang="ru-RU" sz="2400" dirty="0">
                <a:latin typeface="TimesNewRoman,Italic"/>
              </a:rPr>
              <a:t>. Сало є </a:t>
            </a:r>
            <a:r>
              <a:rPr lang="ru-RU" sz="2400" dirty="0" err="1">
                <a:latin typeface="TimesNewRoman,Italic"/>
              </a:rPr>
              <a:t>обов’язковим</a:t>
            </a:r>
            <a:r>
              <a:rPr lang="ru-RU" sz="2400" dirty="0">
                <a:latin typeface="TimesNewRoman,Italic"/>
              </a:rPr>
              <a:t> ком-</a:t>
            </a:r>
          </a:p>
          <a:p>
            <a:pPr algn="ctr"/>
            <a:r>
              <a:rPr lang="ru-RU" sz="2400" dirty="0" err="1">
                <a:latin typeface="TimesNewRoman,Italic"/>
              </a:rPr>
              <a:t>понентом</a:t>
            </a:r>
            <a:r>
              <a:rPr lang="ru-RU" sz="2400" dirty="0">
                <a:latin typeface="TimesNewRoman,Italic"/>
              </a:rPr>
              <a:t> не </a:t>
            </a:r>
            <a:r>
              <a:rPr lang="ru-RU" sz="2400" dirty="0" err="1">
                <a:latin typeface="TimesNewRoman,Italic"/>
              </a:rPr>
              <a:t>лише</a:t>
            </a:r>
            <a:r>
              <a:rPr lang="ru-RU" sz="2400" dirty="0">
                <a:latin typeface="TimesNewRoman,Italic"/>
              </a:rPr>
              <a:t> для </a:t>
            </a:r>
            <a:r>
              <a:rPr lang="ru-RU" sz="2400" dirty="0" err="1">
                <a:latin typeface="TimesNewRoman,Italic"/>
              </a:rPr>
              <a:t>виробництва</a:t>
            </a:r>
            <a:r>
              <a:rPr lang="ru-RU" sz="2400" dirty="0">
                <a:latin typeface="TimesNewRoman,Italic"/>
              </a:rPr>
              <a:t> </a:t>
            </a:r>
            <a:r>
              <a:rPr lang="ru-RU" sz="2400" dirty="0" err="1">
                <a:latin typeface="TimesNewRoman,Italic"/>
              </a:rPr>
              <a:t>ковбас</a:t>
            </a:r>
            <a:r>
              <a:rPr lang="ru-RU" sz="2400" dirty="0">
                <a:latin typeface="TimesNewRoman,Italic"/>
              </a:rPr>
              <a:t>, а й для</a:t>
            </a:r>
          </a:p>
          <a:p>
            <a:pPr algn="ctr"/>
            <a:r>
              <a:rPr lang="ru-RU" sz="2400" dirty="0" err="1">
                <a:latin typeface="TimesNewRoman,Italic"/>
              </a:rPr>
              <a:t>харчування</a:t>
            </a:r>
            <a:r>
              <a:rPr lang="ru-RU" sz="2400" dirty="0">
                <a:latin typeface="TimesNewRoman,Italic"/>
              </a:rPr>
              <a:t> людей </a:t>
            </a:r>
            <a:r>
              <a:rPr lang="ru-RU" sz="2400" dirty="0" err="1">
                <a:latin typeface="TimesNewRoman,Italic"/>
              </a:rPr>
              <a:t>важкої</a:t>
            </a:r>
            <a:r>
              <a:rPr lang="ru-RU" sz="2400" dirty="0">
                <a:latin typeface="TimesNewRoman,Italic"/>
              </a:rPr>
              <a:t> </a:t>
            </a:r>
            <a:r>
              <a:rPr lang="ru-RU" sz="2400" dirty="0" err="1">
                <a:latin typeface="TimesNewRoman,Italic"/>
              </a:rPr>
              <a:t>фізичної</a:t>
            </a:r>
            <a:r>
              <a:rPr lang="ru-RU" sz="2400" dirty="0">
                <a:latin typeface="TimesNewRoman,Italic"/>
              </a:rPr>
              <a:t> </a:t>
            </a:r>
            <a:r>
              <a:rPr lang="ru-RU" sz="2400" dirty="0" smtClean="0">
                <a:latin typeface="TimesNewRoman,Italic"/>
              </a:rPr>
              <a:t>та </a:t>
            </a:r>
            <a:r>
              <a:rPr lang="ru-RU" sz="2400" dirty="0" err="1" smtClean="0">
                <a:latin typeface="TimesNewRoman,Italic"/>
              </a:rPr>
              <a:t>розумової</a:t>
            </a:r>
            <a:r>
              <a:rPr lang="ru-RU" sz="2400" dirty="0" smtClean="0">
                <a:latin typeface="TimesNewRoman,Italic"/>
              </a:rPr>
              <a:t> </a:t>
            </a:r>
            <a:r>
              <a:rPr lang="ru-RU" sz="2400" dirty="0" err="1" smtClean="0">
                <a:latin typeface="TimesNewRoman,Italic"/>
              </a:rPr>
              <a:t>праці</a:t>
            </a:r>
            <a:r>
              <a:rPr lang="ru-RU" sz="2400" dirty="0" smtClean="0">
                <a:latin typeface="TimesNewRoman,Italic"/>
              </a:rPr>
              <a:t> </a:t>
            </a:r>
            <a:r>
              <a:rPr lang="ru-RU" sz="2400" dirty="0">
                <a:latin typeface="TimesNewRoman,Italic"/>
              </a:rPr>
              <a:t>як </a:t>
            </a:r>
            <a:r>
              <a:rPr lang="ru-RU" sz="2400" dirty="0" err="1" smtClean="0">
                <a:latin typeface="TimesNewRoman,Italic"/>
              </a:rPr>
              <a:t>високоенергетичний</a:t>
            </a:r>
            <a:r>
              <a:rPr lang="ru-RU" sz="2400" dirty="0" smtClean="0">
                <a:latin typeface="TimesNewRoman,Italic"/>
              </a:rPr>
              <a:t> </a:t>
            </a:r>
            <a:r>
              <a:rPr lang="ru-RU" sz="2400" dirty="0">
                <a:latin typeface="TimesNewRoman,Italic"/>
              </a:rPr>
              <a:t>продукт. </a:t>
            </a:r>
            <a:r>
              <a:rPr lang="ru-RU" sz="2400" dirty="0" err="1">
                <a:latin typeface="TimesNewRoman,Italic"/>
              </a:rPr>
              <a:t>Використання</a:t>
            </a:r>
            <a:r>
              <a:rPr lang="ru-RU" sz="2400" dirty="0">
                <a:latin typeface="TimesNewRoman,Italic"/>
              </a:rPr>
              <a:t> у </a:t>
            </a:r>
            <a:r>
              <a:rPr lang="ru-RU" sz="2400" dirty="0" err="1">
                <a:latin typeface="TimesNewRoman,Italic"/>
              </a:rPr>
              <a:t>харчуванні</a:t>
            </a:r>
            <a:endParaRPr lang="ru-RU" sz="2400" dirty="0">
              <a:latin typeface="TimesNewRoman,Italic"/>
            </a:endParaRPr>
          </a:p>
          <a:p>
            <a:pPr algn="ctr"/>
            <a:r>
              <a:rPr lang="ru-RU" sz="2400" b="1" dirty="0" smtClean="0">
                <a:latin typeface="TimesNewRoman,Italic"/>
              </a:rPr>
              <a:t>30–50 г </a:t>
            </a:r>
            <a:r>
              <a:rPr lang="ru-RU" sz="2400" b="1" dirty="0" err="1" smtClean="0">
                <a:latin typeface="TimesNewRoman,Italic"/>
              </a:rPr>
              <a:t>свинячого</a:t>
            </a:r>
            <a:r>
              <a:rPr lang="ru-RU" sz="2400" b="1" dirty="0" smtClean="0">
                <a:latin typeface="TimesNewRoman,Italic"/>
              </a:rPr>
              <a:t> жиру </a:t>
            </a:r>
            <a:r>
              <a:rPr lang="ru-RU" sz="2400" b="1" dirty="0" err="1" smtClean="0">
                <a:latin typeface="TimesNewRoman,Italic"/>
              </a:rPr>
              <a:t>забезпечує</a:t>
            </a:r>
            <a:r>
              <a:rPr lang="ru-RU" sz="2400" b="1" dirty="0" smtClean="0">
                <a:latin typeface="TimesNewRoman,Italic"/>
              </a:rPr>
              <a:t> </a:t>
            </a:r>
            <a:r>
              <a:rPr lang="ru-RU" sz="2400" b="1" dirty="0" err="1" smtClean="0">
                <a:latin typeface="TimesNewRoman,Italic"/>
              </a:rPr>
              <a:t>добову</a:t>
            </a:r>
            <a:r>
              <a:rPr lang="ru-RU" sz="2400" b="1" dirty="0" smtClean="0">
                <a:latin typeface="TimesNewRoman,Italic"/>
              </a:rPr>
              <a:t> норму в</a:t>
            </a:r>
            <a:endParaRPr lang="ru-RU" sz="2400" b="1" dirty="0">
              <a:latin typeface="TimesNewRoman,Italic"/>
            </a:endParaRPr>
          </a:p>
          <a:p>
            <a:pPr algn="ctr"/>
            <a:r>
              <a:rPr lang="ru-RU" sz="2400" b="1" dirty="0" err="1">
                <a:latin typeface="TimesNewRoman,Italic"/>
              </a:rPr>
              <a:t>незамінних</a:t>
            </a:r>
            <a:r>
              <a:rPr lang="ru-RU" sz="2400" b="1" dirty="0">
                <a:latin typeface="TimesNewRoman,Italic"/>
              </a:rPr>
              <a:t> </a:t>
            </a:r>
            <a:r>
              <a:rPr lang="ru-RU" sz="2400" b="1" dirty="0" err="1" smtClean="0">
                <a:latin typeface="TimesNewRoman,Italic"/>
              </a:rPr>
              <a:t>поліненасичених</a:t>
            </a:r>
            <a:r>
              <a:rPr lang="ru-RU" sz="2400" b="1" dirty="0" smtClean="0">
                <a:latin typeface="TimesNewRoman,Italic"/>
              </a:rPr>
              <a:t> </a:t>
            </a:r>
            <a:r>
              <a:rPr lang="ru-RU" sz="2400" b="1" dirty="0" err="1">
                <a:latin typeface="TimesNewRoman,Italic"/>
              </a:rPr>
              <a:t>жирних</a:t>
            </a:r>
            <a:r>
              <a:rPr lang="ru-RU" sz="2400" b="1" dirty="0">
                <a:latin typeface="TimesNewRoman,Italic"/>
              </a:rPr>
              <a:t> кислотах</a:t>
            </a:r>
            <a:r>
              <a:rPr lang="ru-RU" sz="2400" dirty="0">
                <a:latin typeface="TimesNewRoman,Italic"/>
              </a:rPr>
              <a:t>, </a:t>
            </a:r>
            <a:r>
              <a:rPr lang="ru-RU" sz="2400" dirty="0" err="1">
                <a:latin typeface="TimesNewRoman,Italic"/>
              </a:rPr>
              <a:t>що</a:t>
            </a:r>
            <a:endParaRPr lang="ru-RU" sz="2400" dirty="0">
              <a:latin typeface="TimesNewRoman,Italic"/>
            </a:endParaRPr>
          </a:p>
          <a:p>
            <a:pPr algn="ctr"/>
            <a:r>
              <a:rPr lang="ru-RU" sz="2400" dirty="0">
                <a:latin typeface="TimesNewRoman,Italic"/>
              </a:rPr>
              <a:t>становить 3–6 </a:t>
            </a:r>
            <a:r>
              <a:rPr lang="ru-RU" sz="2400" dirty="0" err="1">
                <a:latin typeface="TimesNewRoman,Italic"/>
              </a:rPr>
              <a:t>грамів</a:t>
            </a:r>
            <a:r>
              <a:rPr lang="ru-RU" sz="2400" dirty="0">
                <a:latin typeface="TimesNewRoman,Italic"/>
              </a:rPr>
              <a:t>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6925" y="4616975"/>
            <a:ext cx="2538412" cy="22410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24" y="4290873"/>
            <a:ext cx="2128837" cy="2567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90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5141" y="280244"/>
            <a:ext cx="8766629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latin typeface="TimesNewRoman"/>
              </a:rPr>
              <a:t>Лінолева</a:t>
            </a:r>
            <a:r>
              <a:rPr lang="ru-RU" sz="2800" b="1" dirty="0">
                <a:latin typeface="TimesNewRoman"/>
              </a:rPr>
              <a:t>, </a:t>
            </a:r>
            <a:r>
              <a:rPr lang="ru-RU" sz="2800" b="1" dirty="0" err="1">
                <a:latin typeface="TimesNewRoman"/>
              </a:rPr>
              <a:t>ліноленова</a:t>
            </a:r>
            <a:r>
              <a:rPr lang="ru-RU" sz="2800" b="1" dirty="0">
                <a:latin typeface="TimesNewRoman"/>
              </a:rPr>
              <a:t> та </a:t>
            </a:r>
            <a:r>
              <a:rPr lang="ru-RU" sz="2800" b="1" dirty="0" err="1">
                <a:latin typeface="TimesNewRoman"/>
              </a:rPr>
              <a:t>арахідонова</a:t>
            </a:r>
            <a:r>
              <a:rPr lang="ru-RU" sz="2800" b="1" dirty="0">
                <a:latin typeface="TimesNewRoman"/>
              </a:rPr>
              <a:t> </a:t>
            </a:r>
            <a:r>
              <a:rPr lang="ru-RU" sz="2800" b="1" dirty="0" err="1">
                <a:latin typeface="TimesNewRoman"/>
              </a:rPr>
              <a:t>кислоти</a:t>
            </a:r>
            <a:endParaRPr lang="ru-RU" sz="2800" b="1" dirty="0">
              <a:latin typeface="TimesNewRoman"/>
            </a:endParaRPr>
          </a:p>
          <a:p>
            <a:pPr algn="ctr"/>
            <a:r>
              <a:rPr lang="ru-RU" sz="2800" dirty="0" err="1">
                <a:latin typeface="TimesNewRoman"/>
              </a:rPr>
              <a:t>проявляють</a:t>
            </a:r>
            <a:r>
              <a:rPr lang="ru-RU" sz="2800" dirty="0">
                <a:latin typeface="TimesNewRoman"/>
              </a:rPr>
              <a:t> </a:t>
            </a:r>
            <a:r>
              <a:rPr lang="ru-RU" sz="2800" dirty="0" err="1">
                <a:latin typeface="TimesNewRoman"/>
              </a:rPr>
              <a:t>виняткову</a:t>
            </a:r>
            <a:r>
              <a:rPr lang="ru-RU" sz="2800" dirty="0">
                <a:latin typeface="TimesNewRoman"/>
              </a:rPr>
              <a:t> </a:t>
            </a:r>
            <a:r>
              <a:rPr lang="ru-RU" sz="2800" dirty="0" err="1">
                <a:latin typeface="TimesNewRoman"/>
              </a:rPr>
              <a:t>біологічну</a:t>
            </a:r>
            <a:r>
              <a:rPr lang="ru-RU" sz="2800" dirty="0">
                <a:latin typeface="TimesNewRoman"/>
              </a:rPr>
              <a:t> </a:t>
            </a:r>
            <a:r>
              <a:rPr lang="ru-RU" sz="2800" dirty="0" err="1">
                <a:latin typeface="TimesNewRoman"/>
              </a:rPr>
              <a:t>активність</a:t>
            </a:r>
            <a:r>
              <a:rPr lang="ru-RU" sz="2800" dirty="0">
                <a:latin typeface="TimesNewRoman"/>
              </a:rPr>
              <a:t>. Вони</a:t>
            </a:r>
          </a:p>
          <a:p>
            <a:pPr algn="ctr"/>
            <a:r>
              <a:rPr lang="ru-RU" sz="2800" b="1" dirty="0" err="1">
                <a:latin typeface="TimesNewRoman"/>
              </a:rPr>
              <a:t>стимулюють</a:t>
            </a:r>
            <a:r>
              <a:rPr lang="ru-RU" sz="2800" b="1" dirty="0">
                <a:latin typeface="TimesNewRoman"/>
              </a:rPr>
              <a:t> синтез </a:t>
            </a:r>
            <a:r>
              <a:rPr lang="ru-RU" sz="2800" b="1" dirty="0" err="1">
                <a:latin typeface="TimesNewRoman"/>
              </a:rPr>
              <a:t>білків</a:t>
            </a:r>
            <a:r>
              <a:rPr lang="ru-RU" sz="2800" b="1" dirty="0">
                <a:latin typeface="TimesNewRoman"/>
              </a:rPr>
              <a:t> та </a:t>
            </a:r>
            <a:r>
              <a:rPr lang="ru-RU" sz="2800" b="1" dirty="0" err="1">
                <a:latin typeface="TimesNewRoman"/>
              </a:rPr>
              <a:t>ліпідів</a:t>
            </a:r>
            <a:r>
              <a:rPr lang="ru-RU" sz="2800" b="1" dirty="0">
                <a:latin typeface="TimesNewRoman"/>
              </a:rPr>
              <a:t>, </a:t>
            </a:r>
            <a:r>
              <a:rPr lang="ru-RU" sz="2800" b="1" dirty="0" err="1" smtClean="0">
                <a:latin typeface="TimesNewRoman"/>
              </a:rPr>
              <a:t>підвищують</a:t>
            </a:r>
            <a:r>
              <a:rPr lang="ru-RU" sz="2800" b="1" dirty="0" smtClean="0">
                <a:latin typeface="TimesNewRoman"/>
              </a:rPr>
              <a:t> </a:t>
            </a:r>
            <a:r>
              <a:rPr lang="ru-RU" sz="2800" b="1" dirty="0" err="1" smtClean="0">
                <a:latin typeface="TimesNewRoman"/>
              </a:rPr>
              <a:t>стійкість</a:t>
            </a:r>
            <a:r>
              <a:rPr lang="ru-RU" sz="2800" b="1" dirty="0" smtClean="0">
                <a:latin typeface="TimesNewRoman"/>
              </a:rPr>
              <a:t> </a:t>
            </a:r>
            <a:r>
              <a:rPr lang="ru-RU" sz="2800" b="1" dirty="0" err="1">
                <a:latin typeface="TimesNewRoman"/>
              </a:rPr>
              <a:t>організму</a:t>
            </a:r>
            <a:r>
              <a:rPr lang="ru-RU" sz="2800" b="1" dirty="0">
                <a:latin typeface="TimesNewRoman"/>
              </a:rPr>
              <a:t> </a:t>
            </a:r>
            <a:r>
              <a:rPr lang="ru-RU" sz="2800" b="1" dirty="0" err="1">
                <a:latin typeface="TimesNewRoman"/>
              </a:rPr>
              <a:t>проти</a:t>
            </a:r>
            <a:r>
              <a:rPr lang="ru-RU" sz="2800" b="1" dirty="0">
                <a:latin typeface="TimesNewRoman"/>
              </a:rPr>
              <a:t> </a:t>
            </a:r>
            <a:r>
              <a:rPr lang="ru-RU" sz="2800" b="1" dirty="0" err="1">
                <a:latin typeface="TimesNewRoman"/>
              </a:rPr>
              <a:t>інфекційних</a:t>
            </a:r>
            <a:r>
              <a:rPr lang="ru-RU" sz="2800" b="1" dirty="0">
                <a:latin typeface="TimesNewRoman"/>
              </a:rPr>
              <a:t> </a:t>
            </a:r>
            <a:r>
              <a:rPr lang="ru-RU" sz="2800" b="1" dirty="0" err="1" smtClean="0">
                <a:latin typeface="TimesNewRoman"/>
              </a:rPr>
              <a:t>захворювань</a:t>
            </a:r>
            <a:r>
              <a:rPr lang="ru-RU" sz="2800" b="1" dirty="0">
                <a:latin typeface="TimesNewRoman"/>
              </a:rPr>
              <a:t>, </a:t>
            </a:r>
            <a:r>
              <a:rPr lang="ru-RU" sz="2800" b="1" dirty="0" err="1">
                <a:latin typeface="TimesNewRoman"/>
              </a:rPr>
              <a:t>підтримують</a:t>
            </a:r>
            <a:r>
              <a:rPr lang="ru-RU" sz="2800" b="1" dirty="0">
                <a:latin typeface="TimesNewRoman"/>
              </a:rPr>
              <a:t> </a:t>
            </a:r>
            <a:r>
              <a:rPr lang="ru-RU" sz="2800" b="1" dirty="0" err="1">
                <a:latin typeface="TimesNewRoman"/>
              </a:rPr>
              <a:t>активність</a:t>
            </a:r>
            <a:r>
              <a:rPr lang="ru-RU" sz="2800" b="1" dirty="0">
                <a:latin typeface="TimesNewRoman"/>
              </a:rPr>
              <a:t> </a:t>
            </a:r>
            <a:r>
              <a:rPr lang="ru-RU" sz="2800" b="1" dirty="0" err="1">
                <a:latin typeface="TimesNewRoman"/>
              </a:rPr>
              <a:t>ферментів</a:t>
            </a:r>
            <a:r>
              <a:rPr lang="ru-RU" sz="2800" b="1" dirty="0">
                <a:latin typeface="TimesNewRoman"/>
              </a:rPr>
              <a:t>, </a:t>
            </a:r>
            <a:r>
              <a:rPr lang="ru-RU" sz="2800" b="1" dirty="0" err="1" smtClean="0">
                <a:latin typeface="TimesNewRoman"/>
              </a:rPr>
              <a:t>регулюють</a:t>
            </a:r>
            <a:r>
              <a:rPr lang="ru-RU" sz="2800" b="1" dirty="0" smtClean="0">
                <a:latin typeface="TimesNewRoman"/>
              </a:rPr>
              <a:t> </a:t>
            </a:r>
            <a:r>
              <a:rPr lang="ru-RU" sz="2800" b="1" dirty="0" err="1">
                <a:latin typeface="TimesNewRoman"/>
              </a:rPr>
              <a:t>процеси</a:t>
            </a:r>
            <a:r>
              <a:rPr lang="ru-RU" sz="2800" b="1" dirty="0">
                <a:latin typeface="TimesNewRoman"/>
              </a:rPr>
              <a:t> </a:t>
            </a:r>
            <a:r>
              <a:rPr lang="ru-RU" sz="2800" b="1" dirty="0" err="1" smtClean="0">
                <a:latin typeface="TimesNewRoman"/>
              </a:rPr>
              <a:t>окиснення</a:t>
            </a:r>
            <a:r>
              <a:rPr lang="ru-RU" sz="2800" dirty="0" smtClean="0">
                <a:latin typeface="TimesNewRoman"/>
              </a:rPr>
              <a:t> </a:t>
            </a:r>
            <a:r>
              <a:rPr lang="ru-RU" sz="2800" dirty="0">
                <a:latin typeface="TimesNewRoman"/>
              </a:rPr>
              <a:t>й </a:t>
            </a:r>
            <a:r>
              <a:rPr lang="ru-RU" sz="2800" dirty="0" err="1">
                <a:latin typeface="TimesNewRoman"/>
              </a:rPr>
              <a:t>виконують</a:t>
            </a:r>
            <a:r>
              <a:rPr lang="ru-RU" sz="2800" dirty="0">
                <a:latin typeface="TimesNewRoman"/>
              </a:rPr>
              <a:t> </a:t>
            </a:r>
            <a:r>
              <a:rPr lang="ru-RU" sz="2800" dirty="0" err="1">
                <a:latin typeface="TimesNewRoman"/>
              </a:rPr>
              <a:t>інші</a:t>
            </a:r>
            <a:r>
              <a:rPr lang="ru-RU" sz="2800" dirty="0">
                <a:latin typeface="TimesNewRoman"/>
              </a:rPr>
              <a:t>, </a:t>
            </a:r>
            <a:r>
              <a:rPr lang="ru-RU" sz="2800" dirty="0" smtClean="0">
                <a:latin typeface="TimesNewRoman"/>
              </a:rPr>
              <a:t>не </a:t>
            </a:r>
            <a:r>
              <a:rPr lang="ru-RU" sz="2800" dirty="0" err="1" smtClean="0">
                <a:latin typeface="TimesNewRoman"/>
              </a:rPr>
              <a:t>менш</a:t>
            </a:r>
            <a:r>
              <a:rPr lang="ru-RU" sz="2800" dirty="0" smtClean="0">
                <a:latin typeface="TimesNewRoman"/>
              </a:rPr>
              <a:t> </a:t>
            </a:r>
            <a:r>
              <a:rPr lang="ru-RU" sz="2800" dirty="0" err="1">
                <a:latin typeface="TimesNewRoman"/>
              </a:rPr>
              <a:t>важливі</a:t>
            </a:r>
            <a:r>
              <a:rPr lang="ru-RU" sz="2800" dirty="0">
                <a:latin typeface="TimesNewRoman"/>
              </a:rPr>
              <a:t> </a:t>
            </a:r>
            <a:r>
              <a:rPr lang="ru-RU" sz="2800" dirty="0" err="1">
                <a:latin typeface="TimesNewRoman"/>
              </a:rPr>
              <a:t>функції</a:t>
            </a:r>
            <a:r>
              <a:rPr lang="ru-RU" sz="2800" dirty="0">
                <a:latin typeface="TimesNewRoman"/>
              </a:rPr>
              <a:t> в </a:t>
            </a:r>
            <a:r>
              <a:rPr lang="ru-RU" sz="2800" dirty="0" err="1">
                <a:latin typeface="TimesNewRoman"/>
              </a:rPr>
              <a:t>організмі</a:t>
            </a:r>
            <a:r>
              <a:rPr lang="ru-RU" sz="2800" dirty="0">
                <a:latin typeface="TimesNewRoman"/>
              </a:rPr>
              <a:t>. </a:t>
            </a:r>
            <a:endParaRPr lang="ru-RU" sz="2800" dirty="0" smtClean="0">
              <a:latin typeface="TimesNewRoman"/>
            </a:endParaRPr>
          </a:p>
          <a:p>
            <a:pPr algn="ctr"/>
            <a:r>
              <a:rPr lang="ru-RU" sz="2800" dirty="0" err="1" smtClean="0">
                <a:latin typeface="TimesNewRoman"/>
              </a:rPr>
              <a:t>Саме</a:t>
            </a:r>
            <a:r>
              <a:rPr lang="ru-RU" sz="2800" dirty="0" smtClean="0">
                <a:latin typeface="TimesNewRoman"/>
              </a:rPr>
              <a:t> </a:t>
            </a:r>
            <a:r>
              <a:rPr lang="ru-RU" sz="2800" dirty="0">
                <a:latin typeface="TimesNewRoman"/>
              </a:rPr>
              <a:t>тому </a:t>
            </a:r>
            <a:r>
              <a:rPr lang="ru-RU" sz="2800" dirty="0" err="1" smtClean="0">
                <a:latin typeface="TimesNewRoman"/>
              </a:rPr>
              <a:t>зростає</a:t>
            </a:r>
            <a:r>
              <a:rPr lang="ru-RU" sz="2800" dirty="0" smtClean="0">
                <a:latin typeface="TimesNewRoman"/>
              </a:rPr>
              <a:t> </a:t>
            </a:r>
            <a:r>
              <a:rPr lang="ru-RU" sz="2800" dirty="0" err="1">
                <a:latin typeface="TimesNewRoman"/>
              </a:rPr>
              <a:t>інтерес</a:t>
            </a:r>
            <a:r>
              <a:rPr lang="ru-RU" sz="2800" dirty="0">
                <a:latin typeface="TimesNewRoman"/>
              </a:rPr>
              <a:t> до </a:t>
            </a:r>
            <a:r>
              <a:rPr lang="ru-RU" sz="2800" dirty="0" err="1">
                <a:latin typeface="TimesNewRoman"/>
              </a:rPr>
              <a:t>вивчення</a:t>
            </a:r>
            <a:r>
              <a:rPr lang="ru-RU" sz="2800" dirty="0">
                <a:latin typeface="TimesNewRoman"/>
              </a:rPr>
              <a:t> </a:t>
            </a:r>
            <a:r>
              <a:rPr lang="ru-RU" sz="2800" dirty="0" err="1">
                <a:latin typeface="TimesNewRoman"/>
              </a:rPr>
              <a:t>жирнокислотного</a:t>
            </a:r>
            <a:r>
              <a:rPr lang="ru-RU" sz="2800" dirty="0">
                <a:latin typeface="TimesNewRoman"/>
              </a:rPr>
              <a:t> </a:t>
            </a:r>
            <a:r>
              <a:rPr lang="ru-RU" sz="2800" dirty="0" smtClean="0">
                <a:latin typeface="TimesNewRoman"/>
              </a:rPr>
              <a:t>складу </a:t>
            </a:r>
            <a:r>
              <a:rPr lang="ru-RU" sz="2800" dirty="0" err="1" smtClean="0">
                <a:latin typeface="TimesNewRoman"/>
              </a:rPr>
              <a:t>жирів</a:t>
            </a:r>
            <a:r>
              <a:rPr lang="ru-RU" sz="2800" dirty="0" smtClean="0">
                <a:latin typeface="TimesNewRoman"/>
              </a:rPr>
              <a:t> </a:t>
            </a:r>
            <a:r>
              <a:rPr lang="ru-RU" sz="2800" dirty="0" err="1">
                <a:latin typeface="TimesNewRoman"/>
              </a:rPr>
              <a:t>рослинного</a:t>
            </a:r>
            <a:r>
              <a:rPr lang="ru-RU" sz="2800" dirty="0">
                <a:latin typeface="TimesNewRoman"/>
              </a:rPr>
              <a:t> і </a:t>
            </a:r>
            <a:r>
              <a:rPr lang="ru-RU" sz="2800" dirty="0" err="1">
                <a:latin typeface="TimesNewRoman"/>
              </a:rPr>
              <a:t>тваринного</a:t>
            </a:r>
            <a:r>
              <a:rPr lang="ru-RU" sz="2800" dirty="0">
                <a:latin typeface="TimesNewRoman"/>
              </a:rPr>
              <a:t> </a:t>
            </a:r>
            <a:r>
              <a:rPr lang="ru-RU" sz="2800" dirty="0" err="1">
                <a:latin typeface="TimesNewRoman"/>
              </a:rPr>
              <a:t>походження</a:t>
            </a:r>
            <a:r>
              <a:rPr lang="ru-RU" sz="2800" dirty="0">
                <a:latin typeface="TimesNewRoman"/>
              </a:rPr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8719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5750" y="185737"/>
            <a:ext cx="9429750" cy="4950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43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550" y="234047"/>
            <a:ext cx="81724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err="1">
                <a:latin typeface="TimesNewRoman,BoldItalic"/>
              </a:rPr>
              <a:t>Фізико-хімічні</a:t>
            </a:r>
            <a:r>
              <a:rPr lang="ru-RU" sz="2400" b="1" i="1" dirty="0">
                <a:latin typeface="TimesNewRoman,BoldItalic"/>
              </a:rPr>
              <a:t> </a:t>
            </a:r>
            <a:r>
              <a:rPr lang="ru-RU" sz="2400" b="1" i="1" dirty="0" err="1">
                <a:latin typeface="TimesNewRoman,BoldItalic"/>
              </a:rPr>
              <a:t>властивості</a:t>
            </a:r>
            <a:r>
              <a:rPr lang="ru-RU" sz="2400" b="1" i="1" dirty="0">
                <a:latin typeface="TimesNewRoman,BoldItalic"/>
              </a:rPr>
              <a:t> хребтового сала</a:t>
            </a:r>
            <a:endParaRPr lang="ru-RU" sz="24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1018455"/>
              </p:ext>
            </p:extLst>
          </p:nvPr>
        </p:nvGraphicFramePr>
        <p:xfrm>
          <a:off x="771525" y="1025522"/>
          <a:ext cx="7729538" cy="40894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87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07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82489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Показник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(на 100 кг ваги свині)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1383"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Число </a:t>
                      </a:r>
                      <a:r>
                        <a:rPr lang="ru-RU" sz="2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омилення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195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1383"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Кислотне</a:t>
                      </a:r>
                      <a:r>
                        <a:rPr lang="ru-RU" sz="24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число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1383"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Йодне</a:t>
                      </a:r>
                      <a:r>
                        <a:rPr lang="ru-RU" sz="24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число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1383"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Початкова </a:t>
                      </a:r>
                      <a:r>
                        <a:rPr lang="ru-RU" sz="2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Тпл</a:t>
                      </a:r>
                      <a:r>
                        <a:rPr lang="ru-RU" sz="24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град.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1383"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Кінцева</a:t>
                      </a:r>
                      <a:r>
                        <a:rPr lang="ru-RU" sz="24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Тпл</a:t>
                      </a:r>
                      <a:r>
                        <a:rPr lang="ru-RU" sz="24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град.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96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312" y="398265"/>
            <a:ext cx="8772525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Калорійність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сала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Сало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калорійний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продукт —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780 ккал на 100 г. </a:t>
            </a:r>
            <a:endParaRPr lang="ru-RU" sz="2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речі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калорійність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олії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880 ккал на 100 г, </a:t>
            </a:r>
            <a:endParaRPr lang="ru-RU" sz="2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вершкового масла — 720 ккал на 100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сала (10 г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50 г) буде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залежати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конкретного складу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вашого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денного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раціону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І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сьогодні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збираєтеся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з’їсти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шматочок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сала — 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вашому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харчуванні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повинно бути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жирних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холестерино-вмісних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продуктів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Тому в невеликих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кількостях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сало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вживати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здоровим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людям без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порушень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ліпідного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обміну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високого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холестерину,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немає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хвороби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жовчовивідних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шляхів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жовчного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міхура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підшлункової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залози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оскільки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травлення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жовчі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ферменту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ліпази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такому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зашкодить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здоров’ю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Звичайно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будете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вживати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сало як закуску до алкоголю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їсти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сало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пішло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з’їсти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шматочком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хліба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грубого помелу.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добре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поєднується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овочевими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стравами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Краще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їсти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натуральне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сало без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копчення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не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надто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солоне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22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830" y="3165000"/>
            <a:ext cx="5529350" cy="34461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64542" y="0"/>
            <a:ext cx="44540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САЛОТЕРАПІЯ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8223" y="856676"/>
            <a:ext cx="73085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 його тільки не називають: «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український снікерс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і наркотик. Він має велику цілющу дію: може вилікувати підшлункову залозу, захистити від вірусів, а також зменшити зубний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іль. </a:t>
            </a:r>
          </a:p>
          <a:p>
            <a:pPr algn="ctr"/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Сало має бактерицидні властивості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діє на шкідливі бактерії.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93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2423" y="253191"/>
            <a:ext cx="853851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СТРУС ДЛЯ ОРГАНІЗМУ</a:t>
            </a:r>
          </a:p>
          <a:p>
            <a:pPr algn="ctr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відміну від соняшникової олії </a:t>
            </a:r>
            <a:r>
              <a:rPr lang="uk-UA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салао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виділяє шкідливих речовин при нагріванні.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Страва, приготована на ньому, буде жирною і калорійною. </a:t>
            </a:r>
          </a:p>
          <a:p>
            <a:pPr algn="ctr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Лікар </a:t>
            </a:r>
            <a:r>
              <a:rPr lang="uk-UA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натуропат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Свідко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Є.В.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вважає, що влаштовувати подібний струс просто необхідно для організму. </a:t>
            </a:r>
          </a:p>
          <a:p>
            <a:pPr algn="ctr"/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9538" y="3053958"/>
            <a:ext cx="4193250" cy="314089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3373863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 тих людей, які вживають знежирені страви часто утворюються </a:t>
            </a:r>
            <a:r>
              <a:rPr lang="uk-UA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камені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поліпи в жовчному пузирі.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Тому, обов'язково потрібно включати до свого раціону жирні продукти»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09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49" y="0"/>
            <a:ext cx="7886700" cy="723445"/>
          </a:xfrm>
        </p:spPr>
        <p:txBody>
          <a:bodyPr>
            <a:normAutofit/>
          </a:bodyPr>
          <a:lstStyle/>
          <a:p>
            <a:pPr algn="ctr"/>
            <a:r>
              <a:rPr lang="uk-UA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Природній антибіотик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278" y="723445"/>
            <a:ext cx="8791122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вчених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Великобританії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прийшли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висновку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сало - один з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кращих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сприяють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зміцненню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імунітету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Справа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тому,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салі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міститься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арахідонова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кислота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підсилює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захисні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організму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допомагає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запобігти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поширенню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вірусів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шкідливих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бактерій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uk-U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 корисне сало з часником або цибулею.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535" y="3616545"/>
            <a:ext cx="5464332" cy="3060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63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266</TotalTime>
  <Words>818</Words>
  <Application>Microsoft Office PowerPoint</Application>
  <PresentationFormat>Экран (4:3)</PresentationFormat>
  <Paragraphs>71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2" baseType="lpstr">
      <vt:lpstr>Microsoft YaHei</vt:lpstr>
      <vt:lpstr>Arial</vt:lpstr>
      <vt:lpstr>Calibri</vt:lpstr>
      <vt:lpstr>Calibri Light</vt:lpstr>
      <vt:lpstr>Times New Roman</vt:lpstr>
      <vt:lpstr>TimesNewRoman</vt:lpstr>
      <vt:lpstr>TimesNewRoman,BoldItalic</vt:lpstr>
      <vt:lpstr>TimesNewRoman,Italic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Природній антибіотик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Асус</cp:lastModifiedBy>
  <cp:revision>20</cp:revision>
  <dcterms:created xsi:type="dcterms:W3CDTF">2019-12-24T09:19:27Z</dcterms:created>
  <dcterms:modified xsi:type="dcterms:W3CDTF">2020-02-07T11:09:41Z</dcterms:modified>
</cp:coreProperties>
</file>