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45"/>
  </p:notesMasterIdLst>
  <p:sldIdLst>
    <p:sldId id="256" r:id="rId2"/>
    <p:sldId id="343" r:id="rId3"/>
    <p:sldId id="367" r:id="rId4"/>
    <p:sldId id="346" r:id="rId5"/>
    <p:sldId id="368" r:id="rId6"/>
    <p:sldId id="369" r:id="rId7"/>
    <p:sldId id="361" r:id="rId8"/>
    <p:sldId id="362" r:id="rId9"/>
    <p:sldId id="372" r:id="rId10"/>
    <p:sldId id="350" r:id="rId11"/>
    <p:sldId id="445" r:id="rId12"/>
    <p:sldId id="351" r:id="rId13"/>
    <p:sldId id="532" r:id="rId14"/>
    <p:sldId id="373" r:id="rId15"/>
    <p:sldId id="489" r:id="rId16"/>
    <p:sldId id="505" r:id="rId17"/>
    <p:sldId id="374" r:id="rId18"/>
    <p:sldId id="504" r:id="rId19"/>
    <p:sldId id="501" r:id="rId20"/>
    <p:sldId id="432" r:id="rId21"/>
    <p:sldId id="435" r:id="rId22"/>
    <p:sldId id="438" r:id="rId23"/>
    <p:sldId id="460" r:id="rId24"/>
    <p:sldId id="509" r:id="rId25"/>
    <p:sldId id="441" r:id="rId26"/>
    <p:sldId id="436" r:id="rId27"/>
    <p:sldId id="510" r:id="rId28"/>
    <p:sldId id="483" r:id="rId29"/>
    <p:sldId id="320" r:id="rId30"/>
    <p:sldId id="439" r:id="rId31"/>
    <p:sldId id="490" r:id="rId32"/>
    <p:sldId id="506" r:id="rId33"/>
    <p:sldId id="376" r:id="rId34"/>
    <p:sldId id="442" r:id="rId35"/>
    <p:sldId id="443" r:id="rId36"/>
    <p:sldId id="444" r:id="rId37"/>
    <p:sldId id="491" r:id="rId38"/>
    <p:sldId id="507" r:id="rId39"/>
    <p:sldId id="377" r:id="rId40"/>
    <p:sldId id="488" r:id="rId41"/>
    <p:sldId id="378" r:id="rId42"/>
    <p:sldId id="379" r:id="rId43"/>
    <p:sldId id="380" r:id="rId44"/>
    <p:sldId id="381" r:id="rId45"/>
    <p:sldId id="382" r:id="rId46"/>
    <p:sldId id="383" r:id="rId47"/>
    <p:sldId id="387" r:id="rId48"/>
    <p:sldId id="492" r:id="rId49"/>
    <p:sldId id="508" r:id="rId50"/>
    <p:sldId id="392" r:id="rId51"/>
    <p:sldId id="393" r:id="rId52"/>
    <p:sldId id="394" r:id="rId53"/>
    <p:sldId id="401" r:id="rId54"/>
    <p:sldId id="533" r:id="rId55"/>
    <p:sldId id="534" r:id="rId56"/>
    <p:sldId id="537" r:id="rId57"/>
    <p:sldId id="535" r:id="rId58"/>
    <p:sldId id="536" r:id="rId59"/>
    <p:sldId id="402" r:id="rId60"/>
    <p:sldId id="403" r:id="rId61"/>
    <p:sldId id="512" r:id="rId62"/>
    <p:sldId id="514" r:id="rId63"/>
    <p:sldId id="409" r:id="rId64"/>
    <p:sldId id="411" r:id="rId65"/>
    <p:sldId id="404" r:id="rId66"/>
    <p:sldId id="405" r:id="rId67"/>
    <p:sldId id="406" r:id="rId68"/>
    <p:sldId id="410" r:id="rId69"/>
    <p:sldId id="513" r:id="rId70"/>
    <p:sldId id="531" r:id="rId71"/>
    <p:sldId id="412" r:id="rId72"/>
    <p:sldId id="413" r:id="rId73"/>
    <p:sldId id="414" r:id="rId74"/>
    <p:sldId id="415" r:id="rId75"/>
    <p:sldId id="416" r:id="rId76"/>
    <p:sldId id="417" r:id="rId77"/>
    <p:sldId id="418" r:id="rId78"/>
    <p:sldId id="420" r:id="rId79"/>
    <p:sldId id="519" r:id="rId80"/>
    <p:sldId id="520" r:id="rId81"/>
    <p:sldId id="518" r:id="rId82"/>
    <p:sldId id="517" r:id="rId83"/>
    <p:sldId id="515" r:id="rId84"/>
    <p:sldId id="447" r:id="rId85"/>
    <p:sldId id="446" r:id="rId86"/>
    <p:sldId id="263" r:id="rId87"/>
    <p:sldId id="521" r:id="rId88"/>
    <p:sldId id="265" r:id="rId89"/>
    <p:sldId id="277" r:id="rId90"/>
    <p:sldId id="456" r:id="rId91"/>
    <p:sldId id="473" r:id="rId92"/>
    <p:sldId id="498" r:id="rId93"/>
    <p:sldId id="522" r:id="rId94"/>
    <p:sldId id="459" r:id="rId95"/>
    <p:sldId id="475" r:id="rId96"/>
    <p:sldId id="474" r:id="rId97"/>
    <p:sldId id="458" r:id="rId98"/>
    <p:sldId id="538" r:id="rId99"/>
    <p:sldId id="453" r:id="rId100"/>
    <p:sldId id="499" r:id="rId101"/>
    <p:sldId id="500" r:id="rId102"/>
    <p:sldId id="524" r:id="rId103"/>
    <p:sldId id="525" r:id="rId104"/>
    <p:sldId id="454" r:id="rId105"/>
    <p:sldId id="452" r:id="rId106"/>
    <p:sldId id="455" r:id="rId107"/>
    <p:sldId id="472" r:id="rId108"/>
    <p:sldId id="461" r:id="rId109"/>
    <p:sldId id="462" r:id="rId110"/>
    <p:sldId id="463" r:id="rId111"/>
    <p:sldId id="471" r:id="rId112"/>
    <p:sldId id="465" r:id="rId113"/>
    <p:sldId id="466" r:id="rId114"/>
    <p:sldId id="279" r:id="rId115"/>
    <p:sldId id="281" r:id="rId116"/>
    <p:sldId id="286" r:id="rId117"/>
    <p:sldId id="285" r:id="rId118"/>
    <p:sldId id="282" r:id="rId119"/>
    <p:sldId id="283" r:id="rId120"/>
    <p:sldId id="293" r:id="rId121"/>
    <p:sldId id="295" r:id="rId122"/>
    <p:sldId id="316" r:id="rId123"/>
    <p:sldId id="260" r:id="rId124"/>
    <p:sldId id="287" r:id="rId125"/>
    <p:sldId id="264" r:id="rId126"/>
    <p:sldId id="258" r:id="rId127"/>
    <p:sldId id="301" r:id="rId128"/>
    <p:sldId id="259" r:id="rId129"/>
    <p:sldId id="261" r:id="rId130"/>
    <p:sldId id="523" r:id="rId131"/>
    <p:sldId id="296" r:id="rId132"/>
    <p:sldId id="353" r:id="rId133"/>
    <p:sldId id="539" r:id="rId134"/>
    <p:sldId id="363" r:id="rId135"/>
    <p:sldId id="421" r:id="rId136"/>
    <p:sldId id="422" r:id="rId137"/>
    <p:sldId id="423" r:id="rId138"/>
    <p:sldId id="424" r:id="rId139"/>
    <p:sldId id="425" r:id="rId140"/>
    <p:sldId id="426" r:id="rId141"/>
    <p:sldId id="427" r:id="rId142"/>
    <p:sldId id="352" r:id="rId143"/>
    <p:sldId id="276" r:id="rId1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00"/>
    <a:srgbClr val="0000CC"/>
    <a:srgbClr val="000099"/>
    <a:srgbClr val="000066"/>
    <a:srgbClr val="00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 showGuides="1">
      <p:cViewPr varScale="1">
        <p:scale>
          <a:sx n="51" d="100"/>
          <a:sy n="51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i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/>
            </a:lvl1pPr>
          </a:lstStyle>
          <a:p>
            <a:pPr>
              <a:defRPr/>
            </a:pPr>
            <a:fld id="{29C48CD0-478F-4B51-BCF5-B469E7E802E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36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400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err="1"/>
              <a:t>Мамограф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155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Маммографія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Маммографія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Панорамний томограф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Панорамна томографія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>
            <a:extLst>
              <a:ext uri="{FF2B5EF4-FFF2-40B4-BE49-F238E27FC236}">
                <a16:creationId xmlns:a16="http://schemas.microsoft.com/office/drawing/2014/main" id="{35A87878-28BC-43C2-8C2D-0DCDD908BE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A887EA1-EC4E-4E58-B897-4B0C980A0307}" type="slidenum">
              <a:rPr lang="uk-UA" altLang="uk-UA" sz="1400" smtClean="0"/>
              <a:pPr>
                <a:spcBef>
                  <a:spcPct val="0"/>
                </a:spcBef>
              </a:pPr>
              <a:t>29</a:t>
            </a:fld>
            <a:endParaRPr lang="uk-UA" altLang="uk-UA" sz="1400"/>
          </a:p>
        </p:txBody>
      </p:sp>
      <p:sp>
        <p:nvSpPr>
          <p:cNvPr id="43011" name="Rectangle 1">
            <a:extLst>
              <a:ext uri="{FF2B5EF4-FFF2-40B4-BE49-F238E27FC236}">
                <a16:creationId xmlns:a16="http://schemas.microsoft.com/office/drawing/2014/main" id="{66099309-59AE-4B0E-904D-8B6F0D7561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78B76312-5B7D-4272-B162-FC2E741194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 alt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Палатна (мобільна) рентгенографія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КТ</a:t>
            </a:r>
            <a:r>
              <a:rPr lang="uk-UA" dirty="0"/>
              <a:t> грудної клітки і </a:t>
            </a:r>
            <a:r>
              <a:rPr lang="uk-UA" dirty="0" err="1"/>
              <a:t>піддіафрагмального</a:t>
            </a:r>
            <a:r>
              <a:rPr lang="uk-UA" dirty="0"/>
              <a:t> простору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КТ</a:t>
            </a:r>
            <a:r>
              <a:rPr lang="uk-UA" dirty="0"/>
              <a:t> високого розрізнення (КТВР)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КТ</a:t>
            </a:r>
            <a:r>
              <a:rPr lang="uk-UA" dirty="0"/>
              <a:t> селезінки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5235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Магнітно-резонансний томограф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Магнітно-резонансні зображення суглоба і хребців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Магнітнорезонансна</a:t>
            </a:r>
            <a:r>
              <a:rPr lang="uk-UA" baseline="0" dirty="0"/>
              <a:t> </a:t>
            </a:r>
            <a:r>
              <a:rPr lang="uk-UA" baseline="0" dirty="0" err="1"/>
              <a:t>ангіокардіогафія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МРТ мозку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Функціональна МРТ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МР-урографія</a:t>
            </a:r>
            <a:r>
              <a:rPr lang="uk-UA" dirty="0"/>
              <a:t>  </a:t>
            </a:r>
            <a:r>
              <a:rPr lang="uk-UA" dirty="0" err="1"/>
              <a:t>МР-аортографія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УЗ-анг</a:t>
            </a:r>
            <a:r>
              <a:rPr lang="uk-UA" dirty="0" err="1"/>
              <a:t>іографія</a:t>
            </a:r>
            <a:r>
              <a:rPr lang="uk-UA" baseline="0" dirty="0"/>
              <a:t>  (</a:t>
            </a:r>
            <a:r>
              <a:rPr lang="uk-UA" baseline="0" dirty="0" err="1"/>
              <a:t>допплерографія</a:t>
            </a:r>
            <a:r>
              <a:rPr lang="uk-UA" baseline="0" dirty="0"/>
              <a:t>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УЗД серця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УЗД </a:t>
            </a:r>
            <a:r>
              <a:rPr lang="uk-UA" dirty="0" err="1"/>
              <a:t>кардіометрія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Гамма-терапевтичний апарат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8D2E20-7843-48D6-884B-1F48D0AA6393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Лінійний прискорювач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Симулятор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Лінійний прискорювач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Кіберніж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Томотерапевтичний</a:t>
            </a:r>
            <a:r>
              <a:rPr lang="uk-UA" dirty="0"/>
              <a:t> апарат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Брахітерапія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Сеанс </a:t>
            </a:r>
            <a:r>
              <a:rPr lang="uk-UA" dirty="0" err="1"/>
              <a:t>брахітерапії</a:t>
            </a:r>
            <a:r>
              <a:rPr lang="uk-UA" baseline="0" dirty="0"/>
              <a:t> раку матки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Планувальна система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Двовимірні карти розподілу доз в тканинах при </a:t>
            </a:r>
            <a:r>
              <a:rPr lang="uk-UA" dirty="0" err="1"/>
              <a:t>ПТ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405D25-BA79-4712-8407-B613625074F1}" type="slidenum">
              <a:rPr lang="ru-RU"/>
              <a:pPr/>
              <a:t>70</a:t>
            </a:fld>
            <a:endParaRPr lang="ru-RU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/>
              <a:t>Діагностика загальна</a:t>
            </a:r>
          </a:p>
          <a:p>
            <a:pPr>
              <a:buFont typeface="Wingdings" pitchFamily="2" charset="2"/>
              <a:buChar char="Ø"/>
            </a:pPr>
            <a:r>
              <a:rPr lang="ru-RU"/>
              <a:t>Наведення при біопсії</a:t>
            </a:r>
          </a:p>
          <a:p>
            <a:pPr>
              <a:buFont typeface="Wingdings" pitchFamily="2" charset="2"/>
              <a:buChar char="Ø"/>
            </a:pPr>
            <a:r>
              <a:rPr lang="ru-RU"/>
              <a:t>Діагноз за номенклатурою </a:t>
            </a:r>
            <a:r>
              <a:rPr lang="en-US"/>
              <a:t>TNM</a:t>
            </a:r>
            <a:endParaRPr lang="uk-UA"/>
          </a:p>
          <a:p>
            <a:pPr>
              <a:buFont typeface="Wingdings" pitchFamily="2" charset="2"/>
              <a:buChar char="Ø"/>
            </a:pPr>
            <a:r>
              <a:rPr lang="uk-UA"/>
              <a:t>Топометрія</a:t>
            </a:r>
          </a:p>
          <a:p>
            <a:pPr>
              <a:buFont typeface="Wingdings" pitchFamily="2" charset="2"/>
              <a:buChar char="Ø"/>
            </a:pPr>
            <a:r>
              <a:rPr lang="uk-UA"/>
              <a:t>Дозиметричне планування</a:t>
            </a:r>
          </a:p>
          <a:p>
            <a:pPr>
              <a:buFont typeface="Wingdings" pitchFamily="2" charset="2"/>
              <a:buChar char="Ø"/>
            </a:pPr>
            <a:r>
              <a:rPr lang="uk-UA"/>
              <a:t>Наведення струменя випромінення</a:t>
            </a:r>
          </a:p>
          <a:p>
            <a:pPr>
              <a:buFont typeface="Wingdings" pitchFamily="2" charset="2"/>
              <a:buChar char="Ø"/>
            </a:pPr>
            <a:r>
              <a:rPr lang="uk-UA"/>
              <a:t>Оцінка результату</a:t>
            </a: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C9CDC3-A39D-4701-B8DA-BAB54C36B39F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uk-UA"/>
              <a:t>Загальна радіологія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/>
              <a:t>Субфахи радіології</a:t>
            </a:r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Сцинтиграфія</a:t>
            </a:r>
            <a:r>
              <a:rPr lang="uk-UA" dirty="0"/>
              <a:t>  на гамма-камері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Радіонуклідні зображення тканин пацієнта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75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Радіонуклідне дослідження міокарда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Радіонуклідне дослідження жовчної системи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77</a:t>
            </a:fld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Радіонуклідний контроль відповіді пухлини на лікування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78</a:t>
            </a:fld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ПЕТ молекулярні зображання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79</a:t>
            </a:fld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Позитронноемісійний</a:t>
            </a:r>
            <a:r>
              <a:rPr lang="uk-UA" dirty="0"/>
              <a:t> томограф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82</a:t>
            </a:fld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Межі можливості дослідження суттєвостей у різні зображальні діагностичні способи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83</a:t>
            </a:fld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ІСТОРІЯ РАДІОЛОГІЇ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85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383F1E-E557-42D5-B539-BB34FFE92ECD}" type="slidenum">
              <a:rPr lang="ru-RU"/>
              <a:pPr/>
              <a:t>13</a:t>
            </a:fld>
            <a:endParaRPr lang="ru-RU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70559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Дві</a:t>
            </a:r>
            <a:r>
              <a:rPr lang="ru-RU" dirty="0"/>
              <a:t>  </a:t>
            </a:r>
            <a:r>
              <a:rPr lang="ru-RU" dirty="0" err="1"/>
              <a:t>рентгенограми</a:t>
            </a:r>
            <a:r>
              <a:rPr lang="ru-RU" dirty="0"/>
              <a:t>, </a:t>
            </a:r>
            <a:r>
              <a:rPr lang="ru-RU" dirty="0" err="1"/>
              <a:t>показані</a:t>
            </a:r>
            <a:r>
              <a:rPr lang="ru-RU" dirty="0"/>
              <a:t> </a:t>
            </a:r>
            <a:r>
              <a:rPr lang="ru-RU" dirty="0" err="1"/>
              <a:t>Dr</a:t>
            </a:r>
            <a:r>
              <a:rPr lang="ru-RU" dirty="0"/>
              <a:t> </a:t>
            </a:r>
            <a:r>
              <a:rPr lang="ru-RU" dirty="0" err="1"/>
              <a:t>Comas</a:t>
            </a:r>
            <a:r>
              <a:rPr lang="ru-RU" dirty="0"/>
              <a:t> 24 лютого 1896 (Барселона)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91</a:t>
            </a:fld>
            <a:endParaRPr 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Рентгенограма поперекових хребців, виконана засновником Української Рентген-Академії </a:t>
            </a:r>
            <a:r>
              <a:rPr lang="uk-UA" sz="1200" kern="1200" baseline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докт</a:t>
            </a:r>
            <a:r>
              <a:rPr lang="uk-UA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. С. П. </a:t>
            </a:r>
            <a:r>
              <a:rPr lang="uk-UA" sz="1200" kern="1200" baseline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Григор</a:t>
            </a:r>
            <a:r>
              <a:rPr lang="en-US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’</a:t>
            </a:r>
            <a:r>
              <a:rPr lang="uk-UA" sz="1200" kern="1200" baseline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євим</a:t>
            </a:r>
            <a:r>
              <a:rPr lang="uk-UA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21 липня 1915 р.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92</a:t>
            </a:fld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Robb G</a:t>
            </a:r>
            <a:r>
              <a:rPr lang="uk-UA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.</a:t>
            </a:r>
            <a:r>
              <a:rPr lang="en-US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P</a:t>
            </a:r>
            <a:r>
              <a:rPr lang="uk-UA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.</a:t>
            </a:r>
            <a:r>
              <a:rPr lang="en-US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, Steinberg I.</a:t>
            </a:r>
            <a:r>
              <a:rPr lang="uk-UA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1938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93</a:t>
            </a:fld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22 лютого 1890 д-р Артур  </a:t>
            </a:r>
            <a:r>
              <a:rPr lang="uk-UA" dirty="0" err="1"/>
              <a:t>Гудспід</a:t>
            </a:r>
            <a:r>
              <a:rPr lang="uk-UA" dirty="0"/>
              <a:t> і Вільям </a:t>
            </a:r>
            <a:r>
              <a:rPr lang="uk-UA" dirty="0" err="1"/>
              <a:t>Дженнінгс</a:t>
            </a:r>
            <a:r>
              <a:rPr lang="uk-UA" dirty="0"/>
              <a:t> зробили перший знімок, в фізичній аудиторії університету Пенсільванії.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95</a:t>
            </a:fld>
            <a:endParaRPr 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Crookes tube</a:t>
            </a:r>
            <a:r>
              <a:rPr lang="uk-UA" sz="1200" b="1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 Трубка </a:t>
            </a:r>
            <a:r>
              <a:rPr lang="uk-UA" sz="1200" b="1" kern="1200" baseline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Крукса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96</a:t>
            </a:fld>
            <a:endParaRPr lang="ru-RU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Променева трубка В. </a:t>
            </a:r>
            <a:r>
              <a:rPr lang="uk-UA" dirty="0" err="1"/>
              <a:t>Куліджа</a:t>
            </a:r>
            <a:r>
              <a:rPr lang="uk-UA" dirty="0"/>
              <a:t> </a:t>
            </a:r>
            <a:r>
              <a:rPr lang="ru-RU" sz="1200" i="0" kern="1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rPr>
              <a:t>(</a:t>
            </a:r>
            <a:r>
              <a:rPr lang="en-US" sz="1200" i="0" kern="1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rPr>
              <a:t>Coolidge) </a:t>
            </a:r>
            <a:r>
              <a:rPr lang="uk-UA" sz="1200" i="0" kern="1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rPr>
              <a:t>1916 р.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97</a:t>
            </a:fld>
            <a:endParaRPr lang="ru-RU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98</a:t>
            </a:fld>
            <a:endParaRPr lang="ru-RU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100</a:t>
            </a:fld>
            <a:endParaRPr 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101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Флюороскопія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Метод рентгенокімографії, який застосовувався для дослідження серця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102</a:t>
            </a:fld>
            <a:endParaRPr lang="ru-RU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err="1"/>
              <a:t>Планарний</a:t>
            </a:r>
            <a:r>
              <a:rPr lang="uk-UA" dirty="0"/>
              <a:t> томограф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103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98768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Електронні підсилювачі зображення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104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54838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Схема</a:t>
            </a:r>
            <a:r>
              <a:rPr lang="uk-UA" baseline="0" dirty="0"/>
              <a:t> приладу для переведення в цифровий формат плівкових зображень (80-і роки)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107</a:t>
            </a:fld>
            <a:endParaRPr lang="ru-RU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Цифрова рентгенівське зображення грудної клітки на моніторі  (негатив)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108</a:t>
            </a:fld>
            <a:endParaRPr lang="ru-RU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Те саме</a:t>
            </a:r>
            <a:r>
              <a:rPr lang="uk-UA" baseline="0" dirty="0"/>
              <a:t> зображення в позитивному виді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109</a:t>
            </a:fld>
            <a:endParaRPr lang="ru-RU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Те саме зображення – </a:t>
            </a:r>
            <a:r>
              <a:rPr lang="uk-UA" dirty="0" err="1"/>
              <a:t>субтракція</a:t>
            </a:r>
            <a:r>
              <a:rPr lang="uk-UA" dirty="0"/>
              <a:t> кісток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110</a:t>
            </a:fld>
            <a:endParaRPr lang="ru-RU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uk-UA"/>
              <a:t>До 48 % бюджету закладу</a:t>
            </a:r>
          </a:p>
          <a:p>
            <a:pPr eaLnBrk="1" hangingPunct="1"/>
            <a:r>
              <a:rPr lang="uk-UA"/>
              <a:t>95 % антропогенного опромінення</a:t>
            </a:r>
            <a:endParaRPr lang="ru-RU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2D1AEC-60F3-4302-A8A4-D88B64ED50EA}" type="slidenum">
              <a:rPr lang="ru-RU" smtClean="0"/>
              <a:pPr/>
              <a:t>134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Рентгенографія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Рентгеногафія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dirty="0" err="1"/>
              <a:t>Рентгеногафія</a:t>
            </a:r>
            <a:endParaRPr lang="uk-UA" dirty="0"/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ристуваць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371600"/>
            <a:ext cx="7850188" cy="182721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1C15E763-E830-4036-8A04-FB4A665162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 altLang="uk-UA"/>
              <a:t>15.9.19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4A9F8CC2-CE79-4946-A6E9-95557E238BE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D124A-351C-4E43-92B2-EFC072A8D89F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243112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0000CC">
                <a:lumMod val="48000"/>
              </a:srgb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E54B7A0-264C-4227-83D9-1A7A870C5656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tif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tif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tiff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tif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tiff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7.png"/><Relationship Id="rId4" Type="http://schemas.openxmlformats.org/officeDocument/2006/relationships/image" Target="../media/image67.wmf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wmf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wmf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wmf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jpe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if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" descr="Зображення, що містить будівля, надворі, дорога, місто&#10;&#10;Автоматично згенерований опис">
            <a:extLst>
              <a:ext uri="{FF2B5EF4-FFF2-40B4-BE49-F238E27FC236}">
                <a16:creationId xmlns:a16="http://schemas.microsoft.com/office/drawing/2014/main" id="{3108211B-C293-411B-9E8C-5629CE986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808037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/>
          <p:cNvSpPr>
            <a:spLocks noChangeArrowheads="1"/>
          </p:cNvSpPr>
          <p:nvPr/>
        </p:nvSpPr>
        <p:spPr bwMode="auto">
          <a:xfrm>
            <a:off x="2411413" y="1125538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0">
              <a:latin typeface="Times New Roman Cyr" pitchFamily="18" charset="0"/>
            </a:endParaRPr>
          </a:p>
        </p:txBody>
      </p:sp>
      <p:sp>
        <p:nvSpPr>
          <p:cNvPr id="8195" name="Rectangle 22"/>
          <p:cNvSpPr>
            <a:spLocks noChangeArrowheads="1"/>
          </p:cNvSpPr>
          <p:nvPr/>
        </p:nvSpPr>
        <p:spPr bwMode="auto">
          <a:xfrm>
            <a:off x="539750" y="836613"/>
            <a:ext cx="784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395536" y="981075"/>
            <a:ext cx="8353425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000" dirty="0">
                <a:ln w="635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Європейська Асоціація Радіологів,  </a:t>
            </a:r>
          </a:p>
          <a:p>
            <a:pPr algn="ctr">
              <a:defRPr/>
            </a:pPr>
            <a:r>
              <a:rPr lang="uk-UA" sz="4000" dirty="0">
                <a:ln w="635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Спілка європейських медичних спеціальностей </a:t>
            </a:r>
          </a:p>
          <a:p>
            <a:pPr algn="ctr">
              <a:defRPr/>
            </a:pPr>
            <a:r>
              <a:rPr lang="uk-UA" sz="4000" dirty="0">
                <a:ln w="635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(2005)</a:t>
            </a:r>
          </a:p>
          <a:p>
            <a:pPr algn="ctr">
              <a:defRPr/>
            </a:pPr>
            <a:r>
              <a:rPr lang="uk-UA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</a:rPr>
              <a:t>Хартія освіти </a:t>
            </a:r>
          </a:p>
          <a:p>
            <a:pPr algn="ctr">
              <a:defRPr/>
            </a:pPr>
            <a:r>
              <a:rPr lang="uk-UA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</a:rPr>
              <a:t>з клінічної радіології</a:t>
            </a:r>
            <a:r>
              <a:rPr lang="uk-UA" sz="400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</a:rPr>
              <a:t> </a:t>
            </a:r>
          </a:p>
          <a:p>
            <a:pPr>
              <a:defRPr/>
            </a:pPr>
            <a:r>
              <a:rPr lang="uk-UA" sz="400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старий штати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1" y="71414"/>
            <a:ext cx="5753120" cy="64911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142984"/>
            <a:ext cx="695766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440704"/>
            <a:ext cx="5510742" cy="5324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0" y="578645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cs typeface="Times New Roman" panose="02020603050405020304" pitchFamily="18" charset="0"/>
              </a:rPr>
              <a:t>Метод рентгенокімографії, який застосовувався </a:t>
            </a:r>
          </a:p>
          <a:p>
            <a:pPr algn="ctr"/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cs typeface="Times New Roman" panose="02020603050405020304" pitchFamily="18" charset="0"/>
              </a:rPr>
              <a:t>для дослідження серця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785793"/>
            <a:ext cx="7109935" cy="4738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3E0A14B-11E4-44D7-B8EB-C456A0506ECD}"/>
              </a:ext>
            </a:extLst>
          </p:cNvPr>
          <p:cNvSpPr/>
          <p:nvPr/>
        </p:nvSpPr>
        <p:spPr>
          <a:xfrm>
            <a:off x="2915816" y="5715270"/>
            <a:ext cx="3698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highlight>
                  <a:srgbClr val="FFFF00"/>
                </a:highlight>
              </a:rPr>
              <a:t>Планарний</a:t>
            </a:r>
            <a:r>
              <a:rPr lang="uk-UA" sz="2800" i="0" dirty="0">
                <a:solidFill>
                  <a:srgbClr val="FF0000"/>
                </a:solidFill>
                <a:highlight>
                  <a:srgbClr val="FFFF00"/>
                </a:highlight>
              </a:rPr>
              <a:t> томограф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404664"/>
            <a:ext cx="5786477" cy="524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C503FD6-9F4F-43C7-B6F9-78BF1F543E97}"/>
              </a:ext>
            </a:extLst>
          </p:cNvPr>
          <p:cNvSpPr/>
          <p:nvPr/>
        </p:nvSpPr>
        <p:spPr>
          <a:xfrm>
            <a:off x="1643042" y="5899701"/>
            <a:ext cx="6094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highlight>
                  <a:srgbClr val="FFFF00"/>
                </a:highlight>
              </a:rPr>
              <a:t>Електронні підсилювачі зображення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762" y="857232"/>
            <a:ext cx="7864475" cy="4624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2228" y="71414"/>
            <a:ext cx="5727292" cy="5788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57166"/>
            <a:ext cx="6697582" cy="546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0" y="593467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itchFamily="34" charset="0"/>
                <a:cs typeface="Arial" pitchFamily="34" charset="0"/>
              </a:rPr>
              <a:t>Схема приладу для переведення в цифровий формат плівкових зображень (80-і роки)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8578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Цифрове рентгенівське зображення грудної клітки </a:t>
            </a:r>
          </a:p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на моніторі  (негатив</a:t>
            </a:r>
            <a:r>
              <a:rPr lang="uk-UA" sz="2800" i="0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623" y="144463"/>
            <a:ext cx="5867697" cy="563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4414" y="6000768"/>
            <a:ext cx="6783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Те саме зображення в позитивному вигляд</a:t>
            </a:r>
            <a:r>
              <a:rPr lang="uk-UA" sz="28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і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140" y="144463"/>
            <a:ext cx="6145212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1357313"/>
            <a:ext cx="7669212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800" b="0" i="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 Cyr" panose="02020603050405020304" pitchFamily="18" charset="0"/>
              </a:rPr>
              <a:t>«Радіологія ― медична </a:t>
            </a:r>
            <a:r>
              <a:rPr lang="uk-UA" sz="4800" b="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 Cyr" panose="02020603050405020304" pitchFamily="18" charset="0"/>
              </a:rPr>
              <a:t>клінічна</a:t>
            </a:r>
            <a:r>
              <a:rPr lang="uk-UA" sz="4800" b="0" i="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 Cyr" panose="02020603050405020304" pitchFamily="18" charset="0"/>
              </a:rPr>
              <a:t> спеціальність»</a:t>
            </a:r>
            <a:endParaRPr lang="ru-RU" sz="4800" b="0" i="0" dirty="0">
              <a:ln>
                <a:solidFill>
                  <a:srgbClr val="FFC000"/>
                </a:solidFill>
              </a:ln>
              <a:solidFill>
                <a:srgbClr val="FFFF00"/>
              </a:solidFill>
              <a:latin typeface="+mj-lt"/>
              <a:cs typeface="Times New Roman Cyr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16238" y="3500438"/>
            <a:ext cx="45720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N. </a:t>
            </a:r>
            <a:r>
              <a:rPr lang="en-US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Gourtsoyiannis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President EAR</a:t>
            </a:r>
          </a:p>
          <a:p>
            <a:pPr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I.W. McCall, 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Vice-president EAR</a:t>
            </a:r>
          </a:p>
          <a:p>
            <a:pPr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G. </a:t>
            </a:r>
            <a:r>
              <a:rPr lang="en-US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Frija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General, 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Secretary EAR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49550" y="6072206"/>
            <a:ext cx="7075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Те саме зображення – </a:t>
            </a:r>
            <a:r>
              <a:rPr lang="uk-UA" sz="3200" b="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субтракція</a:t>
            </a:r>
            <a:r>
              <a:rPr lang="uk-UA" sz="32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 кісток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21249"/>
            <a:ext cx="6259662" cy="618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1133" y="358777"/>
            <a:ext cx="6638453" cy="549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445" y="144463"/>
            <a:ext cx="7693207" cy="607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405" y="144463"/>
            <a:ext cx="7570809" cy="6198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6388" name="Picture 6" descr="0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7125" y="1125538"/>
            <a:ext cx="28289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6227763" y="4724400"/>
            <a:ext cx="2643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0" i="0">
                <a:solidFill>
                  <a:srgbClr val="000099"/>
                </a:solidFill>
              </a:rPr>
              <a:t>Марія Складовська</a:t>
            </a:r>
            <a:r>
              <a:rPr lang="en-US" b="0" i="0">
                <a:solidFill>
                  <a:srgbClr val="000099"/>
                </a:solidFill>
              </a:rPr>
              <a:t>-</a:t>
            </a:r>
            <a:r>
              <a:rPr lang="ru-RU" b="0" i="0">
                <a:solidFill>
                  <a:srgbClr val="000099"/>
                </a:solidFill>
              </a:rPr>
              <a:t>Кюр</a:t>
            </a:r>
            <a:r>
              <a:rPr lang="uk-UA" b="0" i="0">
                <a:solidFill>
                  <a:srgbClr val="000099"/>
                </a:solidFill>
              </a:rPr>
              <a:t>і</a:t>
            </a:r>
            <a:endParaRPr lang="ru-RU" b="0" i="0">
              <a:solidFill>
                <a:srgbClr val="000099"/>
              </a:solidFill>
            </a:endParaRP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395288" y="4652963"/>
            <a:ext cx="2481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0" i="0">
                <a:solidFill>
                  <a:srgbClr val="000099"/>
                </a:solidFill>
              </a:rPr>
              <a:t>Антуан Анрі Беккерель</a:t>
            </a:r>
            <a:endParaRPr lang="ru-RU" b="0" i="0">
              <a:solidFill>
                <a:srgbClr val="000099"/>
              </a:solidFill>
            </a:endParaRPr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2987675" y="5805488"/>
            <a:ext cx="3636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n-US" sz="2400" b="0" i="0" dirty="0">
                <a:ln>
                  <a:solidFill>
                    <a:srgbClr val="FFFF00"/>
                  </a:solidFill>
                </a:ln>
              </a:rPr>
              <a:t>Nobel Prize in Physics 1903</a:t>
            </a:r>
            <a:endParaRPr lang="ru-RU" sz="2400" b="0" i="0" dirty="0">
              <a:ln>
                <a:solidFill>
                  <a:srgbClr val="FFFF00"/>
                </a:solidFill>
              </a:ln>
            </a:endParaRPr>
          </a:p>
        </p:txBody>
      </p:sp>
      <p:pic>
        <p:nvPicPr>
          <p:cNvPr id="16392" name="Picture 10" descr="01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0713" y="1125538"/>
            <a:ext cx="30194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Rectangle 11"/>
          <p:cNvSpPr>
            <a:spLocks noChangeArrowheads="1"/>
          </p:cNvSpPr>
          <p:nvPr/>
        </p:nvSpPr>
        <p:spPr bwMode="auto">
          <a:xfrm>
            <a:off x="4167188" y="4724400"/>
            <a:ext cx="1196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0" i="0">
                <a:solidFill>
                  <a:srgbClr val="000099"/>
                </a:solidFill>
              </a:rPr>
              <a:t>П</a:t>
            </a:r>
            <a:r>
              <a:rPr lang="en-US" b="0" i="0">
                <a:solidFill>
                  <a:srgbClr val="000099"/>
                </a:solidFill>
              </a:rPr>
              <a:t>’</a:t>
            </a:r>
            <a:r>
              <a:rPr lang="uk-UA" b="0" i="0">
                <a:solidFill>
                  <a:srgbClr val="000099"/>
                </a:solidFill>
              </a:rPr>
              <a:t>єр</a:t>
            </a:r>
            <a:r>
              <a:rPr lang="en-US" b="0" i="0">
                <a:solidFill>
                  <a:srgbClr val="000099"/>
                </a:solidFill>
              </a:rPr>
              <a:t> </a:t>
            </a:r>
            <a:r>
              <a:rPr lang="ru-RU" b="0" i="0">
                <a:solidFill>
                  <a:srgbClr val="000099"/>
                </a:solidFill>
              </a:rPr>
              <a:t>Кюр</a:t>
            </a:r>
            <a:r>
              <a:rPr lang="uk-UA" b="0" i="0">
                <a:solidFill>
                  <a:srgbClr val="000099"/>
                </a:solidFill>
              </a:rPr>
              <a:t>і</a:t>
            </a:r>
            <a:endParaRPr lang="ru-RU" b="0" i="0">
              <a:solidFill>
                <a:srgbClr val="000099"/>
              </a:solidFill>
            </a:endParaRPr>
          </a:p>
        </p:txBody>
      </p:sp>
      <p:pic>
        <p:nvPicPr>
          <p:cNvPr id="16394" name="Picture 12" descr="WINN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104" y="1200547"/>
            <a:ext cx="1174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5" descr="01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0650" y="1125538"/>
            <a:ext cx="3017838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4" descr="WINN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1566" y="1200547"/>
            <a:ext cx="117633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ChangeArrowheads="1"/>
          </p:cNvSpPr>
          <p:nvPr/>
        </p:nvSpPr>
        <p:spPr bwMode="auto">
          <a:xfrm>
            <a:off x="5003800" y="5157788"/>
            <a:ext cx="2916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Марія Складовська</a:t>
            </a:r>
            <a:r>
              <a:rPr lang="en-US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-</a:t>
            </a:r>
            <a:r>
              <a:rPr lang="ru-RU" sz="20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Кюр</a:t>
            </a:r>
            <a:r>
              <a:rPr lang="uk-UA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і</a:t>
            </a:r>
            <a:endParaRPr lang="ru-RU" sz="2000" b="0" i="0" dirty="0">
              <a:ln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1835150" y="5157788"/>
            <a:ext cx="1309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П</a:t>
            </a:r>
            <a:r>
              <a:rPr lang="en-US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’</a:t>
            </a:r>
            <a:r>
              <a:rPr lang="uk-UA" sz="20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єр</a:t>
            </a:r>
            <a:r>
              <a:rPr lang="en-US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0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Кюр</a:t>
            </a:r>
            <a:r>
              <a:rPr lang="uk-UA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і</a:t>
            </a:r>
            <a:endParaRPr lang="ru-RU" sz="2000" b="0" i="0" dirty="0">
              <a:ln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7412" name="Rectangle 8"/>
          <p:cNvSpPr>
            <a:spLocks noChangeArrowheads="1"/>
          </p:cNvSpPr>
          <p:nvPr/>
        </p:nvSpPr>
        <p:spPr bwMode="auto">
          <a:xfrm>
            <a:off x="2700338" y="5876925"/>
            <a:ext cx="41831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Nobel Prize in Chemistry 1911</a:t>
            </a:r>
            <a:endParaRPr lang="ru-RU" sz="2400" i="0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pic>
        <p:nvPicPr>
          <p:cNvPr id="17413" name="Picture 11" descr="0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25538"/>
            <a:ext cx="3783013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3" descr="05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3575" y="1125538"/>
            <a:ext cx="3783013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4" descr="WINN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11810" y="1074117"/>
            <a:ext cx="1392238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07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2910" y="1125538"/>
            <a:ext cx="3103066" cy="439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07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6821" y="1125538"/>
            <a:ext cx="3348429" cy="439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1692275" y="5552405"/>
            <a:ext cx="1974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Ірен </a:t>
            </a:r>
            <a:r>
              <a:rPr lang="uk-UA" sz="20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Жоліо-Кюрі</a:t>
            </a:r>
            <a:endParaRPr lang="ru-RU" sz="20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5076825" y="5552405"/>
            <a:ext cx="2432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Фредерік</a:t>
            </a:r>
            <a:r>
              <a:rPr lang="uk-UA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Жоліо-Кюрі</a:t>
            </a:r>
            <a:endParaRPr lang="ru-RU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8438" name="Rectangle 8"/>
          <p:cNvSpPr>
            <a:spLocks noChangeArrowheads="1"/>
          </p:cNvSpPr>
          <p:nvPr/>
        </p:nvSpPr>
        <p:spPr bwMode="auto">
          <a:xfrm>
            <a:off x="2195736" y="6140152"/>
            <a:ext cx="4405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n-US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Nobel Prize for Chemistry in 1935</a:t>
            </a:r>
            <a:endParaRPr lang="ru-RU" sz="24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18440" name="Picture 10" descr="WINN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920" y="1095087"/>
            <a:ext cx="1392238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Ірен і Марія Кюр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7763" y="0"/>
            <a:ext cx="4308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6726238" y="4941888"/>
            <a:ext cx="211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uk-UA" sz="2000" b="0" i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Ірен</a:t>
            </a:r>
            <a:r>
              <a:rPr lang="uk-UA" sz="20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і Марія Кюрі</a:t>
            </a:r>
            <a:endParaRPr lang="ru-RU" sz="20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476250"/>
            <a:ext cx="51816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5" descr="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0447" y="2765425"/>
            <a:ext cx="4949825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3347864" y="5643578"/>
            <a:ext cx="34400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n-US" sz="28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Georg Karl von Hevesy</a:t>
            </a:r>
            <a:endParaRPr lang="ru-RU" sz="28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2742420" y="6100778"/>
            <a:ext cx="457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defRPr/>
            </a:pPr>
            <a:r>
              <a:rPr lang="en-US" sz="2800" b="0" i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Nobil</a:t>
            </a:r>
            <a:r>
              <a:rPr lang="en-US" sz="28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Prize in Chemistry </a:t>
            </a:r>
            <a:r>
              <a:rPr lang="uk-UA" sz="28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19</a:t>
            </a:r>
            <a:r>
              <a:rPr lang="en-US" sz="28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43</a:t>
            </a:r>
            <a:endParaRPr lang="ru-RU" sz="28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pic>
        <p:nvPicPr>
          <p:cNvPr id="21508" name="Picture 7" descr="WINN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309316"/>
            <a:ext cx="1608138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14290"/>
            <a:ext cx="3753226" cy="541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39750" y="836613"/>
            <a:ext cx="784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236549" name="Rectangle 5"/>
          <p:cNvSpPr>
            <a:spLocks noChangeArrowheads="1"/>
          </p:cNvSpPr>
          <p:nvPr/>
        </p:nvSpPr>
        <p:spPr bwMode="auto">
          <a:xfrm>
            <a:off x="755650" y="1520395"/>
            <a:ext cx="784860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 Cyr" panose="02020603050405020304" pitchFamily="18" charset="0"/>
              </a:rPr>
              <a:t>Загальна радіологія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 Cyr" panose="02020603050405020304" pitchFamily="18" charset="0"/>
            </a:endParaRPr>
          </a:p>
          <a:p>
            <a:pPr>
              <a:defRPr/>
            </a:pPr>
            <a:r>
              <a:rPr lang="uk-UA" sz="2400" i="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		</a:t>
            </a:r>
            <a:r>
              <a:rPr lang="uk-UA" sz="2400" i="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Субспеціальності</a:t>
            </a:r>
            <a:r>
              <a:rPr lang="uk-UA" sz="2400" i="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</a:p>
          <a:p>
            <a:pPr>
              <a:defRPr/>
            </a:pPr>
            <a:r>
              <a:rPr lang="uk-UA" sz="2000" b="0" i="0" dirty="0">
                <a:ln w="3175">
                  <a:solidFill>
                    <a:srgbClr val="FFFF00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		</a:t>
            </a:r>
            <a:r>
              <a:rPr lang="uk-UA" sz="2400" b="0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Нейрорадіологія</a:t>
            </a:r>
            <a:endParaRPr lang="uk-UA" sz="2400" b="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  <a:cs typeface="Times New Roman Cyr" panose="02020603050405020304" pitchFamily="18" charset="0"/>
            </a:endParaRPr>
          </a:p>
          <a:p>
            <a:pPr>
              <a:defRPr/>
            </a:pP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	Радіологія голови та шиї</a:t>
            </a:r>
          </a:p>
          <a:p>
            <a:pPr>
              <a:defRPr/>
            </a:pP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	</a:t>
            </a:r>
            <a:r>
              <a:rPr lang="uk-UA" sz="2400" b="0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Торакальна</a:t>
            </a: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 радіологія</a:t>
            </a:r>
          </a:p>
          <a:p>
            <a:pPr>
              <a:defRPr/>
            </a:pP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	</a:t>
            </a:r>
            <a:r>
              <a:rPr lang="uk-UA" sz="2400" b="0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Кардіальна</a:t>
            </a: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 радіологія</a:t>
            </a:r>
          </a:p>
          <a:p>
            <a:pPr>
              <a:defRPr/>
            </a:pP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	Радіологія грудної залози</a:t>
            </a:r>
          </a:p>
          <a:p>
            <a:pPr>
              <a:defRPr/>
            </a:pP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	</a:t>
            </a:r>
            <a:r>
              <a:rPr lang="uk-UA" sz="2400" b="0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М’язо</a:t>
            </a: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-скелетна радіологія</a:t>
            </a:r>
          </a:p>
          <a:p>
            <a:pPr>
              <a:defRPr/>
            </a:pP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Шлунково-кишкова (черевна) радіологія</a:t>
            </a:r>
          </a:p>
          <a:p>
            <a:pPr>
              <a:spcAft>
                <a:spcPts val="600"/>
              </a:spcAft>
              <a:defRPr/>
            </a:pP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	</a:t>
            </a:r>
            <a:r>
              <a:rPr lang="uk-UA" sz="2400" b="0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Сечо</a:t>
            </a:r>
            <a:r>
              <a:rPr lang="uk-UA" sz="24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-статева радіологія</a:t>
            </a:r>
          </a:p>
          <a:p>
            <a:pPr>
              <a:defRPr/>
            </a:pP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	</a:t>
            </a:r>
            <a:r>
              <a:rPr lang="uk-UA" sz="24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Педіатрична радіологія</a:t>
            </a:r>
          </a:p>
          <a:p>
            <a:pPr>
              <a:defRPr/>
            </a:pPr>
            <a:r>
              <a:rPr lang="uk-UA" sz="24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		Інтервенційна радіологія</a:t>
            </a:r>
          </a:p>
          <a:p>
            <a:pPr>
              <a:defRPr/>
            </a:pPr>
            <a:r>
              <a:rPr lang="uk-UA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3F1DE291-9E68-4DF3-87D3-8C8B721F5B68}"/>
              </a:ext>
            </a:extLst>
          </p:cNvPr>
          <p:cNvSpPr/>
          <p:nvPr/>
        </p:nvSpPr>
        <p:spPr>
          <a:xfrm>
            <a:off x="1547664" y="254075"/>
            <a:ext cx="5750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ln w="635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Європейська Асоціація Радіологів</a:t>
            </a:r>
            <a:endParaRPr lang="uk-UA" sz="2800" i="0" dirty="0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616B372-C465-4A80-A5EE-66E7B4836D8D}"/>
              </a:ext>
            </a:extLst>
          </p:cNvPr>
          <p:cNvSpPr/>
          <p:nvPr/>
        </p:nvSpPr>
        <p:spPr>
          <a:xfrm>
            <a:off x="0" y="692696"/>
            <a:ext cx="8892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Хартія освіти з клінічної радіології</a:t>
            </a:r>
            <a:r>
              <a:rPr lang="uk-UA" i="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71550" y="1557338"/>
            <a:ext cx="6913563" cy="3816350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611188" y="5229225"/>
            <a:ext cx="28082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Ernest O. Lawrence</a:t>
            </a:r>
            <a:endParaRPr lang="uk-UA" sz="24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  <a:p>
            <a:pPr algn="ctr"/>
            <a:r>
              <a:rPr lang="uk-UA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фізик</a:t>
            </a:r>
            <a:endParaRPr lang="ru-RU" sz="24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4070309" y="5229225"/>
            <a:ext cx="41910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uk-UA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Перший медичний циклотрон </a:t>
            </a:r>
          </a:p>
          <a:p>
            <a:pPr algn="ctr"/>
            <a:r>
              <a:rPr lang="uk-UA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Е. </a:t>
            </a:r>
            <a:r>
              <a:rPr lang="uk-UA" sz="2400" b="0" i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Лоуренца</a:t>
            </a:r>
            <a:r>
              <a:rPr lang="uk-UA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 (1939)</a:t>
            </a:r>
            <a:endParaRPr lang="ru-RU" sz="24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22533" name="Picture 7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412875"/>
            <a:ext cx="2560638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8" descr="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1412875"/>
            <a:ext cx="5472113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9"/>
          <p:cNvSpPr>
            <a:spLocks noChangeArrowheads="1"/>
          </p:cNvSpPr>
          <p:nvPr/>
        </p:nvSpPr>
        <p:spPr bwMode="auto">
          <a:xfrm>
            <a:off x="466725" y="5229225"/>
            <a:ext cx="41767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John H</a:t>
            </a:r>
            <a:r>
              <a:rPr lang="uk-UA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.</a:t>
            </a:r>
            <a:r>
              <a:rPr lang="en-US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 Lawrence</a:t>
            </a:r>
            <a:r>
              <a:rPr lang="uk-UA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 (лікар)</a:t>
            </a:r>
          </a:p>
          <a:p>
            <a:pPr algn="ctr"/>
            <a:r>
              <a:rPr lang="uk-UA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Застосування </a:t>
            </a:r>
            <a:r>
              <a:rPr lang="uk-UA" b="0" i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радіозаліза</a:t>
            </a:r>
            <a:r>
              <a:rPr lang="uk-UA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 для обстеження пацієнтів з анемією (1939)</a:t>
            </a:r>
            <a:endParaRPr lang="ru-RU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</p:txBody>
      </p:sp>
      <p:sp>
        <p:nvSpPr>
          <p:cNvPr id="23555" name="Rectangle 10"/>
          <p:cNvSpPr>
            <a:spLocks noChangeArrowheads="1"/>
          </p:cNvSpPr>
          <p:nvPr/>
        </p:nvSpPr>
        <p:spPr bwMode="auto">
          <a:xfrm>
            <a:off x="4722813" y="5229225"/>
            <a:ext cx="39290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Joseph G. Hamilton</a:t>
            </a:r>
            <a:r>
              <a:rPr lang="uk-UA" sz="24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 (лікар)</a:t>
            </a:r>
          </a:p>
          <a:p>
            <a:pPr algn="ctr"/>
            <a:r>
              <a:rPr lang="uk-UA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Перше використання </a:t>
            </a:r>
            <a:r>
              <a:rPr lang="uk-UA" b="0" i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радіонатрію</a:t>
            </a:r>
            <a:r>
              <a:rPr lang="uk-UA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 </a:t>
            </a:r>
          </a:p>
          <a:p>
            <a:pPr algn="ctr"/>
            <a:r>
              <a:rPr lang="uk-UA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в онкологічній клініці (Березень 1936)</a:t>
            </a:r>
          </a:p>
          <a:p>
            <a:pPr algn="ctr"/>
            <a:endParaRPr lang="ru-RU" sz="24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23556" name="Picture 11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990600"/>
            <a:ext cx="3173413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2" descr="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7000" y="990600"/>
            <a:ext cx="30988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7738" y="0"/>
            <a:ext cx="4370387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6627" name="Rectangle 8"/>
          <p:cNvSpPr>
            <a:spLocks noChangeArrowheads="1"/>
          </p:cNvSpPr>
          <p:nvPr/>
        </p:nvSpPr>
        <p:spPr bwMode="auto">
          <a:xfrm>
            <a:off x="1258888" y="5751513"/>
            <a:ext cx="2563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latin typeface="Tahoma" charset="0"/>
              </a:rPr>
              <a:t>Allan Macleod Cormack</a:t>
            </a:r>
            <a:endParaRPr lang="ru-RU" sz="1600" i="0">
              <a:latin typeface="Tahoma" charset="0"/>
            </a:endParaRPr>
          </a:p>
        </p:txBody>
      </p:sp>
      <p:sp>
        <p:nvSpPr>
          <p:cNvPr id="26628" name="Rectangle 9"/>
          <p:cNvSpPr>
            <a:spLocks noChangeArrowheads="1"/>
          </p:cNvSpPr>
          <p:nvPr/>
        </p:nvSpPr>
        <p:spPr bwMode="auto">
          <a:xfrm>
            <a:off x="2268538" y="6140450"/>
            <a:ext cx="4235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0" i="0">
                <a:solidFill>
                  <a:srgbClr val="000099"/>
                </a:solidFill>
              </a:rPr>
              <a:t>Nobil Prize for Medicine in 1972</a:t>
            </a:r>
            <a:endParaRPr lang="ru-RU" sz="2400" b="0" i="0">
              <a:solidFill>
                <a:srgbClr val="000099"/>
              </a:solidFill>
            </a:endParaRPr>
          </a:p>
        </p:txBody>
      </p:sp>
      <p:pic>
        <p:nvPicPr>
          <p:cNvPr id="26629" name="Picture 13" descr="HOUNSF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549275"/>
            <a:ext cx="398145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4" descr="Cormack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538163"/>
            <a:ext cx="37052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5" descr="WINN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0"/>
            <a:ext cx="1152525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16" descr="WINN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9713" y="0"/>
            <a:ext cx="1284287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899318" y="3143248"/>
            <a:ext cx="7345363" cy="2714644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Peter Mansfield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   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Paul C.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Lauterbur</a:t>
            </a:r>
            <a:b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</a:b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Метод ядерного </a:t>
            </a:r>
            <a:r>
              <a:rPr lang="uk-UA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магнітнорезонансного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зображання (МРТ)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 Cyr" pitchFamily="18" charset="-52"/>
            </a:endParaRPr>
          </a:p>
          <a:p>
            <a:pPr eaLnBrk="1" hangingPunct="1">
              <a:defRPr/>
            </a:pP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Nobil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Prize in Physiology and Medicine 2003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 Cyr" pitchFamily="18" charset="-52"/>
            </a:endParaRPr>
          </a:p>
        </p:txBody>
      </p:sp>
      <p:pic>
        <p:nvPicPr>
          <p:cNvPr id="27651" name="Picture 4" descr="WINN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"/>
            <a:ext cx="140515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WINN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0"/>
            <a:ext cx="1405151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Файл:Paul Lauterbur 2003 cropp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57166"/>
            <a:ext cx="1928826" cy="2445831"/>
          </a:xfrm>
          <a:prstGeom prst="rect">
            <a:avLst/>
          </a:prstGeom>
          <a:noFill/>
        </p:spPr>
      </p:pic>
      <p:pic>
        <p:nvPicPr>
          <p:cNvPr id="19464" name="Picture 8" descr="Файл:Peter Mansfield Leipz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285728"/>
            <a:ext cx="1928826" cy="2467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herous1"/>
          <p:cNvPicPr>
            <a:picLocks noGrp="1" noChangeAspect="1" noChangeArrowheads="1"/>
          </p:cNvPicPr>
          <p:nvPr>
            <p:ph type="ctrTitle"/>
          </p:nvPr>
        </p:nvPicPr>
        <p:blipFill>
          <a:blip r:embed="rId2"/>
          <a:stretch>
            <a:fillRect/>
          </a:stretch>
        </p:blipFill>
        <p:spPr>
          <a:xfrm>
            <a:off x="539552" y="188640"/>
            <a:ext cx="7882952" cy="5150196"/>
          </a:xfrm>
        </p:spPr>
      </p:pic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5301208"/>
            <a:ext cx="9144000" cy="1368152"/>
          </a:xfrm>
        </p:spPr>
        <p:txBody>
          <a:bodyPr>
            <a:normAutofit lnSpcReduction="10000"/>
          </a:bodyPr>
          <a:lstStyle/>
          <a:p>
            <a:pPr algn="ctr" eaLnBrk="1" hangingPunct="1">
              <a:defRPr/>
            </a:pPr>
            <a:r>
              <a:rPr lang="uk-UA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Гамбург-</a:t>
            </a:r>
            <a:r>
              <a:rPr lang="uk-UA" b="1" dirty="0" err="1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Епендорф</a:t>
            </a:r>
            <a:r>
              <a:rPr lang="uk-UA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, шпиталь </a:t>
            </a:r>
            <a:r>
              <a:rPr lang="uk-UA" b="1" dirty="0" err="1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св</a:t>
            </a:r>
            <a:r>
              <a:rPr lang="uk-UA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. Георга. Тут працював</a:t>
            </a:r>
          </a:p>
          <a:p>
            <a:pPr algn="ctr" eaLnBrk="1" hangingPunct="1">
              <a:defRPr/>
            </a:pPr>
            <a:r>
              <a:rPr lang="uk-UA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 Альберт </a:t>
            </a:r>
            <a:r>
              <a:rPr lang="uk-UA" b="1" dirty="0" err="1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Шонберг</a:t>
            </a:r>
            <a:r>
              <a:rPr lang="uk-UA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,  який загинув від дії радіації. </a:t>
            </a:r>
          </a:p>
          <a:p>
            <a:pPr algn="ctr" eaLnBrk="1" hangingPunct="1">
              <a:defRPr/>
            </a:pPr>
            <a:r>
              <a:rPr lang="uk-UA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Стела встановлена 4 квітня 1936 р.</a:t>
            </a:r>
          </a:p>
          <a:p>
            <a:pPr algn="ctr" eaLnBrk="1" hangingPunct="1">
              <a:defRPr/>
            </a:pPr>
            <a:endParaRPr lang="uk-UA" dirty="0">
              <a:latin typeface="+mj-lt"/>
            </a:endParaRPr>
          </a:p>
          <a:p>
            <a:pPr algn="ctr" eaLnBrk="1" hangingPunct="1"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herous4"/>
          <p:cNvPicPr>
            <a:picLocks noGrp="1" noChangeAspect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-107950" y="0"/>
            <a:ext cx="4711700" cy="6858000"/>
          </a:xfrm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4787900" y="404813"/>
            <a:ext cx="4356100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8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Рентгенологам і радіологам усіх націй, лікарям, фізикам, хімікам, технікам, лаборантам і сестрам, які пожертвували своїм життям у боротьбі проти </a:t>
            </a:r>
            <a:r>
              <a:rPr lang="uk-UA" sz="2800" b="0" i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хвороб</a:t>
            </a:r>
            <a:r>
              <a:rPr lang="uk-UA" sz="28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їх близьких. Вони героїчно прокладали шлях до ефективного </a:t>
            </a:r>
          </a:p>
          <a:p>
            <a:pPr algn="ctr">
              <a:defRPr/>
            </a:pPr>
            <a:r>
              <a:rPr lang="uk-UA" sz="28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й безпечного застосування рентгенівських променів і </a:t>
            </a:r>
            <a:r>
              <a:rPr lang="uk-UA" sz="2800" b="0" i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радія</a:t>
            </a:r>
            <a:r>
              <a:rPr lang="uk-UA" sz="28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в медицині</a:t>
            </a:r>
            <a:endParaRPr lang="uk-UA" sz="2800" b="0" i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  <a:p>
            <a:pPr algn="ctr">
              <a:defRPr/>
            </a:pPr>
            <a:r>
              <a:rPr lang="uk-UA" sz="2800" b="0" i="0" dirty="0">
                <a:solidFill>
                  <a:srgbClr val="FF0000"/>
                </a:solidFill>
                <a:latin typeface="Times New Roman Cyr" pitchFamily="18" charset="-52"/>
              </a:rPr>
              <a:t> </a:t>
            </a:r>
          </a:p>
          <a:p>
            <a:pPr algn="ctr">
              <a:defRPr/>
            </a:pPr>
            <a:r>
              <a:rPr lang="uk-UA" sz="3200" b="0" i="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Слава їх безсмертна</a:t>
            </a:r>
            <a:endParaRPr lang="en-US" sz="3200" b="0" i="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2852738"/>
            <a:ext cx="7128792" cy="1681162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ru-RU" sz="280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1937</a:t>
            </a:r>
            <a:r>
              <a:rPr lang="ru-RU" sz="2800" dirty="0">
                <a:latin typeface="+mj-lt"/>
              </a:rPr>
              <a:t> р. — 169 </a:t>
            </a:r>
            <a:r>
              <a:rPr lang="ru-RU" sz="2800" dirty="0" err="1">
                <a:latin typeface="+mj-lt"/>
              </a:rPr>
              <a:t>імен</a:t>
            </a:r>
            <a:r>
              <a:rPr lang="ru-RU" sz="2800" dirty="0">
                <a:latin typeface="+mj-lt"/>
              </a:rPr>
              <a:t> з короткими </a:t>
            </a:r>
            <a:r>
              <a:rPr lang="ru-RU" sz="2800" dirty="0" err="1">
                <a:latin typeface="+mj-lt"/>
              </a:rPr>
              <a:t>біографіями</a:t>
            </a:r>
            <a:endParaRPr lang="ru-RU" sz="2800" dirty="0">
              <a:latin typeface="+mj-lt"/>
            </a:endParaRPr>
          </a:p>
          <a:p>
            <a:pPr algn="l" eaLnBrk="1" hangingPunct="1">
              <a:defRPr/>
            </a:pPr>
            <a:r>
              <a:rPr lang="ru-RU" sz="280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1959</a:t>
            </a:r>
            <a:r>
              <a:rPr lang="ru-RU" sz="2800" dirty="0">
                <a:latin typeface="+mj-lt"/>
              </a:rPr>
              <a:t> р. — 360 </a:t>
            </a:r>
            <a:r>
              <a:rPr lang="ru-RU" sz="2800" dirty="0" err="1">
                <a:latin typeface="+mj-lt"/>
              </a:rPr>
              <a:t>імен</a:t>
            </a:r>
            <a:endParaRPr lang="ru-RU" sz="2800" dirty="0">
              <a:latin typeface="+mj-lt"/>
            </a:endParaRPr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1979613" y="1125538"/>
            <a:ext cx="50403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54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</a:rPr>
              <a:t>Книга пошани</a:t>
            </a:r>
            <a:endParaRPr lang="en-US" sz="5400" b="0" i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+mj-lt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sl3"/>
          <p:cNvPicPr>
            <a:picLocks noGrp="1" noChangeAspect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2159064" y="71438"/>
            <a:ext cx="4698952" cy="6715148"/>
          </a:xfr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428604"/>
            <a:ext cx="917964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ChangeArrowheads="1"/>
          </p:cNvSpPr>
          <p:nvPr/>
        </p:nvSpPr>
        <p:spPr bwMode="auto">
          <a:xfrm>
            <a:off x="2411413" y="1125538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400" b="0">
              <a:effectLst/>
              <a:latin typeface="Times New Roman Cyr" pitchFamily="18" charset="-52"/>
            </a:endParaRPr>
          </a:p>
        </p:txBody>
      </p:sp>
      <p:sp>
        <p:nvSpPr>
          <p:cNvPr id="317444" name="Rectangle 4"/>
          <p:cNvSpPr>
            <a:spLocks noChangeArrowheads="1"/>
          </p:cNvSpPr>
          <p:nvPr/>
        </p:nvSpPr>
        <p:spPr bwMode="auto">
          <a:xfrm>
            <a:off x="683568" y="2489200"/>
            <a:ext cx="777706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sz="6000" b="0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Онкологічна радіологія</a:t>
            </a:r>
            <a:endParaRPr lang="ru-RU" sz="6000" b="0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090091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9" descr="00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476250"/>
            <a:ext cx="6313487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УР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57188"/>
            <a:ext cx="4392613" cy="610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 descr="Термінолог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288" y="115888"/>
            <a:ext cx="423227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4" descr="Рад слов Ру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2825" y="112713"/>
            <a:ext cx="4154488" cy="6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692696"/>
            <a:ext cx="7772400" cy="5688631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r>
              <a:rPr lang="ru-RU" sz="4000" dirty="0">
                <a:solidFill>
                  <a:srgbClr val="FF0000"/>
                </a:solidFill>
              </a:rPr>
              <a:t>1999</a:t>
            </a:r>
            <a:r>
              <a:rPr lang="ru-RU" sz="4000" dirty="0"/>
              <a:t> </a:t>
            </a:r>
            <a:br>
              <a:rPr lang="ru-RU" sz="4000" dirty="0"/>
            </a:br>
            <a:r>
              <a:rPr lang="ru-RU" sz="4000" b="1" dirty="0" err="1"/>
              <a:t>Установчий</a:t>
            </a:r>
            <a:r>
              <a:rPr lang="ru-RU" sz="4000" b="1" dirty="0"/>
              <a:t> з</a:t>
            </a:r>
            <a:r>
              <a:rPr lang="ru-RU" sz="4000" b="1" dirty="0">
                <a:cs typeface="Times New Roman" pitchFamily="18" charset="0"/>
              </a:rPr>
              <a:t>’</a:t>
            </a:r>
            <a:r>
              <a:rPr lang="uk-UA" sz="4000" b="1" dirty="0"/>
              <a:t>ї</a:t>
            </a:r>
            <a:r>
              <a:rPr lang="ru-RU" sz="4000" b="1" dirty="0" err="1"/>
              <a:t>зд</a:t>
            </a:r>
            <a:r>
              <a:rPr lang="ru-RU" sz="4000" b="1" dirty="0"/>
              <a:t> </a:t>
            </a:r>
            <a:br>
              <a:rPr lang="ru-RU" sz="4000" b="1" dirty="0"/>
            </a:br>
            <a:r>
              <a:rPr lang="ru-RU" sz="4000" b="1" dirty="0" err="1"/>
              <a:t>Ук</a:t>
            </a:r>
            <a:r>
              <a:rPr lang="uk-UA" sz="4000" b="1" dirty="0" err="1"/>
              <a:t>раїнського</a:t>
            </a:r>
            <a:r>
              <a:rPr lang="uk-UA" sz="4000" b="1" dirty="0"/>
              <a:t> товариства терапевтичних радіологів і онкологів (УТТРО)</a:t>
            </a:r>
            <a:br>
              <a:rPr lang="uk-UA" sz="4000" b="1" dirty="0"/>
            </a:br>
            <a:br>
              <a:rPr lang="uk-UA" sz="4000" b="1" dirty="0"/>
            </a:br>
            <a:r>
              <a:rPr lang="uk-UA" sz="4000" b="1" dirty="0">
                <a:solidFill>
                  <a:srgbClr val="FF0000"/>
                </a:solidFill>
              </a:rPr>
              <a:t>2008</a:t>
            </a:r>
            <a:br>
              <a:rPr lang="uk-UA" sz="4000" b="1" dirty="0"/>
            </a:br>
            <a:r>
              <a:rPr lang="uk-UA" sz="4000" b="1" dirty="0"/>
              <a:t>Українське Товариство радіаційних онкологів</a:t>
            </a:r>
            <a:br>
              <a:rPr lang="uk-UA" sz="4000" b="1" dirty="0"/>
            </a:br>
            <a:r>
              <a:rPr lang="uk-UA" sz="4000" b="1" dirty="0"/>
              <a:t>УТРО</a:t>
            </a:r>
            <a:br>
              <a:rPr lang="uk-UA" sz="4000" b="1" dirty="0"/>
            </a:b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50951365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Суспільна плата</a:t>
            </a:r>
            <a:endParaRPr lang="ru-RU" b="1" dirty="0">
              <a:ln>
                <a:solidFill>
                  <a:srgbClr val="FFFF00"/>
                </a:solidFill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1857364"/>
            <a:ext cx="878497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uk-UA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</a:t>
            </a:r>
            <a:r>
              <a:rPr lang="uk-UA" sz="36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До 48 % бюджету лікувального закладу забирає радіологічне устаткування 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uk-UA" sz="40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 95 % антропогенного 			опромінення дає радіологія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uk-UA" sz="40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Моральні втрати</a:t>
            </a:r>
            <a:endParaRPr lang="ru-RU" sz="4000" dirty="0">
              <a:ln w="3175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42910" y="2000240"/>
            <a:ext cx="7772400" cy="407196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 одного із 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п'яти‒шести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чоловіків розвинеться рак передміхурової залози в якийсь момент їхнього життя. </a:t>
            </a:r>
            <a:b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36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Захворюваність збільшується із віком — понад 65% випадків діагностується в чоловіків 65 років і старше.</a:t>
            </a:r>
            <a:endParaRPr lang="uk-UA" b="0" i="1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5776" y="476672"/>
            <a:ext cx="444384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800" i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+mj-lt"/>
                <a:cs typeface="Times New Roman" pitchFamily="18" charset="0"/>
              </a:rPr>
              <a:t>Епідеміологія</a:t>
            </a:r>
          </a:p>
          <a:p>
            <a:pPr algn="ctr"/>
            <a:r>
              <a:rPr lang="uk-UA" sz="480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+mj-lt"/>
                <a:cs typeface="Times New Roman" pitchFamily="18" charset="0"/>
              </a:rPr>
              <a:t>раку простати</a:t>
            </a:r>
            <a:endParaRPr lang="uk-UA" sz="48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785786" y="500042"/>
            <a:ext cx="798671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  <a:t>На </a:t>
            </a:r>
            <a:r>
              <a:rPr kumimoji="0" lang="uk-UA" sz="3200" b="1" i="0" u="none" strike="noStrike" kern="0" cap="none" spc="0" normalizeH="0" baseline="0" noProof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  <a:t>аутопсії</a:t>
            </a:r>
            <a:r>
              <a:rPr kumimoji="0" lang="uk-UA" sz="32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  <a:t> 50% чоловіків </a:t>
            </a:r>
            <a:br>
              <a:rPr kumimoji="0" lang="uk-UA" sz="32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</a:br>
            <a:r>
              <a:rPr kumimoji="0" lang="uk-UA" sz="32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  <a:t>старше 50 років мають рак простати, </a:t>
            </a:r>
            <a:br>
              <a:rPr kumimoji="0" lang="uk-UA" sz="32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</a:br>
            <a:r>
              <a:rPr kumimoji="0" lang="uk-UA" sz="32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  <a:t>але ймовірність його клінічного діагнозу </a:t>
            </a:r>
            <a:br>
              <a:rPr kumimoji="0" lang="uk-UA" sz="32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</a:br>
            <a:r>
              <a:rPr kumimoji="0" lang="uk-UA" sz="32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  <a:t>становить лише приблизно 18%. </a:t>
            </a:r>
            <a:br>
              <a:rPr kumimoji="0" lang="uk-UA" sz="3200" b="1" i="0" u="none" strike="noStrike" kern="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</a:br>
            <a:br>
              <a:rPr kumimoji="0" lang="uk-UA" sz="3200" b="1" i="0" u="none" strike="noStrike" kern="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</a:br>
            <a:r>
              <a:rPr kumimoji="0" lang="uk-UA" sz="3200" b="0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  <a:t>Розрахункова ймовірність померти від РПЗ для чоловіків становить 2,8%,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uLnTx/>
                <a:uFillTx/>
                <a:latin typeface="+mj-lt"/>
                <a:ea typeface="+mj-ea"/>
                <a:cs typeface="Times New Roman" pitchFamily="18" charset="0"/>
              </a:rPr>
              <a:t>тоді як найбільш частою реальною причиною смерті чоловіків із діагнозом раку простати є серцево-судинні захворюва</a:t>
            </a:r>
            <a:r>
              <a:rPr kumimoji="0" lang="uk-UA" sz="3200" b="0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ння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8964488" cy="4786345"/>
          </a:xfrm>
        </p:spPr>
        <p:txBody>
          <a:bodyPr>
            <a:noAutofit/>
          </a:bodyPr>
          <a:lstStyle/>
          <a:p>
            <a:pPr algn="ctr"/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Високодиференційована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 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інтраепітеліальна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 неоплазія простати — попередник раку передміхурової залози — присутня майже у 86% чоловіків у віці 80 років і більше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</a:t>
            </a:r>
            <a:b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br>
              <a:rPr lang="uk-UA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32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У 30‒50% чоловіків,  у яких діагностують РПЗ, хвороба протікає доброякісно  і не загрожують життю 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7886728" cy="4786345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Показано, що скринінг на РПЗ може надати зниження смертності від цього раку на 20%, але щоб уникнути  </a:t>
            </a:r>
            <a:r>
              <a:rPr lang="uk-UA" sz="32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однієї смерті </a:t>
            </a:r>
            <a:br>
              <a:rPr lang="uk-UA" sz="3200" dirty="0">
                <a:ln>
                  <a:solidFill>
                    <a:srgbClr val="FF0000"/>
                  </a:solidFill>
                </a:ln>
                <a:solidFill>
                  <a:schemeClr val="bg2"/>
                </a:solidFill>
                <a:effectLst/>
                <a:cs typeface="Times New Roman" pitchFamily="18" charset="0"/>
              </a:rPr>
            </a:b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треба радикально лікувати 48 хворих, </a:t>
            </a:r>
            <a:b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</a:b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тобто хоча скринінг та раннє виявлення дає переваги в плані зниження смертності, </a:t>
            </a:r>
            <a:b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</a:b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але створюється значний ризик </a:t>
            </a:r>
            <a:r>
              <a:rPr lang="uk-UA" sz="36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надлікування</a:t>
            </a:r>
            <a:endParaRPr lang="uk-UA" sz="3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4143404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“Постав істинний шторм у клінічних даних </a:t>
            </a:r>
            <a:br>
              <a:rPr lang="uk-UA" sz="320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320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і економічній реальності, в якому урологи </a:t>
            </a:r>
            <a:br>
              <a:rPr lang="uk-UA" sz="320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3200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і онкологи мають досліджувати докази, досліджувати свої душі і починати уважно дивитися на кожного нового пацієнта, питаючи, перш ніж починати щось інше, — «А чи дійсно необхідне це лікування для всіх?»”</a:t>
            </a:r>
            <a:br>
              <a:rPr lang="uk-UA" sz="3200" dirty="0">
                <a:ln>
                  <a:solidFill>
                    <a:srgbClr val="FFC000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3200" dirty="0">
                <a:solidFill>
                  <a:schemeClr val="bg2"/>
                </a:solidFill>
              </a:rPr>
              <a:t> </a:t>
            </a:r>
            <a:br>
              <a:rPr lang="uk-UA" sz="3200" dirty="0"/>
            </a:br>
            <a:endParaRPr lang="uk-UA" sz="3200" i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86182" y="5286388"/>
            <a:ext cx="4857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Schroder FH, </a:t>
            </a:r>
            <a:r>
              <a:rPr lang="uk-UA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uk-UA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uk-UA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2009</a:t>
            </a:r>
            <a:endParaRPr lang="uk-UA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528" y="188640"/>
            <a:ext cx="9144000" cy="1440706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80000"/>
              </a:lnSpc>
              <a:defRPr/>
            </a:pPr>
            <a:br>
              <a:rPr lang="uk-UA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 Cyr" pitchFamily="18" charset="-52"/>
              </a:rPr>
            </a:br>
            <a:r>
              <a:rPr lang="uk-UA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Модальності</a:t>
            </a:r>
            <a:br>
              <a:rPr lang="uk-UA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</a:br>
            <a:r>
              <a:rPr lang="uk-UA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діагностичної радіології</a:t>
            </a:r>
            <a:endParaRPr lang="ru-RU" sz="4000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628800"/>
            <a:ext cx="8424936" cy="4941168"/>
          </a:xfrm>
        </p:spPr>
        <p:txBody>
          <a:bodyPr>
            <a:normAutofit fontScale="47500" lnSpcReduction="20000"/>
          </a:bodyPr>
          <a:lstStyle/>
          <a:p>
            <a:pPr marL="914400" lvl="1" indent="-457200" algn="l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uk-UA" sz="5100" dirty="0">
                <a:latin typeface="Times New Roman Cyr" pitchFamily="18" charset="-52"/>
              </a:rPr>
              <a:t> 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класична рентгенодіагностика</a:t>
            </a:r>
          </a:p>
          <a:p>
            <a:pPr lvl="1" algn="l">
              <a:lnSpc>
                <a:spcPct val="120000"/>
              </a:lnSpc>
              <a:buClr>
                <a:srgbClr val="FF0000"/>
              </a:buClr>
              <a:defRPr/>
            </a:pP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	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[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проекційна радіологія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]</a:t>
            </a:r>
            <a:endParaRPr lang="uk-UA" sz="580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  <a:cs typeface="Times New Roman Cyr" panose="02020603050405020304" pitchFamily="18" charset="0"/>
            </a:endParaRPr>
          </a:p>
          <a:p>
            <a:pPr marL="914400" lvl="1" indent="-457200" algn="l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комп’ютерна томографія 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[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КТ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]</a:t>
            </a:r>
            <a:endParaRPr lang="uk-UA" sz="5800" dirty="0">
              <a:ln w="3175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  <a:cs typeface="Times New Roman Cyr" panose="02020603050405020304" pitchFamily="18" charset="0"/>
            </a:endParaRPr>
          </a:p>
          <a:p>
            <a:pPr marL="914400" lvl="1" indent="-457200" algn="l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 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ультразвукова діагностика </a:t>
            </a:r>
          </a:p>
          <a:p>
            <a:pPr lvl="1" algn="l">
              <a:lnSpc>
                <a:spcPct val="120000"/>
              </a:lnSpc>
              <a:buClr>
                <a:srgbClr val="FF0000"/>
              </a:buClr>
              <a:defRPr/>
            </a:pP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	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[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УЗД, ультрасонографія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]</a:t>
            </a:r>
            <a:endParaRPr lang="uk-UA" sz="580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  <a:cs typeface="Times New Roman Cyr" panose="02020603050405020304" pitchFamily="18" charset="0"/>
            </a:endParaRPr>
          </a:p>
          <a:p>
            <a:pPr marL="914400" lvl="1" indent="-457200" algn="l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 </a:t>
            </a:r>
            <a:r>
              <a:rPr lang="uk-UA" sz="580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магнітнорезонансне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 зображання 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Times New Roman Cyr" panose="02020603050405020304" pitchFamily="18" charset="0"/>
              </a:rPr>
              <a:t>[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Times New Roman Cyr" panose="02020603050405020304" pitchFamily="18" charset="0"/>
              </a:rPr>
              <a:t>МРЗ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Times New Roman Cyr" panose="02020603050405020304" pitchFamily="18" charset="0"/>
              </a:rPr>
              <a:t>]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Times New Roman Cyr" panose="02020603050405020304" pitchFamily="18" charset="0"/>
              </a:rPr>
              <a:t>,</a:t>
            </a:r>
          </a:p>
          <a:p>
            <a:pPr lvl="1" algn="l">
              <a:lnSpc>
                <a:spcPct val="120000"/>
              </a:lnSpc>
              <a:buClr>
                <a:srgbClr val="FF0000"/>
              </a:buClr>
              <a:defRPr/>
            </a:pP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      </a:t>
            </a:r>
            <a:r>
              <a:rPr lang="uk-UA" sz="580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магнітнорезонансна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 томографія 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[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МРТ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]</a:t>
            </a:r>
            <a:endParaRPr lang="uk-UA" sz="5800" dirty="0">
              <a:ln w="3175"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  <a:cs typeface="Times New Roman Cyr" panose="02020603050405020304" pitchFamily="18" charset="0"/>
            </a:endParaRPr>
          </a:p>
          <a:p>
            <a:pPr marL="914400" lvl="1" indent="-457200" algn="l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 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ядерно-медична діагностика </a:t>
            </a:r>
          </a:p>
          <a:p>
            <a:pPr lvl="1" algn="l">
              <a:lnSpc>
                <a:spcPct val="120000"/>
              </a:lnSpc>
              <a:buClr>
                <a:srgbClr val="FF0000"/>
              </a:buClr>
              <a:defRPr/>
            </a:pP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	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[</a:t>
            </a:r>
            <a:r>
              <a:rPr lang="uk-UA" sz="5800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сцинтиграфія</a:t>
            </a:r>
            <a:r>
              <a:rPr lang="uk-UA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, ОФЕКТ,  ПЕТ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,</a:t>
            </a:r>
            <a:r>
              <a:rPr lang="en-US" sz="58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]</a:t>
            </a:r>
            <a:endParaRPr lang="uk-UA" sz="580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algn="l" eaLnBrk="1" hangingPunct="1">
              <a:lnSpc>
                <a:spcPct val="120000"/>
              </a:lnSpc>
              <a:defRPr/>
            </a:pPr>
            <a:endParaRPr lang="uk-UA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algn="ctr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>
              <a:latin typeface="Antiqua" pitchFamily="2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endParaRPr lang="uk-UA" dirty="0">
              <a:latin typeface="Antiqua" pitchFamily="2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endParaRPr lang="uk-UA" dirty="0"/>
          </a:p>
          <a:p>
            <a:pPr algn="ctr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algn="ctr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algn="ctr" eaLnBrk="1" hangingPunct="1">
              <a:lnSpc>
                <a:spcPct val="80000"/>
              </a:lnSpc>
              <a:buFontTx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ctrTitle"/>
          </p:nvPr>
        </p:nvSpPr>
        <p:spPr>
          <a:xfrm>
            <a:off x="323528" y="804034"/>
            <a:ext cx="8640960" cy="4929222"/>
          </a:xfrm>
        </p:spPr>
        <p:txBody>
          <a:bodyPr>
            <a:noAutofit/>
          </a:bodyPr>
          <a:lstStyle/>
          <a:p>
            <a:pPr algn="ctr"/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“Навчання лікарів-резидентів на сьогоднішній день настільки зосереджено на лікуванні і культурі раннього виявлення/раннього лікування так глибоко, що не дивно, що цей зсув у свідомості досі не відображає себе в повсякденній практиці. </a:t>
            </a:r>
            <a:br>
              <a:rPr lang="uk-UA" sz="28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2800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Те, що з повагою визнано на великих нарадах та </a:t>
            </a:r>
            <a:br>
              <a:rPr lang="uk-UA" sz="2800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2800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 редакційних статтях, не є повсякденною клінічною реальністю. </a:t>
            </a:r>
            <a:br>
              <a:rPr lang="uk-UA" sz="2800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І дійсно,  у Сполучених Штатах частка чоловіків, </a:t>
            </a:r>
            <a:br>
              <a:rPr lang="uk-UA" sz="28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uk-UA" sz="28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що перебувають під консервативним наглядом, фактично знижується”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4286248" y="5786454"/>
            <a:ext cx="3809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Anthony</a:t>
            </a:r>
            <a:r>
              <a:rPr lang="uk-UA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Zietman</a:t>
            </a:r>
            <a:r>
              <a:rPr lang="uk-UA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2009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ctrTitle"/>
          </p:nvPr>
        </p:nvSpPr>
        <p:spPr>
          <a:xfrm>
            <a:off x="285720" y="714356"/>
            <a:ext cx="8643966" cy="5214974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«Пояснення, як натяк, є складним </a:t>
            </a:r>
            <a:b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</a:br>
            <a: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і йде корінням у конфлікт </a:t>
            </a:r>
            <a:b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</a:br>
            <a: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між знанням і вірою </a:t>
            </a:r>
            <a:b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</a:br>
            <a: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з </a:t>
            </a:r>
            <a:r>
              <a:rPr lang="uk-UA" sz="4000" b="0" i="1" u="sng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тривожним відтінком економічних інтересів</a:t>
            </a:r>
            <a: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cs typeface="Times New Roman" pitchFamily="18" charset="0"/>
              </a:rPr>
              <a:t>. </a:t>
            </a:r>
            <a:br>
              <a:rPr lang="uk-UA" b="0" dirty="0"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lang="uk-UA" sz="5300" b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  <a:t>Настав час медицини, </a:t>
            </a:r>
            <a:br>
              <a:rPr lang="uk-UA" sz="5300" b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</a:br>
            <a:r>
              <a:rPr lang="uk-UA" sz="5300" b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  <a:t>заснованої на </a:t>
            </a:r>
            <a:r>
              <a:rPr lang="uk-UA" sz="6000" b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  <a:t>сумлінні </a:t>
            </a:r>
            <a:br>
              <a:rPr lang="uk-UA" b="0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</a:br>
            <a:r>
              <a:rPr lang="uk-UA" b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  <a:t>(</a:t>
            </a:r>
            <a:r>
              <a:rPr lang="uk-UA" sz="6000" b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  <a:t>conscience-based </a:t>
            </a:r>
            <a:r>
              <a:rPr lang="uk-UA" sz="6000" b="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  <a:t>medicine</a:t>
            </a:r>
            <a:r>
              <a:rPr lang="uk-UA" b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  <a:t>)</a:t>
            </a:r>
            <a:r>
              <a:rPr lang="uk-UA" b="0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28800"/>
            <a:ext cx="8424935" cy="3171825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uk-UA" sz="40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Times New Roman Cyr" panose="02020603050405020304" pitchFamily="18" charset="-52"/>
              </a:rPr>
              <a:t>«</a:t>
            </a:r>
            <a:r>
              <a:rPr lang="uk-UA" sz="4000" b="1" i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Times New Roman Cyr" panose="02020603050405020304" pitchFamily="18" charset="-52"/>
              </a:rPr>
              <a:t>Технологічні успіхи наче оплачені моральною деградацією</a:t>
            </a:r>
            <a:r>
              <a:rPr lang="uk-UA" sz="40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Times New Roman Cyr" panose="02020603050405020304" pitchFamily="18" charset="-52"/>
              </a:rPr>
              <a:t>»</a:t>
            </a:r>
          </a:p>
          <a:p>
            <a:pPr algn="ctr" eaLnBrk="1" hangingPunct="1">
              <a:buFontTx/>
              <a:buNone/>
              <a:defRPr/>
            </a:pPr>
            <a:endParaRPr lang="uk-UA" dirty="0">
              <a:latin typeface="Times New Roman Cyr" panose="02020603050405020304" pitchFamily="18" charset="-52"/>
            </a:endParaRPr>
          </a:p>
          <a:p>
            <a:pPr algn="ctr" eaLnBrk="1" hangingPunct="1">
              <a:buFontTx/>
              <a:buNone/>
              <a:defRPr/>
            </a:pP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                                       </a:t>
            </a:r>
            <a:r>
              <a:rPr lang="uk-UA" b="1" dirty="0">
                <a:solidFill>
                  <a:srgbClr val="FFFF00"/>
                </a:solidFill>
                <a:latin typeface="Times New Roman Cyr" panose="02020603050405020304" pitchFamily="18" charset="-52"/>
              </a:rPr>
              <a:t>Карл Маркс</a:t>
            </a:r>
            <a:endParaRPr lang="ru-RU" b="1" dirty="0">
              <a:solidFill>
                <a:srgbClr val="FFFF00"/>
              </a:solidFill>
              <a:latin typeface="Times New Roman Cyr" panose="02020603050405020304" pitchFamily="18" charset="-52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2500298" y="214290"/>
            <a:ext cx="4562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sz="36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ДЯКУЮ ЗА УВАГУ!</a:t>
            </a:r>
            <a:endParaRPr lang="ru-RU" sz="3600" i="0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</a:endParaRPr>
          </a:p>
        </p:txBody>
      </p:sp>
      <p:pic>
        <p:nvPicPr>
          <p:cNvPr id="25603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95536" y="1844675"/>
            <a:ext cx="8106124" cy="2232397"/>
          </a:xfrm>
        </p:spPr>
        <p:txBody>
          <a:bodyPr>
            <a:normAutofit fontScale="92500" lnSpcReduction="20000"/>
          </a:bodyPr>
          <a:lstStyle/>
          <a:p>
            <a:pPr marL="457200" indent="-457200" algn="ctr"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uk-UA" sz="4700" dirty="0">
                <a:solidFill>
                  <a:srgbClr val="FFFF00"/>
                </a:solidFill>
                <a:latin typeface="Times New Roman Cyr" pitchFamily="18" charset="-52"/>
              </a:rPr>
              <a:t> </a:t>
            </a:r>
            <a:r>
              <a:rPr lang="uk-UA" sz="48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Рентгенодіагностика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uk-UA" sz="40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 Cyr" pitchFamily="18" charset="-52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uk-UA" sz="52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itchFamily="18" charset="-52"/>
              </a:rPr>
              <a:t>     (</a:t>
            </a:r>
            <a:r>
              <a:rPr lang="uk-UA" sz="5200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itchFamily="18" charset="-52"/>
              </a:rPr>
              <a:t>традиційна</a:t>
            </a:r>
            <a:r>
              <a:rPr lang="uk-UA" sz="52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itchFamily="18" charset="-52"/>
              </a:rPr>
              <a:t>, </a:t>
            </a:r>
            <a:r>
              <a:rPr lang="uk-UA" sz="5200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itchFamily="18" charset="-52"/>
              </a:rPr>
              <a:t>класична</a:t>
            </a:r>
            <a:r>
              <a:rPr lang="uk-UA" sz="52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itchFamily="18" charset="-52"/>
              </a:rPr>
              <a:t>, </a:t>
            </a:r>
            <a:r>
              <a:rPr lang="uk-UA" sz="5200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itchFamily="18" charset="-52"/>
              </a:rPr>
              <a:t>проекційна радіологія</a:t>
            </a:r>
            <a:r>
              <a:rPr lang="uk-UA" sz="52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itchFamily="18" charset="-52"/>
              </a:rPr>
              <a:t>)</a:t>
            </a:r>
            <a:endParaRPr lang="uk-UA" sz="280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 Cyr" pitchFamily="18" charset="-52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>
              <a:latin typeface="Antiqua" pitchFamily="2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>
              <a:latin typeface="Antiqua" pitchFamily="2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/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822" y="715967"/>
            <a:ext cx="8674896" cy="549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857488" y="6060064"/>
            <a:ext cx="4001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Сучасна флюороскопія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144463"/>
            <a:ext cx="8937265" cy="564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571736" y="6060064"/>
            <a:ext cx="4001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Сучасна флюороскопія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85728"/>
            <a:ext cx="5715040" cy="5964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857488" y="6143644"/>
            <a:ext cx="34586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Рентгенографія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57282"/>
            <a:ext cx="9131595" cy="5514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143240" y="6202940"/>
            <a:ext cx="3096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0" dirty="0">
                <a:solidFill>
                  <a:srgbClr val="FF0000"/>
                </a:solidFill>
                <a:highlight>
                  <a:srgbClr val="FFFF00"/>
                </a:highlight>
              </a:rPr>
              <a:t>Рентгенографія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143000"/>
            <a:ext cx="6445250" cy="40005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uk-UA" sz="48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  <a:cs typeface="Times New Roman Cyr" panose="02020603050405020304" pitchFamily="18" charset="0"/>
              </a:rPr>
              <a:t>Пилипенко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uk-UA" sz="48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  <a:cs typeface="Times New Roman Cyr" panose="02020603050405020304" pitchFamily="18" charset="0"/>
              </a:rPr>
              <a:t>Микола Іванович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cs typeface="Times New Roman Cyr" panose="02020603050405020304" pitchFamily="18" charset="0"/>
              </a:rPr>
              <a:t>член-кор. НАМНУ,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cs typeface="Times New Roman Cyr" panose="02020603050405020304" pitchFamily="18" charset="0"/>
              </a:rPr>
              <a:t>докт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cs typeface="Times New Roman Cyr" panose="02020603050405020304" pitchFamily="18" charset="0"/>
              </a:rPr>
              <a:t>. мед. наук, професор </a:t>
            </a:r>
          </a:p>
        </p:txBody>
      </p:sp>
      <p:pic>
        <p:nvPicPr>
          <p:cNvPr id="3075" name="Picture 14" descr="TEACHER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6788" y="1857375"/>
            <a:ext cx="3097212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-24"/>
            <a:ext cx="3784595" cy="631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8276" y="30972"/>
            <a:ext cx="5264318" cy="62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214678" y="6215082"/>
            <a:ext cx="273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Рентгенографія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-71462"/>
            <a:ext cx="6929486" cy="6653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491880" y="5949280"/>
            <a:ext cx="2366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Рентгенографія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0"/>
            <a:ext cx="8356627" cy="646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425383" y="5929957"/>
            <a:ext cx="2366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Рентгенографія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1917" y="-24"/>
            <a:ext cx="4141785" cy="630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39075FB-3E15-43A6-AF85-32E8C41A291E}"/>
              </a:ext>
            </a:extLst>
          </p:cNvPr>
          <p:cNvSpPr/>
          <p:nvPr/>
        </p:nvSpPr>
        <p:spPr>
          <a:xfrm>
            <a:off x="3851920" y="6165304"/>
            <a:ext cx="1914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highlight>
                  <a:srgbClr val="FFFF00"/>
                </a:highlight>
              </a:rPr>
              <a:t>Мамограф</a:t>
            </a:r>
            <a:endParaRPr lang="uk-UA" sz="2800" i="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65246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0281" y="616783"/>
            <a:ext cx="7356495" cy="516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143240" y="5917188"/>
            <a:ext cx="27745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Маммографія</a:t>
            </a:r>
            <a:endParaRPr lang="uk-UA" sz="32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0716" y="1187954"/>
            <a:ext cx="1884362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8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6712" y="1214422"/>
            <a:ext cx="2128837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88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1214422"/>
            <a:ext cx="254952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000364" y="5702874"/>
            <a:ext cx="2982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Маммограми</a:t>
            </a:r>
            <a:endParaRPr lang="uk-UA" sz="36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407" y="-24"/>
            <a:ext cx="8785255" cy="627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500430" y="6182045"/>
            <a:ext cx="2051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Маммограми</a:t>
            </a:r>
            <a:endParaRPr lang="uk-UA" sz="24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71414"/>
            <a:ext cx="6572296" cy="593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357290" y="6143644"/>
            <a:ext cx="63519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Панорамний томограф (стоматологія)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:\Слайди= 19 08 2014\stoma\DIJDENT1.T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-24"/>
            <a:ext cx="7072361" cy="535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786050" y="5702874"/>
            <a:ext cx="38608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Панорамна томограма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>
            <a:extLst>
              <a:ext uri="{FF2B5EF4-FFF2-40B4-BE49-F238E27FC236}">
                <a16:creationId xmlns:a16="http://schemas.microsoft.com/office/drawing/2014/main" id="{978C2DE1-99B6-4C41-A1EE-253AF5FF7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3533775"/>
            <a:ext cx="8853488" cy="320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87" name="Picture 2">
            <a:extLst>
              <a:ext uri="{FF2B5EF4-FFF2-40B4-BE49-F238E27FC236}">
                <a16:creationId xmlns:a16="http://schemas.microsoft.com/office/drawing/2014/main" id="{012B787E-B489-422F-A897-7D0E9464B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90488"/>
            <a:ext cx="8853488" cy="324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808"/>
            <a:ext cx="9144000" cy="31683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 Cyr" panose="02020603050405020304" pitchFamily="18" charset="-52"/>
                <a:cs typeface="Times New Roman Cyr" panose="02020603050405020304" pitchFamily="18" charset="0"/>
              </a:rPr>
              <a:t>РАДІОЛОГІЯ</a:t>
            </a:r>
            <a:br>
              <a:rPr lang="ru-RU" sz="6000" b="1" dirty="0">
                <a:solidFill>
                  <a:srgbClr val="FF0000"/>
                </a:solidFill>
                <a:latin typeface="Times New Roman Cyr" panose="02020603050405020304" pitchFamily="18" charset="-52"/>
                <a:cs typeface="Times New Roman Cyr" panose="02020603050405020304" pitchFamily="18" charset="0"/>
              </a:rPr>
            </a:br>
            <a:br>
              <a:rPr lang="ru-RU" sz="6000" b="1" dirty="0">
                <a:solidFill>
                  <a:srgbClr val="FF0000"/>
                </a:solidFill>
                <a:latin typeface="Times New Roman Cyr" panose="02020603050405020304" pitchFamily="18" charset="-52"/>
                <a:cs typeface="Times New Roman Cyr" panose="02020603050405020304" pitchFamily="18" charset="0"/>
              </a:rPr>
            </a:br>
            <a:r>
              <a:rPr lang="ru-RU" sz="60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cs typeface="Times New Roman Cyr" panose="02020603050405020304" pitchFamily="18" charset="0"/>
              </a:rPr>
              <a:t>Введення</a:t>
            </a:r>
            <a:r>
              <a:rPr lang="ru-RU" sz="6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cs typeface="Times New Roman Cyr" panose="02020603050405020304" pitchFamily="18" charset="0"/>
              </a:rPr>
              <a:t> у </a:t>
            </a:r>
            <a:r>
              <a:rPr lang="ru-RU" sz="60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cs typeface="Times New Roman Cyr" panose="02020603050405020304" pitchFamily="18" charset="0"/>
              </a:rPr>
              <a:t>спеціальність</a:t>
            </a:r>
            <a:br>
              <a:rPr lang="ru-RU" sz="48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cs typeface="Times New Roman Cyr" panose="02020603050405020304" pitchFamily="18" charset="0"/>
              </a:rPr>
            </a:br>
            <a:br>
              <a:rPr lang="ru-RU" sz="48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</a:br>
            <a:endParaRPr lang="ru-RU" sz="4800" b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Times New Roman Cyr" pitchFamily="18" charset="-5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8909" y="-24"/>
            <a:ext cx="6427801" cy="667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915816" y="6147385"/>
            <a:ext cx="4082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Палатна рентгенограма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00034" y="1844675"/>
            <a:ext cx="8072438" cy="34417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defRPr/>
            </a:pPr>
            <a:endParaRPr lang="uk-UA" b="1" dirty="0">
              <a:ln w="3175">
                <a:solidFill>
                  <a:srgbClr val="FFC000"/>
                </a:solidFill>
              </a:ln>
              <a:solidFill>
                <a:schemeClr val="accent1">
                  <a:lumMod val="1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 Cyr" pitchFamily="18" charset="-52"/>
            </a:endParaRPr>
          </a:p>
          <a:p>
            <a:pPr marL="571500" indent="-571500" algn="ctr" eaLnBrk="1" hangingPunct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en-US" sz="4400" b="1" dirty="0">
                <a:ln w="3175">
                  <a:solidFill>
                    <a:srgbClr val="FFC000"/>
                  </a:solidFill>
                </a:ln>
                <a:solidFill>
                  <a:schemeClr val="accent1">
                    <a:lumMod val="1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itchFamily="18" charset="-52"/>
              </a:rPr>
              <a:t> </a:t>
            </a:r>
            <a:r>
              <a:rPr lang="uk-UA" sz="4400" b="1" dirty="0">
                <a:ln w="3175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 Cyr" panose="02020603050405020304" pitchFamily="18" charset="0"/>
              </a:rPr>
              <a:t>Комп’ютерна томографія 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sz="4400" b="1" dirty="0">
                <a:ln w="3175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 Cyr" panose="02020603050405020304" pitchFamily="18" charset="0"/>
              </a:rPr>
              <a:t>[</a:t>
            </a:r>
            <a:r>
              <a:rPr lang="uk-UA" sz="4400" b="1" dirty="0" err="1">
                <a:ln w="3175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 Cyr" panose="02020603050405020304" pitchFamily="18" charset="0"/>
              </a:rPr>
              <a:t>КТ</a:t>
            </a:r>
            <a:r>
              <a:rPr lang="en-US" sz="4400" b="1" dirty="0">
                <a:ln w="3175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 Cyr" panose="02020603050405020304" pitchFamily="18" charset="0"/>
              </a:rPr>
              <a:t>]</a:t>
            </a:r>
            <a:endParaRPr lang="uk-UA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 Cyr" panose="02020603050405020304" pitchFamily="18" charset="0"/>
            </a:endParaRPr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>
              <a:latin typeface="Antiqua" pitchFamily="2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>
              <a:latin typeface="Antiqua" pitchFamily="2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/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9249" y="1"/>
            <a:ext cx="573027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450" y="3429000"/>
            <a:ext cx="8293100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450" y="928670"/>
            <a:ext cx="829310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5711627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КТ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грудної клітки і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піддіафрагмального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простору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7787" y="-24"/>
            <a:ext cx="685323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0506" y="428604"/>
            <a:ext cx="6122987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714480" y="5917188"/>
            <a:ext cx="5694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КТ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високого розрізнення (КТВР)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3237" y="-24"/>
            <a:ext cx="5597525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357554" y="6143644"/>
            <a:ext cx="2319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селезінки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-36512" y="908720"/>
            <a:ext cx="9001000" cy="3809082"/>
          </a:xfrm>
        </p:spPr>
        <p:txBody>
          <a:bodyPr>
            <a:normAutofit fontScale="85000" lnSpcReduction="20000"/>
          </a:bodyPr>
          <a:lstStyle/>
          <a:p>
            <a:pPr algn="l" eaLnBrk="1" hangingPunct="1">
              <a:lnSpc>
                <a:spcPct val="80000"/>
              </a:lnSpc>
              <a:defRPr/>
            </a:pPr>
            <a:endParaRPr lang="uk-UA" b="1" dirty="0">
              <a:ln w="3175">
                <a:solidFill>
                  <a:srgbClr val="FFC000"/>
                </a:solidFill>
              </a:ln>
              <a:solidFill>
                <a:schemeClr val="accent1">
                  <a:lumMod val="1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 Cyr" pitchFamily="18" charset="-52"/>
            </a:endParaRPr>
          </a:p>
          <a:p>
            <a:pPr marL="685800" indent="-685800" algn="ctr"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uk-UA" sz="5200" b="1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Магнітнорезонансна</a:t>
            </a:r>
            <a:r>
              <a:rPr lang="uk-UA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томографія </a:t>
            </a:r>
            <a:r>
              <a:rPr lang="en-US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[</a:t>
            </a:r>
            <a:r>
              <a:rPr lang="uk-UA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МРТ</a:t>
            </a:r>
            <a:r>
              <a:rPr lang="en-US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]</a:t>
            </a:r>
            <a:r>
              <a:rPr lang="uk-UA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</a:t>
            </a:r>
          </a:p>
          <a:p>
            <a:pPr algn="ctr">
              <a:lnSpc>
                <a:spcPct val="120000"/>
              </a:lnSpc>
              <a:buClr>
                <a:srgbClr val="FF0000"/>
              </a:buClr>
              <a:defRPr/>
            </a:pPr>
            <a:r>
              <a:rPr lang="uk-UA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    </a:t>
            </a:r>
            <a:r>
              <a:rPr lang="uk-UA" sz="5200" b="1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Магнітнорезонансне</a:t>
            </a:r>
            <a:r>
              <a:rPr lang="uk-UA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зображання    	</a:t>
            </a:r>
            <a:r>
              <a:rPr lang="en-US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[</a:t>
            </a:r>
            <a:r>
              <a:rPr lang="uk-UA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МРЗ</a:t>
            </a:r>
            <a:r>
              <a:rPr lang="en-US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]</a:t>
            </a:r>
            <a:r>
              <a:rPr lang="uk-UA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</a:t>
            </a:r>
            <a:r>
              <a:rPr lang="en-US" sz="52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	</a:t>
            </a:r>
            <a:endParaRPr lang="uk-UA" sz="52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algn="ctr" eaLnBrk="1" hangingPunct="1">
              <a:lnSpc>
                <a:spcPct val="120000"/>
              </a:lnSpc>
              <a:defRPr/>
            </a:pPr>
            <a:r>
              <a:rPr lang="uk-UA" sz="35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(</a:t>
            </a:r>
            <a:r>
              <a:rPr lang="en-US" sz="35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magnetic resonance imaging [MRI])</a:t>
            </a:r>
            <a:endParaRPr lang="uk-UA" sz="35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algn="ctr" eaLnBrk="1" hangingPunct="1">
              <a:lnSpc>
                <a:spcPct val="120000"/>
              </a:lnSpc>
              <a:defRPr/>
            </a:pPr>
            <a:endParaRPr lang="uk-UA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>
              <a:latin typeface="Antiqua" pitchFamily="2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>
              <a:latin typeface="Antiqua" pitchFamily="2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/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317163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14282" y="6286520"/>
            <a:ext cx="54336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Магнітнорезонансний</a:t>
            </a:r>
            <a:r>
              <a:rPr lang="uk-UA" sz="2800" i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томограф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290" y="994897"/>
            <a:ext cx="8498990" cy="4220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85720" y="5854503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Магнітнорезонансні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зображення суглоба і хребців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625" y="714375"/>
            <a:ext cx="8229600" cy="211455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</a:rPr>
              <a:t>РАДІОЛОГІЯ</a:t>
            </a:r>
            <a:endParaRPr lang="ru-RU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714752"/>
            <a:ext cx="8229600" cy="211455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0" i="0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спеціальність, 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4400" b="0" i="0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що змінила медицину</a:t>
            </a:r>
            <a:endParaRPr lang="ru-RU" sz="4400" b="0" i="0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8465" y="214290"/>
            <a:ext cx="5407070" cy="620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85720" y="6334780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Магнітнорезонансне</a:t>
            </a:r>
            <a:r>
              <a:rPr lang="uk-UA" sz="28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зображення коліна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630252"/>
            <a:ext cx="5286375" cy="479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615968"/>
            <a:ext cx="3511550" cy="53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393100" y="6072206"/>
            <a:ext cx="67142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Магнітнорезонансна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ангіокардіографія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485" y="573091"/>
            <a:ext cx="8802671" cy="5356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793225" y="6072206"/>
            <a:ext cx="58854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Магнітнорезонансна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кардіографія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-71462"/>
            <a:ext cx="7786742" cy="599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357290" y="5786454"/>
            <a:ext cx="61110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Магнітнорезонансна</a:t>
            </a:r>
            <a:r>
              <a:rPr lang="uk-UA" sz="28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кардіографія </a:t>
            </a:r>
          </a:p>
          <a:p>
            <a:pPr algn="ctr"/>
            <a:r>
              <a:rPr lang="uk-UA" sz="28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(дефект </a:t>
            </a:r>
            <a:r>
              <a:rPr lang="uk-UA" sz="2800" b="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міжшлуночкової</a:t>
            </a:r>
            <a:r>
              <a:rPr lang="uk-UA" sz="28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перегородки</a:t>
            </a:r>
            <a:r>
              <a:rPr lang="uk-UA" sz="2800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9099" y="0"/>
            <a:ext cx="5124669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071670" y="6143644"/>
            <a:ext cx="5258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МРТ мозку (аневризма артерії)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288" cy="718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9084" y="-71461"/>
            <a:ext cx="7073378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714612" y="5988626"/>
            <a:ext cx="3629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Функціональна МРТ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769" y="1285860"/>
            <a:ext cx="7495584" cy="395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857224" y="5572140"/>
            <a:ext cx="2507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МР-урографія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7818" y="5572140"/>
            <a:ext cx="2853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МР-аортографія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42910" y="1844675"/>
            <a:ext cx="7858154" cy="3441700"/>
          </a:xfrm>
        </p:spPr>
        <p:txBody>
          <a:bodyPr/>
          <a:lstStyle/>
          <a:p>
            <a:pPr marL="571500" indent="-571500" algn="ctr" eaLnBrk="1" hangingPunct="1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uk-UA" sz="44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  <a:cs typeface="Times New Roman Cyr" panose="02020603050405020304" pitchFamily="18" charset="0"/>
              </a:rPr>
              <a:t>Ультразвукова діагностика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uk-UA" sz="44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	</a:t>
            </a:r>
            <a:r>
              <a:rPr lang="en-US" sz="44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[</a:t>
            </a:r>
            <a:r>
              <a:rPr lang="uk-UA" sz="44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 Cyr" panose="02020603050405020304" pitchFamily="18" charset="0"/>
              </a:rPr>
              <a:t>УЗД, ультрасонографія</a:t>
            </a:r>
            <a:r>
              <a:rPr lang="en-US" sz="44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]</a:t>
            </a:r>
            <a:endParaRPr lang="uk-UA" sz="44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 Cyr" panose="02020603050405020304" pitchFamily="18" charset="0"/>
              <a:cs typeface="Times New Roman Cyr" panose="02020603050405020304" pitchFamily="18" charset="0"/>
            </a:endParaRPr>
          </a:p>
          <a:p>
            <a:pPr algn="l" eaLnBrk="1" hangingPunct="1">
              <a:spcBef>
                <a:spcPts val="0"/>
              </a:spcBef>
              <a:defRPr/>
            </a:pPr>
            <a:endParaRPr lang="uk-UA" sz="4400" dirty="0">
              <a:latin typeface="Times New Roman Cyr" panose="02020603050405020304" pitchFamily="18" charset="0"/>
              <a:cs typeface="Times New Roman Cyr" panose="02020603050405020304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>
              <a:latin typeface="Antiqua" pitchFamily="2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uk-UA" dirty="0"/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algn="l" eaLnBrk="1" hangingPunct="1">
              <a:lnSpc>
                <a:spcPct val="80000"/>
              </a:lnSpc>
              <a:buFontTx/>
              <a:buChar char="•"/>
              <a:defRPr/>
            </a:pPr>
            <a:endParaRPr lang="uk-UA" dirty="0"/>
          </a:p>
          <a:p>
            <a:pPr eaLnBrk="1" hangingPunct="1">
              <a:lnSpc>
                <a:spcPct val="80000"/>
              </a:lnSpc>
              <a:buFontTx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6350"/>
            <a:ext cx="5634037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27584" y="1421904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7300" b="1" dirty="0" err="1">
                <a:solidFill>
                  <a:srgbClr val="FF0000"/>
                </a:solidFill>
              </a:rPr>
              <a:t>Радіологія</a:t>
            </a:r>
            <a:br>
              <a:rPr lang="ru-RU" sz="6000" b="1" dirty="0">
                <a:solidFill>
                  <a:srgbClr val="FF0000"/>
                </a:solidFill>
                <a:latin typeface="Times New Roman Cyr" pitchFamily="18" charset="-52"/>
              </a:rPr>
            </a:br>
            <a:endParaRPr lang="ru-RU" sz="54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57188" y="2503736"/>
            <a:ext cx="8569325" cy="2725464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галузь </a:t>
            </a:r>
            <a:r>
              <a:rPr lang="uk-UA" sz="3600" i="1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наукової клінічної медицини</a:t>
            </a:r>
            <a:r>
              <a:rPr lang="uk-UA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,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яка стосується використання радіоактивних субстанцій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і променистої енергії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uk-UA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для діагностики та лікування хвороб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000" b="1" i="1" dirty="0">
                <a:solidFill>
                  <a:schemeClr val="accent3">
                    <a:lumMod val="25000"/>
                  </a:schemeClr>
                </a:solidFill>
                <a:latin typeface="Antiqua" pitchFamily="2" charset="0"/>
              </a:rPr>
              <a:t> </a:t>
            </a:r>
            <a:endParaRPr lang="uk-UA" sz="1800" dirty="0">
              <a:solidFill>
                <a:schemeClr val="accent3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9599" y="214290"/>
            <a:ext cx="6224802" cy="544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985596" y="5857892"/>
            <a:ext cx="5188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УЗ</a:t>
            </a:r>
            <a:r>
              <a:rPr lang="uk-UA" sz="32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Д судин (</a:t>
            </a:r>
            <a:r>
              <a:rPr lang="uk-UA" sz="3200" b="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допплерографія</a:t>
            </a:r>
            <a:r>
              <a:rPr lang="uk-UA" sz="32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9244" y="741359"/>
            <a:ext cx="7154656" cy="497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500430" y="5845750"/>
            <a:ext cx="2114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УЗД серця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4952" y="715967"/>
            <a:ext cx="7340386" cy="521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000364" y="5988626"/>
            <a:ext cx="3174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УЗД-кардіометрія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726" y="1412875"/>
            <a:ext cx="8496746" cy="410368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54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Радіаційна</a:t>
            </a:r>
            <a:r>
              <a:rPr lang="ru-RU" sz="54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54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онкологія</a:t>
            </a:r>
            <a:endParaRPr lang="ru-RU" sz="5400" b="1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algn="ctr" eaLnBrk="1" hangingPunct="1">
              <a:defRPr/>
            </a:pPr>
            <a:r>
              <a:rPr lang="en-US" sz="4000" u="sng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[</a:t>
            </a:r>
            <a:r>
              <a:rPr lang="ru-RU" sz="4000" u="sng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променева</a:t>
            </a:r>
            <a:r>
              <a:rPr lang="ru-RU" sz="4000" u="sng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4000" u="sng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терапія</a:t>
            </a:r>
            <a:r>
              <a:rPr lang="en-US" sz="4000" u="sng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]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eaLnBrk="1" hangingPunct="1">
              <a:defRPr/>
            </a:pPr>
            <a:endParaRPr lang="ru-RU" i="1" dirty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ntiqua" pitchFamily="2" charset="0"/>
            </a:endParaRPr>
          </a:p>
          <a:p>
            <a:pPr algn="ctr" eaLnBrk="1" hangingPunct="1">
              <a:defRPr/>
            </a:pPr>
            <a:r>
              <a:rPr lang="ru-RU" sz="3600" i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найважливіша</a:t>
            </a:r>
            <a:r>
              <a:rPr lang="ru-RU" sz="36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складова</a:t>
            </a:r>
            <a:r>
              <a:rPr lang="ru-RU" sz="36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комбінованого</a:t>
            </a:r>
            <a:r>
              <a:rPr lang="ru-RU" sz="36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лікування</a:t>
            </a:r>
            <a:r>
              <a:rPr lang="ru-RU" sz="36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онкологічних</a:t>
            </a:r>
            <a:r>
              <a:rPr lang="ru-RU" sz="36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хворих</a:t>
            </a:r>
            <a:endParaRPr lang="ru-RU" sz="3600" i="1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528" y="620688"/>
            <a:ext cx="8496746" cy="4752528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spcBef>
                <a:spcPts val="0"/>
              </a:spcBef>
              <a:defRPr/>
            </a:pPr>
            <a:endParaRPr lang="en-US" sz="4800" b="1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uk-UA" sz="48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Програма</a:t>
            </a:r>
            <a:r>
              <a:rPr lang="uk-UA" sz="5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uk-UA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освіти і навчання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uk-UA" sz="5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радіаційних онкологів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(2009)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Американське Товариство радіаційних онкологів (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ASTRO)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Європейське Товариство терапевтичної радіології і онкології (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ESTRO)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МАГАТЕ (2009)</a:t>
            </a:r>
            <a:endParaRPr lang="ru-RU" sz="3200" dirty="0">
              <a:solidFill>
                <a:srgbClr val="FFFF00"/>
              </a:solidFill>
              <a:latin typeface="+mj-lt"/>
              <a:cs typeface="Times New Roman Cyr" panose="02020603050405020304" pitchFamily="18" charset="0"/>
            </a:endParaRPr>
          </a:p>
          <a:p>
            <a:pPr eaLnBrk="1" hangingPunct="1">
              <a:defRPr/>
            </a:pPr>
            <a:endParaRPr lang="ru-RU" i="1" dirty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59861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854696" cy="17526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ru-RU" sz="32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Радіаційна</a:t>
            </a:r>
            <a:r>
              <a:rPr lang="ru-RU" sz="32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3200" b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онкологія</a:t>
            </a:r>
            <a:r>
              <a:rPr lang="ru-RU" sz="32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b="1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− </a:t>
            </a:r>
            <a:r>
              <a:rPr lang="ru-RU" sz="2800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медична</a:t>
            </a:r>
            <a:r>
              <a:rPr lang="ru-RU" sz="28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клінічна</a:t>
            </a:r>
            <a:r>
              <a:rPr lang="ru-RU" sz="28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i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спеціальність</a:t>
            </a:r>
            <a:r>
              <a:rPr lang="ru-RU" sz="28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,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що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використовує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іонізивні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випромінення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або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окремо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,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або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у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поєднанні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з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іншими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засобами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лікування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хворих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із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злоякісними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чи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іншими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хворобами .</a:t>
            </a:r>
          </a:p>
          <a:p>
            <a:pPr algn="ctr">
              <a:lnSpc>
                <a:spcPct val="90000"/>
              </a:lnSpc>
            </a:pPr>
            <a:endParaRPr lang="uk-UA" sz="2800" dirty="0">
              <a:latin typeface="+mj-lt"/>
            </a:endParaRPr>
          </a:p>
          <a:p>
            <a:pPr algn="ctr">
              <a:lnSpc>
                <a:spcPct val="90000"/>
              </a:lnSpc>
            </a:pPr>
            <a:r>
              <a:rPr lang="uk-UA" sz="2800" dirty="0">
                <a:latin typeface="+mj-lt"/>
              </a:rPr>
              <a:t>Існує подвійність термінології :  </a:t>
            </a:r>
            <a:r>
              <a:rPr lang="uk-UA" sz="2800" b="1" dirty="0">
                <a:solidFill>
                  <a:srgbClr val="FFFF00"/>
                </a:solidFill>
                <a:latin typeface="+mj-lt"/>
              </a:rPr>
              <a:t>радіотерапія</a:t>
            </a:r>
            <a:r>
              <a:rPr lang="uk-UA" sz="2800" dirty="0">
                <a:latin typeface="+mj-lt"/>
              </a:rPr>
              <a:t> і </a:t>
            </a:r>
            <a:r>
              <a:rPr lang="uk-UA" sz="2800" b="1" dirty="0">
                <a:solidFill>
                  <a:srgbClr val="FFFF00"/>
                </a:solidFill>
                <a:latin typeface="+mj-lt"/>
              </a:rPr>
              <a:t>радіаційна онкологія</a:t>
            </a:r>
            <a:r>
              <a:rPr lang="uk-UA" sz="2800" dirty="0">
                <a:latin typeface="+mj-lt"/>
              </a:rPr>
              <a:t>. </a:t>
            </a:r>
          </a:p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rgbClr val="FFFF00"/>
                </a:solidFill>
                <a:latin typeface="+mj-lt"/>
              </a:rPr>
              <a:t>Радіотерапія є клінічним  </a:t>
            </a:r>
            <a:r>
              <a:rPr lang="uk-UA" sz="2800" b="1" dirty="0">
                <a:solidFill>
                  <a:srgbClr val="FFFF00"/>
                </a:solidFill>
                <a:latin typeface="+mj-lt"/>
              </a:rPr>
              <a:t>методом</a:t>
            </a:r>
            <a:r>
              <a:rPr lang="uk-UA" sz="2800" dirty="0">
                <a:latin typeface="+mj-lt"/>
              </a:rPr>
              <a:t>  лікування  злоякісних пухлин  (в деяких випадках і доброякісних захворювань) з використанням </a:t>
            </a:r>
            <a:r>
              <a:rPr lang="uk-UA" sz="2800" dirty="0" err="1">
                <a:latin typeface="+mj-lt"/>
              </a:rPr>
              <a:t>іонізивного</a:t>
            </a:r>
            <a:r>
              <a:rPr lang="uk-UA" sz="2800" dirty="0">
                <a:latin typeface="+mj-lt"/>
              </a:rPr>
              <a:t> випромінення.</a:t>
            </a:r>
          </a:p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rgbClr val="FFFF00"/>
                </a:solidFill>
                <a:latin typeface="+mj-lt"/>
              </a:rPr>
              <a:t>Радіаційна онкологія </a:t>
            </a:r>
            <a:r>
              <a:rPr lang="uk-UA" sz="2800" dirty="0">
                <a:latin typeface="+mj-lt"/>
              </a:rPr>
              <a:t>є </a:t>
            </a:r>
            <a:r>
              <a:rPr lang="uk-UA" sz="2800" dirty="0">
                <a:solidFill>
                  <a:srgbClr val="FFFF00"/>
                </a:solidFill>
                <a:latin typeface="+mj-lt"/>
              </a:rPr>
              <a:t>медичною </a:t>
            </a:r>
            <a:r>
              <a:rPr lang="uk-UA" sz="2800" b="1" dirty="0">
                <a:solidFill>
                  <a:srgbClr val="FFFF00"/>
                </a:solidFill>
                <a:latin typeface="+mj-lt"/>
              </a:rPr>
              <a:t>клінічною</a:t>
            </a:r>
            <a:r>
              <a:rPr lang="uk-UA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uk-UA" sz="2800" b="1" dirty="0">
                <a:solidFill>
                  <a:srgbClr val="FFFF00"/>
                </a:solidFill>
                <a:latin typeface="+mj-lt"/>
              </a:rPr>
              <a:t>спеціальністю</a:t>
            </a:r>
            <a:r>
              <a:rPr lang="uk-UA" sz="2800" dirty="0">
                <a:latin typeface="+mj-lt"/>
              </a:rPr>
              <a:t>.</a:t>
            </a:r>
            <a:endParaRPr lang="ru-R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3579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1700808"/>
            <a:ext cx="9144000" cy="17526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latin typeface="+mj-lt"/>
              </a:rPr>
              <a:t>Мінімальний термін навчання в галузі радіаційної онкології має бути </a:t>
            </a:r>
          </a:p>
          <a:p>
            <a:pPr algn="ctr"/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три (3) роки навчання </a:t>
            </a:r>
          </a:p>
          <a:p>
            <a:pPr algn="ctr"/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повного часу зайнятості </a:t>
            </a:r>
          </a:p>
          <a:p>
            <a:pPr algn="ctr"/>
            <a:r>
              <a:rPr lang="uk-UA" sz="3600" b="1" dirty="0">
                <a:latin typeface="+mj-lt"/>
              </a:rPr>
              <a:t>після закінчення медичної освіти </a:t>
            </a:r>
            <a:endParaRPr lang="ru-RU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7956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9144000" cy="5400600"/>
          </a:xfrm>
        </p:spPr>
        <p:txBody>
          <a:bodyPr>
            <a:normAutofit fontScale="47500" lnSpcReduction="20000"/>
          </a:bodyPr>
          <a:lstStyle/>
          <a:p>
            <a:pPr marL="457200" indent="-457200" algn="ctr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5100" dirty="0">
                <a:latin typeface="+mj-lt"/>
              </a:rPr>
              <a:t>A Syllabus for the</a:t>
            </a:r>
            <a:r>
              <a:rPr lang="uk-UA" sz="5100" dirty="0">
                <a:latin typeface="+mj-lt"/>
              </a:rPr>
              <a:t> </a:t>
            </a:r>
            <a:r>
              <a:rPr lang="en-US" sz="5100" dirty="0">
                <a:latin typeface="+mj-lt"/>
              </a:rPr>
              <a:t>Education and</a:t>
            </a:r>
            <a:r>
              <a:rPr lang="uk-UA" sz="5100" dirty="0">
                <a:latin typeface="+mj-lt"/>
              </a:rPr>
              <a:t> </a:t>
            </a:r>
            <a:r>
              <a:rPr lang="en-US" sz="5100" dirty="0">
                <a:latin typeface="+mj-lt"/>
              </a:rPr>
              <a:t>Training of RTTs</a:t>
            </a:r>
          </a:p>
          <a:p>
            <a:pPr algn="ctr"/>
            <a:r>
              <a:rPr lang="en-US" sz="5100" dirty="0">
                <a:latin typeface="+mj-lt"/>
              </a:rPr>
              <a:t>(radiation therapists/therapy radiographers)</a:t>
            </a:r>
            <a:endParaRPr lang="uk-UA" sz="5100" dirty="0">
              <a:latin typeface="+mj-lt"/>
            </a:endParaRPr>
          </a:p>
          <a:p>
            <a:pPr algn="ctr"/>
            <a:endParaRPr lang="uk-UA" sz="5100" dirty="0">
              <a:latin typeface="+mj-lt"/>
            </a:endParaRPr>
          </a:p>
          <a:p>
            <a:pPr algn="ctr"/>
            <a:r>
              <a:rPr lang="ru-RU" sz="7000" u="sng" dirty="0">
                <a:latin typeface="+mj-lt"/>
              </a:rPr>
              <a:t>Конспект </a:t>
            </a:r>
            <a:r>
              <a:rPr lang="ru-RU" sz="7000" u="sng" dirty="0" err="1">
                <a:latin typeface="+mj-lt"/>
              </a:rPr>
              <a:t>освіти</a:t>
            </a:r>
            <a:r>
              <a:rPr lang="ru-RU" sz="7000" u="sng" dirty="0">
                <a:latin typeface="+mj-lt"/>
              </a:rPr>
              <a:t> і </a:t>
            </a:r>
            <a:r>
              <a:rPr lang="ru-RU" sz="7000" u="sng" dirty="0" err="1">
                <a:latin typeface="+mj-lt"/>
              </a:rPr>
              <a:t>навчання</a:t>
            </a:r>
            <a:r>
              <a:rPr lang="ru-RU" sz="7000" u="sng" dirty="0">
                <a:latin typeface="+mj-lt"/>
              </a:rPr>
              <a:t> </a:t>
            </a:r>
          </a:p>
          <a:p>
            <a:pPr algn="ctr"/>
            <a:r>
              <a:rPr lang="ru-RU" sz="7000" u="sng" dirty="0" err="1">
                <a:solidFill>
                  <a:srgbClr val="FFC000"/>
                </a:solidFill>
                <a:latin typeface="+mj-lt"/>
              </a:rPr>
              <a:t>променевих</a:t>
            </a:r>
            <a:r>
              <a:rPr lang="ru-RU" sz="7000" u="sng" dirty="0">
                <a:solidFill>
                  <a:srgbClr val="FFC000"/>
                </a:solidFill>
                <a:latin typeface="+mj-lt"/>
              </a:rPr>
              <a:t> </a:t>
            </a:r>
            <a:r>
              <a:rPr lang="ru-RU" sz="7000" u="sng" dirty="0" err="1">
                <a:solidFill>
                  <a:srgbClr val="FFC000"/>
                </a:solidFill>
                <a:latin typeface="+mj-lt"/>
              </a:rPr>
              <a:t>терапевтів</a:t>
            </a:r>
            <a:r>
              <a:rPr lang="ru-RU" sz="7000" u="sng" dirty="0">
                <a:solidFill>
                  <a:srgbClr val="FFC000"/>
                </a:solidFill>
                <a:latin typeface="+mj-lt"/>
              </a:rPr>
              <a:t>/</a:t>
            </a:r>
            <a:r>
              <a:rPr lang="ru-RU" sz="7000" u="sng" dirty="0" err="1">
                <a:solidFill>
                  <a:srgbClr val="FFC000"/>
                </a:solidFill>
                <a:latin typeface="+mj-lt"/>
              </a:rPr>
              <a:t>терапевтичних</a:t>
            </a:r>
            <a:r>
              <a:rPr lang="ru-RU" sz="7000" u="sng" dirty="0">
                <a:solidFill>
                  <a:srgbClr val="FFC000"/>
                </a:solidFill>
                <a:latin typeface="+mj-lt"/>
              </a:rPr>
              <a:t> </a:t>
            </a:r>
            <a:r>
              <a:rPr lang="ru-RU" sz="7000" u="sng" dirty="0" err="1">
                <a:solidFill>
                  <a:srgbClr val="FFC000"/>
                </a:solidFill>
                <a:latin typeface="+mj-lt"/>
              </a:rPr>
              <a:t>рентгенлаборантів</a:t>
            </a:r>
            <a:endParaRPr lang="ru-RU" sz="7000" u="sng" dirty="0">
              <a:solidFill>
                <a:srgbClr val="FFC000"/>
              </a:solidFill>
              <a:latin typeface="+mj-lt"/>
            </a:endParaRPr>
          </a:p>
          <a:p>
            <a:pPr algn="ctr"/>
            <a:r>
              <a:rPr lang="uk-UA" sz="7000" u="sng" dirty="0">
                <a:latin typeface="+mj-lt"/>
              </a:rPr>
              <a:t>(</a:t>
            </a:r>
            <a:r>
              <a:rPr lang="uk-UA" sz="7000" u="sng" dirty="0">
                <a:solidFill>
                  <a:srgbClr val="FFC000"/>
                </a:solidFill>
                <a:latin typeface="+mj-lt"/>
              </a:rPr>
              <a:t>радіотерапевтичних  технологів</a:t>
            </a:r>
            <a:r>
              <a:rPr lang="uk-UA" sz="7000" u="sng" dirty="0">
                <a:latin typeface="+mj-lt"/>
              </a:rPr>
              <a:t>)</a:t>
            </a:r>
            <a:endParaRPr lang="ru-RU" sz="7000" u="sng" dirty="0">
              <a:latin typeface="+mj-lt"/>
            </a:endParaRPr>
          </a:p>
          <a:p>
            <a:pPr algn="ctr"/>
            <a:endParaRPr lang="ru-RU" sz="7000" u="sng" dirty="0">
              <a:latin typeface="+mj-lt"/>
            </a:endParaRPr>
          </a:p>
          <a:p>
            <a:pPr algn="ctr"/>
            <a:endParaRPr lang="uk-UA" sz="3200" dirty="0"/>
          </a:p>
          <a:p>
            <a:pPr algn="ctr"/>
            <a:endParaRPr lang="uk-UA" sz="3200" dirty="0"/>
          </a:p>
          <a:p>
            <a:pPr algn="ctr"/>
            <a:r>
              <a:rPr lang="pt-BR" sz="5100" dirty="0">
                <a:latin typeface="+mj-lt"/>
              </a:rPr>
              <a:t>I N T E R N AT I O N A L AT O M I C E N E R G Y A G E N C Y</a:t>
            </a:r>
            <a:endParaRPr lang="uk-UA" sz="5100" dirty="0">
              <a:latin typeface="+mj-lt"/>
            </a:endParaRPr>
          </a:p>
          <a:p>
            <a:pPr algn="ctr"/>
            <a:r>
              <a:rPr lang="en-US" sz="5100" dirty="0">
                <a:latin typeface="+mj-lt"/>
              </a:rPr>
              <a:t>IAEA, VIENNA, 2005</a:t>
            </a:r>
            <a:r>
              <a:rPr lang="ru-RU" sz="5100" u="sng" dirty="0">
                <a:latin typeface="+mj-lt"/>
              </a:rPr>
              <a:t> </a:t>
            </a:r>
            <a:endParaRPr lang="ru-RU" sz="5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99335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548680"/>
            <a:ext cx="9144000" cy="547260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+mj-lt"/>
              </a:rPr>
              <a:t>A Syllabus for the</a:t>
            </a:r>
          </a:p>
          <a:p>
            <a:pPr algn="ctr"/>
            <a:r>
              <a:rPr lang="en-US" sz="3200" b="1" dirty="0">
                <a:latin typeface="+mj-lt"/>
              </a:rPr>
              <a:t>Education and Training </a:t>
            </a:r>
            <a:endParaRPr lang="uk-UA" sz="3200" b="1" dirty="0">
              <a:latin typeface="+mj-lt"/>
            </a:endParaRPr>
          </a:p>
          <a:p>
            <a:pPr algn="ctr"/>
            <a:r>
              <a:rPr lang="en-US" sz="3200" b="1" dirty="0">
                <a:latin typeface="+mj-lt"/>
              </a:rPr>
              <a:t>of</a:t>
            </a:r>
            <a:r>
              <a:rPr lang="uk-UA" sz="3200" b="1" dirty="0">
                <a:latin typeface="+mj-lt"/>
              </a:rPr>
              <a:t> </a:t>
            </a:r>
            <a:r>
              <a:rPr lang="en-US" sz="3200" b="1" dirty="0">
                <a:latin typeface="+mj-lt"/>
              </a:rPr>
              <a:t>Radiation Oncology Nurses</a:t>
            </a:r>
            <a:endParaRPr lang="uk-UA" sz="3200" b="1" dirty="0">
              <a:latin typeface="+mj-lt"/>
            </a:endParaRPr>
          </a:p>
          <a:p>
            <a:pPr algn="ctr"/>
            <a:endParaRPr lang="uk-UA" b="1" dirty="0">
              <a:latin typeface="+mj-lt"/>
            </a:endParaRPr>
          </a:p>
          <a:p>
            <a:pPr algn="ctr"/>
            <a:r>
              <a:rPr lang="ru-RU" sz="3600" u="sng" dirty="0">
                <a:latin typeface="+mj-lt"/>
              </a:rPr>
              <a:t>Конспект </a:t>
            </a:r>
            <a:r>
              <a:rPr lang="ru-RU" sz="3600" u="sng" dirty="0" err="1">
                <a:latin typeface="+mj-lt"/>
              </a:rPr>
              <a:t>освіти</a:t>
            </a:r>
            <a:r>
              <a:rPr lang="ru-RU" sz="3600" u="sng" dirty="0">
                <a:latin typeface="+mj-lt"/>
              </a:rPr>
              <a:t> і </a:t>
            </a:r>
            <a:r>
              <a:rPr lang="ru-RU" sz="3600" u="sng" dirty="0" err="1">
                <a:latin typeface="+mj-lt"/>
              </a:rPr>
              <a:t>навчання</a:t>
            </a:r>
            <a:r>
              <a:rPr lang="ru-RU" sz="3600" u="sng" dirty="0">
                <a:latin typeface="+mj-lt"/>
              </a:rPr>
              <a:t> </a:t>
            </a:r>
          </a:p>
          <a:p>
            <a:pPr algn="ctr"/>
            <a:r>
              <a:rPr lang="ru-RU" sz="3600" u="sng" dirty="0">
                <a:solidFill>
                  <a:srgbClr val="FFC000"/>
                </a:solidFill>
                <a:latin typeface="+mj-lt"/>
              </a:rPr>
              <a:t>сестер </a:t>
            </a:r>
            <a:r>
              <a:rPr lang="ru-RU" sz="3600" u="sng" dirty="0" err="1">
                <a:solidFill>
                  <a:srgbClr val="FFC000"/>
                </a:solidFill>
                <a:latin typeface="+mj-lt"/>
              </a:rPr>
              <a:t>радіаційної</a:t>
            </a:r>
            <a:r>
              <a:rPr lang="ru-RU" sz="3600" u="sng" dirty="0">
                <a:solidFill>
                  <a:srgbClr val="FFC000"/>
                </a:solidFill>
                <a:latin typeface="+mj-lt"/>
              </a:rPr>
              <a:t> </a:t>
            </a:r>
            <a:r>
              <a:rPr lang="ru-RU" sz="3600" u="sng" dirty="0" err="1">
                <a:solidFill>
                  <a:srgbClr val="FFC000"/>
                </a:solidFill>
                <a:latin typeface="+mj-lt"/>
              </a:rPr>
              <a:t>онкології</a:t>
            </a:r>
            <a:endParaRPr lang="ru-RU" sz="3600" u="sng" dirty="0">
              <a:solidFill>
                <a:srgbClr val="FFC000"/>
              </a:solidFill>
              <a:latin typeface="+mj-lt"/>
            </a:endParaRPr>
          </a:p>
          <a:p>
            <a:pPr algn="ctr"/>
            <a:endParaRPr lang="uk-UA" sz="2800" u="sng" dirty="0">
              <a:latin typeface="+mj-lt"/>
            </a:endParaRPr>
          </a:p>
          <a:p>
            <a:pPr algn="ctr"/>
            <a:r>
              <a:rPr lang="pt-BR" sz="2400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I N T E R N AT I O N A L AT O M I C E N E R G Y A G E N C Y</a:t>
            </a:r>
            <a:endParaRPr lang="uk-UA" sz="2400" b="1" dirty="0">
              <a:solidFill>
                <a:srgbClr val="FF0000"/>
              </a:solidFill>
              <a:highlight>
                <a:srgbClr val="FFFF00"/>
              </a:highlight>
              <a:latin typeface="Arial Cyr" panose="020B0604020202020204" pitchFamily="34" charset="-52"/>
            </a:endParaRPr>
          </a:p>
          <a:p>
            <a:pPr algn="ctr"/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IAEA, VIENNA, 200</a:t>
            </a:r>
            <a:r>
              <a:rPr lang="uk-UA" sz="2400" b="1" dirty="0"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8</a:t>
            </a:r>
            <a:r>
              <a:rPr lang="ru-RU" sz="2400" b="1" u="sng" dirty="0"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 </a:t>
            </a:r>
            <a:endParaRPr lang="ru-RU" sz="2400" b="1" dirty="0">
              <a:solidFill>
                <a:srgbClr val="FF0000"/>
              </a:solidFill>
              <a:highlight>
                <a:srgbClr val="FFFF00"/>
              </a:highlight>
              <a:latin typeface="Arial Cyr" panose="020B0604020202020204" pitchFamily="34" charset="-52"/>
            </a:endParaRPr>
          </a:p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26501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875" y="92748"/>
            <a:ext cx="8621405" cy="580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000232" y="5988626"/>
            <a:ext cx="5808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Гамматерапевтичний</a:t>
            </a:r>
            <a:r>
              <a:rPr lang="uk-UA" sz="32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апарат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620713"/>
            <a:ext cx="7772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5400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/>
              </a:rPr>
              <a:t>Розділи</a:t>
            </a:r>
            <a:r>
              <a:rPr lang="ru-RU" sz="540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/>
              </a:rPr>
              <a:t>радіології</a:t>
            </a:r>
            <a:endParaRPr lang="ru-RU" sz="5400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773238"/>
            <a:ext cx="8496300" cy="4320058"/>
          </a:xfrm>
        </p:spPr>
        <p:txBody>
          <a:bodyPr/>
          <a:lstStyle/>
          <a:p>
            <a:pPr marL="571500" indent="-571500" algn="ctr" eaLnBrk="1" hangingPunct="1">
              <a:spcBef>
                <a:spcPct val="0"/>
              </a:spcBef>
              <a:spcAft>
                <a:spcPts val="1100"/>
              </a:spcAft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ru-RU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</a:t>
            </a:r>
            <a:r>
              <a:rPr lang="ru-RU" sz="360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Діагностична</a:t>
            </a: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360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радіологія</a:t>
            </a: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</a:p>
          <a:p>
            <a:pPr algn="ctr" eaLnBrk="1" hangingPunct="1">
              <a:spcBef>
                <a:spcPct val="0"/>
              </a:spcBef>
              <a:spcAft>
                <a:spcPts val="1100"/>
              </a:spcAft>
              <a:buClr>
                <a:srgbClr val="FF0000"/>
              </a:buClr>
              <a:defRPr/>
            </a:pP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    [</a:t>
            </a:r>
            <a:r>
              <a:rPr lang="ru-RU" sz="3600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синоніми</a:t>
            </a: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: </a:t>
            </a:r>
            <a:r>
              <a:rPr lang="ru-RU" sz="3600" b="1" i="1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клінічна</a:t>
            </a:r>
            <a:r>
              <a:rPr lang="ru-RU" sz="3600" b="1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b="1" i="1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радіологія</a:t>
            </a: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,         </a:t>
            </a:r>
            <a:r>
              <a:rPr lang="ru-RU" sz="3600" b="1" i="1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променева</a:t>
            </a:r>
            <a:r>
              <a:rPr lang="ru-RU" sz="3600" b="1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діагностика</a:t>
            </a: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]</a:t>
            </a:r>
          </a:p>
          <a:p>
            <a:pPr marL="571500" indent="-571500" algn="ctr" eaLnBrk="1" hangingPunct="1">
              <a:spcBef>
                <a:spcPct val="0"/>
              </a:spcBef>
              <a:spcAft>
                <a:spcPts val="1100"/>
              </a:spcAft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ru-RU" sz="36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</a:t>
            </a:r>
            <a:r>
              <a:rPr lang="ru-RU" sz="360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Радіаційна</a:t>
            </a: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360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онкологія</a:t>
            </a: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</a:p>
          <a:p>
            <a:pPr algn="ctr" eaLnBrk="1" hangingPunct="1">
              <a:spcBef>
                <a:spcPct val="0"/>
              </a:spcBef>
              <a:spcAft>
                <a:spcPts val="1100"/>
              </a:spcAft>
              <a:buClr>
                <a:srgbClr val="FF0000"/>
              </a:buClr>
              <a:defRPr/>
            </a:pP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    [</a:t>
            </a:r>
            <a:r>
              <a:rPr lang="ru-RU" sz="3600" b="1" i="1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променева</a:t>
            </a:r>
            <a:r>
              <a:rPr lang="ru-RU" sz="3600" b="1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терапія</a:t>
            </a:r>
            <a:r>
              <a:rPr lang="ru-RU" sz="360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]</a:t>
            </a:r>
          </a:p>
          <a:p>
            <a:pPr marL="571500" indent="-571500" algn="ctr" eaLnBrk="1" hangingPunct="1">
              <a:spcBef>
                <a:spcPct val="0"/>
              </a:spcBef>
              <a:spcAft>
                <a:spcPts val="3325"/>
              </a:spcAft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ru-RU" sz="3600" b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</a:t>
            </a:r>
            <a:r>
              <a:rPr lang="ru-RU" sz="3600" b="1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Ядерна</a:t>
            </a:r>
            <a:r>
              <a:rPr lang="ru-RU" sz="3600" b="1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медицина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-24"/>
            <a:ext cx="5770333" cy="622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676669" y="6131502"/>
            <a:ext cx="3754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Лінійний прискорювач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-24"/>
            <a:ext cx="6670453" cy="617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620231" y="5929330"/>
            <a:ext cx="59676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Симулятор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 </a:t>
            </a:r>
          </a:p>
          <a:p>
            <a:pPr algn="ctr"/>
            <a:r>
              <a:rPr lang="uk-UA" sz="2000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(</a:t>
            </a:r>
            <a:r>
              <a:rPr lang="uk-UA" sz="20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апарат для наведення струменя на пухлину</a:t>
            </a:r>
            <a:r>
              <a:rPr lang="uk-UA" sz="2000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7537" y="71414"/>
            <a:ext cx="5570545" cy="594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285984" y="6000768"/>
            <a:ext cx="52209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Лінійний прискорювач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Електа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28604"/>
            <a:ext cx="9144000" cy="523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500430" y="5857892"/>
            <a:ext cx="2063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Кіберніж</a:t>
            </a:r>
            <a:endParaRPr lang="uk-UA" sz="36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+mj-lt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39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839" y="0"/>
            <a:ext cx="8056706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857356" y="6060064"/>
            <a:ext cx="5401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Томотерапевтичний</a:t>
            </a:r>
            <a:r>
              <a:rPr lang="uk-UA" sz="32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апарат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77811"/>
            <a:ext cx="6000792" cy="61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426462" y="6187670"/>
            <a:ext cx="22910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Брахітерапія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"/>
            <a:ext cx="6715172" cy="6195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907704" y="6195071"/>
            <a:ext cx="5616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Підготовка до сеансу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брахітерапії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4572000" cy="570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7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4063" y="458584"/>
            <a:ext cx="4579937" cy="556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000232" y="6060064"/>
            <a:ext cx="5139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Сеанс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брахітерапії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раку матки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8541346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428860" y="5917188"/>
            <a:ext cx="4273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Планувальна система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3050"/>
            <a:ext cx="914400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571620" y="5140123"/>
            <a:ext cx="59293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Двовимірні карти розподілу доз </a:t>
            </a:r>
          </a:p>
          <a:p>
            <a:pPr algn="ctr"/>
            <a:r>
              <a:rPr lang="uk-UA" sz="2800" b="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в тканинах при </a:t>
            </a:r>
            <a:r>
              <a:rPr lang="uk-UA" sz="2800" b="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ПТ</a:t>
            </a:r>
            <a:endParaRPr lang="uk-UA" sz="2800" b="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sz="54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cs typeface="Times New Roman Cyr" panose="02020603050405020304" pitchFamily="18" charset="0"/>
              </a:rPr>
              <a:t>Завдання радіології</a:t>
            </a:r>
            <a:endParaRPr lang="ru-RU" sz="54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cs typeface="Times New Roman Cyr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71604" y="1711350"/>
            <a:ext cx="6586538" cy="45259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3600" b="1" dirty="0">
                <a:solidFill>
                  <a:srgbClr val="FF5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</a:t>
            </a:r>
            <a:r>
              <a:rPr lang="uk-UA" sz="3600" b="1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діагноз</a:t>
            </a:r>
          </a:p>
          <a:p>
            <a:pPr eaLnBrk="1" hangingPunct="1"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36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uk-UA" sz="3600" b="1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тяжкість захворювання</a:t>
            </a:r>
          </a:p>
          <a:p>
            <a:pPr eaLnBrk="1" hangingPunct="1"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36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</a:t>
            </a:r>
            <a:r>
              <a:rPr lang="uk-UA" sz="3600" b="1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перебіг захворювання</a:t>
            </a:r>
          </a:p>
          <a:p>
            <a:pPr eaLnBrk="1" hangingPunct="1"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36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</a:t>
            </a:r>
            <a:r>
              <a:rPr lang="uk-UA" sz="3600" b="1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ефективність лікування</a:t>
            </a:r>
            <a:r>
              <a:rPr lang="uk-UA" sz="36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</a:p>
          <a:p>
            <a:pPr eaLnBrk="1" hangingPunct="1"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36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</a:t>
            </a:r>
            <a:r>
              <a:rPr lang="uk-UA" sz="3600" b="1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розвиток  ускладнень</a:t>
            </a:r>
          </a:p>
          <a:p>
            <a:pPr eaLnBrk="1" hangingPunct="1"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36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</a:t>
            </a:r>
            <a:r>
              <a:rPr lang="uk-UA" sz="3600" b="1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наслідки захворювання</a:t>
            </a:r>
          </a:p>
          <a:p>
            <a:pPr eaLnBrk="1" hangingPunct="1"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36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</a:t>
            </a:r>
            <a:r>
              <a:rPr lang="uk-UA" sz="3600" b="1" dirty="0" err="1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ендохірургічне</a:t>
            </a:r>
            <a:r>
              <a:rPr lang="uk-UA" sz="3600" b="1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 лікування</a:t>
            </a:r>
          </a:p>
          <a:p>
            <a:pPr marL="0" indent="457200" eaLnBrk="1" hangingPunct="1">
              <a:spcBef>
                <a:spcPts val="0"/>
              </a:spcBef>
              <a:buClr>
                <a:srgbClr val="FFC000"/>
              </a:buClr>
              <a:buNone/>
              <a:defRPr/>
            </a:pPr>
            <a:r>
              <a:rPr lang="uk-UA" sz="3600" b="1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(інтервенційна радіологія)</a:t>
            </a:r>
          </a:p>
          <a:p>
            <a:pPr eaLnBrk="1" hangingPunct="1">
              <a:buClr>
                <a:srgbClr val="FFC000"/>
              </a:buClr>
              <a:buFont typeface="Wingdings" pitchFamily="2" charset="2"/>
              <a:buChar char="Ø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ChangeArrowheads="1"/>
          </p:cNvSpPr>
          <p:nvPr/>
        </p:nvSpPr>
        <p:spPr bwMode="auto">
          <a:xfrm>
            <a:off x="2411413" y="1125538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400" b="0">
              <a:effectLst/>
              <a:latin typeface="Times New Roman Cyr" pitchFamily="18" charset="-52"/>
            </a:endParaRPr>
          </a:p>
        </p:txBody>
      </p:sp>
      <p:sp>
        <p:nvSpPr>
          <p:cNvPr id="259075" name="Rectangle 3"/>
          <p:cNvSpPr>
            <a:spLocks noChangeArrowheads="1"/>
          </p:cNvSpPr>
          <p:nvPr/>
        </p:nvSpPr>
        <p:spPr bwMode="auto">
          <a:xfrm>
            <a:off x="539750" y="836613"/>
            <a:ext cx="784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4000"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259076" name="Rectangle 4"/>
          <p:cNvSpPr>
            <a:spLocks noChangeArrowheads="1"/>
          </p:cNvSpPr>
          <p:nvPr/>
        </p:nvSpPr>
        <p:spPr bwMode="auto">
          <a:xfrm>
            <a:off x="828675" y="750968"/>
            <a:ext cx="7704138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4400" b="0" i="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Чинники</a:t>
            </a:r>
            <a:r>
              <a:rPr lang="en-US" sz="4400" b="0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 </a:t>
            </a:r>
            <a:r>
              <a:rPr lang="en-US" sz="4400" b="0" i="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усп</a:t>
            </a:r>
            <a:r>
              <a:rPr lang="uk-UA" sz="4400" b="0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і</a:t>
            </a:r>
            <a:r>
              <a:rPr lang="en-US" sz="4400" b="0" i="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ху</a:t>
            </a:r>
            <a:r>
              <a:rPr lang="en-US" sz="4400" b="0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 </a:t>
            </a:r>
            <a:r>
              <a:rPr lang="uk-UA" sz="4400" b="0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лікування онкологічних захворювань</a:t>
            </a:r>
            <a:endParaRPr lang="en-US" sz="4400" b="0" i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highlight>
                <a:srgbClr val="FFFF00"/>
              </a:highlight>
              <a:latin typeface="+mj-lt"/>
            </a:endParaRPr>
          </a:p>
          <a:p>
            <a:pPr algn="ctr"/>
            <a:endParaRPr lang="uk-UA" b="0" dirty="0">
              <a:effectLst/>
              <a:latin typeface="+mj-lt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 </a:t>
            </a:r>
            <a:r>
              <a:rPr lang="uk-UA" sz="3200" b="0" i="0" dirty="0">
                <a:solidFill>
                  <a:srgbClr val="FFFF00"/>
                </a:solidFill>
                <a:latin typeface="+mj-lt"/>
              </a:rPr>
              <a:t>Рання діагностика</a:t>
            </a:r>
            <a:endParaRPr lang="en-US" sz="3200" b="0" i="0" dirty="0">
              <a:solidFill>
                <a:srgbClr val="FFFF00"/>
              </a:solidFill>
              <a:latin typeface="+mj-lt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b="0" i="0" dirty="0">
                <a:solidFill>
                  <a:srgbClr val="FFFF00"/>
                </a:solidFill>
                <a:latin typeface="+mj-lt"/>
              </a:rPr>
              <a:t>   Точне </a:t>
            </a:r>
            <a:r>
              <a:rPr lang="uk-UA" sz="3200" b="0" i="0" dirty="0" err="1">
                <a:solidFill>
                  <a:srgbClr val="FFFF00"/>
                </a:solidFill>
                <a:latin typeface="+mj-lt"/>
              </a:rPr>
              <a:t>стадіювання</a:t>
            </a:r>
            <a:endParaRPr lang="en-US" sz="3200" b="0" i="0" dirty="0">
              <a:solidFill>
                <a:srgbClr val="FFFF00"/>
              </a:solidFill>
              <a:latin typeface="+mj-lt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b="0" i="0" dirty="0">
                <a:solidFill>
                  <a:srgbClr val="FFFF00"/>
                </a:solidFill>
                <a:latin typeface="+mj-lt"/>
              </a:rPr>
              <a:t>   Визначення морфології пухлини</a:t>
            </a:r>
            <a:endParaRPr lang="en-US" sz="3200" b="0" i="0" dirty="0">
              <a:solidFill>
                <a:srgbClr val="FFFF00"/>
              </a:solidFill>
              <a:latin typeface="+mj-lt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b="0" i="0" dirty="0">
                <a:solidFill>
                  <a:srgbClr val="FFFF00"/>
                </a:solidFill>
                <a:latin typeface="+mj-lt"/>
              </a:rPr>
              <a:t>   Наявність ресурсів лікування</a:t>
            </a:r>
            <a:endParaRPr lang="en-US" sz="3200" b="0" i="0" dirty="0">
              <a:solidFill>
                <a:srgbClr val="FFFF00"/>
              </a:solidFill>
              <a:latin typeface="+mj-lt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b="0" i="0" dirty="0">
                <a:solidFill>
                  <a:srgbClr val="FFFF00"/>
                </a:solidFill>
                <a:latin typeface="+mj-lt"/>
              </a:rPr>
              <a:t>   Діагностичний супровід лікування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b="0" i="0" dirty="0">
                <a:solidFill>
                  <a:srgbClr val="FFFF00"/>
                </a:solidFill>
                <a:latin typeface="+mj-lt"/>
              </a:rPr>
              <a:t>   Своєчасна діагностика ускладнень</a:t>
            </a:r>
            <a:r>
              <a:rPr lang="en-US" i="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itchFamily="18" charset="-5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63395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9750" y="1196975"/>
            <a:ext cx="8135938" cy="3960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</a:rPr>
              <a:t>Ядерна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</a:rPr>
              <a:t> медицина (ЯМ)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+mj-lt"/>
            </a:endParaRPr>
          </a:p>
          <a:p>
            <a:pPr algn="ctr" eaLnBrk="1" hangingPunct="1">
              <a:defRPr/>
            </a:pPr>
            <a:r>
              <a:rPr lang="ru-RU" sz="3600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к</a:t>
            </a:r>
            <a:r>
              <a:rPr lang="uk-UA" sz="3600" i="1" dirty="0" err="1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лінічна</a:t>
            </a:r>
            <a:r>
              <a:rPr lang="uk-UA" sz="3600" i="1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 дисципліна, стосовна діагностичного, терапевтичного та дослідницького використання радіонуклідів</a:t>
            </a:r>
          </a:p>
          <a:p>
            <a:pPr eaLnBrk="1" hangingPunct="1">
              <a:defRPr/>
            </a:pPr>
            <a:endParaRPr lang="ru-RU" sz="36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ntiqua" pitchFamily="2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9750" y="1550993"/>
            <a:ext cx="8135938" cy="3678207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uk-UA" sz="4400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  <a:cs typeface="Times New Roman Cyr" panose="02020603050405020304" pitchFamily="18" charset="0"/>
              </a:rPr>
              <a:t>Складові ядерної медицини</a:t>
            </a:r>
          </a:p>
          <a:p>
            <a:pPr algn="ctr" eaLnBrk="1" hangingPunct="1">
              <a:lnSpc>
                <a:spcPct val="70000"/>
              </a:lnSpc>
              <a:spcBef>
                <a:spcPts val="0"/>
              </a:spcBef>
              <a:defRPr/>
            </a:pPr>
            <a:endParaRPr lang="uk-U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 Cyr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Times New Roman Cyr" pitchFamily="18" charset="-52"/>
              <a:buChar char="♦"/>
              <a:defRPr/>
            </a:pPr>
            <a:r>
              <a:rPr lang="uk-UA" sz="36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 </a:t>
            </a:r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Радіонуклідна діагностика</a:t>
            </a:r>
          </a:p>
          <a:p>
            <a:pPr algn="ctr" eaLnBrk="1" hangingPunct="1">
              <a:lnSpc>
                <a:spcPct val="80000"/>
              </a:lnSpc>
              <a:buClr>
                <a:srgbClr val="FF0000"/>
              </a:buClr>
              <a:buFont typeface="Times New Roman Cyr" pitchFamily="18" charset="-52"/>
              <a:buChar char="♦"/>
              <a:defRPr/>
            </a:pPr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 Cyr" panose="02020603050405020304" pitchFamily="18" charset="0"/>
              </a:rPr>
              <a:t> Радіонуклідна терапія</a:t>
            </a:r>
          </a:p>
          <a:p>
            <a:pPr eaLnBrk="1" hangingPunct="1">
              <a:spcBef>
                <a:spcPts val="600"/>
              </a:spcBef>
              <a:buClr>
                <a:srgbClr val="FFC000"/>
              </a:buClr>
              <a:buFont typeface="Times New Roman Cyr" pitchFamily="18" charset="-52"/>
              <a:buChar char="♦"/>
              <a:defRPr/>
            </a:pPr>
            <a:endParaRPr lang="uk-UA" sz="3600" b="1" i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3600" b="1" i="1" u="sng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9750" y="1196975"/>
            <a:ext cx="8135938" cy="3960813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sz="4800" b="1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Радіонуклідна діагностика</a:t>
            </a:r>
          </a:p>
          <a:p>
            <a:pPr algn="ctr" eaLnBrk="1" hangingPunct="1">
              <a:defRPr/>
            </a:pPr>
            <a:endParaRPr lang="uk-UA" dirty="0">
              <a:latin typeface="+mj-lt"/>
            </a:endParaRPr>
          </a:p>
          <a:p>
            <a:pPr algn="ctr" eaLnBrk="1" hangingPunct="1">
              <a:defRPr/>
            </a:pPr>
            <a:r>
              <a:rPr lang="uk-UA" sz="4000" i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клінічні фізіологія і патофізіологія </a:t>
            </a:r>
            <a:endParaRPr lang="ru-RU" sz="4000" i="1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+mj-lt"/>
            </a:endParaRPr>
          </a:p>
          <a:p>
            <a:pPr algn="ctr" eaLnBrk="1" hangingPunct="1">
              <a:defRPr/>
            </a:pPr>
            <a:endParaRPr lang="ru-RU" sz="3600" b="1" i="1" u="sng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ntiqua" pitchFamily="2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58" y="1000108"/>
            <a:ext cx="9114252" cy="50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000232" y="6131502"/>
            <a:ext cx="5314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Сцинтиграфія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на гамма-камері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00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8438" y="71414"/>
            <a:ext cx="3665537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86016" y="585789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Радіонуклідні зображення тканин пацієнта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868" y="-24"/>
            <a:ext cx="8816288" cy="607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4414" y="6072206"/>
            <a:ext cx="70173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Радіонуклідне дослідження міокарда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4948" y="44624"/>
            <a:ext cx="6221600" cy="623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42876" y="6211669"/>
            <a:ext cx="8858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Радіонуклідне дослідження жовчної системи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9" descr="0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0"/>
            <a:ext cx="44656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143504" y="2835188"/>
            <a:ext cx="4000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Радіонуклідний контроль </a:t>
            </a:r>
          </a:p>
          <a:p>
            <a:pPr algn="ctr"/>
            <a:r>
              <a:rPr lang="uk-UA" sz="36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відповіді пухлини </a:t>
            </a:r>
          </a:p>
          <a:p>
            <a:pPr algn="ctr"/>
            <a:r>
              <a:rPr lang="uk-UA" sz="3600" b="0" i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+mj-lt"/>
              </a:rPr>
              <a:t>на лікування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43000" y="1732384"/>
            <a:ext cx="2870200" cy="3352800"/>
            <a:chOff x="318" y="722"/>
            <a:chExt cx="1808" cy="2112"/>
          </a:xfrm>
        </p:grpSpPr>
        <p:sp>
          <p:nvSpPr>
            <p:cNvPr id="16409" name="Rectangle 6"/>
            <p:cNvSpPr>
              <a:spLocks noChangeArrowheads="1"/>
            </p:cNvSpPr>
            <p:nvPr/>
          </p:nvSpPr>
          <p:spPr bwMode="auto">
            <a:xfrm>
              <a:off x="1536" y="722"/>
              <a:ext cx="5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ru-RU" sz="1400" b="1" i="0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34" charset="0"/>
                </a:rPr>
                <a:t>Детектор</a:t>
              </a:r>
              <a:endParaRPr lang="en-US" sz="1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endParaRP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318" y="881"/>
              <a:ext cx="1793" cy="1953"/>
              <a:chOff x="248" y="828"/>
              <a:chExt cx="1793" cy="1953"/>
            </a:xfrm>
          </p:grpSpPr>
          <p:sp>
            <p:nvSpPr>
              <p:cNvPr id="16411" name="Freeform 8"/>
              <p:cNvSpPr>
                <a:spLocks/>
              </p:cNvSpPr>
              <p:nvPr/>
            </p:nvSpPr>
            <p:spPr bwMode="auto">
              <a:xfrm>
                <a:off x="1031" y="1552"/>
                <a:ext cx="337" cy="367"/>
              </a:xfrm>
              <a:custGeom>
                <a:avLst/>
                <a:gdLst>
                  <a:gd name="T0" fmla="*/ 149 w 379"/>
                  <a:gd name="T1" fmla="*/ 98 h 367"/>
                  <a:gd name="T2" fmla="*/ 116 w 379"/>
                  <a:gd name="T3" fmla="*/ 39 h 367"/>
                  <a:gd name="T4" fmla="*/ 101 w 379"/>
                  <a:gd name="T5" fmla="*/ 107 h 367"/>
                  <a:gd name="T6" fmla="*/ 5 w 379"/>
                  <a:gd name="T7" fmla="*/ 39 h 367"/>
                  <a:gd name="T8" fmla="*/ 64 w 379"/>
                  <a:gd name="T9" fmla="*/ 129 h 367"/>
                  <a:gd name="T10" fmla="*/ 0 w 379"/>
                  <a:gd name="T11" fmla="*/ 146 h 367"/>
                  <a:gd name="T12" fmla="*/ 52 w 379"/>
                  <a:gd name="T13" fmla="*/ 200 h 367"/>
                  <a:gd name="T14" fmla="*/ 2 w 379"/>
                  <a:gd name="T15" fmla="*/ 247 h 367"/>
                  <a:gd name="T16" fmla="*/ 78 w 379"/>
                  <a:gd name="T17" fmla="*/ 236 h 367"/>
                  <a:gd name="T18" fmla="*/ 66 w 379"/>
                  <a:gd name="T19" fmla="*/ 299 h 367"/>
                  <a:gd name="T20" fmla="*/ 107 w 379"/>
                  <a:gd name="T21" fmla="*/ 265 h 367"/>
                  <a:gd name="T22" fmla="*/ 117 w 379"/>
                  <a:gd name="T23" fmla="*/ 366 h 367"/>
                  <a:gd name="T24" fmla="*/ 146 w 379"/>
                  <a:gd name="T25" fmla="*/ 253 h 367"/>
                  <a:gd name="T26" fmla="*/ 183 w 379"/>
                  <a:gd name="T27" fmla="*/ 334 h 367"/>
                  <a:gd name="T28" fmla="*/ 194 w 379"/>
                  <a:gd name="T29" fmla="*/ 245 h 367"/>
                  <a:gd name="T30" fmla="*/ 251 w 379"/>
                  <a:gd name="T31" fmla="*/ 307 h 367"/>
                  <a:gd name="T32" fmla="*/ 233 w 379"/>
                  <a:gd name="T33" fmla="*/ 219 h 367"/>
                  <a:gd name="T34" fmla="*/ 299 w 379"/>
                  <a:gd name="T35" fmla="*/ 225 h 367"/>
                  <a:gd name="T36" fmla="*/ 244 w 379"/>
                  <a:gd name="T37" fmla="*/ 177 h 367"/>
                  <a:gd name="T38" fmla="*/ 292 w 379"/>
                  <a:gd name="T39" fmla="*/ 138 h 367"/>
                  <a:gd name="T40" fmla="*/ 232 w 379"/>
                  <a:gd name="T41" fmla="*/ 124 h 367"/>
                  <a:gd name="T42" fmla="*/ 254 w 379"/>
                  <a:gd name="T43" fmla="*/ 76 h 367"/>
                  <a:gd name="T44" fmla="*/ 197 w 379"/>
                  <a:gd name="T45" fmla="*/ 90 h 367"/>
                  <a:gd name="T46" fmla="*/ 201 w 379"/>
                  <a:gd name="T47" fmla="*/ 0 h 367"/>
                  <a:gd name="T48" fmla="*/ 149 w 379"/>
                  <a:gd name="T49" fmla="*/ 98 h 36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79"/>
                  <a:gd name="T76" fmla="*/ 0 h 367"/>
                  <a:gd name="T77" fmla="*/ 379 w 379"/>
                  <a:gd name="T78" fmla="*/ 367 h 36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79" h="367">
                    <a:moveTo>
                      <a:pt x="189" y="98"/>
                    </a:moveTo>
                    <a:lnTo>
                      <a:pt x="146" y="39"/>
                    </a:lnTo>
                    <a:lnTo>
                      <a:pt x="128" y="107"/>
                    </a:lnTo>
                    <a:lnTo>
                      <a:pt x="7" y="39"/>
                    </a:lnTo>
                    <a:lnTo>
                      <a:pt x="81" y="129"/>
                    </a:lnTo>
                    <a:lnTo>
                      <a:pt x="0" y="146"/>
                    </a:lnTo>
                    <a:lnTo>
                      <a:pt x="65" y="200"/>
                    </a:lnTo>
                    <a:lnTo>
                      <a:pt x="2" y="247"/>
                    </a:lnTo>
                    <a:lnTo>
                      <a:pt x="99" y="236"/>
                    </a:lnTo>
                    <a:lnTo>
                      <a:pt x="83" y="299"/>
                    </a:lnTo>
                    <a:lnTo>
                      <a:pt x="135" y="265"/>
                    </a:lnTo>
                    <a:lnTo>
                      <a:pt x="149" y="366"/>
                    </a:lnTo>
                    <a:lnTo>
                      <a:pt x="185" y="253"/>
                    </a:lnTo>
                    <a:lnTo>
                      <a:pt x="232" y="334"/>
                    </a:lnTo>
                    <a:lnTo>
                      <a:pt x="245" y="245"/>
                    </a:lnTo>
                    <a:lnTo>
                      <a:pt x="317" y="307"/>
                    </a:lnTo>
                    <a:lnTo>
                      <a:pt x="295" y="219"/>
                    </a:lnTo>
                    <a:lnTo>
                      <a:pt x="378" y="225"/>
                    </a:lnTo>
                    <a:lnTo>
                      <a:pt x="308" y="177"/>
                    </a:lnTo>
                    <a:lnTo>
                      <a:pt x="369" y="138"/>
                    </a:lnTo>
                    <a:lnTo>
                      <a:pt x="293" y="124"/>
                    </a:lnTo>
                    <a:lnTo>
                      <a:pt x="322" y="76"/>
                    </a:lnTo>
                    <a:lnTo>
                      <a:pt x="248" y="90"/>
                    </a:lnTo>
                    <a:lnTo>
                      <a:pt x="254" y="0"/>
                    </a:lnTo>
                    <a:lnTo>
                      <a:pt x="189" y="98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6412" name="Oval 9"/>
              <p:cNvSpPr>
                <a:spLocks noChangeArrowheads="1"/>
              </p:cNvSpPr>
              <p:nvPr/>
            </p:nvSpPr>
            <p:spPr bwMode="auto">
              <a:xfrm>
                <a:off x="580" y="1176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13" name="Oval 10"/>
              <p:cNvSpPr>
                <a:spLocks noChangeArrowheads="1"/>
              </p:cNvSpPr>
              <p:nvPr/>
            </p:nvSpPr>
            <p:spPr bwMode="auto">
              <a:xfrm>
                <a:off x="601" y="1148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14" name="Oval 11"/>
              <p:cNvSpPr>
                <a:spLocks noChangeArrowheads="1"/>
              </p:cNvSpPr>
              <p:nvPr/>
            </p:nvSpPr>
            <p:spPr bwMode="auto">
              <a:xfrm>
                <a:off x="537" y="1064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15" name="Oval 12"/>
              <p:cNvSpPr>
                <a:spLocks noChangeArrowheads="1"/>
              </p:cNvSpPr>
              <p:nvPr/>
            </p:nvSpPr>
            <p:spPr bwMode="auto">
              <a:xfrm>
                <a:off x="484" y="1168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16" name="Oval 13"/>
              <p:cNvSpPr>
                <a:spLocks noChangeArrowheads="1"/>
              </p:cNvSpPr>
              <p:nvPr/>
            </p:nvSpPr>
            <p:spPr bwMode="auto">
              <a:xfrm>
                <a:off x="556" y="1176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17" name="Oval 14"/>
              <p:cNvSpPr>
                <a:spLocks noChangeArrowheads="1"/>
              </p:cNvSpPr>
              <p:nvPr/>
            </p:nvSpPr>
            <p:spPr bwMode="auto">
              <a:xfrm>
                <a:off x="441" y="1160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18" name="Oval 15"/>
              <p:cNvSpPr>
                <a:spLocks noChangeArrowheads="1"/>
              </p:cNvSpPr>
              <p:nvPr/>
            </p:nvSpPr>
            <p:spPr bwMode="auto">
              <a:xfrm>
                <a:off x="505" y="1248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19" name="Oval 16"/>
              <p:cNvSpPr>
                <a:spLocks noChangeArrowheads="1"/>
              </p:cNvSpPr>
              <p:nvPr/>
            </p:nvSpPr>
            <p:spPr bwMode="auto">
              <a:xfrm>
                <a:off x="548" y="1236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20" name="Oval 17"/>
              <p:cNvSpPr>
                <a:spLocks noChangeArrowheads="1"/>
              </p:cNvSpPr>
              <p:nvPr/>
            </p:nvSpPr>
            <p:spPr bwMode="auto">
              <a:xfrm>
                <a:off x="497" y="1116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21" name="Oval 18"/>
              <p:cNvSpPr>
                <a:spLocks noChangeArrowheads="1"/>
              </p:cNvSpPr>
              <p:nvPr/>
            </p:nvSpPr>
            <p:spPr bwMode="auto">
              <a:xfrm>
                <a:off x="433" y="1232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22" name="Oval 19"/>
              <p:cNvSpPr>
                <a:spLocks noChangeArrowheads="1"/>
              </p:cNvSpPr>
              <p:nvPr/>
            </p:nvSpPr>
            <p:spPr bwMode="auto">
              <a:xfrm>
                <a:off x="572" y="1112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23" name="Oval 20"/>
              <p:cNvSpPr>
                <a:spLocks noChangeArrowheads="1"/>
              </p:cNvSpPr>
              <p:nvPr/>
            </p:nvSpPr>
            <p:spPr bwMode="auto">
              <a:xfrm>
                <a:off x="441" y="1088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24" name="Oval 21"/>
              <p:cNvSpPr>
                <a:spLocks noChangeArrowheads="1"/>
              </p:cNvSpPr>
              <p:nvPr/>
            </p:nvSpPr>
            <p:spPr bwMode="auto">
              <a:xfrm>
                <a:off x="1097" y="1636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25" name="Oval 22"/>
              <p:cNvSpPr>
                <a:spLocks noChangeArrowheads="1"/>
              </p:cNvSpPr>
              <p:nvPr/>
            </p:nvSpPr>
            <p:spPr bwMode="auto">
              <a:xfrm>
                <a:off x="1185" y="1744"/>
                <a:ext cx="97" cy="96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26" name="Rectangle 23"/>
              <p:cNvSpPr>
                <a:spLocks noChangeArrowheads="1"/>
              </p:cNvSpPr>
              <p:nvPr/>
            </p:nvSpPr>
            <p:spPr bwMode="auto">
              <a:xfrm>
                <a:off x="1027" y="1450"/>
                <a:ext cx="238" cy="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eaLnBrk="0" hangingPunct="0"/>
                <a:r>
                  <a:rPr lang="en-US" sz="1400" b="1">
                    <a:solidFill>
                      <a:schemeClr val="bg1"/>
                    </a:solidFill>
                    <a:latin typeface="Symbol" pitchFamily="18" charset="2"/>
                  </a:rPr>
                  <a:t>b+</a:t>
                </a:r>
              </a:p>
            </p:txBody>
          </p:sp>
          <p:sp>
            <p:nvSpPr>
              <p:cNvPr id="16427" name="Rectangle 24"/>
              <p:cNvSpPr>
                <a:spLocks noChangeArrowheads="1"/>
              </p:cNvSpPr>
              <p:nvPr/>
            </p:nvSpPr>
            <p:spPr bwMode="auto">
              <a:xfrm>
                <a:off x="1208" y="1828"/>
                <a:ext cx="2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eaLnBrk="0" hangingPunct="0"/>
                <a:r>
                  <a:rPr lang="en-US" sz="1400" b="1" i="0" dirty="0">
                    <a:latin typeface="Symbol" pitchFamily="18" charset="2"/>
                  </a:rPr>
                  <a:t>b-</a:t>
                </a:r>
              </a:p>
            </p:txBody>
          </p:sp>
          <p:sp>
            <p:nvSpPr>
              <p:cNvPr id="16428" name="Line 25"/>
              <p:cNvSpPr>
                <a:spLocks noChangeShapeType="1"/>
              </p:cNvSpPr>
              <p:nvPr/>
            </p:nvSpPr>
            <p:spPr bwMode="auto">
              <a:xfrm flipV="1">
                <a:off x="1242" y="1041"/>
                <a:ext cx="503" cy="643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none" w="sm" len="sm"/>
                <a:tailEnd type="stealth" w="med" len="lg"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6429" name="Line 26"/>
              <p:cNvSpPr>
                <a:spLocks noChangeShapeType="1"/>
              </p:cNvSpPr>
              <p:nvPr/>
            </p:nvSpPr>
            <p:spPr bwMode="auto">
              <a:xfrm flipH="1">
                <a:off x="625" y="1824"/>
                <a:ext cx="518" cy="588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none" w="sm" len="sm"/>
                <a:tailEnd type="stealth" w="med" len="lg"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6430" name="Rectangle 27"/>
              <p:cNvSpPr>
                <a:spLocks noChangeArrowheads="1"/>
              </p:cNvSpPr>
              <p:nvPr/>
            </p:nvSpPr>
            <p:spPr bwMode="auto">
              <a:xfrm>
                <a:off x="1512" y="1306"/>
                <a:ext cx="5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eaLnBrk="0" hangingPunct="0"/>
                <a:r>
                  <a:rPr lang="en-US" sz="1400" b="1" dirty="0">
                    <a:solidFill>
                      <a:schemeClr val="bg2"/>
                    </a:solidFill>
                    <a:latin typeface="Helvetica" pitchFamily="34" charset="0"/>
                  </a:rPr>
                  <a:t>511 </a:t>
                </a:r>
                <a:r>
                  <a:rPr lang="en-US" sz="1400" b="1" dirty="0" err="1">
                    <a:solidFill>
                      <a:schemeClr val="bg2"/>
                    </a:solidFill>
                    <a:latin typeface="Helvetica" pitchFamily="34" charset="0"/>
                  </a:rPr>
                  <a:t>keV</a:t>
                </a:r>
                <a:endParaRPr lang="en-US" sz="1400" b="1" dirty="0">
                  <a:solidFill>
                    <a:schemeClr val="bg2"/>
                  </a:solidFill>
                  <a:latin typeface="Helvetica" pitchFamily="34" charset="0"/>
                </a:endParaRPr>
              </a:p>
            </p:txBody>
          </p:sp>
          <p:sp>
            <p:nvSpPr>
              <p:cNvPr id="16431" name="Rectangle 28"/>
              <p:cNvSpPr>
                <a:spLocks noChangeArrowheads="1"/>
              </p:cNvSpPr>
              <p:nvPr/>
            </p:nvSpPr>
            <p:spPr bwMode="auto">
              <a:xfrm>
                <a:off x="396" y="1968"/>
                <a:ext cx="5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eaLnBrk="0" hangingPunct="0"/>
                <a:r>
                  <a:rPr lang="en-US" sz="1400" b="1" dirty="0">
                    <a:solidFill>
                      <a:schemeClr val="bg2"/>
                    </a:solidFill>
                    <a:latin typeface="Helvetica" pitchFamily="34" charset="0"/>
                  </a:rPr>
                  <a:t>511 </a:t>
                </a:r>
                <a:r>
                  <a:rPr lang="en-US" sz="1400" b="1" dirty="0" err="1">
                    <a:solidFill>
                      <a:schemeClr val="bg2"/>
                    </a:solidFill>
                    <a:latin typeface="Helvetica" pitchFamily="34" charset="0"/>
                  </a:rPr>
                  <a:t>keV</a:t>
                </a:r>
                <a:endParaRPr lang="en-US" sz="1400" b="1" dirty="0">
                  <a:solidFill>
                    <a:schemeClr val="bg2"/>
                  </a:solidFill>
                  <a:latin typeface="Helvetica" pitchFamily="34" charset="0"/>
                </a:endParaRPr>
              </a:p>
            </p:txBody>
          </p:sp>
          <p:sp>
            <p:nvSpPr>
              <p:cNvPr id="16432" name="Rectangle 29"/>
              <p:cNvSpPr>
                <a:spLocks noChangeArrowheads="1"/>
              </p:cNvSpPr>
              <p:nvPr/>
            </p:nvSpPr>
            <p:spPr bwMode="auto">
              <a:xfrm>
                <a:off x="774" y="1238"/>
                <a:ext cx="478" cy="1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eaLnBrk="0" hangingPunct="0"/>
                <a:r>
                  <a:rPr lang="en-US" sz="1200" b="1">
                    <a:solidFill>
                      <a:schemeClr val="bg1"/>
                    </a:solidFill>
                    <a:latin typeface="Helvetica" pitchFamily="34" charset="0"/>
                  </a:rPr>
                  <a:t>~1-3mm</a:t>
                </a:r>
              </a:p>
            </p:txBody>
          </p:sp>
          <p:sp>
            <p:nvSpPr>
              <p:cNvPr id="16433" name="Freeform 30"/>
              <p:cNvSpPr>
                <a:spLocks/>
              </p:cNvSpPr>
              <p:nvPr/>
            </p:nvSpPr>
            <p:spPr bwMode="auto">
              <a:xfrm>
                <a:off x="688" y="1319"/>
                <a:ext cx="339" cy="275"/>
              </a:xfrm>
              <a:custGeom>
                <a:avLst/>
                <a:gdLst>
                  <a:gd name="T0" fmla="*/ 0 w 381"/>
                  <a:gd name="T1" fmla="*/ 0 h 275"/>
                  <a:gd name="T2" fmla="*/ 52 w 381"/>
                  <a:gd name="T3" fmla="*/ 76 h 275"/>
                  <a:gd name="T4" fmla="*/ 77 w 381"/>
                  <a:gd name="T5" fmla="*/ 115 h 275"/>
                  <a:gd name="T6" fmla="*/ 101 w 381"/>
                  <a:gd name="T7" fmla="*/ 146 h 275"/>
                  <a:gd name="T8" fmla="*/ 123 w 381"/>
                  <a:gd name="T9" fmla="*/ 173 h 275"/>
                  <a:gd name="T10" fmla="*/ 141 w 381"/>
                  <a:gd name="T11" fmla="*/ 198 h 275"/>
                  <a:gd name="T12" fmla="*/ 159 w 381"/>
                  <a:gd name="T13" fmla="*/ 219 h 275"/>
                  <a:gd name="T14" fmla="*/ 172 w 381"/>
                  <a:gd name="T15" fmla="*/ 229 h 275"/>
                  <a:gd name="T16" fmla="*/ 178 w 381"/>
                  <a:gd name="T17" fmla="*/ 232 h 275"/>
                  <a:gd name="T18" fmla="*/ 182 w 381"/>
                  <a:gd name="T19" fmla="*/ 229 h 275"/>
                  <a:gd name="T20" fmla="*/ 188 w 381"/>
                  <a:gd name="T21" fmla="*/ 222 h 275"/>
                  <a:gd name="T22" fmla="*/ 188 w 381"/>
                  <a:gd name="T23" fmla="*/ 205 h 275"/>
                  <a:gd name="T24" fmla="*/ 188 w 381"/>
                  <a:gd name="T25" fmla="*/ 184 h 275"/>
                  <a:gd name="T26" fmla="*/ 188 w 381"/>
                  <a:gd name="T27" fmla="*/ 160 h 275"/>
                  <a:gd name="T28" fmla="*/ 188 w 381"/>
                  <a:gd name="T29" fmla="*/ 142 h 275"/>
                  <a:gd name="T30" fmla="*/ 190 w 381"/>
                  <a:gd name="T31" fmla="*/ 132 h 275"/>
                  <a:gd name="T32" fmla="*/ 196 w 381"/>
                  <a:gd name="T33" fmla="*/ 128 h 275"/>
                  <a:gd name="T34" fmla="*/ 206 w 381"/>
                  <a:gd name="T35" fmla="*/ 135 h 275"/>
                  <a:gd name="T36" fmla="*/ 218 w 381"/>
                  <a:gd name="T37" fmla="*/ 149 h 275"/>
                  <a:gd name="T38" fmla="*/ 234 w 381"/>
                  <a:gd name="T39" fmla="*/ 170 h 275"/>
                  <a:gd name="T40" fmla="*/ 248 w 381"/>
                  <a:gd name="T41" fmla="*/ 194 h 275"/>
                  <a:gd name="T42" fmla="*/ 264 w 381"/>
                  <a:gd name="T43" fmla="*/ 219 h 275"/>
                  <a:gd name="T44" fmla="*/ 280 w 381"/>
                  <a:gd name="T45" fmla="*/ 243 h 275"/>
                  <a:gd name="T46" fmla="*/ 293 w 381"/>
                  <a:gd name="T47" fmla="*/ 260 h 275"/>
                  <a:gd name="T48" fmla="*/ 301 w 381"/>
                  <a:gd name="T49" fmla="*/ 274 h 27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1"/>
                  <a:gd name="T76" fmla="*/ 0 h 275"/>
                  <a:gd name="T77" fmla="*/ 381 w 381"/>
                  <a:gd name="T78" fmla="*/ 275 h 27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1" h="275">
                    <a:moveTo>
                      <a:pt x="0" y="0"/>
                    </a:moveTo>
                    <a:lnTo>
                      <a:pt x="66" y="76"/>
                    </a:lnTo>
                    <a:lnTo>
                      <a:pt x="97" y="115"/>
                    </a:lnTo>
                    <a:lnTo>
                      <a:pt x="128" y="146"/>
                    </a:lnTo>
                    <a:lnTo>
                      <a:pt x="155" y="173"/>
                    </a:lnTo>
                    <a:lnTo>
                      <a:pt x="179" y="198"/>
                    </a:lnTo>
                    <a:lnTo>
                      <a:pt x="201" y="219"/>
                    </a:lnTo>
                    <a:lnTo>
                      <a:pt x="217" y="229"/>
                    </a:lnTo>
                    <a:lnTo>
                      <a:pt x="225" y="232"/>
                    </a:lnTo>
                    <a:lnTo>
                      <a:pt x="229" y="229"/>
                    </a:lnTo>
                    <a:lnTo>
                      <a:pt x="237" y="222"/>
                    </a:lnTo>
                    <a:lnTo>
                      <a:pt x="237" y="205"/>
                    </a:lnTo>
                    <a:lnTo>
                      <a:pt x="237" y="184"/>
                    </a:lnTo>
                    <a:lnTo>
                      <a:pt x="237" y="160"/>
                    </a:lnTo>
                    <a:lnTo>
                      <a:pt x="237" y="142"/>
                    </a:lnTo>
                    <a:lnTo>
                      <a:pt x="239" y="132"/>
                    </a:lnTo>
                    <a:lnTo>
                      <a:pt x="247" y="128"/>
                    </a:lnTo>
                    <a:lnTo>
                      <a:pt x="260" y="135"/>
                    </a:lnTo>
                    <a:lnTo>
                      <a:pt x="275" y="149"/>
                    </a:lnTo>
                    <a:lnTo>
                      <a:pt x="296" y="170"/>
                    </a:lnTo>
                    <a:lnTo>
                      <a:pt x="314" y="194"/>
                    </a:lnTo>
                    <a:lnTo>
                      <a:pt x="334" y="219"/>
                    </a:lnTo>
                    <a:lnTo>
                      <a:pt x="354" y="243"/>
                    </a:lnTo>
                    <a:lnTo>
                      <a:pt x="370" y="260"/>
                    </a:lnTo>
                    <a:lnTo>
                      <a:pt x="380" y="274"/>
                    </a:lnTo>
                  </a:path>
                </a:pathLst>
              </a:custGeom>
              <a:noFill/>
              <a:ln w="28575" cap="rnd" cmpd="sng">
                <a:solidFill>
                  <a:srgbClr val="FFFF00"/>
                </a:solidFill>
                <a:prstDash val="solid"/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6434" name="AutoShape 31"/>
              <p:cNvSpPr>
                <a:spLocks noChangeArrowheads="1"/>
              </p:cNvSpPr>
              <p:nvPr/>
            </p:nvSpPr>
            <p:spPr bwMode="auto">
              <a:xfrm>
                <a:off x="1721" y="852"/>
                <a:ext cx="185" cy="168"/>
              </a:xfrm>
              <a:prstGeom prst="cube">
                <a:avLst>
                  <a:gd name="adj" fmla="val 29681"/>
                </a:avLst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35" name="AutoShape 32"/>
              <p:cNvSpPr>
                <a:spLocks noChangeArrowheads="1"/>
              </p:cNvSpPr>
              <p:nvPr/>
            </p:nvSpPr>
            <p:spPr bwMode="auto">
              <a:xfrm>
                <a:off x="494" y="2453"/>
                <a:ext cx="185" cy="168"/>
              </a:xfrm>
              <a:prstGeom prst="cube">
                <a:avLst>
                  <a:gd name="adj" fmla="val 29681"/>
                </a:avLst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6436" name="Rectangle 33"/>
              <p:cNvSpPr>
                <a:spLocks noChangeArrowheads="1"/>
              </p:cNvSpPr>
              <p:nvPr/>
            </p:nvSpPr>
            <p:spPr bwMode="auto">
              <a:xfrm>
                <a:off x="305" y="828"/>
                <a:ext cx="431" cy="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eaLnBrk="0" hangingPunct="0"/>
                <a:r>
                  <a:rPr lang="en-US" sz="1400" b="1" i="1">
                    <a:solidFill>
                      <a:schemeClr val="bg1"/>
                    </a:solidFill>
                    <a:latin typeface="Helvetica" pitchFamily="34" charset="0"/>
                  </a:rPr>
                  <a:t>(</a:t>
                </a:r>
                <a:r>
                  <a:rPr lang="ru-RU" sz="1400" b="1" i="1">
                    <a:solidFill>
                      <a:schemeClr val="bg1"/>
                    </a:solidFill>
                    <a:latin typeface="Helvetica" pitchFamily="34" charset="0"/>
                  </a:rPr>
                  <a:t>РФП</a:t>
                </a:r>
                <a:r>
                  <a:rPr lang="en-US" sz="1400" b="1" i="1">
                    <a:solidFill>
                      <a:schemeClr val="bg1"/>
                    </a:solidFill>
                    <a:latin typeface="Helvetica" pitchFamily="34" charset="0"/>
                  </a:rPr>
                  <a:t>)</a:t>
                </a:r>
              </a:p>
            </p:txBody>
          </p:sp>
          <p:sp>
            <p:nvSpPr>
              <p:cNvPr id="16437" name="Rectangle 34"/>
              <p:cNvSpPr>
                <a:spLocks noChangeArrowheads="1"/>
              </p:cNvSpPr>
              <p:nvPr/>
            </p:nvSpPr>
            <p:spPr bwMode="auto">
              <a:xfrm>
                <a:off x="248" y="2589"/>
                <a:ext cx="59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eaLnBrk="0" hangingPunct="0"/>
                <a:r>
                  <a:rPr lang="ru-RU" sz="1400" b="1" i="0" dirty="0"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elvetica" pitchFamily="34" charset="0"/>
                  </a:rPr>
                  <a:t>Детектор</a:t>
                </a:r>
                <a:endParaRPr lang="en-US" sz="1400" b="1" i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itchFamily="34" charset="0"/>
                </a:endParaRPr>
              </a:p>
            </p:txBody>
          </p:sp>
        </p:grp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4643438" y="3239219"/>
            <a:ext cx="3292475" cy="3286125"/>
            <a:chOff x="3318" y="2121"/>
            <a:chExt cx="2074" cy="2179"/>
          </a:xfrm>
        </p:grpSpPr>
        <p:sp>
          <p:nvSpPr>
            <p:cNvPr id="16389" name="Oval 36"/>
            <p:cNvSpPr>
              <a:spLocks noChangeArrowheads="1"/>
            </p:cNvSpPr>
            <p:nvPr/>
          </p:nvSpPr>
          <p:spPr bwMode="auto">
            <a:xfrm>
              <a:off x="3318" y="2121"/>
              <a:ext cx="2074" cy="217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390" name="Oval 37"/>
            <p:cNvSpPr>
              <a:spLocks noChangeArrowheads="1"/>
            </p:cNvSpPr>
            <p:nvPr/>
          </p:nvSpPr>
          <p:spPr bwMode="auto">
            <a:xfrm>
              <a:off x="3423" y="2235"/>
              <a:ext cx="1872" cy="1936"/>
            </a:xfrm>
            <a:prstGeom prst="ellipse">
              <a:avLst/>
            </a:prstGeom>
            <a:solidFill>
              <a:srgbClr val="BFC0C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391" name="Oval 38"/>
            <p:cNvSpPr>
              <a:spLocks noChangeArrowheads="1"/>
            </p:cNvSpPr>
            <p:nvPr/>
          </p:nvSpPr>
          <p:spPr bwMode="auto">
            <a:xfrm>
              <a:off x="3818" y="2876"/>
              <a:ext cx="1101" cy="618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392" name="Oval 39"/>
            <p:cNvSpPr>
              <a:spLocks noChangeArrowheads="1"/>
            </p:cNvSpPr>
            <p:nvPr/>
          </p:nvSpPr>
          <p:spPr bwMode="auto">
            <a:xfrm>
              <a:off x="4889" y="3044"/>
              <a:ext cx="284" cy="282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393" name="Oval 40"/>
            <p:cNvSpPr>
              <a:spLocks noChangeArrowheads="1"/>
            </p:cNvSpPr>
            <p:nvPr/>
          </p:nvSpPr>
          <p:spPr bwMode="auto">
            <a:xfrm>
              <a:off x="3568" y="3044"/>
              <a:ext cx="284" cy="282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394" name="Freeform 41"/>
            <p:cNvSpPr>
              <a:spLocks/>
            </p:cNvSpPr>
            <p:nvPr/>
          </p:nvSpPr>
          <p:spPr bwMode="auto">
            <a:xfrm>
              <a:off x="4035" y="3097"/>
              <a:ext cx="254" cy="219"/>
            </a:xfrm>
            <a:custGeom>
              <a:avLst/>
              <a:gdLst>
                <a:gd name="T0" fmla="*/ 62 w 285"/>
                <a:gd name="T1" fmla="*/ 112 h 219"/>
                <a:gd name="T2" fmla="*/ 27 w 285"/>
                <a:gd name="T3" fmla="*/ 138 h 219"/>
                <a:gd name="T4" fmla="*/ 69 w 285"/>
                <a:gd name="T5" fmla="*/ 146 h 219"/>
                <a:gd name="T6" fmla="*/ 29 w 285"/>
                <a:gd name="T7" fmla="*/ 218 h 219"/>
                <a:gd name="T8" fmla="*/ 84 w 285"/>
                <a:gd name="T9" fmla="*/ 172 h 219"/>
                <a:gd name="T10" fmla="*/ 95 w 285"/>
                <a:gd name="T11" fmla="*/ 218 h 219"/>
                <a:gd name="T12" fmla="*/ 127 w 285"/>
                <a:gd name="T13" fmla="*/ 179 h 219"/>
                <a:gd name="T14" fmla="*/ 157 w 285"/>
                <a:gd name="T15" fmla="*/ 214 h 219"/>
                <a:gd name="T16" fmla="*/ 148 w 285"/>
                <a:gd name="T17" fmla="*/ 159 h 219"/>
                <a:gd name="T18" fmla="*/ 185 w 285"/>
                <a:gd name="T19" fmla="*/ 166 h 219"/>
                <a:gd name="T20" fmla="*/ 164 w 285"/>
                <a:gd name="T21" fmla="*/ 137 h 219"/>
                <a:gd name="T22" fmla="*/ 225 w 285"/>
                <a:gd name="T23" fmla="*/ 127 h 219"/>
                <a:gd name="T24" fmla="*/ 156 w 285"/>
                <a:gd name="T25" fmla="*/ 110 h 219"/>
                <a:gd name="T26" fmla="*/ 204 w 285"/>
                <a:gd name="T27" fmla="*/ 80 h 219"/>
                <a:gd name="T28" fmla="*/ 150 w 285"/>
                <a:gd name="T29" fmla="*/ 75 h 219"/>
                <a:gd name="T30" fmla="*/ 185 w 285"/>
                <a:gd name="T31" fmla="*/ 32 h 219"/>
                <a:gd name="T32" fmla="*/ 133 w 285"/>
                <a:gd name="T33" fmla="*/ 48 h 219"/>
                <a:gd name="T34" fmla="*/ 135 w 285"/>
                <a:gd name="T35" fmla="*/ 0 h 219"/>
                <a:gd name="T36" fmla="*/ 107 w 285"/>
                <a:gd name="T37" fmla="*/ 41 h 219"/>
                <a:gd name="T38" fmla="*/ 82 w 285"/>
                <a:gd name="T39" fmla="*/ 8 h 219"/>
                <a:gd name="T40" fmla="*/ 75 w 285"/>
                <a:gd name="T41" fmla="*/ 52 h 219"/>
                <a:gd name="T42" fmla="*/ 45 w 285"/>
                <a:gd name="T43" fmla="*/ 37 h 219"/>
                <a:gd name="T44" fmla="*/ 55 w 285"/>
                <a:gd name="T45" fmla="*/ 78 h 219"/>
                <a:gd name="T46" fmla="*/ 0 w 285"/>
                <a:gd name="T47" fmla="*/ 77 h 219"/>
                <a:gd name="T48" fmla="*/ 62 w 285"/>
                <a:gd name="T49" fmla="*/ 112 h 21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5"/>
                <a:gd name="T76" fmla="*/ 0 h 219"/>
                <a:gd name="T77" fmla="*/ 285 w 285"/>
                <a:gd name="T78" fmla="*/ 219 h 21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5" h="219">
                  <a:moveTo>
                    <a:pt x="79" y="112"/>
                  </a:moveTo>
                  <a:lnTo>
                    <a:pt x="34" y="138"/>
                  </a:lnTo>
                  <a:lnTo>
                    <a:pt x="86" y="146"/>
                  </a:lnTo>
                  <a:lnTo>
                    <a:pt x="37" y="218"/>
                  </a:lnTo>
                  <a:lnTo>
                    <a:pt x="106" y="172"/>
                  </a:lnTo>
                  <a:lnTo>
                    <a:pt x="120" y="218"/>
                  </a:lnTo>
                  <a:lnTo>
                    <a:pt x="159" y="179"/>
                  </a:lnTo>
                  <a:lnTo>
                    <a:pt x="198" y="214"/>
                  </a:lnTo>
                  <a:lnTo>
                    <a:pt x="186" y="159"/>
                  </a:lnTo>
                  <a:lnTo>
                    <a:pt x="233" y="166"/>
                  </a:lnTo>
                  <a:lnTo>
                    <a:pt x="207" y="137"/>
                  </a:lnTo>
                  <a:lnTo>
                    <a:pt x="284" y="127"/>
                  </a:lnTo>
                  <a:lnTo>
                    <a:pt x="196" y="110"/>
                  </a:lnTo>
                  <a:lnTo>
                    <a:pt x="257" y="80"/>
                  </a:lnTo>
                  <a:lnTo>
                    <a:pt x="189" y="75"/>
                  </a:lnTo>
                  <a:lnTo>
                    <a:pt x="233" y="32"/>
                  </a:lnTo>
                  <a:lnTo>
                    <a:pt x="167" y="48"/>
                  </a:lnTo>
                  <a:lnTo>
                    <a:pt x="170" y="0"/>
                  </a:lnTo>
                  <a:lnTo>
                    <a:pt x="135" y="41"/>
                  </a:lnTo>
                  <a:lnTo>
                    <a:pt x="103" y="8"/>
                  </a:lnTo>
                  <a:lnTo>
                    <a:pt x="94" y="52"/>
                  </a:lnTo>
                  <a:lnTo>
                    <a:pt x="56" y="37"/>
                  </a:lnTo>
                  <a:lnTo>
                    <a:pt x="70" y="78"/>
                  </a:lnTo>
                  <a:lnTo>
                    <a:pt x="0" y="77"/>
                  </a:lnTo>
                  <a:lnTo>
                    <a:pt x="79" y="112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395" name="Oval 42"/>
            <p:cNvSpPr>
              <a:spLocks noChangeArrowheads="1"/>
            </p:cNvSpPr>
            <p:nvPr/>
          </p:nvSpPr>
          <p:spPr bwMode="auto">
            <a:xfrm rot="-3240000">
              <a:off x="4095" y="3183"/>
              <a:ext cx="55" cy="6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396" name="Oval 43"/>
            <p:cNvSpPr>
              <a:spLocks noChangeArrowheads="1"/>
            </p:cNvSpPr>
            <p:nvPr/>
          </p:nvSpPr>
          <p:spPr bwMode="auto">
            <a:xfrm rot="-5580000">
              <a:off x="4165" y="3152"/>
              <a:ext cx="70" cy="59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397" name="Line 44"/>
            <p:cNvSpPr>
              <a:spLocks noChangeShapeType="1"/>
            </p:cNvSpPr>
            <p:nvPr/>
          </p:nvSpPr>
          <p:spPr bwMode="auto">
            <a:xfrm flipH="1" flipV="1">
              <a:off x="3528" y="2737"/>
              <a:ext cx="613" cy="4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6398" name="Line 45"/>
            <p:cNvSpPr>
              <a:spLocks noChangeShapeType="1"/>
            </p:cNvSpPr>
            <p:nvPr/>
          </p:nvSpPr>
          <p:spPr bwMode="auto">
            <a:xfrm>
              <a:off x="4224" y="3250"/>
              <a:ext cx="830" cy="60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6399" name="Freeform 46"/>
            <p:cNvSpPr>
              <a:spLocks/>
            </p:cNvSpPr>
            <p:nvPr/>
          </p:nvSpPr>
          <p:spPr bwMode="auto">
            <a:xfrm>
              <a:off x="4303" y="2968"/>
              <a:ext cx="250" cy="220"/>
            </a:xfrm>
            <a:custGeom>
              <a:avLst/>
              <a:gdLst>
                <a:gd name="T0" fmla="*/ 77 w 281"/>
                <a:gd name="T1" fmla="*/ 78 h 220"/>
                <a:gd name="T2" fmla="*/ 36 w 281"/>
                <a:gd name="T3" fmla="*/ 81 h 220"/>
                <a:gd name="T4" fmla="*/ 68 w 281"/>
                <a:gd name="T5" fmla="*/ 112 h 220"/>
                <a:gd name="T6" fmla="*/ 0 w 281"/>
                <a:gd name="T7" fmla="*/ 151 h 220"/>
                <a:gd name="T8" fmla="*/ 67 w 281"/>
                <a:gd name="T9" fmla="*/ 142 h 220"/>
                <a:gd name="T10" fmla="*/ 55 w 281"/>
                <a:gd name="T11" fmla="*/ 188 h 220"/>
                <a:gd name="T12" fmla="*/ 101 w 281"/>
                <a:gd name="T13" fmla="*/ 172 h 220"/>
                <a:gd name="T14" fmla="*/ 110 w 281"/>
                <a:gd name="T15" fmla="*/ 219 h 220"/>
                <a:gd name="T16" fmla="*/ 129 w 281"/>
                <a:gd name="T17" fmla="*/ 167 h 220"/>
                <a:gd name="T18" fmla="*/ 157 w 281"/>
                <a:gd name="T19" fmla="*/ 194 h 220"/>
                <a:gd name="T20" fmla="*/ 153 w 281"/>
                <a:gd name="T21" fmla="*/ 158 h 220"/>
                <a:gd name="T22" fmla="*/ 210 w 281"/>
                <a:gd name="T23" fmla="*/ 183 h 220"/>
                <a:gd name="T24" fmla="*/ 159 w 281"/>
                <a:gd name="T25" fmla="*/ 129 h 220"/>
                <a:gd name="T26" fmla="*/ 215 w 281"/>
                <a:gd name="T27" fmla="*/ 131 h 220"/>
                <a:gd name="T28" fmla="*/ 171 w 281"/>
                <a:gd name="T29" fmla="*/ 96 h 220"/>
                <a:gd name="T30" fmla="*/ 222 w 281"/>
                <a:gd name="T31" fmla="*/ 80 h 220"/>
                <a:gd name="T32" fmla="*/ 170 w 281"/>
                <a:gd name="T33" fmla="*/ 63 h 220"/>
                <a:gd name="T34" fmla="*/ 194 w 281"/>
                <a:gd name="T35" fmla="*/ 24 h 220"/>
                <a:gd name="T36" fmla="*/ 151 w 281"/>
                <a:gd name="T37" fmla="*/ 44 h 220"/>
                <a:gd name="T38" fmla="*/ 146 w 281"/>
                <a:gd name="T39" fmla="*/ 0 h 220"/>
                <a:gd name="T40" fmla="*/ 117 w 281"/>
                <a:gd name="T41" fmla="*/ 35 h 220"/>
                <a:gd name="T42" fmla="*/ 100 w 281"/>
                <a:gd name="T43" fmla="*/ 5 h 220"/>
                <a:gd name="T44" fmla="*/ 89 w 281"/>
                <a:gd name="T45" fmla="*/ 46 h 220"/>
                <a:gd name="T46" fmla="*/ 43 w 281"/>
                <a:gd name="T47" fmla="*/ 15 h 220"/>
                <a:gd name="T48" fmla="*/ 77 w 281"/>
                <a:gd name="T49" fmla="*/ 78 h 2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1"/>
                <a:gd name="T76" fmla="*/ 0 h 220"/>
                <a:gd name="T77" fmla="*/ 281 w 281"/>
                <a:gd name="T78" fmla="*/ 220 h 2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1" h="220">
                  <a:moveTo>
                    <a:pt x="98" y="78"/>
                  </a:moveTo>
                  <a:lnTo>
                    <a:pt x="45" y="81"/>
                  </a:lnTo>
                  <a:lnTo>
                    <a:pt x="85" y="112"/>
                  </a:lnTo>
                  <a:lnTo>
                    <a:pt x="0" y="151"/>
                  </a:lnTo>
                  <a:lnTo>
                    <a:pt x="84" y="142"/>
                  </a:lnTo>
                  <a:lnTo>
                    <a:pt x="70" y="188"/>
                  </a:lnTo>
                  <a:lnTo>
                    <a:pt x="128" y="172"/>
                  </a:lnTo>
                  <a:lnTo>
                    <a:pt x="139" y="219"/>
                  </a:lnTo>
                  <a:lnTo>
                    <a:pt x="163" y="167"/>
                  </a:lnTo>
                  <a:lnTo>
                    <a:pt x="199" y="194"/>
                  </a:lnTo>
                  <a:lnTo>
                    <a:pt x="193" y="158"/>
                  </a:lnTo>
                  <a:lnTo>
                    <a:pt x="265" y="183"/>
                  </a:lnTo>
                  <a:lnTo>
                    <a:pt x="201" y="129"/>
                  </a:lnTo>
                  <a:lnTo>
                    <a:pt x="272" y="131"/>
                  </a:lnTo>
                  <a:lnTo>
                    <a:pt x="216" y="96"/>
                  </a:lnTo>
                  <a:lnTo>
                    <a:pt x="280" y="80"/>
                  </a:lnTo>
                  <a:lnTo>
                    <a:pt x="215" y="63"/>
                  </a:lnTo>
                  <a:lnTo>
                    <a:pt x="245" y="24"/>
                  </a:lnTo>
                  <a:lnTo>
                    <a:pt x="191" y="44"/>
                  </a:lnTo>
                  <a:lnTo>
                    <a:pt x="184" y="0"/>
                  </a:lnTo>
                  <a:lnTo>
                    <a:pt x="148" y="35"/>
                  </a:lnTo>
                  <a:lnTo>
                    <a:pt x="126" y="5"/>
                  </a:lnTo>
                  <a:lnTo>
                    <a:pt x="112" y="46"/>
                  </a:lnTo>
                  <a:lnTo>
                    <a:pt x="54" y="15"/>
                  </a:lnTo>
                  <a:lnTo>
                    <a:pt x="98" y="78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400" name="Oval 47"/>
            <p:cNvSpPr>
              <a:spLocks noChangeArrowheads="1"/>
            </p:cNvSpPr>
            <p:nvPr/>
          </p:nvSpPr>
          <p:spPr bwMode="auto">
            <a:xfrm rot="-1320000">
              <a:off x="4378" y="3028"/>
              <a:ext cx="50" cy="64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401" name="Oval 48"/>
            <p:cNvSpPr>
              <a:spLocks noChangeArrowheads="1"/>
            </p:cNvSpPr>
            <p:nvPr/>
          </p:nvSpPr>
          <p:spPr bwMode="auto">
            <a:xfrm rot="-3720000">
              <a:off x="4451" y="3043"/>
              <a:ext cx="69" cy="5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402" name="Line 49"/>
            <p:cNvSpPr>
              <a:spLocks noChangeShapeType="1"/>
            </p:cNvSpPr>
            <p:nvPr/>
          </p:nvSpPr>
          <p:spPr bwMode="auto">
            <a:xfrm flipH="1" flipV="1">
              <a:off x="4100" y="2266"/>
              <a:ext cx="308" cy="72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6403" name="Line 50"/>
            <p:cNvSpPr>
              <a:spLocks noChangeShapeType="1"/>
            </p:cNvSpPr>
            <p:nvPr/>
          </p:nvSpPr>
          <p:spPr bwMode="auto">
            <a:xfrm>
              <a:off x="4470" y="3120"/>
              <a:ext cx="346" cy="9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6404" name="Freeform 51"/>
            <p:cNvSpPr>
              <a:spLocks/>
            </p:cNvSpPr>
            <p:nvPr/>
          </p:nvSpPr>
          <p:spPr bwMode="auto">
            <a:xfrm>
              <a:off x="4556" y="3059"/>
              <a:ext cx="243" cy="248"/>
            </a:xfrm>
            <a:custGeom>
              <a:avLst/>
              <a:gdLst>
                <a:gd name="T0" fmla="*/ 101 w 273"/>
                <a:gd name="T1" fmla="*/ 71 h 248"/>
                <a:gd name="T2" fmla="*/ 72 w 273"/>
                <a:gd name="T3" fmla="*/ 38 h 248"/>
                <a:gd name="T4" fmla="*/ 71 w 273"/>
                <a:gd name="T5" fmla="*/ 84 h 248"/>
                <a:gd name="T6" fmla="*/ 0 w 273"/>
                <a:gd name="T7" fmla="*/ 55 h 248"/>
                <a:gd name="T8" fmla="*/ 50 w 273"/>
                <a:gd name="T9" fmla="*/ 104 h 248"/>
                <a:gd name="T10" fmla="*/ 10 w 273"/>
                <a:gd name="T11" fmla="*/ 124 h 248"/>
                <a:gd name="T12" fmla="*/ 51 w 273"/>
                <a:gd name="T13" fmla="*/ 151 h 248"/>
                <a:gd name="T14" fmla="*/ 25 w 273"/>
                <a:gd name="T15" fmla="*/ 189 h 248"/>
                <a:gd name="T16" fmla="*/ 73 w 273"/>
                <a:gd name="T17" fmla="*/ 170 h 248"/>
                <a:gd name="T18" fmla="*/ 73 w 273"/>
                <a:gd name="T19" fmla="*/ 212 h 248"/>
                <a:gd name="T20" fmla="*/ 95 w 273"/>
                <a:gd name="T21" fmla="*/ 184 h 248"/>
                <a:gd name="T22" fmla="*/ 116 w 273"/>
                <a:gd name="T23" fmla="*/ 247 h 248"/>
                <a:gd name="T24" fmla="*/ 119 w 273"/>
                <a:gd name="T25" fmla="*/ 170 h 248"/>
                <a:gd name="T26" fmla="*/ 154 w 273"/>
                <a:gd name="T27" fmla="*/ 217 h 248"/>
                <a:gd name="T28" fmla="*/ 150 w 273"/>
                <a:gd name="T29" fmla="*/ 158 h 248"/>
                <a:gd name="T30" fmla="*/ 195 w 273"/>
                <a:gd name="T31" fmla="*/ 189 h 248"/>
                <a:gd name="T32" fmla="*/ 172 w 273"/>
                <a:gd name="T33" fmla="*/ 135 h 248"/>
                <a:gd name="T34" fmla="*/ 215 w 273"/>
                <a:gd name="T35" fmla="*/ 129 h 248"/>
                <a:gd name="T36" fmla="*/ 174 w 273"/>
                <a:gd name="T37" fmla="*/ 107 h 248"/>
                <a:gd name="T38" fmla="*/ 199 w 273"/>
                <a:gd name="T39" fmla="*/ 74 h 248"/>
                <a:gd name="T40" fmla="*/ 158 w 273"/>
                <a:gd name="T41" fmla="*/ 75 h 248"/>
                <a:gd name="T42" fmla="*/ 167 w 273"/>
                <a:gd name="T43" fmla="*/ 40 h 248"/>
                <a:gd name="T44" fmla="*/ 131 w 273"/>
                <a:gd name="T45" fmla="*/ 58 h 248"/>
                <a:gd name="T46" fmla="*/ 123 w 273"/>
                <a:gd name="T47" fmla="*/ 0 h 248"/>
                <a:gd name="T48" fmla="*/ 101 w 273"/>
                <a:gd name="T49" fmla="*/ 71 h 24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3"/>
                <a:gd name="T76" fmla="*/ 0 h 248"/>
                <a:gd name="T77" fmla="*/ 273 w 273"/>
                <a:gd name="T78" fmla="*/ 248 h 24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3" h="248">
                  <a:moveTo>
                    <a:pt x="128" y="71"/>
                  </a:moveTo>
                  <a:lnTo>
                    <a:pt x="91" y="38"/>
                  </a:lnTo>
                  <a:lnTo>
                    <a:pt x="90" y="84"/>
                  </a:lnTo>
                  <a:lnTo>
                    <a:pt x="0" y="55"/>
                  </a:lnTo>
                  <a:lnTo>
                    <a:pt x="63" y="104"/>
                  </a:lnTo>
                  <a:lnTo>
                    <a:pt x="12" y="124"/>
                  </a:lnTo>
                  <a:lnTo>
                    <a:pt x="64" y="151"/>
                  </a:lnTo>
                  <a:lnTo>
                    <a:pt x="31" y="189"/>
                  </a:lnTo>
                  <a:lnTo>
                    <a:pt x="92" y="170"/>
                  </a:lnTo>
                  <a:lnTo>
                    <a:pt x="92" y="212"/>
                  </a:lnTo>
                  <a:lnTo>
                    <a:pt x="120" y="184"/>
                  </a:lnTo>
                  <a:lnTo>
                    <a:pt x="146" y="247"/>
                  </a:lnTo>
                  <a:lnTo>
                    <a:pt x="151" y="170"/>
                  </a:lnTo>
                  <a:lnTo>
                    <a:pt x="194" y="217"/>
                  </a:lnTo>
                  <a:lnTo>
                    <a:pt x="189" y="158"/>
                  </a:lnTo>
                  <a:lnTo>
                    <a:pt x="246" y="189"/>
                  </a:lnTo>
                  <a:lnTo>
                    <a:pt x="217" y="135"/>
                  </a:lnTo>
                  <a:lnTo>
                    <a:pt x="272" y="129"/>
                  </a:lnTo>
                  <a:lnTo>
                    <a:pt x="219" y="107"/>
                  </a:lnTo>
                  <a:lnTo>
                    <a:pt x="252" y="74"/>
                  </a:lnTo>
                  <a:lnTo>
                    <a:pt x="200" y="75"/>
                  </a:lnTo>
                  <a:lnTo>
                    <a:pt x="211" y="40"/>
                  </a:lnTo>
                  <a:lnTo>
                    <a:pt x="165" y="58"/>
                  </a:lnTo>
                  <a:lnTo>
                    <a:pt x="155" y="0"/>
                  </a:lnTo>
                  <a:lnTo>
                    <a:pt x="128" y="71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405" name="Oval 52"/>
            <p:cNvSpPr>
              <a:spLocks noChangeArrowheads="1"/>
            </p:cNvSpPr>
            <p:nvPr/>
          </p:nvSpPr>
          <p:spPr bwMode="auto">
            <a:xfrm rot="1620000">
              <a:off x="4642" y="3115"/>
              <a:ext cx="51" cy="64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406" name="Oval 53"/>
            <p:cNvSpPr>
              <a:spLocks noChangeArrowheads="1"/>
            </p:cNvSpPr>
            <p:nvPr/>
          </p:nvSpPr>
          <p:spPr bwMode="auto">
            <a:xfrm rot="-780000">
              <a:off x="4682" y="3184"/>
              <a:ext cx="64" cy="6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16407" name="Line 54"/>
            <p:cNvSpPr>
              <a:spLocks noChangeShapeType="1"/>
            </p:cNvSpPr>
            <p:nvPr/>
          </p:nvSpPr>
          <p:spPr bwMode="auto">
            <a:xfrm flipV="1">
              <a:off x="4688" y="2484"/>
              <a:ext cx="307" cy="6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6408" name="Line 55"/>
            <p:cNvSpPr>
              <a:spLocks noChangeShapeType="1"/>
            </p:cNvSpPr>
            <p:nvPr/>
          </p:nvSpPr>
          <p:spPr bwMode="auto">
            <a:xfrm flipH="1">
              <a:off x="4138" y="3195"/>
              <a:ext cx="496" cy="95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2928938" y="3899049"/>
            <a:ext cx="9271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0" baseline="3000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4000" b="1" i="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b="1" i="0" dirty="0">
              <a:ln>
                <a:solidFill>
                  <a:schemeClr val="tx1"/>
                </a:solidFill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0" baseline="3000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sz="4000" b="1" i="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ru-RU" sz="4000" b="1" i="0" dirty="0">
              <a:ln>
                <a:solidFill>
                  <a:schemeClr val="tx1"/>
                </a:solidFill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0" baseline="3000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4000" b="1" i="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b="1" i="0" dirty="0">
              <a:ln>
                <a:solidFill>
                  <a:schemeClr val="tx1"/>
                </a:solidFill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0" baseline="3000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4000" b="1" i="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b="1" i="0" dirty="0">
              <a:ln>
                <a:solidFill>
                  <a:schemeClr val="tx1"/>
                </a:solidFill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59247" y="309078"/>
            <a:ext cx="8778813" cy="1175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4400" i="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+mj-lt"/>
              </a:rPr>
              <a:t>Позитронно</a:t>
            </a:r>
            <a:r>
              <a:rPr lang="uk-UA" sz="4400" i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+mj-lt"/>
              </a:rPr>
              <a:t>-емісійна томографія </a:t>
            </a:r>
          </a:p>
          <a:p>
            <a:pPr algn="ctr">
              <a:lnSpc>
                <a:spcPct val="80000"/>
              </a:lnSpc>
            </a:pPr>
            <a:r>
              <a:rPr lang="en-US" sz="4400" i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uk-UA" sz="4400" i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b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+mj-lt"/>
              </a:rPr>
              <a:t>[</a:t>
            </a:r>
            <a:r>
              <a:rPr lang="uk-UA" sz="4400" b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+mj-lt"/>
              </a:rPr>
              <a:t>ПЕТ, молекулярні зображання</a:t>
            </a:r>
            <a:r>
              <a:rPr lang="en-US" sz="4400" b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latin typeface="+mj-lt"/>
              </a:rPr>
              <a:t>]</a:t>
            </a:r>
            <a:endParaRPr lang="uk-UA" sz="4400" b="0" dirty="0">
              <a:ln w="3175">
                <a:solidFill>
                  <a:srgbClr val="FFFF00"/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1914525"/>
            <a:ext cx="850112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</a:t>
            </a:r>
            <a:r>
              <a:rPr lang="uk-UA" sz="4000" i="0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променева терапія злоякісних 	захворювань (70 %)</a:t>
            </a:r>
            <a:endParaRPr lang="uk-UA" sz="4400" i="0" dirty="0">
              <a:ln>
                <a:solidFill>
                  <a:schemeClr val="bg2"/>
                </a:solidFill>
              </a:ln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pPr>
              <a:buClr>
                <a:srgbClr val="FFC000"/>
              </a:buClr>
              <a:buFont typeface="Times New Roman" pitchFamily="18" charset="0"/>
              <a:buChar char="►"/>
              <a:defRPr/>
            </a:pPr>
            <a:r>
              <a:rPr lang="uk-UA" sz="4400" i="0" dirty="0">
                <a:solidFill>
                  <a:schemeClr val="bg1">
                    <a:lumMod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  </a:t>
            </a:r>
            <a:r>
              <a:rPr lang="uk-UA" sz="4400" i="0" dirty="0">
                <a:ln>
                  <a:solidFill>
                    <a:schemeClr val="bg2"/>
                  </a:solidFill>
                </a:ln>
                <a:solidFill>
                  <a:srgbClr val="FFFF00"/>
                </a:solidFill>
                <a:latin typeface="+mj-lt"/>
                <a:cs typeface="Times New Roman" pitchFamily="18" charset="0"/>
              </a:rPr>
              <a:t>променева терапія деяких	незлоякісних захворювань</a:t>
            </a:r>
            <a:endParaRPr lang="ru-RU" sz="4400" i="0" dirty="0">
              <a:ln>
                <a:solidFill>
                  <a:schemeClr val="bg2"/>
                </a:solidFill>
              </a:ln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 bwMode="auto">
          <a:xfrm>
            <a:off x="323528" y="428604"/>
            <a:ext cx="835824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kumimoji="0" lang="uk-UA" sz="54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 Cyr" panose="02020603050405020304" pitchFamily="18" charset="0"/>
              </a:rPr>
              <a:t>Завдання радіології </a:t>
            </a:r>
            <a:r>
              <a:rPr lang="uk-UA" sz="5400" b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(2</a:t>
            </a:r>
            <a:r>
              <a:rPr lang="uk-UA" sz="440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)</a:t>
            </a:r>
            <a:r>
              <a:rPr kumimoji="0" lang="uk-UA" sz="4400" b="1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endParaRPr kumimoji="0" lang="ru-RU" sz="4400" b="1" i="0" u="none" strike="noStrike" kern="0" cap="none" spc="0" normalizeH="0" baseline="0" noProof="0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44462"/>
            <a:ext cx="6072230" cy="561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357290" y="5857892"/>
            <a:ext cx="6216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Позитронно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-емісійний томограф (ПЕТ)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0298" y="357188"/>
            <a:ext cx="36033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i="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РФП для ПЕТ</a:t>
            </a:r>
            <a:endParaRPr lang="ru-RU" sz="4800" i="0" dirty="0">
              <a:latin typeface="+mj-lt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67544" y="1714500"/>
            <a:ext cx="8247831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i="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18</a:t>
            </a:r>
            <a:r>
              <a:rPr lang="en-US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 F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-</a:t>
            </a:r>
            <a:r>
              <a:rPr lang="en-US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MISO </a:t>
            </a:r>
            <a:r>
              <a:rPr lang="uk-UA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   </a:t>
            </a:r>
            <a:r>
              <a:rPr lang="ru-RU" sz="2800" b="0" i="0" dirty="0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маркер </a:t>
            </a:r>
            <a:r>
              <a:rPr lang="ru-RU" sz="2800" b="0" i="0" dirty="0" err="1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гіпоксії</a:t>
            </a:r>
            <a:r>
              <a:rPr lang="ru-RU" sz="2800" b="0" i="0" dirty="0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(</a:t>
            </a:r>
            <a:r>
              <a:rPr lang="ru-RU" sz="2800" b="0" i="0" dirty="0" err="1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планування</a:t>
            </a:r>
            <a:r>
              <a:rPr lang="ru-RU" sz="2800" b="0" i="0" dirty="0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 </a:t>
            </a:r>
            <a:r>
              <a:rPr lang="ru-RU" sz="2800" b="0" i="0" dirty="0" err="1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об’єму</a:t>
            </a:r>
            <a:r>
              <a:rPr lang="ru-RU" sz="2800" b="0" i="0" dirty="0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			</a:t>
            </a:r>
            <a:r>
              <a:rPr lang="ru-RU" sz="2800" b="0" i="0" dirty="0" err="1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радіотерапії</a:t>
            </a:r>
            <a:r>
              <a:rPr lang="ru-RU" sz="2800" b="0" i="0" dirty="0">
                <a:ln w="3175"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i="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11</a:t>
            </a:r>
            <a:r>
              <a:rPr lang="en-US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C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 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-ацетат  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оксидативний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метаболізм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міокард</a:t>
            </a:r>
            <a:r>
              <a:rPr lang="uk-UA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а</a:t>
            </a:r>
            <a:endParaRPr lang="ru-RU" sz="2800" b="0" i="0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i="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11</a:t>
            </a:r>
            <a:r>
              <a:rPr lang="en-US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C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-</a:t>
            </a:r>
            <a:r>
              <a:rPr lang="ru-RU" sz="2800" b="1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метіонин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 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 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метаболізм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амінокислот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				(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життєздатність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пухлини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i="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11</a:t>
            </a:r>
            <a:r>
              <a:rPr lang="en-US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C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-</a:t>
            </a:r>
            <a:r>
              <a:rPr lang="ru-RU" sz="2800" b="1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тирозін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 	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метаболізм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білків</a:t>
            </a:r>
            <a:endParaRPr lang="en-US" sz="2800" b="0" i="0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i="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13</a:t>
            </a:r>
            <a:r>
              <a:rPr lang="en-US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N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-</a:t>
            </a:r>
            <a:r>
              <a:rPr lang="ru-RU" sz="2800" b="1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амміак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  	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перфузія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міокарда</a:t>
            </a:r>
            <a:endParaRPr lang="ru-RU" sz="2800" b="0" i="0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i="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15</a:t>
            </a:r>
            <a:r>
              <a:rPr lang="en-US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O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+mj-lt"/>
                <a:cs typeface="Times New Roman" pitchFamily="18" charset="0"/>
              </a:rPr>
              <a:t>-вода</a:t>
            </a:r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       	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перфузія</a:t>
            </a:r>
            <a:r>
              <a:rPr lang="ru-RU" sz="2800" b="0" i="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головного </a:t>
            </a:r>
            <a:r>
              <a:rPr lang="ru-RU" sz="2800" b="0" i="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мозку</a:t>
            </a:r>
            <a:endParaRPr lang="ru-RU" sz="2800" b="0" i="0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ru-RU" sz="2800" dirty="0">
              <a:latin typeface="+mj-lt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ru-RU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4"/>
          <p:cNvGrpSpPr>
            <a:grpSpLocks/>
          </p:cNvGrpSpPr>
          <p:nvPr/>
        </p:nvGrpSpPr>
        <p:grpSpPr bwMode="auto">
          <a:xfrm>
            <a:off x="3071813" y="854075"/>
            <a:ext cx="5788025" cy="5575300"/>
            <a:chOff x="2018" y="760"/>
            <a:chExt cx="3646" cy="3512"/>
          </a:xfrm>
        </p:grpSpPr>
        <p:grpSp>
          <p:nvGrpSpPr>
            <p:cNvPr id="3" name="Group 163"/>
            <p:cNvGrpSpPr>
              <a:grpSpLocks/>
            </p:cNvGrpSpPr>
            <p:nvPr/>
          </p:nvGrpSpPr>
          <p:grpSpPr bwMode="auto">
            <a:xfrm>
              <a:off x="4045" y="760"/>
              <a:ext cx="1619" cy="3512"/>
              <a:chOff x="4045" y="760"/>
              <a:chExt cx="1619" cy="3512"/>
            </a:xfrm>
          </p:grpSpPr>
          <p:sp>
            <p:nvSpPr>
              <p:cNvPr id="16" name="Oval 4"/>
              <p:cNvSpPr>
                <a:spLocks noChangeArrowheads="1"/>
              </p:cNvSpPr>
              <p:nvPr/>
            </p:nvSpPr>
            <p:spPr bwMode="auto">
              <a:xfrm flipH="1">
                <a:off x="4596" y="3115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7" name="Oval 5"/>
              <p:cNvSpPr>
                <a:spLocks noChangeArrowheads="1"/>
              </p:cNvSpPr>
              <p:nvPr/>
            </p:nvSpPr>
            <p:spPr bwMode="auto">
              <a:xfrm flipH="1">
                <a:off x="4329" y="3218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8" name="Oval 6"/>
              <p:cNvSpPr>
                <a:spLocks noChangeArrowheads="1"/>
              </p:cNvSpPr>
              <p:nvPr/>
            </p:nvSpPr>
            <p:spPr bwMode="auto">
              <a:xfrm flipH="1">
                <a:off x="4472" y="3384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9" name="Oval 7"/>
              <p:cNvSpPr>
                <a:spLocks noChangeArrowheads="1"/>
              </p:cNvSpPr>
              <p:nvPr/>
            </p:nvSpPr>
            <p:spPr bwMode="auto">
              <a:xfrm flipH="1">
                <a:off x="4436" y="3508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0" name="Oval 8"/>
              <p:cNvSpPr>
                <a:spLocks noChangeArrowheads="1"/>
              </p:cNvSpPr>
              <p:nvPr/>
            </p:nvSpPr>
            <p:spPr bwMode="auto">
              <a:xfrm flipH="1">
                <a:off x="4364" y="3467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1" name="Oval 9"/>
              <p:cNvSpPr>
                <a:spLocks noChangeArrowheads="1"/>
              </p:cNvSpPr>
              <p:nvPr/>
            </p:nvSpPr>
            <p:spPr bwMode="auto">
              <a:xfrm flipH="1">
                <a:off x="4258" y="988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2" name="Oval 10"/>
              <p:cNvSpPr>
                <a:spLocks noChangeArrowheads="1"/>
              </p:cNvSpPr>
              <p:nvPr/>
            </p:nvSpPr>
            <p:spPr bwMode="auto">
              <a:xfrm flipH="1">
                <a:off x="4223" y="1112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3" name="Oval 11"/>
              <p:cNvSpPr>
                <a:spLocks noChangeArrowheads="1"/>
              </p:cNvSpPr>
              <p:nvPr/>
            </p:nvSpPr>
            <p:spPr bwMode="auto">
              <a:xfrm flipH="1">
                <a:off x="4578" y="946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4" name="Oval 12"/>
              <p:cNvSpPr>
                <a:spLocks noChangeArrowheads="1"/>
              </p:cNvSpPr>
              <p:nvPr/>
            </p:nvSpPr>
            <p:spPr bwMode="auto">
              <a:xfrm flipH="1">
                <a:off x="4045" y="1359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" name="Oval 13"/>
              <p:cNvSpPr>
                <a:spLocks noChangeArrowheads="1"/>
              </p:cNvSpPr>
              <p:nvPr/>
            </p:nvSpPr>
            <p:spPr bwMode="auto">
              <a:xfrm flipH="1">
                <a:off x="4187" y="1277"/>
                <a:ext cx="621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6" name="Oval 14"/>
              <p:cNvSpPr>
                <a:spLocks noChangeArrowheads="1"/>
              </p:cNvSpPr>
              <p:nvPr/>
            </p:nvSpPr>
            <p:spPr bwMode="auto">
              <a:xfrm flipH="1">
                <a:off x="4472" y="1442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7" name="Oval 15"/>
              <p:cNvSpPr>
                <a:spLocks noChangeArrowheads="1"/>
              </p:cNvSpPr>
              <p:nvPr/>
            </p:nvSpPr>
            <p:spPr bwMode="auto">
              <a:xfrm flipH="1">
                <a:off x="4543" y="1236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 flipH="1">
                <a:off x="4060" y="909"/>
                <a:ext cx="1529" cy="1250"/>
                <a:chOff x="3787" y="2500"/>
                <a:chExt cx="1385" cy="705"/>
              </a:xfrm>
            </p:grpSpPr>
            <p:sp>
              <p:nvSpPr>
                <p:cNvPr id="82" name="Oval 17"/>
                <p:cNvSpPr>
                  <a:spLocks noChangeArrowheads="1"/>
                </p:cNvSpPr>
                <p:nvPr/>
              </p:nvSpPr>
              <p:spPr bwMode="auto">
                <a:xfrm>
                  <a:off x="3787" y="2704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3" name="Oval 18"/>
                <p:cNvSpPr>
                  <a:spLocks noChangeArrowheads="1"/>
                </p:cNvSpPr>
                <p:nvPr/>
              </p:nvSpPr>
              <p:spPr bwMode="auto">
                <a:xfrm>
                  <a:off x="3833" y="2636"/>
                  <a:ext cx="22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4" name="Oval 19"/>
                <p:cNvSpPr>
                  <a:spLocks noChangeArrowheads="1"/>
                </p:cNvSpPr>
                <p:nvPr/>
              </p:nvSpPr>
              <p:spPr bwMode="auto">
                <a:xfrm>
                  <a:off x="4127" y="2795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5" name="Oval 20"/>
                <p:cNvSpPr>
                  <a:spLocks noChangeArrowheads="1"/>
                </p:cNvSpPr>
                <p:nvPr/>
              </p:nvSpPr>
              <p:spPr bwMode="auto">
                <a:xfrm>
                  <a:off x="3878" y="2727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6" name="Oval 21"/>
                <p:cNvSpPr>
                  <a:spLocks noChangeArrowheads="1"/>
                </p:cNvSpPr>
                <p:nvPr/>
              </p:nvSpPr>
              <p:spPr bwMode="auto">
                <a:xfrm>
                  <a:off x="3991" y="2727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7" name="Oval 22"/>
                <p:cNvSpPr>
                  <a:spLocks noChangeArrowheads="1"/>
                </p:cNvSpPr>
                <p:nvPr/>
              </p:nvSpPr>
              <p:spPr bwMode="auto">
                <a:xfrm>
                  <a:off x="4105" y="2750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8" name="Oval 23"/>
                <p:cNvSpPr>
                  <a:spLocks noChangeArrowheads="1"/>
                </p:cNvSpPr>
                <p:nvPr/>
              </p:nvSpPr>
              <p:spPr bwMode="auto">
                <a:xfrm>
                  <a:off x="4195" y="2750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9" name="Oval 24"/>
                <p:cNvSpPr>
                  <a:spLocks noChangeArrowheads="1"/>
                </p:cNvSpPr>
                <p:nvPr/>
              </p:nvSpPr>
              <p:spPr bwMode="auto">
                <a:xfrm>
                  <a:off x="4285" y="2772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0" name="Oval 25"/>
                <p:cNvSpPr>
                  <a:spLocks noChangeArrowheads="1"/>
                </p:cNvSpPr>
                <p:nvPr/>
              </p:nvSpPr>
              <p:spPr bwMode="auto">
                <a:xfrm>
                  <a:off x="4332" y="2795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1" name="Oval 26"/>
                <p:cNvSpPr>
                  <a:spLocks noChangeArrowheads="1"/>
                </p:cNvSpPr>
                <p:nvPr/>
              </p:nvSpPr>
              <p:spPr bwMode="auto">
                <a:xfrm>
                  <a:off x="4379" y="2818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2" name="Oval 27"/>
                <p:cNvSpPr>
                  <a:spLocks noChangeArrowheads="1"/>
                </p:cNvSpPr>
                <p:nvPr/>
              </p:nvSpPr>
              <p:spPr bwMode="auto">
                <a:xfrm>
                  <a:off x="4445" y="2818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3" name="Oval 28"/>
                <p:cNvSpPr>
                  <a:spLocks noChangeArrowheads="1"/>
                </p:cNvSpPr>
                <p:nvPr/>
              </p:nvSpPr>
              <p:spPr bwMode="auto">
                <a:xfrm>
                  <a:off x="4513" y="2795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4" name="Oval 29"/>
                <p:cNvSpPr>
                  <a:spLocks noChangeArrowheads="1"/>
                </p:cNvSpPr>
                <p:nvPr/>
              </p:nvSpPr>
              <p:spPr bwMode="auto">
                <a:xfrm>
                  <a:off x="4581" y="2772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5" name="Oval 30"/>
                <p:cNvSpPr>
                  <a:spLocks noChangeArrowheads="1"/>
                </p:cNvSpPr>
                <p:nvPr/>
              </p:nvSpPr>
              <p:spPr bwMode="auto">
                <a:xfrm>
                  <a:off x="4672" y="2772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6" name="Oval 31"/>
                <p:cNvSpPr>
                  <a:spLocks noChangeArrowheads="1"/>
                </p:cNvSpPr>
                <p:nvPr/>
              </p:nvSpPr>
              <p:spPr bwMode="auto">
                <a:xfrm>
                  <a:off x="4740" y="2795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7" name="Oval 32"/>
                <p:cNvSpPr>
                  <a:spLocks noChangeArrowheads="1"/>
                </p:cNvSpPr>
                <p:nvPr/>
              </p:nvSpPr>
              <p:spPr bwMode="auto">
                <a:xfrm>
                  <a:off x="4808" y="2818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8" name="Oval 33"/>
                <p:cNvSpPr>
                  <a:spLocks noChangeArrowheads="1"/>
                </p:cNvSpPr>
                <p:nvPr/>
              </p:nvSpPr>
              <p:spPr bwMode="auto">
                <a:xfrm>
                  <a:off x="4853" y="2840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9" name="Oval 34"/>
                <p:cNvSpPr>
                  <a:spLocks noChangeArrowheads="1"/>
                </p:cNvSpPr>
                <p:nvPr/>
              </p:nvSpPr>
              <p:spPr bwMode="auto">
                <a:xfrm>
                  <a:off x="4876" y="2840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0" name="Oval 35"/>
                <p:cNvSpPr>
                  <a:spLocks noChangeArrowheads="1"/>
                </p:cNvSpPr>
                <p:nvPr/>
              </p:nvSpPr>
              <p:spPr bwMode="auto">
                <a:xfrm>
                  <a:off x="4921" y="2818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1" name="Oval 36"/>
                <p:cNvSpPr>
                  <a:spLocks noChangeArrowheads="1"/>
                </p:cNvSpPr>
                <p:nvPr/>
              </p:nvSpPr>
              <p:spPr bwMode="auto">
                <a:xfrm>
                  <a:off x="4966" y="2750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2" name="Oval 37"/>
                <p:cNvSpPr>
                  <a:spLocks noChangeArrowheads="1"/>
                </p:cNvSpPr>
                <p:nvPr/>
              </p:nvSpPr>
              <p:spPr bwMode="auto">
                <a:xfrm>
                  <a:off x="5035" y="2727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3" name="Oval 38"/>
                <p:cNvSpPr>
                  <a:spLocks noChangeArrowheads="1"/>
                </p:cNvSpPr>
                <p:nvPr/>
              </p:nvSpPr>
              <p:spPr bwMode="auto">
                <a:xfrm>
                  <a:off x="4944" y="2795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4" name="Oval 39"/>
                <p:cNvSpPr>
                  <a:spLocks noChangeArrowheads="1"/>
                </p:cNvSpPr>
                <p:nvPr/>
              </p:nvSpPr>
              <p:spPr bwMode="auto">
                <a:xfrm>
                  <a:off x="4150" y="281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5" name="Oval 40"/>
                <p:cNvSpPr>
                  <a:spLocks noChangeArrowheads="1"/>
                </p:cNvSpPr>
                <p:nvPr/>
              </p:nvSpPr>
              <p:spPr bwMode="auto">
                <a:xfrm>
                  <a:off x="4173" y="284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6" name="Oval 41"/>
                <p:cNvSpPr>
                  <a:spLocks noChangeArrowheads="1"/>
                </p:cNvSpPr>
                <p:nvPr/>
              </p:nvSpPr>
              <p:spPr bwMode="auto">
                <a:xfrm>
                  <a:off x="4196" y="2864"/>
                  <a:ext cx="111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7" name="Oval 42"/>
                <p:cNvSpPr>
                  <a:spLocks noChangeArrowheads="1"/>
                </p:cNvSpPr>
                <p:nvPr/>
              </p:nvSpPr>
              <p:spPr bwMode="auto">
                <a:xfrm>
                  <a:off x="4219" y="2887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8" name="Oval 43"/>
                <p:cNvSpPr>
                  <a:spLocks noChangeArrowheads="1"/>
                </p:cNvSpPr>
                <p:nvPr/>
              </p:nvSpPr>
              <p:spPr bwMode="auto">
                <a:xfrm>
                  <a:off x="4218" y="290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9" name="Oval 44"/>
                <p:cNvSpPr>
                  <a:spLocks noChangeArrowheads="1"/>
                </p:cNvSpPr>
                <p:nvPr/>
              </p:nvSpPr>
              <p:spPr bwMode="auto">
                <a:xfrm>
                  <a:off x="4217" y="292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0" name="Oval 45"/>
                <p:cNvSpPr>
                  <a:spLocks noChangeArrowheads="1"/>
                </p:cNvSpPr>
                <p:nvPr/>
              </p:nvSpPr>
              <p:spPr bwMode="auto">
                <a:xfrm>
                  <a:off x="4263" y="2976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1" name="Oval 46"/>
                <p:cNvSpPr>
                  <a:spLocks noChangeArrowheads="1"/>
                </p:cNvSpPr>
                <p:nvPr/>
              </p:nvSpPr>
              <p:spPr bwMode="auto">
                <a:xfrm>
                  <a:off x="4241" y="2954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2" name="Oval 47"/>
                <p:cNvSpPr>
                  <a:spLocks noChangeArrowheads="1"/>
                </p:cNvSpPr>
                <p:nvPr/>
              </p:nvSpPr>
              <p:spPr bwMode="auto">
                <a:xfrm>
                  <a:off x="4286" y="2954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3" name="Oval 48"/>
                <p:cNvSpPr>
                  <a:spLocks noChangeArrowheads="1"/>
                </p:cNvSpPr>
                <p:nvPr/>
              </p:nvSpPr>
              <p:spPr bwMode="auto">
                <a:xfrm>
                  <a:off x="4331" y="2954"/>
                  <a:ext cx="111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4" name="Oval 49"/>
                <p:cNvSpPr>
                  <a:spLocks noChangeArrowheads="1"/>
                </p:cNvSpPr>
                <p:nvPr/>
              </p:nvSpPr>
              <p:spPr bwMode="auto">
                <a:xfrm>
                  <a:off x="4376" y="2954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5" name="Oval 50"/>
                <p:cNvSpPr>
                  <a:spLocks noChangeArrowheads="1"/>
                </p:cNvSpPr>
                <p:nvPr/>
              </p:nvSpPr>
              <p:spPr bwMode="auto">
                <a:xfrm>
                  <a:off x="4400" y="293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6" name="Oval 51"/>
                <p:cNvSpPr>
                  <a:spLocks noChangeArrowheads="1"/>
                </p:cNvSpPr>
                <p:nvPr/>
              </p:nvSpPr>
              <p:spPr bwMode="auto">
                <a:xfrm>
                  <a:off x="4286" y="299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7" name="Oval 52"/>
                <p:cNvSpPr>
                  <a:spLocks noChangeArrowheads="1"/>
                </p:cNvSpPr>
                <p:nvPr/>
              </p:nvSpPr>
              <p:spPr bwMode="auto">
                <a:xfrm>
                  <a:off x="4309" y="3022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8" name="Oval 53"/>
                <p:cNvSpPr>
                  <a:spLocks noChangeArrowheads="1"/>
                </p:cNvSpPr>
                <p:nvPr/>
              </p:nvSpPr>
              <p:spPr bwMode="auto">
                <a:xfrm>
                  <a:off x="4332" y="3045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9" name="Oval 54"/>
                <p:cNvSpPr>
                  <a:spLocks noChangeArrowheads="1"/>
                </p:cNvSpPr>
                <p:nvPr/>
              </p:nvSpPr>
              <p:spPr bwMode="auto">
                <a:xfrm>
                  <a:off x="4355" y="306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0" name="Oval 55"/>
                <p:cNvSpPr>
                  <a:spLocks noChangeArrowheads="1"/>
                </p:cNvSpPr>
                <p:nvPr/>
              </p:nvSpPr>
              <p:spPr bwMode="auto">
                <a:xfrm>
                  <a:off x="4400" y="309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1" name="Oval 56"/>
                <p:cNvSpPr>
                  <a:spLocks noChangeArrowheads="1"/>
                </p:cNvSpPr>
                <p:nvPr/>
              </p:nvSpPr>
              <p:spPr bwMode="auto">
                <a:xfrm>
                  <a:off x="4377" y="3045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2" name="Oval 57"/>
                <p:cNvSpPr>
                  <a:spLocks noChangeArrowheads="1"/>
                </p:cNvSpPr>
                <p:nvPr/>
              </p:nvSpPr>
              <p:spPr bwMode="auto">
                <a:xfrm>
                  <a:off x="4309" y="3067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3" name="Oval 58"/>
                <p:cNvSpPr>
                  <a:spLocks noChangeArrowheads="1"/>
                </p:cNvSpPr>
                <p:nvPr/>
              </p:nvSpPr>
              <p:spPr bwMode="auto">
                <a:xfrm>
                  <a:off x="4309" y="309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4" name="Oval 59"/>
                <p:cNvSpPr>
                  <a:spLocks noChangeArrowheads="1"/>
                </p:cNvSpPr>
                <p:nvPr/>
              </p:nvSpPr>
              <p:spPr bwMode="auto">
                <a:xfrm>
                  <a:off x="4445" y="3113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5" name="Oval 60"/>
                <p:cNvSpPr>
                  <a:spLocks noChangeArrowheads="1"/>
                </p:cNvSpPr>
                <p:nvPr/>
              </p:nvSpPr>
              <p:spPr bwMode="auto">
                <a:xfrm>
                  <a:off x="4490" y="3136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6" name="Oval 61"/>
                <p:cNvSpPr>
                  <a:spLocks noChangeArrowheads="1"/>
                </p:cNvSpPr>
                <p:nvPr/>
              </p:nvSpPr>
              <p:spPr bwMode="auto">
                <a:xfrm>
                  <a:off x="4422" y="2976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7" name="Oval 62"/>
                <p:cNvSpPr>
                  <a:spLocks noChangeArrowheads="1"/>
                </p:cNvSpPr>
                <p:nvPr/>
              </p:nvSpPr>
              <p:spPr bwMode="auto">
                <a:xfrm>
                  <a:off x="4445" y="293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8" name="Oval 63"/>
                <p:cNvSpPr>
                  <a:spLocks noChangeArrowheads="1"/>
                </p:cNvSpPr>
                <p:nvPr/>
              </p:nvSpPr>
              <p:spPr bwMode="auto">
                <a:xfrm>
                  <a:off x="4468" y="293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9" name="Oval 64"/>
                <p:cNvSpPr>
                  <a:spLocks noChangeArrowheads="1"/>
                </p:cNvSpPr>
                <p:nvPr/>
              </p:nvSpPr>
              <p:spPr bwMode="auto">
                <a:xfrm>
                  <a:off x="4491" y="293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0" name="Oval 65"/>
                <p:cNvSpPr>
                  <a:spLocks noChangeArrowheads="1"/>
                </p:cNvSpPr>
                <p:nvPr/>
              </p:nvSpPr>
              <p:spPr bwMode="auto">
                <a:xfrm>
                  <a:off x="4514" y="2931"/>
                  <a:ext cx="111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1" name="Oval 66"/>
                <p:cNvSpPr>
                  <a:spLocks noChangeArrowheads="1"/>
                </p:cNvSpPr>
                <p:nvPr/>
              </p:nvSpPr>
              <p:spPr bwMode="auto">
                <a:xfrm>
                  <a:off x="4490" y="299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2" name="Oval 67"/>
                <p:cNvSpPr>
                  <a:spLocks noChangeArrowheads="1"/>
                </p:cNvSpPr>
                <p:nvPr/>
              </p:nvSpPr>
              <p:spPr bwMode="auto">
                <a:xfrm>
                  <a:off x="4445" y="299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3" name="Oval 68"/>
                <p:cNvSpPr>
                  <a:spLocks noChangeArrowheads="1"/>
                </p:cNvSpPr>
                <p:nvPr/>
              </p:nvSpPr>
              <p:spPr bwMode="auto">
                <a:xfrm>
                  <a:off x="4536" y="3022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4" name="Oval 69"/>
                <p:cNvSpPr>
                  <a:spLocks noChangeArrowheads="1"/>
                </p:cNvSpPr>
                <p:nvPr/>
              </p:nvSpPr>
              <p:spPr bwMode="auto">
                <a:xfrm>
                  <a:off x="4603" y="3022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5" name="Oval 70"/>
                <p:cNvSpPr>
                  <a:spLocks noChangeArrowheads="1"/>
                </p:cNvSpPr>
                <p:nvPr/>
              </p:nvSpPr>
              <p:spPr bwMode="auto">
                <a:xfrm>
                  <a:off x="3901" y="2682"/>
                  <a:ext cx="22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6" name="Oval 71"/>
                <p:cNvSpPr>
                  <a:spLocks noChangeArrowheads="1"/>
                </p:cNvSpPr>
                <p:nvPr/>
              </p:nvSpPr>
              <p:spPr bwMode="auto">
                <a:xfrm>
                  <a:off x="4105" y="2727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7" name="Oval 72"/>
                <p:cNvSpPr>
                  <a:spLocks noChangeArrowheads="1"/>
                </p:cNvSpPr>
                <p:nvPr/>
              </p:nvSpPr>
              <p:spPr bwMode="auto">
                <a:xfrm>
                  <a:off x="4127" y="2704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8" name="Oval 73"/>
                <p:cNvSpPr>
                  <a:spLocks noChangeArrowheads="1"/>
                </p:cNvSpPr>
                <p:nvPr/>
              </p:nvSpPr>
              <p:spPr bwMode="auto">
                <a:xfrm>
                  <a:off x="4149" y="2681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9" name="Oval 74"/>
                <p:cNvSpPr>
                  <a:spLocks noChangeArrowheads="1"/>
                </p:cNvSpPr>
                <p:nvPr/>
              </p:nvSpPr>
              <p:spPr bwMode="auto">
                <a:xfrm>
                  <a:off x="4241" y="2659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0" name="Oval 75"/>
                <p:cNvSpPr>
                  <a:spLocks noChangeArrowheads="1"/>
                </p:cNvSpPr>
                <p:nvPr/>
              </p:nvSpPr>
              <p:spPr bwMode="auto">
                <a:xfrm>
                  <a:off x="4309" y="2682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1" name="Oval 76"/>
                <p:cNvSpPr>
                  <a:spLocks noChangeArrowheads="1"/>
                </p:cNvSpPr>
                <p:nvPr/>
              </p:nvSpPr>
              <p:spPr bwMode="auto">
                <a:xfrm>
                  <a:off x="4377" y="2705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2" name="Oval 77"/>
                <p:cNvSpPr>
                  <a:spLocks noChangeArrowheads="1"/>
                </p:cNvSpPr>
                <p:nvPr/>
              </p:nvSpPr>
              <p:spPr bwMode="auto">
                <a:xfrm>
                  <a:off x="4422" y="2727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3" name="Oval 78"/>
                <p:cNvSpPr>
                  <a:spLocks noChangeArrowheads="1"/>
                </p:cNvSpPr>
                <p:nvPr/>
              </p:nvSpPr>
              <p:spPr bwMode="auto">
                <a:xfrm>
                  <a:off x="4445" y="2727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4" name="Oval 79"/>
                <p:cNvSpPr>
                  <a:spLocks noChangeArrowheads="1"/>
                </p:cNvSpPr>
                <p:nvPr/>
              </p:nvSpPr>
              <p:spPr bwMode="auto">
                <a:xfrm>
                  <a:off x="4490" y="2705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5" name="Oval 80"/>
                <p:cNvSpPr>
                  <a:spLocks noChangeArrowheads="1"/>
                </p:cNvSpPr>
                <p:nvPr/>
              </p:nvSpPr>
              <p:spPr bwMode="auto">
                <a:xfrm>
                  <a:off x="4535" y="2637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6" name="Oval 81"/>
                <p:cNvSpPr>
                  <a:spLocks noChangeArrowheads="1"/>
                </p:cNvSpPr>
                <p:nvPr/>
              </p:nvSpPr>
              <p:spPr bwMode="auto">
                <a:xfrm>
                  <a:off x="4604" y="2614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7" name="Oval 82"/>
                <p:cNvSpPr>
                  <a:spLocks noChangeArrowheads="1"/>
                </p:cNvSpPr>
                <p:nvPr/>
              </p:nvSpPr>
              <p:spPr bwMode="auto">
                <a:xfrm>
                  <a:off x="4513" y="2682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8" name="Oval 83"/>
                <p:cNvSpPr>
                  <a:spLocks noChangeArrowheads="1"/>
                </p:cNvSpPr>
                <p:nvPr/>
              </p:nvSpPr>
              <p:spPr bwMode="auto">
                <a:xfrm>
                  <a:off x="4218" y="2636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9" name="Oval 84"/>
                <p:cNvSpPr>
                  <a:spLocks noChangeArrowheads="1"/>
                </p:cNvSpPr>
                <p:nvPr/>
              </p:nvSpPr>
              <p:spPr bwMode="auto">
                <a:xfrm>
                  <a:off x="4241" y="2614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0" name="Oval 85"/>
                <p:cNvSpPr>
                  <a:spLocks noChangeArrowheads="1"/>
                </p:cNvSpPr>
                <p:nvPr/>
              </p:nvSpPr>
              <p:spPr bwMode="auto">
                <a:xfrm>
                  <a:off x="4263" y="259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1" name="Oval 86"/>
                <p:cNvSpPr>
                  <a:spLocks noChangeArrowheads="1"/>
                </p:cNvSpPr>
                <p:nvPr/>
              </p:nvSpPr>
              <p:spPr bwMode="auto">
                <a:xfrm>
                  <a:off x="4195" y="265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2" name="Oval 87"/>
                <p:cNvSpPr>
                  <a:spLocks noChangeArrowheads="1"/>
                </p:cNvSpPr>
                <p:nvPr/>
              </p:nvSpPr>
              <p:spPr bwMode="auto">
                <a:xfrm>
                  <a:off x="4287" y="2545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3" name="Oval 88"/>
                <p:cNvSpPr>
                  <a:spLocks noChangeArrowheads="1"/>
                </p:cNvSpPr>
                <p:nvPr/>
              </p:nvSpPr>
              <p:spPr bwMode="auto">
                <a:xfrm>
                  <a:off x="4310" y="250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4" name="Oval 89"/>
                <p:cNvSpPr>
                  <a:spLocks noChangeArrowheads="1"/>
                </p:cNvSpPr>
                <p:nvPr/>
              </p:nvSpPr>
              <p:spPr bwMode="auto">
                <a:xfrm>
                  <a:off x="4333" y="250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5" name="Oval 90"/>
                <p:cNvSpPr>
                  <a:spLocks noChangeArrowheads="1"/>
                </p:cNvSpPr>
                <p:nvPr/>
              </p:nvSpPr>
              <p:spPr bwMode="auto">
                <a:xfrm>
                  <a:off x="4356" y="250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6" name="Oval 91"/>
                <p:cNvSpPr>
                  <a:spLocks noChangeArrowheads="1"/>
                </p:cNvSpPr>
                <p:nvPr/>
              </p:nvSpPr>
              <p:spPr bwMode="auto">
                <a:xfrm>
                  <a:off x="4286" y="250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7" name="Oval 92"/>
                <p:cNvSpPr>
                  <a:spLocks noChangeArrowheads="1"/>
                </p:cNvSpPr>
                <p:nvPr/>
              </p:nvSpPr>
              <p:spPr bwMode="auto">
                <a:xfrm>
                  <a:off x="4355" y="256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8" name="Oval 93"/>
                <p:cNvSpPr>
                  <a:spLocks noChangeArrowheads="1"/>
                </p:cNvSpPr>
                <p:nvPr/>
              </p:nvSpPr>
              <p:spPr bwMode="auto">
                <a:xfrm>
                  <a:off x="4310" y="256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9" name="Oval 94"/>
                <p:cNvSpPr>
                  <a:spLocks noChangeArrowheads="1"/>
                </p:cNvSpPr>
                <p:nvPr/>
              </p:nvSpPr>
              <p:spPr bwMode="auto">
                <a:xfrm>
                  <a:off x="4241" y="2523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60" name="Oval 95"/>
                <p:cNvSpPr>
                  <a:spLocks noChangeArrowheads="1"/>
                </p:cNvSpPr>
                <p:nvPr/>
              </p:nvSpPr>
              <p:spPr bwMode="auto">
                <a:xfrm>
                  <a:off x="4422" y="259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</p:grpSp>
          <p:sp>
            <p:nvSpPr>
              <p:cNvPr id="29" name="Oval 96"/>
              <p:cNvSpPr>
                <a:spLocks noChangeArrowheads="1"/>
              </p:cNvSpPr>
              <p:nvPr/>
            </p:nvSpPr>
            <p:spPr bwMode="auto">
              <a:xfrm flipH="1">
                <a:off x="4365" y="781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0" name="Oval 97"/>
              <p:cNvSpPr>
                <a:spLocks noChangeArrowheads="1"/>
              </p:cNvSpPr>
              <p:nvPr/>
            </p:nvSpPr>
            <p:spPr bwMode="auto">
              <a:xfrm flipH="1">
                <a:off x="4115" y="822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1" name="Oval 98"/>
              <p:cNvSpPr>
                <a:spLocks noChangeArrowheads="1"/>
              </p:cNvSpPr>
              <p:nvPr/>
            </p:nvSpPr>
            <p:spPr bwMode="auto">
              <a:xfrm flipH="1">
                <a:off x="4472" y="1112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2" name="Oval 99"/>
              <p:cNvSpPr>
                <a:spLocks noChangeArrowheads="1"/>
              </p:cNvSpPr>
              <p:nvPr/>
            </p:nvSpPr>
            <p:spPr bwMode="auto">
              <a:xfrm flipH="1">
                <a:off x="4115" y="1566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3" name="Oval 100"/>
              <p:cNvSpPr>
                <a:spLocks noChangeArrowheads="1"/>
              </p:cNvSpPr>
              <p:nvPr/>
            </p:nvSpPr>
            <p:spPr bwMode="auto">
              <a:xfrm flipH="1">
                <a:off x="4472" y="1690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4" name="Oval 101"/>
              <p:cNvSpPr>
                <a:spLocks noChangeArrowheads="1"/>
              </p:cNvSpPr>
              <p:nvPr/>
            </p:nvSpPr>
            <p:spPr bwMode="auto">
              <a:xfrm flipH="1">
                <a:off x="4152" y="1690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5" name="Oval 102"/>
              <p:cNvSpPr>
                <a:spLocks noChangeArrowheads="1"/>
              </p:cNvSpPr>
              <p:nvPr/>
            </p:nvSpPr>
            <p:spPr bwMode="auto">
              <a:xfrm flipH="1">
                <a:off x="4578" y="1814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6" name="Oval 103"/>
              <p:cNvSpPr>
                <a:spLocks noChangeArrowheads="1"/>
              </p:cNvSpPr>
              <p:nvPr/>
            </p:nvSpPr>
            <p:spPr bwMode="auto">
              <a:xfrm flipH="1">
                <a:off x="4472" y="1979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7" name="Oval 104"/>
              <p:cNvSpPr>
                <a:spLocks noChangeArrowheads="1"/>
              </p:cNvSpPr>
              <p:nvPr/>
            </p:nvSpPr>
            <p:spPr bwMode="auto">
              <a:xfrm flipH="1">
                <a:off x="4222" y="2020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8" name="Oval 105"/>
              <p:cNvSpPr>
                <a:spLocks noChangeArrowheads="1"/>
              </p:cNvSpPr>
              <p:nvPr/>
            </p:nvSpPr>
            <p:spPr bwMode="auto">
              <a:xfrm flipH="1">
                <a:off x="4365" y="2186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9" name="Oval 106"/>
              <p:cNvSpPr>
                <a:spLocks noChangeArrowheads="1"/>
              </p:cNvSpPr>
              <p:nvPr/>
            </p:nvSpPr>
            <p:spPr bwMode="auto">
              <a:xfrm flipH="1">
                <a:off x="4329" y="2310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0" name="Oval 107"/>
              <p:cNvSpPr>
                <a:spLocks noChangeArrowheads="1"/>
              </p:cNvSpPr>
              <p:nvPr/>
            </p:nvSpPr>
            <p:spPr bwMode="auto">
              <a:xfrm flipH="1">
                <a:off x="4578" y="2310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1" name="Oval 108"/>
              <p:cNvSpPr>
                <a:spLocks noChangeArrowheads="1"/>
              </p:cNvSpPr>
              <p:nvPr/>
            </p:nvSpPr>
            <p:spPr bwMode="auto">
              <a:xfrm flipH="1">
                <a:off x="4685" y="2144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2" name="Oval 109"/>
              <p:cNvSpPr>
                <a:spLocks noChangeArrowheads="1"/>
              </p:cNvSpPr>
              <p:nvPr/>
            </p:nvSpPr>
            <p:spPr bwMode="auto">
              <a:xfrm flipH="1">
                <a:off x="4650" y="2434"/>
                <a:ext cx="621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3" name="Oval 110"/>
              <p:cNvSpPr>
                <a:spLocks noChangeArrowheads="1"/>
              </p:cNvSpPr>
              <p:nvPr/>
            </p:nvSpPr>
            <p:spPr bwMode="auto">
              <a:xfrm flipH="1">
                <a:off x="4293" y="2475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4" name="Oval 111"/>
              <p:cNvSpPr>
                <a:spLocks noChangeArrowheads="1"/>
              </p:cNvSpPr>
              <p:nvPr/>
            </p:nvSpPr>
            <p:spPr bwMode="auto">
              <a:xfrm flipH="1">
                <a:off x="4152" y="2557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5" name="Oval 112"/>
              <p:cNvSpPr>
                <a:spLocks noChangeArrowheads="1"/>
              </p:cNvSpPr>
              <p:nvPr/>
            </p:nvSpPr>
            <p:spPr bwMode="auto">
              <a:xfrm flipH="1">
                <a:off x="4578" y="2640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6" name="Oval 113"/>
              <p:cNvSpPr>
                <a:spLocks noChangeArrowheads="1"/>
              </p:cNvSpPr>
              <p:nvPr/>
            </p:nvSpPr>
            <p:spPr bwMode="auto">
              <a:xfrm flipH="1">
                <a:off x="4222" y="2722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7" name="Oval 114"/>
              <p:cNvSpPr>
                <a:spLocks noChangeArrowheads="1"/>
              </p:cNvSpPr>
              <p:nvPr/>
            </p:nvSpPr>
            <p:spPr bwMode="auto">
              <a:xfrm flipH="1">
                <a:off x="4578" y="2888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8" name="Oval 115"/>
              <p:cNvSpPr>
                <a:spLocks noChangeArrowheads="1"/>
              </p:cNvSpPr>
              <p:nvPr/>
            </p:nvSpPr>
            <p:spPr bwMode="auto">
              <a:xfrm flipH="1">
                <a:off x="4578" y="3177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9" name="Oval 116"/>
              <p:cNvSpPr>
                <a:spLocks noChangeArrowheads="1"/>
              </p:cNvSpPr>
              <p:nvPr/>
            </p:nvSpPr>
            <p:spPr bwMode="auto">
              <a:xfrm flipH="1">
                <a:off x="4685" y="3508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50" name="Oval 117"/>
              <p:cNvSpPr>
                <a:spLocks noChangeArrowheads="1"/>
              </p:cNvSpPr>
              <p:nvPr/>
            </p:nvSpPr>
            <p:spPr bwMode="auto">
              <a:xfrm flipH="1">
                <a:off x="4792" y="3342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51" name="Oval 118"/>
              <p:cNvSpPr>
                <a:spLocks noChangeArrowheads="1"/>
              </p:cNvSpPr>
              <p:nvPr/>
            </p:nvSpPr>
            <p:spPr bwMode="auto">
              <a:xfrm flipH="1">
                <a:off x="5041" y="3693"/>
                <a:ext cx="623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7460" name="Oval 119"/>
              <p:cNvSpPr>
                <a:spLocks noChangeArrowheads="1"/>
              </p:cNvSpPr>
              <p:nvPr/>
            </p:nvSpPr>
            <p:spPr bwMode="auto">
              <a:xfrm flipH="1">
                <a:off x="4311" y="1772"/>
                <a:ext cx="106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61" name="Oval 120"/>
              <p:cNvSpPr>
                <a:spLocks noChangeArrowheads="1"/>
              </p:cNvSpPr>
              <p:nvPr/>
            </p:nvSpPr>
            <p:spPr bwMode="auto">
              <a:xfrm flipH="1">
                <a:off x="4454" y="1731"/>
                <a:ext cx="106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62" name="Oval 121"/>
              <p:cNvSpPr>
                <a:spLocks noChangeArrowheads="1"/>
              </p:cNvSpPr>
              <p:nvPr/>
            </p:nvSpPr>
            <p:spPr bwMode="auto">
              <a:xfrm flipH="1">
                <a:off x="4560" y="1814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63" name="Oval 122"/>
              <p:cNvSpPr>
                <a:spLocks noChangeArrowheads="1"/>
              </p:cNvSpPr>
              <p:nvPr/>
            </p:nvSpPr>
            <p:spPr bwMode="auto">
              <a:xfrm flipH="1">
                <a:off x="4524" y="1897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64" name="Oval 123"/>
              <p:cNvSpPr>
                <a:spLocks noChangeArrowheads="1"/>
              </p:cNvSpPr>
              <p:nvPr/>
            </p:nvSpPr>
            <p:spPr bwMode="auto">
              <a:xfrm flipH="1">
                <a:off x="4417" y="1855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65" name="Oval 124"/>
              <p:cNvSpPr>
                <a:spLocks noChangeArrowheads="1"/>
              </p:cNvSpPr>
              <p:nvPr/>
            </p:nvSpPr>
            <p:spPr bwMode="auto">
              <a:xfrm flipH="1">
                <a:off x="4275" y="1855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66" name="Oval 125"/>
              <p:cNvSpPr>
                <a:spLocks noChangeArrowheads="1"/>
              </p:cNvSpPr>
              <p:nvPr/>
            </p:nvSpPr>
            <p:spPr bwMode="auto">
              <a:xfrm flipH="1">
                <a:off x="4347" y="1938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67" name="Oval 126"/>
              <p:cNvSpPr>
                <a:spLocks noChangeArrowheads="1"/>
              </p:cNvSpPr>
              <p:nvPr/>
            </p:nvSpPr>
            <p:spPr bwMode="auto">
              <a:xfrm flipH="1">
                <a:off x="4240" y="1938"/>
                <a:ext cx="106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grpSp>
            <p:nvGrpSpPr>
              <p:cNvPr id="5" name="Group 127"/>
              <p:cNvGrpSpPr>
                <a:grpSpLocks/>
              </p:cNvGrpSpPr>
              <p:nvPr/>
            </p:nvGrpSpPr>
            <p:grpSpPr bwMode="auto">
              <a:xfrm flipH="1">
                <a:off x="4347" y="781"/>
                <a:ext cx="70" cy="124"/>
                <a:chOff x="998" y="709"/>
                <a:chExt cx="90" cy="136"/>
              </a:xfrm>
            </p:grpSpPr>
            <p:sp>
              <p:nvSpPr>
                <p:cNvPr id="17487" name="Oval 128"/>
                <p:cNvSpPr>
                  <a:spLocks noChangeArrowheads="1"/>
                </p:cNvSpPr>
                <p:nvPr/>
              </p:nvSpPr>
              <p:spPr bwMode="auto">
                <a:xfrm rot="1971344">
                  <a:off x="1042" y="709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7488" name="Oval 129"/>
                <p:cNvSpPr>
                  <a:spLocks noChangeArrowheads="1"/>
                </p:cNvSpPr>
                <p:nvPr/>
              </p:nvSpPr>
              <p:spPr bwMode="auto">
                <a:xfrm rot="19628656" flipH="1">
                  <a:off x="998" y="709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7489" name="Oval 130"/>
                <p:cNvSpPr>
                  <a:spLocks noChangeArrowheads="1"/>
                </p:cNvSpPr>
                <p:nvPr/>
              </p:nvSpPr>
              <p:spPr bwMode="auto">
                <a:xfrm>
                  <a:off x="1020" y="754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6" name="Group 131"/>
              <p:cNvGrpSpPr>
                <a:grpSpLocks/>
              </p:cNvGrpSpPr>
              <p:nvPr/>
            </p:nvGrpSpPr>
            <p:grpSpPr bwMode="auto">
              <a:xfrm flipH="1">
                <a:off x="4254" y="946"/>
                <a:ext cx="70" cy="124"/>
                <a:chOff x="1111" y="822"/>
                <a:chExt cx="90" cy="136"/>
              </a:xfrm>
            </p:grpSpPr>
            <p:sp>
              <p:nvSpPr>
                <p:cNvPr id="17484" name="Oval 132"/>
                <p:cNvSpPr>
                  <a:spLocks noChangeArrowheads="1"/>
                </p:cNvSpPr>
                <p:nvPr/>
              </p:nvSpPr>
              <p:spPr bwMode="auto">
                <a:xfrm rot="1971344">
                  <a:off x="1155" y="822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7485" name="Oval 133"/>
                <p:cNvSpPr>
                  <a:spLocks noChangeArrowheads="1"/>
                </p:cNvSpPr>
                <p:nvPr/>
              </p:nvSpPr>
              <p:spPr bwMode="auto">
                <a:xfrm rot="19628656" flipH="1">
                  <a:off x="1111" y="822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7486" name="Oval 134"/>
                <p:cNvSpPr>
                  <a:spLocks noChangeArrowheads="1"/>
                </p:cNvSpPr>
                <p:nvPr/>
              </p:nvSpPr>
              <p:spPr bwMode="auto">
                <a:xfrm>
                  <a:off x="1133" y="867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7" name="Group 135"/>
              <p:cNvGrpSpPr>
                <a:grpSpLocks/>
              </p:cNvGrpSpPr>
              <p:nvPr/>
            </p:nvGrpSpPr>
            <p:grpSpPr bwMode="auto">
              <a:xfrm flipH="1">
                <a:off x="4488" y="760"/>
                <a:ext cx="72" cy="124"/>
                <a:chOff x="908" y="822"/>
                <a:chExt cx="90" cy="136"/>
              </a:xfrm>
            </p:grpSpPr>
            <p:sp>
              <p:nvSpPr>
                <p:cNvPr id="17481" name="Oval 136"/>
                <p:cNvSpPr>
                  <a:spLocks noChangeArrowheads="1"/>
                </p:cNvSpPr>
                <p:nvPr/>
              </p:nvSpPr>
              <p:spPr bwMode="auto">
                <a:xfrm rot="1971344">
                  <a:off x="952" y="822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7482" name="Oval 137"/>
                <p:cNvSpPr>
                  <a:spLocks noChangeArrowheads="1"/>
                </p:cNvSpPr>
                <p:nvPr/>
              </p:nvSpPr>
              <p:spPr bwMode="auto">
                <a:xfrm rot="19628656" flipH="1">
                  <a:off x="908" y="822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7483" name="Oval 138"/>
                <p:cNvSpPr>
                  <a:spLocks noChangeArrowheads="1"/>
                </p:cNvSpPr>
                <p:nvPr/>
              </p:nvSpPr>
              <p:spPr bwMode="auto">
                <a:xfrm>
                  <a:off x="930" y="867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sp>
            <p:nvSpPr>
              <p:cNvPr id="17471" name="Freeform 139"/>
              <p:cNvSpPr>
                <a:spLocks/>
              </p:cNvSpPr>
              <p:nvPr/>
            </p:nvSpPr>
            <p:spPr bwMode="auto">
              <a:xfrm flipH="1">
                <a:off x="4541" y="2888"/>
                <a:ext cx="125" cy="69"/>
              </a:xfrm>
              <a:custGeom>
                <a:avLst/>
                <a:gdLst>
                  <a:gd name="T0" fmla="*/ 12 w 300"/>
                  <a:gd name="T1" fmla="*/ 16 h 144"/>
                  <a:gd name="T2" fmla="*/ 24 w 300"/>
                  <a:gd name="T3" fmla="*/ 5 h 144"/>
                  <a:gd name="T4" fmla="*/ 32 w 300"/>
                  <a:gd name="T5" fmla="*/ 11 h 144"/>
                  <a:gd name="T6" fmla="*/ 20 w 300"/>
                  <a:gd name="T7" fmla="*/ 21 h 144"/>
                  <a:gd name="T8" fmla="*/ 16 w 300"/>
                  <a:gd name="T9" fmla="*/ 31 h 144"/>
                  <a:gd name="T10" fmla="*/ 28 w 300"/>
                  <a:gd name="T11" fmla="*/ 31 h 144"/>
                  <a:gd name="T12" fmla="*/ 16 w 300"/>
                  <a:gd name="T13" fmla="*/ 21 h 144"/>
                  <a:gd name="T14" fmla="*/ 16 w 300"/>
                  <a:gd name="T15" fmla="*/ 5 h 144"/>
                  <a:gd name="T16" fmla="*/ 28 w 300"/>
                  <a:gd name="T17" fmla="*/ 11 h 144"/>
                  <a:gd name="T18" fmla="*/ 35 w 300"/>
                  <a:gd name="T19" fmla="*/ 21 h 144"/>
                  <a:gd name="T20" fmla="*/ 28 w 300"/>
                  <a:gd name="T21" fmla="*/ 26 h 144"/>
                  <a:gd name="T22" fmla="*/ 16 w 300"/>
                  <a:gd name="T23" fmla="*/ 16 h 144"/>
                  <a:gd name="T24" fmla="*/ 8 w 300"/>
                  <a:gd name="T25" fmla="*/ 21 h 144"/>
                  <a:gd name="T26" fmla="*/ 12 w 300"/>
                  <a:gd name="T27" fmla="*/ 31 h 144"/>
                  <a:gd name="T28" fmla="*/ 35 w 300"/>
                  <a:gd name="T29" fmla="*/ 16 h 144"/>
                  <a:gd name="T30" fmla="*/ 40 w 300"/>
                  <a:gd name="T31" fmla="*/ 5 h 144"/>
                  <a:gd name="T32" fmla="*/ 32 w 300"/>
                  <a:gd name="T33" fmla="*/ 5 h 144"/>
                  <a:gd name="T34" fmla="*/ 20 w 300"/>
                  <a:gd name="T35" fmla="*/ 16 h 144"/>
                  <a:gd name="T36" fmla="*/ 12 w 300"/>
                  <a:gd name="T37" fmla="*/ 21 h 144"/>
                  <a:gd name="T38" fmla="*/ 4 w 300"/>
                  <a:gd name="T39" fmla="*/ 16 h 144"/>
                  <a:gd name="T40" fmla="*/ 12 w 300"/>
                  <a:gd name="T41" fmla="*/ 11 h 144"/>
                  <a:gd name="T42" fmla="*/ 28 w 300"/>
                  <a:gd name="T43" fmla="*/ 0 h 144"/>
                  <a:gd name="T44" fmla="*/ 24 w 300"/>
                  <a:gd name="T45" fmla="*/ 11 h 144"/>
                  <a:gd name="T46" fmla="*/ 4 w 300"/>
                  <a:gd name="T47" fmla="*/ 21 h 144"/>
                  <a:gd name="T48" fmla="*/ 4 w 300"/>
                  <a:gd name="T49" fmla="*/ 31 h 144"/>
                  <a:gd name="T50" fmla="*/ 28 w 300"/>
                  <a:gd name="T51" fmla="*/ 16 h 144"/>
                  <a:gd name="T52" fmla="*/ 43 w 300"/>
                  <a:gd name="T53" fmla="*/ 5 h 144"/>
                  <a:gd name="T54" fmla="*/ 51 w 300"/>
                  <a:gd name="T55" fmla="*/ 16 h 144"/>
                  <a:gd name="T56" fmla="*/ 40 w 300"/>
                  <a:gd name="T57" fmla="*/ 26 h 1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0"/>
                  <a:gd name="T88" fmla="*/ 0 h 144"/>
                  <a:gd name="T89" fmla="*/ 300 w 300"/>
                  <a:gd name="T90" fmla="*/ 144 h 1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0" h="144">
                    <a:moveTo>
                      <a:pt x="69" y="68"/>
                    </a:moveTo>
                    <a:cubicBezTo>
                      <a:pt x="93" y="47"/>
                      <a:pt x="118" y="26"/>
                      <a:pt x="137" y="22"/>
                    </a:cubicBezTo>
                    <a:cubicBezTo>
                      <a:pt x="156" y="18"/>
                      <a:pt x="186" y="34"/>
                      <a:pt x="182" y="45"/>
                    </a:cubicBezTo>
                    <a:cubicBezTo>
                      <a:pt x="178" y="56"/>
                      <a:pt x="129" y="75"/>
                      <a:pt x="114" y="90"/>
                    </a:cubicBezTo>
                    <a:cubicBezTo>
                      <a:pt x="99" y="105"/>
                      <a:pt x="84" y="128"/>
                      <a:pt x="92" y="136"/>
                    </a:cubicBezTo>
                    <a:cubicBezTo>
                      <a:pt x="100" y="144"/>
                      <a:pt x="160" y="144"/>
                      <a:pt x="160" y="136"/>
                    </a:cubicBezTo>
                    <a:cubicBezTo>
                      <a:pt x="160" y="128"/>
                      <a:pt x="103" y="109"/>
                      <a:pt x="92" y="90"/>
                    </a:cubicBezTo>
                    <a:cubicBezTo>
                      <a:pt x="81" y="71"/>
                      <a:pt x="81" y="29"/>
                      <a:pt x="92" y="22"/>
                    </a:cubicBezTo>
                    <a:cubicBezTo>
                      <a:pt x="103" y="15"/>
                      <a:pt x="141" y="34"/>
                      <a:pt x="160" y="45"/>
                    </a:cubicBezTo>
                    <a:cubicBezTo>
                      <a:pt x="179" y="56"/>
                      <a:pt x="205" y="79"/>
                      <a:pt x="205" y="90"/>
                    </a:cubicBezTo>
                    <a:cubicBezTo>
                      <a:pt x="205" y="101"/>
                      <a:pt x="179" y="117"/>
                      <a:pt x="160" y="113"/>
                    </a:cubicBezTo>
                    <a:cubicBezTo>
                      <a:pt x="141" y="109"/>
                      <a:pt x="111" y="72"/>
                      <a:pt x="92" y="68"/>
                    </a:cubicBezTo>
                    <a:cubicBezTo>
                      <a:pt x="73" y="64"/>
                      <a:pt x="50" y="79"/>
                      <a:pt x="46" y="90"/>
                    </a:cubicBezTo>
                    <a:cubicBezTo>
                      <a:pt x="42" y="101"/>
                      <a:pt x="43" y="140"/>
                      <a:pt x="69" y="136"/>
                    </a:cubicBezTo>
                    <a:cubicBezTo>
                      <a:pt x="95" y="132"/>
                      <a:pt x="179" y="87"/>
                      <a:pt x="205" y="68"/>
                    </a:cubicBezTo>
                    <a:cubicBezTo>
                      <a:pt x="231" y="49"/>
                      <a:pt x="232" y="30"/>
                      <a:pt x="228" y="22"/>
                    </a:cubicBezTo>
                    <a:cubicBezTo>
                      <a:pt x="224" y="14"/>
                      <a:pt x="201" y="14"/>
                      <a:pt x="182" y="22"/>
                    </a:cubicBezTo>
                    <a:cubicBezTo>
                      <a:pt x="163" y="30"/>
                      <a:pt x="133" y="57"/>
                      <a:pt x="114" y="68"/>
                    </a:cubicBezTo>
                    <a:cubicBezTo>
                      <a:pt x="95" y="79"/>
                      <a:pt x="84" y="90"/>
                      <a:pt x="69" y="90"/>
                    </a:cubicBezTo>
                    <a:cubicBezTo>
                      <a:pt x="54" y="90"/>
                      <a:pt x="23" y="75"/>
                      <a:pt x="23" y="68"/>
                    </a:cubicBezTo>
                    <a:cubicBezTo>
                      <a:pt x="23" y="61"/>
                      <a:pt x="46" y="56"/>
                      <a:pt x="69" y="45"/>
                    </a:cubicBezTo>
                    <a:cubicBezTo>
                      <a:pt x="92" y="34"/>
                      <a:pt x="149" y="0"/>
                      <a:pt x="160" y="0"/>
                    </a:cubicBezTo>
                    <a:cubicBezTo>
                      <a:pt x="171" y="0"/>
                      <a:pt x="160" y="30"/>
                      <a:pt x="137" y="45"/>
                    </a:cubicBezTo>
                    <a:cubicBezTo>
                      <a:pt x="114" y="60"/>
                      <a:pt x="42" y="75"/>
                      <a:pt x="23" y="90"/>
                    </a:cubicBezTo>
                    <a:cubicBezTo>
                      <a:pt x="4" y="105"/>
                      <a:pt x="0" y="140"/>
                      <a:pt x="23" y="136"/>
                    </a:cubicBezTo>
                    <a:cubicBezTo>
                      <a:pt x="46" y="132"/>
                      <a:pt x="122" y="87"/>
                      <a:pt x="160" y="68"/>
                    </a:cubicBezTo>
                    <a:cubicBezTo>
                      <a:pt x="198" y="49"/>
                      <a:pt x="227" y="22"/>
                      <a:pt x="250" y="22"/>
                    </a:cubicBezTo>
                    <a:cubicBezTo>
                      <a:pt x="273" y="22"/>
                      <a:pt x="300" y="53"/>
                      <a:pt x="296" y="68"/>
                    </a:cubicBezTo>
                    <a:cubicBezTo>
                      <a:pt x="292" y="83"/>
                      <a:pt x="239" y="105"/>
                      <a:pt x="228" y="113"/>
                    </a:cubicBezTo>
                  </a:path>
                </a:pathLst>
              </a:custGeom>
              <a:noFill/>
              <a:ln w="9525">
                <a:solidFill>
                  <a:srgbClr val="464D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7472" name="Freeform 140"/>
              <p:cNvSpPr>
                <a:spLocks/>
              </p:cNvSpPr>
              <p:nvPr/>
            </p:nvSpPr>
            <p:spPr bwMode="auto">
              <a:xfrm flipH="1">
                <a:off x="4380" y="2847"/>
                <a:ext cx="126" cy="69"/>
              </a:xfrm>
              <a:custGeom>
                <a:avLst/>
                <a:gdLst>
                  <a:gd name="T0" fmla="*/ 12 w 300"/>
                  <a:gd name="T1" fmla="*/ 16 h 144"/>
                  <a:gd name="T2" fmla="*/ 24 w 300"/>
                  <a:gd name="T3" fmla="*/ 5 h 144"/>
                  <a:gd name="T4" fmla="*/ 32 w 300"/>
                  <a:gd name="T5" fmla="*/ 11 h 144"/>
                  <a:gd name="T6" fmla="*/ 20 w 300"/>
                  <a:gd name="T7" fmla="*/ 21 h 144"/>
                  <a:gd name="T8" fmla="*/ 16 w 300"/>
                  <a:gd name="T9" fmla="*/ 31 h 144"/>
                  <a:gd name="T10" fmla="*/ 28 w 300"/>
                  <a:gd name="T11" fmla="*/ 31 h 144"/>
                  <a:gd name="T12" fmla="*/ 16 w 300"/>
                  <a:gd name="T13" fmla="*/ 21 h 144"/>
                  <a:gd name="T14" fmla="*/ 16 w 300"/>
                  <a:gd name="T15" fmla="*/ 5 h 144"/>
                  <a:gd name="T16" fmla="*/ 28 w 300"/>
                  <a:gd name="T17" fmla="*/ 11 h 144"/>
                  <a:gd name="T18" fmla="*/ 36 w 300"/>
                  <a:gd name="T19" fmla="*/ 21 h 144"/>
                  <a:gd name="T20" fmla="*/ 28 w 300"/>
                  <a:gd name="T21" fmla="*/ 26 h 144"/>
                  <a:gd name="T22" fmla="*/ 16 w 300"/>
                  <a:gd name="T23" fmla="*/ 16 h 144"/>
                  <a:gd name="T24" fmla="*/ 8 w 300"/>
                  <a:gd name="T25" fmla="*/ 21 h 144"/>
                  <a:gd name="T26" fmla="*/ 12 w 300"/>
                  <a:gd name="T27" fmla="*/ 31 h 144"/>
                  <a:gd name="T28" fmla="*/ 36 w 300"/>
                  <a:gd name="T29" fmla="*/ 16 h 144"/>
                  <a:gd name="T30" fmla="*/ 40 w 300"/>
                  <a:gd name="T31" fmla="*/ 5 h 144"/>
                  <a:gd name="T32" fmla="*/ 32 w 300"/>
                  <a:gd name="T33" fmla="*/ 5 h 144"/>
                  <a:gd name="T34" fmla="*/ 20 w 300"/>
                  <a:gd name="T35" fmla="*/ 16 h 144"/>
                  <a:gd name="T36" fmla="*/ 12 w 300"/>
                  <a:gd name="T37" fmla="*/ 21 h 144"/>
                  <a:gd name="T38" fmla="*/ 4 w 300"/>
                  <a:gd name="T39" fmla="*/ 16 h 144"/>
                  <a:gd name="T40" fmla="*/ 12 w 300"/>
                  <a:gd name="T41" fmla="*/ 11 h 144"/>
                  <a:gd name="T42" fmla="*/ 28 w 300"/>
                  <a:gd name="T43" fmla="*/ 0 h 144"/>
                  <a:gd name="T44" fmla="*/ 24 w 300"/>
                  <a:gd name="T45" fmla="*/ 11 h 144"/>
                  <a:gd name="T46" fmla="*/ 4 w 300"/>
                  <a:gd name="T47" fmla="*/ 21 h 144"/>
                  <a:gd name="T48" fmla="*/ 4 w 300"/>
                  <a:gd name="T49" fmla="*/ 31 h 144"/>
                  <a:gd name="T50" fmla="*/ 28 w 300"/>
                  <a:gd name="T51" fmla="*/ 16 h 144"/>
                  <a:gd name="T52" fmla="*/ 44 w 300"/>
                  <a:gd name="T53" fmla="*/ 5 h 144"/>
                  <a:gd name="T54" fmla="*/ 52 w 300"/>
                  <a:gd name="T55" fmla="*/ 16 h 144"/>
                  <a:gd name="T56" fmla="*/ 40 w 300"/>
                  <a:gd name="T57" fmla="*/ 26 h 1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0"/>
                  <a:gd name="T88" fmla="*/ 0 h 144"/>
                  <a:gd name="T89" fmla="*/ 300 w 300"/>
                  <a:gd name="T90" fmla="*/ 144 h 1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0" h="144">
                    <a:moveTo>
                      <a:pt x="69" y="68"/>
                    </a:moveTo>
                    <a:cubicBezTo>
                      <a:pt x="93" y="47"/>
                      <a:pt x="118" y="26"/>
                      <a:pt x="137" y="22"/>
                    </a:cubicBezTo>
                    <a:cubicBezTo>
                      <a:pt x="156" y="18"/>
                      <a:pt x="186" y="34"/>
                      <a:pt x="182" y="45"/>
                    </a:cubicBezTo>
                    <a:cubicBezTo>
                      <a:pt x="178" y="56"/>
                      <a:pt x="129" y="75"/>
                      <a:pt x="114" y="90"/>
                    </a:cubicBezTo>
                    <a:cubicBezTo>
                      <a:pt x="99" y="105"/>
                      <a:pt x="84" y="128"/>
                      <a:pt x="92" y="136"/>
                    </a:cubicBezTo>
                    <a:cubicBezTo>
                      <a:pt x="100" y="144"/>
                      <a:pt x="160" y="144"/>
                      <a:pt x="160" y="136"/>
                    </a:cubicBezTo>
                    <a:cubicBezTo>
                      <a:pt x="160" y="128"/>
                      <a:pt x="103" y="109"/>
                      <a:pt x="92" y="90"/>
                    </a:cubicBezTo>
                    <a:cubicBezTo>
                      <a:pt x="81" y="71"/>
                      <a:pt x="81" y="29"/>
                      <a:pt x="92" y="22"/>
                    </a:cubicBezTo>
                    <a:cubicBezTo>
                      <a:pt x="103" y="15"/>
                      <a:pt x="141" y="34"/>
                      <a:pt x="160" y="45"/>
                    </a:cubicBezTo>
                    <a:cubicBezTo>
                      <a:pt x="179" y="56"/>
                      <a:pt x="205" y="79"/>
                      <a:pt x="205" y="90"/>
                    </a:cubicBezTo>
                    <a:cubicBezTo>
                      <a:pt x="205" y="101"/>
                      <a:pt x="179" y="117"/>
                      <a:pt x="160" y="113"/>
                    </a:cubicBezTo>
                    <a:cubicBezTo>
                      <a:pt x="141" y="109"/>
                      <a:pt x="111" y="72"/>
                      <a:pt x="92" y="68"/>
                    </a:cubicBezTo>
                    <a:cubicBezTo>
                      <a:pt x="73" y="64"/>
                      <a:pt x="50" y="79"/>
                      <a:pt x="46" y="90"/>
                    </a:cubicBezTo>
                    <a:cubicBezTo>
                      <a:pt x="42" y="101"/>
                      <a:pt x="43" y="140"/>
                      <a:pt x="69" y="136"/>
                    </a:cubicBezTo>
                    <a:cubicBezTo>
                      <a:pt x="95" y="132"/>
                      <a:pt x="179" y="87"/>
                      <a:pt x="205" y="68"/>
                    </a:cubicBezTo>
                    <a:cubicBezTo>
                      <a:pt x="231" y="49"/>
                      <a:pt x="232" y="30"/>
                      <a:pt x="228" y="22"/>
                    </a:cubicBezTo>
                    <a:cubicBezTo>
                      <a:pt x="224" y="14"/>
                      <a:pt x="201" y="14"/>
                      <a:pt x="182" y="22"/>
                    </a:cubicBezTo>
                    <a:cubicBezTo>
                      <a:pt x="163" y="30"/>
                      <a:pt x="133" y="57"/>
                      <a:pt x="114" y="68"/>
                    </a:cubicBezTo>
                    <a:cubicBezTo>
                      <a:pt x="95" y="79"/>
                      <a:pt x="84" y="90"/>
                      <a:pt x="69" y="90"/>
                    </a:cubicBezTo>
                    <a:cubicBezTo>
                      <a:pt x="54" y="90"/>
                      <a:pt x="23" y="75"/>
                      <a:pt x="23" y="68"/>
                    </a:cubicBezTo>
                    <a:cubicBezTo>
                      <a:pt x="23" y="61"/>
                      <a:pt x="46" y="56"/>
                      <a:pt x="69" y="45"/>
                    </a:cubicBezTo>
                    <a:cubicBezTo>
                      <a:pt x="92" y="34"/>
                      <a:pt x="149" y="0"/>
                      <a:pt x="160" y="0"/>
                    </a:cubicBezTo>
                    <a:cubicBezTo>
                      <a:pt x="171" y="0"/>
                      <a:pt x="160" y="30"/>
                      <a:pt x="137" y="45"/>
                    </a:cubicBezTo>
                    <a:cubicBezTo>
                      <a:pt x="114" y="60"/>
                      <a:pt x="42" y="75"/>
                      <a:pt x="23" y="90"/>
                    </a:cubicBezTo>
                    <a:cubicBezTo>
                      <a:pt x="4" y="105"/>
                      <a:pt x="0" y="140"/>
                      <a:pt x="23" y="136"/>
                    </a:cubicBezTo>
                    <a:cubicBezTo>
                      <a:pt x="46" y="132"/>
                      <a:pt x="122" y="87"/>
                      <a:pt x="160" y="68"/>
                    </a:cubicBezTo>
                    <a:cubicBezTo>
                      <a:pt x="198" y="49"/>
                      <a:pt x="227" y="22"/>
                      <a:pt x="250" y="22"/>
                    </a:cubicBezTo>
                    <a:cubicBezTo>
                      <a:pt x="273" y="22"/>
                      <a:pt x="300" y="53"/>
                      <a:pt x="296" y="68"/>
                    </a:cubicBezTo>
                    <a:cubicBezTo>
                      <a:pt x="292" y="83"/>
                      <a:pt x="239" y="105"/>
                      <a:pt x="228" y="113"/>
                    </a:cubicBezTo>
                  </a:path>
                </a:pathLst>
              </a:custGeom>
              <a:noFill/>
              <a:ln w="9525">
                <a:solidFill>
                  <a:srgbClr val="464D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7473" name="Freeform 141"/>
              <p:cNvSpPr>
                <a:spLocks/>
              </p:cNvSpPr>
              <p:nvPr/>
            </p:nvSpPr>
            <p:spPr bwMode="auto">
              <a:xfrm flipH="1">
                <a:off x="4434" y="2971"/>
                <a:ext cx="126" cy="69"/>
              </a:xfrm>
              <a:custGeom>
                <a:avLst/>
                <a:gdLst>
                  <a:gd name="T0" fmla="*/ 12 w 300"/>
                  <a:gd name="T1" fmla="*/ 16 h 144"/>
                  <a:gd name="T2" fmla="*/ 24 w 300"/>
                  <a:gd name="T3" fmla="*/ 5 h 144"/>
                  <a:gd name="T4" fmla="*/ 32 w 300"/>
                  <a:gd name="T5" fmla="*/ 11 h 144"/>
                  <a:gd name="T6" fmla="*/ 20 w 300"/>
                  <a:gd name="T7" fmla="*/ 21 h 144"/>
                  <a:gd name="T8" fmla="*/ 16 w 300"/>
                  <a:gd name="T9" fmla="*/ 31 h 144"/>
                  <a:gd name="T10" fmla="*/ 28 w 300"/>
                  <a:gd name="T11" fmla="*/ 31 h 144"/>
                  <a:gd name="T12" fmla="*/ 16 w 300"/>
                  <a:gd name="T13" fmla="*/ 21 h 144"/>
                  <a:gd name="T14" fmla="*/ 16 w 300"/>
                  <a:gd name="T15" fmla="*/ 5 h 144"/>
                  <a:gd name="T16" fmla="*/ 28 w 300"/>
                  <a:gd name="T17" fmla="*/ 11 h 144"/>
                  <a:gd name="T18" fmla="*/ 36 w 300"/>
                  <a:gd name="T19" fmla="*/ 21 h 144"/>
                  <a:gd name="T20" fmla="*/ 28 w 300"/>
                  <a:gd name="T21" fmla="*/ 26 h 144"/>
                  <a:gd name="T22" fmla="*/ 16 w 300"/>
                  <a:gd name="T23" fmla="*/ 16 h 144"/>
                  <a:gd name="T24" fmla="*/ 8 w 300"/>
                  <a:gd name="T25" fmla="*/ 21 h 144"/>
                  <a:gd name="T26" fmla="*/ 12 w 300"/>
                  <a:gd name="T27" fmla="*/ 31 h 144"/>
                  <a:gd name="T28" fmla="*/ 36 w 300"/>
                  <a:gd name="T29" fmla="*/ 16 h 144"/>
                  <a:gd name="T30" fmla="*/ 40 w 300"/>
                  <a:gd name="T31" fmla="*/ 5 h 144"/>
                  <a:gd name="T32" fmla="*/ 32 w 300"/>
                  <a:gd name="T33" fmla="*/ 5 h 144"/>
                  <a:gd name="T34" fmla="*/ 20 w 300"/>
                  <a:gd name="T35" fmla="*/ 16 h 144"/>
                  <a:gd name="T36" fmla="*/ 12 w 300"/>
                  <a:gd name="T37" fmla="*/ 21 h 144"/>
                  <a:gd name="T38" fmla="*/ 4 w 300"/>
                  <a:gd name="T39" fmla="*/ 16 h 144"/>
                  <a:gd name="T40" fmla="*/ 12 w 300"/>
                  <a:gd name="T41" fmla="*/ 11 h 144"/>
                  <a:gd name="T42" fmla="*/ 28 w 300"/>
                  <a:gd name="T43" fmla="*/ 0 h 144"/>
                  <a:gd name="T44" fmla="*/ 24 w 300"/>
                  <a:gd name="T45" fmla="*/ 11 h 144"/>
                  <a:gd name="T46" fmla="*/ 4 w 300"/>
                  <a:gd name="T47" fmla="*/ 21 h 144"/>
                  <a:gd name="T48" fmla="*/ 4 w 300"/>
                  <a:gd name="T49" fmla="*/ 31 h 144"/>
                  <a:gd name="T50" fmla="*/ 28 w 300"/>
                  <a:gd name="T51" fmla="*/ 16 h 144"/>
                  <a:gd name="T52" fmla="*/ 44 w 300"/>
                  <a:gd name="T53" fmla="*/ 5 h 144"/>
                  <a:gd name="T54" fmla="*/ 52 w 300"/>
                  <a:gd name="T55" fmla="*/ 16 h 144"/>
                  <a:gd name="T56" fmla="*/ 40 w 300"/>
                  <a:gd name="T57" fmla="*/ 26 h 1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0"/>
                  <a:gd name="T88" fmla="*/ 0 h 144"/>
                  <a:gd name="T89" fmla="*/ 300 w 300"/>
                  <a:gd name="T90" fmla="*/ 144 h 1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0" h="144">
                    <a:moveTo>
                      <a:pt x="69" y="68"/>
                    </a:moveTo>
                    <a:cubicBezTo>
                      <a:pt x="93" y="47"/>
                      <a:pt x="118" y="26"/>
                      <a:pt x="137" y="22"/>
                    </a:cubicBezTo>
                    <a:cubicBezTo>
                      <a:pt x="156" y="18"/>
                      <a:pt x="186" y="34"/>
                      <a:pt x="182" y="45"/>
                    </a:cubicBezTo>
                    <a:cubicBezTo>
                      <a:pt x="178" y="56"/>
                      <a:pt x="129" y="75"/>
                      <a:pt x="114" y="90"/>
                    </a:cubicBezTo>
                    <a:cubicBezTo>
                      <a:pt x="99" y="105"/>
                      <a:pt x="84" y="128"/>
                      <a:pt x="92" y="136"/>
                    </a:cubicBezTo>
                    <a:cubicBezTo>
                      <a:pt x="100" y="144"/>
                      <a:pt x="160" y="144"/>
                      <a:pt x="160" y="136"/>
                    </a:cubicBezTo>
                    <a:cubicBezTo>
                      <a:pt x="160" y="128"/>
                      <a:pt x="103" y="109"/>
                      <a:pt x="92" y="90"/>
                    </a:cubicBezTo>
                    <a:cubicBezTo>
                      <a:pt x="81" y="71"/>
                      <a:pt x="81" y="29"/>
                      <a:pt x="92" y="22"/>
                    </a:cubicBezTo>
                    <a:cubicBezTo>
                      <a:pt x="103" y="15"/>
                      <a:pt x="141" y="34"/>
                      <a:pt x="160" y="45"/>
                    </a:cubicBezTo>
                    <a:cubicBezTo>
                      <a:pt x="179" y="56"/>
                      <a:pt x="205" y="79"/>
                      <a:pt x="205" y="90"/>
                    </a:cubicBezTo>
                    <a:cubicBezTo>
                      <a:pt x="205" y="101"/>
                      <a:pt x="179" y="117"/>
                      <a:pt x="160" y="113"/>
                    </a:cubicBezTo>
                    <a:cubicBezTo>
                      <a:pt x="141" y="109"/>
                      <a:pt x="111" y="72"/>
                      <a:pt x="92" y="68"/>
                    </a:cubicBezTo>
                    <a:cubicBezTo>
                      <a:pt x="73" y="64"/>
                      <a:pt x="50" y="79"/>
                      <a:pt x="46" y="90"/>
                    </a:cubicBezTo>
                    <a:cubicBezTo>
                      <a:pt x="42" y="101"/>
                      <a:pt x="43" y="140"/>
                      <a:pt x="69" y="136"/>
                    </a:cubicBezTo>
                    <a:cubicBezTo>
                      <a:pt x="95" y="132"/>
                      <a:pt x="179" y="87"/>
                      <a:pt x="205" y="68"/>
                    </a:cubicBezTo>
                    <a:cubicBezTo>
                      <a:pt x="231" y="49"/>
                      <a:pt x="232" y="30"/>
                      <a:pt x="228" y="22"/>
                    </a:cubicBezTo>
                    <a:cubicBezTo>
                      <a:pt x="224" y="14"/>
                      <a:pt x="201" y="14"/>
                      <a:pt x="182" y="22"/>
                    </a:cubicBezTo>
                    <a:cubicBezTo>
                      <a:pt x="163" y="30"/>
                      <a:pt x="133" y="57"/>
                      <a:pt x="114" y="68"/>
                    </a:cubicBezTo>
                    <a:cubicBezTo>
                      <a:pt x="95" y="79"/>
                      <a:pt x="84" y="90"/>
                      <a:pt x="69" y="90"/>
                    </a:cubicBezTo>
                    <a:cubicBezTo>
                      <a:pt x="54" y="90"/>
                      <a:pt x="23" y="75"/>
                      <a:pt x="23" y="68"/>
                    </a:cubicBezTo>
                    <a:cubicBezTo>
                      <a:pt x="23" y="61"/>
                      <a:pt x="46" y="56"/>
                      <a:pt x="69" y="45"/>
                    </a:cubicBezTo>
                    <a:cubicBezTo>
                      <a:pt x="92" y="34"/>
                      <a:pt x="149" y="0"/>
                      <a:pt x="160" y="0"/>
                    </a:cubicBezTo>
                    <a:cubicBezTo>
                      <a:pt x="171" y="0"/>
                      <a:pt x="160" y="30"/>
                      <a:pt x="137" y="45"/>
                    </a:cubicBezTo>
                    <a:cubicBezTo>
                      <a:pt x="114" y="60"/>
                      <a:pt x="42" y="75"/>
                      <a:pt x="23" y="90"/>
                    </a:cubicBezTo>
                    <a:cubicBezTo>
                      <a:pt x="4" y="105"/>
                      <a:pt x="0" y="140"/>
                      <a:pt x="23" y="136"/>
                    </a:cubicBezTo>
                    <a:cubicBezTo>
                      <a:pt x="46" y="132"/>
                      <a:pt x="122" y="87"/>
                      <a:pt x="160" y="68"/>
                    </a:cubicBezTo>
                    <a:cubicBezTo>
                      <a:pt x="198" y="49"/>
                      <a:pt x="227" y="22"/>
                      <a:pt x="250" y="22"/>
                    </a:cubicBezTo>
                    <a:cubicBezTo>
                      <a:pt x="273" y="22"/>
                      <a:pt x="300" y="53"/>
                      <a:pt x="296" y="68"/>
                    </a:cubicBezTo>
                    <a:cubicBezTo>
                      <a:pt x="292" y="83"/>
                      <a:pt x="239" y="105"/>
                      <a:pt x="228" y="113"/>
                    </a:cubicBezTo>
                  </a:path>
                </a:pathLst>
              </a:custGeom>
              <a:noFill/>
              <a:ln w="9525">
                <a:solidFill>
                  <a:srgbClr val="464D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7474" name="Freeform 142"/>
              <p:cNvSpPr>
                <a:spLocks/>
              </p:cNvSpPr>
              <p:nvPr/>
            </p:nvSpPr>
            <p:spPr bwMode="auto">
              <a:xfrm flipH="1">
                <a:off x="4327" y="3074"/>
                <a:ext cx="126" cy="69"/>
              </a:xfrm>
              <a:custGeom>
                <a:avLst/>
                <a:gdLst>
                  <a:gd name="T0" fmla="*/ 12 w 300"/>
                  <a:gd name="T1" fmla="*/ 16 h 144"/>
                  <a:gd name="T2" fmla="*/ 24 w 300"/>
                  <a:gd name="T3" fmla="*/ 5 h 144"/>
                  <a:gd name="T4" fmla="*/ 32 w 300"/>
                  <a:gd name="T5" fmla="*/ 11 h 144"/>
                  <a:gd name="T6" fmla="*/ 20 w 300"/>
                  <a:gd name="T7" fmla="*/ 21 h 144"/>
                  <a:gd name="T8" fmla="*/ 16 w 300"/>
                  <a:gd name="T9" fmla="*/ 31 h 144"/>
                  <a:gd name="T10" fmla="*/ 28 w 300"/>
                  <a:gd name="T11" fmla="*/ 31 h 144"/>
                  <a:gd name="T12" fmla="*/ 16 w 300"/>
                  <a:gd name="T13" fmla="*/ 21 h 144"/>
                  <a:gd name="T14" fmla="*/ 16 w 300"/>
                  <a:gd name="T15" fmla="*/ 5 h 144"/>
                  <a:gd name="T16" fmla="*/ 28 w 300"/>
                  <a:gd name="T17" fmla="*/ 11 h 144"/>
                  <a:gd name="T18" fmla="*/ 36 w 300"/>
                  <a:gd name="T19" fmla="*/ 21 h 144"/>
                  <a:gd name="T20" fmla="*/ 28 w 300"/>
                  <a:gd name="T21" fmla="*/ 26 h 144"/>
                  <a:gd name="T22" fmla="*/ 16 w 300"/>
                  <a:gd name="T23" fmla="*/ 16 h 144"/>
                  <a:gd name="T24" fmla="*/ 8 w 300"/>
                  <a:gd name="T25" fmla="*/ 21 h 144"/>
                  <a:gd name="T26" fmla="*/ 12 w 300"/>
                  <a:gd name="T27" fmla="*/ 31 h 144"/>
                  <a:gd name="T28" fmla="*/ 36 w 300"/>
                  <a:gd name="T29" fmla="*/ 16 h 144"/>
                  <a:gd name="T30" fmla="*/ 40 w 300"/>
                  <a:gd name="T31" fmla="*/ 5 h 144"/>
                  <a:gd name="T32" fmla="*/ 32 w 300"/>
                  <a:gd name="T33" fmla="*/ 5 h 144"/>
                  <a:gd name="T34" fmla="*/ 20 w 300"/>
                  <a:gd name="T35" fmla="*/ 16 h 144"/>
                  <a:gd name="T36" fmla="*/ 12 w 300"/>
                  <a:gd name="T37" fmla="*/ 21 h 144"/>
                  <a:gd name="T38" fmla="*/ 4 w 300"/>
                  <a:gd name="T39" fmla="*/ 16 h 144"/>
                  <a:gd name="T40" fmla="*/ 12 w 300"/>
                  <a:gd name="T41" fmla="*/ 11 h 144"/>
                  <a:gd name="T42" fmla="*/ 28 w 300"/>
                  <a:gd name="T43" fmla="*/ 0 h 144"/>
                  <a:gd name="T44" fmla="*/ 24 w 300"/>
                  <a:gd name="T45" fmla="*/ 11 h 144"/>
                  <a:gd name="T46" fmla="*/ 4 w 300"/>
                  <a:gd name="T47" fmla="*/ 21 h 144"/>
                  <a:gd name="T48" fmla="*/ 4 w 300"/>
                  <a:gd name="T49" fmla="*/ 31 h 144"/>
                  <a:gd name="T50" fmla="*/ 28 w 300"/>
                  <a:gd name="T51" fmla="*/ 16 h 144"/>
                  <a:gd name="T52" fmla="*/ 44 w 300"/>
                  <a:gd name="T53" fmla="*/ 5 h 144"/>
                  <a:gd name="T54" fmla="*/ 52 w 300"/>
                  <a:gd name="T55" fmla="*/ 16 h 144"/>
                  <a:gd name="T56" fmla="*/ 40 w 300"/>
                  <a:gd name="T57" fmla="*/ 26 h 1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0"/>
                  <a:gd name="T88" fmla="*/ 0 h 144"/>
                  <a:gd name="T89" fmla="*/ 300 w 300"/>
                  <a:gd name="T90" fmla="*/ 144 h 1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0" h="144">
                    <a:moveTo>
                      <a:pt x="69" y="68"/>
                    </a:moveTo>
                    <a:cubicBezTo>
                      <a:pt x="93" y="47"/>
                      <a:pt x="118" y="26"/>
                      <a:pt x="137" y="22"/>
                    </a:cubicBezTo>
                    <a:cubicBezTo>
                      <a:pt x="156" y="18"/>
                      <a:pt x="186" y="34"/>
                      <a:pt x="182" y="45"/>
                    </a:cubicBezTo>
                    <a:cubicBezTo>
                      <a:pt x="178" y="56"/>
                      <a:pt x="129" y="75"/>
                      <a:pt x="114" y="90"/>
                    </a:cubicBezTo>
                    <a:cubicBezTo>
                      <a:pt x="99" y="105"/>
                      <a:pt x="84" y="128"/>
                      <a:pt x="92" y="136"/>
                    </a:cubicBezTo>
                    <a:cubicBezTo>
                      <a:pt x="100" y="144"/>
                      <a:pt x="160" y="144"/>
                      <a:pt x="160" y="136"/>
                    </a:cubicBezTo>
                    <a:cubicBezTo>
                      <a:pt x="160" y="128"/>
                      <a:pt x="103" y="109"/>
                      <a:pt x="92" y="90"/>
                    </a:cubicBezTo>
                    <a:cubicBezTo>
                      <a:pt x="81" y="71"/>
                      <a:pt x="81" y="29"/>
                      <a:pt x="92" y="22"/>
                    </a:cubicBezTo>
                    <a:cubicBezTo>
                      <a:pt x="103" y="15"/>
                      <a:pt x="141" y="34"/>
                      <a:pt x="160" y="45"/>
                    </a:cubicBezTo>
                    <a:cubicBezTo>
                      <a:pt x="179" y="56"/>
                      <a:pt x="205" y="79"/>
                      <a:pt x="205" y="90"/>
                    </a:cubicBezTo>
                    <a:cubicBezTo>
                      <a:pt x="205" y="101"/>
                      <a:pt x="179" y="117"/>
                      <a:pt x="160" y="113"/>
                    </a:cubicBezTo>
                    <a:cubicBezTo>
                      <a:pt x="141" y="109"/>
                      <a:pt x="111" y="72"/>
                      <a:pt x="92" y="68"/>
                    </a:cubicBezTo>
                    <a:cubicBezTo>
                      <a:pt x="73" y="64"/>
                      <a:pt x="50" y="79"/>
                      <a:pt x="46" y="90"/>
                    </a:cubicBezTo>
                    <a:cubicBezTo>
                      <a:pt x="42" y="101"/>
                      <a:pt x="43" y="140"/>
                      <a:pt x="69" y="136"/>
                    </a:cubicBezTo>
                    <a:cubicBezTo>
                      <a:pt x="95" y="132"/>
                      <a:pt x="179" y="87"/>
                      <a:pt x="205" y="68"/>
                    </a:cubicBezTo>
                    <a:cubicBezTo>
                      <a:pt x="231" y="49"/>
                      <a:pt x="232" y="30"/>
                      <a:pt x="228" y="22"/>
                    </a:cubicBezTo>
                    <a:cubicBezTo>
                      <a:pt x="224" y="14"/>
                      <a:pt x="201" y="14"/>
                      <a:pt x="182" y="22"/>
                    </a:cubicBezTo>
                    <a:cubicBezTo>
                      <a:pt x="163" y="30"/>
                      <a:pt x="133" y="57"/>
                      <a:pt x="114" y="68"/>
                    </a:cubicBezTo>
                    <a:cubicBezTo>
                      <a:pt x="95" y="79"/>
                      <a:pt x="84" y="90"/>
                      <a:pt x="69" y="90"/>
                    </a:cubicBezTo>
                    <a:cubicBezTo>
                      <a:pt x="54" y="90"/>
                      <a:pt x="23" y="75"/>
                      <a:pt x="23" y="68"/>
                    </a:cubicBezTo>
                    <a:cubicBezTo>
                      <a:pt x="23" y="61"/>
                      <a:pt x="46" y="56"/>
                      <a:pt x="69" y="45"/>
                    </a:cubicBezTo>
                    <a:cubicBezTo>
                      <a:pt x="92" y="34"/>
                      <a:pt x="149" y="0"/>
                      <a:pt x="160" y="0"/>
                    </a:cubicBezTo>
                    <a:cubicBezTo>
                      <a:pt x="171" y="0"/>
                      <a:pt x="160" y="30"/>
                      <a:pt x="137" y="45"/>
                    </a:cubicBezTo>
                    <a:cubicBezTo>
                      <a:pt x="114" y="60"/>
                      <a:pt x="42" y="75"/>
                      <a:pt x="23" y="90"/>
                    </a:cubicBezTo>
                    <a:cubicBezTo>
                      <a:pt x="4" y="105"/>
                      <a:pt x="0" y="140"/>
                      <a:pt x="23" y="136"/>
                    </a:cubicBezTo>
                    <a:cubicBezTo>
                      <a:pt x="46" y="132"/>
                      <a:pt x="122" y="87"/>
                      <a:pt x="160" y="68"/>
                    </a:cubicBezTo>
                    <a:cubicBezTo>
                      <a:pt x="198" y="49"/>
                      <a:pt x="227" y="22"/>
                      <a:pt x="250" y="22"/>
                    </a:cubicBezTo>
                    <a:cubicBezTo>
                      <a:pt x="273" y="22"/>
                      <a:pt x="300" y="53"/>
                      <a:pt x="296" y="68"/>
                    </a:cubicBezTo>
                    <a:cubicBezTo>
                      <a:pt x="292" y="83"/>
                      <a:pt x="239" y="105"/>
                      <a:pt x="228" y="113"/>
                    </a:cubicBezTo>
                  </a:path>
                </a:pathLst>
              </a:custGeom>
              <a:noFill/>
              <a:ln w="9525">
                <a:solidFill>
                  <a:srgbClr val="464D0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7475" name="Oval 143"/>
              <p:cNvSpPr>
                <a:spLocks noChangeArrowheads="1"/>
              </p:cNvSpPr>
              <p:nvPr/>
            </p:nvSpPr>
            <p:spPr bwMode="auto">
              <a:xfrm>
                <a:off x="4594" y="3861"/>
                <a:ext cx="40" cy="45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76" name="Oval 144"/>
              <p:cNvSpPr>
                <a:spLocks noChangeArrowheads="1"/>
              </p:cNvSpPr>
              <p:nvPr/>
            </p:nvSpPr>
            <p:spPr bwMode="auto">
              <a:xfrm>
                <a:off x="4634" y="3725"/>
                <a:ext cx="40" cy="45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77" name="Oval 145"/>
              <p:cNvSpPr>
                <a:spLocks noChangeArrowheads="1"/>
              </p:cNvSpPr>
              <p:nvPr/>
            </p:nvSpPr>
            <p:spPr bwMode="auto">
              <a:xfrm>
                <a:off x="4594" y="3634"/>
                <a:ext cx="40" cy="45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78" name="Oval 146"/>
              <p:cNvSpPr>
                <a:spLocks noChangeArrowheads="1"/>
              </p:cNvSpPr>
              <p:nvPr/>
            </p:nvSpPr>
            <p:spPr bwMode="auto">
              <a:xfrm>
                <a:off x="4533" y="3680"/>
                <a:ext cx="40" cy="45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79" name="Oval 147"/>
              <p:cNvSpPr>
                <a:spLocks noChangeArrowheads="1"/>
              </p:cNvSpPr>
              <p:nvPr/>
            </p:nvSpPr>
            <p:spPr bwMode="auto">
              <a:xfrm>
                <a:off x="4573" y="3748"/>
                <a:ext cx="40" cy="45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sp>
            <p:nvSpPr>
              <p:cNvPr id="17480" name="Oval 148"/>
              <p:cNvSpPr>
                <a:spLocks noChangeArrowheads="1"/>
              </p:cNvSpPr>
              <p:nvPr/>
            </p:nvSpPr>
            <p:spPr bwMode="auto">
              <a:xfrm>
                <a:off x="4533" y="3589"/>
                <a:ext cx="40" cy="45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</p:grpSp>
        <p:sp>
          <p:nvSpPr>
            <p:cNvPr id="17414" name="Line 151"/>
            <p:cNvSpPr>
              <a:spLocks noChangeShapeType="1"/>
            </p:cNvSpPr>
            <p:nvPr/>
          </p:nvSpPr>
          <p:spPr bwMode="auto">
            <a:xfrm>
              <a:off x="2220" y="2500"/>
              <a:ext cx="1976" cy="58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7415" name="Line 152"/>
            <p:cNvSpPr>
              <a:spLocks noChangeShapeType="1"/>
            </p:cNvSpPr>
            <p:nvPr/>
          </p:nvSpPr>
          <p:spPr bwMode="auto">
            <a:xfrm flipV="1">
              <a:off x="2179" y="1071"/>
              <a:ext cx="1896" cy="120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7416" name="Line 153"/>
            <p:cNvSpPr>
              <a:spLocks noChangeShapeType="1"/>
            </p:cNvSpPr>
            <p:nvPr/>
          </p:nvSpPr>
          <p:spPr bwMode="auto">
            <a:xfrm flipV="1">
              <a:off x="2220" y="2023"/>
              <a:ext cx="1895" cy="36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7417" name="Oval 154"/>
            <p:cNvSpPr>
              <a:spLocks noChangeArrowheads="1"/>
            </p:cNvSpPr>
            <p:nvPr/>
          </p:nvSpPr>
          <p:spPr bwMode="auto">
            <a:xfrm>
              <a:off x="2018" y="2341"/>
              <a:ext cx="121" cy="136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 useBgFill="1">
          <p:nvSpPr>
            <p:cNvPr id="10" name="Rectangle 155"/>
            <p:cNvSpPr>
              <a:spLocks noChangeArrowheads="1"/>
            </p:cNvSpPr>
            <p:nvPr/>
          </p:nvSpPr>
          <p:spPr bwMode="auto">
            <a:xfrm>
              <a:off x="2963" y="1302"/>
              <a:ext cx="827" cy="355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762000" fontAlgn="auto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i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Експресія</a:t>
              </a:r>
            </a:p>
            <a:p>
              <a:pPr algn="ctr" defTabSz="762000" fontAlgn="auto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i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антигена</a:t>
              </a:r>
              <a:endParaRPr lang="de-DE" sz="16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 useBgFill="1">
          <p:nvSpPr>
            <p:cNvPr id="11" name="Rectangle 156"/>
            <p:cNvSpPr>
              <a:spLocks noChangeArrowheads="1"/>
            </p:cNvSpPr>
            <p:nvPr/>
          </p:nvSpPr>
          <p:spPr bwMode="auto">
            <a:xfrm>
              <a:off x="2875" y="2069"/>
              <a:ext cx="1078" cy="278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762000" fontAlgn="auto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i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Рецептори і транспортери</a:t>
              </a:r>
              <a:endParaRPr lang="de-DE" sz="16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 useBgFill="1">
          <p:nvSpPr>
            <p:cNvPr id="12" name="Rectangle 157"/>
            <p:cNvSpPr>
              <a:spLocks noChangeArrowheads="1"/>
            </p:cNvSpPr>
            <p:nvPr/>
          </p:nvSpPr>
          <p:spPr bwMode="auto">
            <a:xfrm>
              <a:off x="2966" y="2630"/>
              <a:ext cx="897" cy="278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762000" fontAlgn="auto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i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Активність ферментів</a:t>
              </a:r>
              <a:endParaRPr lang="de-DE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7421" name="Line 158"/>
            <p:cNvSpPr>
              <a:spLocks noChangeShapeType="1"/>
            </p:cNvSpPr>
            <p:nvPr/>
          </p:nvSpPr>
          <p:spPr bwMode="auto">
            <a:xfrm>
              <a:off x="2179" y="2568"/>
              <a:ext cx="2198" cy="1224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uk-UA"/>
            </a:p>
          </p:txBody>
        </p:sp>
        <p:sp useBgFill="1">
          <p:nvSpPr>
            <p:cNvPr id="14" name="Rectangle 159"/>
            <p:cNvSpPr>
              <a:spLocks noChangeArrowheads="1"/>
            </p:cNvSpPr>
            <p:nvPr/>
          </p:nvSpPr>
          <p:spPr bwMode="auto">
            <a:xfrm>
              <a:off x="2865" y="3178"/>
              <a:ext cx="1009" cy="508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defTabSz="762000" fontAlgn="auto">
                <a:lnSpc>
                  <a:spcPct val="11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1600" b="1" i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Мембранні канали</a:t>
              </a:r>
              <a:endParaRPr lang="de-DE" sz="16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 useBgFill="1">
          <p:nvSpPr>
            <p:cNvPr id="17423" name="Rectangle 160"/>
            <p:cNvSpPr>
              <a:spLocks noChangeArrowheads="1"/>
            </p:cNvSpPr>
            <p:nvPr/>
          </p:nvSpPr>
          <p:spPr bwMode="auto">
            <a:xfrm>
              <a:off x="2966" y="3135"/>
              <a:ext cx="444" cy="68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</p:grpSp>
      <p:sp>
        <p:nvSpPr>
          <p:cNvPr id="161" name="Rectangle 160"/>
          <p:cNvSpPr/>
          <p:nvPr/>
        </p:nvSpPr>
        <p:spPr>
          <a:xfrm>
            <a:off x="285750" y="1155700"/>
            <a:ext cx="4572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Перфузія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Метаболізм</a:t>
            </a:r>
            <a:endParaRPr lang="de-DE" sz="2800" b="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Проліферація клітин</a:t>
            </a:r>
            <a:endParaRPr lang="de-DE" sz="2800" b="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Апоптоз</a:t>
            </a:r>
            <a:endParaRPr lang="de-DE" sz="2800" b="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Оксигенація / гіпоксія </a:t>
            </a:r>
            <a:endParaRPr lang="de-DE" sz="2800" b="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Ангіогенез</a:t>
            </a:r>
            <a:endParaRPr lang="de-DE" sz="2800" b="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Рецепторний статус</a:t>
            </a:r>
            <a:endParaRPr lang="de-DE" sz="2800" b="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Зв’язування антитіл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Генна візуалізація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Транспорт амінокислот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Синтез білків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Мінеральний баланс кісток Фармакокінетика </a:t>
            </a:r>
            <a:r>
              <a:rPr lang="en-US" sz="2800" b="0" dirty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in vivo </a:t>
            </a:r>
            <a:endParaRPr lang="de-DE" sz="2800" b="0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357188" y="71438"/>
            <a:ext cx="8358187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i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lt"/>
              </a:rPr>
              <a:t>Зображувані сутності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0762" y="714356"/>
            <a:ext cx="7204576" cy="407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14282" y="5068685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i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Межі можливості дослідження сутностей </a:t>
            </a:r>
          </a:p>
          <a:p>
            <a:pPr algn="ctr"/>
            <a:r>
              <a:rPr lang="uk-UA" sz="3200" i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у різні зображальні діагностичні способи 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2500298" y="214290"/>
            <a:ext cx="4562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sz="3600" i="0" dirty="0">
                <a:solidFill>
                  <a:srgbClr val="F61F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УВАГУ!</a:t>
            </a:r>
            <a:endParaRPr lang="ru-RU" sz="3600" i="0" dirty="0">
              <a:solidFill>
                <a:srgbClr val="F61F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3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85852" y="1714488"/>
            <a:ext cx="68145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i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highlight>
                  <a:srgbClr val="FFFF00"/>
                </a:highlight>
                <a:latin typeface="+mj-lt"/>
              </a:rPr>
              <a:t>ІСТОРІЯ РАДІОЛОГІЇ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135932" y="6286520"/>
            <a:ext cx="30080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sz="1600" b="0" dirty="0">
                <a:solidFill>
                  <a:srgbClr val="000099"/>
                </a:solidFill>
              </a:rPr>
              <a:t>М.І. Пилипенко, </a:t>
            </a:r>
            <a:r>
              <a:rPr lang="en-US" sz="1600" dirty="0"/>
              <a:t>20</a:t>
            </a:r>
            <a:r>
              <a:rPr lang="uk-UA" sz="1600" dirty="0"/>
              <a:t>15 р.</a:t>
            </a:r>
            <a:endParaRPr lang="ru-RU" sz="2400" b="0" i="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100 yea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6913" y="0"/>
            <a:ext cx="5210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6" descr="WINN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7931" y="0"/>
            <a:ext cx="1608138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2555875" y="5805488"/>
            <a:ext cx="4068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0" i="0">
                <a:solidFill>
                  <a:srgbClr val="000099"/>
                </a:solidFill>
              </a:rPr>
              <a:t>1st Nobel Prize in Physics 1901</a:t>
            </a:r>
            <a:endParaRPr lang="ru-RU" sz="2400" b="0" i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1576" y="1"/>
            <a:ext cx="503650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6" descr="WINN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0"/>
            <a:ext cx="1608138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2292" name="Picture 5" descr="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36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179512" y="6381750"/>
            <a:ext cx="8964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23 </a:t>
            </a:r>
            <a:r>
              <a:rPr lang="ru-RU" sz="200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січня</a:t>
            </a:r>
            <a:r>
              <a:rPr lang="ru-RU" sz="20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 1896 </a:t>
            </a:r>
            <a:r>
              <a:rPr lang="ru-RU" sz="200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Засідання</a:t>
            </a:r>
            <a:r>
              <a:rPr lang="ru-RU" sz="20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 </a:t>
            </a:r>
            <a:r>
              <a:rPr lang="ru-RU" sz="200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Медико-фізичного</a:t>
            </a:r>
            <a:r>
              <a:rPr lang="ru-RU" sz="20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 </a:t>
            </a:r>
            <a:r>
              <a:rPr lang="ru-RU" sz="200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товариства</a:t>
            </a:r>
            <a:r>
              <a:rPr lang="ru-RU" sz="20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Arial Cyr" panose="020B0604020202020204" pitchFamily="34" charset="-52"/>
              </a:rPr>
              <a:t> Вюрцбурга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3316" name="Picture 5" descr="1st film - Berta R ar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33167"/>
            <a:ext cx="3992562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2nd film Kolliker ar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8350" y="333375"/>
            <a:ext cx="4314825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2700338" y="6237288"/>
            <a:ext cx="16979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22 </a:t>
            </a:r>
            <a:r>
              <a:rPr lang="ru-RU" i="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грудня</a:t>
            </a:r>
            <a:r>
              <a:rPr lang="ru-RU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1895</a:t>
            </a:r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6388274" y="6237288"/>
            <a:ext cx="15681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2</a:t>
            </a:r>
            <a:r>
              <a:rPr lang="en-US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3</a:t>
            </a:r>
            <a:r>
              <a:rPr lang="ru-RU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 с</a:t>
            </a:r>
            <a:r>
              <a:rPr lang="uk-UA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ічня</a:t>
            </a:r>
            <a:r>
              <a:rPr lang="ru-RU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 1896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142984"/>
            <a:ext cx="842968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i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+mj-lt"/>
                <a:cs typeface="Times New Roman Cyr" panose="02020603050405020304" pitchFamily="18" charset="0"/>
              </a:rPr>
              <a:t>   </a:t>
            </a:r>
            <a:r>
              <a:rPr lang="ru-RU" sz="5400" i="0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+mj-lt"/>
                <a:cs typeface="Times New Roman Cyr" panose="02020603050405020304" pitchFamily="18" charset="0"/>
              </a:rPr>
              <a:t>Діагностична</a:t>
            </a:r>
            <a:r>
              <a:rPr lang="ru-RU" sz="5400" i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+mj-lt"/>
                <a:cs typeface="Times New Roman Cyr" panose="02020603050405020304" pitchFamily="18" charset="0"/>
              </a:rPr>
              <a:t> </a:t>
            </a:r>
            <a:r>
              <a:rPr lang="ru-RU" sz="5400" i="0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+mj-lt"/>
                <a:cs typeface="Times New Roman Cyr" panose="02020603050405020304" pitchFamily="18" charset="0"/>
              </a:rPr>
              <a:t>радіологія</a:t>
            </a:r>
            <a:r>
              <a:rPr lang="ru-RU" sz="5400" i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 Cyr" panose="02020603050405020304" pitchFamily="18" charset="0"/>
              </a:rPr>
              <a:t> </a:t>
            </a:r>
            <a:br>
              <a:rPr lang="ru-RU" sz="4400" i="0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 Cyr" panose="02020603050405020304" pitchFamily="18" charset="0"/>
              </a:rPr>
            </a:br>
            <a:br>
              <a:rPr lang="ru-RU" sz="3600" i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</a:br>
            <a:r>
              <a:rPr lang="ru-RU" sz="4000" b="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це</a:t>
            </a:r>
            <a:r>
              <a:rPr lang="ru-RU" sz="4000" b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 нормальна </a:t>
            </a:r>
            <a:br>
              <a:rPr lang="en-US" sz="4000" b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</a:br>
            <a:r>
              <a:rPr lang="ru-RU" sz="4000" b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та </a:t>
            </a:r>
            <a:r>
              <a:rPr lang="ru-RU" sz="4000" b="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патологічна</a:t>
            </a:r>
            <a:r>
              <a:rPr lang="ru-RU" sz="4000" b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 </a:t>
            </a:r>
            <a:r>
              <a:rPr lang="ru-RU" sz="4000" b="0" dirty="0" err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анатомія</a:t>
            </a:r>
            <a:r>
              <a:rPr lang="ru-RU" sz="4000" b="0" dirty="0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  <a:t> живого 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anose="02020603050405020304" pitchFamily="18" charset="0"/>
                <a:cs typeface="Times New Roman Cyr" panose="02020603050405020304" pitchFamily="18" charset="0"/>
              </a:rPr>
            </a:br>
            <a:endParaRPr lang="uk-UA" dirty="0">
              <a:solidFill>
                <a:srgbClr val="FF0000"/>
              </a:solidFill>
              <a:latin typeface="Times New Roman Cyr" panose="02020603050405020304" pitchFamily="18" charset="0"/>
              <a:cs typeface="Times New Roman Cyr" panose="02020603050405020304" pitchFamily="18" charset="0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Jaunary 1896 by Eder&amp;Valenta from Vien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04813"/>
            <a:ext cx="459105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2268538" y="6165850"/>
            <a:ext cx="4500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0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С</a:t>
            </a:r>
            <a:r>
              <a:rPr lang="uk-UA" b="0" i="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ічень</a:t>
            </a:r>
            <a:r>
              <a:rPr lang="uk-UA" b="0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 1896 </a:t>
            </a:r>
            <a:r>
              <a:rPr lang="en-US" b="0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N. Eder and E. </a:t>
            </a:r>
            <a:r>
              <a:rPr lang="en-US" b="0" i="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Valenta</a:t>
            </a:r>
            <a:r>
              <a:rPr lang="en-US" b="0" i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 of Vienna</a:t>
            </a:r>
            <a:endParaRPr lang="ru-RU" b="0" i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highlight>
                <a:srgbClr val="FFFF00"/>
              </a:highlight>
              <a:latin typeface="+mj-lt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1342" y="171285"/>
            <a:ext cx="4075236" cy="575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79512" y="6000768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Дві</a:t>
            </a:r>
            <a:r>
              <a:rPr lang="ru-RU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  </a:t>
            </a:r>
            <a:r>
              <a:rPr lang="ru-RU" sz="24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рентгенограми</a:t>
            </a:r>
            <a:r>
              <a:rPr lang="ru-RU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, </a:t>
            </a:r>
            <a:r>
              <a:rPr lang="ru-RU" sz="24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показані</a:t>
            </a:r>
            <a:r>
              <a:rPr lang="ru-RU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 </a:t>
            </a:r>
            <a:r>
              <a:rPr lang="ru-RU" sz="24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Dr</a:t>
            </a:r>
            <a:r>
              <a:rPr lang="ru-RU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 </a:t>
            </a:r>
            <a:r>
              <a:rPr lang="ru-RU" sz="24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Comas</a:t>
            </a:r>
            <a:r>
              <a:rPr lang="ru-RU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 24 лютого 1896 (Барселона)</a:t>
            </a:r>
            <a:endParaRPr lang="uk-UA" sz="24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al Cyr" panose="020B0604020202020204" pitchFamily="34" charset="-52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0"/>
            <a:ext cx="7513109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428728" y="0"/>
            <a:ext cx="692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Рентгенограма хребців, виконана засновником </a:t>
            </a:r>
          </a:p>
          <a:p>
            <a:pPr algn="ctr"/>
            <a:r>
              <a:rPr lang="uk-UA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Української Рентген-Академії </a:t>
            </a:r>
          </a:p>
          <a:p>
            <a:pPr algn="ctr"/>
            <a:r>
              <a:rPr lang="uk-UA" sz="2400" dirty="0" err="1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докт</a:t>
            </a:r>
            <a:r>
              <a:rPr lang="uk-UA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. С. П. </a:t>
            </a:r>
            <a:r>
              <a:rPr lang="uk-UA" sz="2400" dirty="0" err="1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Григор</a:t>
            </a:r>
            <a:r>
              <a:rPr lang="en-US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’</a:t>
            </a:r>
            <a:r>
              <a:rPr lang="uk-UA" sz="2400" dirty="0" err="1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євим</a:t>
            </a:r>
            <a:r>
              <a:rPr lang="uk-UA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 21</a:t>
            </a:r>
            <a:r>
              <a:rPr lang="ru-RU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.</a:t>
            </a:r>
            <a:r>
              <a:rPr lang="en-US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 </a:t>
            </a:r>
            <a:r>
              <a:rPr lang="ru-RU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07. </a:t>
            </a:r>
            <a:r>
              <a:rPr lang="uk-UA" sz="2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j-lt"/>
              </a:rPr>
              <a:t>1915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85728"/>
            <a:ext cx="4000528" cy="5600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357422" y="6060064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Robb G</a:t>
            </a:r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.</a:t>
            </a:r>
            <a:r>
              <a:rPr lang="en-US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</a:t>
            </a:r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.</a:t>
            </a:r>
            <a:r>
              <a:rPr lang="en-US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, Steinberg I.</a:t>
            </a:r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1938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100 years la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0"/>
            <a:ext cx="6697662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598343" y="6381750"/>
            <a:ext cx="78620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i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North Providence, Rhode Island, Feb. 16, 1995, diamond ring in robber’s abdomen</a:t>
            </a:r>
            <a:endParaRPr lang="ru-RU" b="0" i="0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6" y="642918"/>
            <a:ext cx="8858280" cy="33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4721378"/>
            <a:ext cx="82153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22 лютого 1890 д-р Артур 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Гудспід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 і </a:t>
            </a:r>
          </a:p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Вільям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Дженнінгс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 зробили знімок </a:t>
            </a:r>
          </a:p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у фізичній лабораторії університету Пенсільванії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142984"/>
            <a:ext cx="7693058" cy="384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602481" y="5559998"/>
            <a:ext cx="55405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i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Crookes tube</a:t>
            </a:r>
            <a:r>
              <a:rPr lang="uk-UA" sz="3200" i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  Трубка </a:t>
            </a:r>
            <a:r>
              <a:rPr lang="uk-UA" sz="3200" i="0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 Cyr" panose="020B0604020202020204" pitchFamily="34" charset="-52"/>
              </a:rPr>
              <a:t>Крукса</a:t>
            </a:r>
            <a:endParaRPr lang="uk-UA" sz="3200" i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al Cyr" panose="020B0604020202020204" pitchFamily="34" charset="-5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616" y="700629"/>
            <a:ext cx="6830723" cy="497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23528" y="5877272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Cyr" panose="020B0604020202020204" pitchFamily="34" charset="-52"/>
              </a:rPr>
              <a:t>Променева трубка В. </a:t>
            </a:r>
            <a:r>
              <a:rPr lang="uk-UA" sz="280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Cyr" panose="020B0604020202020204" pitchFamily="34" charset="-52"/>
              </a:rPr>
              <a:t>Куліджа</a:t>
            </a:r>
            <a:r>
              <a:rPr lang="uk-UA" sz="28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 Cyr" panose="020B0604020202020204" pitchFamily="34" charset="-52"/>
              </a:rPr>
              <a:t> </a:t>
            </a:r>
            <a:r>
              <a:rPr lang="ru-RU" sz="28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(</a:t>
            </a:r>
            <a:r>
              <a:rPr lang="en-US" sz="28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Coolidge) </a:t>
            </a:r>
            <a:r>
              <a:rPr lang="uk-UA" sz="28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1916 р</a:t>
            </a:r>
            <a:r>
              <a:rPr lang="uk-UA" sz="240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. </a:t>
            </a:r>
            <a:endParaRPr lang="uk-UA" sz="2400" i="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 Cyr" panose="020B0604020202020204" pitchFamily="34" charset="-5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672"/>
            <a:ext cx="9144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Кулідж</a:t>
            </a:r>
            <a:r>
              <a:rPr lang="ru-RU" sz="36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(</a:t>
            </a:r>
            <a:r>
              <a:rPr lang="en-US" sz="36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Coolidge) </a:t>
            </a:r>
            <a:r>
              <a:rPr lang="ru-RU" sz="36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Вільям</a:t>
            </a:r>
            <a:r>
              <a:rPr lang="ru-RU" sz="36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Девід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(1873-1975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– </a:t>
            </a:r>
          </a:p>
          <a:p>
            <a:pPr algn="ctr"/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Американський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фізик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1908 р.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розробив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метод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отримання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ниток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із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вольфрама,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що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сприяло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створенню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ЛАМП РОЗЖАРЮВАННЯ, РАДІОЛАМП і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далі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ПРОМЕНЕВОЇ ТРУБКИ 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ТРУБКИ КУЛІДЖА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 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отримав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</a:rPr>
              <a:t> патент 1916</a:t>
            </a:r>
            <a:r>
              <a:rPr lang="ru-RU" sz="3200" b="0" i="0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</a:rPr>
              <a:t>. </a:t>
            </a:r>
          </a:p>
          <a:p>
            <a:pPr algn="ctr"/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Остання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давала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можливість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отримувати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точні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дози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ікс-променів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Працював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над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дефектоскопією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створив (разом з І.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Ленгмюром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систему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виявлення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підводних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човнів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брав участь у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дослідах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з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розробки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200" i="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атомної</a:t>
            </a:r>
            <a:r>
              <a:rPr lang="ru-RU" sz="3200" i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бомби.</a:t>
            </a:r>
          </a:p>
        </p:txBody>
      </p:sp>
    </p:spTree>
    <p:extLst>
      <p:ext uri="{BB962C8B-B14F-4D97-AF65-F5344CB8AC3E}">
        <p14:creationId xmlns:p14="http://schemas.microsoft.com/office/powerpoint/2010/main" val="2423410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58972"/>
            <a:ext cx="4572032" cy="594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4572</TotalTime>
  <Words>1696</Words>
  <Application>Microsoft Office PowerPoint</Application>
  <PresentationFormat>Екран (4:3)</PresentationFormat>
  <Paragraphs>476</Paragraphs>
  <Slides>143</Slides>
  <Notes>67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143</vt:i4>
      </vt:variant>
    </vt:vector>
  </HeadingPairs>
  <TitlesOfParts>
    <vt:vector size="156" baseType="lpstr">
      <vt:lpstr>Antiqua</vt:lpstr>
      <vt:lpstr>Arial</vt:lpstr>
      <vt:lpstr>Arial Cyr</vt:lpstr>
      <vt:lpstr>Calibri</vt:lpstr>
      <vt:lpstr>Constantia</vt:lpstr>
      <vt:lpstr>Helvetica</vt:lpstr>
      <vt:lpstr>Symbol</vt:lpstr>
      <vt:lpstr>Tahoma</vt:lpstr>
      <vt:lpstr>Times New Roman</vt:lpstr>
      <vt:lpstr>Times New Roman Cyr</vt:lpstr>
      <vt:lpstr>Wingdings</vt:lpstr>
      <vt:lpstr>Wingdings 2</vt:lpstr>
      <vt:lpstr>Поток</vt:lpstr>
      <vt:lpstr>Презентація PowerPoint</vt:lpstr>
      <vt:lpstr>Презентація PowerPoint</vt:lpstr>
      <vt:lpstr>РАДІОЛОГІЯ  Введення у спеціальність  </vt:lpstr>
      <vt:lpstr>Презентація PowerPoint</vt:lpstr>
      <vt:lpstr>Радіологія </vt:lpstr>
      <vt:lpstr>Розділи радіології</vt:lpstr>
      <vt:lpstr>Завдання радіології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Модальності діагностичної радіології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1999  Установчий з’їзд  Українського товариства терапевтичних радіологів і онкологів (УТТРО)  2008 Українське Товариство радіаційних онкологів УТРО </vt:lpstr>
      <vt:lpstr>Суспільна плата</vt:lpstr>
      <vt:lpstr>В одного із п'яти‒шести чоловіків розвинеться рак передміхурової залози в якийсь момент їхнього життя.  Захворюваність збільшується із віком — понад 65% випадків діагностується в чоловіків 65 років і старше.</vt:lpstr>
      <vt:lpstr>Презентація PowerPoint</vt:lpstr>
      <vt:lpstr>Високодиференційована інтраепітеліальна неоплазія простати — попередник раку передміхурової залози — присутня майже у 86% чоловіків у віці 80 років і більше.   У 30‒50% чоловіків,  у яких діагностують РПЗ, хвороба протікає доброякісно  і не загрожують життю </vt:lpstr>
      <vt:lpstr>Показано, що скринінг на РПЗ може надати зниження смертності від цього раку на 20%, але щоб уникнути  однієї смерті  треба радикально лікувати 48 хворих,  тобто хоча скринінг та раннє виявлення дає переваги в плані зниження смертності,  але створюється значний ризик надлікування</vt:lpstr>
      <vt:lpstr>“Постав істинний шторм у клінічних даних  і економічній реальності, в якому урологи  і онкологи мають досліджувати докази, досліджувати свої душі і починати уважно дивитися на кожного нового пацієнта, питаючи, перш ніж починати щось інше, — «А чи дійсно необхідне це лікування для всіх?»”   </vt:lpstr>
      <vt:lpstr>“Навчання лікарів-резидентів на сьогоднішній день настільки зосереджено на лікуванні і культурі раннього виявлення/раннього лікування так глибоко, що не дивно, що цей зсув у свідомості досі не відображає себе в повсякденній практиці.  Те, що з повагою визнано на великих нарадах та  в редакційних статтях, не є повсякденною клінічною реальністю.  І дійсно,  у Сполучених Штатах частка чоловіків,  що перебувають під консервативним наглядом, фактично знижується”</vt:lpstr>
      <vt:lpstr>«Пояснення, як натяк, є складним  і йде корінням у конфлікт  між знанням і вірою  з тривожним відтінком економічних інтересів.  Настав час медицини,  заснованої на сумлінні  (conscience-based medicine)»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Микола Пилипенко</cp:lastModifiedBy>
  <cp:revision>391</cp:revision>
  <dcterms:created xsi:type="dcterms:W3CDTF">1601-01-01T00:00:00Z</dcterms:created>
  <dcterms:modified xsi:type="dcterms:W3CDTF">2019-10-29T18:26:04Z</dcterms:modified>
</cp:coreProperties>
</file>