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48" r:id="rId4"/>
  </p:sldMasterIdLst>
  <p:notesMasterIdLst>
    <p:notesMasterId r:id="rId46"/>
  </p:notesMasterIdLst>
  <p:handoutMasterIdLst>
    <p:handoutMasterId r:id="rId47"/>
  </p:handoutMasterIdLst>
  <p:sldIdLst>
    <p:sldId id="309" r:id="rId5"/>
    <p:sldId id="311" r:id="rId6"/>
    <p:sldId id="338" r:id="rId7"/>
    <p:sldId id="332" r:id="rId8"/>
    <p:sldId id="328" r:id="rId9"/>
    <p:sldId id="330" r:id="rId10"/>
    <p:sldId id="318" r:id="rId11"/>
    <p:sldId id="267" r:id="rId12"/>
    <p:sldId id="269" r:id="rId13"/>
    <p:sldId id="270" r:id="rId14"/>
    <p:sldId id="274" r:id="rId15"/>
    <p:sldId id="271" r:id="rId16"/>
    <p:sldId id="263" r:id="rId17"/>
    <p:sldId id="335" r:id="rId18"/>
    <p:sldId id="276" r:id="rId19"/>
    <p:sldId id="277" r:id="rId20"/>
    <p:sldId id="312" r:id="rId21"/>
    <p:sldId id="303" r:id="rId22"/>
    <p:sldId id="297" r:id="rId23"/>
    <p:sldId id="284" r:id="rId24"/>
    <p:sldId id="272" r:id="rId25"/>
    <p:sldId id="279" r:id="rId26"/>
    <p:sldId id="286" r:id="rId27"/>
    <p:sldId id="287" r:id="rId28"/>
    <p:sldId id="280" r:id="rId29"/>
    <p:sldId id="334" r:id="rId30"/>
    <p:sldId id="293" r:id="rId31"/>
    <p:sldId id="296" r:id="rId32"/>
    <p:sldId id="298" r:id="rId33"/>
    <p:sldId id="299" r:id="rId34"/>
    <p:sldId id="301" r:id="rId35"/>
    <p:sldId id="329" r:id="rId36"/>
    <p:sldId id="302" r:id="rId37"/>
    <p:sldId id="285" r:id="rId38"/>
    <p:sldId id="336" r:id="rId39"/>
    <p:sldId id="278" r:id="rId40"/>
    <p:sldId id="304" r:id="rId41"/>
    <p:sldId id="306" r:id="rId42"/>
    <p:sldId id="337" r:id="rId43"/>
    <p:sldId id="283" r:id="rId44"/>
    <p:sldId id="308" r:id="rId45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EAEAEA"/>
    <a:srgbClr val="DFE0E5"/>
    <a:srgbClr val="C54639"/>
    <a:srgbClr val="529719"/>
    <a:srgbClr val="5BA81C"/>
    <a:srgbClr val="417814"/>
    <a:srgbClr val="D03A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03" autoAdjust="0"/>
    <p:restoredTop sz="94660"/>
  </p:normalViewPr>
  <p:slideViewPr>
    <p:cSldViewPr snapToGrid="0">
      <p:cViewPr varScale="1">
        <p:scale>
          <a:sx n="72" d="100"/>
          <a:sy n="72" d="100"/>
        </p:scale>
        <p:origin x="98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57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BE06336-053D-414B-8AE4-ABC396D1DD08}" type="datetime1">
              <a:rPr lang="ru-RU" noProof="1" smtClean="0"/>
              <a:t>17.12.2023</a:t>
            </a:fld>
            <a:endParaRPr lang="ru-RU" noProof="1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8D331BE-4A26-441F-AE74-A51A4C94AC14}" type="slidenum">
              <a:rPr lang="ru-RU" noProof="1" smtClean="0"/>
              <a:t>‹№›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46121788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40993F6-63CD-47BA-8763-A2A52200607A}" type="datetime1">
              <a:rPr lang="ru-RU" noProof="1" smtClean="0"/>
              <a:t>17.12.2023</a:t>
            </a:fld>
            <a:endParaRPr lang="ru-RU" noProof="1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1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F6B3765-1535-41FB-A927-AAD2D1E85382}" type="slidenum">
              <a:rPr lang="ru-RU" noProof="1" dirty="0" smtClean="0"/>
              <a:t>‹№›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17015224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F6B3765-1535-41FB-A927-AAD2D1E85382}" type="slidenum">
              <a:rPr lang="ru-RU" noProof="1" dirty="0" smtClean="0"/>
              <a:t>1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41654926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F6B3765-1535-41FB-A927-AAD2D1E85382}" type="slidenum">
              <a:rPr lang="ru-RU" noProof="1" dirty="0" smtClean="0"/>
              <a:t>2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7675620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F6B3765-1535-41FB-A927-AAD2D1E85382}" type="slidenum">
              <a:rPr lang="ru-RU" noProof="1" dirty="0" smtClean="0"/>
              <a:t>7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82795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rtlCol="0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rtlCol="0"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1"/>
              <a:t>Образец подзаголовка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E6520FB-C54B-4C7D-80C7-2F6DDCC22EBF}" type="datetime1">
              <a:rPr lang="ru-RU" noProof="1" smtClean="0"/>
              <a:t>17.12.2023</a:t>
            </a:fld>
            <a:endParaRPr lang="ru-RU" noProof="1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pPr rtl="0"/>
              <a:t>‹№›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ый 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Рисунок 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839788" y="987425"/>
            <a:ext cx="10515600" cy="3379735"/>
          </a:xfrm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1"/>
              <a:t>Щелкните значок, чтобы добавить изображение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5186516"/>
            <a:ext cx="10514012" cy="682472"/>
          </a:xfrm>
        </p:spPr>
        <p:txBody>
          <a:bodyPr rtlCol="0"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83ED7EB-58AB-428E-ACF7-49D2A52E56D9}" type="datetime1">
              <a:rPr lang="ru-RU" noProof="1" smtClean="0"/>
              <a:t>17.12.2023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‹№›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rtlCol="0" anchor="ctr"/>
          <a:lstStyle>
            <a:lvl1pPr>
              <a:defRPr sz="3200"/>
            </a:lvl1pPr>
          </a:lstStyle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4489399"/>
            <a:ext cx="10514012" cy="1501826"/>
          </a:xfrm>
        </p:spPr>
        <p:txBody>
          <a:bodyPr rtlCol="0"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73E6BA6-17B4-4FB9-A7D9-2F5011A2CCBD}" type="datetime1">
              <a:rPr lang="ru-RU" noProof="1" smtClean="0"/>
              <a:t>17.12.2023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‹№›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6212" y="372940"/>
            <a:ext cx="9302752" cy="2992904"/>
          </a:xfrm>
        </p:spPr>
        <p:txBody>
          <a:bodyPr rtlCol="0" anchor="ctr"/>
          <a:lstStyle>
            <a:lvl1pPr>
              <a:defRPr sz="4400"/>
            </a:lvl1pPr>
          </a:lstStyle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12" name="Текст 3"/>
          <p:cNvSpPr>
            <a:spLocks noGrp="1"/>
          </p:cNvSpPr>
          <p:nvPr>
            <p:ph type="body" sz="half" idx="13" hasCustomPrompt="1"/>
          </p:nvPr>
        </p:nvSpPr>
        <p:spPr>
          <a:xfrm>
            <a:off x="1720644" y="3373372"/>
            <a:ext cx="8752299" cy="54896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838200" y="4509544"/>
            <a:ext cx="10512424" cy="1489496"/>
          </a:xfrm>
        </p:spPr>
        <p:txBody>
          <a:bodyPr rtlCol="0"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64165"/>
            <a:ext cx="2743200" cy="365125"/>
          </a:xfrm>
        </p:spPr>
        <p:txBody>
          <a:bodyPr rtlCol="0"/>
          <a:lstStyle/>
          <a:p>
            <a:pPr rtl="0"/>
            <a:fld id="{573A4B32-25BD-4828-A192-CE41C628ADA8}" type="datetime1">
              <a:rPr lang="ru-RU" noProof="1" smtClean="0"/>
              <a:t>17.12.2023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64165"/>
            <a:ext cx="4114800" cy="365125"/>
          </a:xfrm>
        </p:spPr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>
          <a:xfrm>
            <a:off x="8610600" y="6364165"/>
            <a:ext cx="2743200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‹№›</a:t>
            </a:fld>
            <a:endParaRPr lang="ru-RU" noProof="1"/>
          </a:p>
        </p:txBody>
      </p:sp>
      <p:sp>
        <p:nvSpPr>
          <p:cNvPr id="9" name="Надпись 8"/>
          <p:cNvSpPr txBox="1"/>
          <p:nvPr/>
        </p:nvSpPr>
        <p:spPr>
          <a:xfrm>
            <a:off x="1111044" y="79463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ru-RU" sz="8000" noProof="1">
                <a:solidFill>
                  <a:schemeClr val="tx1"/>
                </a:solidFill>
                <a:effectLst/>
              </a:rPr>
              <a:t>«</a:t>
            </a:r>
          </a:p>
        </p:txBody>
      </p:sp>
      <p:sp>
        <p:nvSpPr>
          <p:cNvPr id="10" name="Надпись 9"/>
          <p:cNvSpPr txBox="1"/>
          <p:nvPr/>
        </p:nvSpPr>
        <p:spPr>
          <a:xfrm>
            <a:off x="10437812" y="275101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ru-RU" sz="8000" noProof="1">
                <a:solidFill>
                  <a:schemeClr val="tx1"/>
                </a:solidFill>
                <a:effectLst/>
              </a:rPr>
              <a:t>»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rtlCol="0" anchor="b">
            <a:normAutofit/>
          </a:bodyPr>
          <a:lstStyle>
            <a:lvl1pPr>
              <a:defRPr sz="5400"/>
            </a:lvl1pPr>
          </a:lstStyle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4850581"/>
            <a:ext cx="10514012" cy="1140644"/>
          </a:xfrm>
        </p:spPr>
        <p:txBody>
          <a:bodyPr rtlCol="0"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EF5FAC-77C2-46B7-98D0-99F5DE4E3138}" type="datetime1">
              <a:rPr lang="ru-RU" noProof="1" smtClean="0"/>
              <a:t>17.12.2023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‹№›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ойной столбе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 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rtlCol="0"/>
          <a:lstStyle/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7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337282" y="1885950"/>
            <a:ext cx="2946866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8" name="Текст 3"/>
          <p:cNvSpPr>
            <a:spLocks noGrp="1"/>
          </p:cNvSpPr>
          <p:nvPr>
            <p:ph type="body" sz="half" idx="15" hasCustomPrompt="1"/>
          </p:nvPr>
        </p:nvSpPr>
        <p:spPr>
          <a:xfrm>
            <a:off x="1356798" y="2571750"/>
            <a:ext cx="2927350" cy="358933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9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 rtl="0">
              <a:buNone/>
            </a:pPr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10" name="Текст 3"/>
          <p:cNvSpPr>
            <a:spLocks noGrp="1"/>
          </p:cNvSpPr>
          <p:nvPr>
            <p:ph type="body" sz="half" idx="16" hasCustomPrompt="1"/>
          </p:nvPr>
        </p:nvSpPr>
        <p:spPr>
          <a:xfrm>
            <a:off x="4577441" y="2571750"/>
            <a:ext cx="2946794" cy="358933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11" name="Текст 4"/>
          <p:cNvSpPr>
            <a:spLocks noGrp="1"/>
          </p:cNvSpPr>
          <p:nvPr>
            <p:ph type="body" sz="quarter" idx="13" hasCustomPrompt="1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 rtl="0">
              <a:buNone/>
            </a:pPr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12" name="Текст 3"/>
          <p:cNvSpPr>
            <a:spLocks noGrp="1"/>
          </p:cNvSpPr>
          <p:nvPr>
            <p:ph type="body" sz="half" idx="17" hasCustomPrompt="1"/>
          </p:nvPr>
        </p:nvSpPr>
        <p:spPr>
          <a:xfrm>
            <a:off x="7829035" y="2571750"/>
            <a:ext cx="2932113" cy="358933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3249C62-B262-41FF-9EFF-8D6E8C401B4A}" type="datetime1">
              <a:rPr lang="ru-RU" noProof="1" smtClean="0"/>
              <a:t>17.12.2023</a:t>
            </a:fld>
            <a:endParaRPr lang="ru-RU" noProof="1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‹№›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3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 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rtlCol="0"/>
          <a:lstStyle/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19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332085" y="4297503"/>
            <a:ext cx="2940050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20" name="Рисунок 2"/>
          <p:cNvSpPr>
            <a:spLocks noGrp="1" noChangeAspect="1"/>
          </p:cNvSpPr>
          <p:nvPr>
            <p:ph type="pic" idx="15" hasCustomPrompt="1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1"/>
              <a:t>Щелкните значок, чтобы добавить изображение</a:t>
            </a:r>
          </a:p>
        </p:txBody>
      </p:sp>
      <p:sp>
        <p:nvSpPr>
          <p:cNvPr id="21" name="Текст 3"/>
          <p:cNvSpPr>
            <a:spLocks noGrp="1"/>
          </p:cNvSpPr>
          <p:nvPr>
            <p:ph type="body" sz="half" idx="18" hasCustomPrompt="1"/>
          </p:nvPr>
        </p:nvSpPr>
        <p:spPr>
          <a:xfrm>
            <a:off x="1332085" y="4873765"/>
            <a:ext cx="2940050" cy="659189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22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4568997" y="4297503"/>
            <a:ext cx="2930525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23" name="Рисунок 2"/>
          <p:cNvSpPr>
            <a:spLocks noGrp="1" noChangeAspect="1"/>
          </p:cNvSpPr>
          <p:nvPr>
            <p:ph type="pic" idx="21" hasCustomPrompt="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1"/>
              <a:t>Щелкните значок, чтобы добавить изображение</a:t>
            </a:r>
          </a:p>
        </p:txBody>
      </p:sp>
      <p:sp>
        <p:nvSpPr>
          <p:cNvPr id="24" name="Текст 3"/>
          <p:cNvSpPr>
            <a:spLocks noGrp="1"/>
          </p:cNvSpPr>
          <p:nvPr>
            <p:ph type="body" sz="half" idx="19" hasCustomPrompt="1"/>
          </p:nvPr>
        </p:nvSpPr>
        <p:spPr>
          <a:xfrm>
            <a:off x="4567644" y="4873764"/>
            <a:ext cx="2934406" cy="659189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25" name="Текст 4"/>
          <p:cNvSpPr>
            <a:spLocks noGrp="1"/>
          </p:cNvSpPr>
          <p:nvPr>
            <p:ph type="body" sz="quarter" idx="13" hasCustomPrompt="1"/>
          </p:nvPr>
        </p:nvSpPr>
        <p:spPr>
          <a:xfrm>
            <a:off x="7804322" y="4297503"/>
            <a:ext cx="2932113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26" name="Рисунок 2"/>
          <p:cNvSpPr>
            <a:spLocks noGrp="1" noChangeAspect="1"/>
          </p:cNvSpPr>
          <p:nvPr>
            <p:ph type="pic" idx="22" hasCustomPrompt="1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1"/>
              <a:t>Щелкните значок, чтобы добавить изображение</a:t>
            </a:r>
          </a:p>
        </p:txBody>
      </p:sp>
      <p:sp>
        <p:nvSpPr>
          <p:cNvPr id="27" name="Текст 3"/>
          <p:cNvSpPr>
            <a:spLocks noGrp="1"/>
          </p:cNvSpPr>
          <p:nvPr>
            <p:ph type="body" sz="half" idx="20" hasCustomPrompt="1"/>
          </p:nvPr>
        </p:nvSpPr>
        <p:spPr>
          <a:xfrm>
            <a:off x="7804197" y="4873762"/>
            <a:ext cx="2935997" cy="659189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C478066-C09A-4FB5-B1B7-9587C9DBD9DD}" type="datetime1">
              <a:rPr lang="ru-RU" noProof="1" smtClean="0"/>
              <a:t>17.12.2023</a:t>
            </a:fld>
            <a:endParaRPr lang="ru-RU" noProof="1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‹№›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7C7C0A3-2FA9-4CE7-841B-530A6DAC9C91}" type="datetime1">
              <a:rPr lang="ru-RU" noProof="1" smtClean="0"/>
              <a:t>17.12.2023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‹№›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/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6B80801-B3CB-4161-9F9B-8A76E85C7028}" type="datetime1">
              <a:rPr lang="ru-RU" noProof="1" smtClean="0"/>
              <a:t>17.12.2023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‹№›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9C81E6C-0201-4619-A2EF-7C98B368F231}" type="datetime1">
              <a:rPr lang="ru-RU" noProof="1" smtClean="0"/>
              <a:t>17.12.2023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‹№›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rtlCol="0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8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rtlCol="0"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1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A793631-BD76-4D8D-88A6-7A4790E3A8B4}" type="datetime1">
              <a:rPr lang="ru-RU" noProof="1" smtClean="0"/>
              <a:t>17.12.2023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‹№›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 hasCustomPrompt="1"/>
          </p:nvPr>
        </p:nvSpPr>
        <p:spPr>
          <a:xfrm>
            <a:off x="1120000" y="1825625"/>
            <a:ext cx="5025216" cy="4351338"/>
          </a:xfrm>
        </p:spPr>
        <p:txBody>
          <a:bodyPr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6319840" y="1825625"/>
            <a:ext cx="5033960" cy="4351338"/>
          </a:xfrm>
        </p:spPr>
        <p:txBody>
          <a:bodyPr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54D80CA-41C2-4BFE-804F-3A9D72999D2A}" type="datetime1">
              <a:rPr lang="ru-RU" noProof="1" smtClean="0"/>
              <a:t>17.12.2023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‹№›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/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120000" y="1681163"/>
            <a:ext cx="5025216" cy="823912"/>
          </a:xfrm>
        </p:spPr>
        <p:txBody>
          <a:bodyPr rtlCol="0"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1120000" y="2505075"/>
            <a:ext cx="5025216" cy="3684588"/>
          </a:xfrm>
        </p:spPr>
        <p:txBody>
          <a:bodyPr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 rtl="0">
              <a:buNone/>
            </a:pPr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 hasCustomPrompt="1"/>
          </p:nvPr>
        </p:nvSpPr>
        <p:spPr>
          <a:xfrm>
            <a:off x="6319840" y="2505075"/>
            <a:ext cx="5035548" cy="3684588"/>
          </a:xfrm>
        </p:spPr>
        <p:txBody>
          <a:bodyPr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5BEBB72-50CB-422F-85B0-F6074F343462}" type="datetime1">
              <a:rPr lang="ru-RU" noProof="1" smtClean="0"/>
              <a:t>17.12.2023</a:t>
            </a:fld>
            <a:endParaRPr lang="ru-RU" noProof="1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‹№›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DE70688-9AC8-4F19-ACA5-D0E549EB2FDA}" type="datetime1">
              <a:rPr lang="ru-RU" noProof="1" smtClean="0"/>
              <a:t>17.12.2023</a:t>
            </a:fld>
            <a:endParaRPr lang="ru-RU" noProof="1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‹№›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6806B3C-197C-40CB-A2E4-9E67AA60008E}" type="datetime1">
              <a:rPr lang="ru-RU" noProof="1" smtClean="0"/>
              <a:t>17.12.2023</a:t>
            </a:fld>
            <a:endParaRPr lang="ru-RU" noProof="1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‹№›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120000" y="2057400"/>
            <a:ext cx="3652025" cy="3811588"/>
          </a:xfrm>
        </p:spPr>
        <p:txBody>
          <a:bodyPr rtlCol="0"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0698BD3-476B-4550-9723-23EDFF3399F5}" type="datetime1">
              <a:rPr lang="ru-RU" noProof="1" smtClean="0"/>
              <a:t>17.12.2023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‹№›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Рисунок 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5183188" y="987425"/>
            <a:ext cx="6172200" cy="4873625"/>
          </a:xfrm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1"/>
              <a:t>Щелкните значок, чтобы добавить фото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120000" y="2057400"/>
            <a:ext cx="3652025" cy="3811588"/>
          </a:xfrm>
        </p:spPr>
        <p:txBody>
          <a:bodyPr rtlCol="0"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6F1A716-8CEB-4D00-8BD4-C6F90011AFC9}" type="datetime1">
              <a:rPr lang="ru-RU" noProof="1" smtClean="0"/>
              <a:t>17.12.2023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‹№›</a:t>
            </a:fld>
            <a:endParaRPr lang="ru-RU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E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1"/>
              <a:t>Стиль образца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pPr rtl="0"/>
            <a:fld id="{0D73FAFC-BB07-43C7-9D2F-9A2A372AEB82}" type="datetime1">
              <a:rPr lang="ru-RU" noProof="1" smtClean="0"/>
              <a:t>17.12.2023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pPr rtl="0"/>
            <a:fld id="{6D22F896-40B5-4ADD-8801-0D06FADFA095}" type="slidenum">
              <a:rPr lang="ru-RU" noProof="1" dirty="0" smtClean="0"/>
              <a:pPr rtl="0"/>
              <a:t>‹№›</a:t>
            </a:fld>
            <a:endParaRPr lang="ru-RU" noProof="1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6636B6-A233-459A-95E5-DFBD46F360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223" y="4512746"/>
            <a:ext cx="7623889" cy="1471448"/>
          </a:xfrm>
          <a:effectLst/>
          <a:scene3d>
            <a:camera prst="orthographicFront"/>
            <a:lightRig rig="threePt" dir="t"/>
          </a:scene3d>
          <a:sp3d prstMaterial="plastic"/>
        </p:spPr>
        <p:txBody>
          <a:bodyPr rtlCol="0">
            <a:normAutofit/>
          </a:bodyPr>
          <a:lstStyle/>
          <a:p>
            <a:r>
              <a:rPr lang="uk-UA" sz="4800" noProof="1">
                <a:solidFill>
                  <a:schemeClr val="bg1"/>
                </a:solidFill>
                <a:effectLst/>
                <a:ea typeface="Microsoft Himalaya" panose="01010100010101010101" pitchFamily="2" charset="0"/>
                <a:cs typeface="Microsoft Himalaya" panose="01010100010101010101" pitchFamily="2" charset="0"/>
              </a:rPr>
              <a:t>ПРАВИЛА  ТА  ПРИНЦИПИ</a:t>
            </a:r>
            <a:br>
              <a:rPr lang="uk-UA" sz="4800" noProof="1">
                <a:solidFill>
                  <a:schemeClr val="bg1"/>
                </a:solidFill>
                <a:effectLst/>
                <a:ea typeface="Microsoft Himalaya" panose="01010100010101010101" pitchFamily="2" charset="0"/>
                <a:cs typeface="Microsoft Himalaya" panose="01010100010101010101" pitchFamily="2" charset="0"/>
              </a:rPr>
            </a:br>
            <a:r>
              <a:rPr lang="uk-UA" sz="4800" noProof="1">
                <a:solidFill>
                  <a:schemeClr val="bg1"/>
                </a:solidFill>
                <a:effectLst/>
                <a:ea typeface="Microsoft Himalaya" panose="01010100010101010101" pitchFamily="2" charset="0"/>
                <a:cs typeface="Microsoft Himalaya" panose="01010100010101010101" pitchFamily="2" charset="0"/>
              </a:rPr>
              <a:t>РОБОТИ  ДЕПОЗИТОРА </a:t>
            </a:r>
            <a:endParaRPr lang="ru-RU" sz="4800" noProof="1">
              <a:solidFill>
                <a:schemeClr val="bg1"/>
              </a:solidFill>
              <a:effectLst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33683" y="327660"/>
            <a:ext cx="46981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6000" b="1" dirty="0">
                <a:solidFill>
                  <a:srgbClr val="529719"/>
                </a:solidFill>
                <a:ea typeface="Microsoft Himalaya" panose="01010100010101010101" pitchFamily="2" charset="0"/>
                <a:cs typeface="Microsoft Himalaya" panose="01010100010101010101" pitchFamily="2" charset="0"/>
              </a:rPr>
              <a:t>Репозитарій  ХНМУ:</a:t>
            </a:r>
            <a:endParaRPr lang="ru-RU" sz="6000" b="1" dirty="0">
              <a:solidFill>
                <a:srgbClr val="529719"/>
              </a:solidFill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" y="327660"/>
            <a:ext cx="1905000" cy="1905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834217" y="6441394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1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8971" y="0"/>
            <a:ext cx="40930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4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085" y="316386"/>
            <a:ext cx="5247027" cy="2638236"/>
          </a:xfrm>
          <a:prstGeom prst="rect">
            <a:avLst/>
          </a:prstGeom>
          <a:ln w="88900">
            <a:solidFill>
              <a:schemeClr val="accent1">
                <a:shade val="50000"/>
              </a:schemeClr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085" y="3388523"/>
            <a:ext cx="5247027" cy="2219226"/>
          </a:xfrm>
          <a:prstGeom prst="rect">
            <a:avLst/>
          </a:prstGeom>
          <a:ln w="88900">
            <a:solidFill>
              <a:schemeClr val="accent1">
                <a:shade val="50000"/>
              </a:schemeClr>
            </a:solidFill>
          </a:ln>
        </p:spPr>
      </p:pic>
      <p:sp>
        <p:nvSpPr>
          <p:cNvPr id="7" name="Стрелка вправо 6"/>
          <p:cNvSpPr/>
          <p:nvPr/>
        </p:nvSpPr>
        <p:spPr>
          <a:xfrm rot="5400000">
            <a:off x="2641066" y="2929257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2586" y="4502905"/>
            <a:ext cx="5620999" cy="2121592"/>
          </a:xfrm>
          <a:prstGeom prst="rect">
            <a:avLst/>
          </a:prstGeom>
          <a:ln w="88900">
            <a:solidFill>
              <a:schemeClr val="accent1">
                <a:shade val="50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2769849" y="5534002"/>
            <a:ext cx="524301" cy="99373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39956" y="316386"/>
            <a:ext cx="5178480" cy="2638236"/>
          </a:xfrm>
          <a:prstGeom prst="rect">
            <a:avLst/>
          </a:prstGeom>
          <a:ln w="88900">
            <a:solidFill>
              <a:schemeClr val="accent1">
                <a:shade val="50000"/>
              </a:schemeClr>
            </a:solidFill>
          </a:ln>
        </p:spPr>
      </p:pic>
      <p:sp>
        <p:nvSpPr>
          <p:cNvPr id="18" name="Овал 17"/>
          <p:cNvSpPr/>
          <p:nvPr/>
        </p:nvSpPr>
        <p:spPr>
          <a:xfrm>
            <a:off x="554086" y="218452"/>
            <a:ext cx="937258" cy="532663"/>
          </a:xfrm>
          <a:prstGeom prst="ellipse">
            <a:avLst/>
          </a:prstGeom>
          <a:noFill/>
          <a:ln w="88900">
            <a:solidFill>
              <a:srgbClr val="C546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278" y="4672831"/>
            <a:ext cx="1030313" cy="62184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35760" y="2000510"/>
            <a:ext cx="2275835" cy="830822"/>
          </a:xfrm>
          <a:prstGeom prst="rect">
            <a:avLst/>
          </a:prstGeom>
          <a:ln w="6350">
            <a:solidFill>
              <a:schemeClr val="accent1">
                <a:shade val="50000"/>
              </a:schemeClr>
            </a:solidFill>
          </a:ln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39956" y="3388523"/>
            <a:ext cx="5178480" cy="2210723"/>
          </a:xfrm>
          <a:prstGeom prst="rect">
            <a:avLst/>
          </a:prstGeom>
          <a:ln w="88900">
            <a:solidFill>
              <a:schemeClr val="accent1">
                <a:shade val="50000"/>
              </a:schemeClr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93585" y="2768366"/>
            <a:ext cx="524301" cy="99373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8993585" y="5353004"/>
            <a:ext cx="524301" cy="99373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718436" y="6346739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55806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9701050" y="686149"/>
            <a:ext cx="1533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lang="uk-UA" sz="4000" dirty="0">
                <a:solidFill>
                  <a:schemeClr val="tx2">
                    <a:lumMod val="50000"/>
                  </a:schemeClr>
                </a:solidFill>
                <a:ea typeface="Microsoft Himalaya" panose="01010100010101010101" pitchFamily="2" charset="0"/>
                <a:cs typeface="Microsoft Himalaya" panose="01010100010101010101" pitchFamily="2" charset="0"/>
              </a:rPr>
              <a:t>КРОК</a:t>
            </a:r>
            <a:endParaRPr lang="ru-RU" sz="6000" dirty="0">
              <a:solidFill>
                <a:schemeClr val="tx2">
                  <a:lumMod val="50000"/>
                </a:schemeClr>
              </a:solidFill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481848" y="4635387"/>
            <a:ext cx="33317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ea typeface="Microsoft Himalaya" panose="01010100010101010101" pitchFamily="2" charset="0"/>
                <a:cs typeface="Microsoft Himalaya" panose="01010100010101010101" pitchFamily="2" charset="0"/>
              </a:rPr>
              <a:t>Правильно заповнити всі поля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1867" y="5589494"/>
            <a:ext cx="524301" cy="99983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261457" y="478596"/>
            <a:ext cx="5521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tx2">
                    <a:lumMod val="50000"/>
                  </a:schemeClr>
                </a:solidFill>
              </a:rPr>
              <a:t>3</a:t>
            </a:r>
            <a:endParaRPr lang="ru-RU" sz="4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808241" y="6404659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11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5195" r="12721"/>
          <a:stretch/>
        </p:blipFill>
        <p:spPr>
          <a:xfrm>
            <a:off x="0" y="-17236"/>
            <a:ext cx="7690945" cy="6875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96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/>
          <a:srcRect l="487" t="21475" r="1332" b="16082"/>
          <a:stretch/>
        </p:blipFill>
        <p:spPr>
          <a:xfrm>
            <a:off x="0" y="775498"/>
            <a:ext cx="12192000" cy="608250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784516" y="6407684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40161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44184" y="0"/>
            <a:ext cx="6147816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22543" y="302752"/>
            <a:ext cx="2112579" cy="7244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Обо</a:t>
            </a:r>
            <a:r>
              <a:rPr lang="en-US" sz="2800" dirty="0"/>
              <a:t>’</a:t>
            </a:r>
            <a:r>
              <a:rPr lang="uk-UA" sz="2800" dirty="0"/>
              <a:t>язкові</a:t>
            </a:r>
            <a:r>
              <a:rPr lang="ru-RU" sz="2800" dirty="0"/>
              <a:t>: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4838" y="5567085"/>
            <a:ext cx="524301" cy="99983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707903" y="6382250"/>
            <a:ext cx="387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13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450882" y="302752"/>
            <a:ext cx="2798484" cy="7244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Факультативні: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05147" y="1710160"/>
            <a:ext cx="58990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b="1" dirty="0">
                <a:solidFill>
                  <a:schemeClr val="tx2">
                    <a:lumMod val="50000"/>
                  </a:schemeClr>
                </a:solidFill>
              </a:rPr>
              <a:t>•</a:t>
            </a:r>
            <a:r>
              <a:rPr lang="en-US" b="1" dirty="0"/>
              <a:t>	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</a:rPr>
              <a:t>AUTHORS  (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автори)</a:t>
            </a:r>
          </a:p>
          <a:p>
            <a:pPr lvl="0"/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•	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</a:rPr>
              <a:t>TITLE  (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назва)</a:t>
            </a:r>
          </a:p>
          <a:p>
            <a:pPr lvl="0"/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•	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</a:rPr>
              <a:t>DATE OF ISSUE  (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дата публікації)</a:t>
            </a:r>
          </a:p>
          <a:p>
            <a:pPr lvl="0"/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•	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</a:rPr>
              <a:t>CITATION  (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цитування)</a:t>
            </a:r>
          </a:p>
          <a:p>
            <a:pPr lvl="0"/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•	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</a:rPr>
              <a:t>TYPE  (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тип/вид)</a:t>
            </a:r>
          </a:p>
          <a:p>
            <a:pPr lvl="0"/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•	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</a:rPr>
              <a:t>LANGUAGE  (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мова)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300216" y="1710160"/>
            <a:ext cx="606247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•	OTHER TITLES  (</a:t>
            </a:r>
            <a:r>
              <a:rPr lang="ru-RU" sz="2400" b="1" dirty="0">
                <a:solidFill>
                  <a:schemeClr val="bg1"/>
                </a:solidFill>
              </a:rPr>
              <a:t>інші назви)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•	</a:t>
            </a:r>
            <a:r>
              <a:rPr lang="en-US" sz="2400" b="1" dirty="0">
                <a:solidFill>
                  <a:schemeClr val="bg1"/>
                </a:solidFill>
              </a:rPr>
              <a:t>PUBLISHER  (</a:t>
            </a:r>
            <a:r>
              <a:rPr lang="ru-RU" sz="2400" b="1" dirty="0">
                <a:solidFill>
                  <a:schemeClr val="bg1"/>
                </a:solidFill>
              </a:rPr>
              <a:t>видавець)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•	</a:t>
            </a:r>
            <a:r>
              <a:rPr lang="en-US" sz="2400" b="1" dirty="0">
                <a:solidFill>
                  <a:schemeClr val="bg1"/>
                </a:solidFill>
              </a:rPr>
              <a:t>SERIES/REPORT NO  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(</a:t>
            </a:r>
            <a:r>
              <a:rPr lang="ru-RU" sz="2400" b="1" dirty="0">
                <a:solidFill>
                  <a:schemeClr val="bg1"/>
                </a:solidFill>
              </a:rPr>
              <a:t>номер серії/звіту) 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•	</a:t>
            </a:r>
            <a:r>
              <a:rPr lang="en-US" sz="2400" b="1" dirty="0">
                <a:solidFill>
                  <a:schemeClr val="bg1"/>
                </a:solidFill>
              </a:rPr>
              <a:t>IDENTIFIERS  (</a:t>
            </a:r>
            <a:r>
              <a:rPr lang="ru-RU" sz="2400" b="1" dirty="0">
                <a:solidFill>
                  <a:schemeClr val="bg1"/>
                </a:solidFill>
              </a:rPr>
              <a:t>ідентифікатори) 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•	</a:t>
            </a:r>
            <a:r>
              <a:rPr lang="en-US" sz="2400" b="1" dirty="0">
                <a:solidFill>
                  <a:schemeClr val="bg1"/>
                </a:solidFill>
              </a:rPr>
              <a:t>SUBJECT  KEYWORDS  (</a:t>
            </a:r>
            <a:r>
              <a:rPr lang="ru-RU" sz="2400" b="1" dirty="0">
                <a:solidFill>
                  <a:schemeClr val="bg1"/>
                </a:solidFill>
              </a:rPr>
              <a:t>ключові слова або словосполучення)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•	</a:t>
            </a:r>
            <a:r>
              <a:rPr lang="en-US" sz="2400" b="1" dirty="0">
                <a:solidFill>
                  <a:schemeClr val="bg1"/>
                </a:solidFill>
              </a:rPr>
              <a:t>ABSTRACT  (</a:t>
            </a:r>
            <a:r>
              <a:rPr lang="ru-RU" sz="2400" b="1" dirty="0">
                <a:solidFill>
                  <a:schemeClr val="bg1"/>
                </a:solidFill>
              </a:rPr>
              <a:t>анотація)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•	</a:t>
            </a:r>
            <a:r>
              <a:rPr lang="en-US" sz="2400" b="1" dirty="0">
                <a:solidFill>
                  <a:schemeClr val="bg1"/>
                </a:solidFill>
              </a:rPr>
              <a:t>SPONSORS  (</a:t>
            </a:r>
            <a:r>
              <a:rPr lang="ru-RU" sz="2400" b="1" dirty="0">
                <a:solidFill>
                  <a:schemeClr val="bg1"/>
                </a:solidFill>
              </a:rPr>
              <a:t>спонсори)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•	</a:t>
            </a:r>
            <a:r>
              <a:rPr lang="en-US" sz="2400" b="1" dirty="0">
                <a:solidFill>
                  <a:schemeClr val="bg1"/>
                </a:solidFill>
              </a:rPr>
              <a:t>DESCRIPTION  (</a:t>
            </a:r>
            <a:r>
              <a:rPr lang="ru-RU" sz="2400" b="1" dirty="0">
                <a:solidFill>
                  <a:schemeClr val="bg1"/>
                </a:solidFill>
              </a:rPr>
              <a:t>опис)</a:t>
            </a:r>
          </a:p>
        </p:txBody>
      </p:sp>
    </p:spTree>
    <p:extLst>
      <p:ext uri="{BB962C8B-B14F-4D97-AF65-F5344CB8AC3E}">
        <p14:creationId xmlns:p14="http://schemas.microsoft.com/office/powerpoint/2010/main" val="880584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82207" y="0"/>
            <a:ext cx="7409793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Ввести ПІБ всіх авторів</a:t>
            </a: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ПІБ авторів ввести мовою матеріалу</a:t>
            </a:r>
          </a:p>
          <a:p>
            <a:pPr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Ім’я та по-батькові ввести повністю (незалежно від того, як  опубліковано у матеріалі)</a:t>
            </a: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Ім’я та по-батькові ввести у своє віконце (праворуч)</a:t>
            </a: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Ім’я та по-батькові співавторів, які не є співробітниками ХНМУ і повні дані яких невідомі, можна ввести скорочено</a:t>
            </a:r>
            <a:endParaRPr lang="ru-RU" sz="2400" b="1" dirty="0">
              <a:solidFill>
                <a:srgbClr val="70AD47">
                  <a:lumMod val="50000"/>
                </a:srgbClr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93379" y="262759"/>
            <a:ext cx="3888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AUTHORS</a:t>
            </a:r>
            <a:r>
              <a:rPr lang="uk-UA" sz="2400" b="1" dirty="0"/>
              <a:t> </a:t>
            </a:r>
            <a:r>
              <a:rPr lang="en-US" sz="2400" b="1" dirty="0"/>
              <a:t> </a:t>
            </a:r>
            <a:r>
              <a:rPr lang="en-US" sz="2400" b="1" dirty="0">
                <a:solidFill>
                  <a:srgbClr val="C00000"/>
                </a:solidFill>
              </a:rPr>
              <a:t>(</a:t>
            </a:r>
            <a:r>
              <a:rPr lang="ru-RU" sz="2400" b="1" dirty="0">
                <a:solidFill>
                  <a:srgbClr val="C00000"/>
                </a:solidFill>
              </a:rPr>
              <a:t>автори)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669628" y="3429000"/>
            <a:ext cx="2112579" cy="7244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Необхідно: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0710" y="5567085"/>
            <a:ext cx="524301" cy="99983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707903" y="6382250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14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257" y="806720"/>
            <a:ext cx="11327350" cy="2225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18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82207" y="0"/>
            <a:ext cx="7409793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ПІБ авторів ввести повністю у двох варіантах: українською та англійською мовами, використовуючи транслітерацію, ухвалену законодавством України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. (</a:t>
            </a:r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Слід узгодити правильний варіант з власником ПІБ)</a:t>
            </a:r>
            <a:endParaRPr lang="en-US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r>
              <a:rPr lang="en-US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</a:t>
            </a:r>
            <a:r>
              <a:rPr lang="uk-UA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  </a:t>
            </a:r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Модераторам рекомендовано зробити повний перелік варіантів ПІБ співробітників кафедри для того, щоб у подальшому копіювати та розміщувати у віконці (для виключення помилок і багатоваріантності)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93379" y="262759"/>
            <a:ext cx="3888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AUTHORS</a:t>
            </a:r>
            <a:r>
              <a:rPr lang="uk-UA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>
                <a:solidFill>
                  <a:srgbClr val="C00000"/>
                </a:solidFill>
              </a:rPr>
              <a:t> (</a:t>
            </a:r>
            <a:r>
              <a:rPr lang="ru-RU" sz="2400" b="1" dirty="0">
                <a:solidFill>
                  <a:srgbClr val="C00000"/>
                </a:solidFill>
              </a:rPr>
              <a:t>автори)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669628" y="3195791"/>
            <a:ext cx="2112579" cy="7244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/>
              <a:t>Бажано: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492" y="867440"/>
            <a:ext cx="11144594" cy="2041110"/>
          </a:xfrm>
          <a:prstGeom prst="rect">
            <a:avLst/>
          </a:prstGeom>
          <a:ln w="88900">
            <a:solidFill>
              <a:schemeClr val="accent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0319" y="5587767"/>
            <a:ext cx="524301" cy="9998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779236" y="6402932"/>
            <a:ext cx="399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15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103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82207" y="0"/>
            <a:ext cx="7409793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Ім’я та по-батькові або абревіатури вносити у вікно, де має бути тільки прізвище</a:t>
            </a: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Вносити ПІБ літерами ВЕЛИКОГО РЕГІСТРУ  (ВАКУЛЕНКО С.І.)</a:t>
            </a: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93379" y="262759"/>
            <a:ext cx="3888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AUTHORS</a:t>
            </a:r>
            <a:r>
              <a:rPr lang="uk-UA" sz="2400" b="1" dirty="0">
                <a:solidFill>
                  <a:srgbClr val="C00000"/>
                </a:solidFill>
              </a:rPr>
              <a:t> </a:t>
            </a:r>
            <a:r>
              <a:rPr lang="uk-UA" sz="2400" b="1" dirty="0"/>
              <a:t> </a:t>
            </a:r>
            <a:r>
              <a:rPr lang="en-US" sz="2400" b="1" dirty="0"/>
              <a:t> </a:t>
            </a:r>
            <a:r>
              <a:rPr lang="en-US" sz="2400" b="1" dirty="0">
                <a:solidFill>
                  <a:srgbClr val="C00000"/>
                </a:solidFill>
              </a:rPr>
              <a:t>(</a:t>
            </a:r>
            <a:r>
              <a:rPr lang="ru-RU" sz="2400" b="1" dirty="0">
                <a:solidFill>
                  <a:srgbClr val="C00000"/>
                </a:solidFill>
              </a:rPr>
              <a:t>автори)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669628" y="3136588"/>
            <a:ext cx="2112579" cy="724424"/>
          </a:xfrm>
          <a:prstGeom prst="rect">
            <a:avLst/>
          </a:prstGeom>
          <a:solidFill>
            <a:srgbClr val="C546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Не можна</a:t>
            </a:r>
            <a:r>
              <a:rPr lang="ru-RU" dirty="0"/>
              <a:t>: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262" y="1096040"/>
            <a:ext cx="11090167" cy="1668932"/>
          </a:xfrm>
          <a:prstGeom prst="rect">
            <a:avLst/>
          </a:prstGeom>
          <a:ln w="88900">
            <a:solidFill>
              <a:schemeClr val="accent1">
                <a:shade val="50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1704320" y="6391656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16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63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34316"/>
            <a:ext cx="12192000" cy="3423683"/>
          </a:xfrm>
          <a:prstGeom prst="rect">
            <a:avLst/>
          </a:prstGeom>
          <a:ln w="0">
            <a:solidFill>
              <a:srgbClr val="E6E6E6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1707903" y="6382250"/>
            <a:ext cx="3837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17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9773" y="514485"/>
            <a:ext cx="46464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>
                <a:solidFill>
                  <a:srgbClr val="C00000"/>
                </a:solidFill>
              </a:rPr>
              <a:t>Повага</a:t>
            </a:r>
            <a:endParaRPr lang="uk-UA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48111" y="1365757"/>
            <a:ext cx="112003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chemeClr val="bg1"/>
                </a:solidFill>
              </a:rPr>
              <a:t>Цей принцип наочний саме тут. Повага в науковому середовищі є взаємною та вимагає </a:t>
            </a:r>
            <a:r>
              <a:rPr lang="uk-UA" sz="2800" dirty="0" smtClean="0">
                <a:solidFill>
                  <a:schemeClr val="bg1"/>
                </a:solidFill>
              </a:rPr>
              <a:t>проявів поваги </a:t>
            </a:r>
            <a:r>
              <a:rPr lang="uk-UA" sz="2800" dirty="0">
                <a:solidFill>
                  <a:schemeClr val="bg1"/>
                </a:solidFill>
              </a:rPr>
              <a:t>до себе та до інших. Тут важливу роль відіграє дотримання норм законодавства про авторське право і суміжні права.</a:t>
            </a:r>
          </a:p>
          <a:p>
            <a:endParaRPr lang="uk-UA" sz="28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49773" y="3755912"/>
            <a:ext cx="1046976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розміщуючи роботу у Репозитарій автор має не порушувати права третіх осіб (співавторів і видавництв)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необхідно узгоджувати розміщення матеріалів з усіма співавторами твору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приховування прізвищ співавторів  є</a:t>
            </a:r>
            <a:r>
              <a:rPr lang="uk-UA" sz="2400" dirty="0"/>
              <a:t> </a:t>
            </a:r>
            <a:r>
              <a:rPr lang="uk-UA" sz="2400" dirty="0">
                <a:solidFill>
                  <a:schemeClr val="tx2">
                    <a:lumMod val="50000"/>
                  </a:schemeClr>
                </a:solidFill>
              </a:rPr>
              <a:t>порушенням принципів академічної доброчесності</a:t>
            </a:r>
            <a:r>
              <a:rPr lang="uk-UA" dirty="0"/>
              <a:t>.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endParaRPr lang="uk-UA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00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8047" y="0"/>
            <a:ext cx="7083788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en-US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Назву матеріалу ввести повністю. Вона повинна збігатися з опублікованою</a:t>
            </a:r>
            <a:endParaRPr lang="en-US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en-US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Додати варіанти назви іншими мовами, використовуючи функцію «+Додати ще»</a:t>
            </a: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660524" y="304800"/>
            <a:ext cx="23963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TITLE 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(назва)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047" y="535632"/>
            <a:ext cx="2133785" cy="80474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797728" y="1518829"/>
            <a:ext cx="41726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OTHER TITLES</a:t>
            </a:r>
            <a:endParaRPr lang="uk-UA" sz="2400" b="1" dirty="0">
              <a:solidFill>
                <a:srgbClr val="C00000"/>
              </a:solidFill>
            </a:endParaRPr>
          </a:p>
          <a:p>
            <a:pPr algn="ctr"/>
            <a:r>
              <a:rPr lang="en-US" sz="2400" b="1" dirty="0">
                <a:solidFill>
                  <a:srgbClr val="C00000"/>
                </a:solidFill>
              </a:rPr>
              <a:t> (</a:t>
            </a:r>
            <a:r>
              <a:rPr lang="ru-RU" sz="2400" b="1" dirty="0">
                <a:solidFill>
                  <a:srgbClr val="C00000"/>
                </a:solidFill>
              </a:rPr>
              <a:t>інші назви)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047" y="2610024"/>
            <a:ext cx="2121592" cy="80474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8281" y="4699653"/>
            <a:ext cx="10609903" cy="1704357"/>
          </a:xfrm>
          <a:prstGeom prst="rect">
            <a:avLst/>
          </a:prstGeom>
          <a:ln w="88900">
            <a:solidFill>
              <a:schemeClr val="accent1">
                <a:shade val="50000"/>
              </a:schemeClr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56883" y="5709105"/>
            <a:ext cx="524301" cy="9998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776627" y="6404010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2481417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8047" y="0"/>
            <a:ext cx="7083788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Писати назву літерами ВЕЛИКОГО РЕГІСТРУ</a:t>
            </a: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Ставити крапку наприкінці назви</a:t>
            </a: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660524" y="304800"/>
            <a:ext cx="23963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TITLE  (назва)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68047" y="501259"/>
            <a:ext cx="2112579" cy="724424"/>
          </a:xfrm>
          <a:prstGeom prst="rect">
            <a:avLst/>
          </a:prstGeom>
          <a:solidFill>
            <a:srgbClr val="C546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Не можна</a:t>
            </a:r>
            <a:r>
              <a:rPr lang="ru-RU" dirty="0"/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51228" y="863471"/>
            <a:ext cx="41726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OTHER TITLES (</a:t>
            </a:r>
            <a:r>
              <a:rPr lang="ru-RU" sz="2400" b="1" dirty="0">
                <a:solidFill>
                  <a:srgbClr val="C00000"/>
                </a:solidFill>
              </a:rPr>
              <a:t>інші назви)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225" y="4680858"/>
            <a:ext cx="10656922" cy="1676115"/>
          </a:xfrm>
          <a:prstGeom prst="rect">
            <a:avLst/>
          </a:prstGeom>
          <a:ln w="88900">
            <a:solidFill>
              <a:schemeClr val="accent1">
                <a:shade val="50000"/>
              </a:schemeClr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1751339" y="6356973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19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05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637614" y="5355258"/>
            <a:ext cx="412106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uk-UA" b="1" dirty="0">
                <a:solidFill>
                  <a:schemeClr val="tx2">
                    <a:lumMod val="50000"/>
                  </a:schemeClr>
                </a:solidFill>
              </a:rPr>
              <a:t>Борзенкова Вікторія Миколаївна</a:t>
            </a:r>
          </a:p>
          <a:p>
            <a:pPr algn="r"/>
            <a:r>
              <a:rPr lang="uk-UA" dirty="0">
                <a:solidFill>
                  <a:schemeClr val="tx2">
                    <a:lumMod val="50000"/>
                  </a:schemeClr>
                </a:solidFill>
              </a:rPr>
              <a:t>головний бібліотекар</a:t>
            </a:r>
          </a:p>
          <a:p>
            <a:pPr algn="r"/>
            <a:r>
              <a:rPr lang="uk-UA" dirty="0">
                <a:solidFill>
                  <a:schemeClr val="tx2">
                    <a:lumMod val="50000"/>
                  </a:schemeClr>
                </a:solidFill>
              </a:rPr>
              <a:t>інформаційно-бібліографічного відділу</a:t>
            </a:r>
          </a:p>
          <a:p>
            <a:pPr algn="r"/>
            <a:r>
              <a:rPr lang="uk-UA" dirty="0">
                <a:solidFill>
                  <a:schemeClr val="tx2">
                    <a:lumMod val="50000"/>
                  </a:schemeClr>
                </a:solidFill>
              </a:rPr>
              <a:t>Наукової бібліотеки ХНМУ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834217" y="6441394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27048" y="2215132"/>
            <a:ext cx="8924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chemeClr val="bg1"/>
                </a:solidFill>
              </a:rPr>
              <a:t>Принципи академічної доброчесності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54480" y="3288901"/>
            <a:ext cx="100802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>
                <a:solidFill>
                  <a:schemeClr val="bg1"/>
                </a:solidFill>
              </a:rPr>
              <a:t>Що слід враховувати при розміщенні матеріалу у Репозитарій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 flipH="1">
            <a:off x="1527048" y="3812121"/>
            <a:ext cx="69681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chemeClr val="bg1"/>
                </a:solidFill>
              </a:rPr>
              <a:t>Вимоги до файлу електронної версії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0457" y="2354830"/>
            <a:ext cx="243824" cy="24382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0458" y="3428581"/>
            <a:ext cx="243861" cy="243861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0457" y="2891687"/>
            <a:ext cx="243861" cy="24386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0457" y="3974200"/>
            <a:ext cx="243861" cy="24386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7048" y="2746656"/>
            <a:ext cx="10279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uk-UA" sz="2800" b="1" dirty="0">
                <a:solidFill>
                  <a:schemeClr val="bg1"/>
                </a:solidFill>
              </a:rPr>
              <a:t>Принципи доброчесності в роботі Репозитарія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73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8047" y="0"/>
            <a:ext cx="7083788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Ввести рік публікації матеріалу </a:t>
            </a: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    День і місяць – факультативно</a:t>
            </a: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Вказати організацію, яка видала матеріал</a:t>
            </a: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008883" y="409903"/>
            <a:ext cx="37259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DATE OF ISSUE </a:t>
            </a:r>
            <a:endParaRPr lang="uk-UA" sz="2400" b="1" dirty="0">
              <a:solidFill>
                <a:srgbClr val="C00000"/>
              </a:solidFill>
            </a:endParaRPr>
          </a:p>
          <a:p>
            <a:pPr algn="ctr"/>
            <a:r>
              <a:rPr lang="en-US" sz="2400" b="1" dirty="0"/>
              <a:t>(</a:t>
            </a:r>
            <a:r>
              <a:rPr lang="en-US" sz="2400" b="1" dirty="0">
                <a:solidFill>
                  <a:srgbClr val="C00000"/>
                </a:solidFill>
              </a:rPr>
              <a:t>дата</a:t>
            </a:r>
            <a:r>
              <a:rPr lang="en-US" sz="2400" b="1" dirty="0"/>
              <a:t> </a:t>
            </a:r>
            <a:r>
              <a:rPr lang="en-US" sz="2400" b="1" dirty="0">
                <a:solidFill>
                  <a:srgbClr val="C00000"/>
                </a:solidFill>
              </a:rPr>
              <a:t>публікації)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047" y="535632"/>
            <a:ext cx="2133785" cy="80474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840533" y="4187658"/>
            <a:ext cx="41726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PUBLISHER</a:t>
            </a:r>
            <a:r>
              <a:rPr lang="uk-UA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endParaRPr lang="uk-UA" sz="2400" b="1" dirty="0">
              <a:solidFill>
                <a:srgbClr val="C00000"/>
              </a:solidFill>
            </a:endParaRPr>
          </a:p>
          <a:p>
            <a:pPr algn="ctr"/>
            <a:r>
              <a:rPr lang="en-US" sz="2400" b="1" dirty="0">
                <a:solidFill>
                  <a:srgbClr val="C00000"/>
                </a:solidFill>
              </a:rPr>
              <a:t>(</a:t>
            </a:r>
            <a:r>
              <a:rPr lang="ru-RU" sz="2400" b="1" dirty="0">
                <a:solidFill>
                  <a:srgbClr val="C00000"/>
                </a:solidFill>
              </a:rPr>
              <a:t>видавець)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240" y="4221986"/>
            <a:ext cx="2121592" cy="80474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639448" y="6342545"/>
            <a:ext cx="417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20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59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433616" y="419680"/>
            <a:ext cx="181844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CITATION</a:t>
            </a:r>
            <a:endParaRPr lang="uk-UA" sz="2400" b="1" dirty="0">
              <a:solidFill>
                <a:srgbClr val="C00000"/>
              </a:solidFill>
            </a:endParaRPr>
          </a:p>
          <a:p>
            <a:pPr algn="ctr"/>
            <a:r>
              <a:rPr lang="en-US" sz="2400" b="1" dirty="0"/>
              <a:t>(</a:t>
            </a:r>
            <a:r>
              <a:rPr lang="ru-RU" sz="2400" b="1" dirty="0">
                <a:solidFill>
                  <a:srgbClr val="C00000"/>
                </a:solidFill>
              </a:rPr>
              <a:t>цитування</a:t>
            </a:r>
            <a:r>
              <a:rPr lang="ru-RU" sz="2400" b="1" dirty="0"/>
              <a:t>)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8829" y="0"/>
            <a:ext cx="7413171" cy="513979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195" y="5366657"/>
            <a:ext cx="9733062" cy="1117773"/>
          </a:xfrm>
          <a:prstGeom prst="rect">
            <a:avLst/>
          </a:prstGeom>
          <a:ln w="88900">
            <a:solidFill>
              <a:schemeClr val="accent1">
                <a:shade val="50000"/>
              </a:schemeClr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99487" y="5678684"/>
            <a:ext cx="518205" cy="99373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713464" y="6405456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21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40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448" y="479372"/>
            <a:ext cx="2133785" cy="80474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35086" y="319864"/>
            <a:ext cx="868679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•	Ввести повний бібліографічний опис для опублікованих матеріалів згідно ДСТУ ГОСТ 7.1-2006. Приклади є на головній сторінці Репозитарію</a:t>
            </a:r>
          </a:p>
          <a:p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•	Бібліографічний опис має бути внесений мовою оригіналу. Статтю слід описувати мовою публікації, джерело (за знаком «//») – на мові оформлення джерела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135086" y="4276862"/>
            <a:ext cx="85126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•	Ввести прізвища та ініціали всіх авторів, не змінюючи їх послідовність</a:t>
            </a:r>
          </a:p>
          <a:p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•	У матеріалах конференцій вказати Місце проведення конференції, Дату проведення конференції та Вихідні дані (тобто де і коли видавався збірник)</a:t>
            </a:r>
          </a:p>
          <a:p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•	Вказати сторінки, на яких розміщено матеріал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2628188"/>
            <a:ext cx="12192000" cy="146400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332" y="2763134"/>
            <a:ext cx="11137553" cy="132906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4716" y="5673500"/>
            <a:ext cx="518205" cy="9937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727999" y="6400520"/>
            <a:ext cx="411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22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053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777342" y="319864"/>
            <a:ext cx="80445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	</a:t>
            </a:r>
            <a:endParaRPr lang="ru-RU" sz="20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555" y="504530"/>
            <a:ext cx="2121592" cy="80474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603171" y="391991"/>
            <a:ext cx="8088085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• 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Обрати з Прикладів бібліографічного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опису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en-US" sz="2400" b="1" dirty="0">
                <a:solidFill>
                  <a:srgbClr val="FFC000"/>
                </a:solidFill>
              </a:rPr>
              <a:t>https://repo.knmu.edu.ua/handle/123456789/1015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),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той, що відповідає потребі, скопіювати його у документ програми 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</a:rPr>
              <a:t>Word,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замінити дані на необхідні, зберігаючи бібліографічні і розділові знаки. Потім готовий опис скопіювати та розмістити у віконце</a:t>
            </a:r>
          </a:p>
          <a:p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	</a:t>
            </a:r>
            <a:endParaRPr lang="ru-RU" sz="2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85989" y="5667100"/>
            <a:ext cx="518205" cy="99373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184" y="3058009"/>
            <a:ext cx="7536674" cy="3418159"/>
          </a:xfrm>
          <a:prstGeom prst="rect">
            <a:avLst/>
          </a:prstGeom>
          <a:ln w="88900">
            <a:solidFill>
              <a:schemeClr val="accent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1717381" y="6403016"/>
            <a:ext cx="400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23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86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4484914"/>
            <a:ext cx="12192000" cy="176348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77342" y="319864"/>
            <a:ext cx="80445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	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690257" y="504530"/>
            <a:ext cx="81316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•	Використовувати літери ВЕЛИКОГО РЕГІСТРУ поза правилами правопису</a:t>
            </a:r>
          </a:p>
          <a:p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•	Змінювати послідовність ПІБ авторів</a:t>
            </a:r>
          </a:p>
          <a:p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•	Переводити дані на українську чи іншу мову</a:t>
            </a:r>
          </a:p>
          <a:p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•	Тире і дефіс вживати невідповідно правопису</a:t>
            </a:r>
          </a:p>
          <a:p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•	Необдумано використовувати пробіли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172" y="504530"/>
            <a:ext cx="2127688" cy="80474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72887" y="4711964"/>
            <a:ext cx="1097279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ea typeface="Microsoft Himalaya" panose="01010100010101010101" pitchFamily="2" charset="0"/>
                <a:cs typeface="Microsoft Himalaya" panose="01010100010101010101" pitchFamily="2" charset="0"/>
              </a:rPr>
              <a:t>БОЯРСЬКИЙ Є. М. ДІАГНОСТИКА ЗАПАЛЬНИХ ЗАХВОРЮВАНЬ НИЖНІХ ДИХАЛЬНИХ ШЛЯХІВ У ДІТЕЙ / Г. О. АВДЄЄВСЬКА, Є. М. БОЯРСЬКИЙ // </a:t>
            </a:r>
            <a:r>
              <a:rPr lang="en-US" sz="2000" b="1" dirty="0">
                <a:solidFill>
                  <a:schemeClr val="bg1"/>
                </a:solidFill>
                <a:ea typeface="Microsoft Himalaya" panose="01010100010101010101" pitchFamily="2" charset="0"/>
                <a:cs typeface="Microsoft Himalaya" panose="01010100010101010101" pitchFamily="2" charset="0"/>
              </a:rPr>
              <a:t>ISIC-2020 : [International Scientific Interdisciplinary Conference for medical students and young scientists, </a:t>
            </a:r>
            <a:r>
              <a:rPr lang="ru-RU" sz="2000" b="1" dirty="0">
                <a:solidFill>
                  <a:schemeClr val="bg1"/>
                </a:solidFill>
                <a:ea typeface="Microsoft Himalaya" panose="01010100010101010101" pitchFamily="2" charset="0"/>
                <a:cs typeface="Microsoft Himalaya" panose="01010100010101010101" pitchFamily="2" charset="0"/>
              </a:rPr>
              <a:t>Харків, 08–09 жовтня 2020] : збірка тез / ХНМУ. – Харків, 2020. – С. 17–18</a:t>
            </a:r>
            <a:r>
              <a:rPr lang="ru-RU" sz="2000" dirty="0">
                <a:solidFill>
                  <a:schemeClr val="bg1"/>
                </a:solidFill>
                <a:ea typeface="Microsoft Himalaya" panose="01010100010101010101" pitchFamily="2" charset="0"/>
                <a:cs typeface="Microsoft Himalaya" panose="01010100010101010101" pitchFamily="2" charset="0"/>
              </a:rPr>
              <a:t>.</a:t>
            </a:r>
            <a:r>
              <a:rPr lang="ru-RU" sz="2000" dirty="0">
                <a:ea typeface="Microsoft Himalaya" panose="01010100010101010101" pitchFamily="2" charset="0"/>
                <a:cs typeface="Microsoft Himalaya" panose="01010100010101010101" pitchFamily="2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745685" y="6423906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24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873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>
                <a:solidFill>
                  <a:schemeClr val="bg1"/>
                </a:solidFill>
                <a:ea typeface="Microsoft Himalaya" panose="01010100010101010101" pitchFamily="2" charset="0"/>
                <a:cs typeface="Microsoft Himalaya" panose="01010100010101010101" pitchFamily="2" charset="0"/>
              </a:rPr>
              <a:t>Приклад складання бібліографічного опису статті чотирьох авторів зі збірки матеріалів конференції:</a:t>
            </a:r>
          </a:p>
          <a:p>
            <a:endParaRPr lang="ru-RU" sz="2000" b="1" dirty="0">
              <a:solidFill>
                <a:schemeClr val="bg1"/>
              </a:solidFill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r>
              <a:rPr lang="ru-RU" sz="2000" b="1" dirty="0">
                <a:solidFill>
                  <a:schemeClr val="bg1"/>
                </a:solidFill>
                <a:ea typeface="Microsoft Himalaya" panose="01010100010101010101" pitchFamily="2" charset="0"/>
                <a:cs typeface="Microsoft Himalaya" panose="01010100010101010101" pitchFamily="2" charset="0"/>
              </a:rPr>
              <a:t>Назва статті•/•Ініціали та прізвище першого автора,•ініціали та прізвища наступних авторів•//•Назва конференції•:•інформація про те, який захід проведено,•де проходила конференція,•коли проходила конференція•/•хто проводив конференцію.•–•Місто видання збірника•:•назва видавництва,•рік видання збірника.•–•Сторінки, на яких розміщено статтю.</a:t>
            </a:r>
          </a:p>
          <a:p>
            <a:endParaRPr lang="ru-RU" sz="2000" b="1" dirty="0">
              <a:solidFill>
                <a:schemeClr val="bg1"/>
              </a:solidFill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r>
              <a:rPr lang="ru-RU" sz="2800" b="1" dirty="0">
                <a:solidFill>
                  <a:schemeClr val="bg1"/>
                </a:solidFill>
                <a:ea typeface="Microsoft Himalaya" panose="01010100010101010101" pitchFamily="2" charset="0"/>
                <a:cs typeface="Microsoft Himalaya" panose="01010100010101010101" pitchFamily="2" charset="0"/>
              </a:rPr>
              <a:t>Результат:</a:t>
            </a:r>
          </a:p>
          <a:p>
            <a:endParaRPr lang="ru-RU" sz="2000" b="1" dirty="0">
              <a:solidFill>
                <a:schemeClr val="bg1"/>
              </a:solidFill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r>
              <a:rPr lang="ru-RU" sz="2000" b="1" dirty="0">
                <a:solidFill>
                  <a:schemeClr val="bg1"/>
                </a:solidFill>
                <a:ea typeface="Microsoft Himalaya" panose="01010100010101010101" pitchFamily="2" charset="0"/>
                <a:cs typeface="Microsoft Himalaya" panose="01010100010101010101" pitchFamily="2" charset="0"/>
              </a:rPr>
              <a:t>Магістратура•–•складова•частина•наукової•діяльності•фахівця•/•І.•І.•Соколова,•О.•Г.•Денисова, •О.•Ю.•Стоян,•О.•Г.•Ярошенко•//•Сучасний•стан•та•перспективи•підготовки•лікарів-інтернів• у•Харківському•національному•медичному•університеті•:•матеріали•ХХХІХ•навчально- методичної•конференції,•Харків,•11•квітня•2012•р.•/•ХНМУ.•–•Харків•:•ХНМУ,•2012.•–•С.•69–71.</a:t>
            </a:r>
          </a:p>
          <a:p>
            <a:r>
              <a:rPr lang="ru-RU" sz="2000" b="1" dirty="0">
                <a:solidFill>
                  <a:schemeClr val="bg1"/>
                </a:solidFill>
                <a:ea typeface="Microsoft Himalaya" panose="01010100010101010101" pitchFamily="2" charset="0"/>
                <a:cs typeface="Microsoft Himalaya" panose="01010100010101010101" pitchFamily="2" charset="0"/>
              </a:rPr>
              <a:t>         </a:t>
            </a:r>
          </a:p>
          <a:p>
            <a:r>
              <a:rPr lang="ru-RU" sz="2000" b="1" dirty="0">
                <a:solidFill>
                  <a:schemeClr val="bg1"/>
                </a:solidFill>
                <a:ea typeface="Microsoft Himalaya" panose="01010100010101010101" pitchFamily="2" charset="0"/>
                <a:cs typeface="Microsoft Himalaya" panose="01010100010101010101" pitchFamily="2" charset="0"/>
              </a:rPr>
              <a:t>(• – один пробіл)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704320" y="6400800"/>
            <a:ext cx="40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25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12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01054"/>
            <a:ext cx="12192000" cy="335694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10093" y="733646"/>
            <a:ext cx="22541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>
                <a:solidFill>
                  <a:srgbClr val="C00000"/>
                </a:solidFill>
              </a:rPr>
              <a:t>Чесність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2985" y="1441532"/>
            <a:ext cx="1139409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chemeClr val="bg1"/>
                </a:solidFill>
              </a:rPr>
              <a:t>В роботі Репозитарія чесність забезпечує прозорість внесених даних та допомагає підтримувати високий рівень довіри. Спотворення даних, фальсифікація або їх приховування є серйозними порушеннями академічної доброчесності. Для цього:</a:t>
            </a:r>
            <a:endParaRPr lang="uk-UA" sz="2800" b="1" dirty="0">
              <a:solidFill>
                <a:schemeClr val="tx2">
                  <a:lumMod val="50000"/>
                </a:schemeClr>
              </a:solidFill>
            </a:endParaRPr>
          </a:p>
          <a:p>
            <a:endParaRPr lang="uk-UA" sz="2800" dirty="0">
              <a:solidFill>
                <a:schemeClr val="bg1"/>
              </a:solidFill>
            </a:endParaRPr>
          </a:p>
          <a:p>
            <a:endParaRPr lang="uk-UA" sz="28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10093" y="4119188"/>
            <a:ext cx="10621926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400" dirty="0">
                <a:solidFill>
                  <a:schemeClr val="tx2">
                    <a:lumMod val="50000"/>
                  </a:schemeClr>
                </a:solidFill>
              </a:rPr>
              <a:t>при внесені прізвищ авторів у бібліографічний опис не можна змінювати їх послідовність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400" dirty="0">
                <a:solidFill>
                  <a:schemeClr val="tx2">
                    <a:lumMod val="50000"/>
                  </a:schemeClr>
                </a:solidFill>
              </a:rPr>
              <a:t>при внесені статей, або наукових праць необхідно чітко вказувати джерела інформації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uk-UA" sz="2800" dirty="0">
              <a:solidFill>
                <a:schemeClr val="tx2">
                  <a:lumMod val="50000"/>
                </a:schemeClr>
              </a:solidFill>
            </a:endParaRPr>
          </a:p>
          <a:p>
            <a:endParaRPr lang="uk-UA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632019" y="6304202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1686250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11486" y="-17912"/>
            <a:ext cx="7380514" cy="687591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5777" y="1007018"/>
            <a:ext cx="37259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SERIES</a:t>
            </a:r>
            <a:r>
              <a:rPr lang="ru-RU" sz="2400" b="1" dirty="0">
                <a:solidFill>
                  <a:srgbClr val="C00000"/>
                </a:solidFill>
              </a:rPr>
              <a:t>/</a:t>
            </a:r>
            <a:r>
              <a:rPr lang="en-US" sz="2400" b="1" dirty="0">
                <a:solidFill>
                  <a:srgbClr val="C00000"/>
                </a:solidFill>
              </a:rPr>
              <a:t>REPORT NO</a:t>
            </a:r>
            <a:r>
              <a:rPr lang="ru-RU" sz="2400" b="1" dirty="0">
                <a:solidFill>
                  <a:srgbClr val="C00000"/>
                </a:solidFill>
              </a:rPr>
              <a:t> (номер серії/звіту)</a:t>
            </a:r>
            <a:r>
              <a:rPr lang="ru-RU" sz="2400" dirty="0"/>
              <a:t> </a:t>
            </a:r>
            <a:endParaRPr lang="uk-UA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10530" y="3890060"/>
            <a:ext cx="41726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IDENTIFIERS</a:t>
            </a:r>
            <a:r>
              <a:rPr lang="uk-UA" sz="2400" b="1" dirty="0">
                <a:solidFill>
                  <a:srgbClr val="C00000"/>
                </a:solidFill>
              </a:rPr>
              <a:t> (ідентифікатори)</a:t>
            </a:r>
            <a:r>
              <a:rPr lang="uk-UA" sz="2400" dirty="0">
                <a:solidFill>
                  <a:srgbClr val="C00000"/>
                </a:solidFill>
              </a:rPr>
              <a:t>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00258" y="2763301"/>
            <a:ext cx="3043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      Факультативно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704320" y="6409944"/>
            <a:ext cx="398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27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80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8047" y="0"/>
            <a:ext cx="7083788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Обрати вид документу, що дійсно відповідає матеріалу</a:t>
            </a: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Обрати мову основного тексту твору</a:t>
            </a: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019033" y="509249"/>
            <a:ext cx="37259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TYPE</a:t>
            </a:r>
            <a:endParaRPr lang="uk-UA" sz="2400" b="1" dirty="0">
              <a:solidFill>
                <a:srgbClr val="C00000"/>
              </a:solidFill>
            </a:endParaRPr>
          </a:p>
          <a:p>
            <a:pPr algn="ctr"/>
            <a:r>
              <a:rPr lang="en-US" sz="2400" b="1" dirty="0">
                <a:solidFill>
                  <a:srgbClr val="C00000"/>
                </a:solidFill>
              </a:rPr>
              <a:t> (</a:t>
            </a:r>
            <a:r>
              <a:rPr lang="ru-RU" sz="2400" b="1" dirty="0">
                <a:solidFill>
                  <a:srgbClr val="C00000"/>
                </a:solidFill>
              </a:rPr>
              <a:t>тип / вид)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047" y="687002"/>
            <a:ext cx="2133785" cy="80474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88768" y="1808989"/>
            <a:ext cx="31864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LANGUAGE </a:t>
            </a:r>
            <a:endParaRPr lang="uk-UA" sz="2400" b="1" dirty="0">
              <a:solidFill>
                <a:srgbClr val="C00000"/>
              </a:solidFill>
            </a:endParaRPr>
          </a:p>
          <a:p>
            <a:pPr algn="ctr"/>
            <a:r>
              <a:rPr lang="en-US" sz="2400" b="1" dirty="0">
                <a:solidFill>
                  <a:srgbClr val="C00000"/>
                </a:solidFill>
              </a:rPr>
              <a:t>(</a:t>
            </a:r>
            <a:r>
              <a:rPr lang="ru-RU" sz="2400" b="1" dirty="0">
                <a:solidFill>
                  <a:srgbClr val="C00000"/>
                </a:solidFill>
              </a:rPr>
              <a:t>мова)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0264" y="3788229"/>
            <a:ext cx="10154685" cy="2666999"/>
          </a:xfrm>
          <a:prstGeom prst="rect">
            <a:avLst/>
          </a:prstGeom>
          <a:ln w="88900">
            <a:solidFill>
              <a:schemeClr val="accent1">
                <a:shade val="50000"/>
              </a:schemeClr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1744949" y="6445648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28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1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8047" y="0"/>
            <a:ext cx="7083788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Ввести основні терміни, що описують тематику чи зміст публікації</a:t>
            </a: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Ввести кожне словосполучення в окреме віконце, використовуючи функцію «+Додати ще»</a:t>
            </a: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Писати словосполучення з маленької літери</a:t>
            </a: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Не ставити знаки пунктуації</a:t>
            </a: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019033" y="542416"/>
            <a:ext cx="37259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SUBJECT  KEYWORDS (ключові  слова  або словосполучення)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047" y="542416"/>
            <a:ext cx="2133785" cy="8047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405" y="5040086"/>
            <a:ext cx="10868544" cy="1284513"/>
          </a:xfrm>
          <a:prstGeom prst="rect">
            <a:avLst/>
          </a:prstGeom>
          <a:ln w="88900">
            <a:solidFill>
              <a:schemeClr val="accent1">
                <a:shade val="50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4939" y="5783000"/>
            <a:ext cx="524301" cy="9998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744949" y="6413499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29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537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51" y="2838954"/>
            <a:ext cx="12205250" cy="401904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53786" y="284410"/>
            <a:ext cx="979001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uk-UA" sz="32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uk-UA" sz="3200" b="1" dirty="0" smtClean="0">
                <a:solidFill>
                  <a:schemeClr val="tx2">
                    <a:lumMod val="50000"/>
                  </a:schemeClr>
                </a:solidFill>
              </a:rPr>
              <a:t>Шість засадничих </a:t>
            </a:r>
            <a:r>
              <a:rPr lang="uk-UA" sz="3200" b="1" dirty="0">
                <a:solidFill>
                  <a:schemeClr val="tx2">
                    <a:lumMod val="50000"/>
                  </a:schemeClr>
                </a:solidFill>
              </a:rPr>
              <a:t>цінностей від Міжнародного центру академічної </a:t>
            </a:r>
            <a:r>
              <a:rPr lang="uk-UA" sz="3200" b="1" dirty="0" smtClean="0">
                <a:solidFill>
                  <a:schemeClr val="tx2">
                    <a:lumMod val="50000"/>
                  </a:schemeClr>
                </a:solidFill>
              </a:rPr>
              <a:t>доброчесності:</a:t>
            </a:r>
            <a:endParaRPr lang="uk-UA" sz="3200" b="1" dirty="0">
              <a:solidFill>
                <a:schemeClr val="tx2">
                  <a:lumMod val="50000"/>
                </a:schemeClr>
              </a:solidFill>
            </a:endParaRPr>
          </a:p>
          <a:p>
            <a:endParaRPr lang="uk-UA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793990" y="6382512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3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1729" y="3017741"/>
            <a:ext cx="1400840" cy="63556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53832" y="3335524"/>
            <a:ext cx="546513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rgbClr val="C00000"/>
                </a:solidFill>
              </a:rPr>
              <a:t>справедливость</a:t>
            </a:r>
            <a:endParaRPr lang="ru-RU" sz="3200" b="1" dirty="0">
              <a:solidFill>
                <a:srgbClr val="C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 err="1" smtClean="0">
                <a:solidFill>
                  <a:srgbClr val="C00000"/>
                </a:solidFill>
              </a:rPr>
              <a:t>відповідальность</a:t>
            </a:r>
            <a:endParaRPr lang="ru-RU" sz="3200" b="1" dirty="0">
              <a:solidFill>
                <a:srgbClr val="C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 err="1" smtClean="0">
                <a:solidFill>
                  <a:srgbClr val="C00000"/>
                </a:solidFill>
              </a:rPr>
              <a:t>повага</a:t>
            </a:r>
            <a:endParaRPr lang="ru-RU" sz="3200" b="1" dirty="0">
              <a:solidFill>
                <a:srgbClr val="C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 err="1" smtClean="0">
                <a:solidFill>
                  <a:srgbClr val="C00000"/>
                </a:solidFill>
              </a:rPr>
              <a:t>чесность</a:t>
            </a:r>
            <a:endParaRPr lang="ru-RU" sz="3200" b="1" dirty="0">
              <a:solidFill>
                <a:srgbClr val="C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 err="1" smtClean="0">
                <a:solidFill>
                  <a:srgbClr val="C00000"/>
                </a:solidFill>
              </a:rPr>
              <a:t>мужность</a:t>
            </a:r>
            <a:endParaRPr lang="ru-RU" sz="3200" b="1" dirty="0">
              <a:solidFill>
                <a:srgbClr val="C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 err="1" smtClean="0">
                <a:solidFill>
                  <a:srgbClr val="C00000"/>
                </a:solidFill>
              </a:rPr>
              <a:t>довіра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28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8047" y="0"/>
            <a:ext cx="7083788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Вносити слова літерами ВЕЛИКОГО РЕГІСТРУ</a:t>
            </a: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Вносити словосполучення через кому в одне віконце</a:t>
            </a: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Починати кожне словосполучення з великої літери і наприкінці ставити знаки пунктуації</a:t>
            </a: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019033" y="542416"/>
            <a:ext cx="37259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SUBJECT  KEYWORDS (ключові  слова  або словосполучення)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743" y="5094514"/>
            <a:ext cx="10863207" cy="1251857"/>
          </a:xfrm>
          <a:prstGeom prst="rect">
            <a:avLst/>
          </a:prstGeom>
          <a:ln w="88900">
            <a:solidFill>
              <a:schemeClr val="accent1">
                <a:shade val="50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047" y="542416"/>
            <a:ext cx="2127688" cy="80474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676888" y="6417519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30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4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11486" y="0"/>
            <a:ext cx="7380514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Анотації, резюме слід вводити відформатованими</a:t>
            </a: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2059" y="420073"/>
            <a:ext cx="37259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ABSTRACT </a:t>
            </a:r>
            <a:endParaRPr lang="uk-UA" sz="2400" b="1" dirty="0">
              <a:solidFill>
                <a:srgbClr val="C00000"/>
              </a:solidFill>
            </a:endParaRPr>
          </a:p>
          <a:p>
            <a:pPr algn="ctr"/>
            <a:r>
              <a:rPr lang="en-US" sz="2400" b="1" dirty="0">
                <a:solidFill>
                  <a:srgbClr val="C00000"/>
                </a:solidFill>
              </a:rPr>
              <a:t>(</a:t>
            </a:r>
            <a:r>
              <a:rPr lang="ru-RU" sz="2400" b="1" dirty="0">
                <a:solidFill>
                  <a:srgbClr val="C00000"/>
                </a:solidFill>
              </a:rPr>
              <a:t>анотація)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7701" y="1740443"/>
            <a:ext cx="2133785" cy="80474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6657" y="5647842"/>
            <a:ext cx="524301" cy="9998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711685" y="6373305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31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812" y="3034558"/>
            <a:ext cx="10347571" cy="1634538"/>
          </a:xfrm>
          <a:prstGeom prst="rect">
            <a:avLst/>
          </a:prstGeom>
          <a:scene3d>
            <a:camera prst="orthographicFront"/>
            <a:lightRig rig="threePt" dir="t"/>
          </a:scene3d>
          <a:sp3d contourW="88900">
            <a:contourClr>
              <a:schemeClr val="accent1">
                <a:lumMod val="75000"/>
              </a:schemeClr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1722" y="3540904"/>
            <a:ext cx="1030313" cy="62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92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11486" y="0"/>
            <a:ext cx="7380514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Використовувати приховані абзаці та розриви слів</a:t>
            </a: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Використовувати літери ВЕЛИКОГО РЕГІСТРУ поза правилами правопису</a:t>
            </a: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Вносити занадто великі об’єми тексту</a:t>
            </a: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2059" y="420073"/>
            <a:ext cx="37259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ABSTRACT </a:t>
            </a:r>
            <a:endParaRPr lang="uk-UA" sz="2400" b="1" dirty="0">
              <a:solidFill>
                <a:srgbClr val="C00000"/>
              </a:solidFill>
            </a:endParaRPr>
          </a:p>
          <a:p>
            <a:pPr algn="ctr"/>
            <a:r>
              <a:rPr lang="en-US" sz="2400" b="1" dirty="0">
                <a:solidFill>
                  <a:srgbClr val="C00000"/>
                </a:solidFill>
              </a:rPr>
              <a:t>(</a:t>
            </a:r>
            <a:r>
              <a:rPr lang="ru-RU" sz="2400" b="1" dirty="0">
                <a:solidFill>
                  <a:srgbClr val="C00000"/>
                </a:solidFill>
              </a:rPr>
              <a:t>анотація)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997" y="2520314"/>
            <a:ext cx="6976645" cy="2289464"/>
          </a:xfrm>
          <a:prstGeom prst="rect">
            <a:avLst/>
          </a:prstGeom>
          <a:ln w="88900">
            <a:solidFill>
              <a:schemeClr val="accent1">
                <a:shade val="50000"/>
              </a:schemeClr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4867893" y="4876797"/>
            <a:ext cx="6096000" cy="1754326"/>
          </a:xfrm>
          <a:prstGeom prst="rect">
            <a:avLst/>
          </a:prstGeom>
          <a:ln w="88900">
            <a:solidFill>
              <a:schemeClr val="accent1">
                <a:shade val="50000"/>
              </a:schemeClr>
            </a:solidFill>
          </a:ln>
        </p:spPr>
        <p:txBody>
          <a:bodyPr>
            <a:spAutoFit/>
          </a:bodyPr>
          <a:lstStyle/>
          <a:p>
            <a:r>
              <a:rPr lang="en-US" dirty="0">
                <a:solidFill>
                  <a:srgbClr val="C54639"/>
                </a:solidFill>
              </a:rPr>
              <a:t>Hypercholesterolemia is a huge problem¶</a:t>
            </a:r>
          </a:p>
          <a:p>
            <a:r>
              <a:rPr lang="en-US" dirty="0">
                <a:solidFill>
                  <a:srgbClr val="C54639"/>
                </a:solidFill>
              </a:rPr>
              <a:t>facing nowadayspopulation, and it behooves¶</a:t>
            </a:r>
          </a:p>
          <a:p>
            <a:r>
              <a:rPr lang="en-US" dirty="0">
                <a:solidFill>
                  <a:srgbClr val="C54639"/>
                </a:solidFill>
              </a:rPr>
              <a:t>us as health care professionals to get more¶</a:t>
            </a:r>
          </a:p>
          <a:p>
            <a:r>
              <a:rPr lang="en-US" dirty="0">
                <a:solidFill>
                  <a:srgbClr val="C54639"/>
                </a:solidFill>
              </a:rPr>
              <a:t>patients on efficacious therapies like sta-¶</a:t>
            </a:r>
          </a:p>
          <a:p>
            <a:r>
              <a:rPr lang="en-US" dirty="0">
                <a:solidFill>
                  <a:srgbClr val="C54639"/>
                </a:solidFill>
              </a:rPr>
              <a:t>tins which are cost-effective since they are¶</a:t>
            </a:r>
          </a:p>
          <a:p>
            <a:r>
              <a:rPr lang="en-US" dirty="0">
                <a:solidFill>
                  <a:srgbClr val="C54639"/>
                </a:solidFill>
              </a:rPr>
              <a:t>now largely generic.¶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3700" y="3043200"/>
            <a:ext cx="1030313" cy="6218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711685" y="6373305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32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3798" y="1267731"/>
            <a:ext cx="2127688" cy="80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92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78828" y="-17912"/>
            <a:ext cx="7413171" cy="687591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Будь яка інша описова інформація. Можна вказати зміст матеріалу, відгуки, коментарі про матеріал тощо – ті дані, для яких відсутні окремі поля (в довільній формі), інформацію, яка призначається для адміністратора Репозитарію</a:t>
            </a: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7868" y="591516"/>
            <a:ext cx="37259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DESCRIPTION </a:t>
            </a:r>
            <a:endParaRPr lang="uk-UA" sz="2400" b="1" dirty="0">
              <a:solidFill>
                <a:srgbClr val="C00000"/>
              </a:solidFill>
            </a:endParaRPr>
          </a:p>
          <a:p>
            <a:pPr algn="ctr"/>
            <a:r>
              <a:rPr lang="en-US" sz="2400" b="1" dirty="0">
                <a:solidFill>
                  <a:srgbClr val="C00000"/>
                </a:solidFill>
              </a:rPr>
              <a:t>(</a:t>
            </a:r>
            <a:r>
              <a:rPr lang="ru-RU" sz="2400" b="1" dirty="0">
                <a:solidFill>
                  <a:srgbClr val="C00000"/>
                </a:solidFill>
              </a:rPr>
              <a:t>опис)</a:t>
            </a:r>
            <a:endParaRPr lang="uk-UA" sz="2400" b="1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00258" y="776183"/>
            <a:ext cx="3043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      Факультативно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298" y="4441372"/>
            <a:ext cx="11243439" cy="1970314"/>
          </a:xfrm>
          <a:prstGeom prst="rect">
            <a:avLst/>
          </a:prstGeom>
          <a:ln w="88900">
            <a:solidFill>
              <a:schemeClr val="accent1">
                <a:shade val="50000"/>
              </a:schemeClr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1790737" y="6404284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33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64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9639020" y="568661"/>
            <a:ext cx="15176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lang="uk-UA" sz="4000" dirty="0">
                <a:solidFill>
                  <a:schemeClr val="tx2">
                    <a:lumMod val="50000"/>
                  </a:schemeClr>
                </a:solidFill>
                <a:ea typeface="Microsoft Himalaya" panose="01010100010101010101" pitchFamily="2" charset="0"/>
                <a:cs typeface="Microsoft Himalaya" panose="01010100010101010101" pitchFamily="2" charset="0"/>
              </a:rPr>
              <a:t>КРОК </a:t>
            </a:r>
            <a:r>
              <a:rPr lang="uk-UA" sz="4000" dirty="0"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endParaRPr lang="ru-RU" dirty="0"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492733" y="5006676"/>
            <a:ext cx="3331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chemeClr val="tx2">
                    <a:lumMod val="50000"/>
                  </a:schemeClr>
                </a:solidFill>
              </a:rPr>
              <a:t>Прикріпити файл</a:t>
            </a:r>
            <a:endParaRPr lang="ru-RU" sz="2800" b="1" dirty="0">
              <a:solidFill>
                <a:schemeClr val="tx2">
                  <a:lumMod val="50000"/>
                </a:schemeClr>
              </a:solidFill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7197" y="5616218"/>
            <a:ext cx="524301" cy="99983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6030"/>
          <a:stretch/>
        </p:blipFill>
        <p:spPr>
          <a:xfrm>
            <a:off x="0" y="0"/>
            <a:ext cx="7399283" cy="68585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156683" y="359228"/>
            <a:ext cx="889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tx2">
                    <a:lumMod val="50000"/>
                  </a:schemeClr>
                </a:solidFill>
              </a:rPr>
              <a:t>4</a:t>
            </a:r>
            <a:endParaRPr lang="ru-RU" sz="4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703900" y="6431383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34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00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01054"/>
            <a:ext cx="12192000" cy="335694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10093" y="733646"/>
            <a:ext cx="27113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>
                <a:solidFill>
                  <a:srgbClr val="C00000"/>
                </a:solidFill>
              </a:rPr>
              <a:t>Мужність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9822" y="1632918"/>
            <a:ext cx="113940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chemeClr val="bg1"/>
                </a:solidFill>
              </a:rPr>
              <a:t>Модератор інколи повинен мати мужність, щоб матеріал був у відповідній формі. Для цього він має:</a:t>
            </a:r>
          </a:p>
          <a:p>
            <a:endParaRPr lang="uk-UA" sz="28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1869" y="4193616"/>
            <a:ext cx="106219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400" b="1" dirty="0">
                <a:solidFill>
                  <a:schemeClr val="tx2">
                    <a:lumMod val="50000"/>
                  </a:schemeClr>
                </a:solidFill>
              </a:rPr>
              <a:t>не піддаватися тиску колег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400" b="1" dirty="0">
                <a:solidFill>
                  <a:schemeClr val="tx2">
                    <a:lumMod val="50000"/>
                  </a:schemeClr>
                </a:solidFill>
              </a:rPr>
              <a:t>наполягати на наданні файлів у рекомендованому форматі, а бібліографічний опис у відповідному стані і з достовірними джерелами</a:t>
            </a:r>
            <a:endParaRPr lang="uk-UA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663916" y="6315739"/>
            <a:ext cx="399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35</a:t>
            </a:r>
          </a:p>
        </p:txBody>
      </p:sp>
    </p:spTree>
    <p:extLst>
      <p:ext uri="{BB962C8B-B14F-4D97-AF65-F5344CB8AC3E}">
        <p14:creationId xmlns:p14="http://schemas.microsoft.com/office/powerpoint/2010/main" val="119736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8047" y="0"/>
            <a:ext cx="7083788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Використовувати рекомендований формат (pdf з окремим текстовим шаром)</a:t>
            </a: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Розмір файлу має бути не більше 500 Мб</a:t>
            </a: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У файлі мають бути назва твору і ПІБ всіх авторів</a:t>
            </a:r>
          </a:p>
          <a:p>
            <a:pPr lvl="0" defTabSz="914400"/>
            <a:r>
              <a:rPr lang="uk-UA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Назви файлів мають були </a:t>
            </a:r>
          </a:p>
          <a:p>
            <a:pPr lvl="0" defTabSz="914400"/>
            <a:r>
              <a:rPr lang="uk-UA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коректними  та змістовними </a:t>
            </a:r>
          </a:p>
          <a:p>
            <a:pPr lvl="0" defTabSz="914400"/>
            <a:r>
              <a:rPr lang="uk-UA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(осмисленими)  і  довжиною </a:t>
            </a:r>
          </a:p>
          <a:p>
            <a:pPr lvl="0" defTabSz="914400"/>
            <a:r>
              <a:rPr lang="uk-UA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до 50 символів. Рекомендована </a:t>
            </a:r>
          </a:p>
          <a:p>
            <a:pPr lvl="0" defTabSz="914400"/>
            <a:r>
              <a:rPr lang="uk-UA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назва файлу латиницею у форматі 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Author1_Title.pdf.</a:t>
            </a:r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r>
              <a:rPr lang="en-US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lang="uk-UA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Наприклад, </a:t>
            </a:r>
          </a:p>
          <a:p>
            <a:pPr lvl="0" defTabSz="914400"/>
            <a:r>
              <a:rPr lang="en-US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Sydorenko1_Marker_oxidative_stress.pdf</a:t>
            </a:r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649638" y="363293"/>
            <a:ext cx="23963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solidFill>
                  <a:srgbClr val="C00000"/>
                </a:solidFill>
              </a:rPr>
              <a:t>ФАЙЛ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047" y="363293"/>
            <a:ext cx="2133785" cy="80474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4743" y="2899309"/>
            <a:ext cx="5902626" cy="3599461"/>
          </a:xfrm>
          <a:prstGeom prst="rect">
            <a:avLst/>
          </a:prstGeom>
          <a:ln w="88900">
            <a:solidFill>
              <a:schemeClr val="accent1">
                <a:shade val="50000"/>
              </a:schemeClr>
            </a:solidFill>
          </a:ln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8859" y="5730804"/>
            <a:ext cx="524301" cy="9998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766884" y="6361303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36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16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8047" y="0"/>
            <a:ext cx="7083788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У файл, крім сторінок з твором, додати скан титульного листка або обгортки, залежно від того, де є вся інформація про видання, та сторінку зі змісту, де вказано заявлений твір</a:t>
            </a: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649638" y="363293"/>
            <a:ext cx="23963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solidFill>
                  <a:srgbClr val="C00000"/>
                </a:solidFill>
              </a:rPr>
              <a:t>ФАЙЛ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047" y="363293"/>
            <a:ext cx="2121592" cy="804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927" y="2991254"/>
            <a:ext cx="2664373" cy="3649032"/>
          </a:xfrm>
          <a:prstGeom prst="rect">
            <a:avLst/>
          </a:prstGeom>
          <a:ln w="88900">
            <a:solidFill>
              <a:schemeClr val="accent1">
                <a:shade val="50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2180" y="2991254"/>
            <a:ext cx="2574317" cy="3649032"/>
          </a:xfrm>
          <a:prstGeom prst="rect">
            <a:avLst/>
          </a:prstGeom>
          <a:ln w="88900">
            <a:solidFill>
              <a:schemeClr val="accent1">
                <a:shade val="5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0294" y="2991254"/>
            <a:ext cx="2817718" cy="3649032"/>
          </a:xfrm>
          <a:prstGeom prst="rect">
            <a:avLst/>
          </a:prstGeom>
          <a:ln w="88900">
            <a:solidFill>
              <a:schemeClr val="accent1">
                <a:shade val="50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45997" y="5640455"/>
            <a:ext cx="524301" cy="99983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695176" y="6382512"/>
            <a:ext cx="388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37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52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8047" y="0"/>
            <a:ext cx="7083788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Використовувати файли без окремого текстового шару (текст не копіюється построково)</a:t>
            </a: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Сторінки тексту розташовувати  непослідовно. Не слід розміщувати розвороти сторінок</a:t>
            </a: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Файл повинен виглядати належно, з рівно відсканованими сторінками, рівно обрізаними полями</a:t>
            </a:r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047" y="338064"/>
            <a:ext cx="2127688" cy="80474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704320" y="6364224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38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1917" y="344852"/>
            <a:ext cx="2395936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534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01054"/>
            <a:ext cx="12192000" cy="335694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10093" y="733646"/>
            <a:ext cx="27113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>
                <a:solidFill>
                  <a:srgbClr val="C00000"/>
                </a:solidFill>
              </a:rPr>
              <a:t>Довіра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2985" y="1441532"/>
            <a:ext cx="1139409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chemeClr val="bg1"/>
                </a:solidFill>
              </a:rPr>
              <a:t>Розвиток довіри – це взаємний процес, який потребує часу та зусиль від обох сторін. Збереження відкритості, чесності та готовності до зворотного зв'язку сприяє здоровим відносинам між адміністратором та модератором</a:t>
            </a:r>
            <a:endParaRPr lang="uk-UA" sz="28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5037" y="4025365"/>
            <a:ext cx="1062192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адміністратор має довіряти даним, які надсилає модератор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адміністратор повинен демонструвати прозорість у своїх діях та рішеннях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модератору важливо знати, чому вживаються певні заходи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обидві сторони мають відчувати, що рішення ухвалюються справедливо і без упередженості</a:t>
            </a:r>
            <a:endParaRPr lang="uk-UA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717079" y="6333689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39</a:t>
            </a:r>
          </a:p>
        </p:txBody>
      </p:sp>
    </p:spTree>
    <p:extLst>
      <p:ext uri="{BB962C8B-B14F-4D97-AF65-F5344CB8AC3E}">
        <p14:creationId xmlns:p14="http://schemas.microsoft.com/office/powerpoint/2010/main" val="275970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67792"/>
            <a:ext cx="12205250" cy="386159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61235" y="762875"/>
            <a:ext cx="42104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>
                <a:solidFill>
                  <a:srgbClr val="C00000"/>
                </a:solidFill>
              </a:rPr>
              <a:t>Справедливість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668311" y="6488668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4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200" y="1626779"/>
            <a:ext cx="103135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+mj-lt"/>
                <a:ea typeface="Amiri" panose="00000500000000000000" pitchFamily="2" charset="-78"/>
                <a:cs typeface="Amiri" panose="00000500000000000000" pitchFamily="2" charset="-78"/>
              </a:rPr>
              <a:t>У Репозитарії  встановлені  чіткі та прозорі норми та практики, які дозволяють як модератору, так і автору у найкоротший час оформити роботу відповідно вимог. </a:t>
            </a:r>
            <a:r>
              <a:rPr lang="ru-RU" sz="2800" b="1" dirty="0">
                <a:solidFill>
                  <a:schemeClr val="bg1"/>
                </a:solidFill>
              </a:rPr>
              <a:t>Для цього:</a:t>
            </a:r>
            <a:endParaRPr lang="uk-UA" sz="2800" b="1" dirty="0">
              <a:solidFill>
                <a:schemeClr val="bg1"/>
              </a:solidFill>
              <a:latin typeface="+mj-lt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62202" y="3702179"/>
            <a:ext cx="10983432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доступ надається з урахуванням принципів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необхідності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в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ідповідна </a:t>
            </a:r>
            <a:r>
              <a:rPr lang="uk-UA" sz="2400" dirty="0" smtClean="0">
                <a:solidFill>
                  <a:schemeClr val="tx2">
                    <a:lumMod val="50000"/>
                  </a:schemeClr>
                </a:solidFill>
              </a:rPr>
              <a:t>документація  </a:t>
            </a:r>
            <a:r>
              <a:rPr lang="uk-UA" sz="2400" dirty="0">
                <a:solidFill>
                  <a:schemeClr val="tx2">
                    <a:lumMod val="50000"/>
                  </a:schemeClr>
                </a:solidFill>
              </a:rPr>
              <a:t>надає всім модераторам однакове розуміння процесів та правил і  допомагає новим учасникам швидше орієнтуватися у проекті та розуміти його структуру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модератор отримує зрозумілі та чіткі коментарі, докладно описані вимоги, а також активне обговорення змін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400" dirty="0">
                <a:solidFill>
                  <a:schemeClr val="tx2">
                    <a:lumMod val="50000"/>
                  </a:schemeClr>
                </a:solidFill>
              </a:rPr>
              <a:t>комунікація між адміністратором та модератором відкрита та ефективна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40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04" r="1567"/>
          <a:stretch/>
        </p:blipFill>
        <p:spPr>
          <a:xfrm>
            <a:off x="3404616" y="0"/>
            <a:ext cx="8787384" cy="69017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784516" y="6419088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40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2608" y="1252728"/>
            <a:ext cx="307238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Далі надається згода на Авторський договір і залишається очікувати на результат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При виконанні всіх вимог матеріал буде затверджено до розміщення</a:t>
            </a:r>
          </a:p>
        </p:txBody>
      </p:sp>
    </p:spTree>
    <p:extLst>
      <p:ext uri="{BB962C8B-B14F-4D97-AF65-F5344CB8AC3E}">
        <p14:creationId xmlns:p14="http://schemas.microsoft.com/office/powerpoint/2010/main" val="921254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227" y="1367513"/>
            <a:ext cx="9805726" cy="175637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9528" y="4485783"/>
            <a:ext cx="1720925" cy="17209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660453" y="6327880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41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04872" y="4758220"/>
            <a:ext cx="705276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sz="2400" dirty="0">
                <a:solidFill>
                  <a:schemeClr val="tx2">
                    <a:lumMod val="50000"/>
                  </a:schemeClr>
                </a:solidFill>
              </a:rPr>
              <a:t>Борзенкова Вікторія Миколаївна</a:t>
            </a:r>
          </a:p>
          <a:p>
            <a:pPr algn="r"/>
            <a:r>
              <a:rPr lang="uk-UA" sz="2400" dirty="0">
                <a:solidFill>
                  <a:schemeClr val="tx2">
                    <a:lumMod val="50000"/>
                  </a:schemeClr>
                </a:solidFill>
              </a:rPr>
              <a:t>2023</a:t>
            </a:r>
          </a:p>
          <a:p>
            <a:pPr algn="r"/>
            <a:r>
              <a:rPr lang="uk-UA" sz="2400" dirty="0">
                <a:solidFill>
                  <a:schemeClr val="tx2">
                    <a:lumMod val="50000"/>
                  </a:schemeClr>
                </a:solidFill>
              </a:rPr>
              <a:t>0679010520</a:t>
            </a:r>
          </a:p>
          <a:p>
            <a:pPr algn="r"/>
            <a:r>
              <a:rPr lang="en-US" sz="2400" dirty="0">
                <a:solidFill>
                  <a:schemeClr val="tx2">
                    <a:lumMod val="50000"/>
                  </a:schemeClr>
                </a:solidFill>
              </a:rPr>
              <a:t>https://repo.knmu.edu.ua/handle/123456789/33470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93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45686" y="1780537"/>
            <a:ext cx="564055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chemeClr val="bg1"/>
                </a:solidFill>
              </a:rPr>
              <a:t>Ознайомитися з основними вимогами Репозитарію ХНМУ, які викладені в Положенні та інших пов’язаних документах, розміщених на головній сторінці архіву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b="1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chemeClr val="bg1"/>
                </a:solidFill>
                <a:ea typeface="Microsoft Himalaya" panose="01010100010101010101" pitchFamily="2" charset="0"/>
                <a:cs typeface="Microsoft Himalaya" panose="01010100010101010101" pitchFamily="2" charset="0"/>
              </a:rPr>
              <a:t>Бути присутнім та активним на заходах, спрямованих на полегшення його роботи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703900" y="6431383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5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205472" y="703319"/>
            <a:ext cx="435888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b="1" i="1" dirty="0">
                <a:solidFill>
                  <a:schemeClr val="tx2">
                    <a:lumMod val="50000"/>
                  </a:schemeClr>
                </a:solidFill>
              </a:rPr>
              <a:t>Що необхідно зробити</a:t>
            </a:r>
          </a:p>
          <a:p>
            <a:r>
              <a:rPr lang="uk-UA" sz="3200" b="1" i="1" dirty="0">
                <a:solidFill>
                  <a:schemeClr val="tx2">
                    <a:lumMod val="50000"/>
                  </a:schemeClr>
                </a:solidFill>
              </a:rPr>
              <a:t> модератору?</a:t>
            </a:r>
            <a:r>
              <a:rPr lang="uk-UA" sz="3200" b="1" i="1" dirty="0"/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1989" y="3115340"/>
            <a:ext cx="5840151" cy="3039597"/>
          </a:xfrm>
          <a:prstGeom prst="rect">
            <a:avLst/>
          </a:prstGeom>
          <a:ln w="88900">
            <a:solidFill>
              <a:schemeClr val="accent1">
                <a:shade val="50000"/>
                <a:alpha val="86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806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40388"/>
            <a:ext cx="12205250" cy="40176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61238" y="723014"/>
            <a:ext cx="4986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>
                <a:solidFill>
                  <a:srgbClr val="C00000"/>
                </a:solidFill>
              </a:rPr>
              <a:t>Відповідальність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3524" y="1743739"/>
            <a:ext cx="101328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chemeClr val="bg1"/>
                </a:solidFill>
                <a:latin typeface="+mj-lt"/>
              </a:rPr>
              <a:t>І адміністратор, і модератор мають нести відповідальність за свої дії. Для цього необхідно: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4777" y="3744331"/>
            <a:ext cx="100530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>
                <a:solidFill>
                  <a:schemeClr val="tx2">
                    <a:lumMod val="50000"/>
                  </a:schemeClr>
                </a:solidFill>
              </a:rPr>
              <a:t>заповнювати необхідні поля, використовуючи правила і  рекомендації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>
                <a:solidFill>
                  <a:schemeClr val="tx2">
                    <a:lumMod val="50000"/>
                  </a:schemeClr>
                </a:solidFill>
              </a:rPr>
              <a:t>не покладатися на те, що адміністратор сам виправить помилки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>
                <a:solidFill>
                  <a:schemeClr val="tx2">
                    <a:lumMod val="50000"/>
                  </a:schemeClr>
                </a:solidFill>
              </a:rPr>
              <a:t>не сподіватися на те, якщо у минулий раз робота була прийнята в невідповідному стані, то можна і далі не враховувати правила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610754" y="6371710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839248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6636B6-A233-459A-95E5-DFBD46F360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1500" y="5107338"/>
            <a:ext cx="7623889" cy="1471448"/>
          </a:xfrm>
        </p:spPr>
        <p:txBody>
          <a:bodyPr rtlCol="0">
            <a:normAutofit/>
          </a:bodyPr>
          <a:lstStyle/>
          <a:p>
            <a:pPr algn="ctr"/>
            <a:r>
              <a:rPr lang="uk-UA" sz="4800" noProof="1">
                <a:solidFill>
                  <a:srgbClr val="C00000"/>
                </a:solidFill>
                <a:effectLst/>
                <a:ea typeface="Microsoft Himalaya" panose="01010100010101010101" pitchFamily="2" charset="0"/>
                <a:cs typeface="Microsoft Himalaya" panose="01010100010101010101" pitchFamily="2" charset="0"/>
              </a:rPr>
              <a:t>Які кроки треба зробити?</a:t>
            </a:r>
            <a:endParaRPr lang="ru-RU" sz="4800" noProof="1">
              <a:solidFill>
                <a:srgbClr val="C00000"/>
              </a:solidFill>
              <a:effectLst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33683" y="327660"/>
            <a:ext cx="46981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5400" dirty="0">
                <a:solidFill>
                  <a:schemeClr val="accent3">
                    <a:lumMod val="75000"/>
                  </a:schemeClr>
                </a:solidFill>
                <a:ea typeface="Microsoft Himalaya" panose="01010100010101010101" pitchFamily="2" charset="0"/>
                <a:cs typeface="Microsoft Himalaya" panose="01010100010101010101" pitchFamily="2" charset="0"/>
              </a:rPr>
              <a:t>Репозитарій  ХНМУ</a:t>
            </a:r>
            <a:endParaRPr lang="ru-RU" sz="5400" dirty="0">
              <a:solidFill>
                <a:schemeClr val="accent3">
                  <a:lumMod val="75000"/>
                </a:schemeClr>
              </a:solidFill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" y="327660"/>
            <a:ext cx="1905000" cy="1905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834217" y="6441394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1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8971" y="0"/>
            <a:ext cx="4093028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1735665" y="6394120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7681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9598949" y="633969"/>
            <a:ext cx="17724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lang="uk-UA" sz="4000" dirty="0">
                <a:solidFill>
                  <a:schemeClr val="tx2">
                    <a:lumMod val="50000"/>
                  </a:schemeClr>
                </a:solidFill>
                <a:ea typeface="Microsoft Himalaya" panose="01010100010101010101" pitchFamily="2" charset="0"/>
                <a:cs typeface="Microsoft Himalaya" panose="01010100010101010101" pitchFamily="2" charset="0"/>
              </a:rPr>
              <a:t>КРОК</a:t>
            </a:r>
            <a:endParaRPr lang="ru-RU" sz="6000" dirty="0">
              <a:solidFill>
                <a:schemeClr val="tx2">
                  <a:lumMod val="50000"/>
                </a:schemeClr>
              </a:solidFill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218714" y="3973286"/>
            <a:ext cx="372291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ea typeface="Microsoft Himalaya" panose="01010100010101010101" pitchFamily="2" charset="0"/>
                <a:cs typeface="Microsoft Himalaya" panose="01010100010101010101" pitchFamily="2" charset="0"/>
              </a:rPr>
              <a:t>Необхідно перевірити, чи не було розміщено цей матеріал раніше</a:t>
            </a:r>
          </a:p>
          <a:p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ea typeface="Microsoft Himalaya" panose="01010100010101010101" pitchFamily="2" charset="0"/>
                <a:cs typeface="Microsoft Himalaya" panose="01010100010101010101" pitchFamily="2" charset="0"/>
              </a:rPr>
              <a:t> (можливо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, в колекції іншої кафедри)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90514" y="402392"/>
            <a:ext cx="5225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>
                <a:solidFill>
                  <a:schemeClr val="tx2">
                    <a:lumMod val="50000"/>
                  </a:schemeClr>
                </a:solidFill>
              </a:rPr>
              <a:t>1</a:t>
            </a:r>
            <a:endParaRPr lang="ru-RU" sz="6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713029" y="6361964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8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-32" t="8133" r="424" b="33082"/>
          <a:stretch/>
        </p:blipFill>
        <p:spPr>
          <a:xfrm>
            <a:off x="0" y="0"/>
            <a:ext cx="76962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997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42262"/>
          <a:stretch/>
        </p:blipFill>
        <p:spPr>
          <a:xfrm>
            <a:off x="7859487" y="0"/>
            <a:ext cx="4332515" cy="68685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77765" y="396765"/>
            <a:ext cx="2123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>
                <a:solidFill>
                  <a:schemeClr val="tx2">
                    <a:lumMod val="50000"/>
                  </a:schemeClr>
                </a:solidFill>
                <a:ea typeface="Microsoft Himalaya" panose="01010100010101010101" pitchFamily="2" charset="0"/>
                <a:cs typeface="Microsoft Himalaya" panose="01010100010101010101" pitchFamily="2" charset="0"/>
              </a:rPr>
              <a:t>КРОК </a:t>
            </a:r>
            <a:r>
              <a:rPr lang="uk-UA" sz="6000" dirty="0">
                <a:solidFill>
                  <a:schemeClr val="tx2">
                    <a:lumMod val="50000"/>
                  </a:schemeClr>
                </a:solidFill>
                <a:ea typeface="Microsoft Himalaya" panose="01010100010101010101" pitchFamily="2" charset="0"/>
                <a:cs typeface="Microsoft Himalaya" panose="01010100010101010101" pitchFamily="2" charset="0"/>
              </a:rPr>
              <a:t>2</a:t>
            </a:r>
            <a:endParaRPr lang="ru-RU" sz="6000" dirty="0">
              <a:solidFill>
                <a:schemeClr val="tx2">
                  <a:lumMod val="50000"/>
                </a:schemeClr>
              </a:solidFill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2017" y="3958195"/>
            <a:ext cx="665079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ea typeface="Microsoft Himalaya" panose="01010100010101010101" pitchFamily="2" charset="0"/>
                <a:cs typeface="Microsoft Himalaya" panose="01010100010101010101" pitchFamily="2" charset="0"/>
              </a:rPr>
              <a:t>Правильно обрати зібрання (колекцію) певної кафедри: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ea typeface="Microsoft Himalaya" panose="01010100010101010101" pitchFamily="2" charset="0"/>
                <a:cs typeface="Microsoft Himalaya" panose="01010100010101010101" pitchFamily="2" charset="0"/>
              </a:rPr>
              <a:t>лекційні матеріали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tx2">
                    <a:lumMod val="50000"/>
                  </a:schemeClr>
                </a:solidFill>
                <a:ea typeface="Microsoft Himalaya" panose="01010100010101010101" pitchFamily="2" charset="0"/>
                <a:cs typeface="Microsoft Himalaya" panose="01010100010101010101" pitchFamily="2" charset="0"/>
              </a:rPr>
              <a:t>	навчально-методичні матеріали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tx2">
                    <a:lumMod val="50000"/>
                  </a:schemeClr>
                </a:solidFill>
                <a:ea typeface="Microsoft Himalaya" panose="01010100010101010101" pitchFamily="2" charset="0"/>
                <a:cs typeface="Microsoft Himalaya" panose="01010100010101010101" pitchFamily="2" charset="0"/>
              </a:rPr>
              <a:t>	наукові праці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tx2">
                    <a:lumMod val="50000"/>
                  </a:schemeClr>
                </a:solidFill>
                <a:ea typeface="Microsoft Himalaya" panose="01010100010101010101" pitchFamily="2" charset="0"/>
                <a:cs typeface="Microsoft Himalaya" panose="01010100010101010101" pitchFamily="2" charset="0"/>
              </a:rPr>
              <a:t>	наукові роботи молодих вчених</a:t>
            </a:r>
          </a:p>
        </p:txBody>
      </p:sp>
      <p:sp>
        <p:nvSpPr>
          <p:cNvPr id="7" name="Стрелка вправо 6"/>
          <p:cNvSpPr/>
          <p:nvPr/>
        </p:nvSpPr>
        <p:spPr>
          <a:xfrm rot="5400000">
            <a:off x="6843609" y="583775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1737037" y="6384605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40608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лубина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806620_TF77929380.potx" id="{67EFF964-FA2B-429E-926E-6E33DFCDEACF}" vid="{4990CF1E-A862-4CC9-B573-BA5FBE23659E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AF23494-F630-4E01-81EA-AA2F2975971E}">
  <ds:schemaRefs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71af3243-3dd4-4a8d-8c0d-dd76da1f02a5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C083022-B7D0-4DE3-9976-6A91422D94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76CE1C2-24FF-4125-B61C-AD39973FCD0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Оформление Глубина</Template>
  <TotalTime>0</TotalTime>
  <Words>1469</Words>
  <Application>Microsoft Office PowerPoint</Application>
  <PresentationFormat>Широкий екран</PresentationFormat>
  <Paragraphs>372</Paragraphs>
  <Slides>41</Slides>
  <Notes>3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41</vt:i4>
      </vt:variant>
    </vt:vector>
  </HeadingPairs>
  <TitlesOfParts>
    <vt:vector size="47" baseType="lpstr">
      <vt:lpstr>Amiri</vt:lpstr>
      <vt:lpstr>Arial</vt:lpstr>
      <vt:lpstr>Calibri</vt:lpstr>
      <vt:lpstr>Corbel</vt:lpstr>
      <vt:lpstr>Microsoft Himalaya</vt:lpstr>
      <vt:lpstr>Глубина</vt:lpstr>
      <vt:lpstr>ПРАВИЛА  ТА  ПРИНЦИПИ РОБОТИ  ДЕПОЗИТОРА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Які кроки треба зробити?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2022-09-23T13:09:17Z</dcterms:created>
  <dcterms:modified xsi:type="dcterms:W3CDTF">2023-12-17T20:43:23Z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