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1"/>
  </p:notesMasterIdLst>
  <p:sldIdLst>
    <p:sldId id="309" r:id="rId2"/>
    <p:sldId id="442" r:id="rId3"/>
    <p:sldId id="310" r:id="rId4"/>
    <p:sldId id="312" r:id="rId5"/>
    <p:sldId id="311" r:id="rId6"/>
    <p:sldId id="443" r:id="rId7"/>
    <p:sldId id="313" r:id="rId8"/>
    <p:sldId id="314" r:id="rId9"/>
    <p:sldId id="444" r:id="rId10"/>
    <p:sldId id="44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6" r:id="rId21"/>
    <p:sldId id="331" r:id="rId22"/>
    <p:sldId id="446" r:id="rId23"/>
    <p:sldId id="448" r:id="rId24"/>
    <p:sldId id="449" r:id="rId25"/>
    <p:sldId id="450" r:id="rId26"/>
    <p:sldId id="327" r:id="rId27"/>
    <p:sldId id="328" r:id="rId28"/>
    <p:sldId id="329" r:id="rId29"/>
    <p:sldId id="330" r:id="rId30"/>
    <p:sldId id="332" r:id="rId31"/>
    <p:sldId id="282" r:id="rId32"/>
    <p:sldId id="274" r:id="rId33"/>
    <p:sldId id="302" r:id="rId34"/>
    <p:sldId id="303" r:id="rId35"/>
    <p:sldId id="275" r:id="rId36"/>
    <p:sldId id="276" r:id="rId37"/>
    <p:sldId id="463" r:id="rId38"/>
    <p:sldId id="464" r:id="rId39"/>
    <p:sldId id="277" r:id="rId40"/>
    <p:sldId id="465" r:id="rId41"/>
    <p:sldId id="451" r:id="rId42"/>
    <p:sldId id="459" r:id="rId43"/>
    <p:sldId id="283" r:id="rId44"/>
    <p:sldId id="460" r:id="rId45"/>
    <p:sldId id="284" r:id="rId46"/>
    <p:sldId id="278" r:id="rId47"/>
    <p:sldId id="279" r:id="rId48"/>
    <p:sldId id="290" r:id="rId49"/>
    <p:sldId id="291" r:id="rId50"/>
    <p:sldId id="292" r:id="rId51"/>
    <p:sldId id="293" r:id="rId52"/>
    <p:sldId id="295" r:id="rId53"/>
    <p:sldId id="296" r:id="rId54"/>
    <p:sldId id="297" r:id="rId55"/>
    <p:sldId id="298" r:id="rId56"/>
    <p:sldId id="299" r:id="rId57"/>
    <p:sldId id="300" r:id="rId58"/>
    <p:sldId id="461" r:id="rId59"/>
    <p:sldId id="462" r:id="rId60"/>
  </p:sldIdLst>
  <p:sldSz cx="9144000" cy="5715000" type="screen16x1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374" autoAdjust="0"/>
  </p:normalViewPr>
  <p:slideViewPr>
    <p:cSldViewPr>
      <p:cViewPr varScale="1">
        <p:scale>
          <a:sx n="79" d="100"/>
          <a:sy n="79" d="100"/>
        </p:scale>
        <p:origin x="-1002" y="-84"/>
      </p:cViewPr>
      <p:guideLst>
        <p:guide orient="horz" pos="2160"/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9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71BC0-FAAE-48C2-B1A3-DA5BE0E229D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9F9CD-18EB-4E52-943F-EE13E98FE94F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7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02C62B-D9C3-4443-9A10-1FD4CF16868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2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3 обводи плеча (см) + обвід стегна (см) + обвід гомілки (см) – зріст (см).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9F9CD-18EB-4E52-943F-EE13E98FE94F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1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Д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9F9CD-18EB-4E52-943F-EE13E98FE94F}" type="slidenum">
              <a:rPr lang="ru-RU" smtClean="0"/>
              <a:pPr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10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5715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7" y="0"/>
            <a:ext cx="104775" cy="5715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2" y="0"/>
            <a:ext cx="182563" cy="5715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5" y="0"/>
            <a:ext cx="230187" cy="5715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5715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5715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2857500"/>
            <a:ext cx="1295400" cy="10795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056063"/>
            <a:ext cx="641350" cy="534459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4583907"/>
            <a:ext cx="138112" cy="11377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4823355"/>
            <a:ext cx="274638" cy="228866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2" y="3746500"/>
            <a:ext cx="365125" cy="30427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603500"/>
            <a:ext cx="6172200" cy="1578636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4169436"/>
            <a:ext cx="6172200" cy="11430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54963" y="947209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315F8-1683-4F02-B558-7F499E3E7FD9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81876" y="3452549"/>
            <a:ext cx="30480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107657"/>
            <a:ext cx="609600" cy="431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3E90-E166-4AC7-95E6-BB0843B88C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4B93F-D0BF-4410-8446-0224506DE4A7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AD044-025B-4C8A-882D-9EF0A62161E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1676400" cy="487627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4B346-B0ED-493F-A70A-D5E68460C985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CC9B-0C5F-46DB-9644-309859304F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1"/>
            <a:ext cx="7467600" cy="4061354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7955-29D5-4B93-9239-75EB9CDD9B60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C8D12-D07D-42F7-A439-5589AB02809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333500"/>
            <a:ext cx="7467600" cy="40614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280AF9-3C51-4020-829C-44EFFBE9657E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CA358A-F489-4ED2-BA95-FD80D78C35E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5715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7" y="0"/>
            <a:ext cx="104775" cy="5715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2" y="0"/>
            <a:ext cx="182563" cy="5715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5" y="0"/>
            <a:ext cx="230187" cy="5715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5715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5715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2857500"/>
            <a:ext cx="1295400" cy="10795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056063"/>
            <a:ext cx="642938" cy="534459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4583907"/>
            <a:ext cx="138112" cy="11377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4826000"/>
            <a:ext cx="274638" cy="228866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2" y="3733271"/>
            <a:ext cx="365125" cy="30427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413000"/>
            <a:ext cx="6172200" cy="1711326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4175126"/>
            <a:ext cx="6172200" cy="11430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53375" y="94324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4C301-5B71-4BB8-A2BD-6773F4D97149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81876" y="3449904"/>
            <a:ext cx="30480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107657"/>
            <a:ext cx="609600" cy="431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DEC4-0197-4F89-8CD2-BF0F6E2064D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333500"/>
            <a:ext cx="3657600" cy="3810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333500"/>
            <a:ext cx="3657600" cy="3810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6C61C-AE49-43AA-8814-0277345F47DF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52711-719D-44A7-8659-B373E7674D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75438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1968500"/>
            <a:ext cx="3657600" cy="3238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1968500"/>
            <a:ext cx="3657600" cy="3238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308100"/>
            <a:ext cx="3657600" cy="5486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308100"/>
            <a:ext cx="3657600" cy="5486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BB5D9-DE14-40BF-9A9D-7E8E0711287E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D181-3B43-4575-B08F-265C311F42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BEE295-7908-4F74-9B3F-07B65D731592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998246-B2FE-4303-AE9C-C35A89ADB7D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1829-9EE3-4512-80E8-187B145C4756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2A7A4-3CA4-43CF-B447-14DB889C3BC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5715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7630" y="2628900"/>
            <a:ext cx="525780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28600"/>
            <a:ext cx="1527048" cy="415290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638800" cy="5273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8CA802-7FAD-430C-85B2-0BC418A36FEC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E42F3D-D4A7-430F-A5CD-0B0E06DCD8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5715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75913" y="2628900"/>
            <a:ext cx="525780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715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20662"/>
            <a:ext cx="1524000" cy="4130040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11954A-335C-4128-A7EF-12692882B968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CAE10AA-B750-43B8-9CAB-7FA5F7A0FF6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7467600" cy="406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756658" y="869554"/>
            <a:ext cx="1676136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4206936-E97A-4EF5-80C4-3F1CCB9501C8}" type="datetimeFigureOut">
              <a:rPr lang="ru-RU"/>
              <a:pPr>
                <a:defRPr/>
              </a:pPr>
              <a:t>03.09.2024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256463" y="308372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4778376"/>
            <a:ext cx="609600" cy="433917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C58A43E-59DE-4573-A8B0-9A05B7761F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5" r:id="rId4"/>
    <p:sldLayoutId id="2147483716" r:id="rId5"/>
    <p:sldLayoutId id="2147483724" r:id="rId6"/>
    <p:sldLayoutId id="2147483717" r:id="rId7"/>
    <p:sldLayoutId id="2147483725" r:id="rId8"/>
    <p:sldLayoutId id="2147483726" r:id="rId9"/>
    <p:sldLayoutId id="2147483718" r:id="rId10"/>
    <p:sldLayoutId id="2147483719" r:id="rId11"/>
    <p:sldLayoutId id="21474837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0C61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ABBD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AACC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301871"/>
            <a:ext cx="6786578" cy="2678926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>
                <a:latin typeface="Times New Roman" panose="02020603050405020304" pitchFamily="18" charset="0"/>
                <a:cs typeface="Times New Roman" panose="02020603050405020304" pitchFamily="18" charset="0"/>
              </a:rPr>
              <a:t>БІЛКОВО-ЕНЕРГЕТИЧНА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НЕДОСТАТНІСТЬ</a:t>
            </a:r>
            <a:endParaRPr lang="en-US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9250" y="238107"/>
            <a:ext cx="4984750" cy="2024077"/>
          </a:xfrm>
        </p:spPr>
        <p:txBody>
          <a:bodyPr/>
          <a:lstStyle/>
          <a:p>
            <a:pPr algn="ctr" eaLnBrk="1" hangingPunct="1"/>
            <a:r>
              <a:rPr lang="uk-UA" sz="2400" i="1" dirty="0">
                <a:solidFill>
                  <a:srgbClr val="002060"/>
                </a:solidFill>
              </a:rPr>
              <a:t>Харківський національний медичний університет</a:t>
            </a:r>
          </a:p>
          <a:p>
            <a:pPr algn="ctr" eaLnBrk="1" hangingPunct="1"/>
            <a:r>
              <a:rPr lang="uk-UA" sz="2400" i="1" dirty="0">
                <a:solidFill>
                  <a:srgbClr val="002060"/>
                </a:solidFill>
              </a:rPr>
              <a:t>Кафедра педіатрії № 2 </a:t>
            </a:r>
          </a:p>
        </p:txBody>
      </p:sp>
      <p:pic>
        <p:nvPicPr>
          <p:cNvPr id="4" name="Рисунок 4" descr="Панно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06558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26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cap="all" dirty="0">
                <a:latin typeface="Arial Black" pitchFamily="34" charset="0"/>
              </a:rPr>
              <a:t>Наслідки БЕН</a:t>
            </a:r>
            <a:endParaRPr lang="en-US" sz="3600" cap="all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357302"/>
            <a:ext cx="4214842" cy="3357586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uk-UA" sz="2800" b="1" dirty="0">
                <a:latin typeface="Arial" pitchFamily="34" charset="0"/>
                <a:cs typeface="Arial" pitchFamily="34" charset="0"/>
              </a:rPr>
              <a:t>Довготривалі ефекти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наступний</a:t>
            </a:r>
            <a:r>
              <a:rPr lang="uk-UA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фізичний, розумовий та соціальний розвиток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працездатність та продуктивність, економічний розвиток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016" y="2428872"/>
            <a:ext cx="4561475" cy="285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771800" y="817273"/>
            <a:ext cx="2952328" cy="72008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Black" pitchFamily="34" charset="0"/>
              </a:rPr>
              <a:t>&lt;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БЕН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1837387"/>
            <a:ext cx="2304256" cy="720080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tx1"/>
                </a:solidFill>
                <a:latin typeface="Arial Black" pitchFamily="34" charset="0"/>
              </a:rPr>
              <a:t>Недостатнє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 Black" pitchFamily="34" charset="0"/>
              </a:rPr>
              <a:t>надходження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 Black" pitchFamily="34" charset="0"/>
              </a:rPr>
              <a:t>їжі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64088" y="1837387"/>
            <a:ext cx="2232248" cy="720080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tx1"/>
                </a:solidFill>
                <a:latin typeface="Arial Black" pitchFamily="34" charset="0"/>
              </a:rPr>
              <a:t>Захворювання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5576" y="3037520"/>
            <a:ext cx="2880320" cy="72008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Неадекватний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доступ до 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їжі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864684" y="2977513"/>
            <a:ext cx="2859444" cy="78008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Arial Black" pitchFamily="34" charset="0"/>
              </a:rPr>
              <a:t>Недостатня турбота про дітей та жінок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004048" y="2934042"/>
            <a:ext cx="2736304" cy="76200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>
                <a:solidFill>
                  <a:schemeClr val="tx1"/>
                </a:solidFill>
                <a:latin typeface="Arial Black" pitchFamily="34" charset="0"/>
              </a:rPr>
              <a:t>Недостатнє</a:t>
            </a:r>
            <a:r>
              <a:rPr lang="ru-RU" sz="11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100" dirty="0" err="1">
                <a:solidFill>
                  <a:schemeClr val="tx1"/>
                </a:solidFill>
                <a:latin typeface="Arial Black" pitchFamily="34" charset="0"/>
              </a:rPr>
              <a:t>медичне</a:t>
            </a:r>
            <a:r>
              <a:rPr lang="ru-RU" sz="11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100" dirty="0" err="1">
                <a:solidFill>
                  <a:schemeClr val="tx1"/>
                </a:solidFill>
                <a:latin typeface="Arial Black" pitchFamily="34" charset="0"/>
              </a:rPr>
              <a:t>обслуговування</a:t>
            </a:r>
            <a:r>
              <a:rPr lang="ru-RU" sz="1100" dirty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1100" dirty="0" err="1">
                <a:solidFill>
                  <a:schemeClr val="tx1"/>
                </a:solidFill>
                <a:latin typeface="Arial Black" pitchFamily="34" charset="0"/>
              </a:rPr>
              <a:t>нездорове</a:t>
            </a:r>
            <a:r>
              <a:rPr lang="ru-RU" sz="11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100" dirty="0" err="1">
                <a:solidFill>
                  <a:schemeClr val="tx1"/>
                </a:solidFill>
                <a:latin typeface="Arial Black" pitchFamily="34" charset="0"/>
              </a:rPr>
              <a:t>довкілля</a:t>
            </a:r>
            <a:endParaRPr lang="en-US" sz="11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11760" y="4117640"/>
            <a:ext cx="4464496" cy="600067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chemeClr val="tx1"/>
                </a:solidFill>
                <a:latin typeface="Arial Black" pitchFamily="34" charset="0"/>
              </a:rPr>
              <a:t>Ресурси</a:t>
            </a:r>
            <a:r>
              <a:rPr lang="ru-RU" sz="1400" dirty="0">
                <a:solidFill>
                  <a:schemeClr val="tx1"/>
                </a:solidFill>
                <a:latin typeface="Arial Black" pitchFamily="34" charset="0"/>
              </a:rPr>
              <a:t> та контроль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 Black" pitchFamily="34" charset="0"/>
              </a:rPr>
              <a:t>(</a:t>
            </a:r>
            <a:r>
              <a:rPr lang="ru-RU" sz="1400" dirty="0" err="1">
                <a:solidFill>
                  <a:schemeClr val="tx1"/>
                </a:solidFill>
                <a:latin typeface="Arial Black" pitchFamily="34" charset="0"/>
              </a:rPr>
              <a:t>людські</a:t>
            </a:r>
            <a:r>
              <a:rPr lang="ru-RU" sz="1400" dirty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Arial Black" pitchFamily="34" charset="0"/>
              </a:rPr>
              <a:t>экономічні</a:t>
            </a:r>
            <a:r>
              <a:rPr lang="ru-RU" sz="1400" dirty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Arial Black" pitchFamily="34" charset="0"/>
              </a:rPr>
              <a:t>организаційні</a:t>
            </a:r>
            <a:r>
              <a:rPr lang="ru-RU" sz="1400" dirty="0">
                <a:solidFill>
                  <a:schemeClr val="tx1"/>
                </a:solidFill>
                <a:latin typeface="Arial Black" pitchFamily="34" charset="0"/>
              </a:rPr>
              <a:t>)</a:t>
            </a:r>
            <a:endParaRPr lang="en-US" sz="1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051720" y="4957734"/>
            <a:ext cx="5184576" cy="637253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Потенциальні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ресурси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політичні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ідеологічні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економична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структура)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07704" y="1423481"/>
            <a:ext cx="1152128" cy="405487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0"/>
            <a:endCxn id="5" idx="5"/>
          </p:cNvCxnSpPr>
          <p:nvPr/>
        </p:nvCxnSpPr>
        <p:spPr>
          <a:xfrm flipH="1" flipV="1">
            <a:off x="5291770" y="1431900"/>
            <a:ext cx="1188442" cy="4054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  <a:endCxn id="7" idx="1"/>
          </p:cNvCxnSpPr>
          <p:nvPr/>
        </p:nvCxnSpPr>
        <p:spPr>
          <a:xfrm>
            <a:off x="3059832" y="2197427"/>
            <a:ext cx="23042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059832" y="2017407"/>
            <a:ext cx="23042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0"/>
          </p:cNvCxnSpPr>
          <p:nvPr/>
        </p:nvCxnSpPr>
        <p:spPr>
          <a:xfrm flipV="1">
            <a:off x="4294406" y="1537353"/>
            <a:ext cx="0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0"/>
            <a:endCxn id="6" idx="2"/>
          </p:cNvCxnSpPr>
          <p:nvPr/>
        </p:nvCxnSpPr>
        <p:spPr>
          <a:xfrm flipH="1" flipV="1">
            <a:off x="1907704" y="2557467"/>
            <a:ext cx="288032" cy="4800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0"/>
            <a:endCxn id="7" idx="2"/>
          </p:cNvCxnSpPr>
          <p:nvPr/>
        </p:nvCxnSpPr>
        <p:spPr>
          <a:xfrm flipV="1">
            <a:off x="6372200" y="2557466"/>
            <a:ext cx="108012" cy="3765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771800" y="2557467"/>
            <a:ext cx="864096" cy="4800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741377" y="2557467"/>
            <a:ext cx="982753" cy="4800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8" idx="4"/>
          </p:cNvCxnSpPr>
          <p:nvPr/>
        </p:nvCxnSpPr>
        <p:spPr>
          <a:xfrm flipH="1" flipV="1">
            <a:off x="2195738" y="3757600"/>
            <a:ext cx="737875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499992" y="3757600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0" idx="4"/>
          </p:cNvCxnSpPr>
          <p:nvPr/>
        </p:nvCxnSpPr>
        <p:spPr>
          <a:xfrm flipV="1">
            <a:off x="5724128" y="3696042"/>
            <a:ext cx="648072" cy="4215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2" idx="0"/>
            <a:endCxn id="11" idx="2"/>
          </p:cNvCxnSpPr>
          <p:nvPr/>
        </p:nvCxnSpPr>
        <p:spPr>
          <a:xfrm flipV="1">
            <a:off x="4644008" y="4717707"/>
            <a:ext cx="0" cy="24002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3203848" y="4717707"/>
            <a:ext cx="288032" cy="24002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508104" y="4717707"/>
            <a:ext cx="504056" cy="24002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Brace 51"/>
          <p:cNvSpPr/>
          <p:nvPr/>
        </p:nvSpPr>
        <p:spPr>
          <a:xfrm>
            <a:off x="7710064" y="877804"/>
            <a:ext cx="144016" cy="81737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Brace 52"/>
          <p:cNvSpPr/>
          <p:nvPr/>
        </p:nvSpPr>
        <p:spPr>
          <a:xfrm>
            <a:off x="7740352" y="1720247"/>
            <a:ext cx="155448" cy="762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Brace 54"/>
          <p:cNvSpPr/>
          <p:nvPr/>
        </p:nvSpPr>
        <p:spPr>
          <a:xfrm>
            <a:off x="7740352" y="2677481"/>
            <a:ext cx="155448" cy="122936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Brace 55"/>
          <p:cNvSpPr/>
          <p:nvPr/>
        </p:nvSpPr>
        <p:spPr>
          <a:xfrm>
            <a:off x="7668344" y="4117640"/>
            <a:ext cx="227456" cy="138015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491880" y="3906841"/>
            <a:ext cx="2016224" cy="9078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Недостатня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освіта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967239" y="1057300"/>
            <a:ext cx="997251" cy="480053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Манифестація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895800" y="1720247"/>
            <a:ext cx="1068688" cy="762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безпосередні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причини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8028384" y="2797494"/>
            <a:ext cx="1115616" cy="1020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Основні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причини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028384" y="4237653"/>
            <a:ext cx="1115616" cy="10387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Arial Black" pitchFamily="34" charset="0"/>
              </a:rPr>
              <a:t>Фундаментальні</a:t>
            </a:r>
            <a:r>
              <a:rPr lang="ru-RU" sz="1200" dirty="0">
                <a:solidFill>
                  <a:schemeClr val="tx1"/>
                </a:solidFill>
                <a:latin typeface="Arial Black" pitchFamily="34" charset="0"/>
              </a:rPr>
              <a:t> причини</a:t>
            </a:r>
            <a:endParaRPr lang="en-US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" name="Title 67"/>
          <p:cNvSpPr>
            <a:spLocks noGrp="1"/>
          </p:cNvSpPr>
          <p:nvPr>
            <p:ph type="title"/>
          </p:nvPr>
        </p:nvSpPr>
        <p:spPr>
          <a:xfrm>
            <a:off x="385192" y="168335"/>
            <a:ext cx="8229600" cy="648939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 Black" pitchFamily="34" charset="0"/>
              </a:rPr>
              <a:t>Модель</a:t>
            </a:r>
            <a:r>
              <a:rPr lang="en-US" sz="3200" b="1" dirty="0">
                <a:latin typeface="Arial Black" pitchFamily="34" charset="0"/>
              </a:rPr>
              <a:t> </a:t>
            </a:r>
            <a:r>
              <a:rPr lang="ru-RU" sz="3200" b="1" dirty="0">
                <a:latin typeface="Arial Black" pitchFamily="34" charset="0"/>
              </a:rPr>
              <a:t>БЕН</a:t>
            </a:r>
            <a:r>
              <a:rPr lang="en-US" sz="3200" b="1" dirty="0">
                <a:latin typeface="Arial Black" pitchFamily="34" charset="0"/>
              </a:rPr>
              <a:t> (UNICEF</a:t>
            </a:r>
            <a:r>
              <a:rPr lang="ru-RU" sz="3200" b="1" dirty="0">
                <a:latin typeface="Arial Black" pitchFamily="34" charset="0"/>
              </a:rPr>
              <a:t>,</a:t>
            </a:r>
            <a:r>
              <a:rPr lang="en-US" sz="3200" b="1" dirty="0">
                <a:latin typeface="Arial Black" pitchFamily="34" charset="0"/>
              </a:rPr>
              <a:t> 1991</a:t>
            </a:r>
            <a:r>
              <a:rPr lang="ru-RU" sz="3200" b="1" dirty="0">
                <a:latin typeface="Arial Black" pitchFamily="34" charset="0"/>
              </a:rPr>
              <a:t>, </a:t>
            </a:r>
            <a:r>
              <a:rPr lang="ru-RU" sz="3200" b="1" dirty="0" err="1">
                <a:latin typeface="Arial Black" pitchFamily="34" charset="0"/>
              </a:rPr>
              <a:t>адаптов</a:t>
            </a:r>
            <a:r>
              <a:rPr lang="ru-RU" sz="3200" b="1" dirty="0">
                <a:latin typeface="Arial Black" pitchFamily="34" charset="0"/>
              </a:rPr>
              <a:t>.</a:t>
            </a:r>
            <a:r>
              <a:rPr lang="en-US" sz="3200" b="1" dirty="0">
                <a:latin typeface="Arial Black" pitchFamily="34" charset="0"/>
              </a:rPr>
              <a:t>)</a:t>
            </a:r>
            <a:endParaRPr lang="en-US" sz="3200" dirty="0">
              <a:latin typeface="Arial Black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067944" y="1537353"/>
            <a:ext cx="0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303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96876"/>
            <a:ext cx="7467600" cy="1440657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6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Причини </a:t>
            </a:r>
            <a:r>
              <a:rPr lang="ru-RU" sz="36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порушення</a:t>
            </a:r>
            <a:r>
              <a:rPr lang="ru-RU" sz="36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нутритивного</a:t>
            </a:r>
            <a:r>
              <a:rPr lang="ru-RU" sz="36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статусу (БЕН)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sz="quarter" idx="1"/>
          </p:nvPr>
        </p:nvSpPr>
        <p:spPr>
          <a:xfrm>
            <a:off x="755650" y="1785931"/>
            <a:ext cx="7531126" cy="328614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Экзогенні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причини </a:t>
            </a:r>
            <a:r>
              <a:rPr lang="ru-RU" dirty="0">
                <a:latin typeface="Arial" pitchFamily="34" charset="0"/>
                <a:cs typeface="Arial" pitchFamily="34" charset="0"/>
              </a:rPr>
              <a:t>— 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недостатнє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надходження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харчових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речовин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внаслідок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недоїдання</a:t>
            </a:r>
            <a:r>
              <a:rPr 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дефіцитне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dirty="0">
                <a:latin typeface="Arial" pitchFamily="34" charset="0"/>
                <a:cs typeface="Arial" pitchFamily="34" charset="0"/>
              </a:rPr>
              <a:t>),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труднощів</a:t>
            </a:r>
            <a:r>
              <a:rPr lang="ru-RU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прийомі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dirty="0">
                <a:latin typeface="Arial" pitchFamily="34" charset="0"/>
                <a:cs typeface="Arial" pitchFamily="34" charset="0"/>
              </a:rPr>
              <a:t> (в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неврологічних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порушень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аномалій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latin typeface="Arial" pitchFamily="34" charset="0"/>
                <a:cs typeface="Arial" pitchFamily="34" charset="0"/>
              </a:rPr>
              <a:t> травм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щелепно-лицьового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апарату</a:t>
            </a:r>
            <a:r>
              <a:rPr lang="ru-RU" dirty="0">
                <a:latin typeface="Arial" pitchFamily="34" charset="0"/>
                <a:cs typeface="Arial" pitchFamily="34" charset="0"/>
              </a:rPr>
              <a:t>),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або </a:t>
            </a:r>
            <a:r>
              <a:rPr lang="uk-UA" dirty="0">
                <a:latin typeface="Arial" pitchFamily="34" charset="0"/>
                <a:cs typeface="Arial" pitchFamily="34" charset="0"/>
              </a:rPr>
              <a:t>інфекційних хвороб, інтоксикацій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51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337345"/>
            <a:ext cx="5051425" cy="1259417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Причини </a:t>
            </a:r>
            <a:r>
              <a:rPr lang="uk-UA" sz="28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порушення</a:t>
            </a:r>
            <a:r>
              <a:rPr lang="ru-RU" sz="28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28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нутритивного</a:t>
            </a:r>
            <a:r>
              <a:rPr lang="ru-RU" sz="28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статусу (БЕН)</a:t>
            </a:r>
            <a:endParaRPr lang="en-US" sz="2800" cap="all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78001"/>
            <a:ext cx="7467600" cy="3616854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sz="3000" b="1" dirty="0">
                <a:latin typeface="Arial" pitchFamily="34" charset="0"/>
                <a:cs typeface="Arial" pitchFamily="34" charset="0"/>
              </a:rPr>
              <a:t>Ендогенні причини: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порушення перетравлення, абсорбції і </a:t>
            </a:r>
            <a:r>
              <a:rPr lang="uk-UA" b="1" dirty="0" err="1">
                <a:latin typeface="Arial" pitchFamily="34" charset="0"/>
                <a:cs typeface="Arial" pitchFamily="34" charset="0"/>
              </a:rPr>
              <a:t>ретенції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 харчових речовин;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підвищені потреби в </a:t>
            </a:r>
            <a:r>
              <a:rPr lang="uk-UA" b="1" dirty="0" err="1">
                <a:latin typeface="Arial" pitchFamily="34" charset="0"/>
                <a:cs typeface="Arial" pitchFamily="34" charset="0"/>
              </a:rPr>
              <a:t>нутриентах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 та енергії (недоношені діти, вроджені вади серця, хронічна патологія легень, тяжкі інфекції, що супроводжуються </a:t>
            </a:r>
            <a:r>
              <a:rPr lang="uk-UA" b="1" dirty="0" err="1">
                <a:latin typeface="Arial" pitchFamily="34" charset="0"/>
                <a:cs typeface="Arial" pitchFamily="34" charset="0"/>
              </a:rPr>
              <a:t>катаболічним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 стресом і ін.);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 спадкові та вроджені захворювання обміну речовин;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патологія ЦНС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2" descr="D:\ЯРОВАЯ\Кафедра\История кафедры\ФОТО\IMG_0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2" y="130970"/>
            <a:ext cx="2574925" cy="160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0682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148828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Патогенез</a:t>
            </a:r>
            <a:br>
              <a:rPr lang="ru-RU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</a:br>
            <a:r>
              <a:rPr lang="uk-UA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Гормональний дисбаланс (</a:t>
            </a:r>
            <a:r>
              <a:rPr lang="uk-UA" sz="32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катаболічна</a:t>
            </a:r>
            <a:r>
              <a:rPr lang="uk-UA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направленість)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37532"/>
            <a:ext cx="7467600" cy="355732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↑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катехоламінів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глюкагона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кортизола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→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↑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ліполізу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деструкції білків,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глюконеогенезу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↑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тіреоїдных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гормонів;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↑АДГ →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гіперальдостеронізм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↑ СТГ (але низькій рівень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соматомединів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інсуліноподібного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фактору росту);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↓ інсуліну</a:t>
            </a:r>
          </a:p>
        </p:txBody>
      </p:sp>
      <p:pic>
        <p:nvPicPr>
          <p:cNvPr id="4" name="Picture 5" descr="http://footage.framepool.com/shotimg/qf/164680909-adrenal-gland-ureter-kidney-medic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2571748"/>
            <a:ext cx="2047264" cy="95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608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85732"/>
            <a:ext cx="6500858" cy="1206518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Водно-електролітний</a:t>
            </a:r>
            <a:r>
              <a:rPr lang="ru-RU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дисбаланс</a:t>
            </a:r>
            <a:endParaRPr lang="en-US" sz="3200" cap="all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quarter" idx="1"/>
          </p:nvPr>
        </p:nvSpPr>
        <p:spPr>
          <a:xfrm>
            <a:off x="971550" y="1778000"/>
            <a:ext cx="6768802" cy="3059907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↑</a:t>
            </a:r>
            <a:r>
              <a:rPr lang="ru-RU" dirty="0">
                <a:latin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cs typeface="Arial" charset="0"/>
              </a:rPr>
              <a:t>гідратації</a:t>
            </a:r>
            <a:r>
              <a:rPr lang="ru-RU" dirty="0">
                <a:latin typeface="Arial" charset="0"/>
                <a:cs typeface="Arial" charset="0"/>
              </a:rPr>
              <a:t> (особливо </a:t>
            </a:r>
            <a:r>
              <a:rPr lang="ru-RU" dirty="0" err="1">
                <a:latin typeface="Arial" charset="0"/>
                <a:cs typeface="Arial" charset="0"/>
              </a:rPr>
              <a:t>позаклітинної</a:t>
            </a:r>
            <a:r>
              <a:rPr lang="ru-RU" dirty="0">
                <a:latin typeface="Arial" charset="0"/>
                <a:cs typeface="Arial" charset="0"/>
              </a:rPr>
              <a:t>);</a:t>
            </a:r>
          </a:p>
          <a:p>
            <a:pPr eaLnBrk="1" hangingPunct="1"/>
            <a:r>
              <a:rPr lang="ru-RU" dirty="0" err="1" smtClean="0">
                <a:latin typeface="Arial" charset="0"/>
                <a:cs typeface="Arial" charset="0"/>
              </a:rPr>
              <a:t>перероспод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cs typeface="Arial" charset="0"/>
              </a:rPr>
              <a:t>рідини</a:t>
            </a:r>
            <a:r>
              <a:rPr lang="ru-RU" dirty="0">
                <a:latin typeface="Arial" charset="0"/>
                <a:cs typeface="Arial" charset="0"/>
              </a:rPr>
              <a:t> (</a:t>
            </a:r>
            <a:r>
              <a:rPr lang="en-US" dirty="0">
                <a:latin typeface="Arial" charset="0"/>
                <a:cs typeface="Arial" charset="0"/>
              </a:rPr>
              <a:t>↑</a:t>
            </a:r>
            <a:r>
              <a:rPr lang="ru-RU" dirty="0">
                <a:latin typeface="Arial" charset="0"/>
                <a:cs typeface="Arial" charset="0"/>
              </a:rPr>
              <a:t> в </a:t>
            </a:r>
            <a:r>
              <a:rPr lang="ru-RU" dirty="0" err="1">
                <a:latin typeface="Arial" charset="0"/>
                <a:cs typeface="Arial" charset="0"/>
              </a:rPr>
              <a:t>інтерстиції</a:t>
            </a:r>
            <a:r>
              <a:rPr lang="ru-RU" dirty="0">
                <a:latin typeface="Arial" charset="0"/>
                <a:cs typeface="Arial" charset="0"/>
              </a:rPr>
              <a:t>,  ↓ ОЦК);</a:t>
            </a:r>
          </a:p>
          <a:p>
            <a:pPr eaLnBrk="1" hangingPunct="1"/>
            <a:r>
              <a:rPr lang="ru-RU" dirty="0">
                <a:latin typeface="Arial" charset="0"/>
                <a:cs typeface="Arial" charset="0"/>
              </a:rPr>
              <a:t>↓ ОЦК, </a:t>
            </a:r>
            <a:r>
              <a:rPr lang="ru-RU" dirty="0" err="1">
                <a:latin typeface="Arial" charset="0"/>
                <a:cs typeface="Arial" charset="0"/>
              </a:rPr>
              <a:t>фільтрації</a:t>
            </a:r>
            <a:r>
              <a:rPr lang="ru-RU" dirty="0">
                <a:latin typeface="Arial" charset="0"/>
                <a:cs typeface="Arial" charset="0"/>
              </a:rPr>
              <a:t> → </a:t>
            </a:r>
            <a:r>
              <a:rPr lang="en-US" dirty="0">
                <a:latin typeface="Arial" charset="0"/>
                <a:cs typeface="Arial" charset="0"/>
              </a:rPr>
              <a:t>↑</a:t>
            </a:r>
            <a:r>
              <a:rPr lang="ru-RU" dirty="0">
                <a:latin typeface="Arial" charset="0"/>
                <a:cs typeface="Arial" charset="0"/>
              </a:rPr>
              <a:t>АДГ  та </a:t>
            </a:r>
            <a:r>
              <a:rPr lang="ru-RU" dirty="0" err="1">
                <a:latin typeface="Arial" charset="0"/>
                <a:cs typeface="Arial" charset="0"/>
              </a:rPr>
              <a:t>ін</a:t>
            </a:r>
            <a:r>
              <a:rPr lang="ru-RU" dirty="0">
                <a:latin typeface="Arial" charset="0"/>
                <a:cs typeface="Arial" charset="0"/>
              </a:rPr>
              <a:t>.;</a:t>
            </a:r>
          </a:p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↑</a:t>
            </a:r>
            <a:r>
              <a:rPr lang="ru-RU" dirty="0">
                <a:latin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cs typeface="Arial" charset="0"/>
              </a:rPr>
              <a:t>Na</a:t>
            </a:r>
            <a:r>
              <a:rPr lang="ru-RU" dirty="0">
                <a:latin typeface="Arial" charset="0"/>
                <a:cs typeface="Arial" charset="0"/>
              </a:rPr>
              <a:t> (в </a:t>
            </a:r>
            <a:r>
              <a:rPr lang="ru-RU" dirty="0" err="1">
                <a:latin typeface="Arial" charset="0"/>
                <a:cs typeface="Arial" charset="0"/>
              </a:rPr>
              <a:t>міжклітинному</a:t>
            </a:r>
            <a:r>
              <a:rPr lang="ru-RU" dirty="0">
                <a:latin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cs typeface="Arial" charset="0"/>
              </a:rPr>
              <a:t>просторі</a:t>
            </a:r>
            <a:r>
              <a:rPr lang="ru-RU" dirty="0">
                <a:latin typeface="Arial" charset="0"/>
                <a:cs typeface="Arial" charset="0"/>
              </a:rPr>
              <a:t>);</a:t>
            </a:r>
            <a:endParaRPr 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dirty="0">
                <a:latin typeface="Arial" charset="0"/>
                <a:cs typeface="Arial" charset="0"/>
              </a:rPr>
              <a:t>↓</a:t>
            </a:r>
            <a:r>
              <a:rPr lang="en-US" dirty="0">
                <a:latin typeface="Arial" charset="0"/>
                <a:cs typeface="Arial" charset="0"/>
              </a:rPr>
              <a:t> K</a:t>
            </a:r>
            <a:r>
              <a:rPr lang="ru-RU" dirty="0">
                <a:latin typeface="Arial" charset="0"/>
                <a:cs typeface="Arial" charset="0"/>
              </a:rPr>
              <a:t> до 25-30 </a:t>
            </a:r>
            <a:r>
              <a:rPr lang="ru-RU" dirty="0" err="1">
                <a:latin typeface="Arial" charset="0"/>
                <a:cs typeface="Arial" charset="0"/>
              </a:rPr>
              <a:t>ммоль</a:t>
            </a:r>
            <a:r>
              <a:rPr lang="ru-RU" dirty="0">
                <a:latin typeface="Arial" charset="0"/>
                <a:cs typeface="Arial" charset="0"/>
              </a:rPr>
              <a:t> ( в </a:t>
            </a:r>
            <a:r>
              <a:rPr lang="ru-RU" dirty="0" err="1">
                <a:latin typeface="Arial" charset="0"/>
                <a:cs typeface="Arial" charset="0"/>
              </a:rPr>
              <a:t>нормі</a:t>
            </a:r>
            <a:r>
              <a:rPr lang="ru-RU" dirty="0">
                <a:latin typeface="Arial" charset="0"/>
                <a:cs typeface="Arial" charset="0"/>
              </a:rPr>
              <a:t> – 45-50)</a:t>
            </a:r>
            <a:r>
              <a:rPr lang="en-US" dirty="0">
                <a:latin typeface="Arial" charset="0"/>
                <a:cs typeface="Arial" charset="0"/>
              </a:rPr>
              <a:t>;</a:t>
            </a:r>
          </a:p>
          <a:p>
            <a:pPr eaLnBrk="1" hangingPunct="1"/>
            <a:r>
              <a:rPr lang="ru-RU" dirty="0">
                <a:latin typeface="Arial" charset="0"/>
                <a:cs typeface="Arial" charset="0"/>
              </a:rPr>
              <a:t>↓</a:t>
            </a:r>
            <a:r>
              <a:rPr lang="en-US" dirty="0">
                <a:latin typeface="Arial" charset="0"/>
                <a:cs typeface="Arial" charset="0"/>
              </a:rPr>
              <a:t>Mg, P, Fe, Zn, Cu</a:t>
            </a:r>
          </a:p>
          <a:p>
            <a:pPr eaLnBrk="1" hangingPunct="1"/>
            <a:r>
              <a:rPr lang="ru-RU" dirty="0">
                <a:latin typeface="Arial" charset="0"/>
                <a:cs typeface="Arial" charset="0"/>
              </a:rPr>
              <a:t>↓</a:t>
            </a:r>
            <a:r>
              <a:rPr lang="en-US" dirty="0" err="1">
                <a:latin typeface="Arial" charset="0"/>
                <a:cs typeface="Arial" charset="0"/>
              </a:rPr>
              <a:t>Vit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9" y="97195"/>
            <a:ext cx="2240749" cy="150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09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Порушення білкового обміну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↓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загального білка;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↓ альбумінів;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↓ транспортних білків (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трансферин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церулоплазмін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ретинол-зв’язуючий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білок);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↓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фібріногену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, факторів згортання;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Порушення амінокислотного складу («консервація» білкового обміну – 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пригнічення синтезу, уповільнення розпаду альбуміну, реутилізація амінокислот, використання м'язового пулу білка)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071550"/>
            <a:ext cx="2143086" cy="148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736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Порушення жирового обміну</a:t>
            </a:r>
            <a:endParaRPr lang="uk-UA" sz="3200" cap="all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5043494" cy="4061354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Посилення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ліполізу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глюконеогенез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) →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 ↓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тригліцеридів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, холестерину, фосфоліпідів;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Порушення синтезу ліпопротеїдів →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балонна і жирова дистрофія печінки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473" y="1689794"/>
            <a:ext cx="3030117" cy="266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95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16959"/>
            <a:ext cx="8229600" cy="952500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ШКТ</a:t>
            </a:r>
            <a:endParaRPr lang="en-US" cap="all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97479"/>
            <a:ext cx="7467600" cy="4397376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Атрофія ворсинок, зникнення щіткової облямівки в кишечнику;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↓ секреції;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↓ кислотності шлункового соку;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↓ лізоциму і секреторного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IgA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↓ моторики - гіпотонія, дилатація, антиперистальтика;          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 ↓ ↓ ↓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Мальдігестія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мальабсорбція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, висхідна контамінація, посилення БЕН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7" t="29147" r="-3204" b="3548"/>
          <a:stretch>
            <a:fillRect/>
          </a:stretch>
        </p:blipFill>
        <p:spPr bwMode="auto">
          <a:xfrm>
            <a:off x="6072198" y="1571616"/>
            <a:ext cx="2670170" cy="212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9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Серцево-судинна</a:t>
            </a:r>
            <a:r>
              <a:rPr lang="ru-RU" sz="32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система</a:t>
            </a:r>
            <a:endParaRPr lang="en-US" sz="3200" cap="all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</p:spPr>
        <p:txBody>
          <a:bodyPr/>
          <a:lstStyle/>
          <a:p>
            <a:pPr eaLnBrk="1" hangingPunct="1"/>
            <a:r>
              <a:rPr lang="ru-RU" sz="2800" dirty="0" err="1">
                <a:latin typeface="Arial" charset="0"/>
                <a:cs typeface="Arial" charset="0"/>
              </a:rPr>
              <a:t>Централізація</a:t>
            </a:r>
            <a:r>
              <a:rPr lang="ru-RU" sz="2800" dirty="0">
                <a:latin typeface="Arial" charset="0"/>
                <a:cs typeface="Arial" charset="0"/>
              </a:rPr>
              <a:t> </a:t>
            </a:r>
            <a:r>
              <a:rPr lang="ru-RU" sz="2800" dirty="0" err="1">
                <a:latin typeface="Arial" charset="0"/>
                <a:cs typeface="Arial" charset="0"/>
              </a:rPr>
              <a:t>кровообігу</a:t>
            </a:r>
            <a:r>
              <a:rPr lang="ru-RU" sz="2800" dirty="0">
                <a:latin typeface="Arial" charset="0"/>
                <a:cs typeface="Arial" charset="0"/>
              </a:rPr>
              <a:t>;</a:t>
            </a:r>
          </a:p>
          <a:p>
            <a:pPr eaLnBrk="1" hangingPunct="1"/>
            <a:r>
              <a:rPr lang="ru-RU" sz="2800" dirty="0" err="1">
                <a:latin typeface="Arial" charset="0"/>
                <a:cs typeface="Arial" charset="0"/>
              </a:rPr>
              <a:t>Симпатикотонія</a:t>
            </a:r>
            <a:r>
              <a:rPr lang="ru-RU" sz="2800" dirty="0">
                <a:latin typeface="Arial" charset="0"/>
                <a:cs typeface="Arial" charset="0"/>
              </a:rPr>
              <a:t>;</a:t>
            </a:r>
          </a:p>
          <a:p>
            <a:pPr eaLnBrk="1" hangingPunct="1"/>
            <a:r>
              <a:rPr lang="ru-RU" sz="2800" dirty="0">
                <a:latin typeface="Arial" charset="0"/>
                <a:cs typeface="Arial" charset="0"/>
              </a:rPr>
              <a:t>Тяжкий </a:t>
            </a:r>
            <a:r>
              <a:rPr lang="ru-RU" sz="2800" dirty="0" err="1">
                <a:latin typeface="Arial" charset="0"/>
                <a:cs typeface="Arial" charset="0"/>
              </a:rPr>
              <a:t>ступінь</a:t>
            </a:r>
            <a:r>
              <a:rPr lang="ru-RU" sz="2800" dirty="0">
                <a:latin typeface="Arial" charset="0"/>
                <a:cs typeface="Arial" charset="0"/>
              </a:rPr>
              <a:t> – </a:t>
            </a:r>
            <a:r>
              <a:rPr lang="ru-RU" sz="2800" dirty="0" err="1">
                <a:latin typeface="Arial" charset="0"/>
                <a:cs typeface="Arial" charset="0"/>
              </a:rPr>
              <a:t>зрив</a:t>
            </a:r>
            <a:r>
              <a:rPr lang="ru-RU" sz="2800" dirty="0">
                <a:latin typeface="Arial" charset="0"/>
                <a:cs typeface="Arial" charset="0"/>
              </a:rPr>
              <a:t> </a:t>
            </a:r>
            <a:r>
              <a:rPr lang="ru-RU" sz="2800" dirty="0" err="1">
                <a:latin typeface="Arial" charset="0"/>
                <a:cs typeface="Arial" charset="0"/>
              </a:rPr>
              <a:t>адаптації</a:t>
            </a:r>
            <a:r>
              <a:rPr lang="ru-RU" sz="2800" dirty="0">
                <a:latin typeface="Arial" charset="0"/>
                <a:cs typeface="Arial" charset="0"/>
              </a:rPr>
              <a:t>, </a:t>
            </a:r>
            <a:r>
              <a:rPr lang="ru-RU" sz="2800" dirty="0" err="1">
                <a:latin typeface="Arial" charset="0"/>
                <a:cs typeface="Arial" charset="0"/>
              </a:rPr>
              <a:t>децентралізація</a:t>
            </a:r>
            <a:endParaRPr lang="ru-RU" sz="2800" dirty="0">
              <a:latin typeface="Arial" charset="0"/>
              <a:cs typeface="Arial" charset="0"/>
            </a:endParaRPr>
          </a:p>
          <a:p>
            <a:pPr eaLnBrk="1" hangingPunct="1"/>
            <a:endParaRPr lang="en-US" sz="2800" dirty="0">
              <a:latin typeface="Arial" charset="0"/>
              <a:cs typeface="Arial" charset="0"/>
            </a:endParaRPr>
          </a:p>
        </p:txBody>
      </p:sp>
      <p:pic>
        <p:nvPicPr>
          <p:cNvPr id="4" name="Picture 6" descr="http://betteryears.com/wp-content/uploads/2015/09/Dollarphotoclub_794624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520" y="3277548"/>
            <a:ext cx="3118320" cy="163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61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70"/>
            <a:ext cx="6215106" cy="952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b="1" cap="none" dirty="0"/>
              <a:t/>
            </a:r>
            <a:br>
              <a:rPr lang="uk-UA" sz="3600" b="1" cap="none" dirty="0"/>
            </a:br>
            <a:r>
              <a:rPr lang="uk-UA" sz="3600" b="1" cap="none" dirty="0"/>
              <a:t/>
            </a:r>
            <a:br>
              <a:rPr lang="uk-UA" sz="3600" b="1" cap="none" dirty="0"/>
            </a:br>
            <a:r>
              <a:rPr lang="uk-UA" sz="3600" b="1" cap="none" dirty="0"/>
              <a:t/>
            </a:r>
            <a:br>
              <a:rPr lang="uk-UA" sz="3600" b="1" cap="none" dirty="0"/>
            </a:br>
            <a:r>
              <a:rPr lang="uk-UA" sz="3600" b="1" cap="none" dirty="0"/>
              <a:t/>
            </a:r>
            <a:br>
              <a:rPr lang="uk-UA" sz="3600" b="1" cap="none" dirty="0"/>
            </a:br>
            <a:r>
              <a:rPr lang="uk-UA" sz="3600" b="1" cap="none" dirty="0"/>
              <a:t>Порушення харчування</a:t>
            </a:r>
            <a:br>
              <a:rPr lang="uk-UA" sz="3600" b="1" cap="none" dirty="0"/>
            </a:br>
            <a:r>
              <a:rPr lang="en-US" sz="3600" b="1" cap="none" dirty="0"/>
              <a:t>MALNUTRITION</a:t>
            </a:r>
            <a:endParaRPr lang="en-US" sz="3600" dirty="0"/>
          </a:p>
        </p:txBody>
      </p:sp>
      <p:sp>
        <p:nvSpPr>
          <p:cNvPr id="17411" name="Объект 2"/>
          <p:cNvSpPr>
            <a:spLocks noGrp="1"/>
          </p:cNvSpPr>
          <p:nvPr>
            <p:ph sz="quarter" idx="1"/>
          </p:nvPr>
        </p:nvSpPr>
        <p:spPr>
          <a:xfrm>
            <a:off x="285720" y="1357302"/>
            <a:ext cx="8429684" cy="3873864"/>
          </a:xfrm>
        </p:spPr>
        <p:txBody>
          <a:bodyPr/>
          <a:lstStyle/>
          <a:p>
            <a:pPr eaLnBrk="1" hangingPunct="1">
              <a:buNone/>
            </a:pPr>
            <a:r>
              <a:rPr lang="uk-UA" sz="2800" dirty="0"/>
              <a:t>ВООЗ визначає порушення харчування</a:t>
            </a:r>
            <a:endParaRPr lang="en-US" sz="2800" dirty="0"/>
          </a:p>
          <a:p>
            <a:pPr eaLnBrk="1" hangingPunct="1">
              <a:buNone/>
            </a:pPr>
            <a:r>
              <a:rPr lang="uk-UA" sz="2800" b="1" dirty="0"/>
              <a:t>як </a:t>
            </a:r>
            <a:r>
              <a:rPr lang="en-US" sz="2800" b="1" dirty="0"/>
              <a:t>“</a:t>
            </a:r>
            <a:r>
              <a:rPr lang="uk-UA" sz="2800" b="1" dirty="0"/>
              <a:t>клітинний дисбаланс між надходженням поживних речовин та енергії  та потребами організму для забезпечення росту, захисту та специфічних </a:t>
            </a:r>
            <a:r>
              <a:rPr lang="uk-UA" sz="2800" b="1" dirty="0" err="1"/>
              <a:t>функцій”</a:t>
            </a:r>
            <a:r>
              <a:rPr lang="en-US" sz="2800" b="1" u="sng" dirty="0"/>
              <a:t> </a:t>
            </a:r>
            <a:endParaRPr lang="ru-RU" sz="2800" b="1" u="sng" dirty="0"/>
          </a:p>
          <a:p>
            <a:pPr eaLnBrk="1" hangingPunct="1"/>
            <a:endParaRPr lang="en-US" sz="3200" b="1" u="sng" dirty="0"/>
          </a:p>
          <a:p>
            <a:pPr eaLnBrk="1" hangingPunct="1"/>
            <a:endParaRPr lang="en-US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48467" cy="1285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t="15453" r="57189" b="3170"/>
          <a:stretch>
            <a:fillRect/>
          </a:stretch>
        </p:blipFill>
        <p:spPr bwMode="auto">
          <a:xfrm>
            <a:off x="8028384" y="0"/>
            <a:ext cx="1115616" cy="197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085" y="3865612"/>
            <a:ext cx="3370126" cy="157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47864" y="397227"/>
            <a:ext cx="2664296" cy="78008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БЕН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34985" y="1522787"/>
            <a:ext cx="2664296" cy="63426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Адекватна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відповідь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наднирників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497460"/>
            <a:ext cx="2664296" cy="56102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Оптимальне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↑ кортизолу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34985" y="3397560"/>
            <a:ext cx="2664296" cy="660073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Нормальний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рівень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вільних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жирних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кислот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4417674"/>
            <a:ext cx="2664296" cy="660073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Жирові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депозити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печінці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відсутні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497460"/>
            <a:ext cx="2448272" cy="56102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Мобілізація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м’язових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білків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03" y="3403211"/>
            <a:ext cx="2448272" cy="654422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Нормалізація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АК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плазми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417674"/>
            <a:ext cx="2448272" cy="660073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Нормальний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рівень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ліпопротеїдів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2497460"/>
            <a:ext cx="1944216" cy="56102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Пригнічення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гормону росту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76256" y="3397562"/>
            <a:ext cx="1944216" cy="660072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Затримка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росту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4624388" y="1177397"/>
            <a:ext cx="12700" cy="325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667250" y="2157678"/>
            <a:ext cx="12700" cy="3399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667250" y="3058583"/>
            <a:ext cx="12700" cy="3386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67250" y="4057386"/>
            <a:ext cx="12700" cy="3598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771777" y="2778126"/>
            <a:ext cx="57626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547813" y="3058583"/>
            <a:ext cx="0" cy="3386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547813" y="4052095"/>
            <a:ext cx="0" cy="36512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>
            <a:off x="7848600" y="3058583"/>
            <a:ext cx="0" cy="3386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Прямая со стрелкой 1026"/>
          <p:cNvCxnSpPr/>
          <p:nvPr/>
        </p:nvCxnSpPr>
        <p:spPr>
          <a:xfrm>
            <a:off x="6011863" y="2778126"/>
            <a:ext cx="863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Прямая со стрелкой 1028"/>
          <p:cNvCxnSpPr/>
          <p:nvPr/>
        </p:nvCxnSpPr>
        <p:spPr>
          <a:xfrm>
            <a:off x="2771777" y="4747949"/>
            <a:ext cx="57626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887"/>
            <a:ext cx="2056014" cy="193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94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866"/>
            <a:ext cx="8291512" cy="1128448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ru-RU" sz="40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Основні</a:t>
            </a:r>
            <a:r>
              <a:rPr lang="ru-RU" sz="40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40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клінічні</a:t>
            </a:r>
            <a:r>
              <a:rPr lang="ru-RU" sz="40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40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синдроми</a:t>
            </a:r>
            <a:r>
              <a:rPr lang="ru-RU" sz="4000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БЕН:</a:t>
            </a: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8596" y="1285864"/>
            <a:ext cx="6059488" cy="428628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трофічних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розладів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Синдром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гастроінтестинальних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розладів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зниження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толерантності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їжі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Синдром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порушень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функціонального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стану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центральної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нервової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Синдром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порушення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гемопоезу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імунологічної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реактивності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2" y="1833564"/>
            <a:ext cx="214312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60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32"/>
            <a:ext cx="8501122" cy="53844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Основні</a:t>
            </a:r>
            <a:r>
              <a:rPr lang="ru-RU" sz="32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2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клінічні</a:t>
            </a:r>
            <a:r>
              <a:rPr lang="ru-RU" sz="32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2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синдроми</a:t>
            </a:r>
            <a:r>
              <a:rPr lang="ru-RU" sz="32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БЕН:</a:t>
            </a:r>
            <a:endParaRPr lang="ru-RU" sz="3200" cap="none" dirty="0">
              <a:latin typeface="Arial Black" pitchFamily="34" charset="0"/>
            </a:endParaRPr>
          </a:p>
        </p:txBody>
      </p:sp>
      <p:sp>
        <p:nvSpPr>
          <p:cNvPr id="41987" name="Объект 2"/>
          <p:cNvSpPr>
            <a:spLocks noGrp="1"/>
          </p:cNvSpPr>
          <p:nvPr>
            <p:ph sz="quarter" idx="1"/>
          </p:nvPr>
        </p:nvSpPr>
        <p:spPr>
          <a:xfrm>
            <a:off x="214282" y="1333501"/>
            <a:ext cx="5643602" cy="4061354"/>
          </a:xfrm>
        </p:spPr>
        <p:txBody>
          <a:bodyPr/>
          <a:lstStyle/>
          <a:p>
            <a:pPr marL="339725" indent="-339725" eaLnBrk="1" hangingPunct="1">
              <a:lnSpc>
                <a:spcPct val="80000"/>
              </a:lnSpc>
              <a:buFontTx/>
              <a:buAutoNum type="arabicPeriod"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sz="3200" b="1" dirty="0" err="1">
                <a:latin typeface="Arial" pitchFamily="34" charset="0"/>
                <a:cs typeface="Arial" pitchFamily="34" charset="0"/>
              </a:rPr>
              <a:t>трофічних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latin typeface="Arial" pitchFamily="34" charset="0"/>
                <a:cs typeface="Arial" pitchFamily="34" charset="0"/>
              </a:rPr>
              <a:t>розладів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/>
              <a:t>:</a:t>
            </a:r>
          </a:p>
          <a:p>
            <a:pPr marL="339725" indent="-339725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uk-UA" b="1" dirty="0"/>
              <a:t>Зменшення підшкірного жирового шару</a:t>
            </a:r>
            <a:r>
              <a:rPr lang="en-US" b="1" dirty="0"/>
              <a:t>,</a:t>
            </a:r>
          </a:p>
          <a:p>
            <a:pPr marL="339725" indent="-339725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uk-UA" b="1" dirty="0"/>
              <a:t>Трофічні порушення шкіри, слизових оболонок, нігтів, волосся, м'язів, внутрішніх органів</a:t>
            </a:r>
            <a:endParaRPr lang="en-US" b="1" dirty="0"/>
          </a:p>
          <a:p>
            <a:pPr marL="339725" indent="-339725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uk-UA" b="1" dirty="0"/>
              <a:t>Недостатня прибавка маси, дефіцит маси тіла </a:t>
            </a:r>
            <a:r>
              <a:rPr lang="en-US" b="1" dirty="0"/>
              <a:t> </a:t>
            </a:r>
          </a:p>
          <a:p>
            <a:pPr marL="339725" indent="-339725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uk-UA" b="1" dirty="0"/>
              <a:t>Ознаки </a:t>
            </a:r>
            <a:r>
              <a:rPr lang="uk-UA" b="1" dirty="0" err="1"/>
              <a:t>полігіповітамінозу</a:t>
            </a:r>
            <a:r>
              <a:rPr lang="uk-UA" b="1" dirty="0"/>
              <a:t> </a:t>
            </a:r>
            <a:r>
              <a:rPr lang="en-US" b="1" dirty="0"/>
              <a:t>A, B</a:t>
            </a:r>
            <a:r>
              <a:rPr lang="en-US" b="1" baseline="-25000" dirty="0"/>
              <a:t>1</a:t>
            </a:r>
            <a:r>
              <a:rPr lang="en-US" b="1" dirty="0"/>
              <a:t>, B</a:t>
            </a:r>
            <a:r>
              <a:rPr lang="en-US" b="1" baseline="-25000" dirty="0"/>
              <a:t>2</a:t>
            </a:r>
            <a:r>
              <a:rPr lang="en-US" b="1" dirty="0"/>
              <a:t>, B</a:t>
            </a:r>
            <a:r>
              <a:rPr lang="en-US" b="1" baseline="-25000" dirty="0"/>
              <a:t>6</a:t>
            </a:r>
            <a:r>
              <a:rPr lang="en-US" b="1" dirty="0"/>
              <a:t>,</a:t>
            </a:r>
            <a:r>
              <a:rPr lang="en-US" b="1" baseline="-25000" dirty="0"/>
              <a:t> </a:t>
            </a:r>
            <a:r>
              <a:rPr lang="en-US" b="1" dirty="0"/>
              <a:t>D, P, PP</a:t>
            </a:r>
          </a:p>
          <a:p>
            <a:pPr marL="339725" indent="-339725" eaLnBrk="1" hangingPunct="1">
              <a:lnSpc>
                <a:spcPct val="80000"/>
              </a:lnSpc>
              <a:buFontTx/>
              <a:buChar char="-"/>
            </a:pPr>
            <a:endParaRPr lang="en-US" b="1" dirty="0"/>
          </a:p>
          <a:p>
            <a:pPr marL="339725" indent="-339725" eaLnBrk="1" hangingPunct="1"/>
            <a:endParaRPr lang="ru-RU" dirty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857236"/>
            <a:ext cx="2714644" cy="462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28865"/>
            <a:ext cx="9001156" cy="628371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Основні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клінічні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синдроми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БЕН:</a:t>
            </a:r>
            <a:endParaRPr lang="ru-RU" sz="3600" b="1" cap="all" dirty="0">
              <a:latin typeface="Arial Black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997479"/>
            <a:ext cx="8412193" cy="4167188"/>
          </a:xfrm>
        </p:spPr>
        <p:txBody>
          <a:bodyPr>
            <a:normAutofit fontScale="77500" lnSpcReduction="20000"/>
          </a:bodyPr>
          <a:lstStyle/>
          <a:p>
            <a:pPr marL="339725" indent="-339725" eaLnBrk="1" fontAlgn="auto" hangingPunct="1">
              <a:lnSpc>
                <a:spcPct val="120000"/>
              </a:lnSpc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Синдром 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гастроінтестинальних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розладів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зниження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толерантності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їжі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500" b="1" cap="all" dirty="0"/>
              <a:t>: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8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sz="3800" b="1" dirty="0"/>
              <a:t>Зниження апетиту, </a:t>
            </a:r>
            <a:r>
              <a:rPr lang="uk-UA" sz="3800" b="1" dirty="0" err="1"/>
              <a:t>анорескія</a:t>
            </a:r>
            <a:endParaRPr lang="en-US" sz="38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sz="3800" b="1" dirty="0"/>
              <a:t>зригування</a:t>
            </a:r>
            <a:r>
              <a:rPr lang="en-US" sz="3800" b="1" dirty="0"/>
              <a:t>, </a:t>
            </a:r>
            <a:r>
              <a:rPr lang="uk-UA" sz="3800" b="1" dirty="0"/>
              <a:t>блювота</a:t>
            </a:r>
            <a:endParaRPr lang="en-US" sz="38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sz="3800" b="1" dirty="0"/>
              <a:t>метеоризм</a:t>
            </a:r>
            <a:endParaRPr lang="en-US" sz="38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800" b="1" dirty="0"/>
              <a:t> </a:t>
            </a:r>
            <a:r>
              <a:rPr lang="uk-UA" sz="3800" b="1" dirty="0"/>
              <a:t>закрепи або діарея</a:t>
            </a:r>
            <a:r>
              <a:rPr lang="en-US" sz="3800" b="1" dirty="0"/>
              <a:t>,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sz="3800" b="1" dirty="0"/>
              <a:t>дисбактеріоз</a:t>
            </a:r>
            <a:r>
              <a:rPr lang="en-US" sz="3800" b="1" dirty="0"/>
              <a:t>,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800" b="1" dirty="0"/>
              <a:t> </a:t>
            </a:r>
            <a:r>
              <a:rPr lang="uk-UA" sz="3800" b="1" dirty="0"/>
              <a:t>висхідна інфекція</a:t>
            </a:r>
            <a:r>
              <a:rPr lang="en-US" sz="3800" b="1" dirty="0"/>
              <a:t> 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1800" b="1" dirty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 startAt="4"/>
              <a:defRPr/>
            </a:pP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01516"/>
            <a:ext cx="3163180" cy="20764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4"/>
            <a:ext cx="8858280" cy="699809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Основні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клінічні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синдроми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БЕН:</a:t>
            </a:r>
            <a:endParaRPr lang="ru-RU" sz="3600" b="1" cap="all" dirty="0">
              <a:latin typeface="Arial Black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97782"/>
            <a:ext cx="8229600" cy="3807354"/>
          </a:xfrm>
        </p:spPr>
        <p:txBody>
          <a:bodyPr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3. Синдром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порушень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функціонального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стану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центральної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нервової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32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порушення емоціонального тонусу та поведінки</a:t>
            </a:r>
            <a:r>
              <a:rPr lang="en-US" sz="2800" b="1" dirty="0"/>
              <a:t>,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зниження активності</a:t>
            </a:r>
            <a:r>
              <a:rPr lang="en-US" sz="2800" b="1" dirty="0"/>
              <a:t>,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переважання негативних емоцій</a:t>
            </a:r>
            <a:r>
              <a:rPr lang="en-US" sz="2800" b="1" dirty="0"/>
              <a:t>,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порушення сну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порушення терморегуляції</a:t>
            </a:r>
            <a:endParaRPr lang="en-US" sz="2800" b="1" dirty="0"/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затримка психомоторного розвитку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м'язова </a:t>
            </a:r>
            <a:r>
              <a:rPr lang="uk-UA" sz="2800" b="1" dirty="0" err="1"/>
              <a:t>гіпо-</a:t>
            </a:r>
            <a:r>
              <a:rPr lang="uk-UA" sz="2800" b="1" dirty="0"/>
              <a:t> дистонія</a:t>
            </a:r>
            <a:endParaRPr lang="en-US" sz="2800" b="1" dirty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1800" b="1" dirty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 startAt="4"/>
              <a:defRPr/>
            </a:pP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13484"/>
            <a:ext cx="2669722" cy="17482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865"/>
            <a:ext cx="8858280" cy="556933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Основні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клінічні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b="1" cap="none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синдроми</a:t>
            </a:r>
            <a:r>
              <a:rPr lang="ru-RU" sz="3600" b="1" cap="none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БЕН:</a:t>
            </a:r>
            <a:endParaRPr lang="ru-RU" sz="3600" b="1" cap="all" dirty="0">
              <a:latin typeface="Arial Black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697178"/>
            <a:ext cx="8229600" cy="4407958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1800" b="1" dirty="0"/>
          </a:p>
          <a:p>
            <a:pPr marL="280988" indent="-280988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 startAt="4"/>
              <a:defRPr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Синдром 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порушення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гемопоезу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імунологічної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реактивності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b="1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Анемія</a:t>
            </a:r>
            <a:r>
              <a:rPr lang="en-US" sz="2800" b="1" dirty="0"/>
              <a:t>,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800" b="1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Вторинний імунодефіцит</a:t>
            </a:r>
            <a:r>
              <a:rPr lang="en-US" sz="2800" b="1" dirty="0"/>
              <a:t>,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b="1" dirty="0"/>
              <a:t>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800" b="1" dirty="0"/>
              <a:t>Схильність до </a:t>
            </a:r>
            <a:r>
              <a:rPr lang="uk-UA" sz="2800" b="1" dirty="0" err="1"/>
              <a:t>“підступних”</a:t>
            </a:r>
            <a:r>
              <a:rPr lang="uk-UA" sz="2800" b="1" dirty="0"/>
              <a:t> з атиповим перебігом частих інфекційно-запальних хвороб</a:t>
            </a:r>
            <a:r>
              <a:rPr lang="en-US" sz="2800" b="1" dirty="0"/>
              <a:t>.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 startAt="4"/>
              <a:defRPr/>
            </a:pP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21396"/>
            <a:ext cx="2377447" cy="178308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класифікація</a:t>
            </a:r>
            <a:endParaRPr lang="en-US" sz="3200" b="1" cap="all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17866"/>
            <a:ext cx="8229600" cy="4020343"/>
          </a:xfrm>
        </p:spPr>
        <p:txBody>
          <a:bodyPr anchor="ctr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У </a:t>
            </a:r>
            <a:r>
              <a:rPr lang="uk-UA" b="1" dirty="0" err="1">
                <a:latin typeface="Arial" pitchFamily="34" charset="0"/>
                <a:cs typeface="Arial" pitchFamily="34" charset="0"/>
              </a:rPr>
              <a:t>МКХ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-10 БЕН включена в клас IV «Хвороби ендокринної системи, розлади харчування та порушення обміну речовин»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Е40-Е46.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Е40.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Квашиоркор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Е41.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Аліментарний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маразм.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Е42.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Маразматичний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квашиоркор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Е43. Тяжка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білково-енергетична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неуточнена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Е44.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Білково-енергетична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неуточнена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средньої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легкої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тяжкості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Е45.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Затримка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обумовлена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​​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білково-енергетичною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Е46.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Білково-енергетична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неуточнена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0" t="4793" r="2591" b="17272"/>
          <a:stretch/>
        </p:blipFill>
        <p:spPr bwMode="auto">
          <a:xfrm>
            <a:off x="5868144" y="1777380"/>
            <a:ext cx="2000146" cy="129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108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527843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atin typeface="Arial Black" pitchFamily="34" charset="0"/>
                <a:cs typeface="Arial" panose="020B0604020202020204" pitchFamily="34" charset="0"/>
              </a:rPr>
              <a:t>За часом </a:t>
            </a:r>
            <a:r>
              <a:rPr lang="ru-RU" b="1" cap="all" dirty="0" err="1">
                <a:latin typeface="Arial Black" pitchFamily="34" charset="0"/>
                <a:cs typeface="Arial" panose="020B0604020202020204" pitchFamily="34" charset="0"/>
              </a:rPr>
              <a:t>виникнення</a:t>
            </a:r>
            <a:endParaRPr lang="en-US" b="1" cap="all" dirty="0"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97479"/>
            <a:ext cx="8229600" cy="4107657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пренатальна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вроджена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постнатальная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розвинулася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після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народження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основі пренатальних </a:t>
            </a:r>
            <a:r>
              <a:rPr lang="uk-UA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гипотрофій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лежать порушення внутрішньоутробного розвитку плода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внаслідок недостатності плацентарного кровообігу, впливу інфекційних, спадкових і конструкційних особливостей матері, а також несприятливих соціально-економічних, виробничих і екологічних факторів. 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Існує </a:t>
            </a:r>
            <a:r>
              <a:rPr lang="uk-UA" u="sng" dirty="0">
                <a:latin typeface="Arial" panose="020B0604020202020204" pitchFamily="34" charset="0"/>
                <a:cs typeface="Arial" panose="020B0604020202020204" pitchFamily="34" charset="0"/>
              </a:rPr>
              <a:t>також термін «затримка внутрішньоутробного розвитку» (ЗВУР).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У новонароджених дітей зі ЗВУР відзначається дефіцит маси тіла, що перевищує 2 сигма-відхилення. 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ЗВУР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підрозділяється на гіпотрофічний,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гіпопластичний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диспластичний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типи.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При постнатальних проявах в залежності від дефіциту маси тіла виділяють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гипотрофію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1 й, 2 й та 3 го ступеня.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008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5" y="228866"/>
            <a:ext cx="6808787" cy="709083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класифікація</a:t>
            </a:r>
            <a:endParaRPr lang="en-US" sz="3200" b="1" cap="all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62591160"/>
              </p:ext>
            </p:extLst>
          </p:nvPr>
        </p:nvGraphicFramePr>
        <p:xfrm>
          <a:off x="323529" y="907631"/>
          <a:ext cx="8280920" cy="3990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58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82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90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9306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>
                          <a:latin typeface="Arial" pitchFamily="34" charset="0"/>
                          <a:cs typeface="Arial" pitchFamily="34" charset="0"/>
                        </a:rPr>
                        <a:t>тяжкості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>
                          <a:latin typeface="Arial" pitchFamily="34" charset="0"/>
                          <a:cs typeface="Arial" pitchFamily="34" charset="0"/>
                        </a:rPr>
                        <a:t>Період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latin typeface="Arial" pitchFamily="34" charset="0"/>
                          <a:cs typeface="Arial" pitchFamily="34" charset="0"/>
                        </a:rPr>
                        <a:t>походження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Причини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8909">
                <a:tc>
                  <a:txBody>
                    <a:bodyPr/>
                    <a:lstStyle/>
                    <a:p>
                      <a:r>
                        <a:rPr lang="uk-UA" sz="1600" b="1" dirty="0">
                          <a:latin typeface="Arial" pitchFamily="34" charset="0"/>
                          <a:cs typeface="Arial" pitchFamily="34" charset="0"/>
                        </a:rPr>
                        <a:t>І – 11-20%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rowSpan="4">
                  <a:txBody>
                    <a:bodyPr/>
                    <a:lstStyle/>
                    <a:p>
                      <a:r>
                        <a:rPr lang="uk-UA" sz="1600" b="1" dirty="0" err="1">
                          <a:latin typeface="Arial" pitchFamily="34" charset="0"/>
                          <a:cs typeface="Arial" pitchFamily="34" charset="0"/>
                        </a:rPr>
                        <a:t>Начальн</a:t>
                      </a:r>
                      <a:r>
                        <a:rPr lang="ru-RU" sz="1600" b="1" dirty="0" err="1" smtClean="0">
                          <a:latin typeface="Arial" pitchFamily="34" charset="0"/>
                          <a:cs typeface="Arial" pitchFamily="34" charset="0"/>
                        </a:rPr>
                        <a:t>ий</a:t>
                      </a:r>
                      <a:endParaRPr lang="ru-RU" sz="16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600" b="1" dirty="0" err="1" smtClean="0">
                          <a:latin typeface="Arial" pitchFamily="34" charset="0"/>
                          <a:cs typeface="Arial" pitchFamily="34" charset="0"/>
                        </a:rPr>
                        <a:t>Прогресування</a:t>
                      </a:r>
                      <a:endParaRPr lang="ru-RU" sz="16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600" b="1" dirty="0" err="1" smtClean="0">
                          <a:latin typeface="Arial" pitchFamily="34" charset="0"/>
                          <a:cs typeface="Arial" pitchFamily="34" charset="0"/>
                        </a:rPr>
                        <a:t>Стабілізації</a:t>
                      </a:r>
                      <a:endParaRPr lang="ru-RU" sz="16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600" b="1" dirty="0" err="1">
                          <a:latin typeface="Arial" pitchFamily="34" charset="0"/>
                          <a:cs typeface="Arial" pitchFamily="34" charset="0"/>
                        </a:rPr>
                        <a:t>Реконвалесценції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600" b="1" dirty="0" err="1" smtClean="0">
                          <a:latin typeface="Arial" pitchFamily="34" charset="0"/>
                          <a:cs typeface="Arial" pitchFamily="34" charset="0"/>
                        </a:rPr>
                        <a:t>Пренатальна</a:t>
                      </a:r>
                      <a:endParaRPr lang="ru-RU" sz="16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Постнатальна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Arial" pitchFamily="34" charset="0"/>
                          <a:cs typeface="Arial" pitchFamily="34" charset="0"/>
                        </a:rPr>
                        <a:t>екзогенні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Arial" pitchFamily="34" charset="0"/>
                          <a:cs typeface="Arial" pitchFamily="34" charset="0"/>
                        </a:rPr>
                        <a:t>ендогенні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78908">
                <a:tc>
                  <a:txBody>
                    <a:bodyPr/>
                    <a:lstStyle/>
                    <a:p>
                      <a:r>
                        <a:rPr lang="uk-UA" sz="1600" b="1" dirty="0">
                          <a:latin typeface="Arial" pitchFamily="34" charset="0"/>
                          <a:cs typeface="Arial" pitchFamily="34" charset="0"/>
                        </a:rPr>
                        <a:t>ІІ – 21-30%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9132">
                <a:tc rowSpan="2">
                  <a:txBody>
                    <a:bodyPr/>
                    <a:lstStyle/>
                    <a:p>
                      <a:r>
                        <a:rPr lang="uk-UA" sz="1600" b="1" dirty="0">
                          <a:latin typeface="Arial" pitchFamily="34" charset="0"/>
                          <a:cs typeface="Arial" pitchFamily="34" charset="0"/>
                        </a:rPr>
                        <a:t>ІІІ – ˃ 30% (атрофія, маразм, </a:t>
                      </a:r>
                      <a:r>
                        <a:rPr lang="uk-UA" sz="1600" b="1" dirty="0" err="1">
                          <a:latin typeface="Arial" pitchFamily="34" charset="0"/>
                          <a:cs typeface="Arial" pitchFamily="34" charset="0"/>
                        </a:rPr>
                        <a:t>квашиоркор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0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Arial" pitchFamily="34" charset="0"/>
                          <a:cs typeface="Arial" pitchFamily="34" charset="0"/>
                        </a:rPr>
                        <a:t>комбіновані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550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147050" cy="952500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err="1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Класифікація</a:t>
            </a:r>
            <a:r>
              <a:rPr lang="ru-RU" b="1" cap="all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endParaRPr lang="en-US" b="1" cap="all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46470286"/>
              </p:ext>
            </p:extLst>
          </p:nvPr>
        </p:nvGraphicFramePr>
        <p:xfrm>
          <a:off x="684213" y="937949"/>
          <a:ext cx="7848872" cy="4499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42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597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57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669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027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700" kern="5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uk-UA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ІІ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ІІІ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2239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від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ідеальної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маси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тіла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80-90%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70-79%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70%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6846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від норми 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90-95%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80-89%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80%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6846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Альбумін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(g/</a:t>
                      </a:r>
                      <a:r>
                        <a:rPr lang="en-US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dL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>
                          <a:effectLst/>
                          <a:latin typeface="Arial" pitchFamily="34" charset="0"/>
                          <a:cs typeface="Arial" pitchFamily="34" charset="0"/>
                        </a:rPr>
                        <a:t>2.8-3.4</a:t>
                      </a:r>
                      <a:endParaRPr lang="en-US" sz="1700" kern="5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2.1-2.7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2.1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6846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Трансферрин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(mg/</a:t>
                      </a:r>
                      <a:r>
                        <a:rPr lang="en-US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dL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>
                          <a:effectLst/>
                          <a:latin typeface="Arial" pitchFamily="34" charset="0"/>
                          <a:cs typeface="Arial" pitchFamily="34" charset="0"/>
                        </a:rPr>
                        <a:t>150 - 200</a:t>
                      </a:r>
                      <a:endParaRPr lang="en-US" sz="1700" kern="5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>
                          <a:effectLst/>
                          <a:latin typeface="Arial" pitchFamily="34" charset="0"/>
                          <a:cs typeface="Arial" pitchFamily="34" charset="0"/>
                        </a:rPr>
                        <a:t>100 - 149</a:t>
                      </a:r>
                      <a:endParaRPr lang="en-US" sz="1700" kern="5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100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36846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Лімфоцити</a:t>
                      </a:r>
                      <a:r>
                        <a:rPr lang="ru-RU" sz="1700" kern="5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ru-RU" sz="1700" kern="50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абс</a:t>
                      </a:r>
                      <a:r>
                        <a:rPr lang="ru-RU" sz="1700" kern="5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.)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µL)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>
                          <a:effectLst/>
                          <a:latin typeface="Arial" pitchFamily="34" charset="0"/>
                          <a:cs typeface="Arial" pitchFamily="34" charset="0"/>
                        </a:rPr>
                        <a:t>1200 - 2000</a:t>
                      </a:r>
                      <a:endParaRPr lang="en-US" sz="1700" kern="5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>
                          <a:effectLst/>
                          <a:latin typeface="Arial" pitchFamily="34" charset="0"/>
                          <a:cs typeface="Arial" pitchFamily="34" charset="0"/>
                        </a:rPr>
                        <a:t>800 - 1199</a:t>
                      </a:r>
                      <a:endParaRPr lang="en-US" sz="1700" kern="5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800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6846">
                <a:tc>
                  <a:txBody>
                    <a:bodyPr/>
                    <a:lstStyle/>
                    <a:p>
                      <a:pPr marL="0" marR="0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 err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Окружність</a:t>
                      </a:r>
                      <a:r>
                        <a:rPr lang="ru-RU" sz="1700" kern="50" baseline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плеча, см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˃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12,5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ru-RU" sz="1700" kern="5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12,5- 11,5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n-US" sz="1700" kern="5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˂</a:t>
                      </a:r>
                      <a:r>
                        <a:rPr lang="ru-RU" sz="1700" kern="5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11,5</a:t>
                      </a:r>
                      <a:endParaRPr lang="en-US" sz="1700" kern="5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7625" marR="47625" marT="39688" marB="396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50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u="sng" cap="none" dirty="0">
                <a:latin typeface="+mn-lt"/>
                <a:cs typeface="Times New Roman" panose="02020603050405020304" pitchFamily="18" charset="0"/>
              </a:rPr>
              <a:t>Порушення харчування</a:t>
            </a:r>
            <a:endParaRPr lang="en-US" sz="3600" b="1" u="sng" cap="none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97783"/>
            <a:ext cx="8147050" cy="406135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000" b="1" dirty="0">
                <a:cs typeface="Times New Roman" panose="02020603050405020304" pitchFamily="18" charset="0"/>
              </a:rPr>
              <a:t>патологічні стани, що розвиваються в результаті недостатнього або надлишкового надходження і / або засвоєння поживних речовин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sz="2000" b="1" dirty="0">
                <a:cs typeface="Times New Roman" panose="02020603050405020304" pitchFamily="18" charset="0"/>
              </a:rPr>
              <a:t>характеризуються порушенням фізичного розвитку, метаболізму, імунітету, </a:t>
            </a:r>
            <a:r>
              <a:rPr lang="uk-UA" sz="2000" b="1" dirty="0" err="1">
                <a:cs typeface="Times New Roman" panose="02020603050405020304" pitchFamily="18" charset="0"/>
              </a:rPr>
              <a:t>морфофункціонального</a:t>
            </a:r>
            <a:r>
              <a:rPr lang="uk-UA" sz="2000" b="1" dirty="0">
                <a:cs typeface="Times New Roman" panose="02020603050405020304" pitchFamily="18" charset="0"/>
              </a:rPr>
              <a:t> стану внутрішніх органів і систем організму.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>
                <a:cs typeface="Arial" pitchFamily="34" charset="0"/>
              </a:rPr>
              <a:t>МКХ-10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>
                <a:cs typeface="Arial" pitchFamily="34" charset="0"/>
              </a:rPr>
              <a:t>• Е40-46 – </a:t>
            </a:r>
            <a:r>
              <a:rPr lang="ru-RU" sz="1800" b="1" dirty="0" err="1">
                <a:cs typeface="Arial" pitchFamily="34" charset="0"/>
              </a:rPr>
              <a:t>білково</a:t>
            </a:r>
            <a:r>
              <a:rPr lang="ru-RU" sz="1800" b="1" dirty="0">
                <a:cs typeface="Arial" pitchFamily="34" charset="0"/>
              </a:rPr>
              <a:t> – </a:t>
            </a:r>
            <a:r>
              <a:rPr lang="ru-RU" sz="1800" b="1" dirty="0" err="1">
                <a:cs typeface="Arial" pitchFamily="34" charset="0"/>
              </a:rPr>
              <a:t>енергетична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недостатність</a:t>
            </a:r>
            <a:r>
              <a:rPr lang="ru-RU" sz="1800" b="1" dirty="0">
                <a:cs typeface="Arial" pitchFamily="34" charset="0"/>
              </a:rPr>
              <a:t>.</a:t>
            </a:r>
            <a:br>
              <a:rPr lang="ru-RU" sz="1800" b="1" dirty="0">
                <a:cs typeface="Arial" pitchFamily="34" charset="0"/>
              </a:rPr>
            </a:br>
            <a:r>
              <a:rPr lang="ru-RU" sz="1800" b="1" dirty="0">
                <a:cs typeface="Arial" pitchFamily="34" charset="0"/>
              </a:rPr>
              <a:t>• Е50-64 — </a:t>
            </a:r>
            <a:r>
              <a:rPr lang="ru-RU" sz="1800" b="1" dirty="0" err="1">
                <a:cs typeface="Arial" pitchFamily="34" charset="0"/>
              </a:rPr>
              <a:t>інші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недостатності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харчування</a:t>
            </a:r>
            <a:r>
              <a:rPr lang="ru-RU" sz="1800" b="1" dirty="0">
                <a:cs typeface="Arial" pitchFamily="34" charset="0"/>
              </a:rPr>
              <a:t> (</a:t>
            </a:r>
            <a:r>
              <a:rPr lang="ru-RU" sz="1800" b="1" dirty="0" err="1">
                <a:cs typeface="Arial" pitchFamily="34" charset="0"/>
              </a:rPr>
              <a:t>недостатність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вітамінів</a:t>
            </a:r>
            <a:r>
              <a:rPr lang="ru-RU" sz="1800" b="1" dirty="0">
                <a:cs typeface="Arial" pitchFamily="34" charset="0"/>
              </a:rPr>
              <a:t> та </a:t>
            </a:r>
            <a:r>
              <a:rPr lang="ru-RU" sz="1800" b="1" dirty="0" err="1">
                <a:cs typeface="Arial" pitchFamily="34" charset="0"/>
              </a:rPr>
              <a:t>мікроелементів</a:t>
            </a:r>
            <a:r>
              <a:rPr lang="ru-RU" sz="1800" b="1" dirty="0">
                <a:cs typeface="Arial" pitchFamily="34" charset="0"/>
              </a:rPr>
              <a:t>).</a:t>
            </a:r>
            <a:br>
              <a:rPr lang="ru-RU" sz="1800" b="1" dirty="0">
                <a:cs typeface="Arial" pitchFamily="34" charset="0"/>
              </a:rPr>
            </a:br>
            <a:r>
              <a:rPr lang="ru-RU" sz="1800" b="1" dirty="0">
                <a:cs typeface="Arial" pitchFamily="34" charset="0"/>
              </a:rPr>
              <a:t>• Е65-68 — </a:t>
            </a:r>
            <a:r>
              <a:rPr lang="ru-RU" sz="1800" b="1" dirty="0" err="1">
                <a:cs typeface="Arial" pitchFamily="34" charset="0"/>
              </a:rPr>
              <a:t>ожиріння</a:t>
            </a:r>
            <a:r>
              <a:rPr lang="ru-RU" sz="1800" b="1" dirty="0">
                <a:cs typeface="Arial" pitchFamily="34" charset="0"/>
              </a:rPr>
              <a:t> та </a:t>
            </a:r>
            <a:r>
              <a:rPr lang="ru-RU" sz="1800" b="1" dirty="0" err="1">
                <a:cs typeface="Arial" pitchFamily="34" charset="0"/>
              </a:rPr>
              <a:t>інші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види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надмірності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харчування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6336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28535154"/>
              </p:ext>
            </p:extLst>
          </p:nvPr>
        </p:nvGraphicFramePr>
        <p:xfrm>
          <a:off x="214282" y="214294"/>
          <a:ext cx="8678075" cy="5224838"/>
        </p:xfrm>
        <a:graphic>
          <a:graphicData uri="http://schemas.openxmlformats.org/drawingml/2006/table">
            <a:tbl>
              <a:tblPr/>
              <a:tblGrid>
                <a:gridCol w="19813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245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839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Клінічні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ознаки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190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гіпотрофії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</a:t>
                      </a:r>
                    </a:p>
                  </a:txBody>
                  <a:tcPr marL="12228" marR="12738" marT="10190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гіпотрофії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ІІ</a:t>
                      </a:r>
                    </a:p>
                  </a:txBody>
                  <a:tcPr marL="12228" marR="12738" marT="10190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гіпотрофії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ІІІ</a:t>
                      </a:r>
                    </a:p>
                  </a:txBody>
                  <a:tcPr marL="12228" marR="12228" marT="10190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Дефіцит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маси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uk-UA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11-20%</a:t>
                      </a: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21-30%</a:t>
                      </a: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Стан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шкіри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колір</a:t>
                      </a: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бліда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Блідно-сіра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Сірувато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-цианотична</a:t>
                      </a:r>
                    </a:p>
                  </a:txBody>
                  <a:tcPr marL="12228" marR="12228" marT="10616" marB="101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7072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</a:t>
                      </a:r>
                      <a:r>
                        <a:rPr lang="ru-RU" sz="1400" b="1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вологість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Трохи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Помірно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Різко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7072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</a:t>
                      </a:r>
                      <a:r>
                        <a:rPr lang="ru-RU" sz="1400" b="1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еластичність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Нормальна</a:t>
                      </a: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Різко</a:t>
                      </a:r>
                      <a:r>
                        <a:rPr lang="uk-UA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420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400" b="1" dirty="0">
                          <a:latin typeface="Arial" pitchFamily="34" charset="0"/>
                          <a:cs typeface="Arial" pitchFamily="34" charset="0"/>
                        </a:rPr>
                        <a:t>Підшкірно-жировий шар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200" b="1" dirty="0">
                          <a:latin typeface="Arial" pitchFamily="34" charset="0"/>
                          <a:cs typeface="Arial" pitchFamily="34" charset="0"/>
                        </a:rPr>
                        <a:t>Стоншений на животі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Відсутній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на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тулубі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та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кінцівках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Відсутній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всюди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навіть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на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обличчі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(«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обличчя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Вольтера»)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7072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Тургор тканей</a:t>
                      </a: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Злегка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знижений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Помірно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знижений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Різко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знижений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7072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Апетит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Без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змін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Помірно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знижений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Анорексія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7960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Характер стулу</a:t>
                      </a:r>
                      <a:b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Без</a:t>
                      </a:r>
                      <a:r>
                        <a:rPr lang="uk-UA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змін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2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Нестійкий</a:t>
                      </a:r>
                      <a:r>
                        <a:rPr kumimoji="0" lang="ru-RU" sz="12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(проноси, запори)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Голодний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» (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сухий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крош-коподібний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з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гнилосним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запахом)</a:t>
                      </a: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858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Зригування</a:t>
                      </a:r>
                      <a:r>
                        <a:rPr kumimoji="0" lang="ru-RU" sz="14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і</a:t>
                      </a:r>
                      <a:r>
                        <a:rPr kumimoji="0" lang="ru-RU" sz="14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блювота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Рідко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Нерідко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Часто</a:t>
                      </a: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640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Емоційний</a:t>
                      </a: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тонус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2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занепокоєння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Занепокоєння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та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пригнічення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Пригнічення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апатія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7072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М'язовий</a:t>
                      </a: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тонус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Легка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гіпотонія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Помірна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гіпотонія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Різка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гіпотонія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858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400" b="1" dirty="0" smtClean="0">
                          <a:latin typeface="Arial" pitchFamily="34" charset="0"/>
                          <a:cs typeface="Arial" pitchFamily="34" charset="0"/>
                        </a:rPr>
                        <a:t>Фізіологічні </a:t>
                      </a:r>
                      <a:r>
                        <a:rPr lang="uk-UA" sz="1400" b="1" dirty="0">
                          <a:latin typeface="Arial" pitchFamily="34" charset="0"/>
                          <a:cs typeface="Arial" pitchFamily="34" charset="0"/>
                        </a:rPr>
                        <a:t>рефлекси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Без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змін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Помірна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гіпорефлексія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Значна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гіпорефлексія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76406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Психомоторний</a:t>
                      </a: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розвиток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Згідно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віку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Відстає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від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норми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uk-UA" sz="1200" b="1" dirty="0">
                          <a:latin typeface="Arial" pitchFamily="34" charset="0"/>
                          <a:cs typeface="Arial" pitchFamily="34" charset="0"/>
                        </a:rPr>
                        <a:t>Зникають набуті навички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93339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І</a:t>
                      </a:r>
                      <a:r>
                        <a:rPr kumimoji="0" lang="ru-RU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мунобіологічна</a:t>
                      </a: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резистентність</a:t>
                      </a:r>
                      <a:endParaRPr lang="ru-RU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Нормальна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або</a:t>
                      </a:r>
                      <a:r>
                        <a:rPr lang="ru-RU" sz="1200" b="1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легка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Значно</a:t>
                      </a:r>
                      <a:r>
                        <a:rPr lang="ru-RU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знижена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73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kumimoji="0" lang="ru-RU" sz="12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Транзиторний</a:t>
                      </a:r>
                      <a:r>
                        <a:rPr kumimoji="0" lang="ru-RU" sz="12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вторинний</a:t>
                      </a:r>
                      <a:r>
                        <a:rPr kumimoji="0" lang="ru-RU" sz="12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імунодефіцит</a:t>
                      </a:r>
                      <a:endParaRPr lang="ru-RU" sz="12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228" marR="12228" marT="10616" marB="101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329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Маразм </a:t>
            </a:r>
            <a:r>
              <a:rPr lang="en-US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marasmus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marasmos</a:t>
            </a:r>
            <a:r>
              <a:rPr lang="en-US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виснаження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70" y="2143120"/>
            <a:ext cx="2774950" cy="2493699"/>
          </a:xfrm>
        </p:spPr>
      </p:pic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750" y="157428"/>
            <a:ext cx="8382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Прямоугольник 3"/>
          <p:cNvSpPr>
            <a:spLocks noChangeArrowheads="1"/>
          </p:cNvSpPr>
          <p:nvPr/>
        </p:nvSpPr>
        <p:spPr bwMode="auto">
          <a:xfrm>
            <a:off x="-2556792" y="1780282"/>
            <a:ext cx="4248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cs typeface="Arial" charset="0"/>
              </a:rPr>
              <a:t> </a:t>
            </a:r>
            <a:endParaRPr lang="en-US" b="1" dirty="0"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80284"/>
            <a:ext cx="50006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/>
              <a:t>Прогресуюче</a:t>
            </a:r>
            <a:r>
              <a:rPr lang="ru-RU" sz="2000" b="1" dirty="0"/>
              <a:t> </a:t>
            </a:r>
            <a:r>
              <a:rPr lang="ru-RU" sz="2000" b="1" dirty="0" err="1"/>
              <a:t>схуднення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/>
              <a:t>Виснаження</a:t>
            </a:r>
            <a:r>
              <a:rPr lang="ru-RU" sz="2000" b="1" dirty="0"/>
              <a:t> і </a:t>
            </a:r>
            <a:r>
              <a:rPr lang="ru-RU" sz="2000" b="1" dirty="0" err="1"/>
              <a:t>атрофія</a:t>
            </a:r>
            <a:r>
              <a:rPr lang="ru-RU" sz="2000" b="1" dirty="0"/>
              <a:t> </a:t>
            </a:r>
            <a:r>
              <a:rPr lang="ru-RU" sz="2000" b="1" dirty="0" err="1"/>
              <a:t>підшкірно</a:t>
            </a:r>
            <a:r>
              <a:rPr lang="ru-RU" sz="2000" b="1" dirty="0"/>
              <a:t>- жирового шару і </a:t>
            </a:r>
            <a:r>
              <a:rPr lang="ru-RU" sz="2000" b="1" dirty="0" err="1"/>
              <a:t>м'язів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/>
              <a:t>Затримка</a:t>
            </a:r>
            <a:r>
              <a:rPr lang="ru-RU" sz="2000" b="1" dirty="0"/>
              <a:t> росту, </a:t>
            </a:r>
            <a:r>
              <a:rPr lang="ru-RU" sz="2000" b="1" dirty="0" err="1"/>
              <a:t>втягнутий</a:t>
            </a:r>
            <a:r>
              <a:rPr lang="ru-RU" sz="2000" b="1" dirty="0"/>
              <a:t> </a:t>
            </a:r>
            <a:r>
              <a:rPr lang="ru-RU" sz="2000" b="1" dirty="0" err="1"/>
              <a:t>живіт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err="1"/>
              <a:t>Апатія</a:t>
            </a:r>
            <a:r>
              <a:rPr lang="ru-RU" sz="2000" b="1" dirty="0"/>
              <a:t> і </a:t>
            </a:r>
            <a:r>
              <a:rPr lang="ru-RU" sz="2000" b="1" dirty="0" err="1"/>
              <a:t>дратівливість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Суха, </a:t>
            </a:r>
            <a:r>
              <a:rPr lang="ru-RU" sz="2000" b="1" dirty="0" err="1"/>
              <a:t>бліда</a:t>
            </a:r>
            <a:r>
              <a:rPr lang="ru-RU" sz="2000" b="1" dirty="0"/>
              <a:t>, холодна </a:t>
            </a:r>
            <a:r>
              <a:rPr lang="ru-RU" sz="2000" b="1" dirty="0" err="1"/>
              <a:t>шкіра</a:t>
            </a:r>
            <a:r>
              <a:rPr lang="ru-RU" sz="2000" b="1" dirty="0"/>
              <a:t> з </a:t>
            </a:r>
            <a:r>
              <a:rPr lang="ru-RU" sz="2000" b="1" dirty="0" err="1"/>
              <a:t>коричневими</a:t>
            </a:r>
            <a:r>
              <a:rPr lang="ru-RU" sz="2000" b="1" dirty="0"/>
              <a:t> </a:t>
            </a:r>
            <a:r>
              <a:rPr lang="ru-RU" sz="2000" b="1" dirty="0" err="1"/>
              <a:t>плямами</a:t>
            </a:r>
            <a:r>
              <a:rPr lang="ru-RU" sz="2000" b="1" dirty="0"/>
              <a:t> </a:t>
            </a:r>
            <a:r>
              <a:rPr lang="ru-RU" sz="2000" b="1" dirty="0" err="1"/>
              <a:t>пігментації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/>
              <a:t>Сухе</a:t>
            </a:r>
            <a:r>
              <a:rPr lang="ru-RU" sz="2000" b="1" dirty="0"/>
              <a:t>, </a:t>
            </a:r>
            <a:r>
              <a:rPr lang="ru-RU" sz="2000" b="1" dirty="0" err="1"/>
              <a:t>тьмяне</a:t>
            </a:r>
            <a:r>
              <a:rPr lang="ru-RU" sz="2000" b="1" dirty="0"/>
              <a:t>, </a:t>
            </a:r>
            <a:r>
              <a:rPr lang="ru-RU" sz="2000" b="1" dirty="0" err="1"/>
              <a:t>тонке</a:t>
            </a:r>
            <a:r>
              <a:rPr lang="ru-RU" sz="2000" b="1" dirty="0"/>
              <a:t> </a:t>
            </a:r>
            <a:r>
              <a:rPr lang="ru-RU" sz="2000" b="1" dirty="0" err="1"/>
              <a:t>волосся</a:t>
            </a: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err="1"/>
              <a:t>Ахлоргідрія</a:t>
            </a:r>
            <a:r>
              <a:rPr lang="ru-RU" sz="2000" b="1" dirty="0"/>
              <a:t> і пронос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6635750" cy="952500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Квашиоркор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Cicely Williams, 1935)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червоний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золотий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хлопчик, «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знехтуваний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Тетрада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Джеліфара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набряки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Відставання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фізичному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атрофія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м’язів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зі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збереженням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підшкірного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жирового шару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;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відставання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нервово-психічному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Деп</a:t>
            </a:r>
            <a:r>
              <a:rPr lang="uk-UA" sz="2000" b="1" dirty="0" err="1">
                <a:latin typeface="Arial" pitchFamily="34" charset="0"/>
                <a:cs typeface="Arial" pitchFamily="34" charset="0"/>
              </a:rPr>
              <a:t>ігментація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гіперпігментація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шкіри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Депігментація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волосся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Гепатоспленомегалія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Гіпотермія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Апатія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летаргія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Анорексія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7" y="277813"/>
            <a:ext cx="1512987" cy="192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643318"/>
            <a:ext cx="2273300" cy="186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500574"/>
            <a:ext cx="1566863" cy="97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2786062"/>
            <a:ext cx="1888738" cy="192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2" y="277812"/>
            <a:ext cx="7497763" cy="5074709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98884" y="697262"/>
            <a:ext cx="4769805" cy="4139324"/>
          </a:xfrm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377" y="697261"/>
            <a:ext cx="3491535" cy="413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1488281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Маразм-квашиоркор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тяжке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білкове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енергетичне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голодування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нашаруванні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інфекції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97062"/>
            <a:ext cx="8229600" cy="320807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Атрофія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>
                <a:latin typeface="Arial" pitchFamily="34" charset="0"/>
                <a:cs typeface="Arial" pitchFamily="34" charset="0"/>
              </a:rPr>
              <a:t>Набряки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Жирова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інфільтрація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печінки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880"/>
            <a:ext cx="3367087" cy="187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714492"/>
            <a:ext cx="3028950" cy="384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47090" y="969699"/>
            <a:ext cx="7467600" cy="4061354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Анамнез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Клінічні</a:t>
            </a:r>
            <a:r>
              <a:rPr lang="ru-RU" dirty="0">
                <a:latin typeface="Arial" pitchFamily="34" charset="0"/>
                <a:cs typeface="Arial" pitchFamily="34" charset="0"/>
              </a:rPr>
              <a:t> прояви,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Антропометричні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показники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901700" indent="-179388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m</a:t>
            </a:r>
            <a:r>
              <a:rPr lang="en-US" dirty="0">
                <a:latin typeface="Arial" pitchFamily="34" charset="0"/>
                <a:cs typeface="Arial" pitchFamily="34" charset="0"/>
              </a:rPr>
              <a:t>, h, </a:t>
            </a:r>
            <a:r>
              <a:rPr lang="ru-RU" dirty="0">
                <a:latin typeface="Arial" pitchFamily="34" charset="0"/>
                <a:cs typeface="Arial" pitchFamily="34" charset="0"/>
              </a:rPr>
              <a:t>ОП,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901700" indent="-179388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індекс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вгодованності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Чулицької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92" y="337220"/>
            <a:ext cx="1229310" cy="247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135" y="3794236"/>
            <a:ext cx="2613025" cy="149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s://afgsavethechildren.files.wordpress.com/2012/05/afg_ml578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51" y="3289548"/>
            <a:ext cx="2746375" cy="152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yottafire.com/wp-content/uploads/2014/07/malnutrit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72" y="4247626"/>
            <a:ext cx="2786063" cy="142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1548"/>
            <a:ext cx="799288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Індекс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вгодованості </a:t>
            </a:r>
            <a:r>
              <a:rPr lang="uk-UA" sz="2400" b="1" dirty="0" err="1">
                <a:solidFill>
                  <a:schemeClr val="accent2">
                    <a:lumMod val="75000"/>
                  </a:schemeClr>
                </a:solidFill>
              </a:rPr>
              <a:t>Чулицької</a:t>
            </a: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uk-U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характеризує ступінь вгодованості дитини і розвиток підшкірно-жирової основи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endParaRPr lang="uk-UA" dirty="0"/>
          </a:p>
          <a:p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ІВЧ= 3 обводи плеча (см) + обвід стегна (см) + обвід гомілки (см) – зріст (см). </a:t>
            </a:r>
            <a:endParaRPr lang="uk-U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uk-UA" sz="2000" dirty="0"/>
          </a:p>
          <a:p>
            <a:pPr marL="901700" indent="-95250"/>
            <a:r>
              <a:rPr lang="uk-UA" sz="2000" dirty="0" smtClean="0"/>
              <a:t>Норма</a:t>
            </a:r>
            <a:r>
              <a:rPr lang="uk-UA" sz="2000" dirty="0"/>
              <a:t>:</a:t>
            </a:r>
          </a:p>
          <a:p>
            <a:pPr marL="901700" indent="-95250"/>
            <a:r>
              <a:rPr lang="uk-UA" sz="2000" dirty="0"/>
              <a:t>– до року – 20-25 см;</a:t>
            </a:r>
          </a:p>
          <a:p>
            <a:pPr marL="901700" indent="-95250"/>
            <a:r>
              <a:rPr lang="uk-UA" sz="2000" dirty="0"/>
              <a:t>– 2-3 роки – 20 см;</a:t>
            </a:r>
          </a:p>
          <a:p>
            <a:pPr marL="901700" indent="-95250"/>
            <a:r>
              <a:rPr lang="uk-UA" sz="2000" dirty="0"/>
              <a:t>– 4-5 років – 19-16 см;</a:t>
            </a:r>
          </a:p>
          <a:p>
            <a:pPr marL="901700" indent="-95250"/>
            <a:r>
              <a:rPr lang="uk-UA" sz="2000" dirty="0"/>
              <a:t>– 6-7 років – 15-10 см;</a:t>
            </a:r>
          </a:p>
          <a:p>
            <a:pPr marL="901700" indent="-95250"/>
            <a:r>
              <a:rPr lang="uk-UA" sz="2000" dirty="0"/>
              <a:t>– 7-8 років – 10-6 см</a:t>
            </a:r>
            <a:r>
              <a:rPr lang="uk-UA" sz="2000" dirty="0" smtClean="0"/>
              <a:t>;</a:t>
            </a:r>
          </a:p>
          <a:p>
            <a:endParaRPr lang="ru-RU" sz="2000" dirty="0"/>
          </a:p>
          <a:p>
            <a:endParaRPr lang="uk-UA" sz="2000" dirty="0"/>
          </a:p>
          <a:p>
            <a:r>
              <a:rPr lang="uk-UA" sz="2000" dirty="0"/>
              <a:t>– зниження величини індексу підтверджує недостатню вгодованість дитини;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80112" y="2209428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000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01888" y="265212"/>
            <a:ext cx="82809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accent1">
                    <a:lumMod val="75000"/>
                  </a:schemeClr>
                </a:solidFill>
              </a:rPr>
              <a:t>Лабораторні дослідження</a:t>
            </a: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endParaRPr lang="uk-UA" sz="2800" dirty="0"/>
          </a:p>
          <a:p>
            <a:r>
              <a:rPr lang="uk-UA" b="1" dirty="0"/>
              <a:t>а) обов’язкові: </a:t>
            </a:r>
            <a:endParaRPr lang="uk-UA" b="1" dirty="0" smtClean="0"/>
          </a:p>
          <a:p>
            <a:endParaRPr lang="uk-UA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аналіз </a:t>
            </a:r>
            <a:r>
              <a:rPr lang="uk-UA" sz="2000" dirty="0"/>
              <a:t>крові (рівень </a:t>
            </a:r>
            <a:r>
              <a:rPr lang="uk-UA" sz="2000" dirty="0" smtClean="0"/>
              <a:t>еритроцитів</a:t>
            </a:r>
            <a:r>
              <a:rPr lang="uk-UA" sz="2000" dirty="0"/>
              <a:t>, гемоглобіну, ШОЕ); </a:t>
            </a: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клінічний аналіз сечі </a:t>
            </a:r>
            <a:r>
              <a:rPr lang="uk-UA" sz="2000" dirty="0"/>
              <a:t>(питома вага, протеїнурія, </a:t>
            </a:r>
            <a:r>
              <a:rPr lang="uk-UA" sz="2000" dirty="0" err="1"/>
              <a:t>лейкоцитурія</a:t>
            </a:r>
            <a:r>
              <a:rPr lang="uk-UA" sz="2000" dirty="0"/>
              <a:t>); </a:t>
            </a: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/>
              <a:t>аналіз калу на </a:t>
            </a:r>
            <a:r>
              <a:rPr lang="uk-UA" sz="2000" dirty="0" err="1"/>
              <a:t>копрограму</a:t>
            </a:r>
            <a:r>
              <a:rPr lang="uk-UA" sz="2000" dirty="0"/>
              <a:t> (нейтральний жир, </a:t>
            </a:r>
            <a:r>
              <a:rPr lang="uk-UA" sz="2000" dirty="0" smtClean="0"/>
              <a:t>слиз</a:t>
            </a:r>
            <a:r>
              <a:rPr lang="uk-UA" sz="2000" dirty="0"/>
              <a:t>, неперетравлена клітковина тощо); </a:t>
            </a: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аналіз </a:t>
            </a:r>
            <a:r>
              <a:rPr lang="uk-UA" sz="2000" dirty="0"/>
              <a:t>калу на дисбактеріоз (1 раз на 6 міс., за </a:t>
            </a:r>
            <a:r>
              <a:rPr lang="uk-UA" sz="2000" dirty="0" smtClean="0"/>
              <a:t>показаннями </a:t>
            </a:r>
            <a:r>
              <a:rPr lang="uk-UA" sz="2000" dirty="0"/>
              <a:t>– зменшення вмісту </a:t>
            </a:r>
            <a:r>
              <a:rPr lang="uk-UA" sz="2000" dirty="0" err="1"/>
              <a:t>біфідо</a:t>
            </a:r>
            <a:r>
              <a:rPr lang="uk-UA" sz="2000" dirty="0"/>
              <a:t>-, </a:t>
            </a:r>
            <a:r>
              <a:rPr lang="uk-UA" sz="2000" dirty="0" err="1" smtClean="0"/>
              <a:t>лактобактерій</a:t>
            </a:r>
            <a:r>
              <a:rPr lang="uk-UA" sz="2000" dirty="0"/>
              <a:t>, поява умовно-патогенних </a:t>
            </a:r>
            <a:r>
              <a:rPr lang="uk-UA" sz="2000" dirty="0" smtClean="0"/>
              <a:t>бактерій </a:t>
            </a:r>
            <a:r>
              <a:rPr lang="uk-UA" sz="2000" dirty="0"/>
              <a:t>у діагностичній </a:t>
            </a:r>
            <a:r>
              <a:rPr lang="uk-UA" sz="2000" dirty="0" smtClean="0"/>
              <a:t>кількості;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8419668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Копрограма</a:t>
            </a:r>
            <a:endParaRPr lang="uk-UA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«</a:t>
            </a:r>
            <a:r>
              <a:rPr lang="uk-UA" dirty="0">
                <a:latin typeface="Arial" pitchFamily="34" charset="0"/>
                <a:cs typeface="Arial" pitchFamily="34" charset="0"/>
              </a:rPr>
              <a:t>молочний» розлад харчування - лужна реакція, підвищений вміст вапняних і магнієвих солей;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uk-UA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uk-UA" dirty="0">
                <a:latin typeface="Arial" pitchFamily="34" charset="0"/>
                <a:cs typeface="Arial" pitchFamily="34" charset="0"/>
              </a:rPr>
              <a:t>борошняний» розлад харчування - кисла реакція, підвищений вміст позаклітинного крохмалю,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перетравлюємої</a:t>
            </a:r>
            <a:r>
              <a:rPr lang="uk-UA" dirty="0">
                <a:latin typeface="Arial" pitchFamily="34" charset="0"/>
                <a:cs typeface="Arial" pitchFamily="34" charset="0"/>
              </a:rPr>
              <a:t> клітковини, жирних кислот, слизу, лейкоцитів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93604"/>
            <a:ext cx="1944216" cy="1437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88396"/>
            <a:ext cx="8147050" cy="1968500"/>
          </a:xfrm>
        </p:spPr>
        <p:txBody>
          <a:bodyPr anchor="ctr">
            <a:normAutofit/>
          </a:bodyPr>
          <a:lstStyle/>
          <a:p>
            <a:pPr algn="just" defTabSz="0" eaLnBrk="1" fontAlgn="auto" hangingPunct="1">
              <a:spcAft>
                <a:spcPts val="0"/>
              </a:spcAft>
              <a:defRPr/>
            </a:pPr>
            <a:r>
              <a:rPr lang="uk-UA" sz="2400" b="1" cap="none" dirty="0"/>
              <a:t>У 1961 році Об'єднаним комітетом експертів ФАО / ВООЗ з питань харчування був запропонований термін </a:t>
            </a:r>
            <a:r>
              <a:rPr lang="uk-UA" sz="2400" b="1" cap="none" dirty="0">
                <a:solidFill>
                  <a:schemeClr val="tx2">
                    <a:lumMod val="75000"/>
                  </a:schemeClr>
                </a:solidFill>
              </a:rPr>
              <a:t>«білково-енергетична недостатність» (БЕН), </a:t>
            </a:r>
            <a:r>
              <a:rPr lang="uk-UA" sz="2400" b="1" cap="none" dirty="0"/>
              <a:t>як узагальнюючий для позначення таких захворювань, як маразм і </a:t>
            </a:r>
            <a:r>
              <a:rPr lang="uk-UA" sz="2400" b="1" cap="none" dirty="0" err="1"/>
              <a:t>квашиоркор</a:t>
            </a:r>
            <a:r>
              <a:rPr lang="uk-UA" sz="2400" b="1" cap="none" dirty="0"/>
              <a:t>.</a:t>
            </a:r>
            <a:endParaRPr lang="en-US" sz="2400" b="1" cap="none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5720" y="2143120"/>
            <a:ext cx="8401083" cy="3104893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>
                <a:cs typeface="Arial" pitchFamily="34" charset="0"/>
              </a:rPr>
              <a:t>БЕН - </a:t>
            </a:r>
            <a:r>
              <a:rPr lang="ru-RU" sz="1800" b="1" dirty="0" err="1">
                <a:cs typeface="Arial" pitchFamily="34" charset="0"/>
              </a:rPr>
              <a:t>це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аліментарно-залежний</a:t>
            </a:r>
            <a:r>
              <a:rPr lang="ru-RU" sz="1800" b="1" dirty="0">
                <a:cs typeface="Arial" pitchFamily="34" charset="0"/>
              </a:rPr>
              <a:t> стан, </a:t>
            </a:r>
            <a:r>
              <a:rPr lang="ru-RU" sz="1800" b="1" dirty="0" err="1">
                <a:cs typeface="Arial" pitchFamily="34" charset="0"/>
              </a:rPr>
              <a:t>викликаний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достатнім</a:t>
            </a:r>
            <a:r>
              <a:rPr lang="ru-RU" sz="1800" b="1" dirty="0">
                <a:cs typeface="Arial" pitchFamily="34" charset="0"/>
              </a:rPr>
              <a:t> за </a:t>
            </a:r>
            <a:r>
              <a:rPr lang="ru-RU" sz="1800" b="1" dirty="0" err="1">
                <a:cs typeface="Arial" pitchFamily="34" charset="0"/>
              </a:rPr>
              <a:t>тривалістю</a:t>
            </a:r>
            <a:r>
              <a:rPr lang="ru-RU" sz="1800" b="1" dirty="0">
                <a:cs typeface="Arial" pitchFamily="34" charset="0"/>
              </a:rPr>
              <a:t> і / </a:t>
            </a:r>
            <a:r>
              <a:rPr lang="ru-RU" sz="1800" b="1" dirty="0" err="1">
                <a:cs typeface="Arial" pitchFamily="34" charset="0"/>
              </a:rPr>
              <a:t>або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інтенсивності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переважно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білковим</a:t>
            </a:r>
            <a:r>
              <a:rPr lang="ru-RU" sz="1800" b="1" dirty="0">
                <a:cs typeface="Arial" pitchFamily="34" charset="0"/>
              </a:rPr>
              <a:t> і / </a:t>
            </a:r>
            <a:r>
              <a:rPr lang="ru-RU" sz="1800" b="1" dirty="0" err="1">
                <a:cs typeface="Arial" pitchFamily="34" charset="0"/>
              </a:rPr>
              <a:t>або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енергетичним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голодуванням</a:t>
            </a:r>
            <a:r>
              <a:rPr lang="ru-RU" sz="1800" b="1" dirty="0">
                <a:cs typeface="Arial" pitchFamily="34" charset="0"/>
              </a:rPr>
              <a:t>, яке </a:t>
            </a:r>
            <a:r>
              <a:rPr lang="ru-RU" sz="1800" b="1" dirty="0" err="1">
                <a:cs typeface="Arial" pitchFamily="34" charset="0"/>
              </a:rPr>
              <a:t>проявляється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дефіцитом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маси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тіла</a:t>
            </a:r>
            <a:r>
              <a:rPr lang="ru-RU" sz="1800" b="1" dirty="0">
                <a:cs typeface="Arial" pitchFamily="34" charset="0"/>
              </a:rPr>
              <a:t> і / </a:t>
            </a:r>
            <a:r>
              <a:rPr lang="ru-RU" sz="1800" b="1" dirty="0" err="1">
                <a:cs typeface="Arial" pitchFamily="34" charset="0"/>
              </a:rPr>
              <a:t>або</a:t>
            </a:r>
            <a:r>
              <a:rPr lang="ru-RU" sz="1800" b="1" dirty="0">
                <a:cs typeface="Arial" pitchFamily="34" charset="0"/>
              </a:rPr>
              <a:t> роста і </a:t>
            </a:r>
            <a:r>
              <a:rPr lang="ru-RU" sz="1800" b="1" dirty="0" err="1">
                <a:cs typeface="Arial" pitchFamily="34" charset="0"/>
              </a:rPr>
              <a:t>комплексним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порушенням</a:t>
            </a:r>
            <a:r>
              <a:rPr lang="ru-RU" sz="1800" b="1" dirty="0">
                <a:cs typeface="Arial" pitchFamily="34" charset="0"/>
              </a:rPr>
              <a:t> гомеостазу </a:t>
            </a:r>
            <a:r>
              <a:rPr lang="ru-RU" sz="1800" b="1" dirty="0" err="1">
                <a:cs typeface="Arial" pitchFamily="34" charset="0"/>
              </a:rPr>
              <a:t>організму</a:t>
            </a:r>
            <a:r>
              <a:rPr lang="ru-RU" sz="1800" b="1" dirty="0">
                <a:cs typeface="Arial" pitchFamily="34" charset="0"/>
              </a:rPr>
              <a:t> (</a:t>
            </a:r>
            <a:r>
              <a:rPr lang="ru-RU" sz="1800" b="1" dirty="0" err="1">
                <a:cs typeface="Arial" pitchFamily="34" charset="0"/>
              </a:rPr>
              <a:t>зміни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основних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метаболічних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процесів</a:t>
            </a:r>
            <a:r>
              <a:rPr lang="ru-RU" sz="1800" b="1" dirty="0">
                <a:cs typeface="Arial" pitchFamily="34" charset="0"/>
              </a:rPr>
              <a:t>, </a:t>
            </a:r>
            <a:r>
              <a:rPr lang="ru-RU" sz="1800" b="1" dirty="0" err="1">
                <a:cs typeface="Arial" pitchFamily="34" charset="0"/>
              </a:rPr>
              <a:t>водно-електролітного</a:t>
            </a:r>
            <a:r>
              <a:rPr lang="ru-RU" sz="1800" b="1" dirty="0">
                <a:cs typeface="Arial" pitchFamily="34" charset="0"/>
              </a:rPr>
              <a:t> дисбалансу, </a:t>
            </a:r>
            <a:r>
              <a:rPr lang="ru-RU" sz="1800" b="1" dirty="0" err="1">
                <a:cs typeface="Arial" pitchFamily="34" charset="0"/>
              </a:rPr>
              <a:t>зміни</a:t>
            </a:r>
            <a:r>
              <a:rPr lang="ru-RU" sz="1800" b="1" dirty="0">
                <a:cs typeface="Arial" pitchFamily="34" charset="0"/>
              </a:rPr>
              <a:t> складу </a:t>
            </a:r>
            <a:r>
              <a:rPr lang="ru-RU" sz="1800" b="1" dirty="0" err="1">
                <a:cs typeface="Arial" pitchFamily="34" charset="0"/>
              </a:rPr>
              <a:t>тіла</a:t>
            </a:r>
            <a:r>
              <a:rPr lang="ru-RU" sz="1800" b="1" dirty="0">
                <a:cs typeface="Arial" pitchFamily="34" charset="0"/>
              </a:rPr>
              <a:t>, </a:t>
            </a:r>
            <a:r>
              <a:rPr lang="ru-RU" sz="1800" b="1" dirty="0" err="1">
                <a:cs typeface="Arial" pitchFamily="34" charset="0"/>
              </a:rPr>
              <a:t>порушення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нервової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регуляції</a:t>
            </a:r>
            <a:r>
              <a:rPr lang="ru-RU" sz="1800" b="1" dirty="0">
                <a:cs typeface="Arial" pitchFamily="34" charset="0"/>
              </a:rPr>
              <a:t>, </a:t>
            </a:r>
            <a:r>
              <a:rPr lang="ru-RU" sz="1800" b="1" dirty="0" err="1">
                <a:cs typeface="Arial" pitchFamily="34" charset="0"/>
              </a:rPr>
              <a:t>ендокринного</a:t>
            </a:r>
            <a:r>
              <a:rPr lang="ru-RU" sz="1800" b="1" dirty="0">
                <a:cs typeface="Arial" pitchFamily="34" charset="0"/>
              </a:rPr>
              <a:t> дисбалансу, </a:t>
            </a:r>
            <a:r>
              <a:rPr lang="ru-RU" sz="1800" b="1" dirty="0" err="1">
                <a:cs typeface="Arial" pitchFamily="34" charset="0"/>
              </a:rPr>
              <a:t>пригнічення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імунної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системи</a:t>
            </a:r>
            <a:r>
              <a:rPr lang="ru-RU" sz="1800" b="1" dirty="0">
                <a:cs typeface="Arial" pitchFamily="34" charset="0"/>
              </a:rPr>
              <a:t>, дисфункції ШКТ та </a:t>
            </a:r>
            <a:r>
              <a:rPr lang="ru-RU" sz="1800" b="1" dirty="0" err="1">
                <a:cs typeface="Arial" pitchFamily="34" charset="0"/>
              </a:rPr>
              <a:t>інших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ru-RU" sz="1800" b="1" dirty="0" err="1">
                <a:cs typeface="Arial" pitchFamily="34" charset="0"/>
              </a:rPr>
              <a:t>органів</a:t>
            </a:r>
            <a:r>
              <a:rPr lang="ru-RU" sz="1800" b="1" dirty="0">
                <a:cs typeface="Arial" pitchFamily="34" charset="0"/>
              </a:rPr>
              <a:t> і систем.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595521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99955" y="265212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б) при необхідності</a:t>
            </a:r>
            <a:r>
              <a:rPr lang="uk-UA" b="1" dirty="0" smtClean="0"/>
              <a:t>:</a:t>
            </a:r>
          </a:p>
          <a:p>
            <a:r>
              <a:rPr lang="uk-UA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err="1" smtClean="0"/>
              <a:t>імунограма</a:t>
            </a:r>
            <a:r>
              <a:rPr lang="uk-UA" dirty="0" smtClean="0"/>
              <a:t> </a:t>
            </a:r>
            <a:r>
              <a:rPr lang="uk-UA" dirty="0"/>
              <a:t>(у дітей, які часто хворіють); </a:t>
            </a:r>
            <a:endParaRPr lang="uk-UA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/>
              <a:t>біохімічні (рівень електролітів, загального білку, </a:t>
            </a:r>
            <a:r>
              <a:rPr lang="uk-UA" dirty="0" smtClean="0"/>
              <a:t>альбуміну, </a:t>
            </a:r>
            <a:r>
              <a:rPr lang="uk-UA" dirty="0">
                <a:latin typeface="Arial" pitchFamily="34" charset="0"/>
                <a:cs typeface="Arial" pitchFamily="34" charset="0"/>
              </a:rPr>
              <a:t>сечовина крові, рівень креатиніну сечі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dirty="0">
                <a:latin typeface="Arial" pitchFamily="34" charset="0"/>
                <a:cs typeface="Arial" pitchFamily="34" charset="0"/>
              </a:rPr>
              <a:t>цукор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крові </a:t>
            </a:r>
            <a:r>
              <a:rPr lang="uk-UA" dirty="0" smtClean="0"/>
              <a:t> </a:t>
            </a:r>
            <a:r>
              <a:rPr lang="uk-UA" dirty="0"/>
              <a:t>тощо</a:t>
            </a:r>
            <a:r>
              <a:rPr lang="uk-UA" dirty="0" smtClean="0"/>
              <a:t>);</a:t>
            </a:r>
          </a:p>
          <a:p>
            <a:r>
              <a:rPr lang="uk-UA" dirty="0" smtClean="0"/>
              <a:t> </a:t>
            </a:r>
            <a:endParaRPr lang="uk-UA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/>
              <a:t>генетичні (згідно з призначенням генетика</a:t>
            </a:r>
            <a:r>
              <a:rPr lang="uk-UA" dirty="0" smtClean="0"/>
              <a:t>) - </a:t>
            </a:r>
            <a:r>
              <a:rPr lang="ru-RU" dirty="0" err="1" smtClean="0"/>
              <a:t>уточнення</a:t>
            </a:r>
            <a:r>
              <a:rPr lang="ru-RU" dirty="0" smtClean="0"/>
              <a:t> </a:t>
            </a:r>
            <a:r>
              <a:rPr lang="ru-RU" dirty="0"/>
              <a:t>причин БЕН (ВВС, БЛД, </a:t>
            </a:r>
            <a:r>
              <a:rPr lang="ru-RU" dirty="0" err="1"/>
              <a:t>спадкові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СНІД)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dirty="0" smtClean="0"/>
          </a:p>
          <a:p>
            <a:endParaRPr lang="uk-UA" dirty="0"/>
          </a:p>
          <a:p>
            <a:r>
              <a:rPr lang="uk-UA" b="1" dirty="0"/>
              <a:t>в) інструментальні дослідження: </a:t>
            </a:r>
            <a:endParaRPr lang="uk-UA" b="1" dirty="0" smtClean="0"/>
          </a:p>
          <a:p>
            <a:endParaRPr lang="uk-UA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ультразвукове </a:t>
            </a:r>
            <a:r>
              <a:rPr lang="uk-UA" dirty="0"/>
              <a:t>обстеження черевної порожнини</a:t>
            </a:r>
            <a:r>
              <a:rPr lang="uk-UA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для </a:t>
            </a:r>
            <a:r>
              <a:rPr lang="uk-UA" dirty="0"/>
              <a:t>скринінг-діагностики – </a:t>
            </a:r>
            <a:r>
              <a:rPr lang="uk-UA" dirty="0" err="1"/>
              <a:t>фіброезофагогастродуоденоскопія</a:t>
            </a:r>
            <a:r>
              <a:rPr lang="uk-UA" dirty="0"/>
              <a:t> проводиться з метою діагностики, особливо у дітей зі зригуванням </a:t>
            </a:r>
            <a:r>
              <a:rPr lang="uk-UA" dirty="0" smtClean="0"/>
              <a:t>або блювотою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312125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4316" y="265212"/>
            <a:ext cx="4504928" cy="952500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03848" y="1532068"/>
            <a:ext cx="5511556" cy="998991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Моніторинг </a:t>
            </a:r>
            <a:r>
              <a:rPr lang="uk-UA" dirty="0">
                <a:latin typeface="Arial" pitchFamily="34" charset="0"/>
                <a:cs typeface="Arial" pitchFamily="34" charset="0"/>
              </a:rPr>
              <a:t>ефективності терапії – короткоживучі білки (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трансферин</a:t>
            </a:r>
            <a:r>
              <a:rPr lang="uk-UA" dirty="0">
                <a:latin typeface="Arial" pitchFamily="34" charset="0"/>
                <a:cs typeface="Arial" pitchFamily="34" charset="0"/>
              </a:rPr>
              <a:t>, ретинол- </a:t>
            </a:r>
            <a:r>
              <a:rPr lang="uk-UA" dirty="0" err="1">
                <a:latin typeface="Arial" pitchFamily="34" charset="0"/>
                <a:cs typeface="Arial" pitchFamily="34" charset="0"/>
              </a:rPr>
              <a:t>зв’язуючий</a:t>
            </a:r>
            <a:r>
              <a:rPr lang="uk-UA" dirty="0">
                <a:latin typeface="Arial" pitchFamily="34" charset="0"/>
                <a:cs typeface="Arial" pitchFamily="34" charset="0"/>
              </a:rPr>
              <a:t>)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9804" b="13325"/>
          <a:stretch/>
        </p:blipFill>
        <p:spPr bwMode="auto">
          <a:xfrm>
            <a:off x="3275856" y="2601012"/>
            <a:ext cx="3816424" cy="278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4/43/A_child_is_checked_for_signs_of_malnutrition_in_Katsina_State%2C_Nigeria%2C_March_2011_%288406367308%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8783"/>
            <a:ext cx="2333947" cy="275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/>
              <a:t>Лікування БЕН</a:t>
            </a:r>
            <a:endParaRPr lang="ru-RU" sz="2800" b="1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uk-UA" b="1" dirty="0"/>
              <a:t>Виявлення та елімінація причини БЕН</a:t>
            </a:r>
            <a:endParaRPr lang="en-US" b="1" dirty="0"/>
          </a:p>
          <a:p>
            <a:pPr marL="609600" indent="-609600" eaLnBrk="1" hangingPunct="1">
              <a:buFontTx/>
              <a:buAutoNum type="arabicPeriod"/>
            </a:pPr>
            <a:r>
              <a:rPr lang="uk-UA" b="1" dirty="0"/>
              <a:t>Дієтотерапія</a:t>
            </a:r>
            <a:endParaRPr lang="en-US" b="1" dirty="0"/>
          </a:p>
          <a:p>
            <a:pPr marL="609600" indent="-609600" eaLnBrk="1" hangingPunct="1">
              <a:buFontTx/>
              <a:buAutoNum type="arabicPeriod"/>
            </a:pPr>
            <a:r>
              <a:rPr lang="uk-UA" b="1" dirty="0"/>
              <a:t>Раціональний режим, нагляд</a:t>
            </a:r>
            <a:r>
              <a:rPr lang="en-US" b="1" dirty="0"/>
              <a:t>, </a:t>
            </a:r>
            <a:r>
              <a:rPr lang="uk-UA" b="1" dirty="0"/>
              <a:t>гігієна, масаж, гімнастика</a:t>
            </a:r>
            <a:endParaRPr lang="en-US" b="1" dirty="0"/>
          </a:p>
          <a:p>
            <a:pPr marL="609600" indent="-609600" eaLnBrk="1" hangingPunct="1">
              <a:buFontTx/>
              <a:buAutoNum type="arabicPeriod"/>
            </a:pPr>
            <a:r>
              <a:rPr lang="uk-UA" b="1" dirty="0"/>
              <a:t>Виявлення та лікування вогнищ інфекції, рахіту, анемії та інших коморбідних станів</a:t>
            </a:r>
            <a:endParaRPr lang="en-US" b="1" dirty="0"/>
          </a:p>
          <a:p>
            <a:pPr marL="609600" indent="-609600" eaLnBrk="1" hangingPunct="1">
              <a:buFontTx/>
              <a:buAutoNum type="arabicPeriod"/>
            </a:pPr>
            <a:r>
              <a:rPr lang="uk-UA" b="1" dirty="0" err="1"/>
              <a:t>Ензимотерапія</a:t>
            </a:r>
            <a:r>
              <a:rPr lang="uk-UA" b="1" dirty="0"/>
              <a:t>, вітамінотерапія, стимулююча та симптоматична терапія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71"/>
          <a:stretch/>
        </p:blipFill>
        <p:spPr bwMode="auto">
          <a:xfrm>
            <a:off x="6588224" y="123421"/>
            <a:ext cx="1901825" cy="107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1187979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Діетотерапія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(принцип «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омолодження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їжі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поетапне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змінення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раціону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5720" y="1717146"/>
            <a:ext cx="7929618" cy="3677709"/>
          </a:xfrm>
        </p:spPr>
        <p:txBody>
          <a:bodyPr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дієтотерапії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Етап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період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з'ясування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толерантності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адаптац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ійне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обережне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мінімальне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Етап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репараційного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проміжного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Етап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оптимального (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b="1" cap="all" dirty="0"/>
              <a:t>Принципи дієтотерапії</a:t>
            </a:r>
            <a:endParaRPr lang="ru-RU" sz="3200" b="1" cap="all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1333501"/>
            <a:ext cx="8143932" cy="4061354"/>
          </a:xfrm>
        </p:spPr>
        <p:txBody>
          <a:bodyPr>
            <a:normAutofit fontScale="92500" lnSpcReduction="10000"/>
          </a:bodyPr>
          <a:lstStyle/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b="1" dirty="0"/>
              <a:t>Використання в першому періоді тільки тих продуктів, які легко перетравлюються та засвоюються </a:t>
            </a:r>
            <a:r>
              <a:rPr lang="en-US" b="1" dirty="0"/>
              <a:t>(</a:t>
            </a:r>
            <a:r>
              <a:rPr lang="uk-UA" b="1" dirty="0"/>
              <a:t>грудне молоко</a:t>
            </a:r>
            <a:r>
              <a:rPr lang="en-US" b="1" dirty="0"/>
              <a:t>, </a:t>
            </a:r>
            <a:r>
              <a:rPr lang="uk-UA" b="1" dirty="0"/>
              <a:t>молочні суміші</a:t>
            </a:r>
            <a:r>
              <a:rPr lang="en-US" b="1" dirty="0"/>
              <a:t> – “</a:t>
            </a:r>
            <a:r>
              <a:rPr lang="uk-UA" b="1" dirty="0" err="1"/>
              <a:t>Нутрілон</a:t>
            </a:r>
            <a:r>
              <a:rPr lang="en-US" b="1" dirty="0"/>
              <a:t>”,  “NAN”, “Bona”, </a:t>
            </a:r>
            <a:r>
              <a:rPr lang="uk-UA" b="1" dirty="0"/>
              <a:t>спеціальні високо калорійні суміші</a:t>
            </a:r>
            <a:r>
              <a:rPr lang="en-US" b="1" dirty="0"/>
              <a:t>–F75 - 75 kcal/100 ml, </a:t>
            </a:r>
            <a:r>
              <a:rPr lang="uk-UA" b="1" dirty="0"/>
              <a:t>потім</a:t>
            </a:r>
            <a:r>
              <a:rPr lang="en-US" b="1" dirty="0"/>
              <a:t>- F100 – 100 kcal/100 ml)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b="1" dirty="0"/>
              <a:t>Збільшення частоти годувань та зменшення об'ємів (добового та разового) </a:t>
            </a:r>
            <a:r>
              <a:rPr lang="en-US" b="1" dirty="0"/>
              <a:t>(7 </a:t>
            </a:r>
            <a:r>
              <a:rPr lang="uk-UA" b="1" dirty="0"/>
              <a:t>при </a:t>
            </a:r>
            <a:r>
              <a:rPr lang="en-US" b="1" dirty="0"/>
              <a:t>I </a:t>
            </a:r>
            <a:r>
              <a:rPr lang="uk-UA" b="1" dirty="0"/>
              <a:t>ст. БЕН</a:t>
            </a:r>
            <a:r>
              <a:rPr lang="en-US" b="1" dirty="0"/>
              <a:t>, 8 </a:t>
            </a:r>
            <a:r>
              <a:rPr lang="uk-UA" b="1" dirty="0"/>
              <a:t>при</a:t>
            </a:r>
            <a:r>
              <a:rPr lang="en-US" b="1" dirty="0"/>
              <a:t> II </a:t>
            </a:r>
            <a:r>
              <a:rPr lang="uk-UA" b="1" dirty="0"/>
              <a:t>ст. БЕН</a:t>
            </a:r>
            <a:r>
              <a:rPr lang="en-US" b="1" dirty="0"/>
              <a:t>, 10 </a:t>
            </a:r>
            <a:r>
              <a:rPr lang="uk-UA" b="1" dirty="0"/>
              <a:t>при </a:t>
            </a:r>
            <a:r>
              <a:rPr lang="en-US" b="1" dirty="0"/>
              <a:t>III </a:t>
            </a:r>
            <a:r>
              <a:rPr lang="uk-UA" b="1" dirty="0"/>
              <a:t>ст. БЕН</a:t>
            </a:r>
            <a:r>
              <a:rPr lang="en-US" b="1" dirty="0"/>
              <a:t>)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b="1" dirty="0"/>
              <a:t>Моніторинг</a:t>
            </a:r>
            <a:r>
              <a:rPr lang="en-US" b="1" dirty="0"/>
              <a:t>: </a:t>
            </a:r>
            <a:r>
              <a:rPr lang="uk-UA" b="1" dirty="0"/>
              <a:t>ЧСС, ЧД, </a:t>
            </a:r>
            <a:r>
              <a:rPr lang="uk-UA" b="1" dirty="0" err="1"/>
              <a:t>стул</a:t>
            </a:r>
            <a:r>
              <a:rPr lang="uk-UA" b="1" dirty="0"/>
              <a:t>,</a:t>
            </a:r>
            <a:r>
              <a:rPr lang="en-US" b="1" dirty="0"/>
              <a:t> </a:t>
            </a:r>
            <a:r>
              <a:rPr lang="uk-UA" b="1" dirty="0"/>
              <a:t>вага</a:t>
            </a:r>
            <a:r>
              <a:rPr lang="en-US" b="1" dirty="0"/>
              <a:t>, </a:t>
            </a:r>
            <a:r>
              <a:rPr lang="uk-UA" b="1" dirty="0"/>
              <a:t>водний баланс, розрахунок харчування  (щотижнево), </a:t>
            </a:r>
            <a:r>
              <a:rPr lang="uk-UA" b="1" dirty="0" err="1"/>
              <a:t>копрограма</a:t>
            </a:r>
            <a:r>
              <a:rPr lang="uk-UA" b="1" dirty="0"/>
              <a:t> (двічі на тиждень) та ін.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468312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uk-UA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єтотерапія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88291494"/>
              </p:ext>
            </p:extLst>
          </p:nvPr>
        </p:nvGraphicFramePr>
        <p:xfrm>
          <a:off x="250825" y="756709"/>
          <a:ext cx="8187680" cy="4860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469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469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469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Ступінь</a:t>
                      </a: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БЕН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</a:t>
                      </a:r>
                      <a:endParaRPr kumimoji="0" lang="ru-RU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II</a:t>
                      </a:r>
                      <a:endParaRPr kumimoji="0" lang="ru-RU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III</a:t>
                      </a:r>
                      <a:endParaRPr kumimoji="0" lang="ru-RU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Визначення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толерантності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до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їжі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1-3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дні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6-7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днів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10-14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днів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6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Продукт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Грудне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молоко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чи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адаптована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молочна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суміш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Добовий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об’єм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їжі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Повний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– 2/3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2/3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½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від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повного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½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1/3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від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повного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7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Частота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вигодовування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6-7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кожні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3-3,5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кожні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2,5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кожні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Допустима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добова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прибавка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їжі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100-150 ml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добово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100-150 ml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раз в два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дні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Критерії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змінювання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кількості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вигодовування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досягненням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2/3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об’єма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перехід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на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7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разове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вигодовування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кожні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досягненням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1/2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объема –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8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разове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вигодовування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кожні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2.5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1244" name="AutoShape 75"/>
          <p:cNvSpPr>
            <a:spLocks noChangeArrowheads="1"/>
          </p:cNvSpPr>
          <p:nvPr/>
        </p:nvSpPr>
        <p:spPr bwMode="auto">
          <a:xfrm>
            <a:off x="5857886" y="5298300"/>
            <a:ext cx="976313" cy="214312"/>
          </a:xfrm>
          <a:prstGeom prst="leftArrow">
            <a:avLst>
              <a:gd name="adj1" fmla="val 50000"/>
              <a:gd name="adj2" fmla="val 94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entury Schoolbook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97479"/>
            <a:ext cx="7467600" cy="4397376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У 2003 р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експертами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ВООЗ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розроблені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опубліковані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рекомендації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по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веденню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з БЕН, де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регламентовані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всі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заходи з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виходжування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з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тяжким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ступенем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попередження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гіпоглікемії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попередження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гіпотермії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попередження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дегідратації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електролітного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дисбалансу;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попередження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інфекції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дефіциту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мікронутрієнтів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обережний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початок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годування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забезпечення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тіла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і росту;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забезпечення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сенсорної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стимуляції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емоційної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підтримки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подальша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реабілітація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21396"/>
            <a:ext cx="3248025" cy="22669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10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кроків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виходжування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недостатністю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2" y="1333501"/>
            <a:ext cx="8291513" cy="4061354"/>
          </a:xfrm>
        </p:spPr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ФАЗА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                 СТАБІЛІЗАЦІЯ                       РЕАБІЛІТАЦІЯ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600" b="1" dirty="0" err="1">
                <a:latin typeface="Arial" pitchFamily="34" charset="0"/>
                <a:cs typeface="Arial" pitchFamily="34" charset="0"/>
              </a:rPr>
              <a:t>Крок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                  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1-2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день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         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 3-7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день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2-6 </a:t>
            </a:r>
            <a:r>
              <a:rPr lang="ru-RU" sz="2600" b="1" dirty="0" err="1">
                <a:latin typeface="Arial" pitchFamily="34" charset="0"/>
                <a:cs typeface="Arial" pitchFamily="34" charset="0"/>
              </a:rPr>
              <a:t>неділя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Гіпоглікемія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Гіпотермія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Дегідратація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Електроліти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Інфекції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Мікронутрієнти</a:t>
            </a:r>
            <a:r>
              <a:rPr lang="ru-RU" dirty="0"/>
              <a:t>            без </a:t>
            </a:r>
            <a:r>
              <a:rPr lang="en-US" dirty="0"/>
              <a:t>Fe                       </a:t>
            </a:r>
            <a:r>
              <a:rPr lang="ru-RU" dirty="0"/>
              <a:t>               </a:t>
            </a:r>
            <a:r>
              <a:rPr lang="en-US" dirty="0"/>
              <a:t>Fe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Обережне</a:t>
            </a:r>
            <a:r>
              <a:rPr lang="ru-RU" dirty="0"/>
              <a:t> </a:t>
            </a:r>
            <a:r>
              <a:rPr lang="ru-RU" dirty="0" err="1"/>
              <a:t>вигодовування</a:t>
            </a:r>
            <a:r>
              <a:rPr lang="en-US" dirty="0"/>
              <a:t>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і </a:t>
            </a:r>
            <a:r>
              <a:rPr lang="ru-RU" dirty="0" err="1"/>
              <a:t>зростання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en-US" dirty="0"/>
              <a:t> </a:t>
            </a:r>
            <a:r>
              <a:rPr lang="ru-RU" dirty="0" err="1"/>
              <a:t>Сенсорна</a:t>
            </a:r>
            <a:r>
              <a:rPr lang="ru-RU" dirty="0"/>
              <a:t> </a:t>
            </a:r>
            <a:r>
              <a:rPr lang="ru-RU" dirty="0" err="1"/>
              <a:t>стимуляція</a:t>
            </a:r>
            <a:r>
              <a:rPr lang="en-US" dirty="0"/>
              <a:t>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buFont typeface="+mj-lt"/>
              <a:buAutoNum type="arabicPeriod"/>
              <a:defRPr/>
            </a:pPr>
            <a:r>
              <a:rPr lang="ru-RU" dirty="0" err="1"/>
              <a:t>Подальша</a:t>
            </a:r>
            <a:r>
              <a:rPr lang="ru-RU" dirty="0"/>
              <a:t> </a:t>
            </a:r>
            <a:r>
              <a:rPr lang="ru-RU" dirty="0" err="1"/>
              <a:t>реабілітація</a:t>
            </a:r>
            <a:endParaRPr lang="en-US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965450" y="2177521"/>
            <a:ext cx="17287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24175" y="2436812"/>
            <a:ext cx="17922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879725" y="2737116"/>
            <a:ext cx="18986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71775" y="3119438"/>
            <a:ext cx="576103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374902" y="3397250"/>
            <a:ext cx="417671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28926" y="3714756"/>
            <a:ext cx="5032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00562" y="3786194"/>
            <a:ext cx="2232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7704138" y="3720042"/>
            <a:ext cx="709612" cy="1719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499992" y="4057633"/>
            <a:ext cx="266382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661151" y="4357667"/>
            <a:ext cx="208756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24302" y="4717707"/>
            <a:ext cx="460851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281083" y="5017740"/>
            <a:ext cx="20891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гіпоглікемії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26" name="Объект 5"/>
          <p:cNvSpPr>
            <a:spLocks noGrp="1"/>
          </p:cNvSpPr>
          <p:nvPr>
            <p:ph sz="quarter" idx="2"/>
          </p:nvPr>
        </p:nvSpPr>
        <p:spPr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Болюсне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введення</a:t>
            </a:r>
            <a:r>
              <a:rPr lang="ru-RU" sz="2000" dirty="0">
                <a:latin typeface="Arial" charset="0"/>
                <a:cs typeface="Arial" charset="0"/>
              </a:rPr>
              <a:t> 50 мл 10% р-ну глюкозы через рот </a:t>
            </a:r>
            <a:r>
              <a:rPr lang="ru-RU" sz="2000" dirty="0" err="1">
                <a:latin typeface="Arial" charset="0"/>
                <a:cs typeface="Arial" charset="0"/>
              </a:rPr>
              <a:t>або</a:t>
            </a:r>
            <a:r>
              <a:rPr lang="ru-RU" sz="2000" dirty="0">
                <a:latin typeface="Arial" charset="0"/>
                <a:cs typeface="Arial" charset="0"/>
              </a:rPr>
              <a:t> через </a:t>
            </a:r>
            <a:r>
              <a:rPr lang="ru-RU" sz="2000" dirty="0" err="1">
                <a:latin typeface="Arial" charset="0"/>
                <a:cs typeface="Arial" charset="0"/>
              </a:rPr>
              <a:t>назогастральний</a:t>
            </a:r>
            <a:r>
              <a:rPr lang="ru-RU" sz="2000" dirty="0">
                <a:latin typeface="Arial" charset="0"/>
                <a:cs typeface="Arial" charset="0"/>
              </a:rPr>
              <a:t> зонд;</a:t>
            </a: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Потім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годувати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кожні</a:t>
            </a:r>
            <a:r>
              <a:rPr lang="ru-RU" sz="2000" dirty="0">
                <a:latin typeface="Arial" charset="0"/>
                <a:cs typeface="Arial" charset="0"/>
              </a:rPr>
              <a:t> 30 хв </a:t>
            </a:r>
            <a:r>
              <a:rPr lang="ru-RU" sz="2000" dirty="0" err="1">
                <a:latin typeface="Arial" charset="0"/>
                <a:cs typeface="Arial" charset="0"/>
              </a:rPr>
              <a:t>протягом</a:t>
            </a:r>
            <a:r>
              <a:rPr lang="ru-RU" sz="2000" dirty="0">
                <a:latin typeface="Arial" charset="0"/>
                <a:cs typeface="Arial" charset="0"/>
              </a:rPr>
              <a:t> 2 г в </a:t>
            </a:r>
            <a:r>
              <a:rPr lang="ru-RU" sz="2000" dirty="0" err="1">
                <a:latin typeface="Arial" charset="0"/>
                <a:cs typeface="Arial" charset="0"/>
              </a:rPr>
              <a:t>об’ємі</a:t>
            </a:r>
            <a:r>
              <a:rPr lang="ru-RU" sz="2000" dirty="0">
                <a:latin typeface="Arial" charset="0"/>
                <a:cs typeface="Arial" charset="0"/>
              </a:rPr>
              <a:t> 25% разового </a:t>
            </a:r>
            <a:r>
              <a:rPr lang="ru-RU" sz="2000" dirty="0" err="1">
                <a:latin typeface="Arial" charset="0"/>
                <a:cs typeface="Arial" charset="0"/>
              </a:rPr>
              <a:t>годування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Потім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годувати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кожні</a:t>
            </a:r>
            <a:r>
              <a:rPr lang="ru-RU" sz="2000" dirty="0">
                <a:latin typeface="Arial" charset="0"/>
                <a:cs typeface="Arial" charset="0"/>
              </a:rPr>
              <a:t> 2г без </a:t>
            </a:r>
            <a:r>
              <a:rPr lang="ru-RU" sz="2000" dirty="0" err="1">
                <a:latin typeface="Arial" charset="0"/>
                <a:cs typeface="Arial" charset="0"/>
              </a:rPr>
              <a:t>нічної</a:t>
            </a:r>
            <a:r>
              <a:rPr lang="ru-RU" sz="2000" dirty="0">
                <a:latin typeface="Arial" charset="0"/>
                <a:cs typeface="Arial" charset="0"/>
              </a:rPr>
              <a:t> перерви</a:t>
            </a: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52227" name="Объект 7"/>
          <p:cNvSpPr>
            <a:spLocks noGrp="1"/>
          </p:cNvSpPr>
          <p:nvPr>
            <p:ph sz="quarter" idx="4"/>
          </p:nvPr>
        </p:nvSpPr>
        <p:spPr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ru-RU" sz="2000" dirty="0">
                <a:latin typeface="Arial" charset="0"/>
                <a:cs typeface="Arial" charset="0"/>
              </a:rPr>
              <a:t>в/в 10% глюкоза 5 мл/кг;</a:t>
            </a: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Потім</a:t>
            </a:r>
            <a:r>
              <a:rPr lang="ru-RU" sz="2000" dirty="0">
                <a:latin typeface="Arial" charset="0"/>
                <a:cs typeface="Arial" charset="0"/>
              </a:rPr>
              <a:t> - як при </a:t>
            </a:r>
            <a:r>
              <a:rPr lang="ru-RU" sz="2000" dirty="0" err="1">
                <a:latin typeface="Arial" charset="0"/>
                <a:cs typeface="Arial" charset="0"/>
              </a:rPr>
              <a:t>збереженій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свідомості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Антибактеріальна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терапія</a:t>
            </a:r>
            <a:r>
              <a:rPr lang="ru-RU" sz="2000" dirty="0">
                <a:latin typeface="Arial" charset="0"/>
                <a:cs typeface="Arial" charset="0"/>
              </a:rPr>
              <a:t> препаратами широкого спектру </a:t>
            </a:r>
            <a:r>
              <a:rPr lang="ru-RU" sz="2000" dirty="0" err="1">
                <a:latin typeface="Arial" charset="0"/>
                <a:cs typeface="Arial" charset="0"/>
              </a:rPr>
              <a:t>дії</a:t>
            </a: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52228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308365"/>
            <a:ext cx="3657600" cy="549010"/>
          </a:xfrm>
        </p:spPr>
        <p:txBody>
          <a:bodyPr/>
          <a:lstStyle/>
          <a:p>
            <a:pPr algn="ctr" eaLnBrk="1" hangingPunct="1"/>
            <a:r>
              <a:rPr lang="ru-RU" dirty="0" err="1">
                <a:latin typeface="Arial" charset="0"/>
                <a:cs typeface="Arial" charset="0"/>
              </a:rPr>
              <a:t>Свідомість</a:t>
            </a:r>
            <a:r>
              <a:rPr lang="ru-RU" dirty="0">
                <a:latin typeface="Arial" charset="0"/>
                <a:cs typeface="Arial" charset="0"/>
              </a:rPr>
              <a:t> не порушена, </a:t>
            </a:r>
            <a:r>
              <a:rPr lang="ru-RU" dirty="0" err="1">
                <a:latin typeface="Arial" charset="0"/>
                <a:cs typeface="Arial" charset="0"/>
              </a:rPr>
              <a:t>цукор</a:t>
            </a:r>
            <a:r>
              <a:rPr lang="ru-RU" dirty="0">
                <a:latin typeface="Arial" charset="0"/>
                <a:cs typeface="Arial" charset="0"/>
              </a:rPr>
              <a:t> </a:t>
            </a:r>
            <a:r>
              <a:rPr lang="ru-RU" dirty="0" err="1">
                <a:latin typeface="Arial" charset="0"/>
                <a:cs typeface="Arial" charset="0"/>
              </a:rPr>
              <a:t>крові</a:t>
            </a:r>
            <a:r>
              <a:rPr lang="ru-RU" dirty="0">
                <a:latin typeface="Arial" charset="0"/>
                <a:cs typeface="Arial" charset="0"/>
              </a:rPr>
              <a:t> ˂3 ммоль / л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2229" name="Текст 6"/>
          <p:cNvSpPr>
            <a:spLocks noGrp="1"/>
          </p:cNvSpPr>
          <p:nvPr>
            <p:ph type="body" sz="quarter" idx="3"/>
          </p:nvPr>
        </p:nvSpPr>
        <p:spPr>
          <a:xfrm>
            <a:off x="4343400" y="1308365"/>
            <a:ext cx="3657600" cy="549010"/>
          </a:xfrm>
        </p:spPr>
        <p:txBody>
          <a:bodyPr/>
          <a:lstStyle/>
          <a:p>
            <a:pPr algn="ctr" eaLnBrk="1" hangingPunct="1"/>
            <a:r>
              <a:rPr lang="ru-RU" dirty="0">
                <a:latin typeface="Arial" charset="0"/>
                <a:cs typeface="Arial" charset="0"/>
              </a:rPr>
              <a:t>Без </a:t>
            </a:r>
            <a:r>
              <a:rPr lang="ru-RU" dirty="0" err="1">
                <a:latin typeface="Arial" charset="0"/>
                <a:cs typeface="Arial" charset="0"/>
              </a:rPr>
              <a:t>свідомості</a:t>
            </a:r>
            <a:r>
              <a:rPr lang="ru-RU" dirty="0">
                <a:latin typeface="Arial" charset="0"/>
                <a:cs typeface="Arial" charset="0"/>
              </a:rPr>
              <a:t>, </a:t>
            </a:r>
            <a:r>
              <a:rPr lang="ru-RU" dirty="0" err="1">
                <a:latin typeface="Arial" charset="0"/>
                <a:cs typeface="Arial" charset="0"/>
              </a:rPr>
              <a:t>летаргія</a:t>
            </a:r>
            <a:r>
              <a:rPr lang="ru-RU" dirty="0">
                <a:latin typeface="Arial" charset="0"/>
                <a:cs typeface="Arial" charset="0"/>
              </a:rPr>
              <a:t>, </a:t>
            </a:r>
            <a:r>
              <a:rPr lang="ru-RU" dirty="0" err="1">
                <a:latin typeface="Arial" charset="0"/>
                <a:cs typeface="Arial" charset="0"/>
              </a:rPr>
              <a:t>судоми</a:t>
            </a:r>
            <a:endParaRPr 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гипотермії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5410200" cy="2063750"/>
          </a:xfrm>
          <a:solidFill>
            <a:srgbClr val="FFFF99"/>
          </a:solidFill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Якщо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ректальна температура ˂ 35,5˚С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Зігріти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Нагодувати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Антибіотик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широкого спектру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дії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Моніторинг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глікемії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919" y="2497460"/>
            <a:ext cx="334180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62837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cap="none" dirty="0"/>
              <a:t>Термінологія</a:t>
            </a:r>
            <a:endParaRPr lang="en-US" b="1" cap="none" dirty="0"/>
          </a:p>
        </p:txBody>
      </p:sp>
      <p:sp>
        <p:nvSpPr>
          <p:cNvPr id="16386" name="Объект 2"/>
          <p:cNvSpPr>
            <a:spLocks noGrp="1"/>
          </p:cNvSpPr>
          <p:nvPr>
            <p:ph sz="quarter" idx="1"/>
          </p:nvPr>
        </p:nvSpPr>
        <p:spPr>
          <a:xfrm>
            <a:off x="285720" y="857236"/>
            <a:ext cx="8215370" cy="4537619"/>
          </a:xfrm>
        </p:spPr>
        <p:txBody>
          <a:bodyPr/>
          <a:lstStyle/>
          <a:p>
            <a:pPr eaLnBrk="1" hangingPunct="1"/>
            <a:r>
              <a:rPr lang="uk-UA" b="1" dirty="0"/>
              <a:t>«Гіпотрофія» - хронічний розлад харчування, що характеризується дефіцитом маси тіла по відношенню до зросту і віку дитини.</a:t>
            </a:r>
          </a:p>
          <a:p>
            <a:pPr eaLnBrk="1" hangingPunct="1"/>
            <a:r>
              <a:rPr lang="uk-UA" b="1" dirty="0" err="1"/>
              <a:t>“Виснаження</a:t>
            </a:r>
            <a:r>
              <a:rPr lang="en-US" b="1" dirty="0"/>
              <a:t>”</a:t>
            </a:r>
            <a:r>
              <a:rPr lang="uk-UA" b="1" dirty="0"/>
              <a:t> (</a:t>
            </a:r>
            <a:r>
              <a:rPr lang="en-US" b="1" dirty="0"/>
              <a:t>wasting)</a:t>
            </a:r>
            <a:r>
              <a:rPr lang="uk-UA" b="1" dirty="0"/>
              <a:t> – недавній та тяжкий процес, що призвів до суттєвого зниження маси тіла, обумовлений голодуванням та/або хворобою (низька вага стосовно зросту)</a:t>
            </a:r>
          </a:p>
          <a:p>
            <a:pPr eaLnBrk="1" hangingPunct="1"/>
            <a:r>
              <a:rPr lang="uk-UA" b="1" dirty="0" err="1"/>
              <a:t>“Недостатня</a:t>
            </a:r>
            <a:r>
              <a:rPr lang="uk-UA" b="1" dirty="0"/>
              <a:t> </a:t>
            </a:r>
            <a:r>
              <a:rPr lang="uk-UA" b="1" dirty="0" err="1"/>
              <a:t>вага”</a:t>
            </a:r>
            <a:r>
              <a:rPr lang="uk-UA" b="1" dirty="0"/>
              <a:t> (</a:t>
            </a:r>
            <a:r>
              <a:rPr lang="en-US" b="1" dirty="0"/>
              <a:t>underweight)</a:t>
            </a:r>
            <a:r>
              <a:rPr lang="uk-UA" b="1" dirty="0"/>
              <a:t> – низька вага відносно віку - </a:t>
            </a:r>
            <a:r>
              <a:rPr lang="en-US" b="1" dirty="0"/>
              <a:t>-&gt;2</a:t>
            </a:r>
            <a:r>
              <a:rPr lang="el-GR" b="1" dirty="0"/>
              <a:t>δ</a:t>
            </a:r>
            <a:endParaRPr lang="uk-UA" b="1" dirty="0"/>
          </a:p>
          <a:p>
            <a:pPr eaLnBrk="1" hangingPunct="1"/>
            <a:r>
              <a:rPr lang="uk-UA" b="1" dirty="0" err="1"/>
              <a:t>“Гіпостатура”</a:t>
            </a:r>
            <a:r>
              <a:rPr lang="uk-UA" b="1" dirty="0"/>
              <a:t> </a:t>
            </a:r>
            <a:r>
              <a:rPr lang="en-US" b="1" dirty="0"/>
              <a:t>(stunting, short stature) – </a:t>
            </a:r>
            <a:r>
              <a:rPr lang="uk-UA" b="1" dirty="0"/>
              <a:t>низький зріст відносно віку - </a:t>
            </a:r>
            <a:r>
              <a:rPr lang="en-US" b="1" dirty="0"/>
              <a:t>-&gt;2</a:t>
            </a:r>
            <a:r>
              <a:rPr lang="el-GR" b="1" dirty="0"/>
              <a:t>δ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475019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931150" cy="952500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дегідратації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швидкої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декомпенсації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гострої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серцевої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всередину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В / В -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тільки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гиповолемічному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шоці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невідкладних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станах)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74" name="Объект 2"/>
          <p:cNvSpPr>
            <a:spLocks noGrp="1"/>
          </p:cNvSpPr>
          <p:nvPr>
            <p:ph sz="quarter" idx="1"/>
          </p:nvPr>
        </p:nvSpPr>
        <p:spPr>
          <a:xfrm>
            <a:off x="457202" y="1333500"/>
            <a:ext cx="7972451" cy="366714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US" sz="2000" dirty="0" err="1">
                <a:latin typeface="Arial" charset="0"/>
                <a:cs typeface="Arial" charset="0"/>
              </a:rPr>
              <a:t>ReSoMal</a:t>
            </a:r>
            <a:r>
              <a:rPr lang="en-US" sz="2000" dirty="0">
                <a:latin typeface="Arial" charset="0"/>
                <a:cs typeface="Arial" charset="0"/>
              </a:rPr>
              <a:t> (Rehydration Solution for Malnutrition) –</a:t>
            </a:r>
            <a:r>
              <a:rPr lang="ru-RU" sz="2000" dirty="0">
                <a:latin typeface="Arial" charset="0"/>
                <a:cs typeface="Arial" charset="0"/>
              </a:rPr>
              <a:t> 45 </a:t>
            </a:r>
            <a:r>
              <a:rPr lang="ru-RU" sz="2000" dirty="0" err="1">
                <a:latin typeface="Arial" charset="0"/>
                <a:cs typeface="Arial" charset="0"/>
              </a:rPr>
              <a:t>ммоль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</a:rPr>
              <a:t>Na, 40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ммоль</a:t>
            </a:r>
            <a:r>
              <a:rPr lang="ru-RU" sz="2000" dirty="0">
                <a:latin typeface="Arial" charset="0"/>
                <a:cs typeface="Arial" charset="0"/>
              </a:rPr>
              <a:t> К, 3 </a:t>
            </a:r>
            <a:r>
              <a:rPr lang="ru-RU" sz="2000" dirty="0" err="1">
                <a:latin typeface="Arial" charset="0"/>
                <a:cs typeface="Arial" charset="0"/>
              </a:rPr>
              <a:t>ммоль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</a:rPr>
              <a:t> Mg </a:t>
            </a:r>
            <a:r>
              <a:rPr lang="ru-RU" sz="2000" dirty="0">
                <a:latin typeface="Arial" charset="0"/>
                <a:cs typeface="Arial" charset="0"/>
              </a:rPr>
              <a:t> в </a:t>
            </a:r>
            <a:r>
              <a:rPr lang="en-US" sz="2000" dirty="0">
                <a:latin typeface="Arial" charset="0"/>
                <a:cs typeface="Arial" charset="0"/>
              </a:rPr>
              <a:t>1 </a:t>
            </a:r>
            <a:r>
              <a:rPr lang="ru-RU" sz="2000" dirty="0">
                <a:latin typeface="Arial" charset="0"/>
                <a:cs typeface="Arial" charset="0"/>
              </a:rPr>
              <a:t>л </a:t>
            </a:r>
            <a:r>
              <a:rPr lang="ru-RU" sz="2000" dirty="0" err="1">
                <a:latin typeface="Arial" charset="0"/>
                <a:cs typeface="Arial" charset="0"/>
              </a:rPr>
              <a:t>розчину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>
                <a:latin typeface="Arial" charset="0"/>
                <a:cs typeface="Arial" charset="0"/>
              </a:rPr>
              <a:t>При </a:t>
            </a:r>
            <a:r>
              <a:rPr lang="ru-RU" sz="2000" dirty="0" err="1">
                <a:latin typeface="Arial" charset="0"/>
                <a:cs typeface="Arial" charset="0"/>
              </a:rPr>
              <a:t>вираженій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дегідратації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або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діареї</a:t>
            </a:r>
            <a:r>
              <a:rPr lang="ru-RU" sz="2000" dirty="0">
                <a:latin typeface="Arial" charset="0"/>
                <a:cs typeface="Arial" charset="0"/>
              </a:rPr>
              <a:t> - 5 мл / кг </a:t>
            </a:r>
            <a:r>
              <a:rPr lang="ru-RU" sz="2000" dirty="0" err="1">
                <a:latin typeface="Arial" charset="0"/>
                <a:cs typeface="Arial" charset="0"/>
              </a:rPr>
              <a:t>кожні</a:t>
            </a:r>
            <a:r>
              <a:rPr lang="ru-RU" sz="2000" dirty="0">
                <a:latin typeface="Arial" charset="0"/>
                <a:cs typeface="Arial" charset="0"/>
              </a:rPr>
              <a:t> 30 хв </a:t>
            </a:r>
            <a:r>
              <a:rPr lang="ru-RU" sz="2000" dirty="0" err="1">
                <a:latin typeface="Arial" charset="0"/>
                <a:cs typeface="Arial" charset="0"/>
              </a:rPr>
              <a:t>протягом</a:t>
            </a:r>
            <a:r>
              <a:rPr lang="ru-RU" sz="2000" dirty="0">
                <a:latin typeface="Arial" charset="0"/>
                <a:cs typeface="Arial" charset="0"/>
              </a:rPr>
              <a:t> 2 год, </a:t>
            </a:r>
          </a:p>
          <a:p>
            <a:pPr eaLnBrk="1" hangingPunct="1"/>
            <a:r>
              <a:rPr lang="ru-RU" sz="2000" dirty="0">
                <a:latin typeface="Arial" charset="0"/>
                <a:cs typeface="Arial" charset="0"/>
              </a:rPr>
              <a:t>в </a:t>
            </a:r>
            <a:r>
              <a:rPr lang="ru-RU" sz="2000" dirty="0" err="1">
                <a:latin typeface="Arial" charset="0"/>
                <a:cs typeface="Arial" charset="0"/>
              </a:rPr>
              <a:t>наступні</a:t>
            </a:r>
            <a:r>
              <a:rPr lang="ru-RU" sz="2000" dirty="0">
                <a:latin typeface="Arial" charset="0"/>
                <a:cs typeface="Arial" charset="0"/>
              </a:rPr>
              <a:t> 4-10 год - по 5-10 мл / кг на год з </a:t>
            </a:r>
            <a:r>
              <a:rPr lang="ru-RU" sz="2000" dirty="0" err="1">
                <a:latin typeface="Arial" charset="0"/>
                <a:cs typeface="Arial" charset="0"/>
              </a:rPr>
              <a:t>подальшим</a:t>
            </a:r>
            <a:r>
              <a:rPr lang="ru-RU" sz="2000" dirty="0">
                <a:latin typeface="Arial" charset="0"/>
                <a:cs typeface="Arial" charset="0"/>
              </a:rPr>
              <a:t> переходом на </a:t>
            </a:r>
            <a:r>
              <a:rPr lang="ru-RU" sz="2000" dirty="0" err="1">
                <a:latin typeface="Arial" charset="0"/>
                <a:cs typeface="Arial" charset="0"/>
              </a:rPr>
              <a:t>годувння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материнським</a:t>
            </a:r>
            <a:r>
              <a:rPr lang="ru-RU" sz="2000" dirty="0">
                <a:latin typeface="Arial" charset="0"/>
                <a:cs typeface="Arial" charset="0"/>
              </a:rPr>
              <a:t> молоком (</a:t>
            </a:r>
            <a:r>
              <a:rPr lang="ru-RU" sz="2000" dirty="0" err="1">
                <a:latin typeface="Arial" charset="0"/>
                <a:cs typeface="Arial" charset="0"/>
              </a:rPr>
              <a:t>сумішшю</a:t>
            </a:r>
            <a:r>
              <a:rPr lang="ru-RU" sz="2000" dirty="0">
                <a:latin typeface="Arial" charset="0"/>
                <a:cs typeface="Arial" charset="0"/>
              </a:rPr>
              <a:t>) </a:t>
            </a:r>
            <a:r>
              <a:rPr lang="ru-RU" sz="2000" dirty="0" err="1">
                <a:latin typeface="Arial" charset="0"/>
                <a:cs typeface="Arial" charset="0"/>
              </a:rPr>
              <a:t>кожні</a:t>
            </a:r>
            <a:r>
              <a:rPr lang="ru-RU" sz="2000" dirty="0">
                <a:latin typeface="Arial" charset="0"/>
                <a:cs typeface="Arial" charset="0"/>
              </a:rPr>
              <a:t> 2г без </a:t>
            </a:r>
            <a:r>
              <a:rPr lang="ru-RU" sz="2000" dirty="0" err="1">
                <a:latin typeface="Arial" charset="0"/>
                <a:cs typeface="Arial" charset="0"/>
              </a:rPr>
              <a:t>нічної</a:t>
            </a:r>
            <a:r>
              <a:rPr lang="ru-RU" sz="2000" dirty="0">
                <a:latin typeface="Arial" charset="0"/>
                <a:cs typeface="Arial" charset="0"/>
              </a:rPr>
              <a:t> перерви</a:t>
            </a: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Моніторинг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частоти</a:t>
            </a:r>
            <a:r>
              <a:rPr lang="ru-RU" sz="2000" dirty="0">
                <a:latin typeface="Arial" charset="0"/>
                <a:cs typeface="Arial" charset="0"/>
              </a:rPr>
              <a:t> пульсу, </a:t>
            </a:r>
            <a:r>
              <a:rPr lang="ru-RU" sz="2000" dirty="0" err="1">
                <a:latin typeface="Arial" charset="0"/>
                <a:cs typeface="Arial" charset="0"/>
              </a:rPr>
              <a:t>дихання</a:t>
            </a:r>
            <a:r>
              <a:rPr lang="ru-RU" sz="2000" dirty="0">
                <a:latin typeface="Arial" charset="0"/>
                <a:cs typeface="Arial" charset="0"/>
              </a:rPr>
              <a:t>, </a:t>
            </a:r>
            <a:r>
              <a:rPr lang="ru-RU" sz="2000" dirty="0" err="1">
                <a:latin typeface="Arial" charset="0"/>
                <a:cs typeface="Arial" charset="0"/>
              </a:rPr>
              <a:t>частоти</a:t>
            </a:r>
            <a:r>
              <a:rPr lang="ru-RU" sz="2000" dirty="0">
                <a:latin typeface="Arial" charset="0"/>
                <a:cs typeface="Arial" charset="0"/>
              </a:rPr>
              <a:t> і </a:t>
            </a:r>
            <a:r>
              <a:rPr lang="ru-RU" sz="2000" dirty="0" err="1">
                <a:latin typeface="Arial" charset="0"/>
                <a:cs typeface="Arial" charset="0"/>
              </a:rPr>
              <a:t>обсягу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сечовипускання</a:t>
            </a:r>
            <a:r>
              <a:rPr lang="ru-RU" sz="2000" dirty="0">
                <a:latin typeface="Arial" charset="0"/>
                <a:cs typeface="Arial" charset="0"/>
              </a:rPr>
              <a:t>, </a:t>
            </a:r>
            <a:r>
              <a:rPr lang="ru-RU" sz="2000" dirty="0" err="1">
                <a:latin typeface="Arial" charset="0"/>
                <a:cs typeface="Arial" charset="0"/>
              </a:rPr>
              <a:t>випорожнень</a:t>
            </a:r>
            <a:r>
              <a:rPr lang="ru-RU" sz="2000" dirty="0">
                <a:latin typeface="Arial" charset="0"/>
                <a:cs typeface="Arial" charset="0"/>
              </a:rPr>
              <a:t>, </a:t>
            </a:r>
            <a:r>
              <a:rPr lang="ru-RU" sz="2000" dirty="0" err="1">
                <a:latin typeface="Arial" charset="0"/>
                <a:cs typeface="Arial" charset="0"/>
              </a:rPr>
              <a:t>блювоти</a:t>
            </a:r>
            <a:endParaRPr lang="en-US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електролітного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дисбалансу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715250" cy="4061354"/>
          </a:xfrm>
          <a:solidFill>
            <a:srgbClr val="FFFF99"/>
          </a:solidFill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дефіциту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іонів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калія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магнія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2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 – 3-4 ммоль/кг/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Mg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0,4-0,6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ммоль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/кг/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Приготування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без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солі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використовувати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діуретики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гіповолемічного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шоку)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ReSoMal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оральної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регідратації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Спеціальний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електролітно-мінеральний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розчин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розрахунку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20 мл на 1 л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На 2,5 л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розчину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калія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хлорид –   224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калія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цитрат –    81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магнія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хлорид 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76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цинку ацетат –     8,2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міді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сульфат –   1,4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натрію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селенат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– 0,028 г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калію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йодид –      0,012 г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                                    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попередження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інфекційних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Коррекція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дефициту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мікронутрієнтів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570788" cy="4061354"/>
          </a:xfrm>
          <a:solidFill>
            <a:srgbClr val="FFFF99"/>
          </a:solidFill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сидеропенії</a:t>
            </a:r>
            <a:r>
              <a:rPr lang="ru-RU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раніше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dirty="0">
                <a:latin typeface="Arial" pitchFamily="34" charset="0"/>
                <a:cs typeface="Arial" pitchFamily="34" charset="0"/>
              </a:rPr>
              <a:t> через 2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тижні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dirty="0">
                <a:latin typeface="Arial" pitchFamily="34" charset="0"/>
                <a:cs typeface="Arial" pitchFamily="34" charset="0"/>
              </a:rPr>
              <a:t> початку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терапії</a:t>
            </a:r>
            <a:r>
              <a:rPr 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стабілізація</a:t>
            </a:r>
            <a:r>
              <a:rPr lang="ru-RU" dirty="0">
                <a:latin typeface="Arial" pitchFamily="34" charset="0"/>
                <a:cs typeface="Arial" pitchFamily="34" charset="0"/>
              </a:rPr>
              <a:t> стану,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відсутність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інфекційного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процесу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диспепсії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стійка</a:t>
            </a:r>
            <a:r>
              <a:rPr lang="ru-RU" dirty="0">
                <a:latin typeface="Arial" pitchFamily="34" charset="0"/>
                <a:cs typeface="Arial" pitchFamily="34" charset="0"/>
              </a:rPr>
              <a:t> надбавка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тіла</a:t>
            </a:r>
            <a:r>
              <a:rPr lang="ru-RU" dirty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>
                <a:latin typeface="Arial" pitchFamily="34" charset="0"/>
                <a:cs typeface="Arial" pitchFamily="34" charset="0"/>
              </a:rPr>
              <a:t>Fe </a:t>
            </a:r>
            <a:r>
              <a:rPr lang="ru-RU" dirty="0">
                <a:latin typeface="Arial" pitchFamily="34" charset="0"/>
                <a:cs typeface="Arial" pitchFamily="34" charset="0"/>
              </a:rPr>
              <a:t>– 3 мг/кг/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Zn</a:t>
            </a:r>
            <a:r>
              <a:rPr lang="ru-RU" dirty="0">
                <a:latin typeface="Arial" pitchFamily="34" charset="0"/>
                <a:cs typeface="Arial" pitchFamily="34" charset="0"/>
              </a:rPr>
              <a:t> – 2 мг/кг/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 Cu</a:t>
            </a:r>
            <a:r>
              <a:rPr lang="ru-RU" dirty="0">
                <a:latin typeface="Arial" pitchFamily="34" charset="0"/>
                <a:cs typeface="Arial" pitchFamily="34" charset="0"/>
              </a:rPr>
              <a:t>- 0,3 мг/кг/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добу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Фоліева</a:t>
            </a:r>
            <a:r>
              <a:rPr lang="ru-RU" dirty="0">
                <a:latin typeface="Arial" pitchFamily="34" charset="0"/>
                <a:cs typeface="Arial" pitchFamily="34" charset="0"/>
              </a:rPr>
              <a:t> кислота – 5 мг/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доб</a:t>
            </a:r>
            <a:r>
              <a:rPr lang="ru-RU" dirty="0">
                <a:latin typeface="Arial" pitchFamily="34" charset="0"/>
                <a:cs typeface="Arial" pitchFamily="34" charset="0"/>
              </a:rPr>
              <a:t> в 1 день,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потім</a:t>
            </a:r>
            <a:r>
              <a:rPr lang="ru-RU" dirty="0">
                <a:latin typeface="Arial" pitchFamily="34" charset="0"/>
                <a:cs typeface="Arial" pitchFamily="34" charset="0"/>
              </a:rPr>
              <a:t> 1 мг/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доб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latin typeface="Arial" pitchFamily="34" charset="0"/>
                <a:cs typeface="Arial" pitchFamily="34" charset="0"/>
              </a:rPr>
              <a:t>потім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полівітаміни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чи</a:t>
            </a:r>
            <a:r>
              <a:rPr lang="ru-RU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Віт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С 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50-100 мг в/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/м 5-7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разів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 день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з'ясування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толерантності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при 2-3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ст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потім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5-100 мг 1-2 р в середину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3-4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репарації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</a:t>
            </a:r>
            <a:r>
              <a:rPr lang="uk-UA" sz="2000" b="1" dirty="0">
                <a:latin typeface="Arial" pitchFamily="34" charset="0"/>
                <a:cs typeface="Arial" pitchFamily="34" charset="0"/>
              </a:rPr>
              <a:t>і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 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середину по 5 мг/кг/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2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прийоми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другій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дня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3-4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тижнів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пантотенат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в середину 0,05-0,1 г 2 рази 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3-4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репарації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Пірідоксін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всередину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по 10-20 мг 1 р 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до 8 год ранку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репарації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Ретинол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в середину по 1000-5000 Од в 2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прийоми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другій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дня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3 4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репарації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866"/>
            <a:ext cx="8786842" cy="952500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7-8.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Збалансована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дієтотерапія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урахуванням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тяжкості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стану,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порушеної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функції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шлунково-кишкового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тракту,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харчової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толерантності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8638" y="1477347"/>
            <a:ext cx="7931150" cy="4061354"/>
          </a:xfrm>
          <a:solidFill>
            <a:srgbClr val="FFFF99"/>
          </a:solidFill>
        </p:spPr>
        <p:txBody>
          <a:bodyPr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тяжкій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БЕН –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парентеральне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амінокислотні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препарати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концентровані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розчини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глюкози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через 5-7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жирові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емульсії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Постійне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ентеральне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зондове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1800" dirty="0">
                <a:latin typeface="Arial" pitchFamily="34" charset="0"/>
                <a:cs typeface="Arial" pitchFamily="34" charset="0"/>
              </a:rPr>
              <a:t>швидкість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не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3 мл/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хв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, 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калорійне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навантаження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– не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1ккал/мл,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осмолярність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– не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350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мосмоль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/л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Вимоги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пред'являються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сумішей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: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Глибокий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гідроліз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білків</a:t>
            </a: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Низький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вміст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лактози</a:t>
            </a: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>
                <a:latin typeface="Arial" pitchFamily="34" charset="0"/>
                <a:cs typeface="Arial" pitchFamily="34" charset="0"/>
              </a:rPr>
              <a:t>Стерильність</a:t>
            </a: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Перехід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болюсне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суміші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5-7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разів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 день,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вночі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постійно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при денному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обсязі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- 50-70%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скасування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постійного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зондового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годування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7345"/>
            <a:ext cx="7715250" cy="505751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обсягу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годування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контролем стану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частота пульсу і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дихання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етапі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-калорийность - 150-220 ккал/кг,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білки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не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5 г / кг,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жири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не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6,5 г / кг,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вуглеводи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не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14-16 г / кг.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Показник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адекватності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дієтотерапії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прибавка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хороша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10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/ кг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середня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- 5-10 г / кг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низька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г / кг /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Причини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поганої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прибавки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маси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неадекватне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Дефіцит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специфічних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нутрієнтів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вітамінів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Поточний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інфекційний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процес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Психічні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проблеми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румінація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захворювання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психіки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Сенсорна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стимуляція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емоційна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підтримка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394" name="Объект 2"/>
          <p:cNvSpPr>
            <a:spLocks noGrp="1"/>
          </p:cNvSpPr>
          <p:nvPr>
            <p:ph sz="quarter" idx="1"/>
          </p:nvPr>
        </p:nvSpPr>
        <p:spPr>
          <a:xfrm>
            <a:off x="457200" y="1333501"/>
            <a:ext cx="7467600" cy="4061354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Ніжний</a:t>
            </a:r>
            <a:r>
              <a:rPr lang="ru-RU" sz="2000" dirty="0">
                <a:latin typeface="Arial" charset="0"/>
                <a:cs typeface="Arial" charset="0"/>
              </a:rPr>
              <a:t>, </a:t>
            </a:r>
            <a:r>
              <a:rPr lang="ru-RU" sz="2000" dirty="0" err="1">
                <a:latin typeface="Arial" charset="0"/>
                <a:cs typeface="Arial" charset="0"/>
              </a:rPr>
              <a:t>люблячий</a:t>
            </a:r>
            <a:r>
              <a:rPr lang="ru-RU" sz="2000" dirty="0">
                <a:latin typeface="Arial" charset="0"/>
                <a:cs typeface="Arial" charset="0"/>
              </a:rPr>
              <a:t> догляд</a:t>
            </a: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Ласкаве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спілкування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Масаж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Лікувальна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гімнастика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Водні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процедури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Прогулянки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>
                <a:latin typeface="Arial" charset="0"/>
                <a:cs typeface="Arial" charset="0"/>
              </a:rPr>
              <a:t>24-26 С, </a:t>
            </a:r>
            <a:r>
              <a:rPr lang="ru-RU" sz="2000" dirty="0" err="1">
                <a:latin typeface="Arial" charset="0"/>
                <a:cs typeface="Arial" charset="0"/>
              </a:rPr>
              <a:t>відносна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вологість</a:t>
            </a:r>
            <a:r>
              <a:rPr lang="ru-RU" sz="2000" dirty="0">
                <a:latin typeface="Arial" charset="0"/>
                <a:cs typeface="Arial" charset="0"/>
              </a:rPr>
              <a:t> 60-70%</a:t>
            </a:r>
            <a:endParaRPr lang="en-US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Тривала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реабілітація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418" name="Объект 2"/>
          <p:cNvSpPr>
            <a:spLocks noGrp="1"/>
          </p:cNvSpPr>
          <p:nvPr>
            <p:ph sz="quarter" idx="1"/>
          </p:nvPr>
        </p:nvSpPr>
        <p:spPr>
          <a:xfrm>
            <a:off x="611560" y="1345332"/>
            <a:ext cx="7467600" cy="296940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Харчування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достатнє</a:t>
            </a:r>
            <a:r>
              <a:rPr lang="ru-RU" sz="2000" dirty="0">
                <a:latin typeface="Arial" charset="0"/>
                <a:cs typeface="Arial" charset="0"/>
              </a:rPr>
              <a:t> за частотою та </a:t>
            </a:r>
            <a:r>
              <a:rPr lang="ru-RU" sz="2000" dirty="0" err="1">
                <a:latin typeface="Arial" charset="0"/>
                <a:cs typeface="Arial" charset="0"/>
              </a:rPr>
              <a:t>обсягом</a:t>
            </a:r>
            <a:r>
              <a:rPr lang="ru-RU" sz="2000" dirty="0">
                <a:latin typeface="Arial" charset="0"/>
                <a:cs typeface="Arial" charset="0"/>
              </a:rPr>
              <a:t>, </a:t>
            </a:r>
            <a:r>
              <a:rPr lang="ru-RU" sz="2000" dirty="0" err="1">
                <a:latin typeface="Arial" charset="0"/>
                <a:cs typeface="Arial" charset="0"/>
              </a:rPr>
              <a:t>збалансоване</a:t>
            </a:r>
            <a:r>
              <a:rPr lang="ru-RU" sz="2000" dirty="0">
                <a:latin typeface="Arial" charset="0"/>
                <a:cs typeface="Arial" charset="0"/>
              </a:rPr>
              <a:t> за </a:t>
            </a:r>
            <a:r>
              <a:rPr lang="ru-RU" sz="2000" dirty="0" err="1">
                <a:latin typeface="Arial" charset="0"/>
                <a:cs typeface="Arial" charset="0"/>
              </a:rPr>
              <a:t>нутріентами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Гарний</a:t>
            </a:r>
            <a:r>
              <a:rPr lang="ru-RU" sz="2000" dirty="0">
                <a:latin typeface="Arial" charset="0"/>
                <a:cs typeface="Arial" charset="0"/>
              </a:rPr>
              <a:t> догляд, </a:t>
            </a:r>
            <a:r>
              <a:rPr lang="ru-RU" sz="2000" dirty="0" err="1">
                <a:latin typeface="Arial" charset="0"/>
                <a:cs typeface="Arial" charset="0"/>
              </a:rPr>
              <a:t>сенсорна</a:t>
            </a:r>
            <a:r>
              <a:rPr lang="ru-RU" sz="2000" dirty="0">
                <a:latin typeface="Arial" charset="0"/>
                <a:cs typeface="Arial" charset="0"/>
              </a:rPr>
              <a:t> і </a:t>
            </a:r>
            <a:r>
              <a:rPr lang="ru-RU" sz="2000" dirty="0" err="1">
                <a:latin typeface="Arial" charset="0"/>
                <a:cs typeface="Arial" charset="0"/>
              </a:rPr>
              <a:t>емоційна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підтримка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Регулярні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медичні</a:t>
            </a:r>
            <a:r>
              <a:rPr lang="ru-RU" sz="2000" dirty="0">
                <a:latin typeface="Arial" charset="0"/>
                <a:cs typeface="Arial" charset="0"/>
              </a:rPr>
              <a:t> огляди</a:t>
            </a:r>
          </a:p>
          <a:p>
            <a:pPr eaLnBrk="1" hangingPunct="1"/>
            <a:r>
              <a:rPr lang="ru-RU" sz="2000" dirty="0">
                <a:latin typeface="Arial" charset="0"/>
                <a:cs typeface="Arial" charset="0"/>
              </a:rPr>
              <a:t>Адекватна </a:t>
            </a:r>
            <a:r>
              <a:rPr lang="ru-RU" sz="2000" dirty="0" err="1">
                <a:latin typeface="Arial" charset="0"/>
                <a:cs typeface="Arial" charset="0"/>
              </a:rPr>
              <a:t>імунопрофілактика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dirty="0" err="1">
                <a:latin typeface="Arial" charset="0"/>
                <a:cs typeface="Arial" charset="0"/>
              </a:rPr>
              <a:t>Вітамінна</a:t>
            </a:r>
            <a:r>
              <a:rPr lang="ru-RU" sz="2000" dirty="0">
                <a:latin typeface="Arial" charset="0"/>
                <a:cs typeface="Arial" charset="0"/>
              </a:rPr>
              <a:t> і </a:t>
            </a:r>
            <a:r>
              <a:rPr lang="ru-RU" sz="2000" dirty="0" err="1">
                <a:latin typeface="Arial" charset="0"/>
                <a:cs typeface="Arial" charset="0"/>
              </a:rPr>
              <a:t>мінеральна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err="1">
                <a:latin typeface="Arial" charset="0"/>
                <a:cs typeface="Arial" charset="0"/>
              </a:rPr>
              <a:t>підтримка</a:t>
            </a:r>
            <a:endParaRPr lang="en-US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Фармакотерапія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7012"/>
            <a:ext cx="7467600" cy="4337843"/>
          </a:xfrm>
          <a:solidFill>
            <a:srgbClr val="FFFF99"/>
          </a:solidFill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Замісна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ферменти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1000 од/кг/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доб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ліпази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3 рази на день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час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прийоми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Інсулін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+ глюкоза (в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толерантності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при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низькій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толерантності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при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відсутності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Препарати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анаболічним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ефектом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(при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постійній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збільшенні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 фазу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посиленого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Інозин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внутрішньо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перед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їжею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по 10мг/ кг /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2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прийоми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другій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дня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3-5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Оротат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калію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всередину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їжі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10 мг / кг в 2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прийоми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другій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дня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3-5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Левокарнітін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- 20% р-р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всередину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за 30 хв до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їди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3 рази в день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4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(5 кап 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недоношені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10 кап (до 1 року), 14 кап (1-3 роки)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Нандролон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- 0,5 мл / кг в / м 1 раз в 1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міс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3-6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міс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тлі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замісної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вираженому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дефіциті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маси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зростання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відставання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кісткового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віку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паспортного)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56843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Вікові зміни маси тіла:</a:t>
            </a:r>
          </a:p>
          <a:p>
            <a:endParaRPr lang="uk-UA" dirty="0"/>
          </a:p>
          <a:p>
            <a:r>
              <a:rPr lang="uk-UA" dirty="0"/>
              <a:t>• доношена новонароджена дитина має приріст </a:t>
            </a:r>
            <a:r>
              <a:rPr lang="uk-UA" dirty="0" smtClean="0"/>
              <a:t>маси</a:t>
            </a:r>
          </a:p>
          <a:p>
            <a:r>
              <a:rPr lang="uk-UA" dirty="0" smtClean="0"/>
              <a:t>за </a:t>
            </a:r>
            <a:r>
              <a:rPr lang="uk-UA" dirty="0"/>
              <a:t>1-й міс. 600 за 2-й міс. 800 г; за 3-й міс. 800 г; </a:t>
            </a:r>
            <a:endParaRPr lang="uk-UA" dirty="0" smtClean="0"/>
          </a:p>
          <a:p>
            <a:r>
              <a:rPr lang="uk-UA" dirty="0" smtClean="0"/>
              <a:t>за </a:t>
            </a:r>
            <a:r>
              <a:rPr lang="uk-UA" dirty="0"/>
              <a:t>кожний наступний місяць на 50 менше, ніж за попередній</a:t>
            </a:r>
            <a:r>
              <a:rPr lang="uk-UA" dirty="0" smtClean="0"/>
              <a:t>;</a:t>
            </a:r>
          </a:p>
          <a:p>
            <a:endParaRPr lang="uk-UA" dirty="0"/>
          </a:p>
          <a:p>
            <a:r>
              <a:rPr lang="uk-UA" dirty="0"/>
              <a:t>• маса тіла дітей віком старше 1 року вираховується за формулами</a:t>
            </a:r>
          </a:p>
          <a:p>
            <a:r>
              <a:rPr lang="uk-UA" dirty="0"/>
              <a:t>– для дітей віком від 2 до 10 років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М(кг)= 10+2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n,</a:t>
            </a:r>
          </a:p>
          <a:p>
            <a:endParaRPr lang="en-US" dirty="0"/>
          </a:p>
          <a:p>
            <a:r>
              <a:rPr lang="uk-UA" dirty="0"/>
              <a:t>де </a:t>
            </a:r>
            <a:r>
              <a:rPr lang="en-US" dirty="0"/>
              <a:t>n – </a:t>
            </a:r>
            <a:r>
              <a:rPr lang="uk-UA" dirty="0"/>
              <a:t>вік дитини в роках;</a:t>
            </a:r>
          </a:p>
          <a:p>
            <a:pPr algn="ctr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М = 30+4 (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n–10),</a:t>
            </a:r>
          </a:p>
          <a:p>
            <a:endParaRPr lang="en-US" dirty="0"/>
          </a:p>
          <a:p>
            <a:r>
              <a:rPr lang="uk-UA" dirty="0"/>
              <a:t>де </a:t>
            </a:r>
            <a:r>
              <a:rPr lang="en-US" dirty="0"/>
              <a:t>n – </a:t>
            </a:r>
            <a:r>
              <a:rPr lang="uk-UA" dirty="0"/>
              <a:t>вік дитини в роках.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85492"/>
            <a:ext cx="2585965" cy="16998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5046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3882" y="841276"/>
            <a:ext cx="6336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Дефіцит</a:t>
            </a:r>
            <a:r>
              <a:rPr lang="ru-RU" sz="2400" dirty="0"/>
              <a:t> </a:t>
            </a:r>
            <a:r>
              <a:rPr lang="ru-RU" sz="2400" dirty="0" err="1"/>
              <a:t>маси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за формулою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де </a:t>
            </a:r>
            <a:r>
              <a:rPr lang="ru-RU" sz="2400" dirty="0"/>
              <a:t>Д – </a:t>
            </a:r>
            <a:r>
              <a:rPr lang="ru-RU" sz="2400" dirty="0" err="1"/>
              <a:t>дефіцит</a:t>
            </a:r>
            <a:r>
              <a:rPr lang="ru-RU" sz="2400" dirty="0"/>
              <a:t> </a:t>
            </a:r>
            <a:r>
              <a:rPr lang="ru-RU" sz="2400" dirty="0" err="1"/>
              <a:t>маси</a:t>
            </a:r>
            <a:r>
              <a:rPr lang="ru-RU" sz="2400" dirty="0"/>
              <a:t> </a:t>
            </a:r>
            <a:r>
              <a:rPr lang="ru-RU" sz="2400" dirty="0" err="1"/>
              <a:t>тіла</a:t>
            </a:r>
            <a:r>
              <a:rPr lang="ru-RU" sz="2400" dirty="0"/>
              <a:t> в %, </a:t>
            </a:r>
            <a:endParaRPr lang="ru-RU" sz="2400" dirty="0" smtClean="0"/>
          </a:p>
          <a:p>
            <a:r>
              <a:rPr lang="ru-RU" sz="2400" dirty="0" smtClean="0"/>
              <a:t>     НМ </a:t>
            </a:r>
            <a:r>
              <a:rPr lang="ru-RU" sz="2400" dirty="0"/>
              <a:t>– </a:t>
            </a:r>
            <a:r>
              <a:rPr lang="ru-RU" sz="2400" dirty="0" err="1"/>
              <a:t>належна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 </a:t>
            </a:r>
            <a:r>
              <a:rPr lang="ru-RU" sz="2400" dirty="0" err="1"/>
              <a:t>тіла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     ФМ </a:t>
            </a:r>
            <a:r>
              <a:rPr lang="ru-RU" sz="2400" dirty="0"/>
              <a:t>– </a:t>
            </a:r>
            <a:r>
              <a:rPr lang="ru-RU" sz="2400" dirty="0" err="1"/>
              <a:t>фактична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 </a:t>
            </a:r>
            <a:r>
              <a:rPr lang="ru-RU" sz="2400" dirty="0" err="1"/>
              <a:t>тіла</a:t>
            </a:r>
            <a:r>
              <a:rPr lang="ru-RU" sz="2400" dirty="0"/>
              <a:t>.</a:t>
            </a:r>
            <a:endParaRPr lang="uk-UA" sz="24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1816817" y="1841450"/>
            <a:ext cx="493430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b="1" dirty="0" smtClean="0"/>
              <a:t>                  НМ  -  ФМ</a:t>
            </a:r>
            <a:endParaRPr lang="uk-UA" sz="2400" b="1" dirty="0"/>
          </a:p>
          <a:p>
            <a:r>
              <a:rPr lang="uk-UA" sz="2400" b="1" dirty="0" smtClean="0"/>
              <a:t>         Д  =                       х 100</a:t>
            </a:r>
          </a:p>
          <a:p>
            <a:r>
              <a:rPr lang="uk-UA" sz="2400" b="1" dirty="0" smtClean="0"/>
              <a:t>                       НМ</a:t>
            </a:r>
            <a:endParaRPr lang="uk-UA" sz="2400" b="1" dirty="0"/>
          </a:p>
        </p:txBody>
      </p:sp>
      <p:cxnSp>
        <p:nvCxnSpPr>
          <p:cNvPr id="9" name="Пряма сполучна лінія 8"/>
          <p:cNvCxnSpPr/>
          <p:nvPr/>
        </p:nvCxnSpPr>
        <p:spPr>
          <a:xfrm>
            <a:off x="3419872" y="2455161"/>
            <a:ext cx="14401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52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8" y="216960"/>
            <a:ext cx="7826401" cy="489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DD8E4-40A5-4674-9E3F-7ABB7678D1D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52784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Поширенність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68" y="3420425"/>
            <a:ext cx="4845080" cy="2294575"/>
          </a:xfrm>
        </p:spPr>
      </p:pic>
      <p:sp>
        <p:nvSpPr>
          <p:cNvPr id="13" name="Объект 12"/>
          <p:cNvSpPr>
            <a:spLocks noGrp="1"/>
          </p:cNvSpPr>
          <p:nvPr>
            <p:ph sz="quarter" idx="2"/>
          </p:nvPr>
        </p:nvSpPr>
        <p:spPr>
          <a:xfrm>
            <a:off x="395288" y="810948"/>
            <a:ext cx="7993062" cy="438679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150 млн. </a:t>
            </a:r>
            <a:r>
              <a:rPr lang="ru-RU" sz="1800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b="1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ніж½ - </a:t>
            </a:r>
            <a:r>
              <a:rPr lang="ru-RU" sz="1800" b="1" dirty="0" err="1">
                <a:latin typeface="Arial" pitchFamily="34" charset="0"/>
                <a:cs typeface="Arial" pitchFamily="34" charset="0"/>
              </a:rPr>
              <a:t>Південна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latin typeface="Arial" pitchFamily="34" charset="0"/>
                <a:cs typeface="Arial" pitchFamily="34" charset="0"/>
              </a:rPr>
              <a:t>Азія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Афганістан</a:t>
            </a:r>
            <a: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48%, Бангладеш -48%,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Індія</a:t>
            </a:r>
            <a: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47%;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Ефіопія</a:t>
            </a:r>
            <a:r>
              <a:rPr lang="ru-RU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47%, Йемен – 46%,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Нігерія</a:t>
            </a:r>
            <a:r>
              <a:rPr lang="ru-RU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27%, </a:t>
            </a:r>
            <a:r>
              <a:rPr lang="ru-RU" sz="1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Кенія</a:t>
            </a:r>
            <a:r>
              <a:rPr lang="ru-RU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23%;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Гаіті</a:t>
            </a:r>
            <a:r>
              <a:rPr lang="ru-RU" sz="1800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– 28%;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Узбекістан</a:t>
            </a:r>
            <a:r>
              <a:rPr lang="ru-RU" sz="1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– 19%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Україна</a:t>
            </a:r>
            <a:r>
              <a:rPr lang="ru-RU" sz="1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3%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4035" y="1285864"/>
            <a:ext cx="39989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714756"/>
            <a:ext cx="2570162" cy="172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511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57200" y="228866"/>
            <a:ext cx="7467600" cy="124883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uk-UA" sz="2800" b="1" cap="none" dirty="0">
                <a:latin typeface="Arial Black" pitchFamily="34" charset="0"/>
              </a:rPr>
              <a:t>Кількість людей, що мають дефіцит маси тіла – </a:t>
            </a:r>
            <a:r>
              <a:rPr lang="en-US" sz="2800" b="1" cap="all" dirty="0">
                <a:latin typeface="Arial Black" pitchFamily="34" charset="0"/>
              </a:rPr>
              <a:t>870</a:t>
            </a:r>
            <a:r>
              <a:rPr lang="uk-UA" sz="2800" b="1" cap="all" dirty="0">
                <a:latin typeface="Arial Black" pitchFamily="34" charset="0"/>
              </a:rPr>
              <a:t> </a:t>
            </a:r>
            <a:r>
              <a:rPr lang="uk-UA" sz="2800" b="1" cap="none" dirty="0">
                <a:latin typeface="Arial Black" pitchFamily="34" charset="0"/>
              </a:rPr>
              <a:t>млн.</a:t>
            </a:r>
            <a:r>
              <a:rPr lang="uk-UA" sz="2800" b="1" cap="all" dirty="0">
                <a:latin typeface="Arial Black" pitchFamily="34" charset="0"/>
              </a:rPr>
              <a:t> </a:t>
            </a:r>
            <a:br>
              <a:rPr lang="uk-UA" sz="2800" b="1" cap="all" dirty="0">
                <a:latin typeface="Arial Black" pitchFamily="34" charset="0"/>
              </a:rPr>
            </a:br>
            <a:r>
              <a:rPr lang="en-US" sz="2800" b="1" cap="none" dirty="0">
                <a:latin typeface="Arial Black" pitchFamily="34" charset="0"/>
              </a:rPr>
              <a:t>(FAO 2012)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282" y="1897062"/>
            <a:ext cx="5357850" cy="2640542"/>
          </a:xfrm>
        </p:spPr>
        <p:txBody>
          <a:bodyPr/>
          <a:lstStyle/>
          <a:p>
            <a:pPr eaLnBrk="1" hangingPunct="1"/>
            <a:r>
              <a:rPr lang="ru-RU" b="1" dirty="0" err="1">
                <a:latin typeface="Arial" pitchFamily="34" charset="0"/>
                <a:cs typeface="Arial" pitchFamily="34" charset="0"/>
              </a:rPr>
              <a:t>Азія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– 563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млн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(↓ 30%)</a:t>
            </a:r>
          </a:p>
          <a:p>
            <a:pPr eaLnBrk="1" hangingPunct="1"/>
            <a:r>
              <a:rPr lang="ru-RU" b="1" dirty="0" err="1">
                <a:latin typeface="Arial" pitchFamily="34" charset="0"/>
                <a:cs typeface="Arial" pitchFamily="34" charset="0"/>
              </a:rPr>
              <a:t>Латинська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Америка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– 49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млн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(↓)</a:t>
            </a:r>
          </a:p>
          <a:p>
            <a:pPr eaLnBrk="1" hangingPunct="1"/>
            <a:r>
              <a:rPr lang="ru-RU" b="1" dirty="0">
                <a:latin typeface="Arial" pitchFamily="34" charset="0"/>
                <a:cs typeface="Arial" pitchFamily="34" charset="0"/>
              </a:rPr>
              <a:t>Африка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– 239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млн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(↑)</a:t>
            </a:r>
          </a:p>
          <a:p>
            <a:pPr eaLnBrk="1" hangingPunct="1"/>
            <a:r>
              <a:rPr lang="ru-RU" b="1" dirty="0" err="1">
                <a:latin typeface="Arial" pitchFamily="34" charset="0"/>
                <a:cs typeface="Arial" pitchFamily="34" charset="0"/>
              </a:rPr>
              <a:t>Розвинені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регіони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– 16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млн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(↓↑)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3643318"/>
            <a:ext cx="3745756" cy="190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714492"/>
            <a:ext cx="3102029" cy="192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282" y="1285864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NB! 70% - </a:t>
            </a:r>
            <a:r>
              <a:rPr lang="uk-UA" b="1" dirty="0">
                <a:solidFill>
                  <a:srgbClr val="FF0000"/>
                </a:solidFill>
              </a:rPr>
              <a:t>Бангладеш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Індія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 err="1">
                <a:solidFill>
                  <a:srgbClr val="FF0000"/>
                </a:solidFill>
              </a:rPr>
              <a:t>Пакістан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Індонезія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Китай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>ДР Конго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Ефіопія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uk-UA" b="1" dirty="0">
                <a:solidFill>
                  <a:srgbClr val="FF0000"/>
                </a:solidFill>
              </a:rPr>
              <a:t>Сомалі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283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14294"/>
            <a:ext cx="7467600" cy="68132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cap="all" dirty="0">
                <a:latin typeface="Arial Black" pitchFamily="34" charset="0"/>
              </a:rPr>
              <a:t>Наслідки БЕН</a:t>
            </a:r>
            <a:endParaRPr lang="en-US" sz="3600" cap="all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333500"/>
            <a:ext cx="4000528" cy="3810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uk-UA" b="1" dirty="0" err="1">
                <a:latin typeface="Arial Black" pitchFamily="34" charset="0"/>
              </a:rPr>
              <a:t>“</a:t>
            </a:r>
            <a:r>
              <a:rPr lang="uk-UA" b="1" dirty="0" err="1">
                <a:latin typeface="Arial Black" pitchFamily="34" charset="0"/>
                <a:cs typeface="Arial" pitchFamily="34" charset="0"/>
              </a:rPr>
              <a:t>Гострі”</a:t>
            </a:r>
            <a:r>
              <a:rPr lang="uk-UA" b="1" dirty="0">
                <a:latin typeface="Arial Black" pitchFamily="34" charset="0"/>
                <a:cs typeface="Arial" pitchFamily="34" charset="0"/>
              </a:rPr>
              <a:t> ефекти на захворюваність, летальність </a:t>
            </a:r>
            <a:endParaRPr lang="en-US" dirty="0">
              <a:latin typeface="Arial Black" pitchFamily="34" charset="0"/>
              <a:cs typeface="Arial" pitchFamily="34" charset="0"/>
            </a:endParaRPr>
          </a:p>
          <a:p>
            <a:pPr marL="0" indent="-720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 Тяжка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–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ризик летальності більше в 8 разів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-720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latin typeface="Arial" pitchFamily="34" charset="0"/>
                <a:cs typeface="Arial" pitchFamily="34" charset="0"/>
              </a:rPr>
              <a:t>Сереньо-тяжка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–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в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4-5-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разів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-720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 Легка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–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в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2-3-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рази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714876" y="1285864"/>
            <a:ext cx="3657600" cy="3810000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БЕН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кожен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рік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вбиває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5 млн.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дітей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дитина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кожні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6 секунд 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786062"/>
            <a:ext cx="3963669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5773</TotalTime>
  <Words>3209</Words>
  <Application>Microsoft Office PowerPoint</Application>
  <PresentationFormat>Екран (16:10)</PresentationFormat>
  <Paragraphs>570</Paragraphs>
  <Slides>59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59</vt:i4>
      </vt:variant>
    </vt:vector>
  </HeadingPairs>
  <TitlesOfParts>
    <vt:vector size="60" baseType="lpstr">
      <vt:lpstr>Эркер</vt:lpstr>
      <vt:lpstr>БІЛКОВО-ЕНЕРГЕТИЧНА НЕДОСТАТНІСТЬ</vt:lpstr>
      <vt:lpstr>    Порушення харчування MALNUTRITION</vt:lpstr>
      <vt:lpstr>Порушення харчування</vt:lpstr>
      <vt:lpstr>У 1961 році Об'єднаним комітетом експертів ФАО / ВООЗ з питань харчування був запропонований термін «білково-енергетична недостатність» (БЕН), як узагальнюючий для позначення таких захворювань, як маразм і квашиоркор.</vt:lpstr>
      <vt:lpstr>Термінологія</vt:lpstr>
      <vt:lpstr>Презентація PowerPoint</vt:lpstr>
      <vt:lpstr>Поширенність</vt:lpstr>
      <vt:lpstr>Кількість людей, що мають дефіцит маси тіла – 870 млн.  (FAO 2012)</vt:lpstr>
      <vt:lpstr>Наслідки БЕН</vt:lpstr>
      <vt:lpstr>Наслідки БЕН</vt:lpstr>
      <vt:lpstr>Модель БЕН (UNICEF, 1991, адаптов.)</vt:lpstr>
      <vt:lpstr> Причини порушення нутритивного статусу (БЕН) </vt:lpstr>
      <vt:lpstr>Причини порушення нутритивного статусу (БЕН)</vt:lpstr>
      <vt:lpstr>Патогенез Гормональний дисбаланс (катаболічна направленість)</vt:lpstr>
      <vt:lpstr>Водно-електролітний дисбаланс</vt:lpstr>
      <vt:lpstr>Порушення білкового обміну</vt:lpstr>
      <vt:lpstr>Порушення жирового обміну</vt:lpstr>
      <vt:lpstr>ШКТ</vt:lpstr>
      <vt:lpstr>Серцево-судинна система</vt:lpstr>
      <vt:lpstr>Презентація PowerPoint</vt:lpstr>
      <vt:lpstr> Основні клінічні синдроми БЕН: </vt:lpstr>
      <vt:lpstr>Основні клінічні синдроми БЕН:</vt:lpstr>
      <vt:lpstr>Основні клінічні синдроми БЕН:</vt:lpstr>
      <vt:lpstr>Основні клінічні синдроми БЕН:</vt:lpstr>
      <vt:lpstr>Основні клінічні синдроми БЕН:</vt:lpstr>
      <vt:lpstr>класифікація</vt:lpstr>
      <vt:lpstr>За часом виникнення</vt:lpstr>
      <vt:lpstr>класифікація</vt:lpstr>
      <vt:lpstr>Класифікація </vt:lpstr>
      <vt:lpstr>Презентація PowerPoint</vt:lpstr>
      <vt:lpstr>Маразм  (marasmus, marasmos – виснаження)</vt:lpstr>
      <vt:lpstr>Квашиоркор (Cicely Williams, 1935) «червоний, золотий» хлопчик, «знехтуваний»</vt:lpstr>
      <vt:lpstr>Презентація PowerPoint</vt:lpstr>
      <vt:lpstr>Презентація PowerPoint</vt:lpstr>
      <vt:lpstr>Маразм-квашиоркор (тяжке білкове та енергетичне голодування при нашаруванні інфекції)</vt:lpstr>
      <vt:lpstr>Діагностика</vt:lpstr>
      <vt:lpstr>Презентація PowerPoint</vt:lpstr>
      <vt:lpstr>Презентація PowerPoint</vt:lpstr>
      <vt:lpstr>Копрограма</vt:lpstr>
      <vt:lpstr>Презентація PowerPoint</vt:lpstr>
      <vt:lpstr>Діагностика</vt:lpstr>
      <vt:lpstr>Лікування БЕН</vt:lpstr>
      <vt:lpstr>Діетотерапія (принцип «омолодження» їжі,  поетапне змінення раціону)</vt:lpstr>
      <vt:lpstr>Принципи дієтотерапії</vt:lpstr>
      <vt:lpstr>Дієтотерапія</vt:lpstr>
      <vt:lpstr>Лікування</vt:lpstr>
      <vt:lpstr>10 кроків з виходжування дітей з недостатністю харчування</vt:lpstr>
      <vt:lpstr>1. Лікування та профілактика гіпоглікемії</vt:lpstr>
      <vt:lpstr>2. Лікування и профілактика гипотермії</vt:lpstr>
      <vt:lpstr>3. Лікування и профілактика дегідратації (ризик швидкої декомпенсації і розвитку гострої серцевої недостатності - всередину. В / В - тільки при гиповолемічному шоці і ін. невідкладних станах)</vt:lpstr>
      <vt:lpstr>4. Корекція електролітного дисбалансу</vt:lpstr>
      <vt:lpstr>5. Лікування та попередження інфекційних ускладнень 6. Коррекція дефициту мікронутрієнтів</vt:lpstr>
      <vt:lpstr>7-8. Збалансована дієтотерапія з урахуванням тяжкості стану, порушеної функції шлунково-кишкового тракту, харчової толерантності</vt:lpstr>
      <vt:lpstr>Презентація PowerPoint</vt:lpstr>
      <vt:lpstr>9. Сенсорна стимуляція і емоційна підтримка</vt:lpstr>
      <vt:lpstr>Тривала реабілітація</vt:lpstr>
      <vt:lpstr>Фармакотерапія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Белково-энергетическая недостаточность у детей</dc:title>
  <dc:creator>Katya</dc:creator>
  <cp:lastModifiedBy>ADMIN</cp:lastModifiedBy>
  <cp:revision>221</cp:revision>
  <dcterms:created xsi:type="dcterms:W3CDTF">2012-08-26T07:31:34Z</dcterms:created>
  <dcterms:modified xsi:type="dcterms:W3CDTF">2024-09-03T20:42:51Z</dcterms:modified>
</cp:coreProperties>
</file>