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61"/>
  </p:notesMasterIdLst>
  <p:sldIdLst>
    <p:sldId id="309" r:id="rId2"/>
    <p:sldId id="442" r:id="rId3"/>
    <p:sldId id="310" r:id="rId4"/>
    <p:sldId id="312" r:id="rId5"/>
    <p:sldId id="311" r:id="rId6"/>
    <p:sldId id="443" r:id="rId7"/>
    <p:sldId id="313" r:id="rId8"/>
    <p:sldId id="314" r:id="rId9"/>
    <p:sldId id="444" r:id="rId10"/>
    <p:sldId id="445" r:id="rId11"/>
    <p:sldId id="316" r:id="rId12"/>
    <p:sldId id="317" r:id="rId13"/>
    <p:sldId id="318" r:id="rId14"/>
    <p:sldId id="319" r:id="rId15"/>
    <p:sldId id="320" r:id="rId16"/>
    <p:sldId id="321" r:id="rId17"/>
    <p:sldId id="322" r:id="rId18"/>
    <p:sldId id="323" r:id="rId19"/>
    <p:sldId id="324" r:id="rId20"/>
    <p:sldId id="326" r:id="rId21"/>
    <p:sldId id="331" r:id="rId22"/>
    <p:sldId id="446" r:id="rId23"/>
    <p:sldId id="448" r:id="rId24"/>
    <p:sldId id="449" r:id="rId25"/>
    <p:sldId id="450" r:id="rId26"/>
    <p:sldId id="327" r:id="rId27"/>
    <p:sldId id="328" r:id="rId28"/>
    <p:sldId id="329" r:id="rId29"/>
    <p:sldId id="330" r:id="rId30"/>
    <p:sldId id="332" r:id="rId31"/>
    <p:sldId id="282" r:id="rId32"/>
    <p:sldId id="274" r:id="rId33"/>
    <p:sldId id="302" r:id="rId34"/>
    <p:sldId id="303" r:id="rId35"/>
    <p:sldId id="275" r:id="rId36"/>
    <p:sldId id="276" r:id="rId37"/>
    <p:sldId id="463" r:id="rId38"/>
    <p:sldId id="464" r:id="rId39"/>
    <p:sldId id="277" r:id="rId40"/>
    <p:sldId id="465" r:id="rId41"/>
    <p:sldId id="451" r:id="rId42"/>
    <p:sldId id="459" r:id="rId43"/>
    <p:sldId id="283" r:id="rId44"/>
    <p:sldId id="460" r:id="rId45"/>
    <p:sldId id="284" r:id="rId46"/>
    <p:sldId id="278" r:id="rId47"/>
    <p:sldId id="279" r:id="rId48"/>
    <p:sldId id="290" r:id="rId49"/>
    <p:sldId id="291" r:id="rId50"/>
    <p:sldId id="292" r:id="rId51"/>
    <p:sldId id="293" r:id="rId52"/>
    <p:sldId id="295" r:id="rId53"/>
    <p:sldId id="296" r:id="rId54"/>
    <p:sldId id="297" r:id="rId55"/>
    <p:sldId id="298" r:id="rId56"/>
    <p:sldId id="299" r:id="rId57"/>
    <p:sldId id="300" r:id="rId58"/>
    <p:sldId id="461" r:id="rId59"/>
    <p:sldId id="462" r:id="rId60"/>
  </p:sldIdLst>
  <p:sldSz cx="9144000" cy="5715000" type="screen16x10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80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FFFF66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24" autoAdjust="0"/>
    <p:restoredTop sz="94374" autoAdjust="0"/>
  </p:normalViewPr>
  <p:slideViewPr>
    <p:cSldViewPr>
      <p:cViewPr varScale="1">
        <p:scale>
          <a:sx n="79" d="100"/>
          <a:sy n="79" d="100"/>
        </p:scale>
        <p:origin x="-1002" y="-84"/>
      </p:cViewPr>
      <p:guideLst>
        <p:guide orient="horz" pos="2160"/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967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271BC0-FAAE-48C2-B1A3-DA5BE0E229D0}" type="datetimeFigureOut">
              <a:rPr lang="ru-RU" smtClean="0"/>
              <a:pPr/>
              <a:t>03.09.2024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C9F9CD-18EB-4E52-943F-EE13E98FE94F}" type="slidenum">
              <a:rPr lang="ru-RU" smtClean="0"/>
              <a:pPr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30761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02C62B-D9C3-4443-9A10-1FD4CF168688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41210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 smtClean="0"/>
              <a:t>3 обводи плеча (см) + обвід стегна (см) + обвід гомілки (см) – зріст (см).</a:t>
            </a:r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C9F9CD-18EB-4E52-943F-EE13E98FE94F}" type="slidenum">
              <a:rPr lang="ru-RU" smtClean="0"/>
              <a:pPr/>
              <a:t>36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0816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 smtClean="0"/>
              <a:t>Д</a:t>
            </a:r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C9F9CD-18EB-4E52-943F-EE13E98FE94F}" type="slidenum">
              <a:rPr lang="ru-RU" smtClean="0"/>
              <a:pPr/>
              <a:t>59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77105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9"/>
          <p:cNvSpPr/>
          <p:nvPr/>
        </p:nvSpPr>
        <p:spPr bwMode="auto">
          <a:xfrm>
            <a:off x="381000" y="0"/>
            <a:ext cx="609600" cy="5715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11"/>
          <p:cNvSpPr/>
          <p:nvPr/>
        </p:nvSpPr>
        <p:spPr bwMode="auto">
          <a:xfrm>
            <a:off x="276227" y="0"/>
            <a:ext cx="104775" cy="5715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13"/>
          <p:cNvSpPr/>
          <p:nvPr/>
        </p:nvSpPr>
        <p:spPr bwMode="auto">
          <a:xfrm>
            <a:off x="990602" y="0"/>
            <a:ext cx="182563" cy="5715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рямоугольник 18"/>
          <p:cNvSpPr/>
          <p:nvPr/>
        </p:nvSpPr>
        <p:spPr bwMode="auto">
          <a:xfrm>
            <a:off x="1141415" y="0"/>
            <a:ext cx="230187" cy="5715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Прямая соединительная линия 10"/>
          <p:cNvSpPr>
            <a:spLocks noChangeShapeType="1"/>
          </p:cNvSpPr>
          <p:nvPr/>
        </p:nvSpPr>
        <p:spPr bwMode="auto">
          <a:xfrm>
            <a:off x="106363" y="0"/>
            <a:ext cx="0" cy="5715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1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5715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2" name="Прямая соединительная линия 19"/>
          <p:cNvSpPr>
            <a:spLocks noChangeShapeType="1"/>
          </p:cNvSpPr>
          <p:nvPr/>
        </p:nvSpPr>
        <p:spPr bwMode="auto">
          <a:xfrm>
            <a:off x="854075" y="0"/>
            <a:ext cx="0" cy="5715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3" name="Прямая соединительная линия 15"/>
          <p:cNvSpPr>
            <a:spLocks noChangeShapeType="1"/>
          </p:cNvSpPr>
          <p:nvPr/>
        </p:nvSpPr>
        <p:spPr bwMode="auto">
          <a:xfrm>
            <a:off x="1727200" y="0"/>
            <a:ext cx="0" cy="5715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4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5715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5" name="Прямая соединительная линия 21"/>
          <p:cNvSpPr>
            <a:spLocks noChangeShapeType="1"/>
          </p:cNvSpPr>
          <p:nvPr/>
        </p:nvSpPr>
        <p:spPr bwMode="auto">
          <a:xfrm>
            <a:off x="9113838" y="0"/>
            <a:ext cx="0" cy="5715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6" name="Прямоугольник 26"/>
          <p:cNvSpPr/>
          <p:nvPr/>
        </p:nvSpPr>
        <p:spPr bwMode="auto">
          <a:xfrm>
            <a:off x="1219200" y="0"/>
            <a:ext cx="76200" cy="5715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7" name="Овал 20"/>
          <p:cNvSpPr/>
          <p:nvPr/>
        </p:nvSpPr>
        <p:spPr bwMode="auto">
          <a:xfrm>
            <a:off x="609600" y="2857500"/>
            <a:ext cx="1295400" cy="10795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8" name="Овал 22"/>
          <p:cNvSpPr/>
          <p:nvPr/>
        </p:nvSpPr>
        <p:spPr bwMode="auto">
          <a:xfrm>
            <a:off x="1309688" y="4056063"/>
            <a:ext cx="641350" cy="534459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9" name="Овал 23"/>
          <p:cNvSpPr/>
          <p:nvPr/>
        </p:nvSpPr>
        <p:spPr bwMode="auto">
          <a:xfrm>
            <a:off x="1090613" y="4583907"/>
            <a:ext cx="138112" cy="113771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0" name="Овал 25"/>
          <p:cNvSpPr/>
          <p:nvPr/>
        </p:nvSpPr>
        <p:spPr bwMode="auto">
          <a:xfrm>
            <a:off x="1663700" y="4823355"/>
            <a:ext cx="274638" cy="228866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1" name="Овал 24"/>
          <p:cNvSpPr/>
          <p:nvPr/>
        </p:nvSpPr>
        <p:spPr>
          <a:xfrm>
            <a:off x="1905002" y="3746500"/>
            <a:ext cx="365125" cy="304271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2603500"/>
            <a:ext cx="6172200" cy="1578636"/>
          </a:xfrm>
        </p:spPr>
        <p:txBody>
          <a:bodyPr/>
          <a:lstStyle>
            <a:lvl1pPr>
              <a:defRPr b="1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4169436"/>
            <a:ext cx="6172200" cy="11430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22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954963" y="947209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9315F8-1683-4F02-B558-7F499E3E7FD9}" type="datetimeFigureOut">
              <a:rPr lang="ru-RU"/>
              <a:pPr>
                <a:defRPr/>
              </a:pPr>
              <a:t>03.09.2024</a:t>
            </a:fld>
            <a:endParaRPr lang="ru-RU"/>
          </a:p>
        </p:txBody>
      </p:sp>
      <p:sp>
        <p:nvSpPr>
          <p:cNvPr id="23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381876" y="3452549"/>
            <a:ext cx="30480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4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63" y="4107657"/>
            <a:ext cx="609600" cy="431271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2F3E90-E166-4AC7-95E6-BB0843B88CA7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34B93F-D0BF-4410-8446-0224506DE4A7}" type="datetimeFigureOut">
              <a:rPr lang="ru-RU"/>
              <a:pPr>
                <a:defRPr/>
              </a:pPr>
              <a:t>03.09.2024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5AD044-025B-4C8A-882D-9EF0A62161E3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28867"/>
            <a:ext cx="1676400" cy="487627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28866"/>
            <a:ext cx="6019800" cy="487627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84B346-B0ED-493F-A70A-D5E68460C985}" type="datetimeFigureOut">
              <a:rPr lang="ru-RU"/>
              <a:pPr>
                <a:defRPr/>
              </a:pPr>
              <a:t>03.09.2024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38CC9B-0C5F-46DB-9644-309859304F2E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866"/>
            <a:ext cx="7467600" cy="952500"/>
          </a:xfrm>
        </p:spPr>
        <p:txBody>
          <a:bodyPr/>
          <a:lstStyle/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33501"/>
            <a:ext cx="7467600" cy="4061354"/>
          </a:xfrm>
        </p:spPr>
        <p:txBody>
          <a:bodyPr/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1D7955-29D5-4B93-9239-75EB9CDD9B60}" type="datetimeFigureOut">
              <a:rPr lang="ru-RU"/>
              <a:pPr>
                <a:defRPr/>
              </a:pPr>
              <a:t>03.09.2024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9C8D12-D07D-42F7-A439-5589AB028091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333500"/>
            <a:ext cx="7467600" cy="40614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CE280AF9-3C51-4020-829C-44EFFBE9657E}" type="datetimeFigureOut">
              <a:rPr lang="ru-RU"/>
              <a:pPr>
                <a:defRPr/>
              </a:pPr>
              <a:t>03.09.2024</a:t>
            </a:fld>
            <a:endParaRPr lang="ru-RU"/>
          </a:p>
        </p:txBody>
      </p:sp>
      <p:sp>
        <p:nvSpPr>
          <p:cNvPr id="5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F1CA358A-F489-4ED2-BA95-FD80D78C35ED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8"/>
          <p:cNvSpPr/>
          <p:nvPr/>
        </p:nvSpPr>
        <p:spPr bwMode="auto">
          <a:xfrm>
            <a:off x="381000" y="0"/>
            <a:ext cx="609600" cy="5715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9"/>
          <p:cNvSpPr/>
          <p:nvPr/>
        </p:nvSpPr>
        <p:spPr bwMode="auto">
          <a:xfrm>
            <a:off x="276227" y="0"/>
            <a:ext cx="104775" cy="5715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10"/>
          <p:cNvSpPr/>
          <p:nvPr/>
        </p:nvSpPr>
        <p:spPr bwMode="auto">
          <a:xfrm>
            <a:off x="990602" y="0"/>
            <a:ext cx="182563" cy="5715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рямоугольник 11"/>
          <p:cNvSpPr/>
          <p:nvPr/>
        </p:nvSpPr>
        <p:spPr bwMode="auto">
          <a:xfrm>
            <a:off x="1141415" y="0"/>
            <a:ext cx="230187" cy="5715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Прямая соединительная линия 12"/>
          <p:cNvSpPr>
            <a:spLocks noChangeShapeType="1"/>
          </p:cNvSpPr>
          <p:nvPr/>
        </p:nvSpPr>
        <p:spPr bwMode="auto">
          <a:xfrm>
            <a:off x="106363" y="0"/>
            <a:ext cx="0" cy="5715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9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5715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" name="Прямая соединительная линия 14"/>
          <p:cNvSpPr>
            <a:spLocks noChangeShapeType="1"/>
          </p:cNvSpPr>
          <p:nvPr/>
        </p:nvSpPr>
        <p:spPr bwMode="auto">
          <a:xfrm>
            <a:off x="854075" y="0"/>
            <a:ext cx="0" cy="5715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1" name="Прямая соединительная линия 15"/>
          <p:cNvSpPr>
            <a:spLocks noChangeShapeType="1"/>
          </p:cNvSpPr>
          <p:nvPr/>
        </p:nvSpPr>
        <p:spPr bwMode="auto">
          <a:xfrm>
            <a:off x="1727200" y="0"/>
            <a:ext cx="0" cy="5715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2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5715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3" name="Прямоугольник 17"/>
          <p:cNvSpPr/>
          <p:nvPr/>
        </p:nvSpPr>
        <p:spPr bwMode="auto">
          <a:xfrm>
            <a:off x="1219200" y="0"/>
            <a:ext cx="76200" cy="5715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4" name="Овал 18"/>
          <p:cNvSpPr/>
          <p:nvPr/>
        </p:nvSpPr>
        <p:spPr bwMode="auto">
          <a:xfrm>
            <a:off x="609600" y="2857500"/>
            <a:ext cx="1295400" cy="10795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5" name="Овал 19"/>
          <p:cNvSpPr/>
          <p:nvPr/>
        </p:nvSpPr>
        <p:spPr bwMode="auto">
          <a:xfrm>
            <a:off x="1323975" y="4056063"/>
            <a:ext cx="642938" cy="534459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6" name="Овал 20"/>
          <p:cNvSpPr/>
          <p:nvPr/>
        </p:nvSpPr>
        <p:spPr bwMode="auto">
          <a:xfrm>
            <a:off x="1090613" y="4583907"/>
            <a:ext cx="138112" cy="113771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7" name="Овал 21"/>
          <p:cNvSpPr/>
          <p:nvPr/>
        </p:nvSpPr>
        <p:spPr bwMode="auto">
          <a:xfrm>
            <a:off x="1663700" y="4826000"/>
            <a:ext cx="274638" cy="228866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8" name="Овал 22"/>
          <p:cNvSpPr/>
          <p:nvPr/>
        </p:nvSpPr>
        <p:spPr bwMode="auto">
          <a:xfrm>
            <a:off x="1879602" y="3733271"/>
            <a:ext cx="365125" cy="304271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9" name="Прямая соединительная линия 25"/>
          <p:cNvSpPr>
            <a:spLocks noChangeShapeType="1"/>
          </p:cNvSpPr>
          <p:nvPr/>
        </p:nvSpPr>
        <p:spPr bwMode="auto">
          <a:xfrm>
            <a:off x="9097963" y="0"/>
            <a:ext cx="0" cy="5715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413000"/>
            <a:ext cx="6172200" cy="1711326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4175126"/>
            <a:ext cx="6172200" cy="11430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953375" y="94324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34C301-5B71-4BB8-A2BD-6773F4D97149}" type="datetimeFigureOut">
              <a:rPr lang="ru-RU"/>
              <a:pPr>
                <a:defRPr/>
              </a:pPr>
              <a:t>03.09.2024</a:t>
            </a:fld>
            <a:endParaRPr lang="ru-RU"/>
          </a:p>
        </p:txBody>
      </p:sp>
      <p:sp>
        <p:nvSpPr>
          <p:cNvPr id="21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381876" y="3449904"/>
            <a:ext cx="30480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39850" y="4107657"/>
            <a:ext cx="609600" cy="431271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9ADEC4-0197-4F89-8CD2-BF0F6E2064D8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333500"/>
            <a:ext cx="3657600" cy="38100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333500"/>
            <a:ext cx="3657600" cy="38100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B6C61C-AE49-43AA-8814-0277345F47DF}" type="datetimeFigureOut">
              <a:rPr lang="ru-RU"/>
              <a:pPr>
                <a:defRPr/>
              </a:pPr>
              <a:t>03.09.2024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452711-719D-44A7-8659-B373E7674D5B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7542"/>
            <a:ext cx="7543800" cy="9525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1968500"/>
            <a:ext cx="3657600" cy="32385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1968500"/>
            <a:ext cx="3657600" cy="32385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308100"/>
            <a:ext cx="3657600" cy="54864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308100"/>
            <a:ext cx="3657600" cy="54864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DBB5D9-DE14-40BF-9A9D-7E8E0711287E}" type="datetimeFigureOut">
              <a:rPr lang="ru-RU"/>
              <a:pPr>
                <a:defRPr/>
              </a:pPr>
              <a:t>03.09.2024</a:t>
            </a:fld>
            <a:endParaRPr lang="ru-RU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37D181-3B43-4575-B08F-265C311F42DD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05BEE295-7908-4F74-9B3F-07B65D731592}" type="datetimeFigureOut">
              <a:rPr lang="ru-RU"/>
              <a:pPr>
                <a:defRPr/>
              </a:pPr>
              <a:t>03.09.2024</a:t>
            </a:fld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AD998246-B2FE-4303-AE9C-C35A89ADB7DB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  <p:sp>
        <p:nvSpPr>
          <p:cNvPr id="5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901829-9EE3-4512-80E8-187B145C4756}" type="datetimeFigureOut">
              <a:rPr lang="ru-RU"/>
              <a:pPr>
                <a:defRPr/>
              </a:pPr>
              <a:t>03.09.2024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F2A7A4-3CA4-43CF-B447-14DB889C3BC3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5715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6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5715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7" name="Прямая соединительная линия 8"/>
          <p:cNvSpPr>
            <a:spLocks noChangeShapeType="1"/>
          </p:cNvSpPr>
          <p:nvPr/>
        </p:nvSpPr>
        <p:spPr bwMode="auto">
          <a:xfrm>
            <a:off x="6192838" y="0"/>
            <a:ext cx="0" cy="5715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8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5715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9" name="Прямоугольник 11"/>
          <p:cNvSpPr/>
          <p:nvPr/>
        </p:nvSpPr>
        <p:spPr bwMode="auto">
          <a:xfrm>
            <a:off x="8839200" y="0"/>
            <a:ext cx="304800" cy="5715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5715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1" name="Овал 13"/>
          <p:cNvSpPr/>
          <p:nvPr/>
        </p:nvSpPr>
        <p:spPr>
          <a:xfrm>
            <a:off x="8156577" y="4762501"/>
            <a:ext cx="549275" cy="457729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897630" y="2628900"/>
            <a:ext cx="5257800" cy="457200"/>
          </a:xfrm>
        </p:spPr>
        <p:txBody>
          <a:bodyPr/>
          <a:lstStyle>
            <a:lvl1pPr algn="l">
              <a:buNone/>
              <a:defRPr sz="2000" b="1" cap="small" baseline="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28600"/>
            <a:ext cx="1527048" cy="415290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28600"/>
            <a:ext cx="5638800" cy="527304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2" name="Дата 20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588CA802-7FAD-430C-85B2-0BC418A36FEC}" type="datetimeFigureOut">
              <a:rPr lang="ru-RU"/>
              <a:pPr>
                <a:defRPr/>
              </a:pPr>
              <a:t>03.09.2024</a:t>
            </a:fld>
            <a:endParaRPr lang="ru-RU"/>
          </a:p>
        </p:txBody>
      </p:sp>
      <p:sp>
        <p:nvSpPr>
          <p:cNvPr id="13" name="Номер слайда 2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45E42F3D-D4A7-430F-A5CD-0B0E06DCD80C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  <p:sp>
        <p:nvSpPr>
          <p:cNvPr id="14" name="Нижний колонтитул 22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5715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6" name="Овал 12"/>
          <p:cNvSpPr/>
          <p:nvPr/>
        </p:nvSpPr>
        <p:spPr>
          <a:xfrm>
            <a:off x="8156577" y="4762501"/>
            <a:ext cx="549275" cy="457729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5715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Прямоугольник 10"/>
          <p:cNvSpPr/>
          <p:nvPr/>
        </p:nvSpPr>
        <p:spPr bwMode="auto">
          <a:xfrm>
            <a:off x="8839200" y="0"/>
            <a:ext cx="304800" cy="5715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5715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5715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11" name="Прямая соединительная линия 19"/>
          <p:cNvSpPr>
            <a:spLocks noChangeShapeType="1"/>
          </p:cNvSpPr>
          <p:nvPr/>
        </p:nvSpPr>
        <p:spPr bwMode="auto">
          <a:xfrm>
            <a:off x="6192838" y="0"/>
            <a:ext cx="0" cy="5715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875913" y="2628900"/>
            <a:ext cx="5257800" cy="4572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5715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20662"/>
            <a:ext cx="1524000" cy="4130040"/>
          </a:xfrm>
        </p:spPr>
        <p:txBody>
          <a:bodyPr rot="0" spcFirstLastPara="0" vertOverflow="overflow" horzOverflow="overflow" spcCol="274320" rtlCol="0" fromWordArt="0" forceAA="0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6A11954A-335C-4128-A7EF-12692882B968}" type="datetimeFigureOut">
              <a:rPr lang="ru-RU"/>
              <a:pPr>
                <a:defRPr/>
              </a:pPr>
              <a:t>03.09.2024</a:t>
            </a:fld>
            <a:endParaRPr lang="ru-RU"/>
          </a:p>
        </p:txBody>
      </p:sp>
      <p:sp>
        <p:nvSpPr>
          <p:cNvPr id="13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7CAE10AA-B750-43B8-9CAB-7FA5F7A0FF6B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  <p:sp>
        <p:nvSpPr>
          <p:cNvPr id="14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5715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28866"/>
            <a:ext cx="7467600" cy="9525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28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333501"/>
            <a:ext cx="7467600" cy="4061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756658" y="869554"/>
            <a:ext cx="1676136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C4206936-E97A-4EF5-80C4-3F1CCB9501C8}" type="datetimeFigureOut">
              <a:rPr lang="ru-RU"/>
              <a:pPr>
                <a:defRPr/>
              </a:pPr>
              <a:t>03.09.2024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7256463" y="308372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5715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5715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5715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5715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8156577" y="4762501"/>
            <a:ext cx="549275" cy="457729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588" y="4778376"/>
            <a:ext cx="609600" cy="433917"/>
          </a:xfrm>
          <a:prstGeom prst="rect">
            <a:avLst/>
          </a:prstGeom>
        </p:spPr>
        <p:txBody>
          <a:bodyPr vert="horz" anchor="ctr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b="1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fld id="{1C58A43E-59DE-4573-A8B0-9A05B7761F56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15" r:id="rId4"/>
    <p:sldLayoutId id="2147483716" r:id="rId5"/>
    <p:sldLayoutId id="2147483724" r:id="rId6"/>
    <p:sldLayoutId id="2147483717" r:id="rId7"/>
    <p:sldLayoutId id="2147483725" r:id="rId8"/>
    <p:sldLayoutId id="2147483726" r:id="rId9"/>
    <p:sldLayoutId id="2147483718" r:id="rId10"/>
    <p:sldLayoutId id="2147483719" r:id="rId11"/>
    <p:sldLayoutId id="2147483720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kern="1200" cap="small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563" algn="l" rtl="0" eaLnBrk="0" fontAlgn="base" hangingPunct="0">
        <a:spcBef>
          <a:spcPct val="20000"/>
        </a:spcBef>
        <a:spcAft>
          <a:spcPct val="0"/>
        </a:spcAft>
        <a:buClr>
          <a:srgbClr val="0C61AE"/>
        </a:buClr>
        <a:buSzPct val="60000"/>
        <a:buFont typeface="Wingdings" pitchFamily="2" charset="2"/>
        <a:buChar char="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182563" algn="l" rtl="0" eaLnBrk="0" fontAlgn="base" hangingPunct="0">
        <a:spcBef>
          <a:spcPct val="20000"/>
        </a:spcBef>
        <a:spcAft>
          <a:spcPct val="0"/>
        </a:spcAft>
        <a:buClr>
          <a:srgbClr val="AABBDF"/>
        </a:buClr>
        <a:buSzPct val="60000"/>
        <a:buFont typeface="Wingdings" pitchFamily="2" charset="2"/>
        <a:buChar char="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182563" algn="l" rtl="0" eaLnBrk="0" fontAlgn="base" hangingPunct="0">
        <a:spcBef>
          <a:spcPct val="20000"/>
        </a:spcBef>
        <a:spcAft>
          <a:spcPct val="0"/>
        </a:spcAft>
        <a:buClr>
          <a:srgbClr val="AACCE9"/>
        </a:buClr>
        <a:buSzPct val="68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57422" y="2301871"/>
            <a:ext cx="6786578" cy="2678926"/>
          </a:xfrm>
        </p:spPr>
        <p:txBody>
          <a:bodyPr anchor="ctr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000" i="1">
                <a:latin typeface="Times New Roman" panose="02020603050405020304" pitchFamily="18" charset="0"/>
                <a:cs typeface="Times New Roman" panose="02020603050405020304" pitchFamily="18" charset="0"/>
              </a:rPr>
              <a:t>БІЛКОВО-ЕНЕРГЕТИЧНА </a:t>
            </a:r>
            <a:r>
              <a:rPr lang="ru-RU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НЕДОСТАТНІСТЬ</a:t>
            </a:r>
            <a:endParaRPr lang="en-US" sz="40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33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159250" y="238107"/>
            <a:ext cx="4984750" cy="2024077"/>
          </a:xfrm>
        </p:spPr>
        <p:txBody>
          <a:bodyPr/>
          <a:lstStyle/>
          <a:p>
            <a:pPr algn="ctr" eaLnBrk="1" hangingPunct="1"/>
            <a:r>
              <a:rPr lang="uk-UA" sz="2400" i="1" dirty="0">
                <a:solidFill>
                  <a:srgbClr val="002060"/>
                </a:solidFill>
              </a:rPr>
              <a:t>Харківський національний медичний університет</a:t>
            </a:r>
          </a:p>
          <a:p>
            <a:pPr algn="ctr" eaLnBrk="1" hangingPunct="1"/>
            <a:r>
              <a:rPr lang="uk-UA" sz="2400" i="1" dirty="0">
                <a:solidFill>
                  <a:srgbClr val="002060"/>
                </a:solidFill>
              </a:rPr>
              <a:t>Кафедра педіатрії № 2 </a:t>
            </a:r>
          </a:p>
        </p:txBody>
      </p:sp>
      <p:pic>
        <p:nvPicPr>
          <p:cNvPr id="4" name="Рисунок 4" descr="Панно02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406558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28263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sz="3600" cap="all" dirty="0">
                <a:latin typeface="Arial Black" pitchFamily="34" charset="0"/>
              </a:rPr>
              <a:t>Наслідки БЕН</a:t>
            </a:r>
            <a:endParaRPr lang="en-US" sz="3600" cap="all" dirty="0">
              <a:latin typeface="Arial Black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42844" y="1357302"/>
            <a:ext cx="4214842" cy="3357586"/>
          </a:xfrm>
        </p:spPr>
        <p:txBody>
          <a:bodyPr>
            <a:normAutofit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None/>
              <a:defRPr/>
            </a:pPr>
            <a:r>
              <a:rPr lang="uk-UA" sz="2800" b="1" dirty="0">
                <a:latin typeface="Arial" pitchFamily="34" charset="0"/>
                <a:cs typeface="Arial" pitchFamily="34" charset="0"/>
              </a:rPr>
              <a:t>Довготривалі ефекти </a:t>
            </a:r>
            <a:r>
              <a:rPr lang="uk-UA" sz="2800" dirty="0">
                <a:latin typeface="Arial" pitchFamily="34" charset="0"/>
                <a:cs typeface="Arial" pitchFamily="34" charset="0"/>
              </a:rPr>
              <a:t>на </a:t>
            </a:r>
            <a:r>
              <a:rPr lang="uk-UA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uk-UA" sz="2800" dirty="0">
                <a:latin typeface="Arial" pitchFamily="34" charset="0"/>
                <a:cs typeface="Arial" pitchFamily="34" charset="0"/>
              </a:rPr>
              <a:t>наступний</a:t>
            </a:r>
            <a:r>
              <a:rPr lang="uk-UA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uk-UA" sz="2800" dirty="0">
                <a:latin typeface="Arial" pitchFamily="34" charset="0"/>
                <a:cs typeface="Arial" pitchFamily="34" charset="0"/>
              </a:rPr>
              <a:t>фізичний, розумовий та соціальний розвиток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,</a:t>
            </a:r>
            <a:r>
              <a:rPr lang="uk-UA" sz="2800" dirty="0">
                <a:latin typeface="Arial" pitchFamily="34" charset="0"/>
                <a:cs typeface="Arial" pitchFamily="34" charset="0"/>
              </a:rPr>
              <a:t> працездатність та продуктивність, економічний розвиток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6B20CA3F-3A3A-4BB8-8F37-932160F53808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4016" y="2428872"/>
            <a:ext cx="4561475" cy="2857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2771800" y="817273"/>
            <a:ext cx="2952328" cy="720080"/>
          </a:xfrm>
          <a:prstGeom prst="ellipse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Black" pitchFamily="34" charset="0"/>
              </a:rPr>
              <a:t>&lt;</a:t>
            </a:r>
            <a:r>
              <a:rPr lang="ru-RU" dirty="0">
                <a:solidFill>
                  <a:schemeClr val="tx1"/>
                </a:solidFill>
                <a:latin typeface="Arial Black" pitchFamily="34" charset="0"/>
              </a:rPr>
              <a:t>БЕН</a:t>
            </a:r>
            <a:endParaRPr lang="en-US" dirty="0">
              <a:latin typeface="Arial Black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55576" y="1837387"/>
            <a:ext cx="2304256" cy="720080"/>
          </a:xfrm>
          <a:prstGeom prst="rect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>
                <a:solidFill>
                  <a:schemeClr val="tx1"/>
                </a:solidFill>
                <a:latin typeface="Arial Black" pitchFamily="34" charset="0"/>
              </a:rPr>
              <a:t>Недостатнє</a:t>
            </a:r>
            <a:r>
              <a:rPr lang="ru-RU" dirty="0">
                <a:solidFill>
                  <a:schemeClr val="tx1"/>
                </a:solidFill>
                <a:latin typeface="Arial Black" pitchFamily="34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Arial Black" pitchFamily="34" charset="0"/>
              </a:rPr>
              <a:t>надходження</a:t>
            </a:r>
            <a:r>
              <a:rPr lang="ru-RU" dirty="0">
                <a:solidFill>
                  <a:schemeClr val="tx1"/>
                </a:solidFill>
                <a:latin typeface="Arial Black" pitchFamily="34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Arial Black" pitchFamily="34" charset="0"/>
              </a:rPr>
              <a:t>їжі</a:t>
            </a:r>
            <a:endParaRPr lang="en-US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364088" y="1837387"/>
            <a:ext cx="2232248" cy="720080"/>
          </a:xfrm>
          <a:prstGeom prst="rect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>
                <a:solidFill>
                  <a:schemeClr val="tx1"/>
                </a:solidFill>
                <a:latin typeface="Arial Black" pitchFamily="34" charset="0"/>
              </a:rPr>
              <a:t>Захворювання</a:t>
            </a:r>
            <a:endParaRPr lang="en-US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755576" y="3037520"/>
            <a:ext cx="2880320" cy="720080"/>
          </a:xfrm>
          <a:prstGeom prst="ellipse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err="1">
                <a:solidFill>
                  <a:schemeClr val="tx1"/>
                </a:solidFill>
                <a:latin typeface="Arial Black" pitchFamily="34" charset="0"/>
              </a:rPr>
              <a:t>Неадекватний</a:t>
            </a:r>
            <a:r>
              <a:rPr lang="ru-RU" sz="1200" dirty="0">
                <a:solidFill>
                  <a:schemeClr val="tx1"/>
                </a:solidFill>
                <a:latin typeface="Arial Black" pitchFamily="34" charset="0"/>
              </a:rPr>
              <a:t> доступ до </a:t>
            </a:r>
            <a:r>
              <a:rPr lang="ru-RU" sz="1200" dirty="0" err="1">
                <a:solidFill>
                  <a:schemeClr val="tx1"/>
                </a:solidFill>
                <a:latin typeface="Arial Black" pitchFamily="34" charset="0"/>
              </a:rPr>
              <a:t>їжі</a:t>
            </a:r>
            <a:endParaRPr lang="en-US" sz="12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2864684" y="2977513"/>
            <a:ext cx="2859444" cy="780087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dirty="0">
                <a:solidFill>
                  <a:schemeClr val="tx1"/>
                </a:solidFill>
                <a:latin typeface="Arial Black" pitchFamily="34" charset="0"/>
              </a:rPr>
              <a:t>Недостатня турбота про дітей та жінок</a:t>
            </a:r>
            <a:endParaRPr lang="en-US" sz="12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004048" y="2934042"/>
            <a:ext cx="2736304" cy="762000"/>
          </a:xfrm>
          <a:prstGeom prst="ellipse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err="1">
                <a:solidFill>
                  <a:schemeClr val="tx1"/>
                </a:solidFill>
                <a:latin typeface="Arial Black" pitchFamily="34" charset="0"/>
              </a:rPr>
              <a:t>Недостатнє</a:t>
            </a:r>
            <a:r>
              <a:rPr lang="ru-RU" sz="1100" dirty="0">
                <a:solidFill>
                  <a:schemeClr val="tx1"/>
                </a:solidFill>
                <a:latin typeface="Arial Black" pitchFamily="34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latin typeface="Arial Black" pitchFamily="34" charset="0"/>
              </a:rPr>
              <a:t>медичне</a:t>
            </a:r>
            <a:r>
              <a:rPr lang="ru-RU" sz="1100" dirty="0">
                <a:solidFill>
                  <a:schemeClr val="tx1"/>
                </a:solidFill>
                <a:latin typeface="Arial Black" pitchFamily="34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latin typeface="Arial Black" pitchFamily="34" charset="0"/>
              </a:rPr>
              <a:t>обслуговування</a:t>
            </a:r>
            <a:r>
              <a:rPr lang="ru-RU" sz="1100" dirty="0">
                <a:solidFill>
                  <a:schemeClr val="tx1"/>
                </a:solidFill>
                <a:latin typeface="Arial Black" pitchFamily="34" charset="0"/>
              </a:rPr>
              <a:t>, </a:t>
            </a:r>
            <a:r>
              <a:rPr lang="ru-RU" sz="1100" dirty="0" err="1">
                <a:solidFill>
                  <a:schemeClr val="tx1"/>
                </a:solidFill>
                <a:latin typeface="Arial Black" pitchFamily="34" charset="0"/>
              </a:rPr>
              <a:t>нездорове</a:t>
            </a:r>
            <a:r>
              <a:rPr lang="ru-RU" sz="1100" dirty="0">
                <a:solidFill>
                  <a:schemeClr val="tx1"/>
                </a:solidFill>
                <a:latin typeface="Arial Black" pitchFamily="34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latin typeface="Arial Black" pitchFamily="34" charset="0"/>
              </a:rPr>
              <a:t>довкілля</a:t>
            </a:r>
            <a:endParaRPr lang="en-US" sz="11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411760" y="4117640"/>
            <a:ext cx="4464496" cy="600067"/>
          </a:xfrm>
          <a:prstGeom prst="rect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err="1">
                <a:solidFill>
                  <a:schemeClr val="tx1"/>
                </a:solidFill>
                <a:latin typeface="Arial Black" pitchFamily="34" charset="0"/>
              </a:rPr>
              <a:t>Ресурси</a:t>
            </a:r>
            <a:r>
              <a:rPr lang="ru-RU" sz="1400" dirty="0">
                <a:solidFill>
                  <a:schemeClr val="tx1"/>
                </a:solidFill>
                <a:latin typeface="Arial Black" pitchFamily="34" charset="0"/>
              </a:rPr>
              <a:t> та контроль</a:t>
            </a:r>
          </a:p>
          <a:p>
            <a:pPr algn="ctr"/>
            <a:r>
              <a:rPr lang="ru-RU" sz="1400" dirty="0">
                <a:solidFill>
                  <a:schemeClr val="tx1"/>
                </a:solidFill>
                <a:latin typeface="Arial Black" pitchFamily="34" charset="0"/>
              </a:rPr>
              <a:t>(</a:t>
            </a:r>
            <a:r>
              <a:rPr lang="ru-RU" sz="1400" dirty="0" err="1">
                <a:solidFill>
                  <a:schemeClr val="tx1"/>
                </a:solidFill>
                <a:latin typeface="Arial Black" pitchFamily="34" charset="0"/>
              </a:rPr>
              <a:t>людські</a:t>
            </a:r>
            <a:r>
              <a:rPr lang="ru-RU" sz="1400" dirty="0">
                <a:solidFill>
                  <a:schemeClr val="tx1"/>
                </a:solidFill>
                <a:latin typeface="Arial Black" pitchFamily="34" charset="0"/>
              </a:rPr>
              <a:t>, </a:t>
            </a:r>
            <a:r>
              <a:rPr lang="ru-RU" sz="1400" dirty="0" err="1">
                <a:solidFill>
                  <a:schemeClr val="tx1"/>
                </a:solidFill>
                <a:latin typeface="Arial Black" pitchFamily="34" charset="0"/>
              </a:rPr>
              <a:t>экономічні</a:t>
            </a:r>
            <a:r>
              <a:rPr lang="ru-RU" sz="1400" dirty="0">
                <a:solidFill>
                  <a:schemeClr val="tx1"/>
                </a:solidFill>
                <a:latin typeface="Arial Black" pitchFamily="34" charset="0"/>
              </a:rPr>
              <a:t>, </a:t>
            </a:r>
            <a:r>
              <a:rPr lang="ru-RU" sz="1400" dirty="0" err="1">
                <a:solidFill>
                  <a:schemeClr val="tx1"/>
                </a:solidFill>
                <a:latin typeface="Arial Black" pitchFamily="34" charset="0"/>
              </a:rPr>
              <a:t>организаційні</a:t>
            </a:r>
            <a:r>
              <a:rPr lang="ru-RU" sz="1400" dirty="0">
                <a:solidFill>
                  <a:schemeClr val="tx1"/>
                </a:solidFill>
                <a:latin typeface="Arial Black" pitchFamily="34" charset="0"/>
              </a:rPr>
              <a:t>)</a:t>
            </a:r>
            <a:endParaRPr lang="en-US" sz="14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2051720" y="4957734"/>
            <a:ext cx="5184576" cy="637253"/>
          </a:xfrm>
          <a:prstGeom prst="ellipse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err="1">
                <a:solidFill>
                  <a:schemeClr val="tx1"/>
                </a:solidFill>
                <a:latin typeface="Arial Black" pitchFamily="34" charset="0"/>
              </a:rPr>
              <a:t>Потенциальні</a:t>
            </a:r>
            <a:r>
              <a:rPr lang="ru-RU" sz="1200" dirty="0">
                <a:solidFill>
                  <a:schemeClr val="tx1"/>
                </a:solidFill>
                <a:latin typeface="Arial Black" pitchFamily="34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latin typeface="Arial Black" pitchFamily="34" charset="0"/>
              </a:rPr>
              <a:t>ресурси</a:t>
            </a:r>
            <a:r>
              <a:rPr lang="ru-RU" sz="1200" dirty="0">
                <a:solidFill>
                  <a:schemeClr val="tx1"/>
                </a:solidFill>
                <a:latin typeface="Arial Black" pitchFamily="34" charset="0"/>
              </a:rPr>
              <a:t> (</a:t>
            </a:r>
            <a:r>
              <a:rPr lang="ru-RU" sz="1200" dirty="0" err="1">
                <a:solidFill>
                  <a:schemeClr val="tx1"/>
                </a:solidFill>
                <a:latin typeface="Arial Black" pitchFamily="34" charset="0"/>
              </a:rPr>
              <a:t>політичні</a:t>
            </a:r>
            <a:r>
              <a:rPr lang="ru-RU" sz="1200" dirty="0">
                <a:solidFill>
                  <a:schemeClr val="tx1"/>
                </a:solidFill>
                <a:latin typeface="Arial Black" pitchFamily="34" charset="0"/>
              </a:rPr>
              <a:t>, </a:t>
            </a:r>
            <a:r>
              <a:rPr lang="ru-RU" sz="1200" dirty="0" err="1">
                <a:solidFill>
                  <a:schemeClr val="tx1"/>
                </a:solidFill>
                <a:latin typeface="Arial Black" pitchFamily="34" charset="0"/>
              </a:rPr>
              <a:t>ідеологічні</a:t>
            </a:r>
            <a:r>
              <a:rPr lang="ru-RU" sz="1200" dirty="0">
                <a:solidFill>
                  <a:schemeClr val="tx1"/>
                </a:solidFill>
                <a:latin typeface="Arial Black" pitchFamily="34" charset="0"/>
              </a:rPr>
              <a:t>, </a:t>
            </a:r>
            <a:r>
              <a:rPr lang="ru-RU" sz="1200" dirty="0" err="1">
                <a:solidFill>
                  <a:schemeClr val="tx1"/>
                </a:solidFill>
                <a:latin typeface="Arial Black" pitchFamily="34" charset="0"/>
              </a:rPr>
              <a:t>економична</a:t>
            </a:r>
            <a:r>
              <a:rPr lang="ru-RU" sz="1200" dirty="0">
                <a:solidFill>
                  <a:schemeClr val="tx1"/>
                </a:solidFill>
                <a:latin typeface="Arial Black" pitchFamily="34" charset="0"/>
              </a:rPr>
              <a:t> структура)</a:t>
            </a:r>
            <a:endParaRPr lang="en-US" sz="1200" dirty="0">
              <a:solidFill>
                <a:schemeClr val="tx1"/>
              </a:solidFill>
              <a:latin typeface="Arial Black" pitchFamily="34" charset="0"/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1907704" y="1423481"/>
            <a:ext cx="1152128" cy="405487"/>
          </a:xfrm>
          <a:prstGeom prst="straightConnector1">
            <a:avLst/>
          </a:prstGeom>
          <a:ln w="38100" cmpd="sng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7" idx="0"/>
            <a:endCxn id="5" idx="5"/>
          </p:cNvCxnSpPr>
          <p:nvPr/>
        </p:nvCxnSpPr>
        <p:spPr>
          <a:xfrm flipH="1" flipV="1">
            <a:off x="5291770" y="1431900"/>
            <a:ext cx="1188442" cy="405487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6" idx="3"/>
            <a:endCxn id="7" idx="1"/>
          </p:cNvCxnSpPr>
          <p:nvPr/>
        </p:nvCxnSpPr>
        <p:spPr>
          <a:xfrm>
            <a:off x="3059832" y="2197427"/>
            <a:ext cx="2304256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H="1">
            <a:off x="3059832" y="2017407"/>
            <a:ext cx="2304256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9" idx="0"/>
          </p:cNvCxnSpPr>
          <p:nvPr/>
        </p:nvCxnSpPr>
        <p:spPr>
          <a:xfrm flipV="1">
            <a:off x="4294406" y="1537353"/>
            <a:ext cx="0" cy="144016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stCxn id="8" idx="0"/>
            <a:endCxn id="6" idx="2"/>
          </p:cNvCxnSpPr>
          <p:nvPr/>
        </p:nvCxnSpPr>
        <p:spPr>
          <a:xfrm flipH="1" flipV="1">
            <a:off x="1907704" y="2557467"/>
            <a:ext cx="288032" cy="480053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stCxn id="10" idx="0"/>
            <a:endCxn id="7" idx="2"/>
          </p:cNvCxnSpPr>
          <p:nvPr/>
        </p:nvCxnSpPr>
        <p:spPr>
          <a:xfrm flipV="1">
            <a:off x="6372200" y="2557466"/>
            <a:ext cx="108012" cy="376576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flipH="1" flipV="1">
            <a:off x="2771800" y="2557467"/>
            <a:ext cx="864096" cy="480053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 flipV="1">
            <a:off x="4741377" y="2557467"/>
            <a:ext cx="982753" cy="480053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>
            <a:endCxn id="8" idx="4"/>
          </p:cNvCxnSpPr>
          <p:nvPr/>
        </p:nvCxnSpPr>
        <p:spPr>
          <a:xfrm flipH="1" flipV="1">
            <a:off x="2195738" y="3757600"/>
            <a:ext cx="737875" cy="36004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 flipV="1">
            <a:off x="4499992" y="3757600"/>
            <a:ext cx="0" cy="36004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>
            <a:endCxn id="10" idx="4"/>
          </p:cNvCxnSpPr>
          <p:nvPr/>
        </p:nvCxnSpPr>
        <p:spPr>
          <a:xfrm flipV="1">
            <a:off x="5724128" y="3696042"/>
            <a:ext cx="648072" cy="421599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>
            <a:stCxn id="12" idx="0"/>
            <a:endCxn id="11" idx="2"/>
          </p:cNvCxnSpPr>
          <p:nvPr/>
        </p:nvCxnSpPr>
        <p:spPr>
          <a:xfrm flipV="1">
            <a:off x="4644008" y="4717707"/>
            <a:ext cx="0" cy="240027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 flipH="1" flipV="1">
            <a:off x="3203848" y="4717707"/>
            <a:ext cx="288032" cy="240027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/>
          <p:nvPr/>
        </p:nvCxnSpPr>
        <p:spPr>
          <a:xfrm flipV="1">
            <a:off x="5508104" y="4717707"/>
            <a:ext cx="504056" cy="240027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Right Brace 51"/>
          <p:cNvSpPr/>
          <p:nvPr/>
        </p:nvSpPr>
        <p:spPr>
          <a:xfrm>
            <a:off x="7710064" y="877804"/>
            <a:ext cx="144016" cy="817370"/>
          </a:xfrm>
          <a:prstGeom prst="righ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ight Brace 52"/>
          <p:cNvSpPr/>
          <p:nvPr/>
        </p:nvSpPr>
        <p:spPr>
          <a:xfrm>
            <a:off x="7740352" y="1720247"/>
            <a:ext cx="155448" cy="762000"/>
          </a:xfrm>
          <a:prstGeom prst="righ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ight Brace 54"/>
          <p:cNvSpPr/>
          <p:nvPr/>
        </p:nvSpPr>
        <p:spPr>
          <a:xfrm>
            <a:off x="7740352" y="2677481"/>
            <a:ext cx="155448" cy="1229361"/>
          </a:xfrm>
          <a:prstGeom prst="righ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ight Brace 55"/>
          <p:cNvSpPr/>
          <p:nvPr/>
        </p:nvSpPr>
        <p:spPr>
          <a:xfrm>
            <a:off x="7668344" y="4117640"/>
            <a:ext cx="227456" cy="1380153"/>
          </a:xfrm>
          <a:prstGeom prst="righ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Rectangle 58"/>
          <p:cNvSpPr/>
          <p:nvPr/>
        </p:nvSpPr>
        <p:spPr>
          <a:xfrm>
            <a:off x="3491880" y="3906841"/>
            <a:ext cx="2016224" cy="90786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err="1">
                <a:solidFill>
                  <a:schemeClr val="tx1"/>
                </a:solidFill>
                <a:latin typeface="Arial Black" pitchFamily="34" charset="0"/>
              </a:rPr>
              <a:t>Недостатня</a:t>
            </a:r>
            <a:r>
              <a:rPr lang="ru-RU" sz="1200" dirty="0">
                <a:solidFill>
                  <a:schemeClr val="tx1"/>
                </a:solidFill>
                <a:latin typeface="Arial Black" pitchFamily="34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latin typeface="Arial Black" pitchFamily="34" charset="0"/>
              </a:rPr>
              <a:t>освіта</a:t>
            </a:r>
            <a:endParaRPr lang="en-US" sz="12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63" name="Rectangle 62"/>
          <p:cNvSpPr/>
          <p:nvPr/>
        </p:nvSpPr>
        <p:spPr>
          <a:xfrm>
            <a:off x="7967239" y="1057300"/>
            <a:ext cx="997251" cy="480053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err="1">
                <a:solidFill>
                  <a:schemeClr val="tx1"/>
                </a:solidFill>
                <a:latin typeface="Arial Black" pitchFamily="34" charset="0"/>
              </a:rPr>
              <a:t>Манифестація</a:t>
            </a:r>
            <a:endParaRPr lang="en-US" sz="12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64" name="Rectangle 63"/>
          <p:cNvSpPr/>
          <p:nvPr/>
        </p:nvSpPr>
        <p:spPr>
          <a:xfrm>
            <a:off x="7895800" y="1720247"/>
            <a:ext cx="1068688" cy="762000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err="1">
                <a:solidFill>
                  <a:schemeClr val="tx1"/>
                </a:solidFill>
                <a:latin typeface="Arial Black" pitchFamily="34" charset="0"/>
              </a:rPr>
              <a:t>безпосередні</a:t>
            </a:r>
            <a:r>
              <a:rPr lang="ru-RU" sz="1200" dirty="0">
                <a:solidFill>
                  <a:schemeClr val="tx1"/>
                </a:solidFill>
                <a:latin typeface="Arial Black" pitchFamily="34" charset="0"/>
              </a:rPr>
              <a:t> причини</a:t>
            </a:r>
            <a:endParaRPr lang="en-US" sz="12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65" name="Rectangle 64"/>
          <p:cNvSpPr/>
          <p:nvPr/>
        </p:nvSpPr>
        <p:spPr>
          <a:xfrm>
            <a:off x="8028384" y="2797494"/>
            <a:ext cx="1115616" cy="102011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err="1">
                <a:solidFill>
                  <a:schemeClr val="tx1"/>
                </a:solidFill>
                <a:latin typeface="Arial Black" pitchFamily="34" charset="0"/>
              </a:rPr>
              <a:t>Основні</a:t>
            </a:r>
            <a:r>
              <a:rPr lang="ru-RU" sz="1200" dirty="0">
                <a:solidFill>
                  <a:schemeClr val="tx1"/>
                </a:solidFill>
                <a:latin typeface="Arial Black" pitchFamily="34" charset="0"/>
              </a:rPr>
              <a:t> причини</a:t>
            </a:r>
            <a:endParaRPr lang="en-US" sz="12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8028384" y="4237653"/>
            <a:ext cx="1115616" cy="103870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err="1">
                <a:solidFill>
                  <a:schemeClr val="tx1"/>
                </a:solidFill>
                <a:latin typeface="Arial Black" pitchFamily="34" charset="0"/>
              </a:rPr>
              <a:t>Фундаментальні</a:t>
            </a:r>
            <a:r>
              <a:rPr lang="ru-RU" sz="1200" dirty="0">
                <a:solidFill>
                  <a:schemeClr val="tx1"/>
                </a:solidFill>
                <a:latin typeface="Arial Black" pitchFamily="34" charset="0"/>
              </a:rPr>
              <a:t> причини</a:t>
            </a:r>
            <a:endParaRPr lang="en-US" sz="12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68" name="Title 67"/>
          <p:cNvSpPr>
            <a:spLocks noGrp="1"/>
          </p:cNvSpPr>
          <p:nvPr>
            <p:ph type="title"/>
          </p:nvPr>
        </p:nvSpPr>
        <p:spPr>
          <a:xfrm>
            <a:off x="385192" y="168335"/>
            <a:ext cx="8229600" cy="648939"/>
          </a:xfrm>
        </p:spPr>
        <p:txBody>
          <a:bodyPr>
            <a:normAutofit fontScale="90000"/>
          </a:bodyPr>
          <a:lstStyle/>
          <a:p>
            <a:r>
              <a:rPr lang="ru-RU" sz="3200" b="1" dirty="0">
                <a:latin typeface="Arial Black" pitchFamily="34" charset="0"/>
              </a:rPr>
              <a:t>Модель</a:t>
            </a:r>
            <a:r>
              <a:rPr lang="en-US" sz="3200" b="1" dirty="0">
                <a:latin typeface="Arial Black" pitchFamily="34" charset="0"/>
              </a:rPr>
              <a:t> </a:t>
            </a:r>
            <a:r>
              <a:rPr lang="ru-RU" sz="3200" b="1" dirty="0">
                <a:latin typeface="Arial Black" pitchFamily="34" charset="0"/>
              </a:rPr>
              <a:t>БЕН</a:t>
            </a:r>
            <a:r>
              <a:rPr lang="en-US" sz="3200" b="1" dirty="0">
                <a:latin typeface="Arial Black" pitchFamily="34" charset="0"/>
              </a:rPr>
              <a:t> (UNICEF</a:t>
            </a:r>
            <a:r>
              <a:rPr lang="ru-RU" sz="3200" b="1" dirty="0">
                <a:latin typeface="Arial Black" pitchFamily="34" charset="0"/>
              </a:rPr>
              <a:t>,</a:t>
            </a:r>
            <a:r>
              <a:rPr lang="en-US" sz="3200" b="1" dirty="0">
                <a:latin typeface="Arial Black" pitchFamily="34" charset="0"/>
              </a:rPr>
              <a:t> 1991</a:t>
            </a:r>
            <a:r>
              <a:rPr lang="ru-RU" sz="3200" b="1" dirty="0">
                <a:latin typeface="Arial Black" pitchFamily="34" charset="0"/>
              </a:rPr>
              <a:t>, </a:t>
            </a:r>
            <a:r>
              <a:rPr lang="ru-RU" sz="3200" b="1" dirty="0" err="1">
                <a:latin typeface="Arial Black" pitchFamily="34" charset="0"/>
              </a:rPr>
              <a:t>адаптов</a:t>
            </a:r>
            <a:r>
              <a:rPr lang="ru-RU" sz="3200" b="1" dirty="0">
                <a:latin typeface="Arial Black" pitchFamily="34" charset="0"/>
              </a:rPr>
              <a:t>.</a:t>
            </a:r>
            <a:r>
              <a:rPr lang="en-US" sz="3200" b="1" dirty="0">
                <a:latin typeface="Arial Black" pitchFamily="34" charset="0"/>
              </a:rPr>
              <a:t>)</a:t>
            </a:r>
            <a:endParaRPr lang="en-US" sz="3200" dirty="0">
              <a:latin typeface="Arial Black" pitchFamily="34" charset="0"/>
            </a:endParaRPr>
          </a:p>
        </p:txBody>
      </p:sp>
      <p:cxnSp>
        <p:nvCxnSpPr>
          <p:cNvPr id="3" name="Straight Arrow Connector 2"/>
          <p:cNvCxnSpPr/>
          <p:nvPr/>
        </p:nvCxnSpPr>
        <p:spPr>
          <a:xfrm>
            <a:off x="4067944" y="1537353"/>
            <a:ext cx="0" cy="144016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73037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13" y="396876"/>
            <a:ext cx="7467600" cy="1440657"/>
          </a:xfrm>
        </p:spPr>
        <p:txBody>
          <a:bodyPr anchor="ctr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100" b="1" dirty="0"/>
              <a:t/>
            </a:r>
            <a:br>
              <a:rPr lang="ru-RU" sz="3100" b="1" dirty="0"/>
            </a:br>
            <a:r>
              <a:rPr lang="ru-RU" sz="3600" b="1" cap="all" dirty="0">
                <a:solidFill>
                  <a:srgbClr val="002060"/>
                </a:solidFill>
                <a:latin typeface="Arial Black" pitchFamily="34" charset="0"/>
                <a:cs typeface="Arial" pitchFamily="34" charset="0"/>
              </a:rPr>
              <a:t>Причини </a:t>
            </a:r>
            <a:r>
              <a:rPr lang="ru-RU" sz="3600" b="1" cap="all" dirty="0" err="1">
                <a:solidFill>
                  <a:srgbClr val="002060"/>
                </a:solidFill>
                <a:latin typeface="Arial Black" pitchFamily="34" charset="0"/>
                <a:cs typeface="Arial" pitchFamily="34" charset="0"/>
              </a:rPr>
              <a:t>порушення</a:t>
            </a:r>
            <a:r>
              <a:rPr lang="ru-RU" sz="3600" b="1" cap="all" dirty="0">
                <a:solidFill>
                  <a:srgbClr val="002060"/>
                </a:solidFill>
                <a:latin typeface="Arial Black" pitchFamily="34" charset="0"/>
                <a:cs typeface="Arial" pitchFamily="34" charset="0"/>
              </a:rPr>
              <a:t> </a:t>
            </a:r>
            <a:r>
              <a:rPr lang="ru-RU" sz="3600" b="1" cap="all" dirty="0" err="1">
                <a:solidFill>
                  <a:srgbClr val="002060"/>
                </a:solidFill>
                <a:latin typeface="Arial Black" pitchFamily="34" charset="0"/>
                <a:cs typeface="Arial" pitchFamily="34" charset="0"/>
              </a:rPr>
              <a:t>нутритивного</a:t>
            </a:r>
            <a:r>
              <a:rPr lang="ru-RU" sz="3600" b="1" cap="all" dirty="0">
                <a:solidFill>
                  <a:srgbClr val="002060"/>
                </a:solidFill>
                <a:latin typeface="Arial Black" pitchFamily="34" charset="0"/>
                <a:cs typeface="Arial" pitchFamily="34" charset="0"/>
              </a:rPr>
              <a:t> статусу (БЕН)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endParaRPr lang="en-US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578" name="Объект 2"/>
          <p:cNvSpPr>
            <a:spLocks noGrp="1"/>
          </p:cNvSpPr>
          <p:nvPr>
            <p:ph sz="quarter" idx="1"/>
          </p:nvPr>
        </p:nvSpPr>
        <p:spPr>
          <a:xfrm>
            <a:off x="755650" y="1785931"/>
            <a:ext cx="7531126" cy="3286148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ru-RU" b="1" dirty="0" err="1">
                <a:latin typeface="Arial" pitchFamily="34" charset="0"/>
                <a:cs typeface="Arial" pitchFamily="34" charset="0"/>
              </a:rPr>
              <a:t>Экзогенні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причини </a:t>
            </a:r>
            <a:r>
              <a:rPr lang="ru-RU" dirty="0">
                <a:latin typeface="Arial" pitchFamily="34" charset="0"/>
                <a:cs typeface="Arial" pitchFamily="34" charset="0"/>
              </a:rPr>
              <a:t>— </a:t>
            </a:r>
            <a:br>
              <a:rPr lang="ru-RU" dirty="0">
                <a:latin typeface="Arial" pitchFamily="34" charset="0"/>
                <a:cs typeface="Arial" pitchFamily="34" charset="0"/>
              </a:rPr>
            </a:br>
            <a:r>
              <a:rPr lang="ru-RU" dirty="0" err="1">
                <a:latin typeface="Arial" pitchFamily="34" charset="0"/>
                <a:cs typeface="Arial" pitchFamily="34" charset="0"/>
              </a:rPr>
              <a:t>це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недостатнє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надходження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харчових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речовин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внаслідок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</a:p>
          <a:p>
            <a:pPr eaLnBrk="1" hangingPunct="1">
              <a:buFont typeface="Wingdings" panose="05000000000000000000" pitchFamily="2" charset="2"/>
              <a:buChar char="§"/>
            </a:pPr>
            <a:r>
              <a:rPr lang="ru-RU" dirty="0" err="1">
                <a:latin typeface="Arial" pitchFamily="34" charset="0"/>
                <a:cs typeface="Arial" pitchFamily="34" charset="0"/>
              </a:rPr>
              <a:t>недоїдання</a:t>
            </a:r>
            <a:r>
              <a:rPr lang="ru-RU" dirty="0">
                <a:latin typeface="Arial" pitchFamily="34" charset="0"/>
                <a:cs typeface="Arial" pitchFamily="34" charset="0"/>
              </a:rPr>
              <a:t> (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дефіцитне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харчування</a:t>
            </a:r>
            <a:r>
              <a:rPr lang="ru-RU" dirty="0">
                <a:latin typeface="Arial" pitchFamily="34" charset="0"/>
                <a:cs typeface="Arial" pitchFamily="34" charset="0"/>
              </a:rPr>
              <a:t>), </a:t>
            </a:r>
          </a:p>
          <a:p>
            <a:pPr eaLnBrk="1" hangingPunct="1">
              <a:buFont typeface="Wingdings" panose="05000000000000000000" pitchFamily="2" charset="2"/>
              <a:buChar char="§"/>
            </a:pPr>
            <a:r>
              <a:rPr lang="ru-RU" dirty="0" err="1">
                <a:latin typeface="Arial" pitchFamily="34" charset="0"/>
                <a:cs typeface="Arial" pitchFamily="34" charset="0"/>
              </a:rPr>
              <a:t>труднощів</a:t>
            </a:r>
            <a:r>
              <a:rPr lang="ru-RU" dirty="0">
                <a:latin typeface="Arial" pitchFamily="34" charset="0"/>
                <a:cs typeface="Arial" pitchFamily="34" charset="0"/>
              </a:rPr>
              <a:t> при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прийомі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їжі</a:t>
            </a:r>
            <a:r>
              <a:rPr lang="ru-RU" dirty="0">
                <a:latin typeface="Arial" pitchFamily="34" charset="0"/>
                <a:cs typeface="Arial" pitchFamily="34" charset="0"/>
              </a:rPr>
              <a:t> (в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результаті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неврологічних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порушень</a:t>
            </a:r>
            <a:r>
              <a:rPr lang="ru-RU" dirty="0">
                <a:latin typeface="Arial" pitchFamily="34" charset="0"/>
                <a:cs typeface="Arial" pitchFamily="34" charset="0"/>
              </a:rPr>
              <a:t>,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аномалій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розвитку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або</a:t>
            </a:r>
            <a:r>
              <a:rPr lang="ru-RU" dirty="0">
                <a:latin typeface="Arial" pitchFamily="34" charset="0"/>
                <a:cs typeface="Arial" pitchFamily="34" charset="0"/>
              </a:rPr>
              <a:t> травм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щелепно-лицьового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апарату</a:t>
            </a:r>
            <a:r>
              <a:rPr lang="ru-RU" dirty="0">
                <a:latin typeface="Arial" pitchFamily="34" charset="0"/>
                <a:cs typeface="Arial" pitchFamily="34" charset="0"/>
              </a:rPr>
              <a:t>),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buFont typeface="Wingdings" panose="05000000000000000000" pitchFamily="2" charset="2"/>
              <a:buChar char="§"/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або </a:t>
            </a:r>
            <a:r>
              <a:rPr lang="uk-UA" dirty="0">
                <a:latin typeface="Arial" pitchFamily="34" charset="0"/>
                <a:cs typeface="Arial" pitchFamily="34" charset="0"/>
              </a:rPr>
              <a:t>інфекційних хвороб, інтоксикацій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65163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337345"/>
            <a:ext cx="5051425" cy="1259417"/>
          </a:xfrm>
        </p:spPr>
        <p:txBody>
          <a:bodyPr anchor="ctr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b="1" cap="all" dirty="0">
                <a:solidFill>
                  <a:srgbClr val="002060"/>
                </a:solidFill>
                <a:latin typeface="Arial Black" pitchFamily="34" charset="0"/>
                <a:cs typeface="Arial" pitchFamily="34" charset="0"/>
              </a:rPr>
              <a:t>Причини </a:t>
            </a:r>
            <a:r>
              <a:rPr lang="uk-UA" sz="2800" b="1" cap="all" dirty="0">
                <a:solidFill>
                  <a:srgbClr val="002060"/>
                </a:solidFill>
                <a:latin typeface="Arial Black" pitchFamily="34" charset="0"/>
                <a:cs typeface="Arial" pitchFamily="34" charset="0"/>
              </a:rPr>
              <a:t>порушення</a:t>
            </a:r>
            <a:r>
              <a:rPr lang="ru-RU" sz="2800" b="1" cap="all" dirty="0">
                <a:solidFill>
                  <a:srgbClr val="002060"/>
                </a:solidFill>
                <a:latin typeface="Arial Black" pitchFamily="34" charset="0"/>
                <a:cs typeface="Arial" pitchFamily="34" charset="0"/>
              </a:rPr>
              <a:t> </a:t>
            </a:r>
            <a:r>
              <a:rPr lang="ru-RU" sz="2800" b="1" cap="all" dirty="0" err="1">
                <a:solidFill>
                  <a:srgbClr val="002060"/>
                </a:solidFill>
                <a:latin typeface="Arial Black" pitchFamily="34" charset="0"/>
                <a:cs typeface="Arial" pitchFamily="34" charset="0"/>
              </a:rPr>
              <a:t>нутритивного</a:t>
            </a:r>
            <a:r>
              <a:rPr lang="ru-RU" sz="2800" b="1" cap="all" dirty="0">
                <a:solidFill>
                  <a:srgbClr val="002060"/>
                </a:solidFill>
                <a:latin typeface="Arial Black" pitchFamily="34" charset="0"/>
                <a:cs typeface="Arial" pitchFamily="34" charset="0"/>
              </a:rPr>
              <a:t> статусу (БЕН)</a:t>
            </a:r>
            <a:endParaRPr lang="en-US" sz="2800" cap="all" dirty="0">
              <a:solidFill>
                <a:srgbClr val="002060"/>
              </a:solidFill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778001"/>
            <a:ext cx="7467600" cy="3616854"/>
          </a:xfrm>
        </p:spPr>
        <p:txBody>
          <a:bodyPr>
            <a:normAutofit fontScale="92500" lnSpcReduction="10000"/>
          </a:bodyPr>
          <a:lstStyle/>
          <a:p>
            <a:pPr marL="0" indent="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uk-UA" sz="3000" b="1" dirty="0">
                <a:latin typeface="Arial" pitchFamily="34" charset="0"/>
                <a:cs typeface="Arial" pitchFamily="34" charset="0"/>
              </a:rPr>
              <a:t>Ендогенні причини: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uk-UA" b="1" dirty="0">
                <a:latin typeface="Arial" pitchFamily="34" charset="0"/>
                <a:cs typeface="Arial" pitchFamily="34" charset="0"/>
              </a:rPr>
              <a:t>порушення перетравлення, абсорбції і </a:t>
            </a:r>
            <a:r>
              <a:rPr lang="uk-UA" b="1" dirty="0" err="1">
                <a:latin typeface="Arial" pitchFamily="34" charset="0"/>
                <a:cs typeface="Arial" pitchFamily="34" charset="0"/>
              </a:rPr>
              <a:t>ретенції</a:t>
            </a:r>
            <a:r>
              <a:rPr lang="uk-UA" b="1" dirty="0">
                <a:latin typeface="Arial" pitchFamily="34" charset="0"/>
                <a:cs typeface="Arial" pitchFamily="34" charset="0"/>
              </a:rPr>
              <a:t> харчових речовин;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uk-UA" b="1" dirty="0">
                <a:latin typeface="Arial" pitchFamily="34" charset="0"/>
                <a:cs typeface="Arial" pitchFamily="34" charset="0"/>
              </a:rPr>
              <a:t>підвищені потреби в </a:t>
            </a:r>
            <a:r>
              <a:rPr lang="uk-UA" b="1" dirty="0" err="1">
                <a:latin typeface="Arial" pitchFamily="34" charset="0"/>
                <a:cs typeface="Arial" pitchFamily="34" charset="0"/>
              </a:rPr>
              <a:t>нутриентах</a:t>
            </a:r>
            <a:r>
              <a:rPr lang="uk-UA" b="1" dirty="0">
                <a:latin typeface="Arial" pitchFamily="34" charset="0"/>
                <a:cs typeface="Arial" pitchFamily="34" charset="0"/>
              </a:rPr>
              <a:t> та енергії (недоношені діти, вроджені вади серця, хронічна патологія легень, тяжкі інфекції, що супроводжуються </a:t>
            </a:r>
            <a:r>
              <a:rPr lang="uk-UA" b="1" dirty="0" err="1">
                <a:latin typeface="Arial" pitchFamily="34" charset="0"/>
                <a:cs typeface="Arial" pitchFamily="34" charset="0"/>
              </a:rPr>
              <a:t>катаболічним</a:t>
            </a:r>
            <a:r>
              <a:rPr lang="uk-UA" b="1" dirty="0">
                <a:latin typeface="Arial" pitchFamily="34" charset="0"/>
                <a:cs typeface="Arial" pitchFamily="34" charset="0"/>
              </a:rPr>
              <a:t> стресом і ін.);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uk-UA" b="1" dirty="0">
                <a:latin typeface="Arial" pitchFamily="34" charset="0"/>
                <a:cs typeface="Arial" pitchFamily="34" charset="0"/>
              </a:rPr>
              <a:t> спадкові та вроджені захворювання обміну речовин;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uk-UA" b="1" dirty="0">
                <a:latin typeface="Arial" pitchFamily="34" charset="0"/>
                <a:cs typeface="Arial" pitchFamily="34" charset="0"/>
              </a:rPr>
              <a:t>патологія ЦНС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5603" name="Picture 2" descr="D:\ЯРОВАЯ\Кафедра\История кафедры\ФОТО\IMG_064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7402" y="130970"/>
            <a:ext cx="2574925" cy="1609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106826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866"/>
            <a:ext cx="7467600" cy="1488281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cap="all" dirty="0">
                <a:solidFill>
                  <a:srgbClr val="002060"/>
                </a:solidFill>
                <a:latin typeface="Arial Black" pitchFamily="34" charset="0"/>
                <a:cs typeface="Arial" pitchFamily="34" charset="0"/>
              </a:rPr>
              <a:t>Патогенез</a:t>
            </a:r>
            <a:br>
              <a:rPr lang="ru-RU" sz="3200" b="1" cap="all" dirty="0">
                <a:solidFill>
                  <a:srgbClr val="002060"/>
                </a:solidFill>
                <a:latin typeface="Arial Black" pitchFamily="34" charset="0"/>
                <a:cs typeface="Arial" pitchFamily="34" charset="0"/>
              </a:rPr>
            </a:br>
            <a:r>
              <a:rPr lang="uk-UA" sz="3200" b="1" cap="all" dirty="0">
                <a:solidFill>
                  <a:srgbClr val="002060"/>
                </a:solidFill>
                <a:latin typeface="Arial Black" pitchFamily="34" charset="0"/>
                <a:cs typeface="Arial" pitchFamily="34" charset="0"/>
              </a:rPr>
              <a:t>Гормональний дисбаланс (</a:t>
            </a:r>
            <a:r>
              <a:rPr lang="uk-UA" sz="3200" b="1" cap="all" dirty="0" err="1">
                <a:solidFill>
                  <a:srgbClr val="002060"/>
                </a:solidFill>
                <a:latin typeface="Arial Black" pitchFamily="34" charset="0"/>
                <a:cs typeface="Arial" pitchFamily="34" charset="0"/>
              </a:rPr>
              <a:t>катаболічна</a:t>
            </a:r>
            <a:r>
              <a:rPr lang="uk-UA" sz="3200" b="1" cap="all" dirty="0">
                <a:solidFill>
                  <a:srgbClr val="002060"/>
                </a:solidFill>
                <a:latin typeface="Arial Black" pitchFamily="34" charset="0"/>
                <a:cs typeface="Arial" pitchFamily="34" charset="0"/>
              </a:rPr>
              <a:t> направленість)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837532"/>
            <a:ext cx="7467600" cy="3557322"/>
          </a:xfrm>
        </p:spPr>
        <p:txBody>
          <a:bodyPr>
            <a:normAutofit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↑</a:t>
            </a:r>
            <a:r>
              <a:rPr lang="uk-UA" sz="2800" dirty="0" err="1">
                <a:latin typeface="Arial" pitchFamily="34" charset="0"/>
                <a:cs typeface="Arial" pitchFamily="34" charset="0"/>
              </a:rPr>
              <a:t>катехоламінів</a:t>
            </a:r>
            <a:r>
              <a:rPr lang="uk-UA" sz="2800" dirty="0">
                <a:latin typeface="Arial" pitchFamily="34" charset="0"/>
                <a:cs typeface="Arial" pitchFamily="34" charset="0"/>
              </a:rPr>
              <a:t>, </a:t>
            </a:r>
            <a:r>
              <a:rPr lang="uk-UA" sz="2800" dirty="0" err="1">
                <a:latin typeface="Arial" pitchFamily="34" charset="0"/>
                <a:cs typeface="Arial" pitchFamily="34" charset="0"/>
              </a:rPr>
              <a:t>глюкагона</a:t>
            </a:r>
            <a:r>
              <a:rPr lang="uk-UA" sz="2800" dirty="0">
                <a:latin typeface="Arial" pitchFamily="34" charset="0"/>
                <a:cs typeface="Arial" pitchFamily="34" charset="0"/>
              </a:rPr>
              <a:t>, </a:t>
            </a:r>
            <a:r>
              <a:rPr lang="uk-UA" sz="2800" dirty="0" err="1">
                <a:latin typeface="Arial" pitchFamily="34" charset="0"/>
                <a:cs typeface="Arial" pitchFamily="34" charset="0"/>
              </a:rPr>
              <a:t>кортизола</a:t>
            </a:r>
            <a:r>
              <a:rPr lang="uk-UA" sz="2800" dirty="0">
                <a:latin typeface="Arial" pitchFamily="34" charset="0"/>
                <a:cs typeface="Arial" pitchFamily="34" charset="0"/>
              </a:rPr>
              <a:t> → </a:t>
            </a:r>
          </a:p>
          <a:p>
            <a:pPr marL="0" indent="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uk-UA" sz="2800" dirty="0">
                <a:latin typeface="Arial" pitchFamily="34" charset="0"/>
                <a:cs typeface="Arial" pitchFamily="34" charset="0"/>
              </a:rPr>
              <a:t>↑ </a:t>
            </a:r>
            <a:r>
              <a:rPr lang="uk-UA" sz="2800" dirty="0" err="1">
                <a:latin typeface="Arial" pitchFamily="34" charset="0"/>
                <a:cs typeface="Arial" pitchFamily="34" charset="0"/>
              </a:rPr>
              <a:t>ліполізу</a:t>
            </a:r>
            <a:r>
              <a:rPr lang="uk-UA" sz="2800" dirty="0">
                <a:latin typeface="Arial" pitchFamily="34" charset="0"/>
                <a:cs typeface="Arial" pitchFamily="34" charset="0"/>
              </a:rPr>
              <a:t>, деструкції білків, </a:t>
            </a:r>
            <a:r>
              <a:rPr lang="uk-UA" sz="2800" dirty="0" err="1">
                <a:latin typeface="Arial" pitchFamily="34" charset="0"/>
                <a:cs typeface="Arial" pitchFamily="34" charset="0"/>
              </a:rPr>
              <a:t>глюконеогенезу</a:t>
            </a:r>
            <a:r>
              <a:rPr lang="uk-UA" sz="2800" dirty="0">
                <a:latin typeface="Arial" pitchFamily="34" charset="0"/>
                <a:cs typeface="Arial" pitchFamily="34" charset="0"/>
              </a:rPr>
              <a:t>;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uk-UA" sz="2800" dirty="0">
                <a:latin typeface="Arial" pitchFamily="34" charset="0"/>
                <a:cs typeface="Arial" pitchFamily="34" charset="0"/>
              </a:rPr>
              <a:t>↑ </a:t>
            </a:r>
            <a:r>
              <a:rPr lang="uk-UA" sz="2800" dirty="0" err="1">
                <a:latin typeface="Arial" pitchFamily="34" charset="0"/>
                <a:cs typeface="Arial" pitchFamily="34" charset="0"/>
              </a:rPr>
              <a:t>тіреоїдных</a:t>
            </a:r>
            <a:r>
              <a:rPr lang="uk-UA" sz="2800" dirty="0">
                <a:latin typeface="Arial" pitchFamily="34" charset="0"/>
                <a:cs typeface="Arial" pitchFamily="34" charset="0"/>
              </a:rPr>
              <a:t> гормонів;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uk-UA" sz="2800" dirty="0">
                <a:latin typeface="Arial" pitchFamily="34" charset="0"/>
                <a:cs typeface="Arial" pitchFamily="34" charset="0"/>
              </a:rPr>
              <a:t>↑АДГ → </a:t>
            </a:r>
            <a:r>
              <a:rPr lang="uk-UA" sz="2800" dirty="0" err="1">
                <a:latin typeface="Arial" pitchFamily="34" charset="0"/>
                <a:cs typeface="Arial" pitchFamily="34" charset="0"/>
              </a:rPr>
              <a:t>гіперальдостеронізм</a:t>
            </a:r>
            <a:r>
              <a:rPr lang="uk-UA" sz="2800" dirty="0">
                <a:latin typeface="Arial" pitchFamily="34" charset="0"/>
                <a:cs typeface="Arial" pitchFamily="34" charset="0"/>
              </a:rPr>
              <a:t>;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uk-UA" sz="2800" dirty="0">
                <a:latin typeface="Arial" pitchFamily="34" charset="0"/>
                <a:cs typeface="Arial" pitchFamily="34" charset="0"/>
              </a:rPr>
              <a:t>↑ СТГ (але низькій рівень </a:t>
            </a:r>
            <a:r>
              <a:rPr lang="uk-UA" sz="2800" dirty="0" err="1">
                <a:latin typeface="Arial" pitchFamily="34" charset="0"/>
                <a:cs typeface="Arial" pitchFamily="34" charset="0"/>
              </a:rPr>
              <a:t>соматомединів</a:t>
            </a:r>
            <a:r>
              <a:rPr lang="uk-UA" sz="2800" dirty="0">
                <a:latin typeface="Arial" pitchFamily="34" charset="0"/>
                <a:cs typeface="Arial" pitchFamily="34" charset="0"/>
              </a:rPr>
              <a:t>, </a:t>
            </a:r>
            <a:r>
              <a:rPr lang="uk-UA" sz="2800" dirty="0" err="1">
                <a:latin typeface="Arial" pitchFamily="34" charset="0"/>
                <a:cs typeface="Arial" pitchFamily="34" charset="0"/>
              </a:rPr>
              <a:t>інсуліноподібного</a:t>
            </a:r>
            <a:r>
              <a:rPr lang="uk-UA" sz="2800" dirty="0">
                <a:latin typeface="Arial" pitchFamily="34" charset="0"/>
                <a:cs typeface="Arial" pitchFamily="34" charset="0"/>
              </a:rPr>
              <a:t> фактору росту);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uk-UA" sz="2800" dirty="0">
                <a:latin typeface="Arial" pitchFamily="34" charset="0"/>
                <a:cs typeface="Arial" pitchFamily="34" charset="0"/>
              </a:rPr>
              <a:t>↓ інсуліну</a:t>
            </a:r>
          </a:p>
        </p:txBody>
      </p:sp>
      <p:pic>
        <p:nvPicPr>
          <p:cNvPr id="4" name="Picture 5" descr="http://footage.framepool.com/shotimg/qf/164680909-adrenal-gland-ureter-kidney-medicin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3702" y="2571748"/>
            <a:ext cx="2047264" cy="959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36086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4546" y="285732"/>
            <a:ext cx="6500858" cy="1206518"/>
          </a:xfrm>
        </p:spPr>
        <p:txBody>
          <a:bodyPr anchor="ctr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cap="all" dirty="0" err="1">
                <a:solidFill>
                  <a:srgbClr val="002060"/>
                </a:solidFill>
                <a:latin typeface="Arial Black" pitchFamily="34" charset="0"/>
                <a:cs typeface="Arial" pitchFamily="34" charset="0"/>
              </a:rPr>
              <a:t>Водно-електролітний</a:t>
            </a:r>
            <a:r>
              <a:rPr lang="ru-RU" sz="3200" b="1" cap="all" dirty="0">
                <a:solidFill>
                  <a:srgbClr val="002060"/>
                </a:solidFill>
                <a:latin typeface="Arial Black" pitchFamily="34" charset="0"/>
                <a:cs typeface="Arial" pitchFamily="34" charset="0"/>
              </a:rPr>
              <a:t> дисбаланс</a:t>
            </a:r>
            <a:endParaRPr lang="en-US" sz="3200" cap="all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27650" name="Объект 2"/>
          <p:cNvSpPr>
            <a:spLocks noGrp="1"/>
          </p:cNvSpPr>
          <p:nvPr>
            <p:ph sz="quarter" idx="1"/>
          </p:nvPr>
        </p:nvSpPr>
        <p:spPr>
          <a:xfrm>
            <a:off x="971550" y="1778000"/>
            <a:ext cx="6768802" cy="3059907"/>
          </a:xfrm>
        </p:spPr>
        <p:txBody>
          <a:bodyPr/>
          <a:lstStyle/>
          <a:p>
            <a:pPr eaLnBrk="1" hangingPunct="1"/>
            <a:r>
              <a:rPr lang="en-US" dirty="0">
                <a:latin typeface="Arial" charset="0"/>
                <a:cs typeface="Arial" charset="0"/>
              </a:rPr>
              <a:t>↑</a:t>
            </a:r>
            <a:r>
              <a:rPr lang="ru-RU" dirty="0">
                <a:latin typeface="Arial" charset="0"/>
                <a:cs typeface="Arial" charset="0"/>
              </a:rPr>
              <a:t> </a:t>
            </a:r>
            <a:r>
              <a:rPr lang="ru-RU" dirty="0" err="1">
                <a:latin typeface="Arial" charset="0"/>
                <a:cs typeface="Arial" charset="0"/>
              </a:rPr>
              <a:t>гідратації</a:t>
            </a:r>
            <a:r>
              <a:rPr lang="ru-RU" dirty="0">
                <a:latin typeface="Arial" charset="0"/>
                <a:cs typeface="Arial" charset="0"/>
              </a:rPr>
              <a:t> (особливо </a:t>
            </a:r>
            <a:r>
              <a:rPr lang="ru-RU" dirty="0" err="1">
                <a:latin typeface="Arial" charset="0"/>
                <a:cs typeface="Arial" charset="0"/>
              </a:rPr>
              <a:t>позаклітинної</a:t>
            </a:r>
            <a:r>
              <a:rPr lang="ru-RU" dirty="0">
                <a:latin typeface="Arial" charset="0"/>
                <a:cs typeface="Arial" charset="0"/>
              </a:rPr>
              <a:t>);</a:t>
            </a:r>
          </a:p>
          <a:p>
            <a:pPr eaLnBrk="1" hangingPunct="1"/>
            <a:r>
              <a:rPr lang="ru-RU" dirty="0" err="1" smtClean="0">
                <a:latin typeface="Arial" charset="0"/>
                <a:cs typeface="Arial" charset="0"/>
              </a:rPr>
              <a:t>перероспод</a:t>
            </a:r>
            <a:r>
              <a:rPr lang="ru-RU" dirty="0" smtClean="0">
                <a:latin typeface="Arial" charset="0"/>
                <a:cs typeface="Arial" charset="0"/>
              </a:rPr>
              <a:t> </a:t>
            </a:r>
            <a:r>
              <a:rPr lang="ru-RU" dirty="0" err="1">
                <a:latin typeface="Arial" charset="0"/>
                <a:cs typeface="Arial" charset="0"/>
              </a:rPr>
              <a:t>рідини</a:t>
            </a:r>
            <a:r>
              <a:rPr lang="ru-RU" dirty="0">
                <a:latin typeface="Arial" charset="0"/>
                <a:cs typeface="Arial" charset="0"/>
              </a:rPr>
              <a:t> (</a:t>
            </a:r>
            <a:r>
              <a:rPr lang="en-US" dirty="0">
                <a:latin typeface="Arial" charset="0"/>
                <a:cs typeface="Arial" charset="0"/>
              </a:rPr>
              <a:t>↑</a:t>
            </a:r>
            <a:r>
              <a:rPr lang="ru-RU" dirty="0">
                <a:latin typeface="Arial" charset="0"/>
                <a:cs typeface="Arial" charset="0"/>
              </a:rPr>
              <a:t> в </a:t>
            </a:r>
            <a:r>
              <a:rPr lang="ru-RU" dirty="0" err="1">
                <a:latin typeface="Arial" charset="0"/>
                <a:cs typeface="Arial" charset="0"/>
              </a:rPr>
              <a:t>інтерстиції</a:t>
            </a:r>
            <a:r>
              <a:rPr lang="ru-RU" dirty="0">
                <a:latin typeface="Arial" charset="0"/>
                <a:cs typeface="Arial" charset="0"/>
              </a:rPr>
              <a:t>,  ↓ ОЦК);</a:t>
            </a:r>
          </a:p>
          <a:p>
            <a:pPr eaLnBrk="1" hangingPunct="1"/>
            <a:r>
              <a:rPr lang="ru-RU" dirty="0">
                <a:latin typeface="Arial" charset="0"/>
                <a:cs typeface="Arial" charset="0"/>
              </a:rPr>
              <a:t>↓ ОЦК, </a:t>
            </a:r>
            <a:r>
              <a:rPr lang="ru-RU" dirty="0" err="1">
                <a:latin typeface="Arial" charset="0"/>
                <a:cs typeface="Arial" charset="0"/>
              </a:rPr>
              <a:t>фільтрації</a:t>
            </a:r>
            <a:r>
              <a:rPr lang="ru-RU" dirty="0">
                <a:latin typeface="Arial" charset="0"/>
                <a:cs typeface="Arial" charset="0"/>
              </a:rPr>
              <a:t> → </a:t>
            </a:r>
            <a:r>
              <a:rPr lang="en-US" dirty="0">
                <a:latin typeface="Arial" charset="0"/>
                <a:cs typeface="Arial" charset="0"/>
              </a:rPr>
              <a:t>↑</a:t>
            </a:r>
            <a:r>
              <a:rPr lang="ru-RU" dirty="0">
                <a:latin typeface="Arial" charset="0"/>
                <a:cs typeface="Arial" charset="0"/>
              </a:rPr>
              <a:t>АДГ  та </a:t>
            </a:r>
            <a:r>
              <a:rPr lang="ru-RU" dirty="0" err="1">
                <a:latin typeface="Arial" charset="0"/>
                <a:cs typeface="Arial" charset="0"/>
              </a:rPr>
              <a:t>ін</a:t>
            </a:r>
            <a:r>
              <a:rPr lang="ru-RU" dirty="0">
                <a:latin typeface="Arial" charset="0"/>
                <a:cs typeface="Arial" charset="0"/>
              </a:rPr>
              <a:t>.;</a:t>
            </a:r>
          </a:p>
          <a:p>
            <a:pPr eaLnBrk="1" hangingPunct="1"/>
            <a:r>
              <a:rPr lang="en-US" dirty="0">
                <a:latin typeface="Arial" charset="0"/>
                <a:cs typeface="Arial" charset="0"/>
              </a:rPr>
              <a:t>↑</a:t>
            </a:r>
            <a:r>
              <a:rPr lang="ru-RU" dirty="0">
                <a:latin typeface="Arial" charset="0"/>
                <a:cs typeface="Arial" charset="0"/>
              </a:rPr>
              <a:t> </a:t>
            </a:r>
            <a:r>
              <a:rPr lang="en-US" dirty="0">
                <a:latin typeface="Arial" charset="0"/>
                <a:cs typeface="Arial" charset="0"/>
              </a:rPr>
              <a:t>Na</a:t>
            </a:r>
            <a:r>
              <a:rPr lang="ru-RU" dirty="0">
                <a:latin typeface="Arial" charset="0"/>
                <a:cs typeface="Arial" charset="0"/>
              </a:rPr>
              <a:t> (в </a:t>
            </a:r>
            <a:r>
              <a:rPr lang="ru-RU" dirty="0" err="1">
                <a:latin typeface="Arial" charset="0"/>
                <a:cs typeface="Arial" charset="0"/>
              </a:rPr>
              <a:t>міжклітинному</a:t>
            </a:r>
            <a:r>
              <a:rPr lang="ru-RU" dirty="0">
                <a:latin typeface="Arial" charset="0"/>
                <a:cs typeface="Arial" charset="0"/>
              </a:rPr>
              <a:t> </a:t>
            </a:r>
            <a:r>
              <a:rPr lang="ru-RU" dirty="0" err="1">
                <a:latin typeface="Arial" charset="0"/>
                <a:cs typeface="Arial" charset="0"/>
              </a:rPr>
              <a:t>просторі</a:t>
            </a:r>
            <a:r>
              <a:rPr lang="ru-RU" dirty="0">
                <a:latin typeface="Arial" charset="0"/>
                <a:cs typeface="Arial" charset="0"/>
              </a:rPr>
              <a:t>);</a:t>
            </a:r>
            <a:endParaRPr lang="en-US" dirty="0">
              <a:latin typeface="Arial" charset="0"/>
              <a:cs typeface="Arial" charset="0"/>
            </a:endParaRPr>
          </a:p>
          <a:p>
            <a:pPr eaLnBrk="1" hangingPunct="1"/>
            <a:r>
              <a:rPr lang="ru-RU" dirty="0">
                <a:latin typeface="Arial" charset="0"/>
                <a:cs typeface="Arial" charset="0"/>
              </a:rPr>
              <a:t>↓</a:t>
            </a:r>
            <a:r>
              <a:rPr lang="en-US" dirty="0">
                <a:latin typeface="Arial" charset="0"/>
                <a:cs typeface="Arial" charset="0"/>
              </a:rPr>
              <a:t> K</a:t>
            </a:r>
            <a:r>
              <a:rPr lang="ru-RU" dirty="0">
                <a:latin typeface="Arial" charset="0"/>
                <a:cs typeface="Arial" charset="0"/>
              </a:rPr>
              <a:t> до 25-30 </a:t>
            </a:r>
            <a:r>
              <a:rPr lang="ru-RU" dirty="0" err="1">
                <a:latin typeface="Arial" charset="0"/>
                <a:cs typeface="Arial" charset="0"/>
              </a:rPr>
              <a:t>ммоль</a:t>
            </a:r>
            <a:r>
              <a:rPr lang="ru-RU" dirty="0">
                <a:latin typeface="Arial" charset="0"/>
                <a:cs typeface="Arial" charset="0"/>
              </a:rPr>
              <a:t> ( в </a:t>
            </a:r>
            <a:r>
              <a:rPr lang="ru-RU" dirty="0" err="1">
                <a:latin typeface="Arial" charset="0"/>
                <a:cs typeface="Arial" charset="0"/>
              </a:rPr>
              <a:t>нормі</a:t>
            </a:r>
            <a:r>
              <a:rPr lang="ru-RU" dirty="0">
                <a:latin typeface="Arial" charset="0"/>
                <a:cs typeface="Arial" charset="0"/>
              </a:rPr>
              <a:t> – 45-50)</a:t>
            </a:r>
            <a:r>
              <a:rPr lang="en-US" dirty="0">
                <a:latin typeface="Arial" charset="0"/>
                <a:cs typeface="Arial" charset="0"/>
              </a:rPr>
              <a:t>;</a:t>
            </a:r>
          </a:p>
          <a:p>
            <a:pPr eaLnBrk="1" hangingPunct="1"/>
            <a:r>
              <a:rPr lang="ru-RU" dirty="0">
                <a:latin typeface="Arial" charset="0"/>
                <a:cs typeface="Arial" charset="0"/>
              </a:rPr>
              <a:t>↓</a:t>
            </a:r>
            <a:r>
              <a:rPr lang="en-US" dirty="0">
                <a:latin typeface="Arial" charset="0"/>
                <a:cs typeface="Arial" charset="0"/>
              </a:rPr>
              <a:t>Mg, P, Fe, Zn, Cu</a:t>
            </a:r>
          </a:p>
          <a:p>
            <a:pPr eaLnBrk="1" hangingPunct="1"/>
            <a:r>
              <a:rPr lang="ru-RU" dirty="0">
                <a:latin typeface="Arial" charset="0"/>
                <a:cs typeface="Arial" charset="0"/>
              </a:rPr>
              <a:t>↓</a:t>
            </a:r>
            <a:r>
              <a:rPr lang="en-US" dirty="0" err="1">
                <a:latin typeface="Arial" charset="0"/>
                <a:cs typeface="Arial" charset="0"/>
              </a:rPr>
              <a:t>Vit</a:t>
            </a:r>
            <a:endParaRPr lang="en-US" dirty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39" y="97195"/>
            <a:ext cx="2240749" cy="15065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96095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ctr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sz="3200" b="1" cap="all" dirty="0">
                <a:solidFill>
                  <a:srgbClr val="002060"/>
                </a:solidFill>
                <a:latin typeface="Arial Black" pitchFamily="34" charset="0"/>
                <a:cs typeface="Arial" pitchFamily="34" charset="0"/>
              </a:rPr>
              <a:t>Порушення білкового обміну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333501"/>
            <a:ext cx="7467600" cy="4061354"/>
          </a:xfrm>
        </p:spPr>
        <p:txBody>
          <a:bodyPr>
            <a:normAutofit fontScale="92500"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↓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uk-UA" sz="2800" dirty="0">
                <a:latin typeface="Arial" pitchFamily="34" charset="0"/>
                <a:cs typeface="Arial" pitchFamily="34" charset="0"/>
              </a:rPr>
              <a:t>загального білка;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uk-UA" sz="2800" dirty="0">
                <a:latin typeface="Arial" pitchFamily="34" charset="0"/>
                <a:cs typeface="Arial" pitchFamily="34" charset="0"/>
              </a:rPr>
              <a:t>↓ альбумінів;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uk-UA" sz="2800" dirty="0">
                <a:latin typeface="Arial" pitchFamily="34" charset="0"/>
                <a:cs typeface="Arial" pitchFamily="34" charset="0"/>
              </a:rPr>
              <a:t>↓ транспортних білків (</a:t>
            </a:r>
            <a:r>
              <a:rPr lang="uk-UA" sz="2800" dirty="0" err="1">
                <a:latin typeface="Arial" pitchFamily="34" charset="0"/>
                <a:cs typeface="Arial" pitchFamily="34" charset="0"/>
              </a:rPr>
              <a:t>трансферин</a:t>
            </a:r>
            <a:r>
              <a:rPr lang="uk-UA" sz="2800" dirty="0">
                <a:latin typeface="Arial" pitchFamily="34" charset="0"/>
                <a:cs typeface="Arial" pitchFamily="34" charset="0"/>
              </a:rPr>
              <a:t>, </a:t>
            </a:r>
            <a:r>
              <a:rPr lang="uk-UA" sz="2800" dirty="0" err="1">
                <a:latin typeface="Arial" pitchFamily="34" charset="0"/>
                <a:cs typeface="Arial" pitchFamily="34" charset="0"/>
              </a:rPr>
              <a:t>церулоплазмін</a:t>
            </a:r>
            <a:r>
              <a:rPr lang="uk-UA" sz="2800" dirty="0">
                <a:latin typeface="Arial" pitchFamily="34" charset="0"/>
                <a:cs typeface="Arial" pitchFamily="34" charset="0"/>
              </a:rPr>
              <a:t>, </a:t>
            </a:r>
            <a:r>
              <a:rPr lang="uk-UA" sz="2800" dirty="0" err="1">
                <a:latin typeface="Arial" pitchFamily="34" charset="0"/>
                <a:cs typeface="Arial" pitchFamily="34" charset="0"/>
              </a:rPr>
              <a:t>ретинол-зв’язуючий</a:t>
            </a:r>
            <a:r>
              <a:rPr lang="uk-UA" sz="2800" dirty="0">
                <a:latin typeface="Arial" pitchFamily="34" charset="0"/>
                <a:cs typeface="Arial" pitchFamily="34" charset="0"/>
              </a:rPr>
              <a:t> білок);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uk-UA" sz="2800" dirty="0">
                <a:latin typeface="Arial" pitchFamily="34" charset="0"/>
                <a:cs typeface="Arial" pitchFamily="34" charset="0"/>
              </a:rPr>
              <a:t>↓ </a:t>
            </a:r>
            <a:r>
              <a:rPr lang="uk-UA" sz="2800" dirty="0" err="1">
                <a:latin typeface="Arial" pitchFamily="34" charset="0"/>
                <a:cs typeface="Arial" pitchFamily="34" charset="0"/>
              </a:rPr>
              <a:t>фібріногену</a:t>
            </a:r>
            <a:r>
              <a:rPr lang="uk-UA" sz="2800" dirty="0">
                <a:latin typeface="Arial" pitchFamily="34" charset="0"/>
                <a:cs typeface="Arial" pitchFamily="34" charset="0"/>
              </a:rPr>
              <a:t>, факторів згортання;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uk-UA" sz="2800" dirty="0">
                <a:latin typeface="Arial" pitchFamily="34" charset="0"/>
                <a:cs typeface="Arial" pitchFamily="34" charset="0"/>
              </a:rPr>
              <a:t>Порушення амінокислотного складу («консервація» білкового обміну – </a:t>
            </a:r>
            <a:r>
              <a:rPr lang="uk-UA" sz="2800" dirty="0"/>
              <a:t/>
            </a:r>
            <a:br>
              <a:rPr lang="uk-UA" sz="2800" dirty="0"/>
            </a:b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пригнічення синтезу, уповільнення розпаду альбуміну, реутилізація амінокислот, використання м'язового пулу білка)</a:t>
            </a: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2264" y="1071550"/>
            <a:ext cx="2143086" cy="14882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127366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ctr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sz="3200" b="1" cap="all" dirty="0">
                <a:solidFill>
                  <a:srgbClr val="002060"/>
                </a:solidFill>
                <a:latin typeface="Arial Black" pitchFamily="34" charset="0"/>
                <a:cs typeface="Arial" pitchFamily="34" charset="0"/>
              </a:rPr>
              <a:t>Порушення жирового обміну</a:t>
            </a:r>
            <a:endParaRPr lang="uk-UA" sz="3200" cap="all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333501"/>
            <a:ext cx="5043494" cy="4061354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Посилення </a:t>
            </a:r>
            <a:r>
              <a:rPr lang="uk-UA" sz="2800" dirty="0" err="1">
                <a:latin typeface="Arial" panose="020B0604020202020204" pitchFamily="34" charset="0"/>
                <a:cs typeface="Arial" panose="020B0604020202020204" pitchFamily="34" charset="0"/>
              </a:rPr>
              <a:t>ліполізу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uk-UA" sz="2800" dirty="0" err="1">
                <a:latin typeface="Arial" panose="020B0604020202020204" pitchFamily="34" charset="0"/>
                <a:cs typeface="Arial" panose="020B0604020202020204" pitchFamily="34" charset="0"/>
              </a:rPr>
              <a:t>глюконеогенез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) →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 ↓ </a:t>
            </a:r>
            <a:r>
              <a:rPr lang="uk-UA" sz="2800" dirty="0" err="1">
                <a:latin typeface="Arial" panose="020B0604020202020204" pitchFamily="34" charset="0"/>
                <a:cs typeface="Arial" panose="020B0604020202020204" pitchFamily="34" charset="0"/>
              </a:rPr>
              <a:t>тригліцеридів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, холестерину, фосфоліпідів;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Порушення синтезу ліпопротеїдів →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балонна і жирова дистрофія печінки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5473" y="1689794"/>
            <a:ext cx="3030117" cy="26678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81954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288" y="216959"/>
            <a:ext cx="8229600" cy="952500"/>
          </a:xfrm>
        </p:spPr>
        <p:txBody>
          <a:bodyPr anchor="ctr"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cap="all" dirty="0">
                <a:solidFill>
                  <a:srgbClr val="002060"/>
                </a:solidFill>
                <a:latin typeface="Arial Black" pitchFamily="34" charset="0"/>
                <a:cs typeface="Arial" pitchFamily="34" charset="0"/>
              </a:rPr>
              <a:t>ШКТ</a:t>
            </a:r>
            <a:endParaRPr lang="en-US" cap="all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997479"/>
            <a:ext cx="7467600" cy="4397376"/>
          </a:xfrm>
        </p:spPr>
        <p:txBody>
          <a:bodyPr>
            <a:normAutofit fontScale="92500" lnSpcReduction="2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Атрофія ворсинок, зникнення щіткової облямівки в кишечнику;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↓ секреції;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↓ кислотності шлункового соку;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↓ лізоциму і секреторного </a:t>
            </a:r>
            <a:r>
              <a:rPr lang="uk-UA" sz="2800" dirty="0" err="1">
                <a:latin typeface="Arial" panose="020B0604020202020204" pitchFamily="34" charset="0"/>
                <a:cs typeface="Arial" panose="020B0604020202020204" pitchFamily="34" charset="0"/>
              </a:rPr>
              <a:t>IgA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↓ моторики - гіпотонія, дилатація, антиперистальтика;          </a:t>
            </a:r>
          </a:p>
          <a:p>
            <a:pPr marL="0" indent="0" algn="ctr" eaLnBrk="1" fontAlgn="auto" hangingPunct="1">
              <a:spcAft>
                <a:spcPts val="0"/>
              </a:spcAft>
              <a:buNone/>
              <a:defRPr/>
            </a:pP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 ↓ ↓ ↓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endParaRPr lang="uk-UA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uk-UA" sz="2800" dirty="0" err="1">
                <a:latin typeface="Arial" panose="020B0604020202020204" pitchFamily="34" charset="0"/>
                <a:cs typeface="Arial" panose="020B0604020202020204" pitchFamily="34" charset="0"/>
              </a:rPr>
              <a:t>Мальдігестія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k-UA" sz="2800" dirty="0" err="1">
                <a:latin typeface="Arial" panose="020B0604020202020204" pitchFamily="34" charset="0"/>
                <a:cs typeface="Arial" panose="020B0604020202020204" pitchFamily="34" charset="0"/>
              </a:rPr>
              <a:t>мальабсорбція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, висхідна контамінація, посилення БЕН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17" t="29147" r="-3204" b="3548"/>
          <a:stretch>
            <a:fillRect/>
          </a:stretch>
        </p:blipFill>
        <p:spPr bwMode="auto">
          <a:xfrm>
            <a:off x="6072198" y="1571616"/>
            <a:ext cx="2670170" cy="2123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40916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cap="all" dirty="0" err="1">
                <a:solidFill>
                  <a:srgbClr val="002060"/>
                </a:solidFill>
                <a:latin typeface="Arial Black" pitchFamily="34" charset="0"/>
                <a:cs typeface="Arial" pitchFamily="34" charset="0"/>
              </a:rPr>
              <a:t>Серцево-судинна</a:t>
            </a:r>
            <a:r>
              <a:rPr lang="ru-RU" sz="3200" b="1" cap="all" dirty="0">
                <a:solidFill>
                  <a:srgbClr val="002060"/>
                </a:solidFill>
                <a:latin typeface="Arial Black" pitchFamily="34" charset="0"/>
                <a:cs typeface="Arial" pitchFamily="34" charset="0"/>
              </a:rPr>
              <a:t> система</a:t>
            </a:r>
            <a:endParaRPr lang="en-US" sz="3200" cap="all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31746" name="Объект 2"/>
          <p:cNvSpPr>
            <a:spLocks noGrp="1"/>
          </p:cNvSpPr>
          <p:nvPr>
            <p:ph sz="quarter" idx="1"/>
          </p:nvPr>
        </p:nvSpPr>
        <p:spPr>
          <a:xfrm>
            <a:off x="457200" y="1333501"/>
            <a:ext cx="7467600" cy="4061354"/>
          </a:xfrm>
        </p:spPr>
        <p:txBody>
          <a:bodyPr/>
          <a:lstStyle/>
          <a:p>
            <a:pPr eaLnBrk="1" hangingPunct="1"/>
            <a:r>
              <a:rPr lang="ru-RU" sz="2800" dirty="0" err="1">
                <a:latin typeface="Arial" charset="0"/>
                <a:cs typeface="Arial" charset="0"/>
              </a:rPr>
              <a:t>Централізація</a:t>
            </a:r>
            <a:r>
              <a:rPr lang="ru-RU" sz="2800" dirty="0">
                <a:latin typeface="Arial" charset="0"/>
                <a:cs typeface="Arial" charset="0"/>
              </a:rPr>
              <a:t> </a:t>
            </a:r>
            <a:r>
              <a:rPr lang="ru-RU" sz="2800" dirty="0" err="1">
                <a:latin typeface="Arial" charset="0"/>
                <a:cs typeface="Arial" charset="0"/>
              </a:rPr>
              <a:t>кровообігу</a:t>
            </a:r>
            <a:r>
              <a:rPr lang="ru-RU" sz="2800" dirty="0">
                <a:latin typeface="Arial" charset="0"/>
                <a:cs typeface="Arial" charset="0"/>
              </a:rPr>
              <a:t>;</a:t>
            </a:r>
          </a:p>
          <a:p>
            <a:pPr eaLnBrk="1" hangingPunct="1"/>
            <a:r>
              <a:rPr lang="ru-RU" sz="2800" dirty="0" err="1">
                <a:latin typeface="Arial" charset="0"/>
                <a:cs typeface="Arial" charset="0"/>
              </a:rPr>
              <a:t>Симпатикотонія</a:t>
            </a:r>
            <a:r>
              <a:rPr lang="ru-RU" sz="2800" dirty="0">
                <a:latin typeface="Arial" charset="0"/>
                <a:cs typeface="Arial" charset="0"/>
              </a:rPr>
              <a:t>;</a:t>
            </a:r>
          </a:p>
          <a:p>
            <a:pPr eaLnBrk="1" hangingPunct="1"/>
            <a:r>
              <a:rPr lang="ru-RU" sz="2800" dirty="0">
                <a:latin typeface="Arial" charset="0"/>
                <a:cs typeface="Arial" charset="0"/>
              </a:rPr>
              <a:t>Тяжкий </a:t>
            </a:r>
            <a:r>
              <a:rPr lang="ru-RU" sz="2800" dirty="0" err="1">
                <a:latin typeface="Arial" charset="0"/>
                <a:cs typeface="Arial" charset="0"/>
              </a:rPr>
              <a:t>ступінь</a:t>
            </a:r>
            <a:r>
              <a:rPr lang="ru-RU" sz="2800" dirty="0">
                <a:latin typeface="Arial" charset="0"/>
                <a:cs typeface="Arial" charset="0"/>
              </a:rPr>
              <a:t> – </a:t>
            </a:r>
            <a:r>
              <a:rPr lang="ru-RU" sz="2800" dirty="0" err="1">
                <a:latin typeface="Arial" charset="0"/>
                <a:cs typeface="Arial" charset="0"/>
              </a:rPr>
              <a:t>зрив</a:t>
            </a:r>
            <a:r>
              <a:rPr lang="ru-RU" sz="2800" dirty="0">
                <a:latin typeface="Arial" charset="0"/>
                <a:cs typeface="Arial" charset="0"/>
              </a:rPr>
              <a:t> </a:t>
            </a:r>
            <a:r>
              <a:rPr lang="ru-RU" sz="2800" dirty="0" err="1">
                <a:latin typeface="Arial" charset="0"/>
                <a:cs typeface="Arial" charset="0"/>
              </a:rPr>
              <a:t>адаптації</a:t>
            </a:r>
            <a:r>
              <a:rPr lang="ru-RU" sz="2800" dirty="0">
                <a:latin typeface="Arial" charset="0"/>
                <a:cs typeface="Arial" charset="0"/>
              </a:rPr>
              <a:t>, </a:t>
            </a:r>
            <a:r>
              <a:rPr lang="ru-RU" sz="2800" dirty="0" err="1">
                <a:latin typeface="Arial" charset="0"/>
                <a:cs typeface="Arial" charset="0"/>
              </a:rPr>
              <a:t>децентралізація</a:t>
            </a:r>
            <a:endParaRPr lang="ru-RU" sz="2800" dirty="0">
              <a:latin typeface="Arial" charset="0"/>
              <a:cs typeface="Arial" charset="0"/>
            </a:endParaRPr>
          </a:p>
          <a:p>
            <a:pPr eaLnBrk="1" hangingPunct="1"/>
            <a:endParaRPr lang="en-US" sz="2800" dirty="0">
              <a:latin typeface="Arial" charset="0"/>
              <a:cs typeface="Arial" charset="0"/>
            </a:endParaRPr>
          </a:p>
        </p:txBody>
      </p:sp>
      <p:pic>
        <p:nvPicPr>
          <p:cNvPr id="4" name="Picture 6" descr="http://betteryears.com/wp-content/uploads/2015/09/Dollarphotoclub_7946245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6520" y="3277548"/>
            <a:ext cx="3118320" cy="1639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6618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28794" y="357170"/>
            <a:ext cx="6215106" cy="9525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sz="3600" b="1" cap="none" dirty="0"/>
              <a:t/>
            </a:r>
            <a:br>
              <a:rPr lang="uk-UA" sz="3600" b="1" cap="none" dirty="0"/>
            </a:br>
            <a:r>
              <a:rPr lang="uk-UA" sz="3600" b="1" cap="none" dirty="0"/>
              <a:t/>
            </a:r>
            <a:br>
              <a:rPr lang="uk-UA" sz="3600" b="1" cap="none" dirty="0"/>
            </a:br>
            <a:r>
              <a:rPr lang="uk-UA" sz="3600" b="1" cap="none" dirty="0"/>
              <a:t/>
            </a:r>
            <a:br>
              <a:rPr lang="uk-UA" sz="3600" b="1" cap="none" dirty="0"/>
            </a:br>
            <a:r>
              <a:rPr lang="uk-UA" sz="3600" b="1" cap="none" dirty="0"/>
              <a:t/>
            </a:r>
            <a:br>
              <a:rPr lang="uk-UA" sz="3600" b="1" cap="none" dirty="0"/>
            </a:br>
            <a:r>
              <a:rPr lang="uk-UA" sz="3600" b="1" cap="none" dirty="0"/>
              <a:t>Порушення харчування</a:t>
            </a:r>
            <a:br>
              <a:rPr lang="uk-UA" sz="3600" b="1" cap="none" dirty="0"/>
            </a:br>
            <a:r>
              <a:rPr lang="en-US" sz="3600" b="1" cap="none" dirty="0"/>
              <a:t>MALNUTRITION</a:t>
            </a:r>
            <a:endParaRPr lang="en-US" sz="3600" dirty="0"/>
          </a:p>
        </p:txBody>
      </p:sp>
      <p:sp>
        <p:nvSpPr>
          <p:cNvPr id="17411" name="Объект 2"/>
          <p:cNvSpPr>
            <a:spLocks noGrp="1"/>
          </p:cNvSpPr>
          <p:nvPr>
            <p:ph sz="quarter" idx="1"/>
          </p:nvPr>
        </p:nvSpPr>
        <p:spPr>
          <a:xfrm>
            <a:off x="285720" y="1357302"/>
            <a:ext cx="8429684" cy="3873864"/>
          </a:xfrm>
        </p:spPr>
        <p:txBody>
          <a:bodyPr/>
          <a:lstStyle/>
          <a:p>
            <a:pPr eaLnBrk="1" hangingPunct="1">
              <a:buNone/>
            </a:pPr>
            <a:r>
              <a:rPr lang="uk-UA" sz="2800" dirty="0"/>
              <a:t>ВООЗ визначає порушення харчування</a:t>
            </a:r>
            <a:endParaRPr lang="en-US" sz="2800" dirty="0"/>
          </a:p>
          <a:p>
            <a:pPr eaLnBrk="1" hangingPunct="1">
              <a:buNone/>
            </a:pPr>
            <a:r>
              <a:rPr lang="uk-UA" sz="2800" b="1" dirty="0"/>
              <a:t>як </a:t>
            </a:r>
            <a:r>
              <a:rPr lang="en-US" sz="2800" b="1" dirty="0"/>
              <a:t>“</a:t>
            </a:r>
            <a:r>
              <a:rPr lang="uk-UA" sz="2800" b="1" dirty="0"/>
              <a:t>клітинний дисбаланс між надходженням поживних речовин та енергії  та потребами організму для забезпечення росту, захисту та специфічних </a:t>
            </a:r>
            <a:r>
              <a:rPr lang="uk-UA" sz="2800" b="1" dirty="0" err="1"/>
              <a:t>функцій”</a:t>
            </a:r>
            <a:r>
              <a:rPr lang="en-US" sz="2800" b="1" u="sng" dirty="0"/>
              <a:t> </a:t>
            </a:r>
            <a:endParaRPr lang="ru-RU" sz="2800" b="1" u="sng" dirty="0"/>
          </a:p>
          <a:p>
            <a:pPr eaLnBrk="1" hangingPunct="1"/>
            <a:endParaRPr lang="en-US" sz="3200" b="1" u="sng" dirty="0"/>
          </a:p>
          <a:p>
            <a:pPr eaLnBrk="1" hangingPunct="1"/>
            <a:endParaRPr lang="en-US" dirty="0"/>
          </a:p>
        </p:txBody>
      </p:sp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348467" cy="1285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0" t="15453" r="57189" b="3170"/>
          <a:stretch>
            <a:fillRect/>
          </a:stretch>
        </p:blipFill>
        <p:spPr bwMode="auto">
          <a:xfrm>
            <a:off x="8028384" y="0"/>
            <a:ext cx="1115616" cy="1972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6B20CA3F-3A3A-4BB8-8F37-932160F53808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6085" y="3865612"/>
            <a:ext cx="3370126" cy="15753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347864" y="397227"/>
            <a:ext cx="2664296" cy="780087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БЕН</a:t>
            </a:r>
            <a:endParaRPr lang="en-US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334985" y="1522787"/>
            <a:ext cx="2664296" cy="634268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atin typeface="Arial" pitchFamily="34" charset="0"/>
                <a:cs typeface="Arial" pitchFamily="34" charset="0"/>
              </a:rPr>
              <a:t>Адекватна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відповідь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наднирників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347864" y="2497460"/>
            <a:ext cx="2664296" cy="561020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err="1">
                <a:latin typeface="Arial" pitchFamily="34" charset="0"/>
                <a:cs typeface="Arial" pitchFamily="34" charset="0"/>
              </a:rPr>
              <a:t>Оптимальне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</a:t>
            </a:r>
            <a:endParaRPr lang="en-US" b="1" dirty="0"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atin typeface="Arial" pitchFamily="34" charset="0"/>
                <a:cs typeface="Arial" pitchFamily="34" charset="0"/>
              </a:rPr>
              <a:t>↑ кортизолу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334985" y="3397560"/>
            <a:ext cx="2664296" cy="660073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err="1">
                <a:latin typeface="Arial" pitchFamily="34" charset="0"/>
                <a:cs typeface="Arial" pitchFamily="34" charset="0"/>
              </a:rPr>
              <a:t>Нормальний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рівень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вільних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жирних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кислот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347864" y="4417674"/>
            <a:ext cx="2664296" cy="660073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err="1">
                <a:latin typeface="Arial" pitchFamily="34" charset="0"/>
                <a:cs typeface="Arial" pitchFamily="34" charset="0"/>
              </a:rPr>
              <a:t>Жирові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депозити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в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печінці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відсутні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23528" y="2497460"/>
            <a:ext cx="2448272" cy="561020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err="1">
                <a:latin typeface="Arial" pitchFamily="34" charset="0"/>
                <a:cs typeface="Arial" pitchFamily="34" charset="0"/>
              </a:rPr>
              <a:t>Мобілізація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м’язових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білків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23503" y="3403211"/>
            <a:ext cx="2448272" cy="654422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err="1">
                <a:latin typeface="Arial" pitchFamily="34" charset="0"/>
                <a:cs typeface="Arial" pitchFamily="34" charset="0"/>
              </a:rPr>
              <a:t>Нормалізація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АК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плазми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23528" y="4417674"/>
            <a:ext cx="2448272" cy="660073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err="1">
                <a:latin typeface="Arial" pitchFamily="34" charset="0"/>
                <a:cs typeface="Arial" pitchFamily="34" charset="0"/>
              </a:rPr>
              <a:t>Нормальний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рівень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ліпопротеїдів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876256" y="2497460"/>
            <a:ext cx="1944216" cy="561020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err="1">
                <a:latin typeface="Arial" pitchFamily="34" charset="0"/>
                <a:cs typeface="Arial" pitchFamily="34" charset="0"/>
              </a:rPr>
              <a:t>Пригнічення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гормону росту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876256" y="3397562"/>
            <a:ext cx="1944216" cy="660072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err="1">
                <a:latin typeface="Arial" pitchFamily="34" charset="0"/>
                <a:cs typeface="Arial" pitchFamily="34" charset="0"/>
              </a:rPr>
              <a:t>Затримка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росту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8" name="Прямая со стрелкой 17"/>
          <p:cNvCxnSpPr/>
          <p:nvPr/>
        </p:nvCxnSpPr>
        <p:spPr>
          <a:xfrm flipH="1">
            <a:off x="4624388" y="1177397"/>
            <a:ext cx="12700" cy="32543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4667250" y="2157678"/>
            <a:ext cx="12700" cy="339989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flipH="1">
            <a:off x="4667250" y="3058583"/>
            <a:ext cx="12700" cy="338667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>
            <a:off x="4667250" y="4057386"/>
            <a:ext cx="12700" cy="359833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flipH="1">
            <a:off x="2771777" y="2778126"/>
            <a:ext cx="576263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>
            <a:off x="1547813" y="3058583"/>
            <a:ext cx="0" cy="338667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>
            <a:off x="1547813" y="4052095"/>
            <a:ext cx="0" cy="365126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4" name="Прямая со стрелкой 1023"/>
          <p:cNvCxnSpPr/>
          <p:nvPr/>
        </p:nvCxnSpPr>
        <p:spPr>
          <a:xfrm>
            <a:off x="7848600" y="3058583"/>
            <a:ext cx="0" cy="338667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7" name="Прямая со стрелкой 1026"/>
          <p:cNvCxnSpPr/>
          <p:nvPr/>
        </p:nvCxnSpPr>
        <p:spPr>
          <a:xfrm>
            <a:off x="6011863" y="2778126"/>
            <a:ext cx="863600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9" name="Прямая со стрелкой 1028"/>
          <p:cNvCxnSpPr/>
          <p:nvPr/>
        </p:nvCxnSpPr>
        <p:spPr>
          <a:xfrm>
            <a:off x="2771777" y="4747949"/>
            <a:ext cx="576263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02887"/>
            <a:ext cx="2056014" cy="19390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659462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288" y="228866"/>
            <a:ext cx="8291512" cy="1128448"/>
          </a:xfrm>
        </p:spPr>
        <p:txBody>
          <a:bodyPr anchor="ctr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dirty="0">
                <a:latin typeface="Arial" pitchFamily="34" charset="0"/>
                <a:cs typeface="Arial" pitchFamily="34" charset="0"/>
              </a:rPr>
              <a:t/>
            </a:r>
            <a:br>
              <a:rPr lang="ru-RU" sz="3200" dirty="0">
                <a:latin typeface="Arial" pitchFamily="34" charset="0"/>
                <a:cs typeface="Arial" pitchFamily="34" charset="0"/>
              </a:rPr>
            </a:br>
            <a:r>
              <a:rPr lang="ru-RU" sz="4000" b="1" cap="all" dirty="0" err="1">
                <a:solidFill>
                  <a:srgbClr val="002060"/>
                </a:solidFill>
                <a:latin typeface="Arial Black" pitchFamily="34" charset="0"/>
                <a:cs typeface="Arial" pitchFamily="34" charset="0"/>
              </a:rPr>
              <a:t>Основні</a:t>
            </a:r>
            <a:r>
              <a:rPr lang="ru-RU" sz="4000" b="1" cap="all" dirty="0">
                <a:solidFill>
                  <a:srgbClr val="002060"/>
                </a:solidFill>
                <a:latin typeface="Arial Black" pitchFamily="34" charset="0"/>
                <a:cs typeface="Arial" pitchFamily="34" charset="0"/>
              </a:rPr>
              <a:t> </a:t>
            </a:r>
            <a:r>
              <a:rPr lang="ru-RU" sz="4000" b="1" cap="all" dirty="0" err="1">
                <a:solidFill>
                  <a:srgbClr val="002060"/>
                </a:solidFill>
                <a:latin typeface="Arial Black" pitchFamily="34" charset="0"/>
                <a:cs typeface="Arial" pitchFamily="34" charset="0"/>
              </a:rPr>
              <a:t>клінічні</a:t>
            </a:r>
            <a:r>
              <a:rPr lang="ru-RU" sz="4000" b="1" cap="all" dirty="0">
                <a:solidFill>
                  <a:srgbClr val="002060"/>
                </a:solidFill>
                <a:latin typeface="Arial Black" pitchFamily="34" charset="0"/>
                <a:cs typeface="Arial" pitchFamily="34" charset="0"/>
              </a:rPr>
              <a:t> </a:t>
            </a:r>
            <a:r>
              <a:rPr lang="ru-RU" sz="4000" b="1" cap="all" dirty="0" err="1">
                <a:solidFill>
                  <a:srgbClr val="002060"/>
                </a:solidFill>
                <a:latin typeface="Arial Black" pitchFamily="34" charset="0"/>
                <a:cs typeface="Arial" pitchFamily="34" charset="0"/>
              </a:rPr>
              <a:t>синдроми</a:t>
            </a:r>
            <a:r>
              <a:rPr lang="ru-RU" sz="4000" b="1" cap="all" dirty="0">
                <a:solidFill>
                  <a:srgbClr val="002060"/>
                </a:solidFill>
                <a:latin typeface="Arial Black" pitchFamily="34" charset="0"/>
                <a:cs typeface="Arial" pitchFamily="34" charset="0"/>
              </a:rPr>
              <a:t> БЕН:</a:t>
            </a:r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endParaRPr lang="en-US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28596" y="1285864"/>
            <a:ext cx="6059488" cy="4286280"/>
          </a:xfrm>
        </p:spPr>
        <p:txBody>
          <a:bodyPr>
            <a:noAutofit/>
          </a:bodyPr>
          <a:lstStyle/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b="1" dirty="0">
                <a:latin typeface="Arial" pitchFamily="34" charset="0"/>
                <a:cs typeface="Arial" pitchFamily="34" charset="0"/>
              </a:rPr>
              <a:t>Синдром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трофічних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розладів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Синдром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гастроінтестинальних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розладів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зниження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толерантності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до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їжі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); </a:t>
            </a:r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Синдром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порушень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функціонального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стану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центральної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нервової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системи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Синдром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порушення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гемопоезу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та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імунологічної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реактивності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891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72252" y="1833564"/>
            <a:ext cx="2143125" cy="365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86042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85732"/>
            <a:ext cx="8501122" cy="538443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cap="none" dirty="0" err="1">
                <a:solidFill>
                  <a:srgbClr val="002060"/>
                </a:solidFill>
                <a:latin typeface="Arial Black" pitchFamily="34" charset="0"/>
                <a:cs typeface="Arial" pitchFamily="34" charset="0"/>
              </a:rPr>
              <a:t>Основні</a:t>
            </a:r>
            <a:r>
              <a:rPr lang="ru-RU" sz="3200" b="1" cap="none" dirty="0">
                <a:solidFill>
                  <a:srgbClr val="002060"/>
                </a:solidFill>
                <a:latin typeface="Arial Black" pitchFamily="34" charset="0"/>
                <a:cs typeface="Arial" pitchFamily="34" charset="0"/>
              </a:rPr>
              <a:t> </a:t>
            </a:r>
            <a:r>
              <a:rPr lang="ru-RU" sz="3200" b="1" cap="none" dirty="0" err="1">
                <a:solidFill>
                  <a:srgbClr val="002060"/>
                </a:solidFill>
                <a:latin typeface="Arial Black" pitchFamily="34" charset="0"/>
                <a:cs typeface="Arial" pitchFamily="34" charset="0"/>
              </a:rPr>
              <a:t>клінічні</a:t>
            </a:r>
            <a:r>
              <a:rPr lang="ru-RU" sz="3200" b="1" cap="none" dirty="0">
                <a:solidFill>
                  <a:srgbClr val="002060"/>
                </a:solidFill>
                <a:latin typeface="Arial Black" pitchFamily="34" charset="0"/>
                <a:cs typeface="Arial" pitchFamily="34" charset="0"/>
              </a:rPr>
              <a:t> </a:t>
            </a:r>
            <a:r>
              <a:rPr lang="ru-RU" sz="3200" b="1" cap="none" dirty="0" err="1">
                <a:solidFill>
                  <a:srgbClr val="002060"/>
                </a:solidFill>
                <a:latin typeface="Arial Black" pitchFamily="34" charset="0"/>
                <a:cs typeface="Arial" pitchFamily="34" charset="0"/>
              </a:rPr>
              <a:t>синдроми</a:t>
            </a:r>
            <a:r>
              <a:rPr lang="ru-RU" sz="3200" b="1" cap="none" dirty="0">
                <a:solidFill>
                  <a:srgbClr val="002060"/>
                </a:solidFill>
                <a:latin typeface="Arial Black" pitchFamily="34" charset="0"/>
                <a:cs typeface="Arial" pitchFamily="34" charset="0"/>
              </a:rPr>
              <a:t> БЕН:</a:t>
            </a:r>
            <a:endParaRPr lang="ru-RU" sz="3200" cap="none" dirty="0">
              <a:latin typeface="Arial Black" pitchFamily="34" charset="0"/>
            </a:endParaRPr>
          </a:p>
        </p:txBody>
      </p:sp>
      <p:sp>
        <p:nvSpPr>
          <p:cNvPr id="41987" name="Объект 2"/>
          <p:cNvSpPr>
            <a:spLocks noGrp="1"/>
          </p:cNvSpPr>
          <p:nvPr>
            <p:ph sz="quarter" idx="1"/>
          </p:nvPr>
        </p:nvSpPr>
        <p:spPr>
          <a:xfrm>
            <a:off x="214282" y="1333501"/>
            <a:ext cx="5643602" cy="4061354"/>
          </a:xfrm>
        </p:spPr>
        <p:txBody>
          <a:bodyPr/>
          <a:lstStyle/>
          <a:p>
            <a:pPr marL="339725" indent="-339725" eaLnBrk="1" hangingPunct="1">
              <a:lnSpc>
                <a:spcPct val="80000"/>
              </a:lnSpc>
              <a:buFontTx/>
              <a:buAutoNum type="arabicPeriod"/>
            </a:pPr>
            <a:r>
              <a:rPr lang="ru-RU" sz="3200" b="1" dirty="0">
                <a:latin typeface="Arial" pitchFamily="34" charset="0"/>
                <a:cs typeface="Arial" pitchFamily="34" charset="0"/>
              </a:rPr>
              <a:t>Синдром </a:t>
            </a:r>
            <a:r>
              <a:rPr lang="ru-RU" sz="3200" b="1" dirty="0" err="1">
                <a:latin typeface="Arial" pitchFamily="34" charset="0"/>
                <a:cs typeface="Arial" pitchFamily="34" charset="0"/>
              </a:rPr>
              <a:t>трофічних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err="1">
                <a:latin typeface="Arial" pitchFamily="34" charset="0"/>
                <a:cs typeface="Arial" pitchFamily="34" charset="0"/>
              </a:rPr>
              <a:t>розладів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/>
              <a:t>:</a:t>
            </a:r>
          </a:p>
          <a:p>
            <a:pPr marL="339725" indent="-339725" eaLnBrk="1" hangingPunct="1">
              <a:lnSpc>
                <a:spcPct val="80000"/>
              </a:lnSpc>
              <a:buFont typeface="Wingdings" pitchFamily="2" charset="2"/>
              <a:buChar char="ü"/>
            </a:pPr>
            <a:r>
              <a:rPr lang="uk-UA" b="1" dirty="0"/>
              <a:t>Зменшення підшкірного жирового шару</a:t>
            </a:r>
            <a:r>
              <a:rPr lang="en-US" b="1" dirty="0"/>
              <a:t>,</a:t>
            </a:r>
          </a:p>
          <a:p>
            <a:pPr marL="339725" indent="-339725" eaLnBrk="1" hangingPunct="1">
              <a:lnSpc>
                <a:spcPct val="80000"/>
              </a:lnSpc>
              <a:buFont typeface="Wingdings" pitchFamily="2" charset="2"/>
              <a:buChar char="ü"/>
            </a:pPr>
            <a:r>
              <a:rPr lang="uk-UA" b="1" dirty="0"/>
              <a:t>Трофічні порушення шкіри, слизових оболонок, нігтів, волосся, м'язів, внутрішніх органів</a:t>
            </a:r>
            <a:endParaRPr lang="en-US" b="1" dirty="0"/>
          </a:p>
          <a:p>
            <a:pPr marL="339725" indent="-339725" eaLnBrk="1" hangingPunct="1">
              <a:lnSpc>
                <a:spcPct val="80000"/>
              </a:lnSpc>
              <a:buFont typeface="Wingdings" pitchFamily="2" charset="2"/>
              <a:buChar char="ü"/>
            </a:pPr>
            <a:r>
              <a:rPr lang="uk-UA" b="1" dirty="0"/>
              <a:t>Недостатня прибавка маси, дефіцит маси тіла </a:t>
            </a:r>
            <a:r>
              <a:rPr lang="en-US" b="1" dirty="0"/>
              <a:t> </a:t>
            </a:r>
          </a:p>
          <a:p>
            <a:pPr marL="339725" indent="-339725" eaLnBrk="1" hangingPunct="1">
              <a:lnSpc>
                <a:spcPct val="80000"/>
              </a:lnSpc>
              <a:buFont typeface="Wingdings" pitchFamily="2" charset="2"/>
              <a:buChar char="ü"/>
            </a:pPr>
            <a:r>
              <a:rPr lang="uk-UA" b="1" dirty="0"/>
              <a:t>Ознаки </a:t>
            </a:r>
            <a:r>
              <a:rPr lang="uk-UA" b="1" dirty="0" err="1"/>
              <a:t>полігіповітамінозу</a:t>
            </a:r>
            <a:r>
              <a:rPr lang="uk-UA" b="1" dirty="0"/>
              <a:t> </a:t>
            </a:r>
            <a:r>
              <a:rPr lang="en-US" b="1" dirty="0"/>
              <a:t>A, B</a:t>
            </a:r>
            <a:r>
              <a:rPr lang="en-US" b="1" baseline="-25000" dirty="0"/>
              <a:t>1</a:t>
            </a:r>
            <a:r>
              <a:rPr lang="en-US" b="1" dirty="0"/>
              <a:t>, B</a:t>
            </a:r>
            <a:r>
              <a:rPr lang="en-US" b="1" baseline="-25000" dirty="0"/>
              <a:t>2</a:t>
            </a:r>
            <a:r>
              <a:rPr lang="en-US" b="1" dirty="0"/>
              <a:t>, B</a:t>
            </a:r>
            <a:r>
              <a:rPr lang="en-US" b="1" baseline="-25000" dirty="0"/>
              <a:t>6</a:t>
            </a:r>
            <a:r>
              <a:rPr lang="en-US" b="1" dirty="0"/>
              <a:t>,</a:t>
            </a:r>
            <a:r>
              <a:rPr lang="en-US" b="1" baseline="-25000" dirty="0"/>
              <a:t> </a:t>
            </a:r>
            <a:r>
              <a:rPr lang="en-US" b="1" dirty="0"/>
              <a:t>D, P, PP</a:t>
            </a:r>
          </a:p>
          <a:p>
            <a:pPr marL="339725" indent="-339725" eaLnBrk="1" hangingPunct="1">
              <a:lnSpc>
                <a:spcPct val="80000"/>
              </a:lnSpc>
              <a:buFontTx/>
              <a:buChar char="-"/>
            </a:pPr>
            <a:endParaRPr lang="en-US" b="1" dirty="0"/>
          </a:p>
          <a:p>
            <a:pPr marL="339725" indent="-339725" eaLnBrk="1" hangingPunct="1"/>
            <a:endParaRPr lang="ru-RU" dirty="0"/>
          </a:p>
        </p:txBody>
      </p:sp>
      <p:pic>
        <p:nvPicPr>
          <p:cNvPr id="4198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6446" y="857236"/>
            <a:ext cx="2714644" cy="462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6B20CA3F-3A3A-4BB8-8F37-932160F53808}" type="slidenum">
              <a:rPr lang="ru-RU" smtClean="0"/>
              <a:pPr>
                <a:defRPr/>
              </a:pPr>
              <a:t>22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42844" y="228865"/>
            <a:ext cx="9001156" cy="628371"/>
          </a:xfrm>
        </p:spPr>
        <p:txBody>
          <a:bodyPr anchor="ctr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600" b="1" cap="none" dirty="0" err="1">
                <a:solidFill>
                  <a:srgbClr val="002060"/>
                </a:solidFill>
                <a:latin typeface="Arial Black" pitchFamily="34" charset="0"/>
                <a:cs typeface="Arial" pitchFamily="34" charset="0"/>
              </a:rPr>
              <a:t>Основні</a:t>
            </a:r>
            <a:r>
              <a:rPr lang="ru-RU" sz="3600" b="1" cap="none" dirty="0">
                <a:solidFill>
                  <a:srgbClr val="002060"/>
                </a:solidFill>
                <a:latin typeface="Arial Black" pitchFamily="34" charset="0"/>
                <a:cs typeface="Arial" pitchFamily="34" charset="0"/>
              </a:rPr>
              <a:t> </a:t>
            </a:r>
            <a:r>
              <a:rPr lang="ru-RU" sz="3600" b="1" cap="none" dirty="0" err="1">
                <a:solidFill>
                  <a:srgbClr val="002060"/>
                </a:solidFill>
                <a:latin typeface="Arial Black" pitchFamily="34" charset="0"/>
                <a:cs typeface="Arial" pitchFamily="34" charset="0"/>
              </a:rPr>
              <a:t>клінічні</a:t>
            </a:r>
            <a:r>
              <a:rPr lang="ru-RU" sz="3600" b="1" cap="none" dirty="0">
                <a:solidFill>
                  <a:srgbClr val="002060"/>
                </a:solidFill>
                <a:latin typeface="Arial Black" pitchFamily="34" charset="0"/>
                <a:cs typeface="Arial" pitchFamily="34" charset="0"/>
              </a:rPr>
              <a:t> </a:t>
            </a:r>
            <a:r>
              <a:rPr lang="ru-RU" sz="3600" b="1" cap="none" dirty="0" err="1">
                <a:solidFill>
                  <a:srgbClr val="002060"/>
                </a:solidFill>
                <a:latin typeface="Arial Black" pitchFamily="34" charset="0"/>
                <a:cs typeface="Arial" pitchFamily="34" charset="0"/>
              </a:rPr>
              <a:t>синдроми</a:t>
            </a:r>
            <a:r>
              <a:rPr lang="ru-RU" sz="3600" b="1" cap="none" dirty="0">
                <a:solidFill>
                  <a:srgbClr val="002060"/>
                </a:solidFill>
                <a:latin typeface="Arial Black" pitchFamily="34" charset="0"/>
                <a:cs typeface="Arial" pitchFamily="34" charset="0"/>
              </a:rPr>
              <a:t> БЕН:</a:t>
            </a:r>
            <a:endParaRPr lang="ru-RU" sz="3600" b="1" cap="all" dirty="0">
              <a:latin typeface="Arial Black" pitchFamily="34" charset="0"/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285720" y="997479"/>
            <a:ext cx="8412193" cy="4167188"/>
          </a:xfrm>
        </p:spPr>
        <p:txBody>
          <a:bodyPr>
            <a:normAutofit fontScale="77500" lnSpcReduction="20000"/>
          </a:bodyPr>
          <a:lstStyle/>
          <a:p>
            <a:pPr marL="339725" indent="-339725" eaLnBrk="1" fontAlgn="auto" hangingPunct="1">
              <a:lnSpc>
                <a:spcPct val="120000"/>
              </a:lnSpc>
              <a:spcAft>
                <a:spcPts val="0"/>
              </a:spcAft>
              <a:buFontTx/>
              <a:buAutoNum type="arabicPeriod" startAt="2"/>
              <a:defRPr/>
            </a:pP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Синдром </a:t>
            </a:r>
            <a:r>
              <a:rPr lang="ru-RU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гастроінтестинальних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розладів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зниження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толерантності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 до </a:t>
            </a:r>
            <a:r>
              <a:rPr lang="ru-RU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їжі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4500" b="1" cap="all" dirty="0"/>
              <a:t>:</a:t>
            </a:r>
          </a:p>
          <a:p>
            <a:pPr marL="0" indent="0" eaLnBrk="1" fontAlgn="auto" hangingPunct="1">
              <a:lnSpc>
                <a:spcPct val="80000"/>
              </a:lnSpc>
              <a:spcAft>
                <a:spcPts val="0"/>
              </a:spcAft>
              <a:buFont typeface="Wingdings"/>
              <a:buNone/>
              <a:defRPr/>
            </a:pPr>
            <a:endParaRPr lang="en-US" sz="2800" b="1" dirty="0"/>
          </a:p>
          <a:p>
            <a:pPr marL="274320" indent="-274320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uk-UA" sz="3800" b="1" dirty="0"/>
              <a:t>Зниження апетиту, </a:t>
            </a:r>
            <a:r>
              <a:rPr lang="uk-UA" sz="3800" b="1" dirty="0" err="1"/>
              <a:t>анорескія</a:t>
            </a:r>
            <a:endParaRPr lang="en-US" sz="3800" b="1" dirty="0"/>
          </a:p>
          <a:p>
            <a:pPr marL="274320" indent="-274320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uk-UA" sz="3800" b="1" dirty="0"/>
              <a:t>зригування</a:t>
            </a:r>
            <a:r>
              <a:rPr lang="en-US" sz="3800" b="1" dirty="0"/>
              <a:t>, </a:t>
            </a:r>
            <a:r>
              <a:rPr lang="uk-UA" sz="3800" b="1" dirty="0"/>
              <a:t>блювота</a:t>
            </a:r>
            <a:endParaRPr lang="en-US" sz="3800" b="1" dirty="0"/>
          </a:p>
          <a:p>
            <a:pPr marL="274320" indent="-274320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uk-UA" sz="3800" b="1" dirty="0"/>
              <a:t>метеоризм</a:t>
            </a:r>
            <a:endParaRPr lang="en-US" sz="3800" b="1" dirty="0"/>
          </a:p>
          <a:p>
            <a:pPr marL="274320" indent="-274320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n-US" sz="3800" b="1" dirty="0"/>
              <a:t> </a:t>
            </a:r>
            <a:r>
              <a:rPr lang="uk-UA" sz="3800" b="1" dirty="0"/>
              <a:t>закрепи або діарея</a:t>
            </a:r>
            <a:r>
              <a:rPr lang="en-US" sz="3800" b="1" dirty="0"/>
              <a:t>, </a:t>
            </a:r>
          </a:p>
          <a:p>
            <a:pPr marL="274320" indent="-274320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uk-UA" sz="3800" b="1" dirty="0"/>
              <a:t>дисбактеріоз</a:t>
            </a:r>
            <a:r>
              <a:rPr lang="en-US" sz="3800" b="1" dirty="0"/>
              <a:t>,</a:t>
            </a:r>
          </a:p>
          <a:p>
            <a:pPr marL="274320" indent="-274320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n-US" sz="3800" b="1" dirty="0"/>
              <a:t> </a:t>
            </a:r>
            <a:r>
              <a:rPr lang="uk-UA" sz="3800" b="1" dirty="0"/>
              <a:t>висхідна інфекція</a:t>
            </a:r>
            <a:r>
              <a:rPr lang="en-US" sz="3800" b="1" dirty="0"/>
              <a:t> </a:t>
            </a:r>
          </a:p>
          <a:p>
            <a:pPr marL="609600" indent="-609600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endParaRPr lang="en-US" sz="1800" b="1" dirty="0"/>
          </a:p>
          <a:p>
            <a:pPr marL="609600" indent="-609600" eaLnBrk="1" fontAlgn="auto" hangingPunct="1">
              <a:lnSpc>
                <a:spcPct val="80000"/>
              </a:lnSpc>
              <a:spcAft>
                <a:spcPts val="0"/>
              </a:spcAft>
              <a:buFontTx/>
              <a:buAutoNum type="arabicPeriod" startAt="4"/>
              <a:defRPr/>
            </a:pPr>
            <a:endParaRPr lang="ru-RU" sz="1800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6B20CA3F-3A3A-4BB8-8F37-932160F53808}" type="slidenum">
              <a:rPr lang="ru-RU" smtClean="0"/>
              <a:pPr>
                <a:defRPr/>
              </a:pPr>
              <a:t>23</a:t>
            </a:fld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001516"/>
            <a:ext cx="3163180" cy="2076475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14294"/>
            <a:ext cx="8858280" cy="699809"/>
          </a:xfrm>
        </p:spPr>
        <p:txBody>
          <a:bodyPr anchor="ctr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600" b="1" cap="none" dirty="0" err="1">
                <a:solidFill>
                  <a:srgbClr val="002060"/>
                </a:solidFill>
                <a:latin typeface="Arial Black" pitchFamily="34" charset="0"/>
                <a:cs typeface="Arial" pitchFamily="34" charset="0"/>
              </a:rPr>
              <a:t>Основні</a:t>
            </a:r>
            <a:r>
              <a:rPr lang="ru-RU" sz="3600" b="1" cap="none" dirty="0">
                <a:solidFill>
                  <a:srgbClr val="002060"/>
                </a:solidFill>
                <a:latin typeface="Arial Black" pitchFamily="34" charset="0"/>
                <a:cs typeface="Arial" pitchFamily="34" charset="0"/>
              </a:rPr>
              <a:t> </a:t>
            </a:r>
            <a:r>
              <a:rPr lang="ru-RU" sz="3600" b="1" cap="none" dirty="0" err="1">
                <a:solidFill>
                  <a:srgbClr val="002060"/>
                </a:solidFill>
                <a:latin typeface="Arial Black" pitchFamily="34" charset="0"/>
                <a:cs typeface="Arial" pitchFamily="34" charset="0"/>
              </a:rPr>
              <a:t>клінічні</a:t>
            </a:r>
            <a:r>
              <a:rPr lang="ru-RU" sz="3600" b="1" cap="none" dirty="0">
                <a:solidFill>
                  <a:srgbClr val="002060"/>
                </a:solidFill>
                <a:latin typeface="Arial Black" pitchFamily="34" charset="0"/>
                <a:cs typeface="Arial" pitchFamily="34" charset="0"/>
              </a:rPr>
              <a:t> </a:t>
            </a:r>
            <a:r>
              <a:rPr lang="ru-RU" sz="3600" b="1" cap="none" dirty="0" err="1">
                <a:solidFill>
                  <a:srgbClr val="002060"/>
                </a:solidFill>
                <a:latin typeface="Arial Black" pitchFamily="34" charset="0"/>
                <a:cs typeface="Arial" pitchFamily="34" charset="0"/>
              </a:rPr>
              <a:t>синдроми</a:t>
            </a:r>
            <a:r>
              <a:rPr lang="ru-RU" sz="3600" b="1" cap="none" dirty="0">
                <a:solidFill>
                  <a:srgbClr val="002060"/>
                </a:solidFill>
                <a:latin typeface="Arial Black" pitchFamily="34" charset="0"/>
                <a:cs typeface="Arial" pitchFamily="34" charset="0"/>
              </a:rPr>
              <a:t> БЕН:</a:t>
            </a:r>
            <a:endParaRPr lang="ru-RU" sz="3600" b="1" cap="all" dirty="0">
              <a:latin typeface="Arial Black" pitchFamily="34" charset="0"/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297782"/>
            <a:ext cx="8229600" cy="3807354"/>
          </a:xfrm>
        </p:spPr>
        <p:txBody>
          <a:bodyPr>
            <a:normAutofit fontScale="85000" lnSpcReduction="20000"/>
          </a:bodyPr>
          <a:lstStyle/>
          <a:p>
            <a:pPr marL="514350" indent="-514350" eaLnBrk="1" fontAlgn="auto" hangingPunct="1">
              <a:spcAft>
                <a:spcPts val="0"/>
              </a:spcAft>
              <a:buNone/>
              <a:defRPr/>
            </a:pP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3. Синдром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порушень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функціонального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стану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центральної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нервової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системи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 marL="0" indent="0" eaLnBrk="1" fontAlgn="auto" hangingPunct="1">
              <a:lnSpc>
                <a:spcPct val="80000"/>
              </a:lnSpc>
              <a:spcAft>
                <a:spcPts val="0"/>
              </a:spcAft>
              <a:buFont typeface="Wingdings"/>
              <a:buNone/>
              <a:defRPr/>
            </a:pPr>
            <a:endParaRPr lang="en-US" sz="3200" b="1" dirty="0"/>
          </a:p>
          <a:p>
            <a:pPr marL="274320" indent="-274320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uk-UA" sz="2800" b="1" dirty="0"/>
              <a:t>порушення емоціонального тонусу та поведінки</a:t>
            </a:r>
            <a:r>
              <a:rPr lang="en-US" sz="2800" b="1" dirty="0"/>
              <a:t>, </a:t>
            </a:r>
          </a:p>
          <a:p>
            <a:pPr marL="274320" indent="-274320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uk-UA" sz="2800" b="1" dirty="0"/>
              <a:t>зниження активності</a:t>
            </a:r>
            <a:r>
              <a:rPr lang="en-US" sz="2800" b="1" dirty="0"/>
              <a:t>,</a:t>
            </a:r>
          </a:p>
          <a:p>
            <a:pPr marL="274320" indent="-274320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uk-UA" sz="2800" b="1" dirty="0"/>
              <a:t>переважання негативних емоцій</a:t>
            </a:r>
            <a:r>
              <a:rPr lang="en-US" sz="2800" b="1" dirty="0"/>
              <a:t>,</a:t>
            </a:r>
          </a:p>
          <a:p>
            <a:pPr marL="274320" indent="-274320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uk-UA" sz="2800" b="1" dirty="0"/>
              <a:t>порушення сну</a:t>
            </a:r>
          </a:p>
          <a:p>
            <a:pPr marL="274320" indent="-274320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uk-UA" sz="2800" b="1" dirty="0"/>
              <a:t>порушення терморегуляції</a:t>
            </a:r>
            <a:endParaRPr lang="en-US" sz="2800" b="1" dirty="0"/>
          </a:p>
          <a:p>
            <a:pPr marL="274320" indent="-274320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uk-UA" sz="2800" b="1" dirty="0"/>
              <a:t>затримка психомоторного розвитку </a:t>
            </a:r>
          </a:p>
          <a:p>
            <a:pPr marL="274320" indent="-274320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uk-UA" sz="2800" b="1" dirty="0"/>
              <a:t>м'язова </a:t>
            </a:r>
            <a:r>
              <a:rPr lang="uk-UA" sz="2800" b="1" dirty="0" err="1"/>
              <a:t>гіпо-</a:t>
            </a:r>
            <a:r>
              <a:rPr lang="uk-UA" sz="2800" b="1" dirty="0"/>
              <a:t> дистонія</a:t>
            </a:r>
            <a:endParaRPr lang="en-US" sz="2800" b="1" dirty="0"/>
          </a:p>
          <a:p>
            <a:pPr marL="609600" indent="-609600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endParaRPr lang="en-US" sz="1800" b="1" dirty="0"/>
          </a:p>
          <a:p>
            <a:pPr marL="609600" indent="-609600" eaLnBrk="1" fontAlgn="auto" hangingPunct="1">
              <a:lnSpc>
                <a:spcPct val="80000"/>
              </a:lnSpc>
              <a:spcAft>
                <a:spcPts val="0"/>
              </a:spcAft>
              <a:buFontTx/>
              <a:buAutoNum type="arabicPeriod" startAt="4"/>
              <a:defRPr/>
            </a:pPr>
            <a:endParaRPr lang="ru-RU" sz="1800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6B20CA3F-3A3A-4BB8-8F37-932160F53808}" type="slidenum">
              <a:rPr lang="ru-RU" smtClean="0"/>
              <a:pPr>
                <a:defRPr/>
              </a:pPr>
              <a:t>24</a:t>
            </a:fld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2713484"/>
            <a:ext cx="2669722" cy="1748237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28865"/>
            <a:ext cx="8858280" cy="556933"/>
          </a:xfrm>
        </p:spPr>
        <p:txBody>
          <a:bodyPr anchor="ctr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600" b="1" cap="none" dirty="0" err="1">
                <a:solidFill>
                  <a:srgbClr val="002060"/>
                </a:solidFill>
                <a:latin typeface="Arial Black" pitchFamily="34" charset="0"/>
                <a:cs typeface="Arial" pitchFamily="34" charset="0"/>
              </a:rPr>
              <a:t>Основні</a:t>
            </a:r>
            <a:r>
              <a:rPr lang="ru-RU" sz="3600" b="1" cap="none" dirty="0">
                <a:solidFill>
                  <a:srgbClr val="002060"/>
                </a:solidFill>
                <a:latin typeface="Arial Black" pitchFamily="34" charset="0"/>
                <a:cs typeface="Arial" pitchFamily="34" charset="0"/>
              </a:rPr>
              <a:t> </a:t>
            </a:r>
            <a:r>
              <a:rPr lang="ru-RU" sz="3600" b="1" cap="none" dirty="0" err="1">
                <a:solidFill>
                  <a:srgbClr val="002060"/>
                </a:solidFill>
                <a:latin typeface="Arial Black" pitchFamily="34" charset="0"/>
                <a:cs typeface="Arial" pitchFamily="34" charset="0"/>
              </a:rPr>
              <a:t>клінічні</a:t>
            </a:r>
            <a:r>
              <a:rPr lang="ru-RU" sz="3600" b="1" cap="none" dirty="0">
                <a:solidFill>
                  <a:srgbClr val="002060"/>
                </a:solidFill>
                <a:latin typeface="Arial Black" pitchFamily="34" charset="0"/>
                <a:cs typeface="Arial" pitchFamily="34" charset="0"/>
              </a:rPr>
              <a:t> </a:t>
            </a:r>
            <a:r>
              <a:rPr lang="ru-RU" sz="3600" b="1" cap="none" dirty="0" err="1">
                <a:solidFill>
                  <a:srgbClr val="002060"/>
                </a:solidFill>
                <a:latin typeface="Arial Black" pitchFamily="34" charset="0"/>
                <a:cs typeface="Arial" pitchFamily="34" charset="0"/>
              </a:rPr>
              <a:t>синдроми</a:t>
            </a:r>
            <a:r>
              <a:rPr lang="ru-RU" sz="3600" b="1" cap="none" dirty="0">
                <a:solidFill>
                  <a:srgbClr val="002060"/>
                </a:solidFill>
                <a:latin typeface="Arial Black" pitchFamily="34" charset="0"/>
                <a:cs typeface="Arial" pitchFamily="34" charset="0"/>
              </a:rPr>
              <a:t> БЕН:</a:t>
            </a:r>
            <a:endParaRPr lang="ru-RU" sz="3600" b="1" cap="all" dirty="0">
              <a:latin typeface="Arial Black" pitchFamily="34" charset="0"/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697178"/>
            <a:ext cx="8229600" cy="4407958"/>
          </a:xfrm>
        </p:spPr>
        <p:txBody>
          <a:bodyPr>
            <a:normAutofit/>
          </a:bodyPr>
          <a:lstStyle/>
          <a:p>
            <a:pPr marL="609600" indent="-609600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endParaRPr lang="en-US" sz="1800" b="1" dirty="0"/>
          </a:p>
          <a:p>
            <a:pPr marL="280988" indent="-280988" eaLnBrk="1" fontAlgn="auto" hangingPunct="1">
              <a:lnSpc>
                <a:spcPct val="80000"/>
              </a:lnSpc>
              <a:spcAft>
                <a:spcPts val="0"/>
              </a:spcAft>
              <a:buFontTx/>
              <a:buAutoNum type="arabicPeriod" startAt="4"/>
              <a:defRPr/>
            </a:pP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Синдром </a:t>
            </a:r>
            <a:r>
              <a:rPr lang="ru-RU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порушення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гемопоезу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та </a:t>
            </a:r>
            <a:r>
              <a:rPr lang="ru-RU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імунологічної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реактивності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fontAlgn="auto" hangingPunct="1">
              <a:lnSpc>
                <a:spcPct val="80000"/>
              </a:lnSpc>
              <a:spcAft>
                <a:spcPts val="0"/>
              </a:spcAft>
              <a:buFont typeface="Wingdings"/>
              <a:buNone/>
              <a:defRPr/>
            </a:pPr>
            <a:endParaRPr lang="en-US" b="1" dirty="0"/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uk-UA" sz="2800" b="1" dirty="0"/>
              <a:t>Анемія</a:t>
            </a:r>
            <a:r>
              <a:rPr lang="en-US" sz="2800" b="1" dirty="0"/>
              <a:t>, </a:t>
            </a:r>
          </a:p>
          <a:p>
            <a:pPr marL="0" indent="0" eaLnBrk="1" fontAlgn="auto" hangingPunct="1">
              <a:lnSpc>
                <a:spcPct val="80000"/>
              </a:lnSpc>
              <a:spcAft>
                <a:spcPts val="0"/>
              </a:spcAft>
              <a:buFont typeface="Wingdings"/>
              <a:buNone/>
              <a:defRPr/>
            </a:pPr>
            <a:endParaRPr lang="en-US" sz="2800" b="1" dirty="0"/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uk-UA" sz="2800" b="1" dirty="0"/>
              <a:t>Вторинний імунодефіцит</a:t>
            </a:r>
            <a:r>
              <a:rPr lang="en-US" sz="2800" b="1" dirty="0"/>
              <a:t>,</a:t>
            </a:r>
          </a:p>
          <a:p>
            <a:pPr marL="0" indent="0" eaLnBrk="1" fontAlgn="auto" hangingPunct="1">
              <a:lnSpc>
                <a:spcPct val="80000"/>
              </a:lnSpc>
              <a:spcAft>
                <a:spcPts val="0"/>
              </a:spcAft>
              <a:buFont typeface="Wingdings"/>
              <a:buNone/>
              <a:defRPr/>
            </a:pPr>
            <a:r>
              <a:rPr lang="en-US" sz="2800" b="1" dirty="0"/>
              <a:t> </a:t>
            </a:r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uk-UA" sz="2800" b="1" dirty="0"/>
              <a:t>Схильність до </a:t>
            </a:r>
            <a:r>
              <a:rPr lang="uk-UA" sz="2800" b="1" dirty="0" err="1"/>
              <a:t>“підступних”</a:t>
            </a:r>
            <a:r>
              <a:rPr lang="uk-UA" sz="2800" b="1" dirty="0"/>
              <a:t> з атиповим перебігом частих інфекційно-запальних хвороб</a:t>
            </a:r>
            <a:r>
              <a:rPr lang="en-US" sz="2800" b="1" dirty="0"/>
              <a:t>.</a:t>
            </a:r>
          </a:p>
          <a:p>
            <a:pPr marL="609600" indent="-609600" eaLnBrk="1" fontAlgn="auto" hangingPunct="1">
              <a:lnSpc>
                <a:spcPct val="80000"/>
              </a:lnSpc>
              <a:spcAft>
                <a:spcPts val="0"/>
              </a:spcAft>
              <a:buFontTx/>
              <a:buAutoNum type="arabicPeriod" startAt="4"/>
              <a:defRPr/>
            </a:pPr>
            <a:endParaRPr lang="ru-RU" sz="1800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6B20CA3F-3A3A-4BB8-8F37-932160F53808}" type="slidenum">
              <a:rPr lang="ru-RU" smtClean="0"/>
              <a:pPr>
                <a:defRPr/>
              </a:pPr>
              <a:t>25</a:t>
            </a:fld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1921396"/>
            <a:ext cx="2377447" cy="1783085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cap="all" dirty="0" err="1">
                <a:solidFill>
                  <a:srgbClr val="002060"/>
                </a:solidFill>
                <a:latin typeface="Arial Black" pitchFamily="34" charset="0"/>
                <a:cs typeface="Arial" pitchFamily="34" charset="0"/>
              </a:rPr>
              <a:t>класифікація</a:t>
            </a:r>
            <a:endParaRPr lang="en-US" sz="3200" b="1" cap="all" dirty="0">
              <a:solidFill>
                <a:srgbClr val="002060"/>
              </a:solidFill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117866"/>
            <a:ext cx="8229600" cy="4020343"/>
          </a:xfrm>
        </p:spPr>
        <p:txBody>
          <a:bodyPr anchor="ctr">
            <a:normAutofit fontScale="85000" lnSpcReduction="20000"/>
          </a:bodyPr>
          <a:lstStyle/>
          <a:p>
            <a:pPr marL="0" indent="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uk-UA" b="1" dirty="0">
                <a:latin typeface="Arial" pitchFamily="34" charset="0"/>
                <a:cs typeface="Arial" pitchFamily="34" charset="0"/>
              </a:rPr>
              <a:t>У </a:t>
            </a:r>
            <a:r>
              <a:rPr lang="uk-UA" b="1" dirty="0" err="1">
                <a:latin typeface="Arial" pitchFamily="34" charset="0"/>
                <a:cs typeface="Arial" pitchFamily="34" charset="0"/>
              </a:rPr>
              <a:t>МКХ</a:t>
            </a:r>
            <a:r>
              <a:rPr lang="uk-UA" b="1" dirty="0">
                <a:latin typeface="Arial" pitchFamily="34" charset="0"/>
                <a:cs typeface="Arial" pitchFamily="34" charset="0"/>
              </a:rPr>
              <a:t>-10 БЕН включена в клас IV «Хвороби ендокринної системи, розлади харчування та порушення обміну речовин»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</a:t>
            </a:r>
            <a:br>
              <a:rPr lang="ru-RU" b="1" dirty="0">
                <a:latin typeface="Arial" pitchFamily="34" charset="0"/>
                <a:cs typeface="Arial" pitchFamily="34" charset="0"/>
              </a:rPr>
            </a:br>
            <a:endParaRPr lang="ru-RU" b="1" dirty="0">
              <a:latin typeface="Arial" pitchFamily="34" charset="0"/>
              <a:cs typeface="Arial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b="1" dirty="0">
                <a:latin typeface="Arial" pitchFamily="34" charset="0"/>
                <a:cs typeface="Arial" pitchFamily="34" charset="0"/>
              </a:rPr>
              <a:t>Е40-Е46.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Недостатність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харчування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. </a:t>
            </a:r>
          </a:p>
          <a:p>
            <a:pPr marL="0" indent="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b="1" dirty="0">
                <a:latin typeface="Arial" pitchFamily="34" charset="0"/>
                <a:cs typeface="Arial" pitchFamily="34" charset="0"/>
              </a:rPr>
              <a:t>Е40.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Квашиоркор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b="1" dirty="0">
                <a:latin typeface="Arial" pitchFamily="34" charset="0"/>
                <a:cs typeface="Arial" pitchFamily="34" charset="0"/>
              </a:rPr>
              <a:t> Е41.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Аліментарний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маразм. </a:t>
            </a:r>
          </a:p>
          <a:p>
            <a:pPr marL="0" indent="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b="1" dirty="0">
                <a:latin typeface="Arial" pitchFamily="34" charset="0"/>
                <a:cs typeface="Arial" pitchFamily="34" charset="0"/>
              </a:rPr>
              <a:t>Е42.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Маразматичний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квашиоркор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. </a:t>
            </a:r>
          </a:p>
          <a:p>
            <a:pPr marL="0" indent="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b="1" dirty="0">
                <a:latin typeface="Arial" pitchFamily="34" charset="0"/>
                <a:cs typeface="Arial" pitchFamily="34" charset="0"/>
              </a:rPr>
              <a:t>Е43. Тяжка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білково-енергетична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недостатність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неуточнена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. </a:t>
            </a:r>
          </a:p>
          <a:p>
            <a:pPr marL="0" indent="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b="1" dirty="0">
                <a:latin typeface="Arial" pitchFamily="34" charset="0"/>
                <a:cs typeface="Arial" pitchFamily="34" charset="0"/>
              </a:rPr>
              <a:t>Е44.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Білково-енергетична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недостатність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неуточнена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средньої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та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легкої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тяжкості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 </a:t>
            </a:r>
          </a:p>
          <a:p>
            <a:pPr marL="0" indent="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b="1" dirty="0">
                <a:latin typeface="Arial" pitchFamily="34" charset="0"/>
                <a:cs typeface="Arial" pitchFamily="34" charset="0"/>
              </a:rPr>
              <a:t>Е45.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Затримка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розвитку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,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обумовлена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​​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білково-енергетичною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недостатністю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b="1" dirty="0">
                <a:latin typeface="Arial" pitchFamily="34" charset="0"/>
                <a:cs typeface="Arial" pitchFamily="34" charset="0"/>
              </a:rPr>
              <a:t> Е46.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Білково-енергетична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недостатність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неуточнена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endParaRPr lang="en-US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20" t="4793" r="2591" b="17272"/>
          <a:stretch/>
        </p:blipFill>
        <p:spPr bwMode="auto">
          <a:xfrm>
            <a:off x="5868144" y="1777380"/>
            <a:ext cx="2000146" cy="12922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9810876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866"/>
            <a:ext cx="8229600" cy="527843"/>
          </a:xfrm>
        </p:spPr>
        <p:txBody>
          <a:bodyPr anchor="ctr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cap="all" dirty="0">
                <a:latin typeface="Arial Black" pitchFamily="34" charset="0"/>
                <a:cs typeface="Arial" panose="020B0604020202020204" pitchFamily="34" charset="0"/>
              </a:rPr>
              <a:t>За часом </a:t>
            </a:r>
            <a:r>
              <a:rPr lang="ru-RU" b="1" cap="all" dirty="0" err="1">
                <a:latin typeface="Arial Black" pitchFamily="34" charset="0"/>
                <a:cs typeface="Arial" panose="020B0604020202020204" pitchFamily="34" charset="0"/>
              </a:rPr>
              <a:t>виникнення</a:t>
            </a:r>
            <a:endParaRPr lang="en-US" b="1" cap="all" dirty="0">
              <a:latin typeface="Arial Black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997479"/>
            <a:ext cx="8229600" cy="4107657"/>
          </a:xfrm>
        </p:spPr>
        <p:txBody>
          <a:bodyPr>
            <a:normAutofit fontScale="70000" lnSpcReduction="2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пренатальна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вроджена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постнатальная (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розвинулася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після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народження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fontAlgn="auto" hangingPunct="1">
              <a:lnSpc>
                <a:spcPct val="120000"/>
              </a:lnSpc>
              <a:spcAft>
                <a:spcPts val="0"/>
              </a:spcAft>
              <a:buFont typeface="Wingdings"/>
              <a:buNone/>
              <a:defRPr/>
            </a:pPr>
            <a:r>
              <a:rPr lang="uk-UA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основі пренатальних </a:t>
            </a:r>
            <a:r>
              <a:rPr lang="uk-UA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гипотрофій</a:t>
            </a:r>
            <a:r>
              <a:rPr lang="uk-UA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лежать порушення внутрішньоутробного розвитку плода 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внаслідок недостатності плацентарного кровообігу, впливу інфекційних, спадкових і конструкційних особливостей матері, а також несприятливих соціально-економічних, виробничих і екологічних факторів. </a:t>
            </a:r>
            <a:endParaRPr lang="uk-UA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fontAlgn="auto" hangingPunct="1">
              <a:lnSpc>
                <a:spcPct val="120000"/>
              </a:lnSpc>
              <a:spcAft>
                <a:spcPts val="0"/>
              </a:spcAft>
              <a:buFont typeface="Wingdings"/>
              <a:buNone/>
              <a:defRPr/>
            </a:pPr>
            <a:r>
              <a:rPr lang="uk-UA" u="sng" dirty="0" smtClean="0">
                <a:latin typeface="Arial" panose="020B0604020202020204" pitchFamily="34" charset="0"/>
                <a:cs typeface="Arial" panose="020B0604020202020204" pitchFamily="34" charset="0"/>
              </a:rPr>
              <a:t>Існує </a:t>
            </a:r>
            <a:r>
              <a:rPr lang="uk-UA" u="sng" dirty="0">
                <a:latin typeface="Arial" panose="020B0604020202020204" pitchFamily="34" charset="0"/>
                <a:cs typeface="Arial" panose="020B0604020202020204" pitchFamily="34" charset="0"/>
              </a:rPr>
              <a:t>також термін «затримка внутрішньоутробного розвитку» (ЗВУР). </a:t>
            </a:r>
          </a:p>
          <a:p>
            <a:pPr marL="0" indent="0" eaLnBrk="1" fontAlgn="auto" hangingPunct="1">
              <a:lnSpc>
                <a:spcPct val="120000"/>
              </a:lnSpc>
              <a:spcAft>
                <a:spcPts val="0"/>
              </a:spcAft>
              <a:buFont typeface="Wingdings"/>
              <a:buNone/>
              <a:defRPr/>
            </a:pP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У новонароджених дітей зі ЗВУР відзначається дефіцит маси тіла, що перевищує 2 сигма-відхилення. </a:t>
            </a:r>
            <a:endParaRPr lang="uk-UA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fontAlgn="auto" hangingPunct="1">
              <a:lnSpc>
                <a:spcPct val="120000"/>
              </a:lnSpc>
              <a:spcAft>
                <a:spcPts val="0"/>
              </a:spcAft>
              <a:buFont typeface="Wingdings"/>
              <a:buNone/>
              <a:defRPr/>
            </a:pPr>
            <a:r>
              <a:rPr lang="uk-UA" dirty="0" smtClean="0">
                <a:latin typeface="Arial" panose="020B0604020202020204" pitchFamily="34" charset="0"/>
                <a:cs typeface="Arial" panose="020B0604020202020204" pitchFamily="34" charset="0"/>
              </a:rPr>
              <a:t>ЗВУР 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підрозділяється на гіпотрофічний, </a:t>
            </a:r>
            <a:r>
              <a:rPr lang="uk-UA" dirty="0" err="1">
                <a:latin typeface="Arial" panose="020B0604020202020204" pitchFamily="34" charset="0"/>
                <a:cs typeface="Arial" panose="020B0604020202020204" pitchFamily="34" charset="0"/>
              </a:rPr>
              <a:t>гіпопластичний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k-UA" dirty="0" err="1">
                <a:latin typeface="Arial" panose="020B0604020202020204" pitchFamily="34" charset="0"/>
                <a:cs typeface="Arial" panose="020B0604020202020204" pitchFamily="34" charset="0"/>
              </a:rPr>
              <a:t>диспластичний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 типи. </a:t>
            </a:r>
          </a:p>
          <a:p>
            <a:pPr marL="0" indent="0" eaLnBrk="1" fontAlgn="auto" hangingPunct="1">
              <a:lnSpc>
                <a:spcPct val="120000"/>
              </a:lnSpc>
              <a:spcAft>
                <a:spcPts val="0"/>
              </a:spcAft>
              <a:buFont typeface="Wingdings"/>
              <a:buNone/>
              <a:defRPr/>
            </a:pP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При постнатальних проявах в залежності від дефіциту маси тіла виділяють </a:t>
            </a:r>
            <a:r>
              <a:rPr lang="uk-UA" dirty="0" err="1">
                <a:latin typeface="Arial" panose="020B0604020202020204" pitchFamily="34" charset="0"/>
                <a:cs typeface="Arial" panose="020B0604020202020204" pitchFamily="34" charset="0"/>
              </a:rPr>
              <a:t>гипотрофію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 1 й, 2 й та 3 го ступеня.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600887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6015" y="228866"/>
            <a:ext cx="6808787" cy="709083"/>
          </a:xfrm>
        </p:spPr>
        <p:txBody>
          <a:bodyPr anchor="ctr"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cap="all" dirty="0" err="1">
                <a:solidFill>
                  <a:srgbClr val="002060"/>
                </a:solidFill>
                <a:latin typeface="Arial Black" pitchFamily="34" charset="0"/>
                <a:cs typeface="Arial" pitchFamily="34" charset="0"/>
              </a:rPr>
              <a:t>класифікація</a:t>
            </a:r>
            <a:endParaRPr lang="en-US" sz="3200" b="1" cap="all" dirty="0">
              <a:solidFill>
                <a:srgbClr val="002060"/>
              </a:solidFill>
              <a:latin typeface="Arial Black" pitchFamily="34" charset="0"/>
              <a:cs typeface="Arial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962591160"/>
              </p:ext>
            </p:extLst>
          </p:nvPr>
        </p:nvGraphicFramePr>
        <p:xfrm>
          <a:off x="323529" y="907631"/>
          <a:ext cx="8280920" cy="39900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582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80827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57163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519009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65618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893068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err="1">
                          <a:latin typeface="Arial" pitchFamily="34" charset="0"/>
                          <a:cs typeface="Arial" pitchFamily="34" charset="0"/>
                        </a:rPr>
                        <a:t>Ступінь</a:t>
                      </a:r>
                      <a:r>
                        <a:rPr lang="ru-RU" sz="1600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dirty="0" err="1">
                          <a:latin typeface="Arial" pitchFamily="34" charset="0"/>
                          <a:cs typeface="Arial" pitchFamily="34" charset="0"/>
                        </a:rPr>
                        <a:t>тяжкості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8100" marB="381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err="1">
                          <a:latin typeface="Arial" pitchFamily="34" charset="0"/>
                          <a:cs typeface="Arial" pitchFamily="34" charset="0"/>
                        </a:rPr>
                        <a:t>Період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8100" marB="38100" anchor="ctr"/>
                </a:tc>
                <a:tc>
                  <a:txBody>
                    <a:bodyPr/>
                    <a:lstStyle/>
                    <a:p>
                      <a:r>
                        <a:rPr lang="ru-RU" sz="1600" dirty="0" err="1">
                          <a:latin typeface="Arial" pitchFamily="34" charset="0"/>
                          <a:cs typeface="Arial" pitchFamily="34" charset="0"/>
                        </a:rPr>
                        <a:t>походження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8100" marB="38100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Arial" pitchFamily="34" charset="0"/>
                          <a:cs typeface="Arial" pitchFamily="34" charset="0"/>
                        </a:rPr>
                        <a:t>Причини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8100" marB="38100"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878909">
                <a:tc>
                  <a:txBody>
                    <a:bodyPr/>
                    <a:lstStyle/>
                    <a:p>
                      <a:r>
                        <a:rPr lang="uk-UA" sz="1600" b="1" dirty="0">
                          <a:latin typeface="Arial" pitchFamily="34" charset="0"/>
                          <a:cs typeface="Arial" pitchFamily="34" charset="0"/>
                        </a:rPr>
                        <a:t>І – 11-20%</a:t>
                      </a:r>
                      <a:endParaRPr lang="en-US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8100" marB="38100"/>
                </a:tc>
                <a:tc rowSpan="4">
                  <a:txBody>
                    <a:bodyPr/>
                    <a:lstStyle/>
                    <a:p>
                      <a:r>
                        <a:rPr lang="uk-UA" sz="1600" b="1" dirty="0" err="1">
                          <a:latin typeface="Arial" pitchFamily="34" charset="0"/>
                          <a:cs typeface="Arial" pitchFamily="34" charset="0"/>
                        </a:rPr>
                        <a:t>Начальн</a:t>
                      </a:r>
                      <a:r>
                        <a:rPr lang="ru-RU" sz="1600" b="1" dirty="0" err="1" smtClean="0">
                          <a:latin typeface="Arial" pitchFamily="34" charset="0"/>
                          <a:cs typeface="Arial" pitchFamily="34" charset="0"/>
                        </a:rPr>
                        <a:t>ий</a:t>
                      </a:r>
                      <a:endParaRPr lang="ru-RU" sz="1600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ru-RU" sz="1600" b="1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ru-RU" sz="1600" b="1" dirty="0" err="1" smtClean="0">
                          <a:latin typeface="Arial" pitchFamily="34" charset="0"/>
                          <a:cs typeface="Arial" pitchFamily="34" charset="0"/>
                        </a:rPr>
                        <a:t>Прогресування</a:t>
                      </a:r>
                      <a:endParaRPr lang="ru-RU" sz="1600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ru-RU" sz="1600" b="1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ru-RU" sz="1600" b="1" dirty="0" err="1" smtClean="0">
                          <a:latin typeface="Arial" pitchFamily="34" charset="0"/>
                          <a:cs typeface="Arial" pitchFamily="34" charset="0"/>
                        </a:rPr>
                        <a:t>Стабілізації</a:t>
                      </a:r>
                      <a:endParaRPr lang="ru-RU" sz="1600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ru-RU" sz="1600" b="1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ru-RU" sz="1600" b="1" dirty="0" err="1">
                          <a:latin typeface="Arial" pitchFamily="34" charset="0"/>
                          <a:cs typeface="Arial" pitchFamily="34" charset="0"/>
                        </a:rPr>
                        <a:t>Реконвалесценції</a:t>
                      </a:r>
                      <a:endParaRPr lang="en-US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8100" marB="38100"/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lang="ru-RU" sz="1600" b="1" dirty="0" err="1" smtClean="0">
                          <a:latin typeface="Arial" pitchFamily="34" charset="0"/>
                          <a:cs typeface="Arial" pitchFamily="34" charset="0"/>
                        </a:rPr>
                        <a:t>Пренатальна</a:t>
                      </a:r>
                      <a:endParaRPr lang="ru-RU" sz="1600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ru-RU" sz="1600" b="1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ru-RU" sz="1600" b="1" dirty="0">
                          <a:latin typeface="Arial" pitchFamily="34" charset="0"/>
                          <a:cs typeface="Arial" pitchFamily="34" charset="0"/>
                        </a:rPr>
                        <a:t>Постнатальна</a:t>
                      </a:r>
                      <a:endParaRPr lang="en-US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8100" marB="38100" vert="vert270" anchor="ctr"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600" b="1" dirty="0" err="1">
                          <a:latin typeface="Arial" pitchFamily="34" charset="0"/>
                          <a:cs typeface="Arial" pitchFamily="34" charset="0"/>
                        </a:rPr>
                        <a:t>екзогенні</a:t>
                      </a:r>
                      <a:endParaRPr lang="en-US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8100" marB="38100"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600" b="1" dirty="0" err="1">
                          <a:latin typeface="Arial" pitchFamily="34" charset="0"/>
                          <a:cs typeface="Arial" pitchFamily="34" charset="0"/>
                        </a:rPr>
                        <a:t>ендогенні</a:t>
                      </a:r>
                      <a:endParaRPr lang="en-US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8100" marB="3810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878908">
                <a:tc>
                  <a:txBody>
                    <a:bodyPr/>
                    <a:lstStyle/>
                    <a:p>
                      <a:r>
                        <a:rPr lang="uk-UA" sz="1600" b="1" dirty="0">
                          <a:latin typeface="Arial" pitchFamily="34" charset="0"/>
                          <a:cs typeface="Arial" pitchFamily="34" charset="0"/>
                        </a:rPr>
                        <a:t>ІІ – 21-30%</a:t>
                      </a:r>
                      <a:endParaRPr lang="en-US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8100" marB="38100"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19132">
                <a:tc rowSpan="2">
                  <a:txBody>
                    <a:bodyPr/>
                    <a:lstStyle/>
                    <a:p>
                      <a:r>
                        <a:rPr lang="uk-UA" sz="1600" b="1" dirty="0">
                          <a:latin typeface="Arial" pitchFamily="34" charset="0"/>
                          <a:cs typeface="Arial" pitchFamily="34" charset="0"/>
                        </a:rPr>
                        <a:t>ІІІ – ˃ 30% (атрофія, маразм, </a:t>
                      </a:r>
                      <a:r>
                        <a:rPr lang="uk-UA" sz="1600" b="1" dirty="0" err="1">
                          <a:latin typeface="Arial" pitchFamily="34" charset="0"/>
                          <a:cs typeface="Arial" pitchFamily="34" charset="0"/>
                        </a:rPr>
                        <a:t>квашиоркор</a:t>
                      </a:r>
                      <a:endParaRPr lang="en-US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8100" marB="38100"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72008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 b="1" dirty="0" err="1">
                          <a:latin typeface="Arial" pitchFamily="34" charset="0"/>
                          <a:cs typeface="Arial" pitchFamily="34" charset="0"/>
                        </a:rPr>
                        <a:t>комбіновані</a:t>
                      </a:r>
                      <a:endParaRPr lang="en-US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8100" marB="3810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955059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866"/>
            <a:ext cx="8147050" cy="952500"/>
          </a:xfrm>
        </p:spPr>
        <p:txBody>
          <a:bodyPr anchor="ctr"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cap="all" dirty="0" err="1">
                <a:solidFill>
                  <a:srgbClr val="002060"/>
                </a:solidFill>
                <a:latin typeface="Arial Black" pitchFamily="34" charset="0"/>
                <a:cs typeface="Arial" pitchFamily="34" charset="0"/>
              </a:rPr>
              <a:t>Класифікація</a:t>
            </a:r>
            <a:r>
              <a:rPr lang="ru-RU" b="1" cap="all" dirty="0">
                <a:solidFill>
                  <a:srgbClr val="002060"/>
                </a:solidFill>
                <a:latin typeface="Arial Black" pitchFamily="34" charset="0"/>
                <a:cs typeface="Arial" pitchFamily="34" charset="0"/>
              </a:rPr>
              <a:t> </a:t>
            </a:r>
            <a:endParaRPr lang="en-US" b="1" cap="all" dirty="0">
              <a:solidFill>
                <a:srgbClr val="002060"/>
              </a:solidFill>
              <a:latin typeface="Arial Black" pitchFamily="34" charset="0"/>
              <a:cs typeface="Arial" pitchFamily="34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546470286"/>
              </p:ext>
            </p:extLst>
          </p:nvPr>
        </p:nvGraphicFramePr>
        <p:xfrm>
          <a:off x="684213" y="937949"/>
          <a:ext cx="7848872" cy="449923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6426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95971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95790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96698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40276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700" kern="5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1700" kern="50" dirty="0">
                        <a:effectLst/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</a:txBody>
                  <a:tcPr marL="47625" marR="47625" marT="39688" marB="396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40"/>
                        </a:spcBef>
                        <a:spcAft>
                          <a:spcPts val="140"/>
                        </a:spcAft>
                      </a:pPr>
                      <a:r>
                        <a:rPr lang="uk-UA" sz="1700" kern="5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І </a:t>
                      </a:r>
                      <a:r>
                        <a:rPr lang="ru-RU" sz="1700" kern="50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ступінь</a:t>
                      </a:r>
                      <a:endParaRPr lang="en-US" sz="1700" kern="5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7625" marR="47625" marT="39688" marB="396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40"/>
                        </a:spcBef>
                        <a:spcAft>
                          <a:spcPts val="140"/>
                        </a:spcAft>
                      </a:pPr>
                      <a:r>
                        <a:rPr lang="ru-RU" sz="1700" kern="5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ІІ </a:t>
                      </a:r>
                      <a:r>
                        <a:rPr lang="ru-RU" sz="1700" kern="50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ступінь</a:t>
                      </a:r>
                      <a:endParaRPr lang="en-US" sz="1700" kern="5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7625" marR="47625" marT="39688" marB="396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40"/>
                        </a:spcBef>
                        <a:spcAft>
                          <a:spcPts val="140"/>
                        </a:spcAft>
                      </a:pPr>
                      <a:r>
                        <a:rPr lang="ru-RU" sz="1700" kern="5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ІІІ </a:t>
                      </a:r>
                      <a:r>
                        <a:rPr lang="ru-RU" sz="1700" kern="50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ступінь</a:t>
                      </a:r>
                      <a:endParaRPr lang="en-US" sz="1700" kern="5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7625" marR="47625" marT="39688" marB="396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12239">
                <a:tc>
                  <a:txBody>
                    <a:bodyPr/>
                    <a:lstStyle/>
                    <a:p>
                      <a:pPr marL="0" marR="0">
                        <a:spcBef>
                          <a:spcPts val="140"/>
                        </a:spcBef>
                        <a:spcAft>
                          <a:spcPts val="140"/>
                        </a:spcAft>
                      </a:pPr>
                      <a:r>
                        <a:rPr lang="ru-RU" sz="1700" kern="5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% </a:t>
                      </a:r>
                      <a:r>
                        <a:rPr lang="ru-RU" sz="1700" kern="50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від</a:t>
                      </a:r>
                      <a:r>
                        <a:rPr lang="ru-RU" sz="1700" kern="5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700" kern="50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ідеальної</a:t>
                      </a:r>
                      <a:r>
                        <a:rPr lang="ru-RU" sz="1700" kern="5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700" kern="50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маси</a:t>
                      </a:r>
                      <a:r>
                        <a:rPr lang="ru-RU" sz="1700" kern="5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700" kern="50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тіла</a:t>
                      </a:r>
                      <a:endParaRPr lang="en-US" sz="1700" kern="5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7625" marR="47625" marT="39688" marB="396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40"/>
                        </a:spcBef>
                        <a:spcAft>
                          <a:spcPts val="140"/>
                        </a:spcAft>
                      </a:pPr>
                      <a:r>
                        <a:rPr lang="en-US" sz="1700" kern="5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80-90%</a:t>
                      </a:r>
                      <a:endParaRPr lang="en-US" sz="1700" kern="5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7625" marR="47625" marT="39688" marB="396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40"/>
                        </a:spcBef>
                        <a:spcAft>
                          <a:spcPts val="140"/>
                        </a:spcAft>
                      </a:pPr>
                      <a:r>
                        <a:rPr lang="en-US" sz="1700" kern="5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70-79%</a:t>
                      </a:r>
                      <a:endParaRPr lang="en-US" sz="1700" kern="5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7625" marR="47625" marT="39688" marB="396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40"/>
                        </a:spcBef>
                        <a:spcAft>
                          <a:spcPts val="140"/>
                        </a:spcAft>
                      </a:pPr>
                      <a:r>
                        <a:rPr lang="en-US" sz="1700" kern="5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&lt; 70%</a:t>
                      </a:r>
                      <a:endParaRPr lang="en-US" sz="1700" kern="5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7625" marR="47625" marT="39688" marB="396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36846">
                <a:tc>
                  <a:txBody>
                    <a:bodyPr/>
                    <a:lstStyle/>
                    <a:p>
                      <a:pPr marL="0" marR="0">
                        <a:spcBef>
                          <a:spcPts val="140"/>
                        </a:spcBef>
                        <a:spcAft>
                          <a:spcPts val="140"/>
                        </a:spcAft>
                      </a:pPr>
                      <a:r>
                        <a:rPr lang="ru-RU" sz="1700" kern="5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%</a:t>
                      </a:r>
                      <a:r>
                        <a:rPr lang="en-US" sz="1700" kern="5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uk-UA" sz="1700" kern="5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від норми </a:t>
                      </a:r>
                      <a:endParaRPr lang="en-US" sz="1700" kern="5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7625" marR="47625" marT="39688" marB="396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40"/>
                        </a:spcBef>
                        <a:spcAft>
                          <a:spcPts val="140"/>
                        </a:spcAft>
                      </a:pPr>
                      <a:r>
                        <a:rPr lang="en-US" sz="1700" kern="5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90-95%</a:t>
                      </a:r>
                      <a:endParaRPr lang="en-US" sz="1700" kern="5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7625" marR="47625" marT="39688" marB="396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40"/>
                        </a:spcBef>
                        <a:spcAft>
                          <a:spcPts val="140"/>
                        </a:spcAft>
                      </a:pPr>
                      <a:r>
                        <a:rPr lang="en-US" sz="1700" kern="5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80-89%</a:t>
                      </a:r>
                      <a:endParaRPr lang="en-US" sz="1700" kern="5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7625" marR="47625" marT="39688" marB="396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40"/>
                        </a:spcBef>
                        <a:spcAft>
                          <a:spcPts val="140"/>
                        </a:spcAft>
                      </a:pPr>
                      <a:r>
                        <a:rPr lang="en-US" sz="1700" kern="5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&lt; 80%</a:t>
                      </a:r>
                      <a:endParaRPr lang="en-US" sz="1700" kern="5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7625" marR="47625" marT="39688" marB="396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36846">
                <a:tc>
                  <a:txBody>
                    <a:bodyPr/>
                    <a:lstStyle/>
                    <a:p>
                      <a:pPr marL="0" marR="0">
                        <a:spcBef>
                          <a:spcPts val="140"/>
                        </a:spcBef>
                        <a:spcAft>
                          <a:spcPts val="140"/>
                        </a:spcAft>
                      </a:pPr>
                      <a:r>
                        <a:rPr lang="ru-RU" sz="1700" kern="50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Альбумін</a:t>
                      </a:r>
                      <a:r>
                        <a:rPr lang="en-US" sz="1700" kern="5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(g/</a:t>
                      </a:r>
                      <a:r>
                        <a:rPr lang="en-US" sz="1700" kern="50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dL</a:t>
                      </a:r>
                      <a:r>
                        <a:rPr lang="en-US" sz="1700" kern="5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  <a:endParaRPr lang="en-US" sz="1700" kern="5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7625" marR="47625" marT="39688" marB="396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40"/>
                        </a:spcBef>
                        <a:spcAft>
                          <a:spcPts val="140"/>
                        </a:spcAft>
                      </a:pPr>
                      <a:r>
                        <a:rPr lang="en-US" sz="1700" kern="50">
                          <a:effectLst/>
                          <a:latin typeface="Arial" pitchFamily="34" charset="0"/>
                          <a:cs typeface="Arial" pitchFamily="34" charset="0"/>
                        </a:rPr>
                        <a:t>2.8-3.4</a:t>
                      </a:r>
                      <a:endParaRPr lang="en-US" sz="1700" kern="5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7625" marR="47625" marT="39688" marB="396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40"/>
                        </a:spcBef>
                        <a:spcAft>
                          <a:spcPts val="140"/>
                        </a:spcAft>
                      </a:pPr>
                      <a:r>
                        <a:rPr lang="en-US" sz="1700" kern="5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2.1-2.7</a:t>
                      </a:r>
                      <a:endParaRPr lang="en-US" sz="1700" kern="5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7625" marR="47625" marT="39688" marB="396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40"/>
                        </a:spcBef>
                        <a:spcAft>
                          <a:spcPts val="140"/>
                        </a:spcAft>
                      </a:pPr>
                      <a:r>
                        <a:rPr lang="en-US" sz="1700" kern="5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&lt; 2.1</a:t>
                      </a:r>
                      <a:endParaRPr lang="en-US" sz="1700" kern="5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7625" marR="47625" marT="39688" marB="396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36846">
                <a:tc>
                  <a:txBody>
                    <a:bodyPr/>
                    <a:lstStyle/>
                    <a:p>
                      <a:pPr marL="0" marR="0">
                        <a:spcBef>
                          <a:spcPts val="140"/>
                        </a:spcBef>
                        <a:spcAft>
                          <a:spcPts val="140"/>
                        </a:spcAft>
                      </a:pPr>
                      <a:r>
                        <a:rPr lang="ru-RU" sz="1700" kern="50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Трансферрин</a:t>
                      </a:r>
                      <a:r>
                        <a:rPr lang="ru-RU" sz="1700" kern="5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700" kern="5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(mg/</a:t>
                      </a:r>
                      <a:r>
                        <a:rPr lang="en-US" sz="1700" kern="50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dL</a:t>
                      </a:r>
                      <a:r>
                        <a:rPr lang="en-US" sz="1700" kern="5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  <a:endParaRPr lang="en-US" sz="1700" kern="5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7625" marR="47625" marT="39688" marB="396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40"/>
                        </a:spcBef>
                        <a:spcAft>
                          <a:spcPts val="140"/>
                        </a:spcAft>
                      </a:pPr>
                      <a:r>
                        <a:rPr lang="en-US" sz="1700" kern="50">
                          <a:effectLst/>
                          <a:latin typeface="Arial" pitchFamily="34" charset="0"/>
                          <a:cs typeface="Arial" pitchFamily="34" charset="0"/>
                        </a:rPr>
                        <a:t>150 - 200</a:t>
                      </a:r>
                      <a:endParaRPr lang="en-US" sz="1700" kern="5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7625" marR="47625" marT="39688" marB="396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40"/>
                        </a:spcBef>
                        <a:spcAft>
                          <a:spcPts val="140"/>
                        </a:spcAft>
                      </a:pPr>
                      <a:r>
                        <a:rPr lang="en-US" sz="1700" kern="50">
                          <a:effectLst/>
                          <a:latin typeface="Arial" pitchFamily="34" charset="0"/>
                          <a:cs typeface="Arial" pitchFamily="34" charset="0"/>
                        </a:rPr>
                        <a:t>100 - 149</a:t>
                      </a:r>
                      <a:endParaRPr lang="en-US" sz="1700" kern="5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7625" marR="47625" marT="39688" marB="396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40"/>
                        </a:spcBef>
                        <a:spcAft>
                          <a:spcPts val="140"/>
                        </a:spcAft>
                      </a:pPr>
                      <a:r>
                        <a:rPr lang="en-US" sz="1700" kern="5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&lt; 100</a:t>
                      </a:r>
                      <a:endParaRPr lang="en-US" sz="1700" kern="5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7625" marR="47625" marT="39688" marB="396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636846">
                <a:tc>
                  <a:txBody>
                    <a:bodyPr/>
                    <a:lstStyle/>
                    <a:p>
                      <a:pPr marL="0" marR="0">
                        <a:spcBef>
                          <a:spcPts val="140"/>
                        </a:spcBef>
                        <a:spcAft>
                          <a:spcPts val="140"/>
                        </a:spcAft>
                      </a:pPr>
                      <a:r>
                        <a:rPr lang="ru-RU" sz="1700" kern="50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Лімфоцити</a:t>
                      </a:r>
                      <a:r>
                        <a:rPr lang="ru-RU" sz="1700" kern="50" baseline="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(</a:t>
                      </a:r>
                      <a:r>
                        <a:rPr lang="ru-RU" sz="1700" kern="50" baseline="0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абс</a:t>
                      </a:r>
                      <a:r>
                        <a:rPr lang="ru-RU" sz="1700" kern="50" baseline="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.)</a:t>
                      </a:r>
                      <a:r>
                        <a:rPr lang="en-US" sz="1700" kern="5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(</a:t>
                      </a:r>
                      <a:r>
                        <a:rPr lang="ru-RU" sz="1700" kern="5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в</a:t>
                      </a:r>
                      <a:r>
                        <a:rPr lang="en-US" sz="1700" kern="5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µL)</a:t>
                      </a:r>
                      <a:endParaRPr lang="en-US" sz="1700" kern="5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7625" marR="47625" marT="39688" marB="396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40"/>
                        </a:spcBef>
                        <a:spcAft>
                          <a:spcPts val="140"/>
                        </a:spcAft>
                      </a:pPr>
                      <a:r>
                        <a:rPr lang="en-US" sz="1700" kern="50">
                          <a:effectLst/>
                          <a:latin typeface="Arial" pitchFamily="34" charset="0"/>
                          <a:cs typeface="Arial" pitchFamily="34" charset="0"/>
                        </a:rPr>
                        <a:t>1200 - 2000</a:t>
                      </a:r>
                      <a:endParaRPr lang="en-US" sz="1700" kern="5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7625" marR="47625" marT="39688" marB="396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40"/>
                        </a:spcBef>
                        <a:spcAft>
                          <a:spcPts val="140"/>
                        </a:spcAft>
                      </a:pPr>
                      <a:r>
                        <a:rPr lang="en-US" sz="1700" kern="50">
                          <a:effectLst/>
                          <a:latin typeface="Arial" pitchFamily="34" charset="0"/>
                          <a:cs typeface="Arial" pitchFamily="34" charset="0"/>
                        </a:rPr>
                        <a:t>800 - 1199</a:t>
                      </a:r>
                      <a:endParaRPr lang="en-US" sz="1700" kern="5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7625" marR="47625" marT="39688" marB="396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40"/>
                        </a:spcBef>
                        <a:spcAft>
                          <a:spcPts val="140"/>
                        </a:spcAft>
                      </a:pPr>
                      <a:r>
                        <a:rPr lang="en-US" sz="1700" kern="5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&lt; 800</a:t>
                      </a:r>
                      <a:endParaRPr lang="en-US" sz="1700" kern="5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7625" marR="47625" marT="39688" marB="396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636846">
                <a:tc>
                  <a:txBody>
                    <a:bodyPr/>
                    <a:lstStyle/>
                    <a:p>
                      <a:pPr marL="0" marR="0">
                        <a:spcBef>
                          <a:spcPts val="140"/>
                        </a:spcBef>
                        <a:spcAft>
                          <a:spcPts val="140"/>
                        </a:spcAft>
                      </a:pPr>
                      <a:r>
                        <a:rPr lang="ru-RU" sz="1700" kern="50" dirty="0" err="1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Окружність</a:t>
                      </a:r>
                      <a:r>
                        <a:rPr lang="ru-RU" sz="1700" kern="50" baseline="0" dirty="0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плеча, см</a:t>
                      </a:r>
                      <a:endParaRPr lang="en-US" sz="1700" kern="5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7625" marR="47625" marT="39688" marB="396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40"/>
                        </a:spcBef>
                        <a:spcAft>
                          <a:spcPts val="140"/>
                        </a:spcAft>
                      </a:pPr>
                      <a:r>
                        <a:rPr lang="en-US" sz="1700" kern="50" dirty="0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˃</a:t>
                      </a:r>
                      <a:r>
                        <a:rPr lang="ru-RU" sz="1700" kern="50" dirty="0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12,5</a:t>
                      </a:r>
                      <a:endParaRPr lang="en-US" sz="1700" kern="5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7625" marR="47625" marT="39688" marB="396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40"/>
                        </a:spcBef>
                        <a:spcAft>
                          <a:spcPts val="140"/>
                        </a:spcAft>
                      </a:pPr>
                      <a:r>
                        <a:rPr lang="ru-RU" sz="1700" kern="50" dirty="0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12,5- 11,5</a:t>
                      </a:r>
                      <a:endParaRPr lang="en-US" sz="1700" kern="5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7625" marR="47625" marT="39688" marB="396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40"/>
                        </a:spcBef>
                        <a:spcAft>
                          <a:spcPts val="140"/>
                        </a:spcAft>
                      </a:pPr>
                      <a:r>
                        <a:rPr lang="en-US" sz="1700" kern="50" dirty="0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˂</a:t>
                      </a:r>
                      <a:r>
                        <a:rPr lang="ru-RU" sz="1700" kern="50" dirty="0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11,5</a:t>
                      </a:r>
                      <a:endParaRPr lang="en-US" sz="1700" kern="5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7625" marR="47625" marT="39688" marB="396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575068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b="1" u="sng" cap="none" dirty="0">
                <a:latin typeface="+mn-lt"/>
                <a:cs typeface="Times New Roman" panose="02020603050405020304" pitchFamily="18" charset="0"/>
              </a:rPr>
              <a:t>Порушення харчування</a:t>
            </a:r>
            <a:endParaRPr lang="en-US" sz="3600" b="1" u="sng" cap="none" dirty="0">
              <a:solidFill>
                <a:srgbClr val="002060"/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297783"/>
            <a:ext cx="8147050" cy="4061354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uk-UA" sz="2000" b="1" dirty="0">
                <a:cs typeface="Times New Roman" panose="02020603050405020304" pitchFamily="18" charset="0"/>
              </a:rPr>
              <a:t>патологічні стани, що розвиваються в результаті недостатнього або надлишкового надходження і / або засвоєння поживних речовин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uk-UA" sz="2000" b="1" dirty="0">
                <a:cs typeface="Times New Roman" panose="02020603050405020304" pitchFamily="18" charset="0"/>
              </a:rPr>
              <a:t>характеризуються порушенням фізичного розвитку, метаболізму, імунітету, </a:t>
            </a:r>
            <a:r>
              <a:rPr lang="uk-UA" sz="2000" b="1" dirty="0" err="1">
                <a:cs typeface="Times New Roman" panose="02020603050405020304" pitchFamily="18" charset="0"/>
              </a:rPr>
              <a:t>морфофункціонального</a:t>
            </a:r>
            <a:r>
              <a:rPr lang="uk-UA" sz="2000" b="1" dirty="0">
                <a:cs typeface="Times New Roman" panose="02020603050405020304" pitchFamily="18" charset="0"/>
              </a:rPr>
              <a:t> стану внутрішніх органів і систем організму.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/>
            </a:r>
            <a:br>
              <a:rPr lang="ru-RU" sz="1600" b="1" dirty="0">
                <a:latin typeface="Arial" pitchFamily="34" charset="0"/>
                <a:cs typeface="Arial" pitchFamily="34" charset="0"/>
              </a:rPr>
            </a:br>
            <a:endParaRPr lang="ru-RU" sz="1600" b="1" dirty="0">
              <a:latin typeface="Arial" pitchFamily="34" charset="0"/>
              <a:cs typeface="Arial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sz="1800" b="1" dirty="0">
                <a:cs typeface="Arial" pitchFamily="34" charset="0"/>
              </a:rPr>
              <a:t>МКХ-10 </a:t>
            </a:r>
          </a:p>
          <a:p>
            <a:pPr marL="0" indent="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sz="1800" b="1" dirty="0">
                <a:cs typeface="Arial" pitchFamily="34" charset="0"/>
              </a:rPr>
              <a:t>• Е40-46 – </a:t>
            </a:r>
            <a:r>
              <a:rPr lang="ru-RU" sz="1800" b="1" dirty="0" err="1">
                <a:cs typeface="Arial" pitchFamily="34" charset="0"/>
              </a:rPr>
              <a:t>білково</a:t>
            </a:r>
            <a:r>
              <a:rPr lang="ru-RU" sz="1800" b="1" dirty="0">
                <a:cs typeface="Arial" pitchFamily="34" charset="0"/>
              </a:rPr>
              <a:t> – </a:t>
            </a:r>
            <a:r>
              <a:rPr lang="ru-RU" sz="1800" b="1" dirty="0" err="1">
                <a:cs typeface="Arial" pitchFamily="34" charset="0"/>
              </a:rPr>
              <a:t>енергетична</a:t>
            </a:r>
            <a:r>
              <a:rPr lang="ru-RU" sz="1800" b="1" dirty="0">
                <a:cs typeface="Arial" pitchFamily="34" charset="0"/>
              </a:rPr>
              <a:t> </a:t>
            </a:r>
            <a:r>
              <a:rPr lang="ru-RU" sz="1800" b="1" dirty="0" err="1">
                <a:cs typeface="Arial" pitchFamily="34" charset="0"/>
              </a:rPr>
              <a:t>недостатність</a:t>
            </a:r>
            <a:r>
              <a:rPr lang="ru-RU" sz="1800" b="1" dirty="0">
                <a:cs typeface="Arial" pitchFamily="34" charset="0"/>
              </a:rPr>
              <a:t>.</a:t>
            </a:r>
            <a:br>
              <a:rPr lang="ru-RU" sz="1800" b="1" dirty="0">
                <a:cs typeface="Arial" pitchFamily="34" charset="0"/>
              </a:rPr>
            </a:br>
            <a:r>
              <a:rPr lang="ru-RU" sz="1800" b="1" dirty="0">
                <a:cs typeface="Arial" pitchFamily="34" charset="0"/>
              </a:rPr>
              <a:t>• Е50-64 — </a:t>
            </a:r>
            <a:r>
              <a:rPr lang="ru-RU" sz="1800" b="1" dirty="0" err="1">
                <a:cs typeface="Arial" pitchFamily="34" charset="0"/>
              </a:rPr>
              <a:t>інші</a:t>
            </a:r>
            <a:r>
              <a:rPr lang="ru-RU" sz="1800" b="1" dirty="0">
                <a:cs typeface="Arial" pitchFamily="34" charset="0"/>
              </a:rPr>
              <a:t> </a:t>
            </a:r>
            <a:r>
              <a:rPr lang="ru-RU" sz="1800" b="1" dirty="0" err="1">
                <a:cs typeface="Arial" pitchFamily="34" charset="0"/>
              </a:rPr>
              <a:t>недостатності</a:t>
            </a:r>
            <a:r>
              <a:rPr lang="ru-RU" sz="1800" b="1" dirty="0">
                <a:cs typeface="Arial" pitchFamily="34" charset="0"/>
              </a:rPr>
              <a:t> </a:t>
            </a:r>
            <a:r>
              <a:rPr lang="ru-RU" sz="1800" b="1" dirty="0" err="1">
                <a:cs typeface="Arial" pitchFamily="34" charset="0"/>
              </a:rPr>
              <a:t>харчування</a:t>
            </a:r>
            <a:r>
              <a:rPr lang="ru-RU" sz="1800" b="1" dirty="0">
                <a:cs typeface="Arial" pitchFamily="34" charset="0"/>
              </a:rPr>
              <a:t> (</a:t>
            </a:r>
            <a:r>
              <a:rPr lang="ru-RU" sz="1800" b="1" dirty="0" err="1">
                <a:cs typeface="Arial" pitchFamily="34" charset="0"/>
              </a:rPr>
              <a:t>недостатність</a:t>
            </a:r>
            <a:r>
              <a:rPr lang="ru-RU" sz="1800" b="1" dirty="0">
                <a:cs typeface="Arial" pitchFamily="34" charset="0"/>
              </a:rPr>
              <a:t> </a:t>
            </a:r>
            <a:r>
              <a:rPr lang="ru-RU" sz="1800" b="1" dirty="0" err="1">
                <a:cs typeface="Arial" pitchFamily="34" charset="0"/>
              </a:rPr>
              <a:t>вітамінів</a:t>
            </a:r>
            <a:r>
              <a:rPr lang="ru-RU" sz="1800" b="1" dirty="0">
                <a:cs typeface="Arial" pitchFamily="34" charset="0"/>
              </a:rPr>
              <a:t> та </a:t>
            </a:r>
            <a:r>
              <a:rPr lang="ru-RU" sz="1800" b="1" dirty="0" err="1">
                <a:cs typeface="Arial" pitchFamily="34" charset="0"/>
              </a:rPr>
              <a:t>мікроелементів</a:t>
            </a:r>
            <a:r>
              <a:rPr lang="ru-RU" sz="1800" b="1" dirty="0">
                <a:cs typeface="Arial" pitchFamily="34" charset="0"/>
              </a:rPr>
              <a:t>).</a:t>
            </a:r>
            <a:br>
              <a:rPr lang="ru-RU" sz="1800" b="1" dirty="0">
                <a:cs typeface="Arial" pitchFamily="34" charset="0"/>
              </a:rPr>
            </a:br>
            <a:r>
              <a:rPr lang="ru-RU" sz="1800" b="1" dirty="0">
                <a:cs typeface="Arial" pitchFamily="34" charset="0"/>
              </a:rPr>
              <a:t>• Е65-68 — </a:t>
            </a:r>
            <a:r>
              <a:rPr lang="ru-RU" sz="1800" b="1" dirty="0" err="1">
                <a:cs typeface="Arial" pitchFamily="34" charset="0"/>
              </a:rPr>
              <a:t>ожиріння</a:t>
            </a:r>
            <a:r>
              <a:rPr lang="ru-RU" sz="1800" b="1" dirty="0">
                <a:cs typeface="Arial" pitchFamily="34" charset="0"/>
              </a:rPr>
              <a:t> та </a:t>
            </a:r>
            <a:r>
              <a:rPr lang="ru-RU" sz="1800" b="1" dirty="0" err="1">
                <a:cs typeface="Arial" pitchFamily="34" charset="0"/>
              </a:rPr>
              <a:t>інші</a:t>
            </a:r>
            <a:r>
              <a:rPr lang="ru-RU" sz="1800" b="1" dirty="0">
                <a:cs typeface="Arial" pitchFamily="34" charset="0"/>
              </a:rPr>
              <a:t> </a:t>
            </a:r>
            <a:r>
              <a:rPr lang="ru-RU" sz="1800" b="1" dirty="0" err="1">
                <a:cs typeface="Arial" pitchFamily="34" charset="0"/>
              </a:rPr>
              <a:t>види</a:t>
            </a:r>
            <a:r>
              <a:rPr lang="ru-RU" sz="1800" b="1" dirty="0">
                <a:cs typeface="Arial" pitchFamily="34" charset="0"/>
              </a:rPr>
              <a:t> </a:t>
            </a:r>
            <a:r>
              <a:rPr lang="ru-RU" sz="1800" b="1" dirty="0" err="1">
                <a:cs typeface="Arial" pitchFamily="34" charset="0"/>
              </a:rPr>
              <a:t>надмірності</a:t>
            </a:r>
            <a:r>
              <a:rPr lang="ru-RU" sz="1800" b="1" dirty="0">
                <a:cs typeface="Arial" pitchFamily="34" charset="0"/>
              </a:rPr>
              <a:t> </a:t>
            </a:r>
            <a:r>
              <a:rPr lang="ru-RU" sz="1800" b="1" dirty="0" err="1">
                <a:cs typeface="Arial" pitchFamily="34" charset="0"/>
              </a:rPr>
              <a:t>харчування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/>
            </a:r>
            <a:br>
              <a:rPr lang="ru-RU" sz="1600" dirty="0">
                <a:latin typeface="Arial" pitchFamily="34" charset="0"/>
                <a:cs typeface="Arial" pitchFamily="34" charset="0"/>
              </a:rPr>
            </a:b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26633628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328535154"/>
              </p:ext>
            </p:extLst>
          </p:nvPr>
        </p:nvGraphicFramePr>
        <p:xfrm>
          <a:off x="214282" y="214294"/>
          <a:ext cx="8678075" cy="5224838"/>
        </p:xfrm>
        <a:graphic>
          <a:graphicData uri="http://schemas.openxmlformats.org/drawingml/2006/table">
            <a:tbl>
              <a:tblPr/>
              <a:tblGrid>
                <a:gridCol w="198133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08823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22452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38399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500066">
                <a:tc>
                  <a:txBody>
                    <a:bodyPr/>
                    <a:lstStyle/>
                    <a:p>
                      <a:pPr algn="l" rtl="0"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Клінічні</a:t>
                      </a:r>
                      <a:r>
                        <a:rPr lang="ru-RU" sz="14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b="1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ознаки</a:t>
                      </a:r>
                      <a:endParaRPr lang="ru-RU" sz="1400" b="1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228" marR="12738" marT="10190" marB="101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Ступінь</a:t>
                      </a:r>
                      <a:r>
                        <a:rPr lang="ru-RU" sz="14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b="1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гіпотрофії</a:t>
                      </a:r>
                      <a:r>
                        <a:rPr lang="ru-RU" sz="14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en-US" sz="1400" b="1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І</a:t>
                      </a:r>
                    </a:p>
                  </a:txBody>
                  <a:tcPr marL="12228" marR="12738" marT="10190" marB="101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Ступінь</a:t>
                      </a:r>
                      <a:r>
                        <a:rPr lang="ru-RU" sz="14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b="1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гіпотрофії</a:t>
                      </a:r>
                      <a:r>
                        <a:rPr lang="ru-RU" sz="14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en-US" sz="1400" b="1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ІІ</a:t>
                      </a:r>
                    </a:p>
                  </a:txBody>
                  <a:tcPr marL="12228" marR="12738" marT="10190" marB="101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Ступінь</a:t>
                      </a:r>
                      <a:r>
                        <a:rPr lang="ru-RU" sz="14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b="1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гіпотрофії</a:t>
                      </a:r>
                      <a:r>
                        <a:rPr lang="ru-RU" sz="14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en-US" sz="1400" b="1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ІІІ</a:t>
                      </a:r>
                    </a:p>
                  </a:txBody>
                  <a:tcPr marL="12228" marR="12228" marT="10190" marB="101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40027">
                <a:tc>
                  <a:txBody>
                    <a:bodyPr/>
                    <a:lstStyle/>
                    <a:p>
                      <a:pPr algn="l" rtl="0">
                        <a:spcAft>
                          <a:spcPts val="576"/>
                        </a:spcAft>
                      </a:pPr>
                      <a:r>
                        <a:rPr lang="ru-RU" sz="1400" b="1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Дефіцит</a:t>
                      </a:r>
                      <a:r>
                        <a:rPr lang="ru-RU" sz="14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b="1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маси</a:t>
                      </a:r>
                      <a:endParaRPr lang="ru-RU" sz="1400" b="1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228" marR="12738" marT="10616" marB="101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576"/>
                        </a:spcAft>
                      </a:pPr>
                      <a:r>
                        <a:rPr lang="uk-UA" sz="12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11-20%</a:t>
                      </a:r>
                    </a:p>
                  </a:txBody>
                  <a:tcPr marL="12228" marR="12738" marT="10616" marB="101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576"/>
                        </a:spcAft>
                      </a:pPr>
                      <a:r>
                        <a:rPr lang="en-US" sz="12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21-30%</a:t>
                      </a:r>
                    </a:p>
                  </a:txBody>
                  <a:tcPr marL="12228" marR="12738" marT="10616" marB="101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576"/>
                        </a:spcAft>
                      </a:pPr>
                      <a:r>
                        <a:rPr lang="en-US" sz="12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&gt;</a:t>
                      </a:r>
                      <a:r>
                        <a:rPr lang="ru-RU" sz="12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30%</a:t>
                      </a:r>
                    </a:p>
                  </a:txBody>
                  <a:tcPr marL="12228" marR="12228" marT="10616" marB="101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00033">
                <a:tc>
                  <a:txBody>
                    <a:bodyPr/>
                    <a:lstStyle/>
                    <a:p>
                      <a:pPr algn="l" rtl="0">
                        <a:spcAft>
                          <a:spcPts val="576"/>
                        </a:spcAft>
                      </a:pPr>
                      <a:r>
                        <a:rPr lang="ru-RU" sz="14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Стан </a:t>
                      </a:r>
                      <a:r>
                        <a:rPr lang="ru-RU" sz="1400" b="1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шкіри</a:t>
                      </a:r>
                      <a:r>
                        <a:rPr lang="ru-RU" sz="14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,</a:t>
                      </a:r>
                      <a:r>
                        <a:rPr lang="ru-RU" sz="1400" b="1" baseline="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b="1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колір</a:t>
                      </a:r>
                      <a:r>
                        <a:rPr lang="ru-RU" sz="14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</a:p>
                  </a:txBody>
                  <a:tcPr marL="12228" marR="12738" marT="10616" marB="101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>
                        <a:spcAft>
                          <a:spcPts val="576"/>
                        </a:spcAft>
                      </a:pPr>
                      <a:r>
                        <a:rPr lang="ru-RU" sz="1200" b="1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бліда</a:t>
                      </a:r>
                      <a:endParaRPr lang="ru-RU" sz="1200" b="1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228" marR="12738" marT="10616" marB="1019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>
                        <a:spcAft>
                          <a:spcPts val="576"/>
                        </a:spcAft>
                      </a:pPr>
                      <a:r>
                        <a:rPr lang="ru-RU" sz="1200" b="1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Блідно-сіра</a:t>
                      </a:r>
                      <a:endParaRPr lang="ru-RU" sz="1200" b="1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228" marR="12738" marT="10616" marB="1019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>
                        <a:spcAft>
                          <a:spcPts val="576"/>
                        </a:spcAft>
                      </a:pPr>
                      <a:r>
                        <a:rPr lang="ru-RU" sz="1200" b="1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Сірувато</a:t>
                      </a:r>
                      <a:r>
                        <a:rPr lang="ru-RU" sz="12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-цианотична</a:t>
                      </a:r>
                    </a:p>
                  </a:txBody>
                  <a:tcPr marL="12228" marR="12228" marT="10616" marB="1019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07072">
                <a:tc>
                  <a:txBody>
                    <a:bodyPr/>
                    <a:lstStyle/>
                    <a:p>
                      <a:pPr algn="l" rtl="0">
                        <a:spcAft>
                          <a:spcPts val="576"/>
                        </a:spcAft>
                      </a:pPr>
                      <a:r>
                        <a:rPr lang="ru-RU" sz="1400" b="1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         </a:t>
                      </a:r>
                      <a:r>
                        <a:rPr lang="ru-RU" sz="1400" b="1" dirty="0" err="1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вологість</a:t>
                      </a:r>
                      <a:endParaRPr lang="ru-RU" sz="1400" b="1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228" marR="12738" marT="10616" marB="101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>
                        <a:spcAft>
                          <a:spcPts val="576"/>
                        </a:spcAft>
                      </a:pPr>
                      <a:r>
                        <a:rPr lang="ru-RU" sz="1200" b="1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Трохи</a:t>
                      </a:r>
                      <a:r>
                        <a:rPr lang="ru-RU" sz="12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b="1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знижена</a:t>
                      </a:r>
                      <a:endParaRPr lang="ru-RU" sz="1200" b="1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228" marR="12738" marT="10616" marB="101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>
                        <a:spcAft>
                          <a:spcPts val="576"/>
                        </a:spcAft>
                      </a:pPr>
                      <a:r>
                        <a:rPr lang="ru-RU" sz="1200" b="1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Помірно</a:t>
                      </a:r>
                      <a:r>
                        <a:rPr lang="ru-RU" sz="12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b="1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знижена</a:t>
                      </a:r>
                      <a:endParaRPr lang="ru-RU" sz="1200" b="1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228" marR="12738" marT="10616" marB="101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>
                        <a:spcAft>
                          <a:spcPts val="576"/>
                        </a:spcAft>
                      </a:pPr>
                      <a:r>
                        <a:rPr lang="ru-RU" sz="1200" b="1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Різко</a:t>
                      </a:r>
                      <a:r>
                        <a:rPr lang="ru-RU" sz="12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b="1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знижена</a:t>
                      </a:r>
                      <a:endParaRPr lang="ru-RU" sz="1200" b="1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228" marR="12228" marT="10616" marB="101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07072">
                <a:tc>
                  <a:txBody>
                    <a:bodyPr/>
                    <a:lstStyle/>
                    <a:p>
                      <a:pPr algn="l" rtl="0">
                        <a:spcAft>
                          <a:spcPts val="576"/>
                        </a:spcAft>
                      </a:pPr>
                      <a:r>
                        <a:rPr lang="ru-RU" sz="1400" b="1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         </a:t>
                      </a:r>
                      <a:r>
                        <a:rPr lang="ru-RU" sz="1400" b="1" dirty="0" err="1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еластичність</a:t>
                      </a:r>
                      <a:endParaRPr lang="ru-RU" sz="1400" b="1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228" marR="12738" marT="10616" marB="101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>
                        <a:spcAft>
                          <a:spcPts val="576"/>
                        </a:spcAft>
                      </a:pPr>
                      <a:r>
                        <a:rPr lang="ru-RU" sz="12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Нормальна</a:t>
                      </a:r>
                    </a:p>
                  </a:txBody>
                  <a:tcPr marL="12228" marR="12738" marT="10616" marB="101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>
                        <a:spcAft>
                          <a:spcPts val="576"/>
                        </a:spcAft>
                      </a:pPr>
                      <a:r>
                        <a:rPr lang="ru-RU" sz="1200" b="1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знижена</a:t>
                      </a:r>
                      <a:endParaRPr lang="ru-RU" sz="1200" b="1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228" marR="12738" marT="10616" marB="101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>
                        <a:spcAft>
                          <a:spcPts val="576"/>
                        </a:spcAft>
                      </a:pPr>
                      <a:r>
                        <a:rPr lang="uk-UA" sz="12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Різко</a:t>
                      </a:r>
                      <a:r>
                        <a:rPr lang="uk-UA" sz="1200" b="1" baseline="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знижена</a:t>
                      </a:r>
                      <a:endParaRPr lang="ru-RU" sz="1200" b="1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228" marR="12228" marT="10616" marB="101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554206">
                <a:tc>
                  <a:txBody>
                    <a:bodyPr/>
                    <a:lstStyle/>
                    <a:p>
                      <a:pPr algn="l" rtl="0">
                        <a:spcAft>
                          <a:spcPts val="576"/>
                        </a:spcAft>
                      </a:pPr>
                      <a:r>
                        <a:rPr lang="uk-UA" sz="1400" b="1" dirty="0">
                          <a:latin typeface="Arial" pitchFamily="34" charset="0"/>
                          <a:cs typeface="Arial" pitchFamily="34" charset="0"/>
                        </a:rPr>
                        <a:t>Підшкірно-жировий шар</a:t>
                      </a:r>
                      <a:endParaRPr lang="ru-RU" sz="1400" b="1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228" marR="12738" marT="10616" marB="101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>
                        <a:spcAft>
                          <a:spcPts val="576"/>
                        </a:spcAft>
                      </a:pPr>
                      <a:r>
                        <a:rPr lang="uk-UA" sz="1200" b="1" dirty="0">
                          <a:latin typeface="Arial" pitchFamily="34" charset="0"/>
                          <a:cs typeface="Arial" pitchFamily="34" charset="0"/>
                        </a:rPr>
                        <a:t>Стоншений на животі</a:t>
                      </a:r>
                      <a:endParaRPr lang="ru-RU" sz="1200" b="1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228" marR="12738" marT="10616" marB="101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>
                        <a:spcAft>
                          <a:spcPts val="576"/>
                        </a:spcAft>
                      </a:pPr>
                      <a:r>
                        <a:rPr lang="ru-RU" sz="1200" b="1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Відсутній</a:t>
                      </a:r>
                      <a:r>
                        <a:rPr lang="ru-RU" sz="12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на </a:t>
                      </a:r>
                      <a:r>
                        <a:rPr lang="ru-RU" sz="1200" b="1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тулубі</a:t>
                      </a:r>
                      <a:r>
                        <a:rPr lang="ru-RU" sz="12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та </a:t>
                      </a:r>
                      <a:r>
                        <a:rPr lang="ru-RU" sz="1200" b="1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кінцівках</a:t>
                      </a:r>
                      <a:endParaRPr lang="ru-RU" sz="1200" b="1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228" marR="12738" marT="10616" marB="101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>
                        <a:spcAft>
                          <a:spcPts val="576"/>
                        </a:spcAft>
                      </a:pPr>
                      <a:r>
                        <a:rPr lang="ru-RU" sz="1200" b="1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Відсутній</a:t>
                      </a:r>
                      <a:r>
                        <a:rPr lang="ru-RU" sz="12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b="1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всюди</a:t>
                      </a:r>
                      <a:r>
                        <a:rPr lang="ru-RU" sz="12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,</a:t>
                      </a:r>
                      <a:r>
                        <a:rPr lang="ru-RU" sz="1200" b="1" baseline="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b="1" baseline="0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навіть</a:t>
                      </a:r>
                      <a:r>
                        <a:rPr lang="ru-RU" sz="1200" b="1" baseline="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на </a:t>
                      </a:r>
                      <a:r>
                        <a:rPr lang="ru-RU" sz="1200" b="1" baseline="0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обличчі</a:t>
                      </a:r>
                      <a:r>
                        <a:rPr lang="ru-RU" sz="1200" b="1" baseline="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(«</a:t>
                      </a:r>
                      <a:r>
                        <a:rPr lang="ru-RU" sz="1200" b="1" baseline="0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обличчя</a:t>
                      </a:r>
                      <a:r>
                        <a:rPr lang="ru-RU" sz="1200" b="1" baseline="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Вольтера»)</a:t>
                      </a:r>
                      <a:endParaRPr lang="ru-RU" sz="1200" b="1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228" marR="12228" marT="10616" marB="101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07072">
                <a:tc>
                  <a:txBody>
                    <a:bodyPr/>
                    <a:lstStyle/>
                    <a:p>
                      <a:pPr algn="l" rtl="0">
                        <a:spcAft>
                          <a:spcPts val="576"/>
                        </a:spcAft>
                      </a:pPr>
                      <a:r>
                        <a:rPr lang="ru-RU" sz="14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Тургор тканей</a:t>
                      </a:r>
                    </a:p>
                  </a:txBody>
                  <a:tcPr marL="12228" marR="12738" marT="10616" marB="101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>
                        <a:spcAft>
                          <a:spcPts val="576"/>
                        </a:spcAft>
                      </a:pPr>
                      <a:r>
                        <a:rPr lang="ru-RU" sz="1200" b="1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Злегка</a:t>
                      </a:r>
                      <a:r>
                        <a:rPr lang="ru-RU" sz="12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b="1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знижений</a:t>
                      </a:r>
                      <a:endParaRPr lang="ru-RU" sz="1200" b="1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228" marR="12738" marT="10616" marB="101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>
                        <a:spcAft>
                          <a:spcPts val="576"/>
                        </a:spcAft>
                      </a:pPr>
                      <a:r>
                        <a:rPr lang="ru-RU" sz="1200" b="1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Помірно</a:t>
                      </a:r>
                      <a:r>
                        <a:rPr lang="ru-RU" sz="12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b="1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знижений</a:t>
                      </a:r>
                      <a:endParaRPr lang="ru-RU" sz="1200" b="1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228" marR="12738" marT="10616" marB="101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>
                        <a:spcAft>
                          <a:spcPts val="576"/>
                        </a:spcAft>
                      </a:pPr>
                      <a:r>
                        <a:rPr lang="ru-RU" sz="1200" b="1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Різко</a:t>
                      </a:r>
                      <a:r>
                        <a:rPr lang="ru-RU" sz="12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b="1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знижений</a:t>
                      </a:r>
                      <a:endParaRPr lang="ru-RU" sz="1200" b="1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228" marR="12228" marT="10616" marB="101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07072">
                <a:tc>
                  <a:txBody>
                    <a:bodyPr/>
                    <a:lstStyle/>
                    <a:p>
                      <a:pPr algn="l" rtl="0">
                        <a:spcAft>
                          <a:spcPts val="576"/>
                        </a:spcAft>
                      </a:pPr>
                      <a:r>
                        <a:rPr lang="ru-RU" sz="1400" b="1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Апетит</a:t>
                      </a:r>
                      <a:endParaRPr lang="ru-RU" sz="1400" b="1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228" marR="12738" marT="10616" marB="101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>
                        <a:spcAft>
                          <a:spcPts val="576"/>
                        </a:spcAft>
                      </a:pPr>
                      <a:r>
                        <a:rPr lang="ru-RU" sz="12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Без </a:t>
                      </a:r>
                      <a:r>
                        <a:rPr lang="ru-RU" sz="1200" b="1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змін</a:t>
                      </a:r>
                      <a:endParaRPr lang="ru-RU" sz="1200" b="1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228" marR="12738" marT="10616" marB="101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>
                        <a:spcAft>
                          <a:spcPts val="576"/>
                        </a:spcAft>
                      </a:pPr>
                      <a:r>
                        <a:rPr lang="ru-RU" sz="1200" b="1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Помірно</a:t>
                      </a:r>
                      <a:r>
                        <a:rPr lang="ru-RU" sz="12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b="1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знижений</a:t>
                      </a:r>
                      <a:endParaRPr lang="ru-RU" sz="1200" b="1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228" marR="12738" marT="10616" marB="101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>
                        <a:spcAft>
                          <a:spcPts val="576"/>
                        </a:spcAft>
                      </a:pPr>
                      <a:r>
                        <a:rPr lang="ru-RU" sz="1200" b="1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Анорексія</a:t>
                      </a:r>
                      <a:endParaRPr lang="ru-RU" sz="1200" b="1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228" marR="12228" marT="10616" marB="101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579606">
                <a:tc>
                  <a:txBody>
                    <a:bodyPr/>
                    <a:lstStyle/>
                    <a:p>
                      <a:pPr algn="l" rtl="0">
                        <a:spcAft>
                          <a:spcPts val="576"/>
                        </a:spcAft>
                      </a:pPr>
                      <a:r>
                        <a:rPr lang="ru-RU" sz="14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Характер стулу</a:t>
                      </a:r>
                      <a:br>
                        <a:rPr lang="ru-RU" sz="14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ru-RU" sz="14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4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400" b="1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228" marR="12738" marT="10616" marB="101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>
                        <a:spcAft>
                          <a:spcPts val="576"/>
                        </a:spcAft>
                      </a:pPr>
                      <a:r>
                        <a:rPr lang="uk-UA" sz="12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Без</a:t>
                      </a:r>
                      <a:r>
                        <a:rPr lang="uk-UA" sz="1200" b="1" baseline="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змін</a:t>
                      </a:r>
                      <a:endParaRPr lang="ru-RU" sz="1200" b="1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228" marR="12738" marT="10616" marB="101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>
                        <a:spcAft>
                          <a:spcPts val="576"/>
                        </a:spcAft>
                      </a:pPr>
                      <a:r>
                        <a:rPr kumimoji="0" lang="ru-RU" sz="1200" b="1" i="0" kern="1200" dirty="0" err="1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Нестійкий</a:t>
                      </a:r>
                      <a:r>
                        <a:rPr kumimoji="0" lang="ru-RU" sz="1200" b="1" i="0" kern="12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(проноси, запори)</a:t>
                      </a:r>
                      <a:endParaRPr lang="ru-RU" sz="1200" b="1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228" marR="12738" marT="10616" marB="101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>
                        <a:spcAft>
                          <a:spcPts val="576"/>
                        </a:spcAft>
                      </a:pPr>
                      <a:r>
                        <a:rPr lang="ru-RU" sz="12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«</a:t>
                      </a:r>
                      <a:r>
                        <a:rPr lang="ru-RU" sz="1200" b="1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Голодний</a:t>
                      </a:r>
                      <a:r>
                        <a:rPr lang="ru-RU" sz="12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» (</a:t>
                      </a:r>
                      <a:r>
                        <a:rPr lang="ru-RU" sz="1200" b="1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сухий</a:t>
                      </a:r>
                      <a:r>
                        <a:rPr lang="ru-RU" sz="12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ru-RU" sz="1200" b="1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крош-коподібний</a:t>
                      </a:r>
                      <a:r>
                        <a:rPr lang="ru-RU" sz="12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, з </a:t>
                      </a:r>
                      <a:r>
                        <a:rPr lang="ru-RU" sz="1200" b="1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гнилосним</a:t>
                      </a:r>
                      <a:r>
                        <a:rPr lang="ru-RU" sz="12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запахом)</a:t>
                      </a:r>
                    </a:p>
                  </a:txBody>
                  <a:tcPr marL="12228" marR="12228" marT="10616" marB="101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58586">
                <a:tc>
                  <a:txBody>
                    <a:bodyPr/>
                    <a:lstStyle/>
                    <a:p>
                      <a:pPr algn="l" rtl="0">
                        <a:spcAft>
                          <a:spcPts val="576"/>
                        </a:spcAft>
                      </a:pPr>
                      <a:r>
                        <a:rPr kumimoji="0" lang="ru-RU" sz="1400" b="1" i="0" kern="1200" dirty="0" err="1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Зригування</a:t>
                      </a:r>
                      <a:r>
                        <a:rPr kumimoji="0" lang="ru-RU" sz="1400" b="1" i="0" kern="12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ru-RU" sz="1400" b="1" i="0" kern="1200" dirty="0" err="1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і</a:t>
                      </a:r>
                      <a:r>
                        <a:rPr kumimoji="0" lang="ru-RU" sz="1400" b="1" i="0" kern="12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ru-RU" sz="1400" b="1" i="0" kern="1200" dirty="0" err="1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блювота</a:t>
                      </a:r>
                      <a:endParaRPr lang="ru-RU" sz="1400" b="1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228" marR="12738" marT="10616" marB="101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>
                        <a:spcAft>
                          <a:spcPts val="576"/>
                        </a:spcAft>
                      </a:pPr>
                      <a:r>
                        <a:rPr lang="ru-RU" sz="1200" b="1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Рідко</a:t>
                      </a:r>
                      <a:endParaRPr lang="ru-RU" sz="1200" b="1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228" marR="12738" marT="10616" marB="101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>
                        <a:spcAft>
                          <a:spcPts val="576"/>
                        </a:spcAft>
                      </a:pPr>
                      <a:r>
                        <a:rPr lang="ru-RU" sz="1200" b="1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Нерідко</a:t>
                      </a:r>
                      <a:r>
                        <a:rPr lang="ru-RU" sz="1200" b="1" baseline="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1200" b="1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228" marR="12738" marT="10616" marB="101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>
                        <a:spcAft>
                          <a:spcPts val="576"/>
                        </a:spcAft>
                      </a:pPr>
                      <a:r>
                        <a:rPr lang="ru-RU" sz="12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Часто</a:t>
                      </a:r>
                    </a:p>
                  </a:txBody>
                  <a:tcPr marL="12228" marR="12228" marT="10616" marB="101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376406">
                <a:tc>
                  <a:txBody>
                    <a:bodyPr/>
                    <a:lstStyle/>
                    <a:p>
                      <a:pPr algn="l" rtl="0">
                        <a:spcAft>
                          <a:spcPts val="576"/>
                        </a:spcAft>
                      </a:pPr>
                      <a:r>
                        <a:rPr kumimoji="0" lang="ru-RU" sz="1400" b="1" i="0" kern="1200" dirty="0" err="1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Емоційний</a:t>
                      </a:r>
                      <a:r>
                        <a:rPr kumimoji="0" lang="ru-RU" sz="1400" b="1" i="0" kern="12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ru-RU" sz="1400" b="1" i="0" kern="12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тонус</a:t>
                      </a:r>
                      <a:endParaRPr lang="ru-RU" sz="1400" b="1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228" marR="12738" marT="10616" marB="101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>
                        <a:spcAft>
                          <a:spcPts val="576"/>
                        </a:spcAft>
                      </a:pPr>
                      <a:r>
                        <a:rPr kumimoji="0" lang="ru-RU" sz="1200" b="1" i="0" kern="1200" dirty="0" err="1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занепокоєння</a:t>
                      </a:r>
                      <a:endParaRPr lang="ru-RU" sz="1200" b="1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228" marR="12738" marT="10616" marB="101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>
                        <a:spcAft>
                          <a:spcPts val="576"/>
                        </a:spcAft>
                      </a:pPr>
                      <a:r>
                        <a:rPr lang="ru-RU" sz="1200" b="1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Занепокоєння</a:t>
                      </a:r>
                      <a:r>
                        <a:rPr lang="ru-RU" sz="12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та </a:t>
                      </a:r>
                      <a:r>
                        <a:rPr lang="ru-RU" sz="1200" b="1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пригнічення</a:t>
                      </a:r>
                      <a:endParaRPr lang="ru-RU" sz="1200" b="1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228" marR="12738" marT="10616" marB="101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>
                        <a:spcAft>
                          <a:spcPts val="576"/>
                        </a:spcAft>
                      </a:pPr>
                      <a:r>
                        <a:rPr lang="ru-RU" sz="1200" b="1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Пригнічення</a:t>
                      </a:r>
                      <a:r>
                        <a:rPr lang="ru-RU" sz="12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ru-RU" sz="1200" b="1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апатія</a:t>
                      </a:r>
                      <a:endParaRPr lang="ru-RU" sz="1200" b="1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228" marR="12228" marT="10616" marB="101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07072">
                <a:tc>
                  <a:txBody>
                    <a:bodyPr/>
                    <a:lstStyle/>
                    <a:p>
                      <a:pPr algn="l" rtl="0">
                        <a:spcAft>
                          <a:spcPts val="576"/>
                        </a:spcAft>
                      </a:pPr>
                      <a:r>
                        <a:rPr kumimoji="0" lang="ru-RU" sz="1400" b="1" i="0" kern="1200" dirty="0" err="1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М'язовий</a:t>
                      </a:r>
                      <a:r>
                        <a:rPr kumimoji="0" lang="ru-RU" sz="1400" b="1" i="0" kern="12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ru-RU" sz="1400" b="1" i="0" kern="12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тонус</a:t>
                      </a:r>
                      <a:endParaRPr lang="ru-RU" sz="1400" b="1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228" marR="12738" marT="10616" marB="101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>
                        <a:spcAft>
                          <a:spcPts val="576"/>
                        </a:spcAft>
                      </a:pPr>
                      <a:r>
                        <a:rPr lang="ru-RU" sz="12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Легка </a:t>
                      </a:r>
                      <a:r>
                        <a:rPr lang="ru-RU" sz="1200" b="1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гіпотонія</a:t>
                      </a:r>
                      <a:endParaRPr lang="ru-RU" sz="1200" b="1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228" marR="12738" marT="10616" marB="101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>
                        <a:spcAft>
                          <a:spcPts val="576"/>
                        </a:spcAft>
                      </a:pPr>
                      <a:r>
                        <a:rPr lang="ru-RU" sz="1200" b="1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Помірна</a:t>
                      </a:r>
                      <a:r>
                        <a:rPr lang="ru-RU" sz="12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b="1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гіпотонія</a:t>
                      </a:r>
                      <a:endParaRPr lang="ru-RU" sz="1200" b="1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228" marR="12738" marT="10616" marB="101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>
                        <a:spcAft>
                          <a:spcPts val="576"/>
                        </a:spcAft>
                      </a:pPr>
                      <a:r>
                        <a:rPr lang="ru-RU" sz="1200" b="1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Різка</a:t>
                      </a:r>
                      <a:r>
                        <a:rPr lang="ru-RU" sz="12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b="1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гіпотонія</a:t>
                      </a:r>
                      <a:endParaRPr lang="ru-RU" sz="1200" b="1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228" marR="12228" marT="10616" marB="101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58586">
                <a:tc>
                  <a:txBody>
                    <a:bodyPr/>
                    <a:lstStyle/>
                    <a:p>
                      <a:pPr algn="l" rtl="0">
                        <a:spcAft>
                          <a:spcPts val="576"/>
                        </a:spcAft>
                      </a:pPr>
                      <a:r>
                        <a:rPr lang="uk-UA" sz="1400" b="1" dirty="0" smtClean="0">
                          <a:latin typeface="Arial" pitchFamily="34" charset="0"/>
                          <a:cs typeface="Arial" pitchFamily="34" charset="0"/>
                        </a:rPr>
                        <a:t>Фізіологічні </a:t>
                      </a:r>
                      <a:r>
                        <a:rPr lang="uk-UA" sz="1400" b="1" dirty="0">
                          <a:latin typeface="Arial" pitchFamily="34" charset="0"/>
                          <a:cs typeface="Arial" pitchFamily="34" charset="0"/>
                        </a:rPr>
                        <a:t>рефлекси</a:t>
                      </a:r>
                      <a:endParaRPr lang="ru-RU" sz="1400" b="1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228" marR="12738" marT="10616" marB="101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>
                        <a:spcAft>
                          <a:spcPts val="576"/>
                        </a:spcAft>
                      </a:pPr>
                      <a:r>
                        <a:rPr lang="ru-RU" sz="12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Без </a:t>
                      </a:r>
                      <a:r>
                        <a:rPr lang="ru-RU" sz="1200" b="1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змін</a:t>
                      </a:r>
                      <a:endParaRPr lang="ru-RU" sz="1200" b="1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228" marR="12738" marT="10616" marB="101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>
                        <a:spcAft>
                          <a:spcPts val="576"/>
                        </a:spcAft>
                      </a:pPr>
                      <a:r>
                        <a:rPr lang="ru-RU" sz="1200" b="1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Помірна</a:t>
                      </a:r>
                      <a:r>
                        <a:rPr lang="ru-RU" sz="12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b="1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гіпорефлексія</a:t>
                      </a:r>
                      <a:endParaRPr lang="ru-RU" sz="1200" b="1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228" marR="12738" marT="10616" marB="101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>
                        <a:spcAft>
                          <a:spcPts val="576"/>
                        </a:spcAft>
                      </a:pPr>
                      <a:r>
                        <a:rPr lang="ru-RU" sz="1200" b="1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Значна</a:t>
                      </a:r>
                      <a:r>
                        <a:rPr lang="ru-RU" sz="12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b="1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гіпорефлексія</a:t>
                      </a:r>
                      <a:endParaRPr lang="ru-RU" sz="1200" b="1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228" marR="12228" marT="10616" marB="101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376406">
                <a:tc>
                  <a:txBody>
                    <a:bodyPr/>
                    <a:lstStyle/>
                    <a:p>
                      <a:pPr algn="l" rtl="0">
                        <a:spcAft>
                          <a:spcPts val="576"/>
                        </a:spcAft>
                      </a:pPr>
                      <a:r>
                        <a:rPr kumimoji="0" lang="ru-RU" sz="1400" b="1" i="0" kern="1200" dirty="0" err="1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Психомоторний</a:t>
                      </a:r>
                      <a:r>
                        <a:rPr kumimoji="0" lang="ru-RU" sz="1400" b="1" i="0" kern="12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ru-RU" sz="1400" b="1" i="0" kern="1200" dirty="0" err="1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розвиток</a:t>
                      </a:r>
                      <a:endParaRPr lang="ru-RU" sz="1400" b="1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228" marR="12738" marT="10616" marB="101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>
                        <a:spcAft>
                          <a:spcPts val="576"/>
                        </a:spcAft>
                      </a:pPr>
                      <a:r>
                        <a:rPr lang="ru-RU" sz="1200" b="1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Згідно</a:t>
                      </a:r>
                      <a:r>
                        <a:rPr lang="ru-RU" sz="12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b="1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віку</a:t>
                      </a:r>
                      <a:endParaRPr lang="ru-RU" sz="1200" b="1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228" marR="12738" marT="10616" marB="101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>
                        <a:spcAft>
                          <a:spcPts val="576"/>
                        </a:spcAft>
                      </a:pPr>
                      <a:r>
                        <a:rPr lang="ru-RU" sz="1200" b="1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Відстає</a:t>
                      </a:r>
                      <a:r>
                        <a:rPr lang="ru-RU" sz="1200" b="1" baseline="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b="1" baseline="0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від</a:t>
                      </a:r>
                      <a:r>
                        <a:rPr lang="ru-RU" sz="1200" b="1" baseline="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b="1" baseline="0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норми</a:t>
                      </a:r>
                      <a:endParaRPr lang="ru-RU" sz="1200" b="1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228" marR="12738" marT="10616" marB="101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>
                        <a:spcAft>
                          <a:spcPts val="576"/>
                        </a:spcAft>
                      </a:pPr>
                      <a:r>
                        <a:rPr lang="uk-UA" sz="1200" b="1" dirty="0">
                          <a:latin typeface="Arial" pitchFamily="34" charset="0"/>
                          <a:cs typeface="Arial" pitchFamily="34" charset="0"/>
                        </a:rPr>
                        <a:t>Зникають набуті навички</a:t>
                      </a:r>
                      <a:endParaRPr lang="ru-RU" sz="1200" b="1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228" marR="12228" marT="10616" marB="101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393339">
                <a:tc>
                  <a:txBody>
                    <a:bodyPr/>
                    <a:lstStyle/>
                    <a:p>
                      <a:pPr algn="l" rtl="0">
                        <a:spcAft>
                          <a:spcPts val="576"/>
                        </a:spcAft>
                      </a:pPr>
                      <a:r>
                        <a:rPr kumimoji="0" lang="ru-RU" sz="1400" b="1" i="0" kern="1200" dirty="0" err="1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І</a:t>
                      </a:r>
                      <a:r>
                        <a:rPr kumimoji="0" lang="ru-RU" sz="1400" b="1" i="0" kern="1200" dirty="0" err="1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мунобіологічна</a:t>
                      </a:r>
                      <a:r>
                        <a:rPr kumimoji="0" lang="ru-RU" sz="1400" b="1" i="0" kern="12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ru-RU" sz="1400" b="1" i="0" kern="1200" dirty="0" err="1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резистентність</a:t>
                      </a:r>
                      <a:endParaRPr lang="ru-RU" sz="1400" b="1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228" marR="12738" marT="10616" marB="101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>
                        <a:spcAft>
                          <a:spcPts val="576"/>
                        </a:spcAft>
                      </a:pPr>
                      <a:r>
                        <a:rPr lang="ru-RU" sz="12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Нормальна</a:t>
                      </a:r>
                      <a:r>
                        <a:rPr lang="ru-RU" sz="1200" b="1" baseline="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b="1" baseline="0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або</a:t>
                      </a:r>
                      <a:r>
                        <a:rPr lang="ru-RU" sz="1200" b="1" baseline="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b="1" baseline="0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з</a:t>
                      </a:r>
                      <a:r>
                        <a:rPr lang="ru-RU" sz="1200" b="1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легка</a:t>
                      </a:r>
                      <a:r>
                        <a:rPr lang="ru-RU" sz="12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b="1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знижена</a:t>
                      </a:r>
                      <a:endParaRPr lang="ru-RU" sz="1200" b="1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228" marR="12738" marT="10616" marB="101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>
                        <a:spcAft>
                          <a:spcPts val="576"/>
                        </a:spcAft>
                      </a:pPr>
                      <a:r>
                        <a:rPr lang="ru-RU" sz="1200" b="1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Значно</a:t>
                      </a:r>
                      <a:r>
                        <a:rPr lang="ru-RU" sz="12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b="1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знижена</a:t>
                      </a:r>
                      <a:endParaRPr lang="ru-RU" sz="1200" b="1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228" marR="12738" marT="10616" marB="101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>
                        <a:spcAft>
                          <a:spcPts val="576"/>
                        </a:spcAft>
                      </a:pPr>
                      <a:r>
                        <a:rPr kumimoji="0" lang="ru-RU" sz="1200" b="1" i="0" kern="1200" dirty="0" err="1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Транзиторний</a:t>
                      </a:r>
                      <a:r>
                        <a:rPr kumimoji="0" lang="ru-RU" sz="1200" b="1" i="0" kern="12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ru-RU" sz="1200" b="1" i="0" kern="1200" dirty="0" err="1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вторинний</a:t>
                      </a:r>
                      <a:r>
                        <a:rPr kumimoji="0" lang="ru-RU" sz="1200" b="1" i="0" kern="12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ru-RU" sz="1200" b="1" i="0" kern="1200" dirty="0" err="1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імунодефіцит</a:t>
                      </a:r>
                      <a:endParaRPr lang="ru-RU" sz="1200" b="1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228" marR="12228" marT="10616" marB="101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1232913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ctr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Маразм 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marasmus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marasmos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ru-RU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виснаження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en-US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6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643570" y="2143120"/>
            <a:ext cx="2774950" cy="2493699"/>
          </a:xfrm>
        </p:spPr>
      </p:pic>
      <p:pic>
        <p:nvPicPr>
          <p:cNvPr id="4096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78750" y="157428"/>
            <a:ext cx="838200" cy="158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4" name="Прямоугольник 3"/>
          <p:cNvSpPr>
            <a:spLocks noChangeArrowheads="1"/>
          </p:cNvSpPr>
          <p:nvPr/>
        </p:nvSpPr>
        <p:spPr bwMode="auto">
          <a:xfrm>
            <a:off x="-2556792" y="1780282"/>
            <a:ext cx="424815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dirty="0">
                <a:cs typeface="Arial" charset="0"/>
              </a:rPr>
              <a:t> </a:t>
            </a:r>
            <a:endParaRPr lang="en-US" b="1" dirty="0">
              <a:cs typeface="Arial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28596" y="1780284"/>
            <a:ext cx="500066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 err="1"/>
              <a:t>Прогресуюче</a:t>
            </a:r>
            <a:r>
              <a:rPr lang="ru-RU" sz="2000" b="1" dirty="0"/>
              <a:t> </a:t>
            </a:r>
            <a:r>
              <a:rPr lang="ru-RU" sz="2000" b="1" dirty="0" err="1"/>
              <a:t>схуднення</a:t>
            </a:r>
            <a:endParaRPr lang="ru-RU" sz="20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 err="1"/>
              <a:t>Виснаження</a:t>
            </a:r>
            <a:r>
              <a:rPr lang="ru-RU" sz="2000" b="1" dirty="0"/>
              <a:t> і </a:t>
            </a:r>
            <a:r>
              <a:rPr lang="ru-RU" sz="2000" b="1" dirty="0" err="1"/>
              <a:t>атрофія</a:t>
            </a:r>
            <a:r>
              <a:rPr lang="ru-RU" sz="2000" b="1" dirty="0"/>
              <a:t> </a:t>
            </a:r>
            <a:r>
              <a:rPr lang="ru-RU" sz="2000" b="1" dirty="0" err="1"/>
              <a:t>підшкірно</a:t>
            </a:r>
            <a:r>
              <a:rPr lang="ru-RU" sz="2000" b="1" dirty="0"/>
              <a:t>- жирового шару і </a:t>
            </a:r>
            <a:r>
              <a:rPr lang="ru-RU" sz="2000" b="1" dirty="0" err="1"/>
              <a:t>м'язів</a:t>
            </a:r>
            <a:endParaRPr lang="ru-RU" sz="20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 err="1"/>
              <a:t>Затримка</a:t>
            </a:r>
            <a:r>
              <a:rPr lang="ru-RU" sz="2000" b="1" dirty="0"/>
              <a:t> росту, </a:t>
            </a:r>
            <a:r>
              <a:rPr lang="ru-RU" sz="2000" b="1" dirty="0" err="1"/>
              <a:t>втягнутий</a:t>
            </a:r>
            <a:r>
              <a:rPr lang="ru-RU" sz="2000" b="1" dirty="0"/>
              <a:t> </a:t>
            </a:r>
            <a:r>
              <a:rPr lang="ru-RU" sz="2000" b="1" dirty="0" err="1"/>
              <a:t>живіт</a:t>
            </a:r>
            <a:endParaRPr lang="ru-RU" sz="20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/>
              <a:t> </a:t>
            </a:r>
            <a:r>
              <a:rPr lang="ru-RU" sz="2000" b="1" dirty="0" err="1"/>
              <a:t>Апатія</a:t>
            </a:r>
            <a:r>
              <a:rPr lang="ru-RU" sz="2000" b="1" dirty="0"/>
              <a:t> і </a:t>
            </a:r>
            <a:r>
              <a:rPr lang="ru-RU" sz="2000" b="1" dirty="0" err="1"/>
              <a:t>дратівливість</a:t>
            </a:r>
            <a:endParaRPr lang="ru-RU" sz="20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/>
              <a:t>Суха, </a:t>
            </a:r>
            <a:r>
              <a:rPr lang="ru-RU" sz="2000" b="1" dirty="0" err="1"/>
              <a:t>бліда</a:t>
            </a:r>
            <a:r>
              <a:rPr lang="ru-RU" sz="2000" b="1" dirty="0"/>
              <a:t>, холодна </a:t>
            </a:r>
            <a:r>
              <a:rPr lang="ru-RU" sz="2000" b="1" dirty="0" err="1"/>
              <a:t>шкіра</a:t>
            </a:r>
            <a:r>
              <a:rPr lang="ru-RU" sz="2000" b="1" dirty="0"/>
              <a:t> з </a:t>
            </a:r>
            <a:r>
              <a:rPr lang="ru-RU" sz="2000" b="1" dirty="0" err="1"/>
              <a:t>коричневими</a:t>
            </a:r>
            <a:r>
              <a:rPr lang="ru-RU" sz="2000" b="1" dirty="0"/>
              <a:t> </a:t>
            </a:r>
            <a:r>
              <a:rPr lang="ru-RU" sz="2000" b="1" dirty="0" err="1"/>
              <a:t>плямами</a:t>
            </a:r>
            <a:r>
              <a:rPr lang="ru-RU" sz="2000" b="1" dirty="0"/>
              <a:t> </a:t>
            </a:r>
            <a:r>
              <a:rPr lang="ru-RU" sz="2000" b="1" dirty="0" err="1"/>
              <a:t>пігментації</a:t>
            </a:r>
            <a:endParaRPr lang="ru-RU" sz="20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 err="1"/>
              <a:t>Сухе</a:t>
            </a:r>
            <a:r>
              <a:rPr lang="ru-RU" sz="2000" b="1" dirty="0"/>
              <a:t>, </a:t>
            </a:r>
            <a:r>
              <a:rPr lang="ru-RU" sz="2000" b="1" dirty="0" err="1"/>
              <a:t>тьмяне</a:t>
            </a:r>
            <a:r>
              <a:rPr lang="ru-RU" sz="2000" b="1" dirty="0"/>
              <a:t>, </a:t>
            </a:r>
            <a:r>
              <a:rPr lang="ru-RU" sz="2000" b="1" dirty="0" err="1"/>
              <a:t>тонке</a:t>
            </a:r>
            <a:r>
              <a:rPr lang="ru-RU" sz="2000" b="1" dirty="0"/>
              <a:t> </a:t>
            </a:r>
            <a:r>
              <a:rPr lang="ru-RU" sz="2000" b="1" dirty="0" err="1"/>
              <a:t>волосся</a:t>
            </a:r>
            <a:endParaRPr lang="ru-RU" sz="20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/>
              <a:t> </a:t>
            </a:r>
            <a:r>
              <a:rPr lang="ru-RU" sz="2000" b="1" dirty="0" err="1"/>
              <a:t>Ахлоргідрія</a:t>
            </a:r>
            <a:r>
              <a:rPr lang="ru-RU" sz="2000" b="1" dirty="0"/>
              <a:t> і пронос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866"/>
            <a:ext cx="6635750" cy="952500"/>
          </a:xfrm>
        </p:spPr>
        <p:txBody>
          <a:bodyPr anchor="ctr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Квашиоркор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Cicely Williams, 1935)</a:t>
            </a: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24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червоний</a:t>
            </a: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4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золотий</a:t>
            </a: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» хлопчик, «</a:t>
            </a:r>
            <a:r>
              <a:rPr lang="ru-RU" sz="24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знехтуваний</a:t>
            </a: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»</a:t>
            </a:r>
            <a:endParaRPr lang="en-US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333501"/>
            <a:ext cx="7467600" cy="4061354"/>
          </a:xfrm>
        </p:spPr>
        <p:txBody>
          <a:bodyPr>
            <a:normAutofit fontScale="92500" lnSpcReduction="10000"/>
          </a:bodyPr>
          <a:lstStyle/>
          <a:p>
            <a:pPr marL="0" indent="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sz="2000" b="1" dirty="0" err="1">
                <a:latin typeface="Arial" pitchFamily="34" charset="0"/>
                <a:cs typeface="Arial" pitchFamily="34" charset="0"/>
              </a:rPr>
              <a:t>Тетрада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latin typeface="Arial" pitchFamily="34" charset="0"/>
                <a:cs typeface="Arial" pitchFamily="34" charset="0"/>
              </a:rPr>
              <a:t>Джеліфара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sz="2000" b="1" dirty="0" err="1">
                <a:latin typeface="Arial" pitchFamily="34" charset="0"/>
                <a:cs typeface="Arial" pitchFamily="34" charset="0"/>
              </a:rPr>
              <a:t>набряки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;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sz="2000" b="1" dirty="0" err="1">
                <a:latin typeface="Arial" pitchFamily="34" charset="0"/>
                <a:cs typeface="Arial" pitchFamily="34" charset="0"/>
              </a:rPr>
              <a:t>Відставання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 у </a:t>
            </a:r>
            <a:r>
              <a:rPr lang="ru-RU" sz="2000" b="1" dirty="0" err="1">
                <a:latin typeface="Arial" pitchFamily="34" charset="0"/>
                <a:cs typeface="Arial" pitchFamily="34" charset="0"/>
              </a:rPr>
              <a:t>фізичному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latin typeface="Arial" pitchFamily="34" charset="0"/>
                <a:cs typeface="Arial" pitchFamily="34" charset="0"/>
              </a:rPr>
              <a:t>розвитку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;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sz="2000" b="1" dirty="0" err="1">
                <a:latin typeface="Arial" pitchFamily="34" charset="0"/>
                <a:cs typeface="Arial" pitchFamily="34" charset="0"/>
              </a:rPr>
              <a:t>атрофія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latin typeface="Arial" pitchFamily="34" charset="0"/>
                <a:cs typeface="Arial" pitchFamily="34" charset="0"/>
              </a:rPr>
              <a:t>м’язів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latin typeface="Arial" pitchFamily="34" charset="0"/>
                <a:cs typeface="Arial" pitchFamily="34" charset="0"/>
              </a:rPr>
              <a:t>зі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latin typeface="Arial" pitchFamily="34" charset="0"/>
                <a:cs typeface="Arial" pitchFamily="34" charset="0"/>
              </a:rPr>
              <a:t>збереженням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latin typeface="Arial" pitchFamily="34" charset="0"/>
                <a:cs typeface="Arial" pitchFamily="34" charset="0"/>
              </a:rPr>
              <a:t>підшкірного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 жирового шару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;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sz="2000" b="1" dirty="0" err="1">
                <a:latin typeface="Arial" pitchFamily="34" charset="0"/>
                <a:cs typeface="Arial" pitchFamily="34" charset="0"/>
              </a:rPr>
              <a:t>відставання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 в </a:t>
            </a:r>
            <a:r>
              <a:rPr lang="ru-RU" sz="2000" b="1" dirty="0" err="1">
                <a:latin typeface="Arial" pitchFamily="34" charset="0"/>
                <a:cs typeface="Arial" pitchFamily="34" charset="0"/>
              </a:rPr>
              <a:t>нервово-психічному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latin typeface="Arial" pitchFamily="34" charset="0"/>
                <a:cs typeface="Arial" pitchFamily="34" charset="0"/>
              </a:rPr>
              <a:t>розвитку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sz="2000" b="1" dirty="0" err="1">
                <a:latin typeface="Arial" pitchFamily="34" charset="0"/>
                <a:cs typeface="Arial" pitchFamily="34" charset="0"/>
              </a:rPr>
              <a:t>Деп</a:t>
            </a:r>
            <a:r>
              <a:rPr lang="uk-UA" sz="2000" b="1" dirty="0" err="1">
                <a:latin typeface="Arial" pitchFamily="34" charset="0"/>
                <a:cs typeface="Arial" pitchFamily="34" charset="0"/>
              </a:rPr>
              <a:t>ігментація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000" b="1" dirty="0" err="1">
                <a:latin typeface="Arial" pitchFamily="34" charset="0"/>
                <a:cs typeface="Arial" pitchFamily="34" charset="0"/>
              </a:rPr>
              <a:t>гіперпігментація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latin typeface="Arial" pitchFamily="34" charset="0"/>
                <a:cs typeface="Arial" pitchFamily="34" charset="0"/>
              </a:rPr>
              <a:t>шкіри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sz="2000" b="1" dirty="0" err="1">
                <a:latin typeface="Arial" pitchFamily="34" charset="0"/>
                <a:cs typeface="Arial" pitchFamily="34" charset="0"/>
              </a:rPr>
              <a:t>Депігментація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latin typeface="Arial" pitchFamily="34" charset="0"/>
                <a:cs typeface="Arial" pitchFamily="34" charset="0"/>
              </a:rPr>
              <a:t>волосся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sz="2000" b="1" dirty="0" err="1">
                <a:latin typeface="Arial" pitchFamily="34" charset="0"/>
                <a:cs typeface="Arial" pitchFamily="34" charset="0"/>
              </a:rPr>
              <a:t>Гепатоспленомегалія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sz="2000" b="1" dirty="0" err="1">
                <a:latin typeface="Arial" pitchFamily="34" charset="0"/>
                <a:cs typeface="Arial" pitchFamily="34" charset="0"/>
              </a:rPr>
              <a:t>Гіпотермія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sz="2000" b="1" dirty="0" err="1">
                <a:latin typeface="Arial" pitchFamily="34" charset="0"/>
                <a:cs typeface="Arial" pitchFamily="34" charset="0"/>
              </a:rPr>
              <a:t>Апатія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000" b="1" dirty="0" err="1">
                <a:latin typeface="Arial" pitchFamily="34" charset="0"/>
                <a:cs typeface="Arial" pitchFamily="34" charset="0"/>
              </a:rPr>
              <a:t>летаргія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sz="2000" b="1" dirty="0" err="1">
                <a:latin typeface="Arial" pitchFamily="34" charset="0"/>
                <a:cs typeface="Arial" pitchFamily="34" charset="0"/>
              </a:rPr>
              <a:t>Анорексія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Wingdings"/>
              <a:buNone/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Wingdings"/>
              <a:buNone/>
              <a:defRPr/>
            </a:pPr>
            <a:endParaRPr lang="en-US" dirty="0"/>
          </a:p>
        </p:txBody>
      </p:sp>
      <p:pic>
        <p:nvPicPr>
          <p:cNvPr id="4198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287" y="277813"/>
            <a:ext cx="1512987" cy="19274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8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2" y="3643318"/>
            <a:ext cx="2273300" cy="18600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86050" y="4500574"/>
            <a:ext cx="1566863" cy="974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90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43702" y="2786062"/>
            <a:ext cx="1888738" cy="1920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4301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23852" y="277812"/>
            <a:ext cx="7497763" cy="5074709"/>
          </a:xfr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898884" y="697262"/>
            <a:ext cx="4769805" cy="4139324"/>
          </a:xfrm>
        </p:spPr>
      </p:pic>
      <p:pic>
        <p:nvPicPr>
          <p:cNvPr id="4403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8377" y="697261"/>
            <a:ext cx="3491535" cy="4139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866"/>
            <a:ext cx="8229600" cy="1488281"/>
          </a:xfrm>
        </p:spPr>
        <p:txBody>
          <a:bodyPr anchor="ctr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Маразм-квашиоркор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тяжке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білкове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та </a:t>
            </a:r>
            <a:r>
              <a:rPr lang="ru-RU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енергетичне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голодування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при </a:t>
            </a:r>
            <a:r>
              <a:rPr lang="ru-RU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нашаруванні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інфекції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en-US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897062"/>
            <a:ext cx="8229600" cy="3208073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err="1">
                <a:latin typeface="Arial" pitchFamily="34" charset="0"/>
                <a:cs typeface="Arial" pitchFamily="34" charset="0"/>
              </a:rPr>
              <a:t>Атрофія</a:t>
            </a:r>
            <a:endParaRPr lang="ru-RU" dirty="0">
              <a:latin typeface="Arial" pitchFamily="34" charset="0"/>
              <a:cs typeface="Arial" pitchFamily="34" charset="0"/>
            </a:endParaRP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uk-UA" dirty="0">
                <a:latin typeface="Arial" pitchFamily="34" charset="0"/>
                <a:cs typeface="Arial" pitchFamily="34" charset="0"/>
              </a:rPr>
              <a:t>Набряки</a:t>
            </a:r>
            <a:endParaRPr lang="ru-RU" dirty="0">
              <a:latin typeface="Arial" pitchFamily="34" charset="0"/>
              <a:cs typeface="Arial" pitchFamily="34" charset="0"/>
            </a:endParaRP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>
                <a:latin typeface="Arial" pitchFamily="34" charset="0"/>
                <a:cs typeface="Arial" pitchFamily="34" charset="0"/>
              </a:rPr>
              <a:t>Жирова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інфільтрація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печінки</a:t>
            </a:r>
            <a:endParaRPr lang="ru-RU" dirty="0">
              <a:latin typeface="Arial" pitchFamily="34" charset="0"/>
              <a:cs typeface="Arial" pitchFamily="34" charset="0"/>
            </a:endParaRP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Wingdings"/>
              <a:buNone/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Wingdings"/>
              <a:buNone/>
              <a:defRPr/>
            </a:pP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505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3571880"/>
            <a:ext cx="3367087" cy="18706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6" y="1714492"/>
            <a:ext cx="3028950" cy="3849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Діагностика</a:t>
            </a:r>
            <a:endParaRPr lang="en-US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47090" y="969699"/>
            <a:ext cx="7467600" cy="4061354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>
                <a:latin typeface="Arial" pitchFamily="34" charset="0"/>
                <a:cs typeface="Arial" pitchFamily="34" charset="0"/>
              </a:rPr>
              <a:t>Анамнез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err="1">
                <a:latin typeface="Arial" pitchFamily="34" charset="0"/>
                <a:cs typeface="Arial" pitchFamily="34" charset="0"/>
              </a:rPr>
              <a:t>Клінічні</a:t>
            </a:r>
            <a:r>
              <a:rPr lang="ru-RU" dirty="0">
                <a:latin typeface="Arial" pitchFamily="34" charset="0"/>
                <a:cs typeface="Arial" pitchFamily="34" charset="0"/>
              </a:rPr>
              <a:t> прояви,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err="1" smtClean="0">
                <a:latin typeface="Arial" pitchFamily="34" charset="0"/>
                <a:cs typeface="Arial" pitchFamily="34" charset="0"/>
              </a:rPr>
              <a:t>Антропометричні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показники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901700" indent="-179388" eaLnBrk="1" fontAlgn="auto" hangingPunct="1"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m</a:t>
            </a:r>
            <a:r>
              <a:rPr lang="en-US" dirty="0">
                <a:latin typeface="Arial" pitchFamily="34" charset="0"/>
                <a:cs typeface="Arial" pitchFamily="34" charset="0"/>
              </a:rPr>
              <a:t>, h, </a:t>
            </a:r>
            <a:r>
              <a:rPr lang="ru-RU" dirty="0">
                <a:latin typeface="Arial" pitchFamily="34" charset="0"/>
                <a:cs typeface="Arial" pitchFamily="34" charset="0"/>
              </a:rPr>
              <a:t>ОП,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901700" indent="-179388" eaLnBrk="1" fontAlgn="auto" hangingPunct="1"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індекс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вгодованності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Чулицької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0692" y="337220"/>
            <a:ext cx="1229310" cy="2470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9135" y="3794236"/>
            <a:ext cx="2613025" cy="14909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 descr="https://afgsavethechildren.files.wordpress.com/2012/05/afg_ml5781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6751" y="3289548"/>
            <a:ext cx="2746375" cy="1525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6" descr="http://yottafire.com/wp-content/uploads/2014/07/malnutrition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072" y="4247626"/>
            <a:ext cx="2786063" cy="14274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211548"/>
            <a:ext cx="7992888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dirty="0">
                <a:solidFill>
                  <a:schemeClr val="accent2">
                    <a:lumMod val="75000"/>
                  </a:schemeClr>
                </a:solidFill>
              </a:rPr>
              <a:t>Індекс </a:t>
            </a:r>
            <a:r>
              <a:rPr lang="uk-UA" sz="2400" b="1" dirty="0" smtClean="0">
                <a:solidFill>
                  <a:schemeClr val="accent2">
                    <a:lumMod val="75000"/>
                  </a:schemeClr>
                </a:solidFill>
              </a:rPr>
              <a:t>вгодованості </a:t>
            </a:r>
            <a:r>
              <a:rPr lang="uk-UA" sz="2400" b="1" dirty="0" err="1">
                <a:solidFill>
                  <a:schemeClr val="accent2">
                    <a:lumMod val="75000"/>
                  </a:schemeClr>
                </a:solidFill>
              </a:rPr>
              <a:t>Чулицької</a:t>
            </a:r>
            <a:r>
              <a:rPr lang="uk-UA" sz="24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endParaRPr lang="uk-UA" sz="24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uk-UA" b="1" dirty="0" smtClean="0">
                <a:solidFill>
                  <a:schemeClr val="accent2">
                    <a:lumMod val="75000"/>
                  </a:schemeClr>
                </a:solidFill>
              </a:rPr>
              <a:t>(</a:t>
            </a:r>
            <a:r>
              <a:rPr lang="uk-UA" b="1" dirty="0">
                <a:solidFill>
                  <a:schemeClr val="accent2">
                    <a:lumMod val="75000"/>
                  </a:schemeClr>
                </a:solidFill>
              </a:rPr>
              <a:t>характеризує ступінь вгодованості дитини і розвиток підшкірно-жирової основи</a:t>
            </a:r>
            <a:r>
              <a:rPr lang="uk-UA" b="1" dirty="0" smtClean="0">
                <a:solidFill>
                  <a:schemeClr val="accent2">
                    <a:lumMod val="75000"/>
                  </a:schemeClr>
                </a:solidFill>
              </a:rPr>
              <a:t>)</a:t>
            </a:r>
          </a:p>
          <a:p>
            <a:endParaRPr lang="uk-UA" dirty="0"/>
          </a:p>
          <a:p>
            <a:r>
              <a:rPr lang="uk-UA" sz="20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uk-UA" sz="2000" b="1" dirty="0">
                <a:solidFill>
                  <a:schemeClr val="accent1">
                    <a:lumMod val="75000"/>
                  </a:schemeClr>
                </a:solidFill>
              </a:rPr>
              <a:t>ІВЧ= 3 обводи плеча (см) + обвід стегна (см) + обвід гомілки (см) – зріст (см). </a:t>
            </a:r>
            <a:endParaRPr lang="uk-UA" sz="20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uk-UA" sz="2000" dirty="0"/>
          </a:p>
          <a:p>
            <a:pPr marL="901700" indent="-95250"/>
            <a:r>
              <a:rPr lang="uk-UA" sz="2000" dirty="0" smtClean="0"/>
              <a:t>Норма</a:t>
            </a:r>
            <a:r>
              <a:rPr lang="uk-UA" sz="2000" dirty="0"/>
              <a:t>:</a:t>
            </a:r>
          </a:p>
          <a:p>
            <a:pPr marL="901700" indent="-95250"/>
            <a:r>
              <a:rPr lang="uk-UA" sz="2000" dirty="0"/>
              <a:t>– до року – 20-25 см;</a:t>
            </a:r>
          </a:p>
          <a:p>
            <a:pPr marL="901700" indent="-95250"/>
            <a:r>
              <a:rPr lang="uk-UA" sz="2000" dirty="0"/>
              <a:t>– 2-3 роки – 20 см;</a:t>
            </a:r>
          </a:p>
          <a:p>
            <a:pPr marL="901700" indent="-95250"/>
            <a:r>
              <a:rPr lang="uk-UA" sz="2000" dirty="0"/>
              <a:t>– 4-5 років – 19-16 см;</a:t>
            </a:r>
          </a:p>
          <a:p>
            <a:pPr marL="901700" indent="-95250"/>
            <a:r>
              <a:rPr lang="uk-UA" sz="2000" dirty="0"/>
              <a:t>– 6-7 років – 15-10 см;</a:t>
            </a:r>
          </a:p>
          <a:p>
            <a:pPr marL="901700" indent="-95250"/>
            <a:r>
              <a:rPr lang="uk-UA" sz="2000" dirty="0"/>
              <a:t>– 7-8 років – 10-6 см</a:t>
            </a:r>
            <a:r>
              <a:rPr lang="uk-UA" sz="2000" dirty="0" smtClean="0"/>
              <a:t>;</a:t>
            </a:r>
          </a:p>
          <a:p>
            <a:endParaRPr lang="ru-RU" sz="2000" dirty="0"/>
          </a:p>
          <a:p>
            <a:endParaRPr lang="uk-UA" sz="2000" dirty="0"/>
          </a:p>
          <a:p>
            <a:r>
              <a:rPr lang="uk-UA" sz="2000" dirty="0"/>
              <a:t>– зниження величини індексу підтверджує недостатню вгодованість дитини;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580112" y="2209428"/>
            <a:ext cx="1847850" cy="2466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2300091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401888" y="265212"/>
            <a:ext cx="8280920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dirty="0">
                <a:solidFill>
                  <a:schemeClr val="accent1">
                    <a:lumMod val="75000"/>
                  </a:schemeClr>
                </a:solidFill>
              </a:rPr>
              <a:t>Лабораторні дослідження</a:t>
            </a:r>
            <a:r>
              <a:rPr lang="uk-UA" sz="3200" b="1" dirty="0" smtClean="0">
                <a:solidFill>
                  <a:schemeClr val="accent1">
                    <a:lumMod val="75000"/>
                  </a:schemeClr>
                </a:solidFill>
              </a:rPr>
              <a:t>:</a:t>
            </a:r>
          </a:p>
          <a:p>
            <a:pPr algn="ctr"/>
            <a:endParaRPr lang="uk-UA" sz="2800" dirty="0"/>
          </a:p>
          <a:p>
            <a:r>
              <a:rPr lang="uk-UA" b="1" dirty="0"/>
              <a:t>а) обов’язкові: </a:t>
            </a:r>
            <a:endParaRPr lang="uk-UA" b="1" dirty="0" smtClean="0"/>
          </a:p>
          <a:p>
            <a:endParaRPr lang="uk-UA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sz="2000" dirty="0" smtClean="0"/>
              <a:t>аналіз </a:t>
            </a:r>
            <a:r>
              <a:rPr lang="uk-UA" sz="2000" dirty="0"/>
              <a:t>крові (рівень </a:t>
            </a:r>
            <a:r>
              <a:rPr lang="uk-UA" sz="2000" dirty="0" smtClean="0"/>
              <a:t>еритроцитів</a:t>
            </a:r>
            <a:r>
              <a:rPr lang="uk-UA" sz="2000" dirty="0"/>
              <a:t>, гемоглобіну, ШОЕ); </a:t>
            </a:r>
            <a:endParaRPr lang="uk-UA" sz="2000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uk-UA" sz="2000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sz="2000" dirty="0" smtClean="0"/>
              <a:t>клінічний аналіз сечі </a:t>
            </a:r>
            <a:r>
              <a:rPr lang="uk-UA" sz="2000" dirty="0"/>
              <a:t>(питома вага, протеїнурія, </a:t>
            </a:r>
            <a:r>
              <a:rPr lang="uk-UA" sz="2000" dirty="0" err="1"/>
              <a:t>лейкоцитурія</a:t>
            </a:r>
            <a:r>
              <a:rPr lang="uk-UA" sz="2000" dirty="0"/>
              <a:t>); </a:t>
            </a:r>
            <a:endParaRPr lang="uk-UA" sz="2000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uk-UA" sz="20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sz="2000" dirty="0"/>
              <a:t>аналіз калу на </a:t>
            </a:r>
            <a:r>
              <a:rPr lang="uk-UA" sz="2000" dirty="0" err="1"/>
              <a:t>копрограму</a:t>
            </a:r>
            <a:r>
              <a:rPr lang="uk-UA" sz="2000" dirty="0"/>
              <a:t> (нейтральний жир, </a:t>
            </a:r>
            <a:r>
              <a:rPr lang="uk-UA" sz="2000" dirty="0" smtClean="0"/>
              <a:t>слиз</a:t>
            </a:r>
            <a:r>
              <a:rPr lang="uk-UA" sz="2000" dirty="0"/>
              <a:t>, неперетравлена клітковина тощо); </a:t>
            </a:r>
            <a:endParaRPr lang="uk-UA" sz="2000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uk-UA" sz="2000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sz="2000" dirty="0" smtClean="0"/>
              <a:t>аналіз </a:t>
            </a:r>
            <a:r>
              <a:rPr lang="uk-UA" sz="2000" dirty="0"/>
              <a:t>калу на дисбактеріоз (1 раз на 6 міс., за </a:t>
            </a:r>
            <a:r>
              <a:rPr lang="uk-UA" sz="2000" dirty="0" smtClean="0"/>
              <a:t>показаннями </a:t>
            </a:r>
            <a:r>
              <a:rPr lang="uk-UA" sz="2000" dirty="0"/>
              <a:t>– зменшення вмісту </a:t>
            </a:r>
            <a:r>
              <a:rPr lang="uk-UA" sz="2000" dirty="0" err="1"/>
              <a:t>біфідо</a:t>
            </a:r>
            <a:r>
              <a:rPr lang="uk-UA" sz="2000" dirty="0"/>
              <a:t>-, </a:t>
            </a:r>
            <a:r>
              <a:rPr lang="uk-UA" sz="2000" dirty="0" err="1" smtClean="0"/>
              <a:t>лактобактерій</a:t>
            </a:r>
            <a:r>
              <a:rPr lang="uk-UA" sz="2000" dirty="0"/>
              <a:t>, поява умовно-патогенних </a:t>
            </a:r>
            <a:r>
              <a:rPr lang="uk-UA" sz="2000" dirty="0" smtClean="0"/>
              <a:t>бактерій </a:t>
            </a:r>
            <a:r>
              <a:rPr lang="uk-UA" sz="2000" dirty="0"/>
              <a:t>у діагностичній </a:t>
            </a:r>
            <a:r>
              <a:rPr lang="uk-UA" sz="2000" dirty="0" smtClean="0"/>
              <a:t>кількості; </a:t>
            </a: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384196688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Копрограма</a:t>
            </a:r>
            <a:endParaRPr lang="uk-UA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333501"/>
            <a:ext cx="7467600" cy="4061354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>
                <a:latin typeface="Arial" pitchFamily="34" charset="0"/>
                <a:cs typeface="Arial" pitchFamily="34" charset="0"/>
              </a:rPr>
              <a:t>«</a:t>
            </a:r>
            <a:r>
              <a:rPr lang="uk-UA" dirty="0">
                <a:latin typeface="Arial" pitchFamily="34" charset="0"/>
                <a:cs typeface="Arial" pitchFamily="34" charset="0"/>
              </a:rPr>
              <a:t>молочний» розлад харчування - лужна реакція, підвищений вміст вапняних і магнієвих солей;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endParaRPr lang="uk-UA" dirty="0">
              <a:latin typeface="Arial" pitchFamily="34" charset="0"/>
              <a:cs typeface="Arial" pitchFamily="34" charset="0"/>
            </a:endParaRP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«</a:t>
            </a:r>
            <a:r>
              <a:rPr lang="uk-UA" dirty="0">
                <a:latin typeface="Arial" pitchFamily="34" charset="0"/>
                <a:cs typeface="Arial" pitchFamily="34" charset="0"/>
              </a:rPr>
              <a:t>борошняний» розлад харчування - кисла реакція, підвищений вміст позаклітинного крохмалю, </a:t>
            </a:r>
            <a:r>
              <a:rPr lang="uk-UA" dirty="0" err="1">
                <a:latin typeface="Arial" pitchFamily="34" charset="0"/>
                <a:cs typeface="Arial" pitchFamily="34" charset="0"/>
              </a:rPr>
              <a:t>перетравлюємої</a:t>
            </a:r>
            <a:r>
              <a:rPr lang="uk-UA" dirty="0">
                <a:latin typeface="Arial" pitchFamily="34" charset="0"/>
                <a:cs typeface="Arial" pitchFamily="34" charset="0"/>
              </a:rPr>
              <a:t> клітковини, жирних кислот, слизу, лейкоцитів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3793604"/>
            <a:ext cx="1944216" cy="14376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750" y="288396"/>
            <a:ext cx="8147050" cy="1968500"/>
          </a:xfrm>
        </p:spPr>
        <p:txBody>
          <a:bodyPr anchor="ctr">
            <a:normAutofit/>
          </a:bodyPr>
          <a:lstStyle/>
          <a:p>
            <a:pPr algn="just" defTabSz="0" eaLnBrk="1" fontAlgn="auto" hangingPunct="1">
              <a:spcAft>
                <a:spcPts val="0"/>
              </a:spcAft>
              <a:defRPr/>
            </a:pPr>
            <a:r>
              <a:rPr lang="uk-UA" sz="2400" b="1" cap="none" dirty="0"/>
              <a:t>У 1961 році Об'єднаним комітетом експертів ФАО / ВООЗ з питань харчування був запропонований термін </a:t>
            </a:r>
            <a:r>
              <a:rPr lang="uk-UA" sz="2400" b="1" cap="none" dirty="0">
                <a:solidFill>
                  <a:schemeClr val="tx2">
                    <a:lumMod val="75000"/>
                  </a:schemeClr>
                </a:solidFill>
              </a:rPr>
              <a:t>«білково-енергетична недостатність» (БЕН), </a:t>
            </a:r>
            <a:r>
              <a:rPr lang="uk-UA" sz="2400" b="1" cap="none" dirty="0"/>
              <a:t>як узагальнюючий для позначення таких захворювань, як маразм і </a:t>
            </a:r>
            <a:r>
              <a:rPr lang="uk-UA" sz="2400" b="1" cap="none" dirty="0" err="1"/>
              <a:t>квашиоркор</a:t>
            </a:r>
            <a:r>
              <a:rPr lang="uk-UA" sz="2400" b="1" cap="none" dirty="0"/>
              <a:t>.</a:t>
            </a:r>
            <a:endParaRPr lang="en-US" sz="2400" b="1" cap="none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85720" y="2143120"/>
            <a:ext cx="8401083" cy="3104893"/>
          </a:xfrm>
        </p:spPr>
        <p:txBody>
          <a:bodyPr>
            <a:noAutofit/>
          </a:bodyPr>
          <a:lstStyle/>
          <a:p>
            <a:pPr marL="0" indent="0" algn="just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sz="1800" b="1" dirty="0">
                <a:cs typeface="Arial" pitchFamily="34" charset="0"/>
              </a:rPr>
              <a:t>БЕН - </a:t>
            </a:r>
            <a:r>
              <a:rPr lang="ru-RU" sz="1800" b="1" dirty="0" err="1">
                <a:cs typeface="Arial" pitchFamily="34" charset="0"/>
              </a:rPr>
              <a:t>це</a:t>
            </a:r>
            <a:r>
              <a:rPr lang="ru-RU" sz="1800" b="1" dirty="0">
                <a:cs typeface="Arial" pitchFamily="34" charset="0"/>
              </a:rPr>
              <a:t> </a:t>
            </a:r>
            <a:r>
              <a:rPr lang="ru-RU" sz="1800" b="1" dirty="0" err="1">
                <a:cs typeface="Arial" pitchFamily="34" charset="0"/>
              </a:rPr>
              <a:t>аліментарно-залежний</a:t>
            </a:r>
            <a:r>
              <a:rPr lang="ru-RU" sz="1800" b="1" dirty="0">
                <a:cs typeface="Arial" pitchFamily="34" charset="0"/>
              </a:rPr>
              <a:t> стан, </a:t>
            </a:r>
            <a:r>
              <a:rPr lang="ru-RU" sz="1800" b="1" dirty="0" err="1">
                <a:cs typeface="Arial" pitchFamily="34" charset="0"/>
              </a:rPr>
              <a:t>викликаний</a:t>
            </a:r>
            <a:r>
              <a:rPr lang="ru-RU" sz="1800" b="1" dirty="0">
                <a:cs typeface="Arial" pitchFamily="34" charset="0"/>
              </a:rPr>
              <a:t> </a:t>
            </a:r>
            <a:r>
              <a:rPr lang="ru-RU" sz="1800" b="1" dirty="0" err="1">
                <a:cs typeface="Arial" pitchFamily="34" charset="0"/>
              </a:rPr>
              <a:t>достатнім</a:t>
            </a:r>
            <a:r>
              <a:rPr lang="ru-RU" sz="1800" b="1" dirty="0">
                <a:cs typeface="Arial" pitchFamily="34" charset="0"/>
              </a:rPr>
              <a:t> за </a:t>
            </a:r>
            <a:r>
              <a:rPr lang="ru-RU" sz="1800" b="1" dirty="0" err="1">
                <a:cs typeface="Arial" pitchFamily="34" charset="0"/>
              </a:rPr>
              <a:t>тривалістю</a:t>
            </a:r>
            <a:r>
              <a:rPr lang="ru-RU" sz="1800" b="1" dirty="0">
                <a:cs typeface="Arial" pitchFamily="34" charset="0"/>
              </a:rPr>
              <a:t> і / </a:t>
            </a:r>
            <a:r>
              <a:rPr lang="ru-RU" sz="1800" b="1" dirty="0" err="1">
                <a:cs typeface="Arial" pitchFamily="34" charset="0"/>
              </a:rPr>
              <a:t>або</a:t>
            </a:r>
            <a:r>
              <a:rPr lang="ru-RU" sz="1800" b="1" dirty="0">
                <a:cs typeface="Arial" pitchFamily="34" charset="0"/>
              </a:rPr>
              <a:t> </a:t>
            </a:r>
            <a:r>
              <a:rPr lang="ru-RU" sz="1800" b="1" dirty="0" err="1">
                <a:cs typeface="Arial" pitchFamily="34" charset="0"/>
              </a:rPr>
              <a:t>інтенсивності</a:t>
            </a:r>
            <a:r>
              <a:rPr lang="ru-RU" sz="1800" b="1" dirty="0">
                <a:cs typeface="Arial" pitchFamily="34" charset="0"/>
              </a:rPr>
              <a:t> </a:t>
            </a:r>
            <a:r>
              <a:rPr lang="ru-RU" sz="1800" b="1" dirty="0" err="1">
                <a:cs typeface="Arial" pitchFamily="34" charset="0"/>
              </a:rPr>
              <a:t>переважно</a:t>
            </a:r>
            <a:r>
              <a:rPr lang="ru-RU" sz="1800" b="1" dirty="0">
                <a:cs typeface="Arial" pitchFamily="34" charset="0"/>
              </a:rPr>
              <a:t> </a:t>
            </a:r>
            <a:r>
              <a:rPr lang="ru-RU" sz="1800" b="1" dirty="0" err="1">
                <a:cs typeface="Arial" pitchFamily="34" charset="0"/>
              </a:rPr>
              <a:t>білковим</a:t>
            </a:r>
            <a:r>
              <a:rPr lang="ru-RU" sz="1800" b="1" dirty="0">
                <a:cs typeface="Arial" pitchFamily="34" charset="0"/>
              </a:rPr>
              <a:t> і / </a:t>
            </a:r>
            <a:r>
              <a:rPr lang="ru-RU" sz="1800" b="1" dirty="0" err="1">
                <a:cs typeface="Arial" pitchFamily="34" charset="0"/>
              </a:rPr>
              <a:t>або</a:t>
            </a:r>
            <a:r>
              <a:rPr lang="ru-RU" sz="1800" b="1" dirty="0">
                <a:cs typeface="Arial" pitchFamily="34" charset="0"/>
              </a:rPr>
              <a:t> </a:t>
            </a:r>
            <a:r>
              <a:rPr lang="ru-RU" sz="1800" b="1" dirty="0" err="1">
                <a:cs typeface="Arial" pitchFamily="34" charset="0"/>
              </a:rPr>
              <a:t>енергетичним</a:t>
            </a:r>
            <a:r>
              <a:rPr lang="ru-RU" sz="1800" b="1" dirty="0">
                <a:cs typeface="Arial" pitchFamily="34" charset="0"/>
              </a:rPr>
              <a:t> </a:t>
            </a:r>
            <a:r>
              <a:rPr lang="ru-RU" sz="1800" b="1" dirty="0" err="1">
                <a:cs typeface="Arial" pitchFamily="34" charset="0"/>
              </a:rPr>
              <a:t>голодуванням</a:t>
            </a:r>
            <a:r>
              <a:rPr lang="ru-RU" sz="1800" b="1" dirty="0">
                <a:cs typeface="Arial" pitchFamily="34" charset="0"/>
              </a:rPr>
              <a:t>, яке </a:t>
            </a:r>
            <a:r>
              <a:rPr lang="ru-RU" sz="1800" b="1" dirty="0" err="1">
                <a:cs typeface="Arial" pitchFamily="34" charset="0"/>
              </a:rPr>
              <a:t>проявляється</a:t>
            </a:r>
            <a:r>
              <a:rPr lang="ru-RU" sz="1800" b="1" dirty="0">
                <a:cs typeface="Arial" pitchFamily="34" charset="0"/>
              </a:rPr>
              <a:t> </a:t>
            </a:r>
            <a:r>
              <a:rPr lang="ru-RU" sz="1800" b="1" dirty="0" err="1">
                <a:cs typeface="Arial" pitchFamily="34" charset="0"/>
              </a:rPr>
              <a:t>дефіцитом</a:t>
            </a:r>
            <a:r>
              <a:rPr lang="ru-RU" sz="1800" b="1" dirty="0">
                <a:cs typeface="Arial" pitchFamily="34" charset="0"/>
              </a:rPr>
              <a:t> </a:t>
            </a:r>
            <a:r>
              <a:rPr lang="ru-RU" sz="1800" b="1" dirty="0" err="1">
                <a:cs typeface="Arial" pitchFamily="34" charset="0"/>
              </a:rPr>
              <a:t>маси</a:t>
            </a:r>
            <a:r>
              <a:rPr lang="ru-RU" sz="1800" b="1" dirty="0">
                <a:cs typeface="Arial" pitchFamily="34" charset="0"/>
              </a:rPr>
              <a:t> </a:t>
            </a:r>
            <a:r>
              <a:rPr lang="ru-RU" sz="1800" b="1" dirty="0" err="1">
                <a:cs typeface="Arial" pitchFamily="34" charset="0"/>
              </a:rPr>
              <a:t>тіла</a:t>
            </a:r>
            <a:r>
              <a:rPr lang="ru-RU" sz="1800" b="1" dirty="0">
                <a:cs typeface="Arial" pitchFamily="34" charset="0"/>
              </a:rPr>
              <a:t> і / </a:t>
            </a:r>
            <a:r>
              <a:rPr lang="ru-RU" sz="1800" b="1" dirty="0" err="1">
                <a:cs typeface="Arial" pitchFamily="34" charset="0"/>
              </a:rPr>
              <a:t>або</a:t>
            </a:r>
            <a:r>
              <a:rPr lang="ru-RU" sz="1800" b="1" dirty="0">
                <a:cs typeface="Arial" pitchFamily="34" charset="0"/>
              </a:rPr>
              <a:t> роста і </a:t>
            </a:r>
            <a:r>
              <a:rPr lang="ru-RU" sz="1800" b="1" dirty="0" err="1">
                <a:cs typeface="Arial" pitchFamily="34" charset="0"/>
              </a:rPr>
              <a:t>комплексним</a:t>
            </a:r>
            <a:r>
              <a:rPr lang="ru-RU" sz="1800" b="1" dirty="0">
                <a:cs typeface="Arial" pitchFamily="34" charset="0"/>
              </a:rPr>
              <a:t> </a:t>
            </a:r>
            <a:r>
              <a:rPr lang="ru-RU" sz="1800" b="1" dirty="0" err="1">
                <a:cs typeface="Arial" pitchFamily="34" charset="0"/>
              </a:rPr>
              <a:t>порушенням</a:t>
            </a:r>
            <a:r>
              <a:rPr lang="ru-RU" sz="1800" b="1" dirty="0">
                <a:cs typeface="Arial" pitchFamily="34" charset="0"/>
              </a:rPr>
              <a:t> гомеостазу </a:t>
            </a:r>
            <a:r>
              <a:rPr lang="ru-RU" sz="1800" b="1" dirty="0" err="1">
                <a:cs typeface="Arial" pitchFamily="34" charset="0"/>
              </a:rPr>
              <a:t>організму</a:t>
            </a:r>
            <a:r>
              <a:rPr lang="ru-RU" sz="1800" b="1" dirty="0">
                <a:cs typeface="Arial" pitchFamily="34" charset="0"/>
              </a:rPr>
              <a:t> (</a:t>
            </a:r>
            <a:r>
              <a:rPr lang="ru-RU" sz="1800" b="1" dirty="0" err="1">
                <a:cs typeface="Arial" pitchFamily="34" charset="0"/>
              </a:rPr>
              <a:t>зміни</a:t>
            </a:r>
            <a:r>
              <a:rPr lang="ru-RU" sz="1800" b="1" dirty="0">
                <a:cs typeface="Arial" pitchFamily="34" charset="0"/>
              </a:rPr>
              <a:t> </a:t>
            </a:r>
            <a:r>
              <a:rPr lang="ru-RU" sz="1800" b="1" dirty="0" err="1">
                <a:cs typeface="Arial" pitchFamily="34" charset="0"/>
              </a:rPr>
              <a:t>основних</a:t>
            </a:r>
            <a:r>
              <a:rPr lang="ru-RU" sz="1800" b="1" dirty="0">
                <a:cs typeface="Arial" pitchFamily="34" charset="0"/>
              </a:rPr>
              <a:t> </a:t>
            </a:r>
            <a:r>
              <a:rPr lang="ru-RU" sz="1800" b="1" dirty="0" err="1">
                <a:cs typeface="Arial" pitchFamily="34" charset="0"/>
              </a:rPr>
              <a:t>метаболічних</a:t>
            </a:r>
            <a:r>
              <a:rPr lang="ru-RU" sz="1800" b="1" dirty="0">
                <a:cs typeface="Arial" pitchFamily="34" charset="0"/>
              </a:rPr>
              <a:t> </a:t>
            </a:r>
            <a:r>
              <a:rPr lang="ru-RU" sz="1800" b="1" dirty="0" err="1">
                <a:cs typeface="Arial" pitchFamily="34" charset="0"/>
              </a:rPr>
              <a:t>процесів</a:t>
            </a:r>
            <a:r>
              <a:rPr lang="ru-RU" sz="1800" b="1" dirty="0">
                <a:cs typeface="Arial" pitchFamily="34" charset="0"/>
              </a:rPr>
              <a:t>, </a:t>
            </a:r>
            <a:r>
              <a:rPr lang="ru-RU" sz="1800" b="1" dirty="0" err="1">
                <a:cs typeface="Arial" pitchFamily="34" charset="0"/>
              </a:rPr>
              <a:t>водно-електролітного</a:t>
            </a:r>
            <a:r>
              <a:rPr lang="ru-RU" sz="1800" b="1" dirty="0">
                <a:cs typeface="Arial" pitchFamily="34" charset="0"/>
              </a:rPr>
              <a:t> дисбалансу, </a:t>
            </a:r>
            <a:r>
              <a:rPr lang="ru-RU" sz="1800" b="1" dirty="0" err="1">
                <a:cs typeface="Arial" pitchFamily="34" charset="0"/>
              </a:rPr>
              <a:t>зміни</a:t>
            </a:r>
            <a:r>
              <a:rPr lang="ru-RU" sz="1800" b="1" dirty="0">
                <a:cs typeface="Arial" pitchFamily="34" charset="0"/>
              </a:rPr>
              <a:t> складу </a:t>
            </a:r>
            <a:r>
              <a:rPr lang="ru-RU" sz="1800" b="1" dirty="0" err="1">
                <a:cs typeface="Arial" pitchFamily="34" charset="0"/>
              </a:rPr>
              <a:t>тіла</a:t>
            </a:r>
            <a:r>
              <a:rPr lang="ru-RU" sz="1800" b="1" dirty="0">
                <a:cs typeface="Arial" pitchFamily="34" charset="0"/>
              </a:rPr>
              <a:t>, </a:t>
            </a:r>
            <a:r>
              <a:rPr lang="ru-RU" sz="1800" b="1" dirty="0" err="1">
                <a:cs typeface="Arial" pitchFamily="34" charset="0"/>
              </a:rPr>
              <a:t>порушення</a:t>
            </a:r>
            <a:r>
              <a:rPr lang="ru-RU" sz="1800" b="1" dirty="0">
                <a:cs typeface="Arial" pitchFamily="34" charset="0"/>
              </a:rPr>
              <a:t> </a:t>
            </a:r>
            <a:r>
              <a:rPr lang="ru-RU" sz="1800" b="1" dirty="0" err="1">
                <a:cs typeface="Arial" pitchFamily="34" charset="0"/>
              </a:rPr>
              <a:t>нервової</a:t>
            </a:r>
            <a:r>
              <a:rPr lang="ru-RU" sz="1800" b="1" dirty="0">
                <a:cs typeface="Arial" pitchFamily="34" charset="0"/>
              </a:rPr>
              <a:t> </a:t>
            </a:r>
            <a:r>
              <a:rPr lang="ru-RU" sz="1800" b="1" dirty="0" err="1">
                <a:cs typeface="Arial" pitchFamily="34" charset="0"/>
              </a:rPr>
              <a:t>регуляції</a:t>
            </a:r>
            <a:r>
              <a:rPr lang="ru-RU" sz="1800" b="1" dirty="0">
                <a:cs typeface="Arial" pitchFamily="34" charset="0"/>
              </a:rPr>
              <a:t>, </a:t>
            </a:r>
            <a:r>
              <a:rPr lang="ru-RU" sz="1800" b="1" dirty="0" err="1">
                <a:cs typeface="Arial" pitchFamily="34" charset="0"/>
              </a:rPr>
              <a:t>ендокринного</a:t>
            </a:r>
            <a:r>
              <a:rPr lang="ru-RU" sz="1800" b="1" dirty="0">
                <a:cs typeface="Arial" pitchFamily="34" charset="0"/>
              </a:rPr>
              <a:t> дисбалансу, </a:t>
            </a:r>
            <a:r>
              <a:rPr lang="ru-RU" sz="1800" b="1" dirty="0" err="1">
                <a:cs typeface="Arial" pitchFamily="34" charset="0"/>
              </a:rPr>
              <a:t>пригнічення</a:t>
            </a:r>
            <a:r>
              <a:rPr lang="ru-RU" sz="1800" b="1" dirty="0">
                <a:cs typeface="Arial" pitchFamily="34" charset="0"/>
              </a:rPr>
              <a:t> </a:t>
            </a:r>
            <a:r>
              <a:rPr lang="ru-RU" sz="1800" b="1" dirty="0" err="1">
                <a:cs typeface="Arial" pitchFamily="34" charset="0"/>
              </a:rPr>
              <a:t>імунної</a:t>
            </a:r>
            <a:r>
              <a:rPr lang="ru-RU" sz="1800" b="1" dirty="0">
                <a:cs typeface="Arial" pitchFamily="34" charset="0"/>
              </a:rPr>
              <a:t> </a:t>
            </a:r>
            <a:r>
              <a:rPr lang="ru-RU" sz="1800" b="1" dirty="0" err="1">
                <a:cs typeface="Arial" pitchFamily="34" charset="0"/>
              </a:rPr>
              <a:t>системи</a:t>
            </a:r>
            <a:r>
              <a:rPr lang="ru-RU" sz="1800" b="1" dirty="0">
                <a:cs typeface="Arial" pitchFamily="34" charset="0"/>
              </a:rPr>
              <a:t>, дисфункції ШКТ та </a:t>
            </a:r>
            <a:r>
              <a:rPr lang="ru-RU" sz="1800" b="1" dirty="0" err="1">
                <a:cs typeface="Arial" pitchFamily="34" charset="0"/>
              </a:rPr>
              <a:t>інших</a:t>
            </a:r>
            <a:r>
              <a:rPr lang="ru-RU" sz="1800" b="1" dirty="0">
                <a:cs typeface="Arial" pitchFamily="34" charset="0"/>
              </a:rPr>
              <a:t> </a:t>
            </a:r>
            <a:r>
              <a:rPr lang="ru-RU" sz="1800" b="1" dirty="0" err="1">
                <a:cs typeface="Arial" pitchFamily="34" charset="0"/>
              </a:rPr>
              <a:t>органів</a:t>
            </a:r>
            <a:r>
              <a:rPr lang="ru-RU" sz="1800" b="1" dirty="0">
                <a:cs typeface="Arial" pitchFamily="34" charset="0"/>
              </a:rPr>
              <a:t> і систем. </a:t>
            </a:r>
            <a:endParaRPr lang="en-US" sz="1800" b="1" dirty="0"/>
          </a:p>
        </p:txBody>
      </p:sp>
    </p:spTree>
    <p:extLst>
      <p:ext uri="{BB962C8B-B14F-4D97-AF65-F5344CB8AC3E}">
        <p14:creationId xmlns:p14="http://schemas.microsoft.com/office/powerpoint/2010/main" val="95955218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499955" y="265212"/>
            <a:ext cx="756084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/>
              <a:t>б) при необхідності</a:t>
            </a:r>
            <a:r>
              <a:rPr lang="uk-UA" b="1" dirty="0" smtClean="0"/>
              <a:t>:</a:t>
            </a:r>
          </a:p>
          <a:p>
            <a:r>
              <a:rPr lang="uk-UA" dirty="0" smtClean="0"/>
              <a:t>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dirty="0" err="1" smtClean="0"/>
              <a:t>імунограма</a:t>
            </a:r>
            <a:r>
              <a:rPr lang="uk-UA" dirty="0" smtClean="0"/>
              <a:t> </a:t>
            </a:r>
            <a:r>
              <a:rPr lang="uk-UA" dirty="0"/>
              <a:t>(у дітей, які часто хворіють); </a:t>
            </a:r>
            <a:endParaRPr lang="uk-UA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uk-UA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dirty="0"/>
              <a:t>біохімічні (рівень електролітів, загального білку, </a:t>
            </a:r>
            <a:r>
              <a:rPr lang="uk-UA" dirty="0" smtClean="0"/>
              <a:t>альбуміну, </a:t>
            </a:r>
            <a:r>
              <a:rPr lang="uk-UA" dirty="0">
                <a:latin typeface="Arial" pitchFamily="34" charset="0"/>
                <a:cs typeface="Arial" pitchFamily="34" charset="0"/>
              </a:rPr>
              <a:t>сечовина крові, рівень креатиніну сечі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uk-UA" dirty="0">
                <a:latin typeface="Arial" pitchFamily="34" charset="0"/>
                <a:cs typeface="Arial" pitchFamily="34" charset="0"/>
              </a:rPr>
              <a:t>цукор 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крові </a:t>
            </a:r>
            <a:r>
              <a:rPr lang="uk-UA" dirty="0" smtClean="0"/>
              <a:t> </a:t>
            </a:r>
            <a:r>
              <a:rPr lang="uk-UA" dirty="0"/>
              <a:t>тощо</a:t>
            </a:r>
            <a:r>
              <a:rPr lang="uk-UA" dirty="0" smtClean="0"/>
              <a:t>);</a:t>
            </a:r>
          </a:p>
          <a:p>
            <a:r>
              <a:rPr lang="uk-UA" dirty="0" smtClean="0"/>
              <a:t> </a:t>
            </a:r>
            <a:endParaRPr lang="uk-UA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dirty="0"/>
              <a:t>генетичні (згідно з призначенням генетика</a:t>
            </a:r>
            <a:r>
              <a:rPr lang="uk-UA" dirty="0" smtClean="0"/>
              <a:t>) - </a:t>
            </a:r>
            <a:r>
              <a:rPr lang="ru-RU" dirty="0" err="1" smtClean="0"/>
              <a:t>уточнення</a:t>
            </a:r>
            <a:r>
              <a:rPr lang="ru-RU" dirty="0" smtClean="0"/>
              <a:t> </a:t>
            </a:r>
            <a:r>
              <a:rPr lang="ru-RU" dirty="0"/>
              <a:t>причин БЕН (ВВС, БЛД, </a:t>
            </a:r>
            <a:r>
              <a:rPr lang="ru-RU" dirty="0" err="1"/>
              <a:t>спадкові</a:t>
            </a:r>
            <a:r>
              <a:rPr lang="ru-RU" dirty="0"/>
              <a:t> </a:t>
            </a:r>
            <a:r>
              <a:rPr lang="ru-RU" dirty="0" err="1"/>
              <a:t>захворювання</a:t>
            </a:r>
            <a:r>
              <a:rPr lang="ru-RU" dirty="0"/>
              <a:t>, СНІД)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uk-UA" dirty="0" smtClean="0"/>
          </a:p>
          <a:p>
            <a:endParaRPr lang="uk-UA" dirty="0"/>
          </a:p>
          <a:p>
            <a:r>
              <a:rPr lang="uk-UA" b="1" dirty="0"/>
              <a:t>в) інструментальні дослідження: </a:t>
            </a:r>
            <a:endParaRPr lang="uk-UA" b="1" dirty="0" smtClean="0"/>
          </a:p>
          <a:p>
            <a:endParaRPr lang="uk-UA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dirty="0" smtClean="0"/>
              <a:t>ультразвукове </a:t>
            </a:r>
            <a:r>
              <a:rPr lang="uk-UA" dirty="0"/>
              <a:t>обстеження черевної порожнини</a:t>
            </a:r>
            <a:r>
              <a:rPr lang="uk-UA" dirty="0" smtClean="0"/>
              <a:t>,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uk-UA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dirty="0" smtClean="0"/>
              <a:t>для </a:t>
            </a:r>
            <a:r>
              <a:rPr lang="uk-UA" dirty="0"/>
              <a:t>скринінг-діагностики – </a:t>
            </a:r>
            <a:r>
              <a:rPr lang="uk-UA" dirty="0" err="1"/>
              <a:t>фіброезофагогастродуоденоскопія</a:t>
            </a:r>
            <a:r>
              <a:rPr lang="uk-UA" dirty="0"/>
              <a:t> проводиться з метою діагностики, особливо у дітей зі зригуванням </a:t>
            </a:r>
            <a:r>
              <a:rPr lang="uk-UA" dirty="0" smtClean="0"/>
              <a:t>або блювотою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13121253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14316" y="265212"/>
            <a:ext cx="4504928" cy="952500"/>
          </a:xfrm>
        </p:spPr>
        <p:txBody>
          <a:bodyPr anchor="ctr"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Діагностика</a:t>
            </a:r>
            <a:endParaRPr lang="en-US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203848" y="1532068"/>
            <a:ext cx="5511556" cy="998991"/>
          </a:xfrm>
        </p:spPr>
        <p:txBody>
          <a:bodyPr>
            <a:normAutofit fontScale="92500" lnSpcReduction="10000"/>
          </a:bodyPr>
          <a:lstStyle/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Моніторинг </a:t>
            </a:r>
            <a:r>
              <a:rPr lang="uk-UA" dirty="0">
                <a:latin typeface="Arial" pitchFamily="34" charset="0"/>
                <a:cs typeface="Arial" pitchFamily="34" charset="0"/>
              </a:rPr>
              <a:t>ефективності терапії – короткоживучі білки (</a:t>
            </a:r>
            <a:r>
              <a:rPr lang="uk-UA" dirty="0" err="1">
                <a:latin typeface="Arial" pitchFamily="34" charset="0"/>
                <a:cs typeface="Arial" pitchFamily="34" charset="0"/>
              </a:rPr>
              <a:t>трансферин</a:t>
            </a:r>
            <a:r>
              <a:rPr lang="uk-UA" dirty="0">
                <a:latin typeface="Arial" pitchFamily="34" charset="0"/>
                <a:cs typeface="Arial" pitchFamily="34" charset="0"/>
              </a:rPr>
              <a:t>, ретинол- </a:t>
            </a:r>
            <a:r>
              <a:rPr lang="uk-UA" dirty="0" err="1">
                <a:latin typeface="Arial" pitchFamily="34" charset="0"/>
                <a:cs typeface="Arial" pitchFamily="34" charset="0"/>
              </a:rPr>
              <a:t>зв’язуючий</a:t>
            </a:r>
            <a:r>
              <a:rPr lang="uk-UA" dirty="0">
                <a:latin typeface="Arial" pitchFamily="34" charset="0"/>
                <a:cs typeface="Arial" pitchFamily="34" charset="0"/>
              </a:rPr>
              <a:t>)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6083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t="9804" b="13325"/>
          <a:stretch/>
        </p:blipFill>
        <p:spPr bwMode="auto">
          <a:xfrm>
            <a:off x="3275856" y="2601012"/>
            <a:ext cx="3816424" cy="2782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http://upload.wikimedia.org/wikipedia/commons/4/43/A_child_is_checked_for_signs_of_malnutrition_in_Katsina_State%2C_Nigeria%2C_March_2011_%288406367308%2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18783"/>
            <a:ext cx="2333947" cy="2753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ctr"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sz="2800" b="1" dirty="0"/>
              <a:t>Лікування БЕН</a:t>
            </a:r>
            <a:endParaRPr lang="ru-RU" sz="2800" b="1" dirty="0"/>
          </a:p>
        </p:txBody>
      </p:sp>
      <p:sp>
        <p:nvSpPr>
          <p:cNvPr id="6451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333501"/>
            <a:ext cx="7467600" cy="4061354"/>
          </a:xfrm>
        </p:spPr>
        <p:txBody>
          <a:bodyPr/>
          <a:lstStyle/>
          <a:p>
            <a:pPr marL="609600" indent="-609600" eaLnBrk="1" hangingPunct="1">
              <a:buFontTx/>
              <a:buAutoNum type="arabicPeriod"/>
            </a:pPr>
            <a:r>
              <a:rPr lang="uk-UA" b="1" dirty="0"/>
              <a:t>Виявлення та елімінація причини БЕН</a:t>
            </a:r>
            <a:endParaRPr lang="en-US" b="1" dirty="0"/>
          </a:p>
          <a:p>
            <a:pPr marL="609600" indent="-609600" eaLnBrk="1" hangingPunct="1">
              <a:buFontTx/>
              <a:buAutoNum type="arabicPeriod"/>
            </a:pPr>
            <a:r>
              <a:rPr lang="uk-UA" b="1" dirty="0"/>
              <a:t>Дієтотерапія</a:t>
            </a:r>
            <a:endParaRPr lang="en-US" b="1" dirty="0"/>
          </a:p>
          <a:p>
            <a:pPr marL="609600" indent="-609600" eaLnBrk="1" hangingPunct="1">
              <a:buFontTx/>
              <a:buAutoNum type="arabicPeriod"/>
            </a:pPr>
            <a:r>
              <a:rPr lang="uk-UA" b="1" dirty="0"/>
              <a:t>Раціональний режим, нагляд</a:t>
            </a:r>
            <a:r>
              <a:rPr lang="en-US" b="1" dirty="0"/>
              <a:t>, </a:t>
            </a:r>
            <a:r>
              <a:rPr lang="uk-UA" b="1" dirty="0"/>
              <a:t>гігієна, масаж, гімнастика</a:t>
            </a:r>
            <a:endParaRPr lang="en-US" b="1" dirty="0"/>
          </a:p>
          <a:p>
            <a:pPr marL="609600" indent="-609600" eaLnBrk="1" hangingPunct="1">
              <a:buFontTx/>
              <a:buAutoNum type="arabicPeriod"/>
            </a:pPr>
            <a:r>
              <a:rPr lang="uk-UA" b="1" dirty="0"/>
              <a:t>Виявлення та лікування вогнищ інфекції, рахіту, анемії та інших коморбідних станів</a:t>
            </a:r>
            <a:endParaRPr lang="en-US" b="1" dirty="0"/>
          </a:p>
          <a:p>
            <a:pPr marL="609600" indent="-609600" eaLnBrk="1" hangingPunct="1">
              <a:buFontTx/>
              <a:buAutoNum type="arabicPeriod"/>
            </a:pPr>
            <a:r>
              <a:rPr lang="uk-UA" b="1" dirty="0" err="1"/>
              <a:t>Ензимотерапія</a:t>
            </a:r>
            <a:r>
              <a:rPr lang="uk-UA" b="1" dirty="0"/>
              <a:t>, вітамінотерапія, стимулююча та симптоматична терапія</a:t>
            </a:r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6B20CA3F-3A3A-4BB8-8F37-932160F53808}" type="slidenum">
              <a:rPr lang="ru-RU" smtClean="0"/>
              <a:pPr>
                <a:defRPr/>
              </a:pPr>
              <a:t>42</a:t>
            </a:fld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171"/>
          <a:stretch/>
        </p:blipFill>
        <p:spPr bwMode="auto">
          <a:xfrm>
            <a:off x="6588224" y="123421"/>
            <a:ext cx="1901825" cy="10714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866"/>
            <a:ext cx="7467600" cy="1187979"/>
          </a:xfrm>
        </p:spPr>
        <p:txBody>
          <a:bodyPr anchor="ctr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Діетотерапія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(принцип «</a:t>
            </a:r>
            <a:r>
              <a:rPr lang="ru-RU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омолодження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» </a:t>
            </a:r>
            <a:r>
              <a:rPr lang="ru-RU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їжі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b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поетапне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змінення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раціону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en-US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85720" y="1717146"/>
            <a:ext cx="7929618" cy="3677709"/>
          </a:xfrm>
        </p:spPr>
        <p:txBody>
          <a:bodyPr>
            <a:normAutofit lnSpcReduction="10000"/>
          </a:bodyPr>
          <a:lstStyle/>
          <a:p>
            <a:pPr marL="0" indent="0" algn="just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sz="2800" dirty="0" err="1">
                <a:latin typeface="Arial" pitchFamily="34" charset="0"/>
                <a:cs typeface="Arial" pitchFamily="34" charset="0"/>
              </a:rPr>
              <a:t>Етапи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дієтотерапії</a:t>
            </a:r>
            <a:endParaRPr lang="ru-RU" sz="2800" dirty="0">
              <a:latin typeface="Arial" pitchFamily="34" charset="0"/>
              <a:cs typeface="Arial" pitchFamily="34" charset="0"/>
            </a:endParaRP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sz="2800" dirty="0" err="1">
                <a:latin typeface="Arial" pitchFamily="34" charset="0"/>
                <a:cs typeface="Arial" pitchFamily="34" charset="0"/>
              </a:rPr>
              <a:t>Етап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(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період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)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з'ясування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толерантності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до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їжі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(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адаптац</a:t>
            </a:r>
            <a:r>
              <a:rPr lang="uk-UA" sz="2800" dirty="0" err="1">
                <a:latin typeface="Arial" pitchFamily="34" charset="0"/>
                <a:cs typeface="Arial" pitchFamily="34" charset="0"/>
              </a:rPr>
              <a:t>ійне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обережне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мінімальне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харчування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);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sz="2800" dirty="0" err="1">
                <a:latin typeface="Arial" pitchFamily="34" charset="0"/>
                <a:cs typeface="Arial" pitchFamily="34" charset="0"/>
              </a:rPr>
              <a:t>Етап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репараційного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(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проміжного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)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харчування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;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sz="2800" dirty="0" err="1">
                <a:latin typeface="Arial" pitchFamily="34" charset="0"/>
                <a:cs typeface="Arial" pitchFamily="34" charset="0"/>
              </a:rPr>
              <a:t>Етап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оптимального (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посиленого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)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харчування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.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sz="3200" b="1" cap="all" dirty="0"/>
              <a:t>Принципи дієтотерапії</a:t>
            </a:r>
            <a:endParaRPr lang="ru-RU" sz="3200" b="1" cap="all" dirty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285720" y="1333501"/>
            <a:ext cx="8143932" cy="4061354"/>
          </a:xfrm>
        </p:spPr>
        <p:txBody>
          <a:bodyPr>
            <a:normAutofit fontScale="92500" lnSpcReduction="10000"/>
          </a:bodyPr>
          <a:lstStyle/>
          <a:p>
            <a:pPr marL="609600" indent="-609600" eaLnBrk="1" fontAlgn="auto" hangingPunct="1">
              <a:spcAft>
                <a:spcPts val="0"/>
              </a:spcAft>
              <a:buFontTx/>
              <a:buAutoNum type="arabicPeriod"/>
              <a:defRPr/>
            </a:pPr>
            <a:r>
              <a:rPr lang="uk-UA" b="1" dirty="0"/>
              <a:t>Використання в першому періоді тільки тих продуктів, які легко перетравлюються та засвоюються </a:t>
            </a:r>
            <a:r>
              <a:rPr lang="en-US" b="1" dirty="0"/>
              <a:t>(</a:t>
            </a:r>
            <a:r>
              <a:rPr lang="uk-UA" b="1" dirty="0"/>
              <a:t>грудне молоко</a:t>
            </a:r>
            <a:r>
              <a:rPr lang="en-US" b="1" dirty="0"/>
              <a:t>, </a:t>
            </a:r>
            <a:r>
              <a:rPr lang="uk-UA" b="1" dirty="0"/>
              <a:t>молочні суміші</a:t>
            </a:r>
            <a:r>
              <a:rPr lang="en-US" b="1" dirty="0"/>
              <a:t> – “</a:t>
            </a:r>
            <a:r>
              <a:rPr lang="uk-UA" b="1" dirty="0" err="1"/>
              <a:t>Нутрілон</a:t>
            </a:r>
            <a:r>
              <a:rPr lang="en-US" b="1" dirty="0"/>
              <a:t>”,  “NAN”, “Bona”, </a:t>
            </a:r>
            <a:r>
              <a:rPr lang="uk-UA" b="1" dirty="0"/>
              <a:t>спеціальні високо калорійні суміші</a:t>
            </a:r>
            <a:r>
              <a:rPr lang="en-US" b="1" dirty="0"/>
              <a:t>–F75 - 75 kcal/100 ml, </a:t>
            </a:r>
            <a:r>
              <a:rPr lang="uk-UA" b="1" dirty="0"/>
              <a:t>потім</a:t>
            </a:r>
            <a:r>
              <a:rPr lang="en-US" b="1" dirty="0"/>
              <a:t>- F100 – 100 kcal/100 ml)</a:t>
            </a:r>
          </a:p>
          <a:p>
            <a:pPr marL="609600" indent="-609600" eaLnBrk="1" fontAlgn="auto" hangingPunct="1">
              <a:spcAft>
                <a:spcPts val="0"/>
              </a:spcAft>
              <a:buFontTx/>
              <a:buAutoNum type="arabicPeriod"/>
              <a:defRPr/>
            </a:pPr>
            <a:r>
              <a:rPr lang="uk-UA" b="1" dirty="0"/>
              <a:t>Збільшення частоти годувань та зменшення об'ємів (добового та разового) </a:t>
            </a:r>
            <a:r>
              <a:rPr lang="en-US" b="1" dirty="0"/>
              <a:t>(7 </a:t>
            </a:r>
            <a:r>
              <a:rPr lang="uk-UA" b="1" dirty="0"/>
              <a:t>при </a:t>
            </a:r>
            <a:r>
              <a:rPr lang="en-US" b="1" dirty="0"/>
              <a:t>I </a:t>
            </a:r>
            <a:r>
              <a:rPr lang="uk-UA" b="1" dirty="0"/>
              <a:t>ст. БЕН</a:t>
            </a:r>
            <a:r>
              <a:rPr lang="en-US" b="1" dirty="0"/>
              <a:t>, 8 </a:t>
            </a:r>
            <a:r>
              <a:rPr lang="uk-UA" b="1" dirty="0"/>
              <a:t>при</a:t>
            </a:r>
            <a:r>
              <a:rPr lang="en-US" b="1" dirty="0"/>
              <a:t> II </a:t>
            </a:r>
            <a:r>
              <a:rPr lang="uk-UA" b="1" dirty="0"/>
              <a:t>ст. БЕН</a:t>
            </a:r>
            <a:r>
              <a:rPr lang="en-US" b="1" dirty="0"/>
              <a:t>, 10 </a:t>
            </a:r>
            <a:r>
              <a:rPr lang="uk-UA" b="1" dirty="0"/>
              <a:t>при </a:t>
            </a:r>
            <a:r>
              <a:rPr lang="en-US" b="1" dirty="0"/>
              <a:t>III </a:t>
            </a:r>
            <a:r>
              <a:rPr lang="uk-UA" b="1" dirty="0"/>
              <a:t>ст. БЕН</a:t>
            </a:r>
            <a:r>
              <a:rPr lang="en-US" b="1" dirty="0"/>
              <a:t>)</a:t>
            </a:r>
          </a:p>
          <a:p>
            <a:pPr marL="609600" indent="-609600" eaLnBrk="1" fontAlgn="auto" hangingPunct="1">
              <a:spcAft>
                <a:spcPts val="0"/>
              </a:spcAft>
              <a:buFontTx/>
              <a:buAutoNum type="arabicPeriod"/>
              <a:defRPr/>
            </a:pPr>
            <a:r>
              <a:rPr lang="uk-UA" b="1" dirty="0"/>
              <a:t>Моніторинг</a:t>
            </a:r>
            <a:r>
              <a:rPr lang="en-US" b="1" dirty="0"/>
              <a:t>: </a:t>
            </a:r>
            <a:r>
              <a:rPr lang="uk-UA" b="1" dirty="0"/>
              <a:t>ЧСС, ЧД, </a:t>
            </a:r>
            <a:r>
              <a:rPr lang="uk-UA" b="1" dirty="0" err="1"/>
              <a:t>стул</a:t>
            </a:r>
            <a:r>
              <a:rPr lang="uk-UA" b="1" dirty="0"/>
              <a:t>,</a:t>
            </a:r>
            <a:r>
              <a:rPr lang="en-US" b="1" dirty="0"/>
              <a:t> </a:t>
            </a:r>
            <a:r>
              <a:rPr lang="uk-UA" b="1" dirty="0"/>
              <a:t>вага</a:t>
            </a:r>
            <a:r>
              <a:rPr lang="en-US" b="1" dirty="0"/>
              <a:t>, </a:t>
            </a:r>
            <a:r>
              <a:rPr lang="uk-UA" b="1" dirty="0"/>
              <a:t>водний баланс, розрахунок харчування  (щотижнево), </a:t>
            </a:r>
            <a:r>
              <a:rPr lang="uk-UA" b="1" dirty="0" err="1"/>
              <a:t>копрограма</a:t>
            </a:r>
            <a:r>
              <a:rPr lang="uk-UA" b="1" dirty="0"/>
              <a:t> (двічі на тиждень) та ін.</a:t>
            </a:r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6B20CA3F-3A3A-4BB8-8F37-932160F53808}" type="slidenum">
              <a:rPr lang="ru-RU" smtClean="0"/>
              <a:pPr>
                <a:defRPr/>
              </a:pPr>
              <a:t>44</a:t>
            </a:fld>
            <a:endParaRPr lang="ru-RU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866"/>
            <a:ext cx="7467600" cy="468312"/>
          </a:xfrm>
        </p:spPr>
        <p:txBody>
          <a:bodyPr anchor="ctr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</a:t>
            </a:r>
            <a:r>
              <a:rPr lang="uk-UA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і</a:t>
            </a:r>
            <a:r>
              <a:rPr lang="ru-RU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єтотерапія</a:t>
            </a:r>
            <a:endParaRPr lang="en-US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788291494"/>
              </p:ext>
            </p:extLst>
          </p:nvPr>
        </p:nvGraphicFramePr>
        <p:xfrm>
          <a:off x="250825" y="756709"/>
          <a:ext cx="8187680" cy="48601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4692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04692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04692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04692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6003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Ступінь</a:t>
                      </a:r>
                      <a:r>
                        <a:rPr kumimoji="0" lang="ru-RU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БЕН</a:t>
                      </a:r>
                    </a:p>
                  </a:txBody>
                  <a:tcPr marT="38100" marB="381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I</a:t>
                      </a:r>
                      <a:endParaRPr kumimoji="0" lang="ru-RU" sz="1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38100" marB="381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II</a:t>
                      </a:r>
                      <a:endParaRPr kumimoji="0" lang="ru-RU" sz="1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38100" marB="381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III</a:t>
                      </a:r>
                      <a:endParaRPr kumimoji="0" lang="ru-RU" sz="1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38100" marB="381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Визначення</a:t>
                      </a: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</a:t>
                      </a:r>
                      <a:r>
                        <a:rPr kumimoji="0" 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толерантності</a:t>
                      </a: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до </a:t>
                      </a:r>
                      <a:r>
                        <a:rPr kumimoji="0" 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їжі</a:t>
                      </a:r>
                      <a:endParaRPr kumimoji="0" lang="ru-RU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38100" marB="381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1-3 </a:t>
                      </a:r>
                      <a:r>
                        <a:rPr kumimoji="0" 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дні</a:t>
                      </a:r>
                      <a:endParaRPr kumimoji="0" lang="ru-RU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38100" marB="381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6-7 </a:t>
                      </a:r>
                      <a:r>
                        <a:rPr kumimoji="0" 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днів</a:t>
                      </a:r>
                      <a:endParaRPr kumimoji="0" lang="ru-RU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38100" marB="381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10-14 </a:t>
                      </a:r>
                      <a:r>
                        <a:rPr kumimoji="0" 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днів</a:t>
                      </a:r>
                      <a:endParaRPr kumimoji="0" lang="ru-RU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38100" marB="381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3658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Продукт</a:t>
                      </a:r>
                    </a:p>
                  </a:txBody>
                  <a:tcPr marT="38100" marB="381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Грудне</a:t>
                      </a: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молоко </a:t>
                      </a:r>
                      <a:r>
                        <a:rPr kumimoji="0" 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чи</a:t>
                      </a: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</a:t>
                      </a:r>
                      <a:r>
                        <a:rPr kumimoji="0" 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адаптована</a:t>
                      </a: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</a:t>
                      </a:r>
                      <a:r>
                        <a:rPr kumimoji="0" 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молочна</a:t>
                      </a: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</a:t>
                      </a:r>
                      <a:r>
                        <a:rPr kumimoji="0" 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суміш</a:t>
                      </a:r>
                      <a:endParaRPr kumimoji="0" lang="ru-RU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38100" marB="381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Добовий</a:t>
                      </a: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</a:t>
                      </a:r>
                      <a:r>
                        <a:rPr kumimoji="0" 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об’єм</a:t>
                      </a: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</a:t>
                      </a:r>
                      <a:r>
                        <a:rPr kumimoji="0" 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їжі</a:t>
                      </a:r>
                      <a:endParaRPr kumimoji="0" lang="ru-RU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38100" marB="381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Повний</a:t>
                      </a: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– 2/3</a:t>
                      </a:r>
                    </a:p>
                  </a:txBody>
                  <a:tcPr marT="38100" marB="381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2/3 </a:t>
                      </a: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-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½ </a:t>
                      </a:r>
                      <a:r>
                        <a:rPr kumimoji="0" 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від</a:t>
                      </a: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</a:t>
                      </a:r>
                      <a:r>
                        <a:rPr kumimoji="0" 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повного</a:t>
                      </a:r>
                      <a:endParaRPr kumimoji="0" lang="ru-RU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38100" marB="381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½ </a:t>
                      </a: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-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1/3 </a:t>
                      </a:r>
                      <a:r>
                        <a:rPr kumimoji="0" 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від</a:t>
                      </a: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</a:t>
                      </a:r>
                      <a:r>
                        <a:rPr kumimoji="0" 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повного</a:t>
                      </a:r>
                      <a:endParaRPr kumimoji="0" lang="ru-RU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38100" marB="381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9774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Частота </a:t>
                      </a:r>
                      <a:r>
                        <a:rPr kumimoji="0" 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вигодовування</a:t>
                      </a:r>
                      <a:endParaRPr kumimoji="0" lang="ru-RU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38100" marB="381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6-7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кожні</a:t>
                      </a: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3-3,5 </a:t>
                      </a: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г</a:t>
                      </a:r>
                    </a:p>
                  </a:txBody>
                  <a:tcPr marT="38100" marB="381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8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кожні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2,5 </a:t>
                      </a: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г</a:t>
                      </a:r>
                    </a:p>
                  </a:txBody>
                  <a:tcPr marT="38100" marB="381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кожні</a:t>
                      </a: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 </a:t>
                      </a: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г</a:t>
                      </a:r>
                    </a:p>
                  </a:txBody>
                  <a:tcPr marT="38100" marB="381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Допустима </a:t>
                      </a:r>
                      <a:r>
                        <a:rPr kumimoji="0" 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добова</a:t>
                      </a: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прибавка </a:t>
                      </a:r>
                      <a:r>
                        <a:rPr kumimoji="0" 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їжі</a:t>
                      </a:r>
                      <a:endParaRPr kumimoji="0" lang="ru-RU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38100" marB="381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38100" marB="381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100-150 ml </a:t>
                      </a:r>
                      <a:r>
                        <a:rPr kumimoji="0" 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добово</a:t>
                      </a:r>
                      <a:endParaRPr kumimoji="0" lang="ru-RU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38100" marB="381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100-150 ml </a:t>
                      </a: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раз в два </a:t>
                      </a:r>
                      <a:r>
                        <a:rPr kumimoji="0" 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дні</a:t>
                      </a:r>
                      <a:endParaRPr kumimoji="0" lang="ru-RU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38100" marB="381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447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Критерії</a:t>
                      </a: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</a:t>
                      </a:r>
                      <a:r>
                        <a:rPr kumimoji="0" 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змінювання</a:t>
                      </a: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</a:t>
                      </a:r>
                      <a:r>
                        <a:rPr kumimoji="0" 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кількості</a:t>
                      </a: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</a:t>
                      </a:r>
                      <a:r>
                        <a:rPr kumimoji="0" 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вигодовування</a:t>
                      </a:r>
                      <a:endParaRPr kumimoji="0" lang="ru-RU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38100" marB="381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38100" marB="381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За </a:t>
                      </a:r>
                      <a:r>
                        <a:rPr kumimoji="0" 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досягненням</a:t>
                      </a: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2/3 </a:t>
                      </a:r>
                      <a:r>
                        <a:rPr kumimoji="0" 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об’єма</a:t>
                      </a: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</a:t>
                      </a:r>
                      <a:r>
                        <a:rPr kumimoji="0" 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перехід</a:t>
                      </a: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на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7</a:t>
                      </a: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-</a:t>
                      </a:r>
                      <a:r>
                        <a:rPr kumimoji="0" 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разове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</a:t>
                      </a:r>
                      <a:r>
                        <a:rPr kumimoji="0" 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вигодовування</a:t>
                      </a: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</a:t>
                      </a:r>
                      <a:r>
                        <a:rPr kumimoji="0" 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кожні</a:t>
                      </a: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 </a:t>
                      </a: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г</a:t>
                      </a:r>
                    </a:p>
                  </a:txBody>
                  <a:tcPr marT="38100" marB="381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За </a:t>
                      </a:r>
                      <a:r>
                        <a:rPr kumimoji="0" 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досягненням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1/2 </a:t>
                      </a: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объема –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8</a:t>
                      </a: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-</a:t>
                      </a:r>
                      <a:r>
                        <a:rPr kumimoji="0" 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разове</a:t>
                      </a: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</a:t>
                      </a:r>
                      <a:r>
                        <a:rPr kumimoji="0" 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вигодовування</a:t>
                      </a: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</a:t>
                      </a:r>
                      <a:r>
                        <a:rPr kumimoji="0" 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кожні</a:t>
                      </a: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2.5 </a:t>
                      </a: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г</a:t>
                      </a:r>
                    </a:p>
                  </a:txBody>
                  <a:tcPr marT="38100" marB="381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1244" name="AutoShape 75"/>
          <p:cNvSpPr>
            <a:spLocks noChangeArrowheads="1"/>
          </p:cNvSpPr>
          <p:nvPr/>
        </p:nvSpPr>
        <p:spPr bwMode="auto">
          <a:xfrm>
            <a:off x="5857886" y="5298300"/>
            <a:ext cx="976313" cy="214312"/>
          </a:xfrm>
          <a:prstGeom prst="leftArrow">
            <a:avLst>
              <a:gd name="adj1" fmla="val 50000"/>
              <a:gd name="adj2" fmla="val 9490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Century Schoolbook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Лікування</a:t>
            </a:r>
            <a:endParaRPr lang="en-US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997479"/>
            <a:ext cx="7467600" cy="4397376"/>
          </a:xfrm>
        </p:spPr>
        <p:txBody>
          <a:bodyPr>
            <a:normAutofit fontScale="92500" lnSpcReduction="20000"/>
          </a:bodyPr>
          <a:lstStyle/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У 2003 р </a:t>
            </a:r>
            <a:r>
              <a:rPr lang="ru-RU" sz="2000" b="1" dirty="0" err="1">
                <a:latin typeface="Arial" pitchFamily="34" charset="0"/>
                <a:cs typeface="Arial" pitchFamily="34" charset="0"/>
              </a:rPr>
              <a:t>експертами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 ВООЗ </a:t>
            </a:r>
            <a:r>
              <a:rPr lang="ru-RU" sz="2000" b="1" dirty="0" err="1">
                <a:latin typeface="Arial" pitchFamily="34" charset="0"/>
                <a:cs typeface="Arial" pitchFamily="34" charset="0"/>
              </a:rPr>
              <a:t>розроблені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 і </a:t>
            </a:r>
            <a:r>
              <a:rPr lang="ru-RU" sz="2000" b="1" dirty="0" err="1">
                <a:latin typeface="Arial" pitchFamily="34" charset="0"/>
                <a:cs typeface="Arial" pitchFamily="34" charset="0"/>
              </a:rPr>
              <a:t>опубліковані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latin typeface="Arial" pitchFamily="34" charset="0"/>
                <a:cs typeface="Arial" pitchFamily="34" charset="0"/>
              </a:rPr>
              <a:t>рекомендації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 по </a:t>
            </a:r>
            <a:r>
              <a:rPr lang="ru-RU" sz="2000" b="1" dirty="0" err="1">
                <a:latin typeface="Arial" pitchFamily="34" charset="0"/>
                <a:cs typeface="Arial" pitchFamily="34" charset="0"/>
              </a:rPr>
              <a:t>веденню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latin typeface="Arial" pitchFamily="34" charset="0"/>
                <a:cs typeface="Arial" pitchFamily="34" charset="0"/>
              </a:rPr>
              <a:t>дітей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 з БЕН, де </a:t>
            </a:r>
            <a:r>
              <a:rPr lang="ru-RU" sz="2000" b="1" dirty="0" err="1">
                <a:latin typeface="Arial" pitchFamily="34" charset="0"/>
                <a:cs typeface="Arial" pitchFamily="34" charset="0"/>
              </a:rPr>
              <a:t>регламентовані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latin typeface="Arial" pitchFamily="34" charset="0"/>
                <a:cs typeface="Arial" pitchFamily="34" charset="0"/>
              </a:rPr>
              <a:t>всі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 заходи з </a:t>
            </a:r>
            <a:r>
              <a:rPr lang="ru-RU" sz="2000" b="1" dirty="0" err="1">
                <a:latin typeface="Arial" pitchFamily="34" charset="0"/>
                <a:cs typeface="Arial" pitchFamily="34" charset="0"/>
              </a:rPr>
              <a:t>виходжування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latin typeface="Arial" pitchFamily="34" charset="0"/>
                <a:cs typeface="Arial" pitchFamily="34" charset="0"/>
              </a:rPr>
              <a:t>дітей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latin typeface="Arial" pitchFamily="34" charset="0"/>
                <a:cs typeface="Arial" pitchFamily="34" charset="0"/>
              </a:rPr>
              <a:t>з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 тяжким </a:t>
            </a:r>
            <a:r>
              <a:rPr lang="ru-RU" sz="2000" b="1" dirty="0" err="1">
                <a:latin typeface="Arial" pitchFamily="34" charset="0"/>
                <a:cs typeface="Arial" pitchFamily="34" charset="0"/>
              </a:rPr>
              <a:t>ступенем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latin typeface="Arial" pitchFamily="34" charset="0"/>
                <a:cs typeface="Arial" pitchFamily="34" charset="0"/>
              </a:rPr>
              <a:t>недостатності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latin typeface="Arial" pitchFamily="34" charset="0"/>
                <a:cs typeface="Arial" pitchFamily="34" charset="0"/>
              </a:rPr>
              <a:t>харчування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: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sz="2000" dirty="0" err="1">
                <a:latin typeface="Arial" pitchFamily="34" charset="0"/>
                <a:cs typeface="Arial" pitchFamily="34" charset="0"/>
              </a:rPr>
              <a:t>попередження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/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лікування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гіпоглікемії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sz="2000" dirty="0" err="1">
                <a:latin typeface="Arial" pitchFamily="34" charset="0"/>
                <a:cs typeface="Arial" pitchFamily="34" charset="0"/>
              </a:rPr>
              <a:t>попередження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/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лікування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гіпотермії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sz="2000" dirty="0" err="1">
                <a:latin typeface="Arial" pitchFamily="34" charset="0"/>
                <a:cs typeface="Arial" pitchFamily="34" charset="0"/>
              </a:rPr>
              <a:t>попередження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/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лікування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дегідратації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sz="2000" dirty="0" err="1">
                <a:latin typeface="Arial" pitchFamily="34" charset="0"/>
                <a:cs typeface="Arial" pitchFamily="34" charset="0"/>
              </a:rPr>
              <a:t>корекція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електролітного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дисбалансу;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sz="2000" dirty="0" err="1">
                <a:latin typeface="Arial" pitchFamily="34" charset="0"/>
                <a:cs typeface="Arial" pitchFamily="34" charset="0"/>
              </a:rPr>
              <a:t>попередження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/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лікування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інфекції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sz="2000" dirty="0" err="1">
                <a:latin typeface="Arial" pitchFamily="34" charset="0"/>
                <a:cs typeface="Arial" pitchFamily="34" charset="0"/>
              </a:rPr>
              <a:t>корекція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дефіциту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мікронутрієнтів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sz="2000" dirty="0" err="1">
                <a:latin typeface="Arial" pitchFamily="34" charset="0"/>
                <a:cs typeface="Arial" pitchFamily="34" charset="0"/>
              </a:rPr>
              <a:t>обережний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початок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годування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;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sz="2000" dirty="0" err="1">
                <a:latin typeface="Arial" pitchFamily="34" charset="0"/>
                <a:cs typeface="Arial" pitchFamily="34" charset="0"/>
              </a:rPr>
              <a:t>забезпечення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збільшення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маси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тіла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і росту;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sz="2000" dirty="0" err="1">
                <a:latin typeface="Arial" pitchFamily="34" charset="0"/>
                <a:cs typeface="Arial" pitchFamily="34" charset="0"/>
              </a:rPr>
              <a:t>забезпечення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сенсорної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стимуляції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та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емоційної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підтримки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;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sz="2000" dirty="0" err="1">
                <a:latin typeface="Arial" pitchFamily="34" charset="0"/>
                <a:cs typeface="Arial" pitchFamily="34" charset="0"/>
              </a:rPr>
              <a:t>подальша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реабілітація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.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921396"/>
            <a:ext cx="3248025" cy="2266950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ctr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>
                <a:latin typeface="Arial" pitchFamily="34" charset="0"/>
                <a:cs typeface="Arial" pitchFamily="34" charset="0"/>
              </a:rPr>
              <a:t>10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кроків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з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виходжування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дітей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з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недостатністю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харчування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2" y="1333501"/>
            <a:ext cx="8291513" cy="4061354"/>
          </a:xfrm>
        </p:spPr>
        <p:txBody>
          <a:bodyPr>
            <a:normAutofit fontScale="85000" lnSpcReduction="20000"/>
          </a:bodyPr>
          <a:lstStyle/>
          <a:p>
            <a:pPr marL="0" indent="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sz="2200" b="1" dirty="0">
                <a:latin typeface="Arial" pitchFamily="34" charset="0"/>
                <a:cs typeface="Arial" pitchFamily="34" charset="0"/>
              </a:rPr>
              <a:t>ФАЗА</a:t>
            </a:r>
            <a:r>
              <a:rPr lang="en-US" sz="2200" b="1" dirty="0">
                <a:latin typeface="Arial" pitchFamily="34" charset="0"/>
                <a:cs typeface="Arial" pitchFamily="34" charset="0"/>
              </a:rPr>
              <a:t>   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                  СТАБІЛІЗАЦІЯ                       РЕАБІЛІТАЦІЯ</a:t>
            </a:r>
          </a:p>
          <a:p>
            <a:pPr marL="0" indent="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sz="2600" b="1" dirty="0" err="1">
                <a:latin typeface="Arial" pitchFamily="34" charset="0"/>
                <a:cs typeface="Arial" pitchFamily="34" charset="0"/>
              </a:rPr>
              <a:t>Крок</a:t>
            </a:r>
            <a:r>
              <a:rPr lang="ru-RU" sz="2600" b="1" dirty="0">
                <a:latin typeface="Arial" pitchFamily="34" charset="0"/>
                <a:cs typeface="Arial" pitchFamily="34" charset="0"/>
              </a:rPr>
              <a:t>                   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1-2</a:t>
            </a:r>
            <a:r>
              <a:rPr lang="ru-RU" sz="2600" b="1" dirty="0">
                <a:latin typeface="Arial" pitchFamily="34" charset="0"/>
                <a:cs typeface="Arial" pitchFamily="34" charset="0"/>
              </a:rPr>
              <a:t> день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600" b="1" dirty="0">
                <a:latin typeface="Arial" pitchFamily="34" charset="0"/>
                <a:cs typeface="Arial" pitchFamily="34" charset="0"/>
              </a:rPr>
              <a:t>          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 3-7 </a:t>
            </a:r>
            <a:r>
              <a:rPr lang="ru-RU" sz="2600" b="1" dirty="0">
                <a:latin typeface="Arial" pitchFamily="34" charset="0"/>
                <a:cs typeface="Arial" pitchFamily="34" charset="0"/>
              </a:rPr>
              <a:t>день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  </a:t>
            </a:r>
            <a:r>
              <a:rPr lang="ru-RU" sz="2600" b="1" dirty="0">
                <a:latin typeface="Arial" pitchFamily="34" charset="0"/>
                <a:cs typeface="Arial" pitchFamily="34" charset="0"/>
              </a:rPr>
              <a:t>     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2-6 </a:t>
            </a:r>
            <a:r>
              <a:rPr lang="ru-RU" sz="2600" b="1" dirty="0" err="1">
                <a:latin typeface="Arial" pitchFamily="34" charset="0"/>
                <a:cs typeface="Arial" pitchFamily="34" charset="0"/>
              </a:rPr>
              <a:t>неділя</a:t>
            </a:r>
            <a:endParaRPr lang="en-US" sz="2600" b="1" dirty="0">
              <a:latin typeface="Arial" pitchFamily="34" charset="0"/>
              <a:cs typeface="Arial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Clr>
                <a:srgbClr val="002060"/>
              </a:buClr>
              <a:buSzPct val="100000"/>
              <a:buFont typeface="+mj-lt"/>
              <a:buAutoNum type="arabicPeriod"/>
              <a:defRPr/>
            </a:pPr>
            <a:r>
              <a:rPr lang="en-US" dirty="0"/>
              <a:t> </a:t>
            </a:r>
            <a:r>
              <a:rPr lang="ru-RU" dirty="0" err="1"/>
              <a:t>Гіпоглікемія</a:t>
            </a:r>
            <a:endParaRPr lang="en-US" dirty="0"/>
          </a:p>
          <a:p>
            <a:pPr marL="0" indent="0" eaLnBrk="1" fontAlgn="auto" hangingPunct="1">
              <a:spcAft>
                <a:spcPts val="0"/>
              </a:spcAft>
              <a:buClr>
                <a:srgbClr val="002060"/>
              </a:buClr>
              <a:buSzPct val="100000"/>
              <a:buFont typeface="+mj-lt"/>
              <a:buAutoNum type="arabicPeriod"/>
              <a:defRPr/>
            </a:pPr>
            <a:r>
              <a:rPr lang="en-US" dirty="0"/>
              <a:t> </a:t>
            </a:r>
            <a:r>
              <a:rPr lang="ru-RU" dirty="0" err="1"/>
              <a:t>Гіпотермія</a:t>
            </a:r>
            <a:endParaRPr lang="en-US" dirty="0"/>
          </a:p>
          <a:p>
            <a:pPr marL="0" indent="0" eaLnBrk="1" fontAlgn="auto" hangingPunct="1">
              <a:spcAft>
                <a:spcPts val="0"/>
              </a:spcAft>
              <a:buClr>
                <a:srgbClr val="002060"/>
              </a:buClr>
              <a:buSzPct val="100000"/>
              <a:buFont typeface="+mj-lt"/>
              <a:buAutoNum type="arabicPeriod"/>
              <a:defRPr/>
            </a:pPr>
            <a:r>
              <a:rPr lang="en-US" dirty="0"/>
              <a:t> </a:t>
            </a:r>
            <a:r>
              <a:rPr lang="ru-RU" dirty="0" err="1"/>
              <a:t>Дегідратація</a:t>
            </a:r>
            <a:endParaRPr lang="en-US" dirty="0"/>
          </a:p>
          <a:p>
            <a:pPr marL="0" indent="0" eaLnBrk="1" fontAlgn="auto" hangingPunct="1">
              <a:spcAft>
                <a:spcPts val="0"/>
              </a:spcAft>
              <a:buClr>
                <a:srgbClr val="002060"/>
              </a:buClr>
              <a:buSzPct val="100000"/>
              <a:buFont typeface="+mj-lt"/>
              <a:buAutoNum type="arabicPeriod"/>
              <a:defRPr/>
            </a:pPr>
            <a:r>
              <a:rPr lang="en-US" dirty="0"/>
              <a:t> </a:t>
            </a:r>
            <a:r>
              <a:rPr lang="ru-RU" dirty="0" err="1"/>
              <a:t>Електроліти</a:t>
            </a:r>
            <a:endParaRPr lang="en-US" dirty="0"/>
          </a:p>
          <a:p>
            <a:pPr marL="0" indent="0" eaLnBrk="1" fontAlgn="auto" hangingPunct="1">
              <a:spcAft>
                <a:spcPts val="0"/>
              </a:spcAft>
              <a:buClr>
                <a:srgbClr val="002060"/>
              </a:buClr>
              <a:buSzPct val="100000"/>
              <a:buFont typeface="+mj-lt"/>
              <a:buAutoNum type="arabicPeriod"/>
              <a:defRPr/>
            </a:pPr>
            <a:r>
              <a:rPr lang="en-US" dirty="0"/>
              <a:t> </a:t>
            </a:r>
            <a:r>
              <a:rPr lang="ru-RU" dirty="0" err="1"/>
              <a:t>Інфекції</a:t>
            </a:r>
            <a:endParaRPr lang="en-US" dirty="0"/>
          </a:p>
          <a:p>
            <a:pPr marL="0" indent="0" eaLnBrk="1" fontAlgn="auto" hangingPunct="1">
              <a:spcAft>
                <a:spcPts val="0"/>
              </a:spcAft>
              <a:buClr>
                <a:srgbClr val="002060"/>
              </a:buClr>
              <a:buSzPct val="100000"/>
              <a:buFont typeface="+mj-lt"/>
              <a:buAutoNum type="arabicPeriod"/>
              <a:defRPr/>
            </a:pPr>
            <a:r>
              <a:rPr lang="en-US" dirty="0"/>
              <a:t> </a:t>
            </a:r>
            <a:r>
              <a:rPr lang="ru-RU" dirty="0" err="1"/>
              <a:t>Мікронутрієнти</a:t>
            </a:r>
            <a:r>
              <a:rPr lang="ru-RU" dirty="0"/>
              <a:t>            без </a:t>
            </a:r>
            <a:r>
              <a:rPr lang="en-US" dirty="0"/>
              <a:t>Fe                       </a:t>
            </a:r>
            <a:r>
              <a:rPr lang="ru-RU" dirty="0"/>
              <a:t>               </a:t>
            </a:r>
            <a:r>
              <a:rPr lang="en-US" dirty="0"/>
              <a:t>Fe</a:t>
            </a:r>
          </a:p>
          <a:p>
            <a:pPr marL="0" indent="0" eaLnBrk="1" fontAlgn="auto" hangingPunct="1">
              <a:spcAft>
                <a:spcPts val="0"/>
              </a:spcAft>
              <a:buClr>
                <a:srgbClr val="002060"/>
              </a:buClr>
              <a:buSzPct val="100000"/>
              <a:buFont typeface="+mj-lt"/>
              <a:buAutoNum type="arabicPeriod"/>
              <a:defRPr/>
            </a:pPr>
            <a:r>
              <a:rPr lang="en-US" dirty="0"/>
              <a:t> </a:t>
            </a:r>
            <a:r>
              <a:rPr lang="ru-RU" dirty="0" err="1"/>
              <a:t>Обережне</a:t>
            </a:r>
            <a:r>
              <a:rPr lang="ru-RU" dirty="0"/>
              <a:t> </a:t>
            </a:r>
            <a:r>
              <a:rPr lang="ru-RU" dirty="0" err="1"/>
              <a:t>вигодовування</a:t>
            </a:r>
            <a:r>
              <a:rPr lang="en-US" dirty="0"/>
              <a:t>      </a:t>
            </a:r>
          </a:p>
          <a:p>
            <a:pPr marL="0" indent="0" eaLnBrk="1" fontAlgn="auto" hangingPunct="1">
              <a:spcAft>
                <a:spcPts val="0"/>
              </a:spcAft>
              <a:buClr>
                <a:srgbClr val="002060"/>
              </a:buClr>
              <a:buSzPct val="100000"/>
              <a:buFont typeface="+mj-lt"/>
              <a:buAutoNum type="arabicPeriod"/>
              <a:defRPr/>
            </a:pPr>
            <a:r>
              <a:rPr lang="en-US" dirty="0"/>
              <a:t> </a:t>
            </a:r>
            <a:r>
              <a:rPr lang="ru-RU" dirty="0" err="1"/>
              <a:t>Забезпечення</a:t>
            </a:r>
            <a:r>
              <a:rPr lang="ru-RU" dirty="0"/>
              <a:t> </a:t>
            </a:r>
            <a:r>
              <a:rPr lang="ru-RU" dirty="0" err="1"/>
              <a:t>збільшення</a:t>
            </a:r>
            <a:r>
              <a:rPr lang="ru-RU" dirty="0"/>
              <a:t> </a:t>
            </a:r>
            <a:r>
              <a:rPr lang="ru-RU" dirty="0" err="1"/>
              <a:t>маси</a:t>
            </a:r>
            <a:r>
              <a:rPr lang="ru-RU" dirty="0"/>
              <a:t> і </a:t>
            </a:r>
            <a:r>
              <a:rPr lang="ru-RU" dirty="0" err="1"/>
              <a:t>зростання</a:t>
            </a:r>
            <a:endParaRPr lang="en-US" dirty="0"/>
          </a:p>
          <a:p>
            <a:pPr marL="0" indent="0" eaLnBrk="1" fontAlgn="auto" hangingPunct="1">
              <a:spcAft>
                <a:spcPts val="0"/>
              </a:spcAft>
              <a:buClr>
                <a:srgbClr val="002060"/>
              </a:buClr>
              <a:buSzPct val="100000"/>
              <a:buFont typeface="+mj-lt"/>
              <a:buAutoNum type="arabicPeriod"/>
              <a:defRPr/>
            </a:pPr>
            <a:r>
              <a:rPr lang="en-US" dirty="0"/>
              <a:t> </a:t>
            </a:r>
            <a:r>
              <a:rPr lang="ru-RU" dirty="0" err="1"/>
              <a:t>Сенсорна</a:t>
            </a:r>
            <a:r>
              <a:rPr lang="ru-RU" dirty="0"/>
              <a:t> </a:t>
            </a:r>
            <a:r>
              <a:rPr lang="ru-RU" dirty="0" err="1"/>
              <a:t>стимуляція</a:t>
            </a:r>
            <a:r>
              <a:rPr lang="en-US" dirty="0"/>
              <a:t>       </a:t>
            </a:r>
          </a:p>
          <a:p>
            <a:pPr marL="0" indent="0" eaLnBrk="1" fontAlgn="auto" hangingPunct="1">
              <a:spcAft>
                <a:spcPts val="0"/>
              </a:spcAft>
              <a:buClr>
                <a:srgbClr val="002060"/>
              </a:buClr>
              <a:buSzPct val="100000"/>
              <a:buFont typeface="+mj-lt"/>
              <a:buAutoNum type="arabicPeriod"/>
              <a:defRPr/>
            </a:pPr>
            <a:r>
              <a:rPr lang="ru-RU" dirty="0" err="1"/>
              <a:t>Подальша</a:t>
            </a:r>
            <a:r>
              <a:rPr lang="ru-RU" dirty="0"/>
              <a:t> </a:t>
            </a:r>
            <a:r>
              <a:rPr lang="ru-RU" dirty="0" err="1"/>
              <a:t>реабілітація</a:t>
            </a:r>
            <a:endParaRPr lang="en-US" dirty="0"/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2965450" y="2177521"/>
            <a:ext cx="1728788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2924175" y="2436812"/>
            <a:ext cx="1792288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2879725" y="2737116"/>
            <a:ext cx="1898650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2771775" y="3119438"/>
            <a:ext cx="5761038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2374902" y="3397250"/>
            <a:ext cx="4176713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2928926" y="3714756"/>
            <a:ext cx="50323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500562" y="3786194"/>
            <a:ext cx="2232025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 flipV="1">
            <a:off x="7704138" y="3720042"/>
            <a:ext cx="709612" cy="17199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>
            <a:off x="4499992" y="4057633"/>
            <a:ext cx="2663825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>
            <a:off x="6661151" y="4357667"/>
            <a:ext cx="2087562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>
            <a:off x="3924302" y="4717707"/>
            <a:ext cx="4608513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>
            <a:off x="4281083" y="5017740"/>
            <a:ext cx="2089150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 anchor="ctr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ru-RU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Лікування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та </a:t>
            </a:r>
            <a:r>
              <a:rPr lang="ru-RU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профілактика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гіпоглікемії</a:t>
            </a:r>
            <a:endParaRPr lang="en-US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2226" name="Объект 5"/>
          <p:cNvSpPr>
            <a:spLocks noGrp="1"/>
          </p:cNvSpPr>
          <p:nvPr>
            <p:ph sz="quarter" idx="2"/>
          </p:nvPr>
        </p:nvSpPr>
        <p:spPr>
          <a:solidFill>
            <a:srgbClr val="FFFF99"/>
          </a:solidFill>
        </p:spPr>
        <p:txBody>
          <a:bodyPr/>
          <a:lstStyle/>
          <a:p>
            <a:pPr eaLnBrk="1" hangingPunct="1"/>
            <a:r>
              <a:rPr lang="ru-RU" sz="2000" dirty="0" err="1">
                <a:latin typeface="Arial" charset="0"/>
                <a:cs typeface="Arial" charset="0"/>
              </a:rPr>
              <a:t>Болюсне</a:t>
            </a:r>
            <a:r>
              <a:rPr lang="ru-RU" sz="2000" dirty="0">
                <a:latin typeface="Arial" charset="0"/>
                <a:cs typeface="Arial" charset="0"/>
              </a:rPr>
              <a:t> </a:t>
            </a:r>
            <a:r>
              <a:rPr lang="ru-RU" sz="2000" dirty="0" err="1">
                <a:latin typeface="Arial" charset="0"/>
                <a:cs typeface="Arial" charset="0"/>
              </a:rPr>
              <a:t>введення</a:t>
            </a:r>
            <a:r>
              <a:rPr lang="ru-RU" sz="2000" dirty="0">
                <a:latin typeface="Arial" charset="0"/>
                <a:cs typeface="Arial" charset="0"/>
              </a:rPr>
              <a:t> 50 мл 10% р-ну глюкозы через рот </a:t>
            </a:r>
            <a:r>
              <a:rPr lang="ru-RU" sz="2000" dirty="0" err="1">
                <a:latin typeface="Arial" charset="0"/>
                <a:cs typeface="Arial" charset="0"/>
              </a:rPr>
              <a:t>або</a:t>
            </a:r>
            <a:r>
              <a:rPr lang="ru-RU" sz="2000" dirty="0">
                <a:latin typeface="Arial" charset="0"/>
                <a:cs typeface="Arial" charset="0"/>
              </a:rPr>
              <a:t> через </a:t>
            </a:r>
            <a:r>
              <a:rPr lang="ru-RU" sz="2000" dirty="0" err="1">
                <a:latin typeface="Arial" charset="0"/>
                <a:cs typeface="Arial" charset="0"/>
              </a:rPr>
              <a:t>назогастральний</a:t>
            </a:r>
            <a:r>
              <a:rPr lang="ru-RU" sz="2000" dirty="0">
                <a:latin typeface="Arial" charset="0"/>
                <a:cs typeface="Arial" charset="0"/>
              </a:rPr>
              <a:t> зонд;</a:t>
            </a:r>
          </a:p>
          <a:p>
            <a:pPr eaLnBrk="1" hangingPunct="1"/>
            <a:r>
              <a:rPr lang="ru-RU" sz="2000" dirty="0" err="1">
                <a:latin typeface="Arial" charset="0"/>
                <a:cs typeface="Arial" charset="0"/>
              </a:rPr>
              <a:t>Потім</a:t>
            </a:r>
            <a:r>
              <a:rPr lang="ru-RU" sz="2000" dirty="0">
                <a:latin typeface="Arial" charset="0"/>
                <a:cs typeface="Arial" charset="0"/>
              </a:rPr>
              <a:t> </a:t>
            </a:r>
            <a:r>
              <a:rPr lang="ru-RU" sz="2000" dirty="0" err="1">
                <a:latin typeface="Arial" charset="0"/>
                <a:cs typeface="Arial" charset="0"/>
              </a:rPr>
              <a:t>годувати</a:t>
            </a:r>
            <a:r>
              <a:rPr lang="ru-RU" sz="2000" dirty="0">
                <a:latin typeface="Arial" charset="0"/>
                <a:cs typeface="Arial" charset="0"/>
              </a:rPr>
              <a:t> </a:t>
            </a:r>
            <a:r>
              <a:rPr lang="ru-RU" sz="2000" dirty="0" err="1">
                <a:latin typeface="Arial" charset="0"/>
                <a:cs typeface="Arial" charset="0"/>
              </a:rPr>
              <a:t>кожні</a:t>
            </a:r>
            <a:r>
              <a:rPr lang="ru-RU" sz="2000" dirty="0">
                <a:latin typeface="Arial" charset="0"/>
                <a:cs typeface="Arial" charset="0"/>
              </a:rPr>
              <a:t> 30 хв </a:t>
            </a:r>
            <a:r>
              <a:rPr lang="ru-RU" sz="2000" dirty="0" err="1">
                <a:latin typeface="Arial" charset="0"/>
                <a:cs typeface="Arial" charset="0"/>
              </a:rPr>
              <a:t>протягом</a:t>
            </a:r>
            <a:r>
              <a:rPr lang="ru-RU" sz="2000" dirty="0">
                <a:latin typeface="Arial" charset="0"/>
                <a:cs typeface="Arial" charset="0"/>
              </a:rPr>
              <a:t> 2 г в </a:t>
            </a:r>
            <a:r>
              <a:rPr lang="ru-RU" sz="2000" dirty="0" err="1">
                <a:latin typeface="Arial" charset="0"/>
                <a:cs typeface="Arial" charset="0"/>
              </a:rPr>
              <a:t>об’ємі</a:t>
            </a:r>
            <a:r>
              <a:rPr lang="ru-RU" sz="2000" dirty="0">
                <a:latin typeface="Arial" charset="0"/>
                <a:cs typeface="Arial" charset="0"/>
              </a:rPr>
              <a:t> 25% разового </a:t>
            </a:r>
            <a:r>
              <a:rPr lang="ru-RU" sz="2000" dirty="0" err="1">
                <a:latin typeface="Arial" charset="0"/>
                <a:cs typeface="Arial" charset="0"/>
              </a:rPr>
              <a:t>годування</a:t>
            </a:r>
            <a:endParaRPr lang="ru-RU" sz="2000" dirty="0">
              <a:latin typeface="Arial" charset="0"/>
              <a:cs typeface="Arial" charset="0"/>
            </a:endParaRPr>
          </a:p>
          <a:p>
            <a:pPr eaLnBrk="1" hangingPunct="1"/>
            <a:r>
              <a:rPr lang="ru-RU" sz="2000" dirty="0" err="1">
                <a:latin typeface="Arial" charset="0"/>
                <a:cs typeface="Arial" charset="0"/>
              </a:rPr>
              <a:t>Потім</a:t>
            </a:r>
            <a:r>
              <a:rPr lang="ru-RU" sz="2000" dirty="0">
                <a:latin typeface="Arial" charset="0"/>
                <a:cs typeface="Arial" charset="0"/>
              </a:rPr>
              <a:t> </a:t>
            </a:r>
            <a:r>
              <a:rPr lang="ru-RU" sz="2000" dirty="0" err="1">
                <a:latin typeface="Arial" charset="0"/>
                <a:cs typeface="Arial" charset="0"/>
              </a:rPr>
              <a:t>годувати</a:t>
            </a:r>
            <a:r>
              <a:rPr lang="ru-RU" sz="2000" dirty="0">
                <a:latin typeface="Arial" charset="0"/>
                <a:cs typeface="Arial" charset="0"/>
              </a:rPr>
              <a:t> </a:t>
            </a:r>
            <a:r>
              <a:rPr lang="ru-RU" sz="2000" dirty="0" err="1">
                <a:latin typeface="Arial" charset="0"/>
                <a:cs typeface="Arial" charset="0"/>
              </a:rPr>
              <a:t>кожні</a:t>
            </a:r>
            <a:r>
              <a:rPr lang="ru-RU" sz="2000" dirty="0">
                <a:latin typeface="Arial" charset="0"/>
                <a:cs typeface="Arial" charset="0"/>
              </a:rPr>
              <a:t> 2г без </a:t>
            </a:r>
            <a:r>
              <a:rPr lang="ru-RU" sz="2000" dirty="0" err="1">
                <a:latin typeface="Arial" charset="0"/>
                <a:cs typeface="Arial" charset="0"/>
              </a:rPr>
              <a:t>нічної</a:t>
            </a:r>
            <a:r>
              <a:rPr lang="ru-RU" sz="2000" dirty="0">
                <a:latin typeface="Arial" charset="0"/>
                <a:cs typeface="Arial" charset="0"/>
              </a:rPr>
              <a:t> перерви</a:t>
            </a:r>
            <a:endParaRPr lang="en-US" sz="2000" dirty="0">
              <a:latin typeface="Arial" charset="0"/>
              <a:cs typeface="Arial" charset="0"/>
            </a:endParaRPr>
          </a:p>
        </p:txBody>
      </p:sp>
      <p:sp>
        <p:nvSpPr>
          <p:cNvPr id="52227" name="Объект 7"/>
          <p:cNvSpPr>
            <a:spLocks noGrp="1"/>
          </p:cNvSpPr>
          <p:nvPr>
            <p:ph sz="quarter" idx="4"/>
          </p:nvPr>
        </p:nvSpPr>
        <p:spPr>
          <a:solidFill>
            <a:srgbClr val="FFFF99"/>
          </a:solidFill>
        </p:spPr>
        <p:txBody>
          <a:bodyPr/>
          <a:lstStyle/>
          <a:p>
            <a:pPr eaLnBrk="1" hangingPunct="1"/>
            <a:r>
              <a:rPr lang="ru-RU" sz="2000" dirty="0">
                <a:latin typeface="Arial" charset="0"/>
                <a:cs typeface="Arial" charset="0"/>
              </a:rPr>
              <a:t>в/в 10% глюкоза 5 мл/кг;</a:t>
            </a:r>
          </a:p>
          <a:p>
            <a:pPr eaLnBrk="1" hangingPunct="1"/>
            <a:r>
              <a:rPr lang="ru-RU" sz="2000" dirty="0" err="1">
                <a:latin typeface="Arial" charset="0"/>
                <a:cs typeface="Arial" charset="0"/>
              </a:rPr>
              <a:t>Потім</a:t>
            </a:r>
            <a:r>
              <a:rPr lang="ru-RU" sz="2000" dirty="0">
                <a:latin typeface="Arial" charset="0"/>
                <a:cs typeface="Arial" charset="0"/>
              </a:rPr>
              <a:t> - як при </a:t>
            </a:r>
            <a:r>
              <a:rPr lang="ru-RU" sz="2000" dirty="0" err="1">
                <a:latin typeface="Arial" charset="0"/>
                <a:cs typeface="Arial" charset="0"/>
              </a:rPr>
              <a:t>збереженій</a:t>
            </a:r>
            <a:r>
              <a:rPr lang="ru-RU" sz="2000" dirty="0">
                <a:latin typeface="Arial" charset="0"/>
                <a:cs typeface="Arial" charset="0"/>
              </a:rPr>
              <a:t> </a:t>
            </a:r>
            <a:r>
              <a:rPr lang="ru-RU" sz="2000" dirty="0" err="1">
                <a:latin typeface="Arial" charset="0"/>
                <a:cs typeface="Arial" charset="0"/>
              </a:rPr>
              <a:t>свідомості</a:t>
            </a:r>
            <a:endParaRPr lang="ru-RU" sz="2000" dirty="0">
              <a:latin typeface="Arial" charset="0"/>
              <a:cs typeface="Arial" charset="0"/>
            </a:endParaRPr>
          </a:p>
          <a:p>
            <a:pPr eaLnBrk="1" hangingPunct="1"/>
            <a:r>
              <a:rPr lang="ru-RU" sz="2000" dirty="0" err="1">
                <a:latin typeface="Arial" charset="0"/>
                <a:cs typeface="Arial" charset="0"/>
              </a:rPr>
              <a:t>Антибактеріальна</a:t>
            </a:r>
            <a:r>
              <a:rPr lang="ru-RU" sz="2000" dirty="0">
                <a:latin typeface="Arial" charset="0"/>
                <a:cs typeface="Arial" charset="0"/>
              </a:rPr>
              <a:t> </a:t>
            </a:r>
            <a:r>
              <a:rPr lang="ru-RU" sz="2000" dirty="0" err="1">
                <a:latin typeface="Arial" charset="0"/>
                <a:cs typeface="Arial" charset="0"/>
              </a:rPr>
              <a:t>терапія</a:t>
            </a:r>
            <a:r>
              <a:rPr lang="ru-RU" sz="2000" dirty="0">
                <a:latin typeface="Arial" charset="0"/>
                <a:cs typeface="Arial" charset="0"/>
              </a:rPr>
              <a:t> препаратами широкого спектру </a:t>
            </a:r>
            <a:r>
              <a:rPr lang="ru-RU" sz="2000" dirty="0" err="1">
                <a:latin typeface="Arial" charset="0"/>
                <a:cs typeface="Arial" charset="0"/>
              </a:rPr>
              <a:t>дії</a:t>
            </a:r>
            <a:endParaRPr lang="en-US" sz="2000" dirty="0">
              <a:latin typeface="Arial" charset="0"/>
              <a:cs typeface="Arial" charset="0"/>
            </a:endParaRPr>
          </a:p>
        </p:txBody>
      </p:sp>
      <p:sp>
        <p:nvSpPr>
          <p:cNvPr id="52228" name="Текст 4"/>
          <p:cNvSpPr>
            <a:spLocks noGrp="1"/>
          </p:cNvSpPr>
          <p:nvPr>
            <p:ph type="body" sz="quarter" idx="1"/>
          </p:nvPr>
        </p:nvSpPr>
        <p:spPr>
          <a:xfrm>
            <a:off x="457200" y="1308365"/>
            <a:ext cx="3657600" cy="549010"/>
          </a:xfrm>
        </p:spPr>
        <p:txBody>
          <a:bodyPr/>
          <a:lstStyle/>
          <a:p>
            <a:pPr algn="ctr" eaLnBrk="1" hangingPunct="1"/>
            <a:r>
              <a:rPr lang="ru-RU" dirty="0" err="1">
                <a:latin typeface="Arial" charset="0"/>
                <a:cs typeface="Arial" charset="0"/>
              </a:rPr>
              <a:t>Свідомість</a:t>
            </a:r>
            <a:r>
              <a:rPr lang="ru-RU" dirty="0">
                <a:latin typeface="Arial" charset="0"/>
                <a:cs typeface="Arial" charset="0"/>
              </a:rPr>
              <a:t> не порушена, </a:t>
            </a:r>
            <a:r>
              <a:rPr lang="ru-RU" dirty="0" err="1">
                <a:latin typeface="Arial" charset="0"/>
                <a:cs typeface="Arial" charset="0"/>
              </a:rPr>
              <a:t>цукор</a:t>
            </a:r>
            <a:r>
              <a:rPr lang="ru-RU" dirty="0">
                <a:latin typeface="Arial" charset="0"/>
                <a:cs typeface="Arial" charset="0"/>
              </a:rPr>
              <a:t> </a:t>
            </a:r>
            <a:r>
              <a:rPr lang="ru-RU" dirty="0" err="1">
                <a:latin typeface="Arial" charset="0"/>
                <a:cs typeface="Arial" charset="0"/>
              </a:rPr>
              <a:t>крові</a:t>
            </a:r>
            <a:r>
              <a:rPr lang="ru-RU" dirty="0">
                <a:latin typeface="Arial" charset="0"/>
                <a:cs typeface="Arial" charset="0"/>
              </a:rPr>
              <a:t> ˂3 ммоль / л</a:t>
            </a:r>
            <a:endParaRPr lang="en-US" dirty="0">
              <a:latin typeface="Arial" charset="0"/>
              <a:cs typeface="Arial" charset="0"/>
            </a:endParaRPr>
          </a:p>
        </p:txBody>
      </p:sp>
      <p:sp>
        <p:nvSpPr>
          <p:cNvPr id="52229" name="Текст 6"/>
          <p:cNvSpPr>
            <a:spLocks noGrp="1"/>
          </p:cNvSpPr>
          <p:nvPr>
            <p:ph type="body" sz="quarter" idx="3"/>
          </p:nvPr>
        </p:nvSpPr>
        <p:spPr>
          <a:xfrm>
            <a:off x="4343400" y="1308365"/>
            <a:ext cx="3657600" cy="549010"/>
          </a:xfrm>
        </p:spPr>
        <p:txBody>
          <a:bodyPr/>
          <a:lstStyle/>
          <a:p>
            <a:pPr algn="ctr" eaLnBrk="1" hangingPunct="1"/>
            <a:r>
              <a:rPr lang="ru-RU" dirty="0">
                <a:latin typeface="Arial" charset="0"/>
                <a:cs typeface="Arial" charset="0"/>
              </a:rPr>
              <a:t>Без </a:t>
            </a:r>
            <a:r>
              <a:rPr lang="ru-RU" dirty="0" err="1">
                <a:latin typeface="Arial" charset="0"/>
                <a:cs typeface="Arial" charset="0"/>
              </a:rPr>
              <a:t>свідомості</a:t>
            </a:r>
            <a:r>
              <a:rPr lang="ru-RU" dirty="0">
                <a:latin typeface="Arial" charset="0"/>
                <a:cs typeface="Arial" charset="0"/>
              </a:rPr>
              <a:t>, </a:t>
            </a:r>
            <a:r>
              <a:rPr lang="ru-RU" dirty="0" err="1">
                <a:latin typeface="Arial" charset="0"/>
                <a:cs typeface="Arial" charset="0"/>
              </a:rPr>
              <a:t>летаргія</a:t>
            </a:r>
            <a:r>
              <a:rPr lang="ru-RU" dirty="0">
                <a:latin typeface="Arial" charset="0"/>
                <a:cs typeface="Arial" charset="0"/>
              </a:rPr>
              <a:t>, </a:t>
            </a:r>
            <a:r>
              <a:rPr lang="ru-RU" dirty="0" err="1">
                <a:latin typeface="Arial" charset="0"/>
                <a:cs typeface="Arial" charset="0"/>
              </a:rPr>
              <a:t>судоми</a:t>
            </a:r>
            <a:endParaRPr lang="en-US" dirty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ru-RU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Лікування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и </a:t>
            </a:r>
            <a:r>
              <a:rPr lang="ru-RU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профілактика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гипотермії</a:t>
            </a:r>
            <a:endParaRPr lang="en-US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333501"/>
            <a:ext cx="5410200" cy="2063750"/>
          </a:xfrm>
          <a:solidFill>
            <a:srgbClr val="FFFF99"/>
          </a:solidFill>
        </p:spPr>
        <p:txBody>
          <a:bodyPr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sz="2000" dirty="0" err="1">
                <a:latin typeface="Arial" pitchFamily="34" charset="0"/>
                <a:cs typeface="Arial" pitchFamily="34" charset="0"/>
              </a:rPr>
              <a:t>Якщо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ректальна температура ˂ 35,5˚С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sz="2000" dirty="0" err="1">
                <a:latin typeface="Arial" pitchFamily="34" charset="0"/>
                <a:cs typeface="Arial" pitchFamily="34" charset="0"/>
              </a:rPr>
              <a:t>Зігріти</a:t>
            </a: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sz="2000" dirty="0" err="1">
                <a:latin typeface="Arial" pitchFamily="34" charset="0"/>
                <a:cs typeface="Arial" pitchFamily="34" charset="0"/>
              </a:rPr>
              <a:t>Нагодувати</a:t>
            </a: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sz="2000" dirty="0" err="1">
                <a:latin typeface="Arial" pitchFamily="34" charset="0"/>
                <a:cs typeface="Arial" pitchFamily="34" charset="0"/>
              </a:rPr>
              <a:t>Антибіотик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широкого спектру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дії</a:t>
            </a: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sz="2000" dirty="0" err="1">
                <a:latin typeface="Arial" pitchFamily="34" charset="0"/>
                <a:cs typeface="Arial" pitchFamily="34" charset="0"/>
              </a:rPr>
              <a:t>Моніторинг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глікемії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8919" y="2497460"/>
            <a:ext cx="3341807" cy="2016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866"/>
            <a:ext cx="7467600" cy="62837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b="1" cap="none" dirty="0"/>
              <a:t>Термінологія</a:t>
            </a:r>
            <a:endParaRPr lang="en-US" b="1" cap="none" dirty="0"/>
          </a:p>
        </p:txBody>
      </p:sp>
      <p:sp>
        <p:nvSpPr>
          <p:cNvPr id="16386" name="Объект 2"/>
          <p:cNvSpPr>
            <a:spLocks noGrp="1"/>
          </p:cNvSpPr>
          <p:nvPr>
            <p:ph sz="quarter" idx="1"/>
          </p:nvPr>
        </p:nvSpPr>
        <p:spPr>
          <a:xfrm>
            <a:off x="285720" y="857236"/>
            <a:ext cx="8215370" cy="4537619"/>
          </a:xfrm>
        </p:spPr>
        <p:txBody>
          <a:bodyPr/>
          <a:lstStyle/>
          <a:p>
            <a:pPr eaLnBrk="1" hangingPunct="1"/>
            <a:r>
              <a:rPr lang="uk-UA" b="1" dirty="0"/>
              <a:t>«Гіпотрофія» - хронічний розлад харчування, що характеризується дефіцитом маси тіла по відношенню до зросту і віку дитини.</a:t>
            </a:r>
          </a:p>
          <a:p>
            <a:pPr eaLnBrk="1" hangingPunct="1"/>
            <a:r>
              <a:rPr lang="uk-UA" b="1" dirty="0" err="1"/>
              <a:t>“Виснаження</a:t>
            </a:r>
            <a:r>
              <a:rPr lang="en-US" b="1" dirty="0"/>
              <a:t>”</a:t>
            </a:r>
            <a:r>
              <a:rPr lang="uk-UA" b="1" dirty="0"/>
              <a:t> (</a:t>
            </a:r>
            <a:r>
              <a:rPr lang="en-US" b="1" dirty="0"/>
              <a:t>wasting)</a:t>
            </a:r>
            <a:r>
              <a:rPr lang="uk-UA" b="1" dirty="0"/>
              <a:t> – недавній та тяжкий процес, що призвів до суттєвого зниження маси тіла, обумовлений голодуванням та/або хворобою (низька вага стосовно зросту)</a:t>
            </a:r>
          </a:p>
          <a:p>
            <a:pPr eaLnBrk="1" hangingPunct="1"/>
            <a:r>
              <a:rPr lang="uk-UA" b="1" dirty="0" err="1"/>
              <a:t>“Недостатня</a:t>
            </a:r>
            <a:r>
              <a:rPr lang="uk-UA" b="1" dirty="0"/>
              <a:t> </a:t>
            </a:r>
            <a:r>
              <a:rPr lang="uk-UA" b="1" dirty="0" err="1"/>
              <a:t>вага”</a:t>
            </a:r>
            <a:r>
              <a:rPr lang="uk-UA" b="1" dirty="0"/>
              <a:t> (</a:t>
            </a:r>
            <a:r>
              <a:rPr lang="en-US" b="1" dirty="0"/>
              <a:t>underweight)</a:t>
            </a:r>
            <a:r>
              <a:rPr lang="uk-UA" b="1" dirty="0"/>
              <a:t> – низька вага відносно віку - </a:t>
            </a:r>
            <a:r>
              <a:rPr lang="en-US" b="1" dirty="0"/>
              <a:t>-&gt;2</a:t>
            </a:r>
            <a:r>
              <a:rPr lang="el-GR" b="1" dirty="0"/>
              <a:t>δ</a:t>
            </a:r>
            <a:endParaRPr lang="uk-UA" b="1" dirty="0"/>
          </a:p>
          <a:p>
            <a:pPr eaLnBrk="1" hangingPunct="1"/>
            <a:r>
              <a:rPr lang="uk-UA" b="1" dirty="0" err="1"/>
              <a:t>“Гіпостатура”</a:t>
            </a:r>
            <a:r>
              <a:rPr lang="uk-UA" b="1" dirty="0"/>
              <a:t> </a:t>
            </a:r>
            <a:r>
              <a:rPr lang="en-US" b="1" dirty="0"/>
              <a:t>(stunting, short stature) – </a:t>
            </a:r>
            <a:r>
              <a:rPr lang="uk-UA" b="1" dirty="0"/>
              <a:t>низький зріст відносно віку - </a:t>
            </a:r>
            <a:r>
              <a:rPr lang="en-US" b="1" dirty="0"/>
              <a:t>-&gt;2</a:t>
            </a:r>
            <a:r>
              <a:rPr lang="el-GR" b="1" dirty="0"/>
              <a:t>δ</a:t>
            </a:r>
            <a:endParaRPr lang="uk-UA" b="1" dirty="0"/>
          </a:p>
        </p:txBody>
      </p:sp>
    </p:spTree>
    <p:extLst>
      <p:ext uri="{BB962C8B-B14F-4D97-AF65-F5344CB8AC3E}">
        <p14:creationId xmlns:p14="http://schemas.microsoft.com/office/powerpoint/2010/main" val="44750192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866"/>
            <a:ext cx="7931150" cy="952500"/>
          </a:xfrm>
        </p:spPr>
        <p:txBody>
          <a:bodyPr anchor="ctr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3. </a:t>
            </a:r>
            <a:r>
              <a:rPr lang="ru-RU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Лікування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и </a:t>
            </a:r>
            <a:r>
              <a:rPr lang="ru-RU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профілактика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дегідратації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20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ризик</a:t>
            </a:r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швидкої</a:t>
            </a:r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декомпенсації</a:t>
            </a:r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і </a:t>
            </a:r>
            <a:r>
              <a:rPr lang="ru-RU" sz="20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розвитку</a:t>
            </a:r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гострої</a:t>
            </a:r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серцевої</a:t>
            </a:r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недостатності</a:t>
            </a:r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- </a:t>
            </a:r>
            <a:r>
              <a:rPr lang="ru-RU" sz="20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всередину</a:t>
            </a:r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В / В - </a:t>
            </a:r>
            <a:r>
              <a:rPr lang="ru-RU" sz="20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тільки</a:t>
            </a:r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при </a:t>
            </a:r>
            <a:r>
              <a:rPr lang="ru-RU" sz="20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гиповолемічному</a:t>
            </a:r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шоці</a:t>
            </a:r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і </a:t>
            </a:r>
            <a:r>
              <a:rPr lang="ru-RU" sz="20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ін</a:t>
            </a:r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sz="20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невідкладних</a:t>
            </a:r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станах)</a:t>
            </a:r>
            <a:endParaRPr lang="en-US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4274" name="Объект 2"/>
          <p:cNvSpPr>
            <a:spLocks noGrp="1"/>
          </p:cNvSpPr>
          <p:nvPr>
            <p:ph sz="quarter" idx="1"/>
          </p:nvPr>
        </p:nvSpPr>
        <p:spPr>
          <a:xfrm>
            <a:off x="457202" y="1333500"/>
            <a:ext cx="7972451" cy="3667140"/>
          </a:xfrm>
          <a:solidFill>
            <a:srgbClr val="FFFF99"/>
          </a:solidFill>
        </p:spPr>
        <p:txBody>
          <a:bodyPr/>
          <a:lstStyle/>
          <a:p>
            <a:pPr eaLnBrk="1" hangingPunct="1"/>
            <a:r>
              <a:rPr lang="en-US" sz="2000" dirty="0" err="1">
                <a:latin typeface="Arial" charset="0"/>
                <a:cs typeface="Arial" charset="0"/>
              </a:rPr>
              <a:t>ReSoMal</a:t>
            </a:r>
            <a:r>
              <a:rPr lang="en-US" sz="2000" dirty="0">
                <a:latin typeface="Arial" charset="0"/>
                <a:cs typeface="Arial" charset="0"/>
              </a:rPr>
              <a:t> (Rehydration Solution for Malnutrition) –</a:t>
            </a:r>
            <a:r>
              <a:rPr lang="ru-RU" sz="2000" dirty="0">
                <a:latin typeface="Arial" charset="0"/>
                <a:cs typeface="Arial" charset="0"/>
              </a:rPr>
              <a:t> 45 </a:t>
            </a:r>
            <a:r>
              <a:rPr lang="ru-RU" sz="2000" dirty="0" err="1">
                <a:latin typeface="Arial" charset="0"/>
                <a:cs typeface="Arial" charset="0"/>
              </a:rPr>
              <a:t>ммоль</a:t>
            </a:r>
            <a:r>
              <a:rPr lang="ru-RU" sz="2000" dirty="0">
                <a:latin typeface="Arial" charset="0"/>
                <a:cs typeface="Arial" charset="0"/>
              </a:rPr>
              <a:t> </a:t>
            </a:r>
            <a:r>
              <a:rPr lang="en-US" sz="2000" dirty="0">
                <a:latin typeface="Arial" charset="0"/>
                <a:cs typeface="Arial" charset="0"/>
              </a:rPr>
              <a:t>Na, 40</a:t>
            </a:r>
            <a:r>
              <a:rPr lang="ru-RU" sz="2000" dirty="0">
                <a:latin typeface="Arial" charset="0"/>
                <a:cs typeface="Arial" charset="0"/>
              </a:rPr>
              <a:t> </a:t>
            </a:r>
            <a:r>
              <a:rPr lang="ru-RU" sz="2000" dirty="0" err="1">
                <a:latin typeface="Arial" charset="0"/>
                <a:cs typeface="Arial" charset="0"/>
              </a:rPr>
              <a:t>ммоль</a:t>
            </a:r>
            <a:r>
              <a:rPr lang="ru-RU" sz="2000" dirty="0">
                <a:latin typeface="Arial" charset="0"/>
                <a:cs typeface="Arial" charset="0"/>
              </a:rPr>
              <a:t> К, 3 </a:t>
            </a:r>
            <a:r>
              <a:rPr lang="ru-RU" sz="2000" dirty="0" err="1">
                <a:latin typeface="Arial" charset="0"/>
                <a:cs typeface="Arial" charset="0"/>
              </a:rPr>
              <a:t>ммоль</a:t>
            </a:r>
            <a:r>
              <a:rPr lang="ru-RU" sz="2000" dirty="0">
                <a:latin typeface="Arial" charset="0"/>
                <a:cs typeface="Arial" charset="0"/>
              </a:rPr>
              <a:t> </a:t>
            </a:r>
            <a:r>
              <a:rPr lang="en-US" sz="2000" dirty="0">
                <a:latin typeface="Arial" charset="0"/>
                <a:cs typeface="Arial" charset="0"/>
              </a:rPr>
              <a:t> Mg </a:t>
            </a:r>
            <a:r>
              <a:rPr lang="ru-RU" sz="2000" dirty="0">
                <a:latin typeface="Arial" charset="0"/>
                <a:cs typeface="Arial" charset="0"/>
              </a:rPr>
              <a:t> в </a:t>
            </a:r>
            <a:r>
              <a:rPr lang="en-US" sz="2000" dirty="0">
                <a:latin typeface="Arial" charset="0"/>
                <a:cs typeface="Arial" charset="0"/>
              </a:rPr>
              <a:t>1 </a:t>
            </a:r>
            <a:r>
              <a:rPr lang="ru-RU" sz="2000" dirty="0">
                <a:latin typeface="Arial" charset="0"/>
                <a:cs typeface="Arial" charset="0"/>
              </a:rPr>
              <a:t>л </a:t>
            </a:r>
            <a:r>
              <a:rPr lang="ru-RU" sz="2000" dirty="0" err="1">
                <a:latin typeface="Arial" charset="0"/>
                <a:cs typeface="Arial" charset="0"/>
              </a:rPr>
              <a:t>розчину</a:t>
            </a:r>
            <a:endParaRPr lang="ru-RU" sz="2000" dirty="0">
              <a:latin typeface="Arial" charset="0"/>
              <a:cs typeface="Arial" charset="0"/>
            </a:endParaRPr>
          </a:p>
          <a:p>
            <a:pPr eaLnBrk="1" hangingPunct="1"/>
            <a:r>
              <a:rPr lang="ru-RU" sz="2000" dirty="0">
                <a:latin typeface="Arial" charset="0"/>
                <a:cs typeface="Arial" charset="0"/>
              </a:rPr>
              <a:t>При </a:t>
            </a:r>
            <a:r>
              <a:rPr lang="ru-RU" sz="2000" dirty="0" err="1">
                <a:latin typeface="Arial" charset="0"/>
                <a:cs typeface="Arial" charset="0"/>
              </a:rPr>
              <a:t>вираженій</a:t>
            </a:r>
            <a:r>
              <a:rPr lang="ru-RU" sz="2000" dirty="0">
                <a:latin typeface="Arial" charset="0"/>
                <a:cs typeface="Arial" charset="0"/>
              </a:rPr>
              <a:t> </a:t>
            </a:r>
            <a:r>
              <a:rPr lang="ru-RU" sz="2000" dirty="0" err="1">
                <a:latin typeface="Arial" charset="0"/>
                <a:cs typeface="Arial" charset="0"/>
              </a:rPr>
              <a:t>дегідратації</a:t>
            </a:r>
            <a:r>
              <a:rPr lang="ru-RU" sz="2000" dirty="0">
                <a:latin typeface="Arial" charset="0"/>
                <a:cs typeface="Arial" charset="0"/>
              </a:rPr>
              <a:t> </a:t>
            </a:r>
            <a:r>
              <a:rPr lang="ru-RU" sz="2000" dirty="0" err="1">
                <a:latin typeface="Arial" charset="0"/>
                <a:cs typeface="Arial" charset="0"/>
              </a:rPr>
              <a:t>або</a:t>
            </a:r>
            <a:r>
              <a:rPr lang="ru-RU" sz="2000" dirty="0">
                <a:latin typeface="Arial" charset="0"/>
                <a:cs typeface="Arial" charset="0"/>
              </a:rPr>
              <a:t> </a:t>
            </a:r>
            <a:r>
              <a:rPr lang="ru-RU" sz="2000" dirty="0" err="1">
                <a:latin typeface="Arial" charset="0"/>
                <a:cs typeface="Arial" charset="0"/>
              </a:rPr>
              <a:t>діареї</a:t>
            </a:r>
            <a:r>
              <a:rPr lang="ru-RU" sz="2000" dirty="0">
                <a:latin typeface="Arial" charset="0"/>
                <a:cs typeface="Arial" charset="0"/>
              </a:rPr>
              <a:t> - 5 мл / кг </a:t>
            </a:r>
            <a:r>
              <a:rPr lang="ru-RU" sz="2000" dirty="0" err="1">
                <a:latin typeface="Arial" charset="0"/>
                <a:cs typeface="Arial" charset="0"/>
              </a:rPr>
              <a:t>кожні</a:t>
            </a:r>
            <a:r>
              <a:rPr lang="ru-RU" sz="2000" dirty="0">
                <a:latin typeface="Arial" charset="0"/>
                <a:cs typeface="Arial" charset="0"/>
              </a:rPr>
              <a:t> 30 хв </a:t>
            </a:r>
            <a:r>
              <a:rPr lang="ru-RU" sz="2000" dirty="0" err="1">
                <a:latin typeface="Arial" charset="0"/>
                <a:cs typeface="Arial" charset="0"/>
              </a:rPr>
              <a:t>протягом</a:t>
            </a:r>
            <a:r>
              <a:rPr lang="ru-RU" sz="2000" dirty="0">
                <a:latin typeface="Arial" charset="0"/>
                <a:cs typeface="Arial" charset="0"/>
              </a:rPr>
              <a:t> 2 год, </a:t>
            </a:r>
          </a:p>
          <a:p>
            <a:pPr eaLnBrk="1" hangingPunct="1"/>
            <a:r>
              <a:rPr lang="ru-RU" sz="2000" dirty="0">
                <a:latin typeface="Arial" charset="0"/>
                <a:cs typeface="Arial" charset="0"/>
              </a:rPr>
              <a:t>в </a:t>
            </a:r>
            <a:r>
              <a:rPr lang="ru-RU" sz="2000" dirty="0" err="1">
                <a:latin typeface="Arial" charset="0"/>
                <a:cs typeface="Arial" charset="0"/>
              </a:rPr>
              <a:t>наступні</a:t>
            </a:r>
            <a:r>
              <a:rPr lang="ru-RU" sz="2000" dirty="0">
                <a:latin typeface="Arial" charset="0"/>
                <a:cs typeface="Arial" charset="0"/>
              </a:rPr>
              <a:t> 4-10 год - по 5-10 мл / кг на год з </a:t>
            </a:r>
            <a:r>
              <a:rPr lang="ru-RU" sz="2000" dirty="0" err="1">
                <a:latin typeface="Arial" charset="0"/>
                <a:cs typeface="Arial" charset="0"/>
              </a:rPr>
              <a:t>подальшим</a:t>
            </a:r>
            <a:r>
              <a:rPr lang="ru-RU" sz="2000" dirty="0">
                <a:latin typeface="Arial" charset="0"/>
                <a:cs typeface="Arial" charset="0"/>
              </a:rPr>
              <a:t> переходом на </a:t>
            </a:r>
            <a:r>
              <a:rPr lang="ru-RU" sz="2000" dirty="0" err="1">
                <a:latin typeface="Arial" charset="0"/>
                <a:cs typeface="Arial" charset="0"/>
              </a:rPr>
              <a:t>годувння</a:t>
            </a:r>
            <a:r>
              <a:rPr lang="ru-RU" sz="2000" dirty="0">
                <a:latin typeface="Arial" charset="0"/>
                <a:cs typeface="Arial" charset="0"/>
              </a:rPr>
              <a:t> </a:t>
            </a:r>
            <a:r>
              <a:rPr lang="ru-RU" sz="2000" dirty="0" err="1">
                <a:latin typeface="Arial" charset="0"/>
                <a:cs typeface="Arial" charset="0"/>
              </a:rPr>
              <a:t>материнським</a:t>
            </a:r>
            <a:r>
              <a:rPr lang="ru-RU" sz="2000" dirty="0">
                <a:latin typeface="Arial" charset="0"/>
                <a:cs typeface="Arial" charset="0"/>
              </a:rPr>
              <a:t> молоком (</a:t>
            </a:r>
            <a:r>
              <a:rPr lang="ru-RU" sz="2000" dirty="0" err="1">
                <a:latin typeface="Arial" charset="0"/>
                <a:cs typeface="Arial" charset="0"/>
              </a:rPr>
              <a:t>сумішшю</a:t>
            </a:r>
            <a:r>
              <a:rPr lang="ru-RU" sz="2000" dirty="0">
                <a:latin typeface="Arial" charset="0"/>
                <a:cs typeface="Arial" charset="0"/>
              </a:rPr>
              <a:t>) </a:t>
            </a:r>
            <a:r>
              <a:rPr lang="ru-RU" sz="2000" dirty="0" err="1">
                <a:latin typeface="Arial" charset="0"/>
                <a:cs typeface="Arial" charset="0"/>
              </a:rPr>
              <a:t>кожні</a:t>
            </a:r>
            <a:r>
              <a:rPr lang="ru-RU" sz="2000" dirty="0">
                <a:latin typeface="Arial" charset="0"/>
                <a:cs typeface="Arial" charset="0"/>
              </a:rPr>
              <a:t> 2г без </a:t>
            </a:r>
            <a:r>
              <a:rPr lang="ru-RU" sz="2000" dirty="0" err="1">
                <a:latin typeface="Arial" charset="0"/>
                <a:cs typeface="Arial" charset="0"/>
              </a:rPr>
              <a:t>нічної</a:t>
            </a:r>
            <a:r>
              <a:rPr lang="ru-RU" sz="2000" dirty="0">
                <a:latin typeface="Arial" charset="0"/>
                <a:cs typeface="Arial" charset="0"/>
              </a:rPr>
              <a:t> перерви</a:t>
            </a:r>
          </a:p>
          <a:p>
            <a:pPr eaLnBrk="1" hangingPunct="1"/>
            <a:r>
              <a:rPr lang="ru-RU" sz="2000" dirty="0" err="1">
                <a:latin typeface="Arial" charset="0"/>
                <a:cs typeface="Arial" charset="0"/>
              </a:rPr>
              <a:t>Моніторинг</a:t>
            </a:r>
            <a:r>
              <a:rPr lang="ru-RU" sz="2000" dirty="0">
                <a:latin typeface="Arial" charset="0"/>
                <a:cs typeface="Arial" charset="0"/>
              </a:rPr>
              <a:t> </a:t>
            </a:r>
            <a:r>
              <a:rPr lang="ru-RU" sz="2000" dirty="0" err="1">
                <a:latin typeface="Arial" charset="0"/>
                <a:cs typeface="Arial" charset="0"/>
              </a:rPr>
              <a:t>частоти</a:t>
            </a:r>
            <a:r>
              <a:rPr lang="ru-RU" sz="2000" dirty="0">
                <a:latin typeface="Arial" charset="0"/>
                <a:cs typeface="Arial" charset="0"/>
              </a:rPr>
              <a:t> пульсу, </a:t>
            </a:r>
            <a:r>
              <a:rPr lang="ru-RU" sz="2000" dirty="0" err="1">
                <a:latin typeface="Arial" charset="0"/>
                <a:cs typeface="Arial" charset="0"/>
              </a:rPr>
              <a:t>дихання</a:t>
            </a:r>
            <a:r>
              <a:rPr lang="ru-RU" sz="2000" dirty="0">
                <a:latin typeface="Arial" charset="0"/>
                <a:cs typeface="Arial" charset="0"/>
              </a:rPr>
              <a:t>, </a:t>
            </a:r>
            <a:r>
              <a:rPr lang="ru-RU" sz="2000" dirty="0" err="1">
                <a:latin typeface="Arial" charset="0"/>
                <a:cs typeface="Arial" charset="0"/>
              </a:rPr>
              <a:t>частоти</a:t>
            </a:r>
            <a:r>
              <a:rPr lang="ru-RU" sz="2000" dirty="0">
                <a:latin typeface="Arial" charset="0"/>
                <a:cs typeface="Arial" charset="0"/>
              </a:rPr>
              <a:t> і </a:t>
            </a:r>
            <a:r>
              <a:rPr lang="ru-RU" sz="2000" dirty="0" err="1">
                <a:latin typeface="Arial" charset="0"/>
                <a:cs typeface="Arial" charset="0"/>
              </a:rPr>
              <a:t>обсягу</a:t>
            </a:r>
            <a:r>
              <a:rPr lang="ru-RU" sz="2000" dirty="0">
                <a:latin typeface="Arial" charset="0"/>
                <a:cs typeface="Arial" charset="0"/>
              </a:rPr>
              <a:t> </a:t>
            </a:r>
            <a:r>
              <a:rPr lang="ru-RU" sz="2000" dirty="0" err="1">
                <a:latin typeface="Arial" charset="0"/>
                <a:cs typeface="Arial" charset="0"/>
              </a:rPr>
              <a:t>сечовипускання</a:t>
            </a:r>
            <a:r>
              <a:rPr lang="ru-RU" sz="2000" dirty="0">
                <a:latin typeface="Arial" charset="0"/>
                <a:cs typeface="Arial" charset="0"/>
              </a:rPr>
              <a:t>, </a:t>
            </a:r>
            <a:r>
              <a:rPr lang="ru-RU" sz="2000" dirty="0" err="1">
                <a:latin typeface="Arial" charset="0"/>
                <a:cs typeface="Arial" charset="0"/>
              </a:rPr>
              <a:t>випорожнень</a:t>
            </a:r>
            <a:r>
              <a:rPr lang="ru-RU" sz="2000" dirty="0">
                <a:latin typeface="Arial" charset="0"/>
                <a:cs typeface="Arial" charset="0"/>
              </a:rPr>
              <a:t>, </a:t>
            </a:r>
            <a:r>
              <a:rPr lang="ru-RU" sz="2000" dirty="0" err="1">
                <a:latin typeface="Arial" charset="0"/>
                <a:cs typeface="Arial" charset="0"/>
              </a:rPr>
              <a:t>блювоти</a:t>
            </a:r>
            <a:endParaRPr lang="en-US" sz="2000" dirty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4. </a:t>
            </a:r>
            <a:r>
              <a:rPr lang="ru-RU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Корекція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електролітного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дисбалансу</a:t>
            </a:r>
            <a:endParaRPr lang="en-US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333501"/>
            <a:ext cx="7715250" cy="4061354"/>
          </a:xfrm>
          <a:solidFill>
            <a:srgbClr val="FFFF99"/>
          </a:solidFill>
        </p:spPr>
        <p:txBody>
          <a:bodyPr>
            <a:normAutofit fontScale="85000" lnSpcReduction="2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sz="2000" dirty="0" err="1">
                <a:latin typeface="Arial" pitchFamily="34" charset="0"/>
                <a:cs typeface="Arial" pitchFamily="34" charset="0"/>
              </a:rPr>
              <a:t>Корекція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дефіциту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іонів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калія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та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магнія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протягом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2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тиж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К – 3-4 ммоль/кг/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добу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Mg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– 0,4-0,6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ммоль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/кг/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доб</a:t>
            </a: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sz="2000" dirty="0" err="1">
                <a:latin typeface="Arial" pitchFamily="34" charset="0"/>
                <a:cs typeface="Arial" pitchFamily="34" charset="0"/>
              </a:rPr>
              <a:t>Приготування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їжі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без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солі</a:t>
            </a: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Не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використовувати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діуретики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(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ризик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гіповолемічного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шоку)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en-US" sz="2000" dirty="0" err="1">
                <a:latin typeface="Arial" pitchFamily="34" charset="0"/>
                <a:cs typeface="Arial" pitchFamily="34" charset="0"/>
              </a:rPr>
              <a:t>ReSoMal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для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оральної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регідратації</a:t>
            </a: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sz="2000" dirty="0" err="1">
                <a:latin typeface="Arial" pitchFamily="34" charset="0"/>
                <a:cs typeface="Arial" pitchFamily="34" charset="0"/>
              </a:rPr>
              <a:t>Спеціальний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електролітно-мінеральний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розчин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з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розрахунку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20 мл на 1 л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їжі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:</a:t>
            </a:r>
          </a:p>
          <a:p>
            <a:pPr marL="0" indent="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На 2,5 л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розчину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 </a:t>
            </a:r>
          </a:p>
          <a:p>
            <a:pPr marL="274320" indent="-27432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600" dirty="0" err="1">
                <a:latin typeface="Arial" pitchFamily="34" charset="0"/>
                <a:cs typeface="Arial" pitchFamily="34" charset="0"/>
              </a:rPr>
              <a:t>калія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хлорид –   224 г</a:t>
            </a:r>
          </a:p>
          <a:p>
            <a:pPr marL="274320" indent="-27432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600" dirty="0" err="1">
                <a:latin typeface="Arial" pitchFamily="34" charset="0"/>
                <a:cs typeface="Arial" pitchFamily="34" charset="0"/>
              </a:rPr>
              <a:t>калія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цитрат –    81 г</a:t>
            </a:r>
          </a:p>
          <a:p>
            <a:pPr marL="274320" indent="-27432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600" dirty="0" err="1">
                <a:latin typeface="Arial" pitchFamily="34" charset="0"/>
                <a:cs typeface="Arial" pitchFamily="34" charset="0"/>
              </a:rPr>
              <a:t>магнія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хлорид -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76 г</a:t>
            </a:r>
          </a:p>
          <a:p>
            <a:pPr marL="274320" indent="-27432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цинку ацетат –     8,2 г</a:t>
            </a:r>
          </a:p>
          <a:p>
            <a:pPr marL="274320" indent="-27432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600" dirty="0" err="1">
                <a:latin typeface="Arial" pitchFamily="34" charset="0"/>
                <a:cs typeface="Arial" pitchFamily="34" charset="0"/>
              </a:rPr>
              <a:t>міді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сульфат –   1,4 г</a:t>
            </a:r>
          </a:p>
          <a:p>
            <a:pPr marL="274320" indent="-27432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600" dirty="0" err="1">
                <a:latin typeface="Arial" pitchFamily="34" charset="0"/>
                <a:cs typeface="Arial" pitchFamily="34" charset="0"/>
              </a:rPr>
              <a:t>натрію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селенат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– 0,028 г</a:t>
            </a:r>
          </a:p>
          <a:p>
            <a:pPr marL="274320" indent="-27432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600" dirty="0" err="1">
                <a:latin typeface="Arial" pitchFamily="34" charset="0"/>
                <a:cs typeface="Arial" pitchFamily="34" charset="0"/>
              </a:rPr>
              <a:t>калію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йодид –      0,012 г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                                     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ctr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5. </a:t>
            </a:r>
            <a:r>
              <a:rPr lang="ru-RU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Лікування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та </a:t>
            </a:r>
            <a:r>
              <a:rPr lang="ru-RU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попередження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інфекційних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ускладнень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6. </a:t>
            </a:r>
            <a:r>
              <a:rPr lang="ru-RU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Коррекція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дефициту </a:t>
            </a:r>
            <a:r>
              <a:rPr lang="ru-RU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мікронутрієнтів</a:t>
            </a:r>
            <a:endParaRPr lang="en-US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333501"/>
            <a:ext cx="7570788" cy="4061354"/>
          </a:xfrm>
          <a:solidFill>
            <a:srgbClr val="FFFF99"/>
          </a:solidFill>
        </p:spPr>
        <p:txBody>
          <a:bodyPr>
            <a:normAutofit fontScale="70000" lnSpcReduction="2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err="1">
                <a:latin typeface="Arial" pitchFamily="34" charset="0"/>
                <a:cs typeface="Arial" pitchFamily="34" charset="0"/>
              </a:rPr>
              <a:t>Корекція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сидеропенії</a:t>
            </a:r>
            <a:r>
              <a:rPr lang="ru-RU" dirty="0">
                <a:latin typeface="Arial" pitchFamily="34" charset="0"/>
                <a:cs typeface="Arial" pitchFamily="34" charset="0"/>
              </a:rPr>
              <a:t> не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раніше</a:t>
            </a:r>
            <a:r>
              <a:rPr lang="ru-RU" dirty="0">
                <a:latin typeface="Arial" pitchFamily="34" charset="0"/>
                <a:cs typeface="Arial" pitchFamily="34" charset="0"/>
              </a:rPr>
              <a:t>,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ніж</a:t>
            </a:r>
            <a:r>
              <a:rPr lang="ru-RU" dirty="0">
                <a:latin typeface="Arial" pitchFamily="34" charset="0"/>
                <a:cs typeface="Arial" pitchFamily="34" charset="0"/>
              </a:rPr>
              <a:t> через 2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тижні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від</a:t>
            </a:r>
            <a:r>
              <a:rPr lang="ru-RU" dirty="0">
                <a:latin typeface="Arial" pitchFamily="34" charset="0"/>
                <a:cs typeface="Arial" pitchFamily="34" charset="0"/>
              </a:rPr>
              <a:t> початку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терапії</a:t>
            </a:r>
            <a:r>
              <a:rPr lang="ru-RU" dirty="0">
                <a:latin typeface="Arial" pitchFamily="34" charset="0"/>
                <a:cs typeface="Arial" pitchFamily="34" charset="0"/>
              </a:rPr>
              <a:t> (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стабілізація</a:t>
            </a:r>
            <a:r>
              <a:rPr lang="ru-RU" dirty="0">
                <a:latin typeface="Arial" pitchFamily="34" charset="0"/>
                <a:cs typeface="Arial" pitchFamily="34" charset="0"/>
              </a:rPr>
              <a:t> стану,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відсутність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інфекційного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процесу</a:t>
            </a:r>
            <a:r>
              <a:rPr lang="ru-RU" dirty="0">
                <a:latin typeface="Arial" pitchFamily="34" charset="0"/>
                <a:cs typeface="Arial" pitchFamily="34" charset="0"/>
              </a:rPr>
              <a:t>,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диспепсії</a:t>
            </a:r>
            <a:r>
              <a:rPr lang="ru-RU" dirty="0">
                <a:latin typeface="Arial" pitchFamily="34" charset="0"/>
                <a:cs typeface="Arial" pitchFamily="34" charset="0"/>
              </a:rPr>
              <a:t>,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стійка</a:t>
            </a:r>
            <a:r>
              <a:rPr lang="ru-RU" dirty="0">
                <a:latin typeface="Arial" pitchFamily="34" charset="0"/>
                <a:cs typeface="Arial" pitchFamily="34" charset="0"/>
              </a:rPr>
              <a:t> надбавка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маси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тіла</a:t>
            </a:r>
            <a:r>
              <a:rPr lang="ru-RU" dirty="0">
                <a:latin typeface="Arial" pitchFamily="34" charset="0"/>
                <a:cs typeface="Arial" pitchFamily="34" charset="0"/>
              </a:rPr>
              <a:t>) </a:t>
            </a:r>
            <a:r>
              <a:rPr lang="en-US" dirty="0">
                <a:latin typeface="Arial" pitchFamily="34" charset="0"/>
                <a:cs typeface="Arial" pitchFamily="34" charset="0"/>
              </a:rPr>
              <a:t>Fe </a:t>
            </a:r>
            <a:r>
              <a:rPr lang="ru-RU" dirty="0">
                <a:latin typeface="Arial" pitchFamily="34" charset="0"/>
                <a:cs typeface="Arial" pitchFamily="34" charset="0"/>
              </a:rPr>
              <a:t>– 3 мг/кг/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добу</a:t>
            </a:r>
            <a:r>
              <a:rPr lang="ru-RU" dirty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>
                <a:latin typeface="Arial" pitchFamily="34" charset="0"/>
                <a:cs typeface="Arial" pitchFamily="34" charset="0"/>
              </a:rPr>
              <a:t>Zn</a:t>
            </a:r>
            <a:r>
              <a:rPr lang="ru-RU" dirty="0">
                <a:latin typeface="Arial" pitchFamily="34" charset="0"/>
                <a:cs typeface="Arial" pitchFamily="34" charset="0"/>
              </a:rPr>
              <a:t> – 2 мг/кг/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добу</a:t>
            </a:r>
            <a:r>
              <a:rPr lang="ru-RU" dirty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>
                <a:latin typeface="Arial" pitchFamily="34" charset="0"/>
                <a:cs typeface="Arial" pitchFamily="34" charset="0"/>
              </a:rPr>
              <a:t> Cu</a:t>
            </a:r>
            <a:r>
              <a:rPr lang="ru-RU" dirty="0">
                <a:latin typeface="Arial" pitchFamily="34" charset="0"/>
                <a:cs typeface="Arial" pitchFamily="34" charset="0"/>
              </a:rPr>
              <a:t>- 0,3 мг/кг/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добу</a:t>
            </a:r>
            <a:endParaRPr lang="ru-RU" dirty="0">
              <a:latin typeface="Arial" pitchFamily="34" charset="0"/>
              <a:cs typeface="Arial" pitchFamily="34" charset="0"/>
            </a:endParaRP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err="1">
                <a:latin typeface="Arial" pitchFamily="34" charset="0"/>
                <a:cs typeface="Arial" pitchFamily="34" charset="0"/>
              </a:rPr>
              <a:t>Фоліева</a:t>
            </a:r>
            <a:r>
              <a:rPr lang="ru-RU" dirty="0">
                <a:latin typeface="Arial" pitchFamily="34" charset="0"/>
                <a:cs typeface="Arial" pitchFamily="34" charset="0"/>
              </a:rPr>
              <a:t> кислота – 5 мг/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доб</a:t>
            </a:r>
            <a:r>
              <a:rPr lang="ru-RU" dirty="0">
                <a:latin typeface="Arial" pitchFamily="34" charset="0"/>
                <a:cs typeface="Arial" pitchFamily="34" charset="0"/>
              </a:rPr>
              <a:t> в 1 день,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потім</a:t>
            </a:r>
            <a:r>
              <a:rPr lang="ru-RU" dirty="0">
                <a:latin typeface="Arial" pitchFamily="34" charset="0"/>
                <a:cs typeface="Arial" pitchFamily="34" charset="0"/>
              </a:rPr>
              <a:t> 1 мг/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доб</a:t>
            </a:r>
            <a:r>
              <a:rPr lang="ru-RU" dirty="0">
                <a:latin typeface="Arial" pitchFamily="34" charset="0"/>
                <a:cs typeface="Arial" pitchFamily="34" charset="0"/>
              </a:rPr>
              <a:t>,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err="1">
                <a:latin typeface="Arial" pitchFamily="34" charset="0"/>
                <a:cs typeface="Arial" pitchFamily="34" charset="0"/>
              </a:rPr>
              <a:t>потім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полівітаміни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чи</a:t>
            </a:r>
            <a:r>
              <a:rPr lang="ru-RU" dirty="0">
                <a:latin typeface="Arial" pitchFamily="34" charset="0"/>
                <a:cs typeface="Arial" pitchFamily="34" charset="0"/>
              </a:rPr>
              <a:t>:</a:t>
            </a:r>
          </a:p>
          <a:p>
            <a:pPr marL="274320" indent="-27432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b="1" dirty="0" err="1">
                <a:latin typeface="Arial" pitchFamily="34" charset="0"/>
                <a:cs typeface="Arial" pitchFamily="34" charset="0"/>
              </a:rPr>
              <a:t>Віт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 С -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50-100 мг в/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в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або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в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/м 5-7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разів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на день в фазу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з'ясування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толерантності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до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їжі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при 2-3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ст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потім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5-100 мг 1-2 р в середину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протягом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3-4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тижнів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в фазу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репарації</a:t>
            </a: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marL="274320" indent="-27432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В</a:t>
            </a:r>
            <a:r>
              <a:rPr lang="uk-UA" sz="2000" b="1" dirty="0">
                <a:latin typeface="Arial" pitchFamily="34" charset="0"/>
                <a:cs typeface="Arial" pitchFamily="34" charset="0"/>
              </a:rPr>
              <a:t>і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т Е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в середину по 5 мг/кг/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добу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в 2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прийоми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в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другій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половині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дня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протягом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3-4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тижнів</a:t>
            </a: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marL="274320" indent="-27432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b="1" dirty="0" err="1">
                <a:latin typeface="Arial" pitchFamily="34" charset="0"/>
                <a:cs typeface="Arial" pitchFamily="34" charset="0"/>
              </a:rPr>
              <a:t>Кальцію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latin typeface="Arial" pitchFamily="34" charset="0"/>
                <a:cs typeface="Arial" pitchFamily="34" charset="0"/>
              </a:rPr>
              <a:t>пантотенат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– в середину 0,05-0,1 г 2 рази на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добу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протягом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3-4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тижнів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в фазу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репарації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і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посиленого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харчування</a:t>
            </a: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marL="274320" indent="-27432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b="1" dirty="0" err="1">
                <a:latin typeface="Arial" pitchFamily="34" charset="0"/>
                <a:cs typeface="Arial" pitchFamily="34" charset="0"/>
              </a:rPr>
              <a:t>Пірідоксін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–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всередину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по 10-20 мг 1 р на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добу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до 8 год ранку в фазу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репарації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і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посиленого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харчування</a:t>
            </a: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marL="274320" indent="-27432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b="1" dirty="0" err="1">
                <a:latin typeface="Arial" pitchFamily="34" charset="0"/>
                <a:cs typeface="Arial" pitchFamily="34" charset="0"/>
              </a:rPr>
              <a:t>Ретинол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– в середину по 1000-5000 Од в 2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прийоми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в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другій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половині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дня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протягом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3 4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тижні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в фазу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репарації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і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посиленого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харчування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28866"/>
            <a:ext cx="8786842" cy="952500"/>
          </a:xfrm>
        </p:spPr>
        <p:txBody>
          <a:bodyPr anchor="ctr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7-8. </a:t>
            </a:r>
            <a:r>
              <a:rPr lang="ru-RU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Збалансована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дієтотерапія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з </a:t>
            </a:r>
            <a:r>
              <a:rPr lang="ru-RU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урахуванням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тяжкості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стану, </a:t>
            </a:r>
            <a:r>
              <a:rPr lang="ru-RU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порушеної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функції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шлунково-кишкового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тракту, </a:t>
            </a:r>
            <a:r>
              <a:rPr lang="ru-RU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харчової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толерантності</a:t>
            </a:r>
            <a:endParaRPr lang="en-US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528638" y="1477347"/>
            <a:ext cx="7931150" cy="4061354"/>
          </a:xfrm>
          <a:solidFill>
            <a:srgbClr val="FFFF99"/>
          </a:solidFill>
        </p:spPr>
        <p:txBody>
          <a:bodyPr>
            <a:normAutofit fontScale="85000" lnSpcReduction="10000"/>
          </a:bodyPr>
          <a:lstStyle/>
          <a:p>
            <a:pPr marL="0" indent="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При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тяжкій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БЕН –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sz="2000" dirty="0" err="1">
                <a:latin typeface="Arial" pitchFamily="34" charset="0"/>
                <a:cs typeface="Arial" pitchFamily="34" charset="0"/>
              </a:rPr>
              <a:t>парентеральне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харчування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(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амінокислотні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препарати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концентровані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розчини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глюкози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, через 5-7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днів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-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жирові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емульсії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)</a:t>
            </a:r>
            <a:endParaRPr lang="en-US" sz="2000" dirty="0">
              <a:latin typeface="Arial" pitchFamily="34" charset="0"/>
              <a:cs typeface="Arial" pitchFamily="34" charset="0"/>
            </a:endParaRP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sz="2000" dirty="0" err="1">
                <a:latin typeface="Arial" pitchFamily="34" charset="0"/>
                <a:cs typeface="Arial" pitchFamily="34" charset="0"/>
              </a:rPr>
              <a:t>Постійне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ентеральне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зондове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харчування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протягом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декількох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днів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-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тижнів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–</a:t>
            </a:r>
            <a:endParaRPr lang="en-US" sz="2000" dirty="0">
              <a:latin typeface="Arial" pitchFamily="34" charset="0"/>
              <a:cs typeface="Arial" pitchFamily="34" charset="0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uk-UA" sz="1800" dirty="0">
                <a:latin typeface="Arial" pitchFamily="34" charset="0"/>
                <a:cs typeface="Arial" pitchFamily="34" charset="0"/>
              </a:rPr>
              <a:t>швидкість</a:t>
            </a:r>
            <a:r>
              <a:rPr lang="ru-RU" sz="1800" dirty="0">
                <a:latin typeface="Arial" pitchFamily="34" charset="0"/>
                <a:cs typeface="Arial" pitchFamily="34" charset="0"/>
              </a:rPr>
              <a:t> - не </a:t>
            </a:r>
            <a:r>
              <a:rPr lang="ru-RU" sz="1800" dirty="0" err="1">
                <a:latin typeface="Arial" pitchFamily="34" charset="0"/>
                <a:cs typeface="Arial" pitchFamily="34" charset="0"/>
              </a:rPr>
              <a:t>більше</a:t>
            </a:r>
            <a:r>
              <a:rPr lang="ru-RU" sz="1800" dirty="0">
                <a:latin typeface="Arial" pitchFamily="34" charset="0"/>
                <a:cs typeface="Arial" pitchFamily="34" charset="0"/>
              </a:rPr>
              <a:t> 3 мл/</a:t>
            </a:r>
            <a:r>
              <a:rPr lang="ru-RU" sz="1800" dirty="0" err="1">
                <a:latin typeface="Arial" pitchFamily="34" charset="0"/>
                <a:cs typeface="Arial" pitchFamily="34" charset="0"/>
              </a:rPr>
              <a:t>хв</a:t>
            </a:r>
            <a:r>
              <a:rPr lang="ru-RU" sz="1800" dirty="0">
                <a:latin typeface="Arial" pitchFamily="34" charset="0"/>
                <a:cs typeface="Arial" pitchFamily="34" charset="0"/>
              </a:rPr>
              <a:t>,  </a:t>
            </a:r>
          </a:p>
          <a:p>
            <a:pPr marL="274320" indent="-27432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800" dirty="0" err="1">
                <a:latin typeface="Arial" pitchFamily="34" charset="0"/>
                <a:cs typeface="Arial" pitchFamily="34" charset="0"/>
              </a:rPr>
              <a:t>калорійне</a:t>
            </a:r>
            <a:r>
              <a:rPr lang="ru-RU" sz="18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dirty="0" err="1">
                <a:latin typeface="Arial" pitchFamily="34" charset="0"/>
                <a:cs typeface="Arial" pitchFamily="34" charset="0"/>
              </a:rPr>
              <a:t>навантаження</a:t>
            </a:r>
            <a:r>
              <a:rPr lang="ru-RU" sz="1800" dirty="0">
                <a:latin typeface="Arial" pitchFamily="34" charset="0"/>
                <a:cs typeface="Arial" pitchFamily="34" charset="0"/>
              </a:rPr>
              <a:t> – не </a:t>
            </a:r>
            <a:r>
              <a:rPr lang="ru-RU" sz="1800" dirty="0" err="1">
                <a:latin typeface="Arial" pitchFamily="34" charset="0"/>
                <a:cs typeface="Arial" pitchFamily="34" charset="0"/>
              </a:rPr>
              <a:t>більше</a:t>
            </a:r>
            <a:r>
              <a:rPr lang="ru-RU" sz="1800" dirty="0">
                <a:latin typeface="Arial" pitchFamily="34" charset="0"/>
                <a:cs typeface="Arial" pitchFamily="34" charset="0"/>
              </a:rPr>
              <a:t> 1ккал/мл, </a:t>
            </a:r>
          </a:p>
          <a:p>
            <a:pPr marL="274320" indent="-27432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800" dirty="0" err="1">
                <a:latin typeface="Arial" pitchFamily="34" charset="0"/>
                <a:cs typeface="Arial" pitchFamily="34" charset="0"/>
              </a:rPr>
              <a:t>осмолярність</a:t>
            </a:r>
            <a:r>
              <a:rPr lang="ru-RU" sz="1800" dirty="0">
                <a:latin typeface="Arial" pitchFamily="34" charset="0"/>
                <a:cs typeface="Arial" pitchFamily="34" charset="0"/>
              </a:rPr>
              <a:t> – не </a:t>
            </a:r>
            <a:r>
              <a:rPr lang="ru-RU" sz="1800" dirty="0" err="1">
                <a:latin typeface="Arial" pitchFamily="34" charset="0"/>
                <a:cs typeface="Arial" pitchFamily="34" charset="0"/>
              </a:rPr>
              <a:t>більше</a:t>
            </a:r>
            <a:r>
              <a:rPr lang="ru-RU" sz="1800" dirty="0">
                <a:latin typeface="Arial" pitchFamily="34" charset="0"/>
                <a:cs typeface="Arial" pitchFamily="34" charset="0"/>
              </a:rPr>
              <a:t> 350 </a:t>
            </a:r>
            <a:r>
              <a:rPr lang="ru-RU" sz="1800" dirty="0" err="1">
                <a:latin typeface="Arial" pitchFamily="34" charset="0"/>
                <a:cs typeface="Arial" pitchFamily="34" charset="0"/>
              </a:rPr>
              <a:t>мосмоль</a:t>
            </a:r>
            <a:r>
              <a:rPr lang="ru-RU" sz="1800" dirty="0">
                <a:latin typeface="Arial" pitchFamily="34" charset="0"/>
                <a:cs typeface="Arial" pitchFamily="34" charset="0"/>
              </a:rPr>
              <a:t>/л</a:t>
            </a:r>
          </a:p>
          <a:p>
            <a:pPr marL="0" indent="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sz="1800" dirty="0" err="1">
                <a:latin typeface="Arial" pitchFamily="34" charset="0"/>
                <a:cs typeface="Arial" pitchFamily="34" charset="0"/>
              </a:rPr>
              <a:t>Вимоги</a:t>
            </a:r>
            <a:r>
              <a:rPr lang="ru-RU" sz="18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1800" dirty="0" err="1">
                <a:latin typeface="Arial" pitchFamily="34" charset="0"/>
                <a:cs typeface="Arial" pitchFamily="34" charset="0"/>
              </a:rPr>
              <a:t>що</a:t>
            </a:r>
            <a:r>
              <a:rPr lang="ru-RU" sz="18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dirty="0" err="1">
                <a:latin typeface="Arial" pitchFamily="34" charset="0"/>
                <a:cs typeface="Arial" pitchFamily="34" charset="0"/>
              </a:rPr>
              <a:t>пред'являються</a:t>
            </a:r>
            <a:r>
              <a:rPr lang="ru-RU" sz="1800" dirty="0">
                <a:latin typeface="Arial" pitchFamily="34" charset="0"/>
                <a:cs typeface="Arial" pitchFamily="34" charset="0"/>
              </a:rPr>
              <a:t> до </a:t>
            </a:r>
            <a:r>
              <a:rPr lang="ru-RU" sz="1800" dirty="0" err="1">
                <a:latin typeface="Arial" pitchFamily="34" charset="0"/>
                <a:cs typeface="Arial" pitchFamily="34" charset="0"/>
              </a:rPr>
              <a:t>сумішей</a:t>
            </a:r>
            <a:r>
              <a:rPr lang="ru-RU" sz="1800" dirty="0">
                <a:latin typeface="Arial" pitchFamily="34" charset="0"/>
                <a:cs typeface="Arial" pitchFamily="34" charset="0"/>
              </a:rPr>
              <a:t> :</a:t>
            </a:r>
          </a:p>
          <a:p>
            <a:pPr marL="274320" indent="-27432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800" dirty="0" err="1">
                <a:latin typeface="Arial" pitchFamily="34" charset="0"/>
                <a:cs typeface="Arial" pitchFamily="34" charset="0"/>
              </a:rPr>
              <a:t>Глибокий</a:t>
            </a:r>
            <a:r>
              <a:rPr lang="ru-RU" sz="18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dirty="0" err="1">
                <a:latin typeface="Arial" pitchFamily="34" charset="0"/>
                <a:cs typeface="Arial" pitchFamily="34" charset="0"/>
              </a:rPr>
              <a:t>гідроліз</a:t>
            </a:r>
            <a:r>
              <a:rPr lang="ru-RU" sz="18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dirty="0" err="1">
                <a:latin typeface="Arial" pitchFamily="34" charset="0"/>
                <a:cs typeface="Arial" pitchFamily="34" charset="0"/>
              </a:rPr>
              <a:t>білків</a:t>
            </a:r>
            <a:endParaRPr lang="ru-RU" sz="1800" dirty="0">
              <a:latin typeface="Arial" pitchFamily="34" charset="0"/>
              <a:cs typeface="Arial" pitchFamily="34" charset="0"/>
            </a:endParaRPr>
          </a:p>
          <a:p>
            <a:pPr marL="274320" indent="-27432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800" dirty="0" err="1">
                <a:latin typeface="Arial" pitchFamily="34" charset="0"/>
                <a:cs typeface="Arial" pitchFamily="34" charset="0"/>
              </a:rPr>
              <a:t>Низький</a:t>
            </a:r>
            <a:r>
              <a:rPr lang="ru-RU" sz="18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dirty="0" err="1">
                <a:latin typeface="Arial" pitchFamily="34" charset="0"/>
                <a:cs typeface="Arial" pitchFamily="34" charset="0"/>
              </a:rPr>
              <a:t>вміст</a:t>
            </a:r>
            <a:r>
              <a:rPr lang="ru-RU" sz="18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dirty="0" err="1">
                <a:latin typeface="Arial" pitchFamily="34" charset="0"/>
                <a:cs typeface="Arial" pitchFamily="34" charset="0"/>
              </a:rPr>
              <a:t>лактози</a:t>
            </a:r>
            <a:endParaRPr lang="ru-RU" sz="1800" dirty="0">
              <a:latin typeface="Arial" pitchFamily="34" charset="0"/>
              <a:cs typeface="Arial" pitchFamily="34" charset="0"/>
            </a:endParaRPr>
          </a:p>
          <a:p>
            <a:pPr marL="274320" indent="-27432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800" dirty="0" err="1">
                <a:latin typeface="Arial" pitchFamily="34" charset="0"/>
                <a:cs typeface="Arial" pitchFamily="34" charset="0"/>
              </a:rPr>
              <a:t>Стерильність</a:t>
            </a:r>
            <a:endParaRPr lang="ru-RU" sz="1800" dirty="0">
              <a:latin typeface="Arial" pitchFamily="34" charset="0"/>
              <a:cs typeface="Arial" pitchFamily="34" charset="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sz="2000" dirty="0" err="1">
                <a:latin typeface="Arial" pitchFamily="34" charset="0"/>
                <a:cs typeface="Arial" pitchFamily="34" charset="0"/>
              </a:rPr>
              <a:t>Перехід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на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болюсне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введення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суміші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5-7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разів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на день,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вночі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-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постійно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, при денному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обсязі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- 50-70% -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скасування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постійного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зондового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годування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337345"/>
            <a:ext cx="7715250" cy="5057510"/>
          </a:xfrm>
        </p:spPr>
        <p:txBody>
          <a:bodyPr>
            <a:normAutofit fontScale="92500" lnSpcReduction="2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sz="2000" dirty="0" err="1">
                <a:latin typeface="Arial" pitchFamily="34" charset="0"/>
                <a:cs typeface="Arial" pitchFamily="34" charset="0"/>
              </a:rPr>
              <a:t>Збільшення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обсягу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годування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під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контролем стану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дитини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- частота пульсу і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дихання</a:t>
            </a: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На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етапі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посиленого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харчування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-калорийность - 150-220 ккал/кг, </a:t>
            </a:r>
          </a:p>
          <a:p>
            <a:pPr marL="274320" indent="-27432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dirty="0" err="1">
                <a:latin typeface="Arial" pitchFamily="34" charset="0"/>
                <a:cs typeface="Arial" pitchFamily="34" charset="0"/>
              </a:rPr>
              <a:t>білки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- не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більше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5 г / кг,</a:t>
            </a:r>
          </a:p>
          <a:p>
            <a:pPr marL="274320" indent="-27432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dirty="0" err="1">
                <a:latin typeface="Arial" pitchFamily="34" charset="0"/>
                <a:cs typeface="Arial" pitchFamily="34" charset="0"/>
              </a:rPr>
              <a:t>жири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- не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більше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6,5 г / кг,</a:t>
            </a:r>
          </a:p>
          <a:p>
            <a:pPr marL="274320" indent="-27432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dirty="0" err="1">
                <a:latin typeface="Arial" pitchFamily="34" charset="0"/>
                <a:cs typeface="Arial" pitchFamily="34" charset="0"/>
              </a:rPr>
              <a:t>вуглеводи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- не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більше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14-16 г / кг.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sz="2000" dirty="0" err="1">
                <a:latin typeface="Arial" pitchFamily="34" charset="0"/>
                <a:cs typeface="Arial" pitchFamily="34" charset="0"/>
              </a:rPr>
              <a:t>Показник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адекватності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дієтотерапії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- прибавка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маси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: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хороша -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більше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10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г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/ кг /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добу</a:t>
            </a: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000" dirty="0" err="1">
                <a:latin typeface="Arial" pitchFamily="34" charset="0"/>
                <a:cs typeface="Arial" pitchFamily="34" charset="0"/>
              </a:rPr>
              <a:t>середня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- 5-10 г / кг /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добу</a:t>
            </a: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000" dirty="0" err="1">
                <a:latin typeface="Arial" pitchFamily="34" charset="0"/>
                <a:cs typeface="Arial" pitchFamily="34" charset="0"/>
              </a:rPr>
              <a:t>низька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-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менше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г / кг /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добу</a:t>
            </a: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Причини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поганої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прибавки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маси</a:t>
            </a: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000" dirty="0" err="1">
                <a:latin typeface="Arial" pitchFamily="34" charset="0"/>
                <a:cs typeface="Arial" pitchFamily="34" charset="0"/>
              </a:rPr>
              <a:t>неадекватне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харчування</a:t>
            </a: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000" dirty="0" err="1">
                <a:latin typeface="Arial" pitchFamily="34" charset="0"/>
                <a:cs typeface="Arial" pitchFamily="34" charset="0"/>
              </a:rPr>
              <a:t>Дефіцит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специфічних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нутрієнтів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вітамінів</a:t>
            </a: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000" dirty="0" err="1">
                <a:latin typeface="Arial" pitchFamily="34" charset="0"/>
                <a:cs typeface="Arial" pitchFamily="34" charset="0"/>
              </a:rPr>
              <a:t>Поточний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інфекційний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процес</a:t>
            </a: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000" dirty="0" err="1">
                <a:latin typeface="Arial" pitchFamily="34" charset="0"/>
                <a:cs typeface="Arial" pitchFamily="34" charset="0"/>
              </a:rPr>
              <a:t>Психічні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проблеми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(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румінація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захворювання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психіки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)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ctr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9. </a:t>
            </a:r>
            <a:r>
              <a:rPr lang="ru-RU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Сенсорна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стимуляція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і </a:t>
            </a:r>
            <a:r>
              <a:rPr lang="ru-RU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емоційна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підтримка</a:t>
            </a:r>
            <a:endParaRPr lang="en-US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394" name="Объект 2"/>
          <p:cNvSpPr>
            <a:spLocks noGrp="1"/>
          </p:cNvSpPr>
          <p:nvPr>
            <p:ph sz="quarter" idx="1"/>
          </p:nvPr>
        </p:nvSpPr>
        <p:spPr>
          <a:xfrm>
            <a:off x="457200" y="1333501"/>
            <a:ext cx="7467600" cy="4061354"/>
          </a:xfrm>
          <a:solidFill>
            <a:srgbClr val="FFFF99"/>
          </a:solidFill>
        </p:spPr>
        <p:txBody>
          <a:bodyPr/>
          <a:lstStyle/>
          <a:p>
            <a:pPr eaLnBrk="1" hangingPunct="1"/>
            <a:r>
              <a:rPr lang="ru-RU" sz="2000" dirty="0" err="1">
                <a:latin typeface="Arial" charset="0"/>
                <a:cs typeface="Arial" charset="0"/>
              </a:rPr>
              <a:t>Ніжний</a:t>
            </a:r>
            <a:r>
              <a:rPr lang="ru-RU" sz="2000" dirty="0">
                <a:latin typeface="Arial" charset="0"/>
                <a:cs typeface="Arial" charset="0"/>
              </a:rPr>
              <a:t>, </a:t>
            </a:r>
            <a:r>
              <a:rPr lang="ru-RU" sz="2000" dirty="0" err="1">
                <a:latin typeface="Arial" charset="0"/>
                <a:cs typeface="Arial" charset="0"/>
              </a:rPr>
              <a:t>люблячий</a:t>
            </a:r>
            <a:r>
              <a:rPr lang="ru-RU" sz="2000" dirty="0">
                <a:latin typeface="Arial" charset="0"/>
                <a:cs typeface="Arial" charset="0"/>
              </a:rPr>
              <a:t> догляд</a:t>
            </a:r>
          </a:p>
          <a:p>
            <a:pPr eaLnBrk="1" hangingPunct="1"/>
            <a:r>
              <a:rPr lang="ru-RU" sz="2000" dirty="0" err="1">
                <a:latin typeface="Arial" charset="0"/>
                <a:cs typeface="Arial" charset="0"/>
              </a:rPr>
              <a:t>Ласкаве</a:t>
            </a:r>
            <a:r>
              <a:rPr lang="ru-RU" sz="2000" dirty="0">
                <a:latin typeface="Arial" charset="0"/>
                <a:cs typeface="Arial" charset="0"/>
              </a:rPr>
              <a:t> </a:t>
            </a:r>
            <a:r>
              <a:rPr lang="ru-RU" sz="2000" dirty="0" err="1">
                <a:latin typeface="Arial" charset="0"/>
                <a:cs typeface="Arial" charset="0"/>
              </a:rPr>
              <a:t>спілкування</a:t>
            </a:r>
            <a:endParaRPr lang="ru-RU" sz="2000" dirty="0">
              <a:latin typeface="Arial" charset="0"/>
              <a:cs typeface="Arial" charset="0"/>
            </a:endParaRPr>
          </a:p>
          <a:p>
            <a:pPr eaLnBrk="1" hangingPunct="1"/>
            <a:r>
              <a:rPr lang="ru-RU" sz="2000" dirty="0" err="1">
                <a:latin typeface="Arial" charset="0"/>
                <a:cs typeface="Arial" charset="0"/>
              </a:rPr>
              <a:t>Масаж</a:t>
            </a:r>
            <a:endParaRPr lang="ru-RU" sz="2000" dirty="0">
              <a:latin typeface="Arial" charset="0"/>
              <a:cs typeface="Arial" charset="0"/>
            </a:endParaRPr>
          </a:p>
          <a:p>
            <a:pPr eaLnBrk="1" hangingPunct="1"/>
            <a:r>
              <a:rPr lang="ru-RU" sz="2000" dirty="0" err="1">
                <a:latin typeface="Arial" charset="0"/>
                <a:cs typeface="Arial" charset="0"/>
              </a:rPr>
              <a:t>Лікувальна</a:t>
            </a:r>
            <a:r>
              <a:rPr lang="ru-RU" sz="2000" dirty="0">
                <a:latin typeface="Arial" charset="0"/>
                <a:cs typeface="Arial" charset="0"/>
              </a:rPr>
              <a:t> </a:t>
            </a:r>
            <a:r>
              <a:rPr lang="ru-RU" sz="2000" dirty="0" err="1">
                <a:latin typeface="Arial" charset="0"/>
                <a:cs typeface="Arial" charset="0"/>
              </a:rPr>
              <a:t>гімнастика</a:t>
            </a:r>
            <a:endParaRPr lang="ru-RU" sz="2000" dirty="0">
              <a:latin typeface="Arial" charset="0"/>
              <a:cs typeface="Arial" charset="0"/>
            </a:endParaRPr>
          </a:p>
          <a:p>
            <a:pPr eaLnBrk="1" hangingPunct="1"/>
            <a:r>
              <a:rPr lang="ru-RU" sz="2000" dirty="0" err="1">
                <a:latin typeface="Arial" charset="0"/>
                <a:cs typeface="Arial" charset="0"/>
              </a:rPr>
              <a:t>Водні</a:t>
            </a:r>
            <a:r>
              <a:rPr lang="ru-RU" sz="2000" dirty="0">
                <a:latin typeface="Arial" charset="0"/>
                <a:cs typeface="Arial" charset="0"/>
              </a:rPr>
              <a:t> </a:t>
            </a:r>
            <a:r>
              <a:rPr lang="ru-RU" sz="2000" dirty="0" err="1">
                <a:latin typeface="Arial" charset="0"/>
                <a:cs typeface="Arial" charset="0"/>
              </a:rPr>
              <a:t>процедури</a:t>
            </a:r>
            <a:endParaRPr lang="ru-RU" sz="2000" dirty="0">
              <a:latin typeface="Arial" charset="0"/>
              <a:cs typeface="Arial" charset="0"/>
            </a:endParaRPr>
          </a:p>
          <a:p>
            <a:pPr eaLnBrk="1" hangingPunct="1"/>
            <a:r>
              <a:rPr lang="ru-RU" sz="2000" dirty="0" err="1">
                <a:latin typeface="Arial" charset="0"/>
                <a:cs typeface="Arial" charset="0"/>
              </a:rPr>
              <a:t>Прогулянки</a:t>
            </a:r>
            <a:endParaRPr lang="ru-RU" sz="2000" dirty="0">
              <a:latin typeface="Arial" charset="0"/>
              <a:cs typeface="Arial" charset="0"/>
            </a:endParaRPr>
          </a:p>
          <a:p>
            <a:pPr eaLnBrk="1" hangingPunct="1"/>
            <a:r>
              <a:rPr lang="ru-RU" sz="2000" dirty="0">
                <a:latin typeface="Arial" charset="0"/>
                <a:cs typeface="Arial" charset="0"/>
              </a:rPr>
              <a:t>24-26 С, </a:t>
            </a:r>
            <a:r>
              <a:rPr lang="ru-RU" sz="2000" dirty="0" err="1">
                <a:latin typeface="Arial" charset="0"/>
                <a:cs typeface="Arial" charset="0"/>
              </a:rPr>
              <a:t>відносна</a:t>
            </a:r>
            <a:r>
              <a:rPr lang="ru-RU" sz="2000" dirty="0">
                <a:latin typeface="Arial" charset="0"/>
                <a:cs typeface="Arial" charset="0"/>
              </a:rPr>
              <a:t> </a:t>
            </a:r>
            <a:r>
              <a:rPr lang="ru-RU" sz="2000" dirty="0" err="1">
                <a:latin typeface="Arial" charset="0"/>
                <a:cs typeface="Arial" charset="0"/>
              </a:rPr>
              <a:t>вологість</a:t>
            </a:r>
            <a:r>
              <a:rPr lang="ru-RU" sz="2000" dirty="0">
                <a:latin typeface="Arial" charset="0"/>
                <a:cs typeface="Arial" charset="0"/>
              </a:rPr>
              <a:t> 60-70%</a:t>
            </a:r>
            <a:endParaRPr lang="en-US" sz="2000" dirty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Тривала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реабілітація</a:t>
            </a:r>
            <a:endParaRPr lang="en-US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418" name="Объект 2"/>
          <p:cNvSpPr>
            <a:spLocks noGrp="1"/>
          </p:cNvSpPr>
          <p:nvPr>
            <p:ph sz="quarter" idx="1"/>
          </p:nvPr>
        </p:nvSpPr>
        <p:spPr>
          <a:xfrm>
            <a:off x="611560" y="1345332"/>
            <a:ext cx="7467600" cy="2969403"/>
          </a:xfrm>
          <a:solidFill>
            <a:srgbClr val="FFFF99"/>
          </a:solidFill>
        </p:spPr>
        <p:txBody>
          <a:bodyPr/>
          <a:lstStyle/>
          <a:p>
            <a:pPr eaLnBrk="1" hangingPunct="1"/>
            <a:r>
              <a:rPr lang="ru-RU" sz="2000" dirty="0" err="1">
                <a:latin typeface="Arial" charset="0"/>
                <a:cs typeface="Arial" charset="0"/>
              </a:rPr>
              <a:t>Харчування</a:t>
            </a:r>
            <a:r>
              <a:rPr lang="ru-RU" sz="2000" dirty="0">
                <a:latin typeface="Arial" charset="0"/>
                <a:cs typeface="Arial" charset="0"/>
              </a:rPr>
              <a:t> </a:t>
            </a:r>
            <a:r>
              <a:rPr lang="ru-RU" sz="2000" dirty="0" err="1">
                <a:latin typeface="Arial" charset="0"/>
                <a:cs typeface="Arial" charset="0"/>
              </a:rPr>
              <a:t>достатнє</a:t>
            </a:r>
            <a:r>
              <a:rPr lang="ru-RU" sz="2000" dirty="0">
                <a:latin typeface="Arial" charset="0"/>
                <a:cs typeface="Arial" charset="0"/>
              </a:rPr>
              <a:t> за частотою та </a:t>
            </a:r>
            <a:r>
              <a:rPr lang="ru-RU" sz="2000" dirty="0" err="1">
                <a:latin typeface="Arial" charset="0"/>
                <a:cs typeface="Arial" charset="0"/>
              </a:rPr>
              <a:t>обсягом</a:t>
            </a:r>
            <a:r>
              <a:rPr lang="ru-RU" sz="2000" dirty="0">
                <a:latin typeface="Arial" charset="0"/>
                <a:cs typeface="Arial" charset="0"/>
              </a:rPr>
              <a:t>, </a:t>
            </a:r>
            <a:r>
              <a:rPr lang="ru-RU" sz="2000" dirty="0" err="1">
                <a:latin typeface="Arial" charset="0"/>
                <a:cs typeface="Arial" charset="0"/>
              </a:rPr>
              <a:t>збалансоване</a:t>
            </a:r>
            <a:r>
              <a:rPr lang="ru-RU" sz="2000" dirty="0">
                <a:latin typeface="Arial" charset="0"/>
                <a:cs typeface="Arial" charset="0"/>
              </a:rPr>
              <a:t> за </a:t>
            </a:r>
            <a:r>
              <a:rPr lang="ru-RU" sz="2000" dirty="0" err="1">
                <a:latin typeface="Arial" charset="0"/>
                <a:cs typeface="Arial" charset="0"/>
              </a:rPr>
              <a:t>нутріентами</a:t>
            </a:r>
            <a:endParaRPr lang="ru-RU" sz="2000" dirty="0">
              <a:latin typeface="Arial" charset="0"/>
              <a:cs typeface="Arial" charset="0"/>
            </a:endParaRPr>
          </a:p>
          <a:p>
            <a:pPr eaLnBrk="1" hangingPunct="1"/>
            <a:r>
              <a:rPr lang="ru-RU" sz="2000" dirty="0" err="1">
                <a:latin typeface="Arial" charset="0"/>
                <a:cs typeface="Arial" charset="0"/>
              </a:rPr>
              <a:t>Гарний</a:t>
            </a:r>
            <a:r>
              <a:rPr lang="ru-RU" sz="2000" dirty="0">
                <a:latin typeface="Arial" charset="0"/>
                <a:cs typeface="Arial" charset="0"/>
              </a:rPr>
              <a:t> догляд, </a:t>
            </a:r>
            <a:r>
              <a:rPr lang="ru-RU" sz="2000" dirty="0" err="1">
                <a:latin typeface="Arial" charset="0"/>
                <a:cs typeface="Arial" charset="0"/>
              </a:rPr>
              <a:t>сенсорна</a:t>
            </a:r>
            <a:r>
              <a:rPr lang="ru-RU" sz="2000" dirty="0">
                <a:latin typeface="Arial" charset="0"/>
                <a:cs typeface="Arial" charset="0"/>
              </a:rPr>
              <a:t> і </a:t>
            </a:r>
            <a:r>
              <a:rPr lang="ru-RU" sz="2000" dirty="0" err="1">
                <a:latin typeface="Arial" charset="0"/>
                <a:cs typeface="Arial" charset="0"/>
              </a:rPr>
              <a:t>емоційна</a:t>
            </a:r>
            <a:r>
              <a:rPr lang="ru-RU" sz="2000" dirty="0">
                <a:latin typeface="Arial" charset="0"/>
                <a:cs typeface="Arial" charset="0"/>
              </a:rPr>
              <a:t> </a:t>
            </a:r>
            <a:r>
              <a:rPr lang="ru-RU" sz="2000" dirty="0" err="1">
                <a:latin typeface="Arial" charset="0"/>
                <a:cs typeface="Arial" charset="0"/>
              </a:rPr>
              <a:t>підтримка</a:t>
            </a:r>
            <a:endParaRPr lang="ru-RU" sz="2000" dirty="0">
              <a:latin typeface="Arial" charset="0"/>
              <a:cs typeface="Arial" charset="0"/>
            </a:endParaRPr>
          </a:p>
          <a:p>
            <a:pPr eaLnBrk="1" hangingPunct="1"/>
            <a:r>
              <a:rPr lang="ru-RU" sz="2000" dirty="0" err="1">
                <a:latin typeface="Arial" charset="0"/>
                <a:cs typeface="Arial" charset="0"/>
              </a:rPr>
              <a:t>Регулярні</a:t>
            </a:r>
            <a:r>
              <a:rPr lang="ru-RU" sz="2000" dirty="0">
                <a:latin typeface="Arial" charset="0"/>
                <a:cs typeface="Arial" charset="0"/>
              </a:rPr>
              <a:t> </a:t>
            </a:r>
            <a:r>
              <a:rPr lang="ru-RU" sz="2000" dirty="0" err="1">
                <a:latin typeface="Arial" charset="0"/>
                <a:cs typeface="Arial" charset="0"/>
              </a:rPr>
              <a:t>медичні</a:t>
            </a:r>
            <a:r>
              <a:rPr lang="ru-RU" sz="2000" dirty="0">
                <a:latin typeface="Arial" charset="0"/>
                <a:cs typeface="Arial" charset="0"/>
              </a:rPr>
              <a:t> огляди</a:t>
            </a:r>
          </a:p>
          <a:p>
            <a:pPr eaLnBrk="1" hangingPunct="1"/>
            <a:r>
              <a:rPr lang="ru-RU" sz="2000" dirty="0">
                <a:latin typeface="Arial" charset="0"/>
                <a:cs typeface="Arial" charset="0"/>
              </a:rPr>
              <a:t>Адекватна </a:t>
            </a:r>
            <a:r>
              <a:rPr lang="ru-RU" sz="2000" dirty="0" err="1">
                <a:latin typeface="Arial" charset="0"/>
                <a:cs typeface="Arial" charset="0"/>
              </a:rPr>
              <a:t>імунопрофілактика</a:t>
            </a:r>
            <a:endParaRPr lang="ru-RU" sz="2000" dirty="0">
              <a:latin typeface="Arial" charset="0"/>
              <a:cs typeface="Arial" charset="0"/>
            </a:endParaRPr>
          </a:p>
          <a:p>
            <a:pPr eaLnBrk="1" hangingPunct="1"/>
            <a:r>
              <a:rPr lang="ru-RU" sz="2000" dirty="0" err="1">
                <a:latin typeface="Arial" charset="0"/>
                <a:cs typeface="Arial" charset="0"/>
              </a:rPr>
              <a:t>Вітамінна</a:t>
            </a:r>
            <a:r>
              <a:rPr lang="ru-RU" sz="2000" dirty="0">
                <a:latin typeface="Arial" charset="0"/>
                <a:cs typeface="Arial" charset="0"/>
              </a:rPr>
              <a:t> і </a:t>
            </a:r>
            <a:r>
              <a:rPr lang="ru-RU" sz="2000" dirty="0" err="1">
                <a:latin typeface="Arial" charset="0"/>
                <a:cs typeface="Arial" charset="0"/>
              </a:rPr>
              <a:t>мінеральна</a:t>
            </a:r>
            <a:r>
              <a:rPr lang="ru-RU" sz="2000" dirty="0">
                <a:latin typeface="Arial" charset="0"/>
                <a:cs typeface="Arial" charset="0"/>
              </a:rPr>
              <a:t> </a:t>
            </a:r>
            <a:r>
              <a:rPr lang="ru-RU" sz="2000" dirty="0" err="1">
                <a:latin typeface="Arial" charset="0"/>
                <a:cs typeface="Arial" charset="0"/>
              </a:rPr>
              <a:t>підтримка</a:t>
            </a:r>
            <a:endParaRPr lang="en-US" sz="2000" dirty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Фармакотерапія</a:t>
            </a:r>
            <a:endParaRPr lang="en-US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057012"/>
            <a:ext cx="7467600" cy="4337843"/>
          </a:xfrm>
          <a:solidFill>
            <a:srgbClr val="FFFF99"/>
          </a:solidFill>
        </p:spPr>
        <p:txBody>
          <a:bodyPr>
            <a:normAutofit fontScale="92500"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sz="2000" dirty="0" err="1">
                <a:latin typeface="Arial" pitchFamily="34" charset="0"/>
                <a:cs typeface="Arial" pitchFamily="34" charset="0"/>
              </a:rPr>
              <a:t>Замісна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терапія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-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ферменти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1000 од/кг/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доб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ліпази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3 рази на день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під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час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їжі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або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в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основні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прийоми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їжі</a:t>
            </a: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sz="2000" dirty="0" err="1">
                <a:latin typeface="Arial" pitchFamily="34" charset="0"/>
                <a:cs typeface="Arial" pitchFamily="34" charset="0"/>
              </a:rPr>
              <a:t>Інсулін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+ глюкоза (в фазу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визначення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толерантності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до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їжі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, при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низькій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толерантності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до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їжі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, при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відсутності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збільшення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маси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)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sz="2000" dirty="0" err="1">
                <a:latin typeface="Arial" pitchFamily="34" charset="0"/>
                <a:cs typeface="Arial" pitchFamily="34" charset="0"/>
              </a:rPr>
              <a:t>Препарати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з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анаболічним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ефектом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(при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постійній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збільшенні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маси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в фазу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посиленого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харчування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):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1600" dirty="0" err="1">
                <a:latin typeface="Arial" pitchFamily="34" charset="0"/>
                <a:cs typeface="Arial" pitchFamily="34" charset="0"/>
              </a:rPr>
              <a:t>Інозин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-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внутрішньо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перед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їжею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по 10мг/ кг /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добу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в 2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прийоми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в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другій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половині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дня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протягом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3-5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тижнів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;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1600" dirty="0" err="1">
                <a:latin typeface="Arial" pitchFamily="34" charset="0"/>
                <a:cs typeface="Arial" pitchFamily="34" charset="0"/>
              </a:rPr>
              <a:t>Оротат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калію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-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всередину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до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їжі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10 мг / кг в 2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прийоми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в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другій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половині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дня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протягом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3-5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тижнів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;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1600" dirty="0" err="1">
                <a:latin typeface="Arial" pitchFamily="34" charset="0"/>
                <a:cs typeface="Arial" pitchFamily="34" charset="0"/>
              </a:rPr>
              <a:t>Левокарнітін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- 20% р-р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всередину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за 30 хв до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їди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3 рази в день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протягом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4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тижнів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(5 кап -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недоношені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, 10 кап (до 1 року), 14 кап (1-3 роки)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1600" dirty="0" err="1">
                <a:latin typeface="Arial" pitchFamily="34" charset="0"/>
                <a:cs typeface="Arial" pitchFamily="34" charset="0"/>
              </a:rPr>
              <a:t>Нандролон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- 0,5 мл / кг в / м 1 раз в 1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міс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протягом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3-6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міс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(на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тлі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замісної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терапії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при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вираженому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дефіциті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маси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і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зростання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і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відставання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кісткового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віку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від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паспортного)</a:t>
            </a:r>
            <a:endParaRPr lang="en-US" sz="16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456843"/>
            <a:ext cx="770485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>
                <a:solidFill>
                  <a:schemeClr val="accent1">
                    <a:lumMod val="75000"/>
                  </a:schemeClr>
                </a:solidFill>
              </a:rPr>
              <a:t>Вікові зміни маси тіла:</a:t>
            </a:r>
          </a:p>
          <a:p>
            <a:endParaRPr lang="uk-UA" dirty="0"/>
          </a:p>
          <a:p>
            <a:r>
              <a:rPr lang="uk-UA" dirty="0"/>
              <a:t>• доношена новонароджена дитина має приріст </a:t>
            </a:r>
            <a:r>
              <a:rPr lang="uk-UA" dirty="0" smtClean="0"/>
              <a:t>маси</a:t>
            </a:r>
          </a:p>
          <a:p>
            <a:r>
              <a:rPr lang="uk-UA" dirty="0" smtClean="0"/>
              <a:t>за </a:t>
            </a:r>
            <a:r>
              <a:rPr lang="uk-UA" dirty="0"/>
              <a:t>1-й міс. 600 за 2-й міс. 800 г; за 3-й міс. 800 г; </a:t>
            </a:r>
            <a:endParaRPr lang="uk-UA" dirty="0" smtClean="0"/>
          </a:p>
          <a:p>
            <a:r>
              <a:rPr lang="uk-UA" dirty="0" smtClean="0"/>
              <a:t>за </a:t>
            </a:r>
            <a:r>
              <a:rPr lang="uk-UA" dirty="0"/>
              <a:t>кожний наступний місяць на 50 менше, ніж за попередній</a:t>
            </a:r>
            <a:r>
              <a:rPr lang="uk-UA" dirty="0" smtClean="0"/>
              <a:t>;</a:t>
            </a:r>
          </a:p>
          <a:p>
            <a:endParaRPr lang="uk-UA" dirty="0"/>
          </a:p>
          <a:p>
            <a:r>
              <a:rPr lang="uk-UA" dirty="0"/>
              <a:t>• маса тіла дітей віком старше 1 року вираховується за формулами</a:t>
            </a:r>
          </a:p>
          <a:p>
            <a:r>
              <a:rPr lang="uk-UA" dirty="0"/>
              <a:t>– для дітей віком від 2 до 10 років</a:t>
            </a:r>
            <a:r>
              <a:rPr lang="uk-UA" dirty="0" smtClean="0"/>
              <a:t>:</a:t>
            </a:r>
          </a:p>
          <a:p>
            <a:endParaRPr lang="uk-UA" dirty="0"/>
          </a:p>
          <a:p>
            <a:pPr algn="ctr"/>
            <a:r>
              <a:rPr lang="uk-UA" sz="2400" b="1" dirty="0">
                <a:solidFill>
                  <a:schemeClr val="accent1">
                    <a:lumMod val="75000"/>
                  </a:schemeClr>
                </a:solidFill>
              </a:rPr>
              <a:t>М(кг)= 10+2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</a:rPr>
              <a:t>n,</a:t>
            </a:r>
          </a:p>
          <a:p>
            <a:endParaRPr lang="en-US" dirty="0"/>
          </a:p>
          <a:p>
            <a:r>
              <a:rPr lang="uk-UA" dirty="0"/>
              <a:t>де </a:t>
            </a:r>
            <a:r>
              <a:rPr lang="en-US" dirty="0"/>
              <a:t>n – </a:t>
            </a:r>
            <a:r>
              <a:rPr lang="uk-UA" dirty="0"/>
              <a:t>вік дитини в роках;</a:t>
            </a:r>
          </a:p>
          <a:p>
            <a:pPr algn="ctr"/>
            <a:endParaRPr lang="uk-UA" sz="2400" b="1" dirty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uk-UA" sz="2400" b="1" dirty="0">
                <a:solidFill>
                  <a:schemeClr val="accent1">
                    <a:lumMod val="75000"/>
                  </a:schemeClr>
                </a:solidFill>
              </a:rPr>
              <a:t>М = 30+4 (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</a:rPr>
              <a:t>n–10),</a:t>
            </a:r>
          </a:p>
          <a:p>
            <a:endParaRPr lang="en-US" dirty="0"/>
          </a:p>
          <a:p>
            <a:r>
              <a:rPr lang="uk-UA" dirty="0"/>
              <a:t>де </a:t>
            </a:r>
            <a:r>
              <a:rPr lang="en-US" dirty="0"/>
              <a:t>n – </a:t>
            </a:r>
            <a:r>
              <a:rPr lang="uk-UA" dirty="0"/>
              <a:t>вік дитини в роках.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2785492"/>
            <a:ext cx="2585965" cy="1699841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4750460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93882" y="841276"/>
            <a:ext cx="633670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/>
              <a:t>Дефіцит</a:t>
            </a:r>
            <a:r>
              <a:rPr lang="ru-RU" sz="2400" dirty="0"/>
              <a:t> </a:t>
            </a:r>
            <a:r>
              <a:rPr lang="ru-RU" sz="2400" dirty="0" err="1"/>
              <a:t>маси</a:t>
            </a:r>
            <a:r>
              <a:rPr lang="ru-RU" sz="2400" dirty="0"/>
              <a:t> </a:t>
            </a:r>
            <a:r>
              <a:rPr lang="ru-RU" sz="2400" dirty="0" err="1"/>
              <a:t>визначають</a:t>
            </a:r>
            <a:r>
              <a:rPr lang="ru-RU" sz="2400" dirty="0"/>
              <a:t> за формулою</a:t>
            </a:r>
            <a:r>
              <a:rPr lang="ru-RU" sz="2400" dirty="0" smtClean="0"/>
              <a:t>:</a:t>
            </a:r>
          </a:p>
          <a:p>
            <a:endParaRPr lang="ru-RU" sz="2400" dirty="0"/>
          </a:p>
          <a:p>
            <a:endParaRPr lang="ru-RU" sz="2400" dirty="0" smtClean="0"/>
          </a:p>
          <a:p>
            <a:endParaRPr lang="ru-RU" sz="2400" dirty="0"/>
          </a:p>
          <a:p>
            <a:endParaRPr lang="ru-RU" sz="2400" dirty="0"/>
          </a:p>
          <a:p>
            <a:endParaRPr lang="ru-RU" sz="2400" dirty="0" smtClean="0"/>
          </a:p>
          <a:p>
            <a:endParaRPr lang="ru-RU" sz="2400" dirty="0"/>
          </a:p>
          <a:p>
            <a:r>
              <a:rPr lang="ru-RU" sz="2400" dirty="0" smtClean="0"/>
              <a:t>де </a:t>
            </a:r>
            <a:r>
              <a:rPr lang="ru-RU" sz="2400" dirty="0"/>
              <a:t>Д – </a:t>
            </a:r>
            <a:r>
              <a:rPr lang="ru-RU" sz="2400" dirty="0" err="1"/>
              <a:t>дефіцит</a:t>
            </a:r>
            <a:r>
              <a:rPr lang="ru-RU" sz="2400" dirty="0"/>
              <a:t> </a:t>
            </a:r>
            <a:r>
              <a:rPr lang="ru-RU" sz="2400" dirty="0" err="1"/>
              <a:t>маси</a:t>
            </a:r>
            <a:r>
              <a:rPr lang="ru-RU" sz="2400" dirty="0"/>
              <a:t> </a:t>
            </a:r>
            <a:r>
              <a:rPr lang="ru-RU" sz="2400" dirty="0" err="1"/>
              <a:t>тіла</a:t>
            </a:r>
            <a:r>
              <a:rPr lang="ru-RU" sz="2400" dirty="0"/>
              <a:t> в %, </a:t>
            </a:r>
            <a:endParaRPr lang="ru-RU" sz="2400" dirty="0" smtClean="0"/>
          </a:p>
          <a:p>
            <a:r>
              <a:rPr lang="ru-RU" sz="2400" dirty="0" smtClean="0"/>
              <a:t>     НМ </a:t>
            </a:r>
            <a:r>
              <a:rPr lang="ru-RU" sz="2400" dirty="0"/>
              <a:t>– </a:t>
            </a:r>
            <a:r>
              <a:rPr lang="ru-RU" sz="2400" dirty="0" err="1"/>
              <a:t>належна</a:t>
            </a:r>
            <a:r>
              <a:rPr lang="ru-RU" sz="2400" dirty="0"/>
              <a:t> </a:t>
            </a:r>
            <a:r>
              <a:rPr lang="ru-RU" sz="2400" dirty="0" err="1"/>
              <a:t>маса</a:t>
            </a:r>
            <a:r>
              <a:rPr lang="ru-RU" sz="2400" dirty="0"/>
              <a:t> </a:t>
            </a:r>
            <a:r>
              <a:rPr lang="ru-RU" sz="2400" dirty="0" err="1"/>
              <a:t>тіла</a:t>
            </a:r>
            <a:r>
              <a:rPr lang="ru-RU" sz="2400" dirty="0"/>
              <a:t>, </a:t>
            </a:r>
            <a:endParaRPr lang="ru-RU" sz="2400" dirty="0" smtClean="0"/>
          </a:p>
          <a:p>
            <a:r>
              <a:rPr lang="ru-RU" sz="2400" dirty="0" smtClean="0"/>
              <a:t>     ФМ </a:t>
            </a:r>
            <a:r>
              <a:rPr lang="ru-RU" sz="2400" dirty="0"/>
              <a:t>– </a:t>
            </a:r>
            <a:r>
              <a:rPr lang="ru-RU" sz="2400" dirty="0" err="1"/>
              <a:t>фактична</a:t>
            </a:r>
            <a:r>
              <a:rPr lang="ru-RU" sz="2400" dirty="0"/>
              <a:t> </a:t>
            </a:r>
            <a:r>
              <a:rPr lang="ru-RU" sz="2400" dirty="0" err="1"/>
              <a:t>маса</a:t>
            </a:r>
            <a:r>
              <a:rPr lang="ru-RU" sz="2400" dirty="0"/>
              <a:t> </a:t>
            </a:r>
            <a:r>
              <a:rPr lang="ru-RU" sz="2400" dirty="0" err="1"/>
              <a:t>тіла</a:t>
            </a:r>
            <a:r>
              <a:rPr lang="ru-RU" sz="2400" dirty="0"/>
              <a:t>.</a:t>
            </a:r>
            <a:endParaRPr lang="uk-UA" sz="2400" dirty="0"/>
          </a:p>
        </p:txBody>
      </p:sp>
      <p:sp>
        <p:nvSpPr>
          <p:cNvPr id="4" name="Прямокутник 3"/>
          <p:cNvSpPr/>
          <p:nvPr/>
        </p:nvSpPr>
        <p:spPr>
          <a:xfrm>
            <a:off x="1816817" y="1841450"/>
            <a:ext cx="4934302" cy="120032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sz="2400" b="1" dirty="0" smtClean="0"/>
              <a:t>                  НМ  -  ФМ</a:t>
            </a:r>
            <a:endParaRPr lang="uk-UA" sz="2400" b="1" dirty="0"/>
          </a:p>
          <a:p>
            <a:r>
              <a:rPr lang="uk-UA" sz="2400" b="1" dirty="0" smtClean="0"/>
              <a:t>         Д  =                       х 100</a:t>
            </a:r>
          </a:p>
          <a:p>
            <a:r>
              <a:rPr lang="uk-UA" sz="2400" b="1" dirty="0" smtClean="0"/>
              <a:t>                       НМ</a:t>
            </a:r>
            <a:endParaRPr lang="uk-UA" sz="2400" b="1" dirty="0"/>
          </a:p>
        </p:txBody>
      </p:sp>
      <p:cxnSp>
        <p:nvCxnSpPr>
          <p:cNvPr id="9" name="Пряма сполучна лінія 8"/>
          <p:cNvCxnSpPr/>
          <p:nvPr/>
        </p:nvCxnSpPr>
        <p:spPr>
          <a:xfrm>
            <a:off x="3419872" y="2455161"/>
            <a:ext cx="144016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85222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8" y="216960"/>
            <a:ext cx="7826401" cy="48918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FDD8E4-40A5-4674-9E3F-7ABB7678D1DF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228866"/>
            <a:ext cx="7467600" cy="527843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Поширенність</a:t>
            </a:r>
            <a:endParaRPr lang="en-US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571868" y="3420425"/>
            <a:ext cx="4845080" cy="2294575"/>
          </a:xfrm>
        </p:spPr>
      </p:pic>
      <p:sp>
        <p:nvSpPr>
          <p:cNvPr id="13" name="Объект 12"/>
          <p:cNvSpPr>
            <a:spLocks noGrp="1"/>
          </p:cNvSpPr>
          <p:nvPr>
            <p:ph sz="quarter" idx="2"/>
          </p:nvPr>
        </p:nvSpPr>
        <p:spPr>
          <a:xfrm>
            <a:off x="395288" y="810948"/>
            <a:ext cx="7993062" cy="4386792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sz="1800" b="1" dirty="0">
                <a:latin typeface="Arial" pitchFamily="34" charset="0"/>
                <a:cs typeface="Arial" pitchFamily="34" charset="0"/>
              </a:rPr>
              <a:t>150 млн.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дітей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більш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ніж½ -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Південна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Азія</a:t>
            </a:r>
            <a:endParaRPr lang="ru-RU" sz="1800" b="1" dirty="0">
              <a:latin typeface="Arial" pitchFamily="34" charset="0"/>
              <a:cs typeface="Arial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sz="18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Афганістан</a:t>
            </a:r>
            <a:r>
              <a:rPr lang="ru-RU" sz="1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– 48%, Бангладеш -48%, </a:t>
            </a:r>
          </a:p>
          <a:p>
            <a:pPr marL="0" indent="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sz="18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Індія</a:t>
            </a:r>
            <a:r>
              <a:rPr lang="ru-RU" sz="1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– 47%;</a:t>
            </a:r>
          </a:p>
          <a:p>
            <a:pPr marL="0" indent="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sz="1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Ефіопія</a:t>
            </a:r>
            <a:r>
              <a:rPr lang="ru-RU" sz="1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– 47%, Йемен – 46%, </a:t>
            </a:r>
          </a:p>
          <a:p>
            <a:pPr marL="0" indent="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sz="1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Нігерія</a:t>
            </a:r>
            <a:r>
              <a:rPr lang="ru-RU" sz="1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– 27%, </a:t>
            </a:r>
            <a:r>
              <a:rPr lang="ru-RU" sz="1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Кенія</a:t>
            </a:r>
            <a:r>
              <a:rPr lang="ru-RU" sz="1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– 23%;</a:t>
            </a:r>
          </a:p>
          <a:p>
            <a:pPr marL="0" indent="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sz="1800" b="1" dirty="0" err="1">
                <a:solidFill>
                  <a:srgbClr val="FF9900"/>
                </a:solidFill>
                <a:latin typeface="Arial" pitchFamily="34" charset="0"/>
                <a:cs typeface="Arial" pitchFamily="34" charset="0"/>
              </a:rPr>
              <a:t>Гаіті</a:t>
            </a:r>
            <a:r>
              <a:rPr lang="ru-RU" sz="1800" b="1" dirty="0">
                <a:solidFill>
                  <a:srgbClr val="FF9900"/>
                </a:solidFill>
                <a:latin typeface="Arial" pitchFamily="34" charset="0"/>
                <a:cs typeface="Arial" pitchFamily="34" charset="0"/>
              </a:rPr>
              <a:t> – 28%;</a:t>
            </a:r>
          </a:p>
          <a:p>
            <a:pPr marL="0" indent="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sz="1800" b="1" dirty="0" err="1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Узбекістан</a:t>
            </a:r>
            <a:r>
              <a:rPr lang="ru-RU" sz="180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– 19%</a:t>
            </a:r>
          </a:p>
          <a:p>
            <a:pPr marL="0" indent="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sz="1800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Україна</a:t>
            </a:r>
            <a:r>
              <a:rPr lang="ru-RU" sz="1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– 3%</a:t>
            </a:r>
            <a:endParaRPr lang="en-US" b="1" dirty="0">
              <a:solidFill>
                <a:srgbClr val="0070C0"/>
              </a:solidFill>
            </a:endParaRPr>
          </a:p>
        </p:txBody>
      </p:sp>
      <p:pic>
        <p:nvPicPr>
          <p:cNvPr id="1843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34035" y="1285864"/>
            <a:ext cx="3998901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10" y="3714756"/>
            <a:ext cx="2570162" cy="1727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551179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le 1"/>
          <p:cNvSpPr>
            <a:spLocks noGrp="1"/>
          </p:cNvSpPr>
          <p:nvPr>
            <p:ph type="title" idx="4294967295"/>
          </p:nvPr>
        </p:nvSpPr>
        <p:spPr bwMode="auto">
          <a:xfrm>
            <a:off x="457200" y="228866"/>
            <a:ext cx="7467600" cy="1248833"/>
          </a:xfrm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Autofit/>
          </a:bodyPr>
          <a:lstStyle/>
          <a:p>
            <a:pPr algn="ctr" eaLnBrk="1" hangingPunct="1"/>
            <a:r>
              <a:rPr lang="uk-UA" sz="2800" b="1" cap="none" dirty="0">
                <a:latin typeface="Arial Black" pitchFamily="34" charset="0"/>
              </a:rPr>
              <a:t>Кількість людей, що мають дефіцит маси тіла – </a:t>
            </a:r>
            <a:r>
              <a:rPr lang="en-US" sz="2800" b="1" cap="all" dirty="0">
                <a:latin typeface="Arial Black" pitchFamily="34" charset="0"/>
              </a:rPr>
              <a:t>870</a:t>
            </a:r>
            <a:r>
              <a:rPr lang="uk-UA" sz="2800" b="1" cap="all" dirty="0">
                <a:latin typeface="Arial Black" pitchFamily="34" charset="0"/>
              </a:rPr>
              <a:t> </a:t>
            </a:r>
            <a:r>
              <a:rPr lang="uk-UA" sz="2800" b="1" cap="none" dirty="0">
                <a:latin typeface="Arial Black" pitchFamily="34" charset="0"/>
              </a:rPr>
              <a:t>млн.</a:t>
            </a:r>
            <a:r>
              <a:rPr lang="uk-UA" sz="2800" b="1" cap="all" dirty="0">
                <a:latin typeface="Arial Black" pitchFamily="34" charset="0"/>
              </a:rPr>
              <a:t> </a:t>
            </a:r>
            <a:br>
              <a:rPr lang="uk-UA" sz="2800" b="1" cap="all" dirty="0">
                <a:latin typeface="Arial Black" pitchFamily="34" charset="0"/>
              </a:rPr>
            </a:br>
            <a:r>
              <a:rPr lang="en-US" sz="2800" b="1" cap="none" dirty="0">
                <a:latin typeface="Arial Black" pitchFamily="34" charset="0"/>
              </a:rPr>
              <a:t>(FAO 2012)</a:t>
            </a:r>
          </a:p>
        </p:txBody>
      </p:sp>
      <p:sp>
        <p:nvSpPr>
          <p:cNvPr id="20482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214282" y="1897062"/>
            <a:ext cx="5357850" cy="2640542"/>
          </a:xfrm>
        </p:spPr>
        <p:txBody>
          <a:bodyPr/>
          <a:lstStyle/>
          <a:p>
            <a:pPr eaLnBrk="1" hangingPunct="1"/>
            <a:r>
              <a:rPr lang="ru-RU" b="1" dirty="0" err="1">
                <a:latin typeface="Arial" pitchFamily="34" charset="0"/>
                <a:cs typeface="Arial" pitchFamily="34" charset="0"/>
              </a:rPr>
              <a:t>Азія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– 563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млн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(↓ 30%)</a:t>
            </a:r>
          </a:p>
          <a:p>
            <a:pPr eaLnBrk="1" hangingPunct="1"/>
            <a:r>
              <a:rPr lang="ru-RU" b="1" dirty="0" err="1">
                <a:latin typeface="Arial" pitchFamily="34" charset="0"/>
                <a:cs typeface="Arial" pitchFamily="34" charset="0"/>
              </a:rPr>
              <a:t>Латинська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Америка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– 49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млн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(↓)</a:t>
            </a:r>
          </a:p>
          <a:p>
            <a:pPr eaLnBrk="1" hangingPunct="1"/>
            <a:r>
              <a:rPr lang="ru-RU" b="1" dirty="0">
                <a:latin typeface="Arial" pitchFamily="34" charset="0"/>
                <a:cs typeface="Arial" pitchFamily="34" charset="0"/>
              </a:rPr>
              <a:t>Африка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– 239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млн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(↑)</a:t>
            </a:r>
          </a:p>
          <a:p>
            <a:pPr eaLnBrk="1" hangingPunct="1"/>
            <a:r>
              <a:rPr lang="ru-RU" b="1" dirty="0" err="1">
                <a:latin typeface="Arial" pitchFamily="34" charset="0"/>
                <a:cs typeface="Arial" pitchFamily="34" charset="0"/>
              </a:rPr>
              <a:t>Розвинені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регіони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– 16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млн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(↓↑)</a:t>
            </a: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3174" y="3643318"/>
            <a:ext cx="3745756" cy="190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8" y="1714492"/>
            <a:ext cx="3102029" cy="19288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14282" y="1285864"/>
            <a:ext cx="86439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NB! 70% - </a:t>
            </a:r>
            <a:r>
              <a:rPr lang="uk-UA" b="1" dirty="0">
                <a:solidFill>
                  <a:srgbClr val="FF0000"/>
                </a:solidFill>
              </a:rPr>
              <a:t>Бангладеш</a:t>
            </a:r>
            <a:r>
              <a:rPr lang="en-US" b="1" dirty="0">
                <a:solidFill>
                  <a:srgbClr val="FF0000"/>
                </a:solidFill>
              </a:rPr>
              <a:t>, </a:t>
            </a:r>
            <a:r>
              <a:rPr lang="uk-UA" b="1" dirty="0">
                <a:solidFill>
                  <a:srgbClr val="FF0000"/>
                </a:solidFill>
              </a:rPr>
              <a:t>Індія</a:t>
            </a:r>
            <a:r>
              <a:rPr lang="en-US" b="1" dirty="0">
                <a:solidFill>
                  <a:srgbClr val="FF0000"/>
                </a:solidFill>
              </a:rPr>
              <a:t>, </a:t>
            </a:r>
            <a:r>
              <a:rPr lang="uk-UA" b="1" dirty="0" err="1">
                <a:solidFill>
                  <a:srgbClr val="FF0000"/>
                </a:solidFill>
              </a:rPr>
              <a:t>Пакістан</a:t>
            </a:r>
            <a:r>
              <a:rPr lang="en-US" b="1" dirty="0">
                <a:solidFill>
                  <a:srgbClr val="FF0000"/>
                </a:solidFill>
              </a:rPr>
              <a:t>, </a:t>
            </a:r>
            <a:r>
              <a:rPr lang="uk-UA" b="1" dirty="0">
                <a:solidFill>
                  <a:srgbClr val="FF0000"/>
                </a:solidFill>
              </a:rPr>
              <a:t>Індонезія</a:t>
            </a:r>
            <a:r>
              <a:rPr lang="en-US" b="1" dirty="0">
                <a:solidFill>
                  <a:srgbClr val="FF0000"/>
                </a:solidFill>
              </a:rPr>
              <a:t>, </a:t>
            </a:r>
            <a:r>
              <a:rPr lang="uk-UA" b="1" dirty="0">
                <a:solidFill>
                  <a:srgbClr val="FF0000"/>
                </a:solidFill>
              </a:rPr>
              <a:t>Китай</a:t>
            </a:r>
            <a:r>
              <a:rPr lang="en-US" b="1" dirty="0">
                <a:solidFill>
                  <a:srgbClr val="FF0000"/>
                </a:solidFill>
              </a:rPr>
              <a:t>, </a:t>
            </a:r>
            <a:br>
              <a:rPr lang="en-US" b="1" dirty="0">
                <a:solidFill>
                  <a:srgbClr val="FF0000"/>
                </a:solidFill>
              </a:rPr>
            </a:br>
            <a:r>
              <a:rPr lang="uk-UA" b="1" dirty="0">
                <a:solidFill>
                  <a:srgbClr val="FF0000"/>
                </a:solidFill>
              </a:rPr>
              <a:t>ДР Конго</a:t>
            </a:r>
            <a:r>
              <a:rPr lang="en-US" b="1" dirty="0">
                <a:solidFill>
                  <a:srgbClr val="FF0000"/>
                </a:solidFill>
              </a:rPr>
              <a:t>, </a:t>
            </a:r>
            <a:r>
              <a:rPr lang="uk-UA" b="1" dirty="0">
                <a:solidFill>
                  <a:srgbClr val="FF0000"/>
                </a:solidFill>
              </a:rPr>
              <a:t>Ефіопія</a:t>
            </a:r>
            <a:r>
              <a:rPr lang="en-US" b="1" dirty="0">
                <a:solidFill>
                  <a:srgbClr val="FF0000"/>
                </a:solidFill>
              </a:rPr>
              <a:t>, </a:t>
            </a:r>
            <a:r>
              <a:rPr lang="uk-UA" b="1" dirty="0">
                <a:solidFill>
                  <a:srgbClr val="FF0000"/>
                </a:solidFill>
              </a:rPr>
              <a:t>Сомалі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832835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472" y="214294"/>
            <a:ext cx="7467600" cy="681320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sz="3600" cap="all" dirty="0">
                <a:latin typeface="Arial Black" pitchFamily="34" charset="0"/>
              </a:rPr>
              <a:t>Наслідки БЕН</a:t>
            </a:r>
            <a:endParaRPr lang="en-US" sz="3600" cap="all" dirty="0">
              <a:latin typeface="Arial Black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85720" y="1333500"/>
            <a:ext cx="4000528" cy="3810000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None/>
              <a:defRPr/>
            </a:pPr>
            <a:r>
              <a:rPr lang="uk-UA" b="1" dirty="0" err="1">
                <a:latin typeface="Arial Black" pitchFamily="34" charset="0"/>
              </a:rPr>
              <a:t>“</a:t>
            </a:r>
            <a:r>
              <a:rPr lang="uk-UA" b="1" dirty="0" err="1">
                <a:latin typeface="Arial Black" pitchFamily="34" charset="0"/>
                <a:cs typeface="Arial" pitchFamily="34" charset="0"/>
              </a:rPr>
              <a:t>Гострі”</a:t>
            </a:r>
            <a:r>
              <a:rPr lang="uk-UA" b="1" dirty="0">
                <a:latin typeface="Arial Black" pitchFamily="34" charset="0"/>
                <a:cs typeface="Arial" pitchFamily="34" charset="0"/>
              </a:rPr>
              <a:t> ефекти на захворюваність, летальність </a:t>
            </a:r>
            <a:endParaRPr lang="en-US" dirty="0">
              <a:latin typeface="Arial Black" pitchFamily="34" charset="0"/>
              <a:cs typeface="Arial" pitchFamily="34" charset="0"/>
            </a:endParaRPr>
          </a:p>
          <a:p>
            <a:pPr marL="0" indent="-72000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uk-UA" sz="2800" dirty="0">
                <a:latin typeface="Arial" pitchFamily="34" charset="0"/>
                <a:cs typeface="Arial" pitchFamily="34" charset="0"/>
              </a:rPr>
              <a:t> Тяжка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– </a:t>
            </a:r>
            <a:r>
              <a:rPr lang="uk-UA" sz="2800" dirty="0">
                <a:latin typeface="Arial" pitchFamily="34" charset="0"/>
                <a:cs typeface="Arial" pitchFamily="34" charset="0"/>
              </a:rPr>
              <a:t>ризик летальності більше в 8 разів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;</a:t>
            </a:r>
          </a:p>
          <a:p>
            <a:pPr marL="0" indent="-72000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uk-UA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uk-UA" sz="2800" dirty="0" err="1">
                <a:latin typeface="Arial" pitchFamily="34" charset="0"/>
                <a:cs typeface="Arial" pitchFamily="34" charset="0"/>
              </a:rPr>
              <a:t>Сереньо-тяжка</a:t>
            </a:r>
            <a:r>
              <a:rPr lang="uk-UA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– </a:t>
            </a:r>
            <a:r>
              <a:rPr lang="uk-UA" sz="2800" dirty="0">
                <a:latin typeface="Arial" pitchFamily="34" charset="0"/>
                <a:cs typeface="Arial" pitchFamily="34" charset="0"/>
              </a:rPr>
              <a:t>в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4-5-</a:t>
            </a:r>
            <a:r>
              <a:rPr lang="uk-UA" sz="2800" dirty="0">
                <a:latin typeface="Arial" pitchFamily="34" charset="0"/>
                <a:cs typeface="Arial" pitchFamily="34" charset="0"/>
              </a:rPr>
              <a:t>разів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;</a:t>
            </a:r>
          </a:p>
          <a:p>
            <a:pPr marL="0" indent="-72000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uk-UA" sz="2800" dirty="0">
                <a:latin typeface="Arial" pitchFamily="34" charset="0"/>
                <a:cs typeface="Arial" pitchFamily="34" charset="0"/>
              </a:rPr>
              <a:t> Легка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– </a:t>
            </a:r>
            <a:r>
              <a:rPr lang="uk-UA" sz="2800" dirty="0">
                <a:latin typeface="Arial" pitchFamily="34" charset="0"/>
                <a:cs typeface="Arial" pitchFamily="34" charset="0"/>
              </a:rPr>
              <a:t>в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2-3-</a:t>
            </a:r>
            <a:r>
              <a:rPr lang="uk-UA" sz="2800" dirty="0">
                <a:latin typeface="Arial" pitchFamily="34" charset="0"/>
                <a:cs typeface="Arial" pitchFamily="34" charset="0"/>
              </a:rPr>
              <a:t>рази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quarter" idx="2"/>
          </p:nvPr>
        </p:nvSpPr>
        <p:spPr>
          <a:xfrm>
            <a:off x="4714876" y="1285864"/>
            <a:ext cx="3657600" cy="3810000"/>
          </a:xfrm>
        </p:spPr>
        <p:txBody>
          <a:bodyPr/>
          <a:lstStyle/>
          <a:p>
            <a:pPr>
              <a:buNone/>
            </a:pP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БЕН </a:t>
            </a:r>
            <a:r>
              <a:rPr lang="ru-RU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кожен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рік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вбиває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5 млн. </a:t>
            </a:r>
            <a:r>
              <a:rPr lang="ru-RU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дітей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b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 </a:t>
            </a:r>
            <a:r>
              <a:rPr lang="ru-RU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дитина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кожні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6 секунд !!!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20CA3F-3A3A-4BB8-8F37-932160F53808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6313" y="2786062"/>
            <a:ext cx="3963669" cy="2928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F491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5773</TotalTime>
  <Words>3209</Words>
  <Application>Microsoft Office PowerPoint</Application>
  <PresentationFormat>Екран (16:10)</PresentationFormat>
  <Paragraphs>570</Paragraphs>
  <Slides>59</Slides>
  <Notes>3</Notes>
  <HiddenSlides>1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59</vt:i4>
      </vt:variant>
    </vt:vector>
  </HeadingPairs>
  <TitlesOfParts>
    <vt:vector size="60" baseType="lpstr">
      <vt:lpstr>Эркер</vt:lpstr>
      <vt:lpstr>БІЛКОВО-ЕНЕРГЕТИЧНА НЕДОСТАТНІСТЬ</vt:lpstr>
      <vt:lpstr>    Порушення харчування MALNUTRITION</vt:lpstr>
      <vt:lpstr>Порушення харчування</vt:lpstr>
      <vt:lpstr>У 1961 році Об'єднаним комітетом експертів ФАО / ВООЗ з питань харчування був запропонований термін «білково-енергетична недостатність» (БЕН), як узагальнюючий для позначення таких захворювань, як маразм і квашиоркор.</vt:lpstr>
      <vt:lpstr>Термінологія</vt:lpstr>
      <vt:lpstr>Презентація PowerPoint</vt:lpstr>
      <vt:lpstr>Поширенність</vt:lpstr>
      <vt:lpstr>Кількість людей, що мають дефіцит маси тіла – 870 млн.  (FAO 2012)</vt:lpstr>
      <vt:lpstr>Наслідки БЕН</vt:lpstr>
      <vt:lpstr>Наслідки БЕН</vt:lpstr>
      <vt:lpstr>Модель БЕН (UNICEF, 1991, адаптов.)</vt:lpstr>
      <vt:lpstr> Причини порушення нутритивного статусу (БЕН) </vt:lpstr>
      <vt:lpstr>Причини порушення нутритивного статусу (БЕН)</vt:lpstr>
      <vt:lpstr>Патогенез Гормональний дисбаланс (катаболічна направленість)</vt:lpstr>
      <vt:lpstr>Водно-електролітний дисбаланс</vt:lpstr>
      <vt:lpstr>Порушення білкового обміну</vt:lpstr>
      <vt:lpstr>Порушення жирового обміну</vt:lpstr>
      <vt:lpstr>ШКТ</vt:lpstr>
      <vt:lpstr>Серцево-судинна система</vt:lpstr>
      <vt:lpstr>Презентація PowerPoint</vt:lpstr>
      <vt:lpstr> Основні клінічні синдроми БЕН: </vt:lpstr>
      <vt:lpstr>Основні клінічні синдроми БЕН:</vt:lpstr>
      <vt:lpstr>Основні клінічні синдроми БЕН:</vt:lpstr>
      <vt:lpstr>Основні клінічні синдроми БЕН:</vt:lpstr>
      <vt:lpstr>Основні клінічні синдроми БЕН:</vt:lpstr>
      <vt:lpstr>класифікація</vt:lpstr>
      <vt:lpstr>За часом виникнення</vt:lpstr>
      <vt:lpstr>класифікація</vt:lpstr>
      <vt:lpstr>Класифікація </vt:lpstr>
      <vt:lpstr>Презентація PowerPoint</vt:lpstr>
      <vt:lpstr>Маразм  (marasmus, marasmos – виснаження)</vt:lpstr>
      <vt:lpstr>Квашиоркор (Cicely Williams, 1935) «червоний, золотий» хлопчик, «знехтуваний»</vt:lpstr>
      <vt:lpstr>Презентація PowerPoint</vt:lpstr>
      <vt:lpstr>Презентація PowerPoint</vt:lpstr>
      <vt:lpstr>Маразм-квашиоркор (тяжке білкове та енергетичне голодування при нашаруванні інфекції)</vt:lpstr>
      <vt:lpstr>Діагностика</vt:lpstr>
      <vt:lpstr>Презентація PowerPoint</vt:lpstr>
      <vt:lpstr>Презентація PowerPoint</vt:lpstr>
      <vt:lpstr>Копрограма</vt:lpstr>
      <vt:lpstr>Презентація PowerPoint</vt:lpstr>
      <vt:lpstr>Діагностика</vt:lpstr>
      <vt:lpstr>Лікування БЕН</vt:lpstr>
      <vt:lpstr>Діетотерапія (принцип «омолодження» їжі,  поетапне змінення раціону)</vt:lpstr>
      <vt:lpstr>Принципи дієтотерапії</vt:lpstr>
      <vt:lpstr>Дієтотерапія</vt:lpstr>
      <vt:lpstr>Лікування</vt:lpstr>
      <vt:lpstr>10 кроків з виходжування дітей з недостатністю харчування</vt:lpstr>
      <vt:lpstr>1. Лікування та профілактика гіпоглікемії</vt:lpstr>
      <vt:lpstr>2. Лікування и профілактика гипотермії</vt:lpstr>
      <vt:lpstr>3. Лікування и профілактика дегідратації (ризик швидкої декомпенсації і розвитку гострої серцевої недостатності - всередину. В / В - тільки при гиповолемічному шоці і ін. невідкладних станах)</vt:lpstr>
      <vt:lpstr>4. Корекція електролітного дисбалансу</vt:lpstr>
      <vt:lpstr>5. Лікування та попередження інфекційних ускладнень 6. Коррекція дефициту мікронутрієнтів</vt:lpstr>
      <vt:lpstr>7-8. Збалансована дієтотерапія з урахуванням тяжкості стану, порушеної функції шлунково-кишкового тракту, харчової толерантності</vt:lpstr>
      <vt:lpstr>Презентація PowerPoint</vt:lpstr>
      <vt:lpstr>9. Сенсорна стимуляція і емоційна підтримка</vt:lpstr>
      <vt:lpstr>Тривала реабілітація</vt:lpstr>
      <vt:lpstr>Фармакотерапія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Белково-энергетическая недостаточность у детей</dc:title>
  <dc:creator>Katya</dc:creator>
  <cp:lastModifiedBy>ADMIN</cp:lastModifiedBy>
  <cp:revision>221</cp:revision>
  <dcterms:created xsi:type="dcterms:W3CDTF">2012-08-26T07:31:34Z</dcterms:created>
  <dcterms:modified xsi:type="dcterms:W3CDTF">2024-09-03T20:42:51Z</dcterms:modified>
</cp:coreProperties>
</file>