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20"/>
  </p:notesMasterIdLst>
  <p:sldIdLst>
    <p:sldId id="256" r:id="rId2"/>
    <p:sldId id="258" r:id="rId3"/>
    <p:sldId id="259" r:id="rId4"/>
    <p:sldId id="270" r:id="rId5"/>
    <p:sldId id="272" r:id="rId6"/>
    <p:sldId id="261" r:id="rId7"/>
    <p:sldId id="262" r:id="rId8"/>
    <p:sldId id="273" r:id="rId9"/>
    <p:sldId id="263" r:id="rId10"/>
    <p:sldId id="265" r:id="rId11"/>
    <p:sldId id="266" r:id="rId12"/>
    <p:sldId id="275" r:id="rId13"/>
    <p:sldId id="276" r:id="rId14"/>
    <p:sldId id="264" r:id="rId15"/>
    <p:sldId id="277" r:id="rId16"/>
    <p:sldId id="267" r:id="rId17"/>
    <p:sldId id="268" r:id="rId18"/>
    <p:sldId id="279"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8" autoAdjust="0"/>
    <p:restoredTop sz="94660"/>
  </p:normalViewPr>
  <p:slideViewPr>
    <p:cSldViewPr>
      <p:cViewPr>
        <p:scale>
          <a:sx n="66" d="100"/>
          <a:sy n="66" d="100"/>
        </p:scale>
        <p:origin x="-2922" y="-10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917CE8-F675-4524-9AE6-873E175B3B81}" type="datetimeFigureOut">
              <a:rPr lang="ru-RU"/>
              <a:pPr>
                <a:defRPr/>
              </a:pPr>
              <a:t>10.05.2016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DE08DCC-531C-4EEE-8F16-2630367A7694}" type="slidenum">
              <a:rPr lang="ru-RU"/>
              <a:pPr>
                <a:defRPr/>
              </a:pPr>
              <a:t>‹#›</a:t>
            </a:fld>
            <a:endParaRPr lang="ru-RU"/>
          </a:p>
        </p:txBody>
      </p:sp>
    </p:spTree>
    <p:extLst>
      <p:ext uri="{BB962C8B-B14F-4D97-AF65-F5344CB8AC3E}">
        <p14:creationId xmlns:p14="http://schemas.microsoft.com/office/powerpoint/2010/main" val="1925997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ru-RU"/>
              <a:t>Образец заголовка</a:t>
            </a:r>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ru-RU"/>
              <a:t>Образец подзаголовка</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19" name="Rectangle 17"/>
          <p:cNvSpPr>
            <a:spLocks noGrp="1" noChangeArrowheads="1"/>
          </p:cNvSpPr>
          <p:nvPr>
            <p:ph type="ftr" sz="quarter" idx="11"/>
          </p:nvPr>
        </p:nvSpPr>
        <p:spPr/>
        <p:txBody>
          <a:bodyPr/>
          <a:lstStyle>
            <a:lvl1pPr>
              <a:defRPr/>
            </a:lvl1pPr>
          </a:lstStyle>
          <a:p>
            <a:pPr>
              <a:defRPr/>
            </a:pPr>
            <a:endParaRPr lang="ru-RU"/>
          </a:p>
        </p:txBody>
      </p:sp>
      <p:sp>
        <p:nvSpPr>
          <p:cNvPr id="20" name="Rectangle 18"/>
          <p:cNvSpPr>
            <a:spLocks noGrp="1" noChangeArrowheads="1"/>
          </p:cNvSpPr>
          <p:nvPr>
            <p:ph type="sldNum" sz="quarter" idx="12"/>
          </p:nvPr>
        </p:nvSpPr>
        <p:spPr/>
        <p:txBody>
          <a:bodyPr/>
          <a:lstStyle>
            <a:lvl1pPr>
              <a:defRPr/>
            </a:lvl1pPr>
          </a:lstStyle>
          <a:p>
            <a:pPr>
              <a:defRPr/>
            </a:pPr>
            <a:fld id="{78599BF2-BB6B-4D2F-838F-47998A9E0594}" type="slidenum">
              <a:rPr lang="ru-RU"/>
              <a:pPr>
                <a:defRPr/>
              </a:pPr>
              <a:t>‹#›</a:t>
            </a:fld>
            <a:endParaRPr lang="ru-RU"/>
          </a:p>
        </p:txBody>
      </p:sp>
    </p:spTree>
    <p:extLst>
      <p:ext uri="{BB962C8B-B14F-4D97-AF65-F5344CB8AC3E}">
        <p14:creationId xmlns:p14="http://schemas.microsoft.com/office/powerpoint/2010/main" val="603102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929604BF-6284-40E0-B336-1DD41440DA96}"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69183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F66F96F8-BDA8-4269-9622-5F3D8D2C2110}"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497300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749EA36C-E8BF-47D1-80FD-0A52A3883DF2}"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25977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248BDA00-194A-444D-922F-192AACD96CC9}"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334034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2CEBBA1-F79A-4828-8DA9-C9CD474E6FA1}"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95170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53BFA901-2067-4A77-B72E-CCE0748F0244}"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84483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8D038B8A-6FC3-4C93-88F3-E20240B40193}"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3465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B3ADC75B-5A19-4D45-8054-BEA6E0C3CEBA}" type="slidenum">
              <a:rPr lang="ru-RU"/>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286312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CF6D72B1-F5F2-450A-B7B8-77E5818A85DD}" type="slidenum">
              <a:rPr lang="ru-RU"/>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418749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9A26EECA-0B0F-438E-8428-BE7F5F661120}"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6812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2724E227-5371-4550-8D8B-A0B0D74E5419}"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9808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ru-RU"/>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26CA189A-BA71-4F48-8191-9A0665BC8E3B}" type="slidenum">
              <a:rPr lang="ru-RU"/>
              <a:pPr>
                <a:defRPr/>
              </a:pPr>
              <a:t>‹#›</a:t>
            </a:fld>
            <a:endParaRPr lang="ru-RU"/>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708"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35275" y="2133600"/>
            <a:ext cx="6308725" cy="1511300"/>
          </a:xfrm>
        </p:spPr>
        <p:txBody>
          <a:bodyPr/>
          <a:lstStyle/>
          <a:p>
            <a:pPr eaLnBrk="1" hangingPunct="1"/>
            <a:r>
              <a:rPr lang="en-US" altLang="uk-UA" sz="4000" smtClean="0">
                <a:solidFill>
                  <a:schemeClr val="bg1"/>
                </a:solidFill>
              </a:rPr>
              <a:t>SOCIETY IN THE FOCUS OF PHILOSOPHY</a:t>
            </a:r>
            <a:r>
              <a:rPr lang="ru-RU" altLang="uk-UA" sz="4000" smtClean="0">
                <a:solidFill>
                  <a:schemeClr val="tx1"/>
                </a:solidFill>
              </a:rPr>
              <a:t> </a:t>
            </a:r>
            <a:r>
              <a:rPr lang="en-US" altLang="uk-UA" sz="4000" smtClean="0">
                <a:solidFill>
                  <a:schemeClr val="tx1"/>
                </a:solidFill>
              </a:rPr>
              <a:t> </a:t>
            </a:r>
            <a:endParaRPr lang="ru-RU" altLang="uk-UA" sz="4000" smtClean="0">
              <a:solidFill>
                <a:schemeClr val="tx1"/>
              </a:solidFill>
            </a:endParaRPr>
          </a:p>
        </p:txBody>
      </p:sp>
      <p:sp>
        <p:nvSpPr>
          <p:cNvPr id="3075" name="Rectangle 3"/>
          <p:cNvSpPr>
            <a:spLocks noGrp="1" noChangeArrowheads="1"/>
          </p:cNvSpPr>
          <p:nvPr>
            <p:ph type="subTitle" idx="1"/>
          </p:nvPr>
        </p:nvSpPr>
        <p:spPr>
          <a:xfrm>
            <a:off x="2987675" y="1125538"/>
            <a:ext cx="6019800" cy="1752600"/>
          </a:xfrm>
        </p:spPr>
        <p:txBody>
          <a:bodyPr/>
          <a:lstStyle/>
          <a:p>
            <a:pPr eaLnBrk="1" hangingPunct="1"/>
            <a:r>
              <a:rPr lang="en-US" altLang="uk-UA" b="1" smtClean="0"/>
              <a:t>Lecture 9</a:t>
            </a:r>
            <a:endParaRPr lang="ru-RU" altLang="uk-UA"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uk-UA" altLang="uk-UA" smtClean="0"/>
          </a:p>
        </p:txBody>
      </p:sp>
      <p:sp>
        <p:nvSpPr>
          <p:cNvPr id="60419" name="Rectangle 3"/>
          <p:cNvSpPr>
            <a:spLocks noGrp="1" noChangeArrowheads="1"/>
          </p:cNvSpPr>
          <p:nvPr>
            <p:ph type="body" idx="1"/>
          </p:nvPr>
        </p:nvSpPr>
        <p:spPr>
          <a:xfrm>
            <a:off x="395288" y="911225"/>
            <a:ext cx="8229600" cy="3886200"/>
          </a:xfrm>
        </p:spPr>
        <p:txBody>
          <a:bodyPr/>
          <a:lstStyle/>
          <a:p>
            <a:r>
              <a:rPr lang="en-US" altLang="uk-UA" sz="3600" b="1" smtClean="0"/>
              <a:t>Political ideology</a:t>
            </a:r>
            <a:r>
              <a:rPr lang="en-US" altLang="uk-UA" sz="3600" smtClean="0"/>
              <a:t> is a certain set of ideals, principles, doctrines, myths or symbols of a social movement, institution, class, or large group that explains how society should work</a:t>
            </a:r>
            <a:r>
              <a:rPr lang="ru-RU" altLang="uk-UA" sz="3600" smtClean="0"/>
              <a:t> </a:t>
            </a:r>
            <a:endParaRPr lang="en-US" altLang="uk-UA" sz="3600" smtClean="0"/>
          </a:p>
          <a:p>
            <a:pPr>
              <a:buFont typeface="Wingdings" pitchFamily="2" charset="2"/>
              <a:buNone/>
            </a:pPr>
            <a:endParaRPr lang="en-US" altLang="uk-UA" sz="3600" smtClean="0"/>
          </a:p>
          <a:p>
            <a:r>
              <a:rPr lang="en-US" altLang="uk-UA" sz="3600" smtClean="0"/>
              <a:t>A political ideology largely concerns itself with </a:t>
            </a:r>
            <a:r>
              <a:rPr lang="en-US" altLang="uk-UA" sz="3600" b="1" smtClean="0"/>
              <a:t>how to allocate power and to what ends it should be used</a:t>
            </a:r>
            <a:r>
              <a:rPr lang="ru-RU" altLang="uk-UA" sz="3600" b="1"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0419">
                                            <p:txEl>
                                              <p:pRg st="2" end="2"/>
                                            </p:txEl>
                                          </p:spTgt>
                                        </p:tgtEl>
                                        <p:attrNameLst>
                                          <p:attrName>style.visibility</p:attrName>
                                        </p:attrNameLst>
                                      </p:cBhvr>
                                      <p:to>
                                        <p:strVal val="visible"/>
                                      </p:to>
                                    </p:set>
                                    <p:anim calcmode="lin" valueType="num">
                                      <p:cBhvr additive="base">
                                        <p:cTn id="7" dur="5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041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19113" y="762000"/>
            <a:ext cx="8229600" cy="1371600"/>
          </a:xfrm>
        </p:spPr>
        <p:txBody>
          <a:bodyPr/>
          <a:lstStyle/>
          <a:p>
            <a:r>
              <a:rPr lang="ru-RU" altLang="uk-UA" sz="4000" b="1" smtClean="0"/>
              <a:t>Political ideology has two dimensions:</a:t>
            </a:r>
            <a:r>
              <a:rPr lang="ru-RU" altLang="uk-UA" sz="4000" smtClean="0"/>
              <a:t> </a:t>
            </a:r>
          </a:p>
        </p:txBody>
      </p:sp>
      <p:sp>
        <p:nvSpPr>
          <p:cNvPr id="13315" name="Rectangle 3"/>
          <p:cNvSpPr>
            <a:spLocks noGrp="1" noChangeArrowheads="1"/>
          </p:cNvSpPr>
          <p:nvPr>
            <p:ph type="body" idx="1"/>
          </p:nvPr>
        </p:nvSpPr>
        <p:spPr>
          <a:xfrm>
            <a:off x="374650" y="2495550"/>
            <a:ext cx="8229600" cy="3886200"/>
          </a:xfrm>
        </p:spPr>
        <p:txBody>
          <a:bodyPr/>
          <a:lstStyle/>
          <a:p>
            <a:r>
              <a:rPr lang="ru-RU" altLang="uk-UA" b="1" smtClean="0"/>
              <a:t>Goals:</a:t>
            </a:r>
            <a:r>
              <a:rPr lang="ru-RU" altLang="uk-UA" smtClean="0"/>
              <a:t> how society should work (or be arranged)</a:t>
            </a:r>
          </a:p>
          <a:p>
            <a:r>
              <a:rPr lang="ru-RU" altLang="uk-UA" b="1" smtClean="0"/>
              <a:t>Methods:</a:t>
            </a:r>
            <a:r>
              <a:rPr lang="ru-RU" altLang="uk-UA" smtClean="0"/>
              <a:t> the most appropriate ways to achieve the goals  </a:t>
            </a:r>
            <a:endParaRPr lang="en-US" altLang="uk-UA" smtClean="0"/>
          </a:p>
          <a:p>
            <a:pPr>
              <a:buFont typeface="Wingdings" pitchFamily="2" charset="2"/>
              <a:buNone/>
            </a:pPr>
            <a:endParaRPr lang="en-US" altLang="uk-UA"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260350"/>
            <a:ext cx="8229600" cy="1371600"/>
          </a:xfrm>
        </p:spPr>
        <p:txBody>
          <a:bodyPr/>
          <a:lstStyle/>
          <a:p>
            <a:r>
              <a:rPr lang="en-US" altLang="uk-UA" sz="4000" b="1" smtClean="0"/>
              <a:t>KARL POPPER</a:t>
            </a:r>
            <a:r>
              <a:rPr lang="en-US" altLang="uk-UA" sz="4000" smtClean="0"/>
              <a:t> (1902-1994)</a:t>
            </a:r>
            <a:endParaRPr lang="ru-RU" altLang="uk-UA" sz="4000" smtClean="0"/>
          </a:p>
        </p:txBody>
      </p:sp>
      <p:sp>
        <p:nvSpPr>
          <p:cNvPr id="72707" name="Rectangle 3"/>
          <p:cNvSpPr>
            <a:spLocks noGrp="1" noChangeArrowheads="1"/>
          </p:cNvSpPr>
          <p:nvPr>
            <p:ph type="body" sz="half" idx="1"/>
          </p:nvPr>
        </p:nvSpPr>
        <p:spPr>
          <a:xfrm>
            <a:off x="252413" y="1557338"/>
            <a:ext cx="6048375" cy="4895850"/>
          </a:xfrm>
        </p:spPr>
        <p:txBody>
          <a:bodyPr/>
          <a:lstStyle/>
          <a:p>
            <a:pPr>
              <a:lnSpc>
                <a:spcPct val="90000"/>
              </a:lnSpc>
            </a:pPr>
            <a:r>
              <a:rPr lang="en-US" altLang="uk-UA" smtClean="0"/>
              <a:t>In the book </a:t>
            </a:r>
            <a:r>
              <a:rPr lang="en-US" altLang="uk-UA" u="sng" smtClean="0"/>
              <a:t>“The Open Society and Its Enemies”</a:t>
            </a:r>
            <a:r>
              <a:rPr lang="en-US" altLang="uk-UA" smtClean="0"/>
              <a:t> (1945) he criticized Platonism, Marxism, totalitarianism (the models of a “closed society”)</a:t>
            </a:r>
          </a:p>
          <a:p>
            <a:pPr>
              <a:lnSpc>
                <a:spcPct val="90000"/>
              </a:lnSpc>
            </a:pPr>
            <a:r>
              <a:rPr lang="en-US" altLang="uk-UA" b="1" smtClean="0"/>
              <a:t>Open Society</a:t>
            </a:r>
            <a:r>
              <a:rPr lang="en-US" altLang="uk-UA" smtClean="0"/>
              <a:t> </a:t>
            </a:r>
            <a:r>
              <a:rPr lang="en-US" altLang="uk-UA" b="1" smtClean="0"/>
              <a:t>is based on</a:t>
            </a:r>
            <a:r>
              <a:rPr lang="en-US" altLang="uk-UA" smtClean="0"/>
              <a:t> democracy and critical thinking individuals, which are free from various taboos and make decisions as a result of agreement and consensus</a:t>
            </a:r>
            <a:endParaRPr lang="ru-RU" altLang="uk-UA" smtClean="0"/>
          </a:p>
        </p:txBody>
      </p:sp>
      <p:pic>
        <p:nvPicPr>
          <p:cNvPr id="14340" name="Picture 5" descr="Karl_Popper"/>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372225" y="1484313"/>
            <a:ext cx="2470150" cy="3165475"/>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72707">
                                            <p:txEl>
                                              <p:pRg st="1" end="1"/>
                                            </p:txEl>
                                          </p:spTgt>
                                        </p:tgtEl>
                                        <p:attrNameLst>
                                          <p:attrName>style.visibility</p:attrName>
                                        </p:attrNameLst>
                                      </p:cBhvr>
                                      <p:to>
                                        <p:strVal val="visible"/>
                                      </p:to>
                                    </p:set>
                                    <p:animEffect transition="in" filter="fade">
                                      <p:cBhvr>
                                        <p:cTn id="7" dur="800" decel="100000"/>
                                        <p:tgtEl>
                                          <p:spTgt spid="72707">
                                            <p:txEl>
                                              <p:pRg st="1" end="1"/>
                                            </p:txEl>
                                          </p:spTgt>
                                        </p:tgtEl>
                                      </p:cBhvr>
                                    </p:animEffect>
                                    <p:anim calcmode="lin" valueType="num">
                                      <p:cBhvr>
                                        <p:cTn id="8" dur="800" decel="100000" fill="hold"/>
                                        <p:tgtEl>
                                          <p:spTgt spid="72707">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72707">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72707">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2707">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2707">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uk-UA" altLang="uk-UA" smtClean="0"/>
          </a:p>
        </p:txBody>
      </p:sp>
      <p:sp>
        <p:nvSpPr>
          <p:cNvPr id="74755" name="Rectangle 3"/>
          <p:cNvSpPr>
            <a:spLocks noGrp="1" noChangeArrowheads="1"/>
          </p:cNvSpPr>
          <p:nvPr>
            <p:ph type="body" idx="1"/>
          </p:nvPr>
        </p:nvSpPr>
        <p:spPr>
          <a:xfrm>
            <a:off x="457200" y="1123950"/>
            <a:ext cx="8229600" cy="4897438"/>
          </a:xfrm>
        </p:spPr>
        <p:txBody>
          <a:bodyPr/>
          <a:lstStyle/>
          <a:p>
            <a:pPr>
              <a:lnSpc>
                <a:spcPct val="90000"/>
              </a:lnSpc>
            </a:pPr>
            <a:r>
              <a:rPr lang="en-US" altLang="uk-UA" smtClean="0"/>
              <a:t>Because the accumulation of a human knowledge is unpredictable, </a:t>
            </a:r>
            <a:r>
              <a:rPr lang="en-US" altLang="uk-UA" b="1" smtClean="0"/>
              <a:t>the political system should be flexible</a:t>
            </a:r>
            <a:r>
              <a:rPr lang="en-US" altLang="uk-UA" smtClean="0"/>
              <a:t>. In the Open Society the political elite does not have unlimited power and can be removed without bloodshed</a:t>
            </a:r>
          </a:p>
          <a:p>
            <a:pPr>
              <a:lnSpc>
                <a:spcPct val="90000"/>
              </a:lnSpc>
            </a:pPr>
            <a:endParaRPr lang="en-US" altLang="uk-UA" smtClean="0"/>
          </a:p>
          <a:p>
            <a:pPr>
              <a:lnSpc>
                <a:spcPct val="90000"/>
              </a:lnSpc>
            </a:pPr>
            <a:r>
              <a:rPr lang="en-US" altLang="uk-UA" b="1" smtClean="0"/>
              <a:t>Society must be open to multiple points of view and cultures</a:t>
            </a:r>
            <a:r>
              <a:rPr lang="en-US" altLang="uk-UA" smtClean="0"/>
              <a:t>, must be pluralistic and multicultural</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74755">
                                            <p:txEl>
                                              <p:pRg st="2" end="2"/>
                                            </p:txEl>
                                          </p:spTgt>
                                        </p:tgtEl>
                                        <p:attrNameLst>
                                          <p:attrName>style.visibility</p:attrName>
                                        </p:attrNameLst>
                                      </p:cBhvr>
                                      <p:to>
                                        <p:strVal val="visible"/>
                                      </p:to>
                                    </p:set>
                                    <p:animEffect transition="in" filter="fade">
                                      <p:cBhvr>
                                        <p:cTn id="7" dur="770" decel="100000"/>
                                        <p:tgtEl>
                                          <p:spTgt spid="74755">
                                            <p:txEl>
                                              <p:pRg st="2" end="2"/>
                                            </p:txEl>
                                          </p:spTgt>
                                        </p:tgtEl>
                                      </p:cBhvr>
                                    </p:animEffect>
                                    <p:animScale>
                                      <p:cBhvr>
                                        <p:cTn id="8" dur="770" decel="100000"/>
                                        <p:tgtEl>
                                          <p:spTgt spid="74755">
                                            <p:txEl>
                                              <p:pRg st="2" end="2"/>
                                            </p:txEl>
                                          </p:spTgt>
                                        </p:tgtEl>
                                      </p:cBhvr>
                                      <p:from x="10000" y="10000"/>
                                      <p:to x="200000" y="450000"/>
                                    </p:animScale>
                                    <p:animScale>
                                      <p:cBhvr>
                                        <p:cTn id="9" dur="1230" accel="100000" fill="hold">
                                          <p:stCondLst>
                                            <p:cond delay="770"/>
                                          </p:stCondLst>
                                        </p:cTn>
                                        <p:tgtEl>
                                          <p:spTgt spid="74755">
                                            <p:txEl>
                                              <p:pRg st="2" end="2"/>
                                            </p:txEl>
                                          </p:spTgt>
                                        </p:tgtEl>
                                      </p:cBhvr>
                                      <p:from x="200000" y="450000"/>
                                      <p:to x="100000" y="100000"/>
                                    </p:animScale>
                                    <p:set>
                                      <p:cBhvr>
                                        <p:cTn id="10" dur="770" fill="hold"/>
                                        <p:tgtEl>
                                          <p:spTgt spid="74755">
                                            <p:txEl>
                                              <p:pRg st="2" end="2"/>
                                            </p:txEl>
                                          </p:spTgt>
                                        </p:tgtEl>
                                        <p:attrNameLst>
                                          <p:attrName>ppt_x</p:attrName>
                                        </p:attrNameLst>
                                      </p:cBhvr>
                                      <p:to>
                                        <p:strVal val="(0.5)"/>
                                      </p:to>
                                    </p:set>
                                    <p:anim from="(0.5)" to="(#ppt_x)" calcmode="lin" valueType="num">
                                      <p:cBhvr>
                                        <p:cTn id="11" dur="1230" accel="100000" fill="hold">
                                          <p:stCondLst>
                                            <p:cond delay="770"/>
                                          </p:stCondLst>
                                        </p:cTn>
                                        <p:tgtEl>
                                          <p:spTgt spid="74755">
                                            <p:txEl>
                                              <p:pRg st="2" end="2"/>
                                            </p:txEl>
                                          </p:spTgt>
                                        </p:tgtEl>
                                        <p:attrNameLst>
                                          <p:attrName>ppt_x</p:attrName>
                                        </p:attrNameLst>
                                      </p:cBhvr>
                                    </p:anim>
                                    <p:set>
                                      <p:cBhvr>
                                        <p:cTn id="12" dur="770" fill="hold"/>
                                        <p:tgtEl>
                                          <p:spTgt spid="74755">
                                            <p:txEl>
                                              <p:pRg st="2" end="2"/>
                                            </p:txEl>
                                          </p:spTgt>
                                        </p:tgtEl>
                                        <p:attrNameLst>
                                          <p:attrName>ppt_y</p:attrName>
                                        </p:attrNameLst>
                                      </p:cBhvr>
                                      <p:to>
                                        <p:strVal val="(#ppt_y+0.4)"/>
                                      </p:to>
                                    </p:set>
                                    <p:anim from="(#ppt_y+0.4)" to="(#ppt_y)" calcmode="lin" valueType="num">
                                      <p:cBhvr>
                                        <p:cTn id="13" dur="1230" accel="100000" fill="hold">
                                          <p:stCondLst>
                                            <p:cond delay="770"/>
                                          </p:stCondLst>
                                        </p:cTn>
                                        <p:tgtEl>
                                          <p:spTgt spid="74755">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uk-UA" altLang="uk-UA" smtClean="0"/>
          </a:p>
        </p:txBody>
      </p:sp>
      <p:sp>
        <p:nvSpPr>
          <p:cNvPr id="59395" name="Rectangle 3"/>
          <p:cNvSpPr>
            <a:spLocks noGrp="1" noChangeArrowheads="1"/>
          </p:cNvSpPr>
          <p:nvPr>
            <p:ph type="body" idx="1"/>
          </p:nvPr>
        </p:nvSpPr>
        <p:spPr>
          <a:xfrm>
            <a:off x="323850" y="909638"/>
            <a:ext cx="6696075" cy="5832475"/>
          </a:xfrm>
        </p:spPr>
        <p:txBody>
          <a:bodyPr/>
          <a:lstStyle/>
          <a:p>
            <a:pPr>
              <a:lnSpc>
                <a:spcPct val="90000"/>
              </a:lnSpc>
              <a:buFont typeface="Wingdings" pitchFamily="2" charset="2"/>
              <a:buNone/>
            </a:pPr>
            <a:r>
              <a:rPr lang="ru-RU" altLang="uk-UA" smtClean="0"/>
              <a:t>   KARL MARX proposed </a:t>
            </a:r>
            <a:r>
              <a:rPr lang="ru-RU" altLang="uk-UA" b="1" smtClean="0"/>
              <a:t>base/superstructure model </a:t>
            </a:r>
          </a:p>
          <a:p>
            <a:pPr>
              <a:lnSpc>
                <a:spcPct val="90000"/>
              </a:lnSpc>
              <a:buFont typeface="Wingdings" pitchFamily="2" charset="2"/>
              <a:buNone/>
            </a:pPr>
            <a:r>
              <a:rPr lang="ru-RU" altLang="uk-UA" b="1" smtClean="0"/>
              <a:t>   of a society:</a:t>
            </a:r>
            <a:r>
              <a:rPr lang="ru-RU" altLang="uk-UA" smtClean="0"/>
              <a:t> </a:t>
            </a:r>
          </a:p>
          <a:p>
            <a:pPr>
              <a:lnSpc>
                <a:spcPct val="90000"/>
              </a:lnSpc>
            </a:pPr>
            <a:r>
              <a:rPr lang="ru-RU" altLang="uk-UA" smtClean="0"/>
              <a:t>The </a:t>
            </a:r>
            <a:r>
              <a:rPr lang="ru-RU" altLang="uk-UA" b="1" smtClean="0"/>
              <a:t>base </a:t>
            </a:r>
            <a:r>
              <a:rPr lang="ru-RU" altLang="uk-UA" smtClean="0"/>
              <a:t>refers to the means </a:t>
            </a:r>
          </a:p>
          <a:p>
            <a:pPr>
              <a:lnSpc>
                <a:spcPct val="90000"/>
              </a:lnSpc>
              <a:buFont typeface="Wingdings" pitchFamily="2" charset="2"/>
              <a:buNone/>
            </a:pPr>
            <a:r>
              <a:rPr lang="ru-RU" altLang="uk-UA" smtClean="0"/>
              <a:t>    of producton of a society </a:t>
            </a:r>
          </a:p>
          <a:p>
            <a:pPr>
              <a:lnSpc>
                <a:spcPct val="90000"/>
              </a:lnSpc>
            </a:pPr>
            <a:r>
              <a:rPr lang="ru-RU" altLang="uk-UA" smtClean="0"/>
              <a:t>The </a:t>
            </a:r>
            <a:r>
              <a:rPr lang="ru-RU" altLang="uk-UA" b="1" smtClean="0"/>
              <a:t>superstructure </a:t>
            </a:r>
            <a:r>
              <a:rPr lang="ru-RU" altLang="uk-UA" smtClean="0"/>
              <a:t>is formed   on top of the base, and comprises that society's ideology, as well as its law system, political system…</a:t>
            </a:r>
          </a:p>
          <a:p>
            <a:pPr>
              <a:lnSpc>
                <a:spcPct val="90000"/>
              </a:lnSpc>
            </a:pPr>
            <a:r>
              <a:rPr lang="ru-RU" altLang="uk-UA" b="1" smtClean="0"/>
              <a:t>The base (economics) determines the superstructure</a:t>
            </a:r>
            <a:r>
              <a:rPr lang="ru-RU" altLang="uk-UA" smtClean="0"/>
              <a:t> </a:t>
            </a:r>
          </a:p>
        </p:txBody>
      </p:sp>
      <p:pic>
        <p:nvPicPr>
          <p:cNvPr id="16388" name="Picture 5" descr="Mar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688" y="333375"/>
            <a:ext cx="2617787"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4" end="4"/>
                                            </p:txEl>
                                          </p:spTgt>
                                        </p:tgtEl>
                                        <p:attrNameLst>
                                          <p:attrName>style.visibility</p:attrName>
                                        </p:attrNameLst>
                                      </p:cBhvr>
                                      <p:to>
                                        <p:strVal val="visible"/>
                                      </p:to>
                                    </p:set>
                                    <p:anim calcmode="lin" valueType="num">
                                      <p:cBhvr additive="base">
                                        <p:cTn id="7"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9395">
                                            <p:txEl>
                                              <p:pRg st="5" end="5"/>
                                            </p:txEl>
                                          </p:spTgt>
                                        </p:tgtEl>
                                        <p:attrNameLst>
                                          <p:attrName>style.visibility</p:attrName>
                                        </p:attrNameLst>
                                      </p:cBhvr>
                                      <p:to>
                                        <p:strVal val="visible"/>
                                      </p:to>
                                    </p:set>
                                    <p:anim calcmode="lin" valueType="num">
                                      <p:cBhvr additive="base">
                                        <p:cTn id="11" dur="5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939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617538"/>
            <a:ext cx="8229600" cy="1371600"/>
          </a:xfrm>
        </p:spPr>
        <p:txBody>
          <a:bodyPr/>
          <a:lstStyle/>
          <a:p>
            <a:r>
              <a:rPr lang="en-US" altLang="uk-UA" sz="3600" b="1" u="sng" smtClean="0"/>
              <a:t>Concept “Consumer society”</a:t>
            </a:r>
            <a:r>
              <a:rPr lang="en-US" altLang="uk-UA" sz="3600" smtClean="0"/>
              <a:t> ERICH FROMM, JEAN BAUDRILLARD)</a:t>
            </a:r>
            <a:endParaRPr lang="ru-RU" altLang="uk-UA" sz="3600" smtClean="0"/>
          </a:p>
        </p:txBody>
      </p:sp>
      <p:sp>
        <p:nvSpPr>
          <p:cNvPr id="75779" name="Rectangle 3"/>
          <p:cNvSpPr>
            <a:spLocks noGrp="1" noChangeArrowheads="1"/>
          </p:cNvSpPr>
          <p:nvPr>
            <p:ph type="body" idx="1"/>
          </p:nvPr>
        </p:nvSpPr>
        <p:spPr>
          <a:xfrm>
            <a:off x="457200" y="2125663"/>
            <a:ext cx="8229600" cy="4687887"/>
          </a:xfrm>
        </p:spPr>
        <p:txBody>
          <a:bodyPr/>
          <a:lstStyle/>
          <a:p>
            <a:pPr>
              <a:lnSpc>
                <a:spcPct val="90000"/>
              </a:lnSpc>
            </a:pPr>
            <a:r>
              <a:rPr lang="en-US" altLang="uk-UA" b="1" smtClean="0"/>
              <a:t>Consumer society</a:t>
            </a:r>
            <a:r>
              <a:rPr lang="en-US" altLang="uk-UA" smtClean="0"/>
              <a:t> is a social and economical order that encourages </a:t>
            </a:r>
            <a:r>
              <a:rPr lang="en-US" altLang="uk-UA" b="1" smtClean="0"/>
              <a:t>the purchase of goods and services in ever-greater amounts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Scale>
                                      <p:cBhvr>
                                        <p:cTn id="7" dur="1000" decel="50000" fill="hold">
                                          <p:stCondLst>
                                            <p:cond delay="0"/>
                                          </p:stCondLst>
                                        </p:cTn>
                                        <p:tgtEl>
                                          <p:spTgt spid="7577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5779">
                                            <p:txEl>
                                              <p:pRg st="0" end="0"/>
                                            </p:txEl>
                                          </p:spTgt>
                                        </p:tgtEl>
                                        <p:attrNameLst>
                                          <p:attrName>ppt_x</p:attrName>
                                          <p:attrName>ppt_y</p:attrName>
                                        </p:attrNameLst>
                                      </p:cBhvr>
                                    </p:animMotion>
                                    <p:animEffect transition="in" filter="fade">
                                      <p:cBhvr>
                                        <p:cTn id="9" dur="1000"/>
                                        <p:tgtEl>
                                          <p:spTgt spid="75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19113" y="473075"/>
            <a:ext cx="8229600" cy="1371600"/>
          </a:xfrm>
        </p:spPr>
        <p:txBody>
          <a:bodyPr/>
          <a:lstStyle/>
          <a:p>
            <a:r>
              <a:rPr lang="en-US" altLang="uk-UA" sz="4000" b="1" smtClean="0"/>
              <a:t>Elements of the spiritual sphere:</a:t>
            </a:r>
            <a:r>
              <a:rPr lang="en-US" altLang="uk-UA" sz="4000" smtClean="0"/>
              <a:t> </a:t>
            </a:r>
            <a:endParaRPr lang="ru-RU" altLang="uk-UA" sz="4000" smtClean="0"/>
          </a:p>
        </p:txBody>
      </p:sp>
      <p:sp>
        <p:nvSpPr>
          <p:cNvPr id="62467" name="Rectangle 3"/>
          <p:cNvSpPr>
            <a:spLocks noGrp="1" noChangeArrowheads="1"/>
          </p:cNvSpPr>
          <p:nvPr>
            <p:ph type="body" idx="1"/>
          </p:nvPr>
        </p:nvSpPr>
        <p:spPr/>
        <p:txBody>
          <a:bodyPr/>
          <a:lstStyle/>
          <a:p>
            <a:pPr>
              <a:buFont typeface="Wingdings" pitchFamily="2" charset="2"/>
              <a:buNone/>
            </a:pPr>
            <a:r>
              <a:rPr lang="en-US" altLang="uk-UA" smtClean="0"/>
              <a:t>1) </a:t>
            </a:r>
            <a:r>
              <a:rPr lang="en-US" altLang="uk-UA" b="1" smtClean="0"/>
              <a:t>spiritual necessities</a:t>
            </a:r>
            <a:r>
              <a:rPr lang="en-US" altLang="uk-UA" smtClean="0"/>
              <a:t> (as a source of spiritual activity) </a:t>
            </a:r>
          </a:p>
          <a:p>
            <a:pPr>
              <a:buFont typeface="Wingdings" pitchFamily="2" charset="2"/>
              <a:buNone/>
            </a:pPr>
            <a:r>
              <a:rPr lang="en-US" altLang="uk-UA" smtClean="0"/>
              <a:t>2) </a:t>
            </a:r>
            <a:r>
              <a:rPr lang="en-US" altLang="uk-UA" b="1" smtClean="0"/>
              <a:t>spiritual values</a:t>
            </a:r>
            <a:r>
              <a:rPr lang="en-US" altLang="uk-UA" smtClean="0"/>
              <a:t> (live in the form of ideas)</a:t>
            </a:r>
          </a:p>
          <a:p>
            <a:pPr>
              <a:buFont typeface="Wingdings" pitchFamily="2" charset="2"/>
              <a:buNone/>
            </a:pPr>
            <a:r>
              <a:rPr lang="en-US" altLang="uk-UA" smtClean="0"/>
              <a:t>3) </a:t>
            </a:r>
            <a:r>
              <a:rPr lang="en-US" altLang="uk-UA" b="1" smtClean="0"/>
              <a:t>subjects of spiritual activity</a:t>
            </a:r>
            <a:r>
              <a:rPr lang="ru-RU" altLang="uk-UA"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7" presetClass="entr" presetSubtype="4" fill="hold" nodeType="clickEffect">
                                  <p:stCondLst>
                                    <p:cond delay="0"/>
                                  </p:stCondLst>
                                  <p:childTnLst>
                                    <p:set>
                                      <p:cBhvr>
                                        <p:cTn id="18" dur="1" fill="hold">
                                          <p:stCondLst>
                                            <p:cond delay="0"/>
                                          </p:stCondLst>
                                        </p:cTn>
                                        <p:tgtEl>
                                          <p:spTgt spid="62467">
                                            <p:txEl>
                                              <p:pRg st="2" end="2"/>
                                            </p:txEl>
                                          </p:spTgt>
                                        </p:tgtEl>
                                        <p:attrNameLst>
                                          <p:attrName>style.visibility</p:attrName>
                                        </p:attrNameLst>
                                      </p:cBhvr>
                                      <p:to>
                                        <p:strVal val="visible"/>
                                      </p:to>
                                    </p:set>
                                    <p:anim calcmode="lin" valueType="num">
                                      <p:cBhvr additive="base">
                                        <p:cTn id="19" dur="50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544513"/>
            <a:ext cx="8229600" cy="1371600"/>
          </a:xfrm>
        </p:spPr>
        <p:txBody>
          <a:bodyPr/>
          <a:lstStyle/>
          <a:p>
            <a:r>
              <a:rPr lang="en-US" altLang="uk-UA" sz="3600" b="1" smtClean="0"/>
              <a:t>The main forms of spiritual activity:</a:t>
            </a:r>
            <a:r>
              <a:rPr lang="en-US" altLang="uk-UA" smtClean="0"/>
              <a:t> </a:t>
            </a:r>
            <a:endParaRPr lang="ru-RU" altLang="uk-UA" smtClean="0"/>
          </a:p>
        </p:txBody>
      </p:sp>
      <p:sp>
        <p:nvSpPr>
          <p:cNvPr id="19459" name="Rectangle 3"/>
          <p:cNvSpPr>
            <a:spLocks noGrp="1" noChangeArrowheads="1"/>
          </p:cNvSpPr>
          <p:nvPr>
            <p:ph type="body" idx="1"/>
          </p:nvPr>
        </p:nvSpPr>
        <p:spPr/>
        <p:txBody>
          <a:bodyPr/>
          <a:lstStyle/>
          <a:p>
            <a:r>
              <a:rPr lang="en-US" altLang="uk-UA" b="1" smtClean="0"/>
              <a:t>moral </a:t>
            </a:r>
            <a:r>
              <a:rPr lang="en-US" altLang="uk-UA" smtClean="0"/>
              <a:t>– the sphere of norms</a:t>
            </a:r>
          </a:p>
          <a:p>
            <a:r>
              <a:rPr lang="en-US" altLang="uk-UA" b="1" smtClean="0"/>
              <a:t>religion</a:t>
            </a:r>
            <a:r>
              <a:rPr lang="ru-RU" altLang="uk-UA" smtClean="0"/>
              <a:t> </a:t>
            </a:r>
            <a:r>
              <a:rPr lang="en-US" altLang="uk-UA" smtClean="0"/>
              <a:t>(based on faith on supernatural forces)</a:t>
            </a:r>
            <a:r>
              <a:rPr lang="ru-RU" altLang="uk-UA" smtClean="0"/>
              <a:t> </a:t>
            </a:r>
            <a:endParaRPr lang="en-US" altLang="uk-UA" smtClean="0"/>
          </a:p>
          <a:p>
            <a:r>
              <a:rPr lang="en-US" altLang="uk-UA" b="1" smtClean="0"/>
              <a:t>science</a:t>
            </a:r>
            <a:r>
              <a:rPr lang="en-US" altLang="uk-UA" smtClean="0"/>
              <a:t> (based on rational cognition)</a:t>
            </a:r>
          </a:p>
          <a:p>
            <a:r>
              <a:rPr lang="en-US" altLang="uk-UA" b="1" smtClean="0"/>
              <a:t>art</a:t>
            </a:r>
          </a:p>
          <a:p>
            <a:pPr>
              <a:buFont typeface="Wingdings" pitchFamily="2" charset="2"/>
              <a:buNone/>
            </a:pPr>
            <a:endParaRPr lang="en-US" altLang="uk-UA" b="1" smtClean="0"/>
          </a:p>
          <a:p>
            <a:endParaRPr lang="ru-RU" altLang="uk-UA"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uk-UA" altLang="uk-UA" smtClean="0"/>
          </a:p>
        </p:txBody>
      </p:sp>
      <p:sp>
        <p:nvSpPr>
          <p:cNvPr id="77827" name="Rectangle 3"/>
          <p:cNvSpPr>
            <a:spLocks noGrp="1" noChangeArrowheads="1"/>
          </p:cNvSpPr>
          <p:nvPr>
            <p:ph type="body" idx="1"/>
          </p:nvPr>
        </p:nvSpPr>
        <p:spPr>
          <a:xfrm>
            <a:off x="457200" y="908050"/>
            <a:ext cx="8229600" cy="5256213"/>
          </a:xfrm>
        </p:spPr>
        <p:txBody>
          <a:bodyPr/>
          <a:lstStyle/>
          <a:p>
            <a:r>
              <a:rPr lang="en-US" altLang="uk-UA" b="1" smtClean="0"/>
              <a:t>Spirituality</a:t>
            </a:r>
            <a:r>
              <a:rPr lang="en-US" altLang="uk-UA" smtClean="0"/>
              <a:t> can refer to an ultimate or an alleged immaterial reality; an inner path enabling a person to discover the essence of his/her being; or the “deepest values and meanings by which people live”</a:t>
            </a:r>
          </a:p>
          <a:p>
            <a:pPr>
              <a:buFont typeface="Wingdings" pitchFamily="2" charset="2"/>
              <a:buNone/>
            </a:pPr>
            <a:endParaRPr lang="en-US" altLang="uk-UA" smtClean="0"/>
          </a:p>
          <a:p>
            <a:r>
              <a:rPr lang="en-US" altLang="uk-UA" b="1" smtClean="0"/>
              <a:t>Social consciousness</a:t>
            </a:r>
            <a:r>
              <a:rPr lang="en-US" altLang="uk-UA" smtClean="0"/>
              <a:t>, or social awareness, is defined as consciousness shared by individuals within a society</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77827">
                                            <p:txEl>
                                              <p:pRg st="2" end="2"/>
                                            </p:txEl>
                                          </p:spTgt>
                                        </p:tgtEl>
                                        <p:attrNameLst>
                                          <p:attrName>style.visibility</p:attrName>
                                        </p:attrNameLst>
                                      </p:cBhvr>
                                      <p:to>
                                        <p:strVal val="visible"/>
                                      </p:to>
                                    </p:set>
                                    <p:anim calcmode="lin" valueType="num">
                                      <p:cBhvr>
                                        <p:cTn id="7" dur="1000" fill="hold"/>
                                        <p:tgtEl>
                                          <p:spTgt spid="77827">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77827">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77827">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778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endParaRPr lang="uk-UA" altLang="uk-UA" smtClean="0"/>
          </a:p>
        </p:txBody>
      </p:sp>
      <p:sp>
        <p:nvSpPr>
          <p:cNvPr id="4099" name="Rectangle 4"/>
          <p:cNvSpPr>
            <a:spLocks noGrp="1" noChangeArrowheads="1"/>
          </p:cNvSpPr>
          <p:nvPr>
            <p:ph type="body" idx="1"/>
          </p:nvPr>
        </p:nvSpPr>
        <p:spPr>
          <a:xfrm>
            <a:off x="500063" y="1143000"/>
            <a:ext cx="8229600" cy="5545138"/>
          </a:xfrm>
        </p:spPr>
        <p:txBody>
          <a:bodyPr/>
          <a:lstStyle/>
          <a:p>
            <a:r>
              <a:rPr lang="en-US" altLang="uk-UA" sz="3600" b="1" smtClean="0"/>
              <a:t>Social philosophy</a:t>
            </a:r>
            <a:r>
              <a:rPr lang="en-US" altLang="uk-UA" sz="3600" smtClean="0"/>
              <a:t> is the field of philosophy about society, principles of its functioning and development, questions about social behavior</a:t>
            </a:r>
          </a:p>
          <a:p>
            <a:endParaRPr lang="en-US" altLang="uk-UA" sz="3600" smtClean="0"/>
          </a:p>
          <a:p>
            <a:r>
              <a:rPr lang="en-US" altLang="uk-UA" sz="3600" b="1" smtClean="0"/>
              <a:t>Society</a:t>
            </a:r>
            <a:r>
              <a:rPr lang="en-US" altLang="uk-UA" sz="3600" smtClean="0"/>
              <a:t> is a historical form of the coexisting of people</a:t>
            </a:r>
            <a:r>
              <a:rPr lang="en-US" altLang="uk-UA" smtClean="0"/>
              <a:t> </a:t>
            </a:r>
            <a:r>
              <a:rPr lang="ru-RU" altLang="uk-UA" smtClean="0"/>
              <a:t> </a:t>
            </a:r>
            <a:endParaRPr lang="en-US" altLang="uk-UA" sz="3600" smtClean="0"/>
          </a:p>
          <a:p>
            <a:pPr>
              <a:buFont typeface="Wingdings" pitchFamily="2" charset="2"/>
              <a:buNone/>
            </a:pPr>
            <a:endParaRPr lang="ru-RU" altLang="uk-UA" sz="3600" smtClean="0"/>
          </a:p>
          <a:p>
            <a:pPr>
              <a:buFont typeface="Wingdings" pitchFamily="2" charset="2"/>
              <a:buNone/>
            </a:pPr>
            <a:endParaRPr lang="ru-RU" altLang="uk-UA" sz="3600" smtClean="0"/>
          </a:p>
          <a:p>
            <a:pPr>
              <a:buFont typeface="Wingdings" pitchFamily="2" charset="2"/>
              <a:buNone/>
            </a:pPr>
            <a:endParaRPr lang="en-US" altLang="uk-UA" sz="36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099">
                                            <p:txEl>
                                              <p:pRg st="2" end="2"/>
                                            </p:txEl>
                                          </p:spTgt>
                                        </p:tgtEl>
                                        <p:attrNameLst>
                                          <p:attrName>style.visibility</p:attrName>
                                        </p:attrNameLst>
                                      </p:cBhvr>
                                      <p:to>
                                        <p:strVal val="visible"/>
                                      </p:to>
                                    </p:set>
                                    <p:animEffect transition="in" filter="wipe(down)">
                                      <p:cBhvr>
                                        <p:cTn id="7" dur="580">
                                          <p:stCondLst>
                                            <p:cond delay="0"/>
                                          </p:stCondLst>
                                        </p:cTn>
                                        <p:tgtEl>
                                          <p:spTgt spid="4099">
                                            <p:txEl>
                                              <p:pRg st="2" end="2"/>
                                            </p:txEl>
                                          </p:spTgt>
                                        </p:tgtEl>
                                      </p:cBhvr>
                                    </p:animEffect>
                                    <p:anim calcmode="lin" valueType="num">
                                      <p:cBhvr>
                                        <p:cTn id="8" dur="1822" tmFilter="0,0; 0.14,0.36; 0.43,0.73; 0.71,0.91; 1.0,1.0">
                                          <p:stCondLst>
                                            <p:cond delay="0"/>
                                          </p:stCondLst>
                                        </p:cTn>
                                        <p:tgtEl>
                                          <p:spTgt spid="4099">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9">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9">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9">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9">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9">
                                            <p:txEl>
                                              <p:pRg st="2" end="2"/>
                                            </p:txEl>
                                          </p:spTgt>
                                        </p:tgtEl>
                                      </p:cBhvr>
                                      <p:to x="100000" y="60000"/>
                                    </p:animScale>
                                    <p:animScale>
                                      <p:cBhvr>
                                        <p:cTn id="14" dur="166" decel="50000">
                                          <p:stCondLst>
                                            <p:cond delay="676"/>
                                          </p:stCondLst>
                                        </p:cTn>
                                        <p:tgtEl>
                                          <p:spTgt spid="4099">
                                            <p:txEl>
                                              <p:pRg st="2" end="2"/>
                                            </p:txEl>
                                          </p:spTgt>
                                        </p:tgtEl>
                                      </p:cBhvr>
                                      <p:to x="100000" y="100000"/>
                                    </p:animScale>
                                    <p:animScale>
                                      <p:cBhvr>
                                        <p:cTn id="15" dur="26">
                                          <p:stCondLst>
                                            <p:cond delay="1312"/>
                                          </p:stCondLst>
                                        </p:cTn>
                                        <p:tgtEl>
                                          <p:spTgt spid="4099">
                                            <p:txEl>
                                              <p:pRg st="2" end="2"/>
                                            </p:txEl>
                                          </p:spTgt>
                                        </p:tgtEl>
                                      </p:cBhvr>
                                      <p:to x="100000" y="80000"/>
                                    </p:animScale>
                                    <p:animScale>
                                      <p:cBhvr>
                                        <p:cTn id="16" dur="166" decel="50000">
                                          <p:stCondLst>
                                            <p:cond delay="1338"/>
                                          </p:stCondLst>
                                        </p:cTn>
                                        <p:tgtEl>
                                          <p:spTgt spid="4099">
                                            <p:txEl>
                                              <p:pRg st="2" end="2"/>
                                            </p:txEl>
                                          </p:spTgt>
                                        </p:tgtEl>
                                      </p:cBhvr>
                                      <p:to x="100000" y="100000"/>
                                    </p:animScale>
                                    <p:animScale>
                                      <p:cBhvr>
                                        <p:cTn id="17" dur="26">
                                          <p:stCondLst>
                                            <p:cond delay="1642"/>
                                          </p:stCondLst>
                                        </p:cTn>
                                        <p:tgtEl>
                                          <p:spTgt spid="4099">
                                            <p:txEl>
                                              <p:pRg st="2" end="2"/>
                                            </p:txEl>
                                          </p:spTgt>
                                        </p:tgtEl>
                                      </p:cBhvr>
                                      <p:to x="100000" y="90000"/>
                                    </p:animScale>
                                    <p:animScale>
                                      <p:cBhvr>
                                        <p:cTn id="18" dur="166" decel="50000">
                                          <p:stCondLst>
                                            <p:cond delay="1668"/>
                                          </p:stCondLst>
                                        </p:cTn>
                                        <p:tgtEl>
                                          <p:spTgt spid="4099">
                                            <p:txEl>
                                              <p:pRg st="2" end="2"/>
                                            </p:txEl>
                                          </p:spTgt>
                                        </p:tgtEl>
                                      </p:cBhvr>
                                      <p:to x="100000" y="100000"/>
                                    </p:animScale>
                                    <p:animScale>
                                      <p:cBhvr>
                                        <p:cTn id="19" dur="26">
                                          <p:stCondLst>
                                            <p:cond delay="1808"/>
                                          </p:stCondLst>
                                        </p:cTn>
                                        <p:tgtEl>
                                          <p:spTgt spid="4099">
                                            <p:txEl>
                                              <p:pRg st="2" end="2"/>
                                            </p:txEl>
                                          </p:spTgt>
                                        </p:tgtEl>
                                      </p:cBhvr>
                                      <p:to x="100000" y="95000"/>
                                    </p:animScale>
                                    <p:animScale>
                                      <p:cBhvr>
                                        <p:cTn id="20" dur="166" decel="50000">
                                          <p:stCondLst>
                                            <p:cond delay="1834"/>
                                          </p:stCondLst>
                                        </p:cTn>
                                        <p:tgtEl>
                                          <p:spTgt spid="4099">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uk-UA" altLang="uk-UA" smtClean="0"/>
          </a:p>
        </p:txBody>
      </p:sp>
      <p:sp>
        <p:nvSpPr>
          <p:cNvPr id="54275" name="Rectangle 3"/>
          <p:cNvSpPr>
            <a:spLocks noGrp="1" noChangeArrowheads="1"/>
          </p:cNvSpPr>
          <p:nvPr>
            <p:ph type="body" idx="1"/>
          </p:nvPr>
        </p:nvSpPr>
        <p:spPr>
          <a:xfrm>
            <a:off x="468313" y="765175"/>
            <a:ext cx="8229600" cy="5761038"/>
          </a:xfrm>
        </p:spPr>
        <p:txBody>
          <a:bodyPr/>
          <a:lstStyle/>
          <a:p>
            <a:pPr>
              <a:lnSpc>
                <a:spcPct val="90000"/>
              </a:lnSpc>
            </a:pPr>
            <a:r>
              <a:rPr lang="en-US" altLang="uk-UA" b="1" u="sng" smtClean="0"/>
              <a:t>In the Ancient Greece philosophy</a:t>
            </a:r>
            <a:r>
              <a:rPr lang="en-US" altLang="uk-UA" smtClean="0"/>
              <a:t> society was considered as the community, part of nature</a:t>
            </a:r>
          </a:p>
          <a:p>
            <a:pPr>
              <a:lnSpc>
                <a:spcPct val="90000"/>
              </a:lnSpc>
            </a:pPr>
            <a:endParaRPr lang="en-US" altLang="uk-UA" u="sng" smtClean="0"/>
          </a:p>
          <a:p>
            <a:pPr>
              <a:lnSpc>
                <a:spcPct val="90000"/>
              </a:lnSpc>
            </a:pPr>
            <a:r>
              <a:rPr lang="en-US" altLang="uk-UA" b="1" u="sng" smtClean="0"/>
              <a:t>In the Middle ages</a:t>
            </a:r>
            <a:r>
              <a:rPr lang="en-US" altLang="uk-UA" smtClean="0"/>
              <a:t> concept “society” was changed on some new – state</a:t>
            </a:r>
          </a:p>
          <a:p>
            <a:pPr>
              <a:lnSpc>
                <a:spcPct val="90000"/>
              </a:lnSpc>
              <a:buFont typeface="Wingdings" pitchFamily="2" charset="2"/>
              <a:buNone/>
            </a:pPr>
            <a:endParaRPr lang="en-US" altLang="uk-UA" u="sng" smtClean="0"/>
          </a:p>
          <a:p>
            <a:pPr>
              <a:lnSpc>
                <a:spcPct val="90000"/>
              </a:lnSpc>
            </a:pPr>
            <a:r>
              <a:rPr lang="en-US" altLang="uk-UA" b="1" u="sng" smtClean="0"/>
              <a:t>Only from the New times</a:t>
            </a:r>
            <a:r>
              <a:rPr lang="en-US" altLang="uk-UA" smtClean="0"/>
              <a:t> society was considered as the independent sphere of being with the specific principles of existence</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4275">
                                            <p:txEl>
                                              <p:pRg st="4" end="4"/>
                                            </p:txEl>
                                          </p:spTgt>
                                        </p:tgtEl>
                                        <p:attrNameLst>
                                          <p:attrName>style.visibility</p:attrName>
                                        </p:attrNameLst>
                                      </p:cBhvr>
                                      <p:to>
                                        <p:strVal val="visible"/>
                                      </p:to>
                                    </p:set>
                                    <p:anim calcmode="lin" valueType="num">
                                      <p:cBhvr additive="base">
                                        <p:cTn id="7" dur="500" fill="hold"/>
                                        <p:tgtEl>
                                          <p:spTgt spid="54275">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3213" y="257175"/>
            <a:ext cx="8229600" cy="1371600"/>
          </a:xfrm>
        </p:spPr>
        <p:txBody>
          <a:bodyPr/>
          <a:lstStyle/>
          <a:p>
            <a:r>
              <a:rPr lang="en-US" altLang="uk-UA" sz="4000" b="1" smtClean="0"/>
              <a:t>THOMAS HOBBES</a:t>
            </a:r>
            <a:r>
              <a:rPr lang="en-US" altLang="uk-UA" sz="4000" smtClean="0"/>
              <a:t> (1588-1679)</a:t>
            </a:r>
            <a:endParaRPr lang="ru-RU" altLang="uk-UA" sz="4000" smtClean="0"/>
          </a:p>
        </p:txBody>
      </p:sp>
      <p:pic>
        <p:nvPicPr>
          <p:cNvPr id="6147" name="Picture 5" descr="1251719908_hobbes"/>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477000" y="1339850"/>
            <a:ext cx="2559050" cy="3097213"/>
          </a:xfrm>
        </p:spPr>
      </p:pic>
      <p:sp>
        <p:nvSpPr>
          <p:cNvPr id="6148" name="Rectangle 10"/>
          <p:cNvSpPr>
            <a:spLocks noChangeArrowheads="1"/>
          </p:cNvSpPr>
          <p:nvPr/>
        </p:nvSpPr>
        <p:spPr bwMode="auto">
          <a:xfrm>
            <a:off x="252413" y="1414463"/>
            <a:ext cx="633571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US" altLang="uk-UA" sz="3200"/>
              <a:t>Society exists because of the </a:t>
            </a:r>
            <a:r>
              <a:rPr lang="en-US" altLang="uk-UA" sz="3200" b="1" u="sng"/>
              <a:t>“social contract”</a:t>
            </a:r>
            <a:r>
              <a:rPr lang="en-US" altLang="uk-UA" sz="3200" b="1"/>
              <a:t>:</a:t>
            </a:r>
            <a:r>
              <a:rPr lang="en-US" altLang="uk-UA" sz="3200"/>
              <a:t> </a:t>
            </a:r>
            <a:r>
              <a:rPr lang="en-US" altLang="uk-UA" sz="3200" b="1"/>
              <a:t>individuals</a:t>
            </a:r>
            <a:r>
              <a:rPr lang="en-US" altLang="uk-UA" sz="3200"/>
              <a:t> </a:t>
            </a:r>
            <a:r>
              <a:rPr lang="en-US" altLang="uk-UA" sz="3200" b="1"/>
              <a:t>have consented</a:t>
            </a:r>
            <a:r>
              <a:rPr lang="en-US" altLang="uk-UA" sz="3200"/>
              <a:t>, either explicitly or tacitly, to surrender </a:t>
            </a:r>
            <a:r>
              <a:rPr lang="en-US" altLang="uk-UA" sz="3200" b="1"/>
              <a:t>some of their freedoms</a:t>
            </a:r>
            <a:r>
              <a:rPr lang="en-US" altLang="uk-UA" sz="3200"/>
              <a:t> and submit to the authority of the ruler or magistrate (or to the decision of a majority), </a:t>
            </a:r>
            <a:r>
              <a:rPr lang="en-US" altLang="uk-UA" sz="3200" b="1"/>
              <a:t>in exchange for protection of their remaining rights</a:t>
            </a:r>
            <a:endParaRPr lang="ru-RU" altLang="uk-UA" sz="32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617538"/>
            <a:ext cx="8229600" cy="1371600"/>
          </a:xfrm>
        </p:spPr>
        <p:txBody>
          <a:bodyPr/>
          <a:lstStyle/>
          <a:p>
            <a:r>
              <a:rPr lang="en-US" altLang="uk-UA" sz="4000" b="1" smtClean="0"/>
              <a:t>Forms of the development of a society:</a:t>
            </a:r>
            <a:r>
              <a:rPr lang="en-US" altLang="uk-UA" sz="4000" smtClean="0"/>
              <a:t> </a:t>
            </a:r>
            <a:endParaRPr lang="ru-RU" altLang="uk-UA" sz="4000" smtClean="0"/>
          </a:p>
        </p:txBody>
      </p:sp>
      <p:sp>
        <p:nvSpPr>
          <p:cNvPr id="69635" name="Rectangle 3"/>
          <p:cNvSpPr>
            <a:spLocks noGrp="1" noChangeArrowheads="1"/>
          </p:cNvSpPr>
          <p:nvPr>
            <p:ph type="body" idx="1"/>
          </p:nvPr>
        </p:nvSpPr>
        <p:spPr>
          <a:xfrm>
            <a:off x="457200" y="2279650"/>
            <a:ext cx="8229600" cy="3886200"/>
          </a:xfrm>
        </p:spPr>
        <p:txBody>
          <a:bodyPr/>
          <a:lstStyle/>
          <a:p>
            <a:pPr>
              <a:lnSpc>
                <a:spcPct val="90000"/>
              </a:lnSpc>
            </a:pPr>
            <a:r>
              <a:rPr lang="en-US" altLang="uk-UA" b="1" smtClean="0"/>
              <a:t>Revolution</a:t>
            </a:r>
            <a:r>
              <a:rPr lang="ru-RU" altLang="uk-UA" smtClean="0"/>
              <a:t> </a:t>
            </a:r>
            <a:r>
              <a:rPr lang="en-US" altLang="uk-UA" smtClean="0"/>
              <a:t>(sharp transitions from one condition to another - social, political, scientific, technological etc.)</a:t>
            </a:r>
          </a:p>
          <a:p>
            <a:pPr>
              <a:lnSpc>
                <a:spcPct val="90000"/>
              </a:lnSpc>
              <a:buFont typeface="Wingdings" pitchFamily="2" charset="2"/>
              <a:buNone/>
            </a:pPr>
            <a:endParaRPr lang="en-US" altLang="uk-UA" smtClean="0"/>
          </a:p>
          <a:p>
            <a:pPr>
              <a:lnSpc>
                <a:spcPct val="90000"/>
              </a:lnSpc>
            </a:pPr>
            <a:r>
              <a:rPr lang="en-US" altLang="uk-UA" b="1" smtClean="0"/>
              <a:t>Evolution</a:t>
            </a:r>
            <a:r>
              <a:rPr lang="ru-RU" altLang="uk-UA" smtClean="0"/>
              <a:t> </a:t>
            </a:r>
            <a:r>
              <a:rPr lang="en-US" altLang="uk-UA" smtClean="0"/>
              <a:t>(regime of slow changes)</a:t>
            </a:r>
          </a:p>
          <a:p>
            <a:pPr>
              <a:lnSpc>
                <a:spcPct val="90000"/>
              </a:lnSpc>
            </a:pPr>
            <a:endParaRPr lang="en-US" altLang="uk-UA" smtClean="0"/>
          </a:p>
          <a:p>
            <a:pPr>
              <a:lnSpc>
                <a:spcPct val="90000"/>
              </a:lnSpc>
              <a:buFont typeface="Wingdings" pitchFamily="2" charset="2"/>
              <a:buNone/>
            </a:pPr>
            <a:r>
              <a:rPr lang="en-US" altLang="uk-UA" smtClean="0"/>
              <a:t>Usually these forms change each other</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9635">
                                            <p:txEl>
                                              <p:pRg st="2" end="2"/>
                                            </p:txEl>
                                          </p:spTgt>
                                        </p:tgtEl>
                                        <p:attrNameLst>
                                          <p:attrName>style.visibility</p:attrName>
                                        </p:attrNameLst>
                                      </p:cBhvr>
                                      <p:to>
                                        <p:strVal val="visible"/>
                                      </p:to>
                                    </p:set>
                                    <p:anim calcmode="lin" valueType="num">
                                      <p:cBhvr additive="base">
                                        <p:cTn id="7" dur="500" fill="hold"/>
                                        <p:tgtEl>
                                          <p:spTgt spid="6963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9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9635">
                                            <p:txEl>
                                              <p:pRg st="4" end="4"/>
                                            </p:txEl>
                                          </p:spTgt>
                                        </p:tgtEl>
                                        <p:attrNameLst>
                                          <p:attrName>style.visibility</p:attrName>
                                        </p:attrNameLst>
                                      </p:cBhvr>
                                      <p:to>
                                        <p:strVal val="visible"/>
                                      </p:to>
                                    </p:set>
                                    <p:anim calcmode="lin" valueType="num">
                                      <p:cBhvr additive="base">
                                        <p:cTn id="13" dur="500" fill="hold"/>
                                        <p:tgtEl>
                                          <p:spTgt spid="6963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6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19113" y="544513"/>
            <a:ext cx="8229600" cy="1371600"/>
          </a:xfrm>
        </p:spPr>
        <p:txBody>
          <a:bodyPr/>
          <a:lstStyle/>
          <a:p>
            <a:r>
              <a:rPr lang="ru-RU" altLang="uk-UA" sz="4000" b="1" smtClean="0"/>
              <a:t>Society went through some stages of development:</a:t>
            </a:r>
          </a:p>
        </p:txBody>
      </p:sp>
      <p:sp>
        <p:nvSpPr>
          <p:cNvPr id="8195" name="Rectangle 3"/>
          <p:cNvSpPr>
            <a:spLocks noGrp="1" noChangeArrowheads="1"/>
          </p:cNvSpPr>
          <p:nvPr>
            <p:ph type="body" idx="1"/>
          </p:nvPr>
        </p:nvSpPr>
        <p:spPr>
          <a:xfrm>
            <a:off x="457200" y="2063750"/>
            <a:ext cx="8229600" cy="3886200"/>
          </a:xfrm>
        </p:spPr>
        <p:txBody>
          <a:bodyPr/>
          <a:lstStyle/>
          <a:p>
            <a:pPr>
              <a:buFont typeface="Wingdings" pitchFamily="2" charset="2"/>
              <a:buNone/>
            </a:pPr>
            <a:r>
              <a:rPr lang="en-US" altLang="uk-UA" smtClean="0"/>
              <a:t>1) </a:t>
            </a:r>
            <a:r>
              <a:rPr lang="en-US" altLang="uk-UA" b="1" u="sng" smtClean="0"/>
              <a:t>Pre-industrial:</a:t>
            </a:r>
            <a:r>
              <a:rPr lang="en-US" altLang="uk-UA" smtClean="0"/>
              <a:t> </a:t>
            </a:r>
            <a:r>
              <a:rPr lang="ru-RU" altLang="uk-UA" smtClean="0"/>
              <a:t>Food production is the main economic activity. These societies can be subdivided according to their level of technology and their method of producing food. These subdivisions are hunting and gathering, pastoral, horticultural, agricultural and feudal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uk-UA" altLang="uk-UA" smtClean="0"/>
          </a:p>
        </p:txBody>
      </p:sp>
      <p:sp>
        <p:nvSpPr>
          <p:cNvPr id="57347" name="Rectangle 3"/>
          <p:cNvSpPr>
            <a:spLocks noGrp="1" noChangeArrowheads="1"/>
          </p:cNvSpPr>
          <p:nvPr>
            <p:ph type="body" idx="1"/>
          </p:nvPr>
        </p:nvSpPr>
        <p:spPr>
          <a:xfrm>
            <a:off x="457200" y="836613"/>
            <a:ext cx="8229600" cy="5030787"/>
          </a:xfrm>
        </p:spPr>
        <p:txBody>
          <a:bodyPr/>
          <a:lstStyle/>
          <a:p>
            <a:pPr>
              <a:buFont typeface="Wingdings" pitchFamily="2" charset="2"/>
              <a:buNone/>
            </a:pPr>
            <a:r>
              <a:rPr lang="en-US" altLang="uk-UA" smtClean="0"/>
              <a:t>2) </a:t>
            </a:r>
            <a:r>
              <a:rPr lang="en-US" altLang="uk-UA" sz="3600" b="1" u="sng" smtClean="0"/>
              <a:t>Industrial</a:t>
            </a:r>
            <a:r>
              <a:rPr lang="en-US" altLang="uk-UA" sz="3600" smtClean="0"/>
              <a:t> society </a:t>
            </a:r>
            <a:r>
              <a:rPr lang="ru-RU" altLang="uk-UA" sz="3600" smtClean="0"/>
              <a:t>uses of technology to enable mass production, supporting a large population with a high capacity for division of labour</a:t>
            </a:r>
          </a:p>
          <a:p>
            <a:pPr>
              <a:buFont typeface="Wingdings" pitchFamily="2" charset="2"/>
              <a:buNone/>
            </a:pPr>
            <a:endParaRPr lang="ru-RU" altLang="uk-UA" sz="3600" smtClean="0"/>
          </a:p>
          <a:p>
            <a:pPr>
              <a:buFont typeface="Wingdings" pitchFamily="2" charset="2"/>
              <a:buNone/>
            </a:pPr>
            <a:r>
              <a:rPr lang="ru-RU" altLang="uk-UA" sz="3600" smtClean="0"/>
              <a:t>3) </a:t>
            </a:r>
            <a:r>
              <a:rPr lang="ru-RU" altLang="uk-UA" sz="3600" b="1" u="sng" smtClean="0"/>
              <a:t>Postindustrial</a:t>
            </a:r>
            <a:r>
              <a:rPr lang="ru-RU" altLang="uk-UA" sz="3600" b="1" smtClean="0"/>
              <a:t> </a:t>
            </a:r>
            <a:r>
              <a:rPr lang="ru-RU" altLang="uk-UA" sz="3600" smtClean="0"/>
              <a:t>society is based on the provision of information, innovation, finance, and services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57347">
                                            <p:txEl>
                                              <p:pRg st="2" end="2"/>
                                            </p:txEl>
                                          </p:spTgt>
                                        </p:tgtEl>
                                        <p:attrNameLst>
                                          <p:attrName>style.visibility</p:attrName>
                                        </p:attrNameLst>
                                      </p:cBhvr>
                                      <p:to>
                                        <p:strVal val="visible"/>
                                      </p:to>
                                    </p:set>
                                    <p:animEffect transition="in" filter="checkerboard(across)">
                                      <p:cBhvr>
                                        <p:cTn id="7" dur="500"/>
                                        <p:tgtEl>
                                          <p:spTgt spid="57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188913"/>
            <a:ext cx="8229600" cy="1371600"/>
          </a:xfrm>
        </p:spPr>
        <p:txBody>
          <a:bodyPr/>
          <a:lstStyle/>
          <a:p>
            <a:r>
              <a:rPr lang="en-US" altLang="uk-UA" sz="4000" b="1" u="sng" smtClean="0"/>
              <a:t>Concept “Risk society” (1980s):</a:t>
            </a:r>
            <a:endParaRPr lang="ru-RU" altLang="uk-UA" sz="4000" b="1" u="sng" smtClean="0"/>
          </a:p>
        </p:txBody>
      </p:sp>
      <p:sp>
        <p:nvSpPr>
          <p:cNvPr id="70659" name="Rectangle 3"/>
          <p:cNvSpPr>
            <a:spLocks noGrp="1" noChangeArrowheads="1"/>
          </p:cNvSpPr>
          <p:nvPr>
            <p:ph type="body" idx="1"/>
          </p:nvPr>
        </p:nvSpPr>
        <p:spPr>
          <a:xfrm>
            <a:off x="457200" y="1557338"/>
            <a:ext cx="8229600" cy="4752975"/>
          </a:xfrm>
        </p:spPr>
        <p:txBody>
          <a:bodyPr/>
          <a:lstStyle/>
          <a:p>
            <a:r>
              <a:rPr lang="en-US" altLang="uk-UA" smtClean="0"/>
              <a:t>This concept describes the modern society</a:t>
            </a:r>
          </a:p>
          <a:p>
            <a:r>
              <a:rPr lang="en-US" altLang="uk-UA" u="sng" smtClean="0"/>
              <a:t>Risk society</a:t>
            </a:r>
            <a:r>
              <a:rPr lang="en-US" altLang="uk-UA" smtClean="0"/>
              <a:t> is “a society increasingly preoccupied with the future and also with safety” (</a:t>
            </a:r>
            <a:r>
              <a:rPr lang="en-US" altLang="uk-UA" b="1" smtClean="0"/>
              <a:t>ANTHONY GIDDENS</a:t>
            </a:r>
            <a:r>
              <a:rPr lang="en-US" altLang="uk-UA" smtClean="0"/>
              <a:t>)</a:t>
            </a:r>
          </a:p>
          <a:p>
            <a:r>
              <a:rPr lang="en-US" altLang="uk-UA" u="sng" smtClean="0"/>
              <a:t>Risk society</a:t>
            </a:r>
            <a:r>
              <a:rPr lang="en-US" altLang="uk-UA" smtClean="0"/>
              <a:t> is “a systematic way of dealing with hazards and insecurities, where the ecological risks are dominant, and Chernobyl showed us this (</a:t>
            </a:r>
            <a:r>
              <a:rPr lang="en-US" altLang="uk-UA" b="1" smtClean="0"/>
              <a:t>ULRICH BECK</a:t>
            </a:r>
            <a:r>
              <a:rPr lang="en-US" altLang="uk-UA" smtClean="0"/>
              <a:t>)</a:t>
            </a:r>
          </a:p>
          <a:p>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70659">
                                            <p:txEl>
                                              <p:pRg st="1" end="1"/>
                                            </p:txEl>
                                          </p:spTgt>
                                        </p:tgtEl>
                                        <p:attrNameLst>
                                          <p:attrName>style.visibility</p:attrName>
                                        </p:attrNameLst>
                                      </p:cBhvr>
                                      <p:to>
                                        <p:strVal val="visible"/>
                                      </p:to>
                                    </p:set>
                                    <p:anim calcmode="lin" valueType="num">
                                      <p:cBhvr>
                                        <p:cTn id="7" dur="1000" fill="hold"/>
                                        <p:tgtEl>
                                          <p:spTgt spid="70659">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70659">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70659">
                                            <p:txEl>
                                              <p:pRg st="1" end="1"/>
                                            </p:txEl>
                                          </p:spTgt>
                                        </p:tgtEl>
                                        <p:attrNameLst>
                                          <p:attrName>ppt_y</p:attrName>
                                        </p:attrNameLst>
                                      </p:cBhvr>
                                      <p:tavLst>
                                        <p:tav tm="0">
                                          <p:val>
                                            <p:strVal val="#ppt_y"/>
                                          </p:val>
                                        </p:tav>
                                        <p:tav tm="100000">
                                          <p:val>
                                            <p:strVal val="#ppt_y"/>
                                          </p:val>
                                        </p:tav>
                                      </p:tavLst>
                                    </p:anim>
                                    <p:animEffect transition="in" filter="fade">
                                      <p:cBhvr>
                                        <p:cTn id="10" dur="1000"/>
                                        <p:tgtEl>
                                          <p:spTgt spid="7065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nodeType="click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animEffect transition="in" filter="wheel(4)">
                                      <p:cBhvr>
                                        <p:cTn id="15" dur="2000"/>
                                        <p:tgtEl>
                                          <p:spTgt spid="70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33375"/>
            <a:ext cx="8229600" cy="1371600"/>
          </a:xfrm>
        </p:spPr>
        <p:txBody>
          <a:bodyPr/>
          <a:lstStyle/>
          <a:p>
            <a:r>
              <a:rPr lang="en-US" altLang="uk-UA" b="1" u="sng" smtClean="0"/>
              <a:t>Main spheres of a society:</a:t>
            </a:r>
            <a:r>
              <a:rPr lang="ru-RU" altLang="uk-UA" smtClean="0"/>
              <a:t> </a:t>
            </a:r>
          </a:p>
        </p:txBody>
      </p:sp>
      <p:sp>
        <p:nvSpPr>
          <p:cNvPr id="58371" name="Rectangle 3"/>
          <p:cNvSpPr>
            <a:spLocks noGrp="1" noChangeArrowheads="1"/>
          </p:cNvSpPr>
          <p:nvPr>
            <p:ph type="body" idx="1"/>
          </p:nvPr>
        </p:nvSpPr>
        <p:spPr>
          <a:xfrm>
            <a:off x="446088" y="1700213"/>
            <a:ext cx="8229600" cy="4543425"/>
          </a:xfrm>
        </p:spPr>
        <p:txBody>
          <a:bodyPr/>
          <a:lstStyle/>
          <a:p>
            <a:pPr marL="609600" indent="-609600"/>
            <a:r>
              <a:rPr lang="en-US" altLang="uk-UA" u="sng" smtClean="0"/>
              <a:t>Political</a:t>
            </a:r>
            <a:r>
              <a:rPr lang="en-US" altLang="uk-UA" smtClean="0"/>
              <a:t> (the sphere of power and </a:t>
            </a:r>
            <a:r>
              <a:rPr lang="uk-UA" altLang="uk-UA" smtClean="0"/>
              <a:t>submission</a:t>
            </a:r>
            <a:r>
              <a:rPr lang="en-US" altLang="uk-UA" smtClean="0"/>
              <a:t>, sphere of management)</a:t>
            </a:r>
          </a:p>
          <a:p>
            <a:pPr marL="609600" indent="-609600"/>
            <a:r>
              <a:rPr lang="en-US" altLang="uk-UA" u="sng" smtClean="0"/>
              <a:t>Social</a:t>
            </a:r>
            <a:r>
              <a:rPr lang="en-US" altLang="uk-UA" smtClean="0"/>
              <a:t> (the sphere of social relations)</a:t>
            </a:r>
          </a:p>
          <a:p>
            <a:pPr marL="609600" indent="-609600"/>
            <a:r>
              <a:rPr lang="en-US" altLang="uk-UA" u="sng" smtClean="0"/>
              <a:t>Economical </a:t>
            </a:r>
            <a:r>
              <a:rPr lang="en-US" altLang="uk-UA" smtClean="0"/>
              <a:t>(sphere of production of material welfares)</a:t>
            </a:r>
          </a:p>
          <a:p>
            <a:pPr marL="609600" indent="-609600"/>
            <a:r>
              <a:rPr lang="en-US" altLang="uk-UA" u="sng" smtClean="0"/>
              <a:t>Spiritual</a:t>
            </a:r>
            <a:r>
              <a:rPr lang="en-US" altLang="uk-UA" smtClean="0"/>
              <a:t> (immaterial sphere of creation and mastering of spiritual values, </a:t>
            </a:r>
            <a:r>
              <a:rPr lang="ru-RU" altLang="uk-UA" smtClean="0"/>
              <a:t>discovering the essence of his/her being</a:t>
            </a:r>
            <a:r>
              <a:rPr lang="en-US" altLang="uk-UA" smtClean="0"/>
              <a:t>) </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58371">
                                            <p:txEl>
                                              <p:pRg st="1" end="1"/>
                                            </p:txEl>
                                          </p:spTgt>
                                        </p:tgtEl>
                                        <p:attrNameLst>
                                          <p:attrName>style.visibility</p:attrName>
                                        </p:attrNameLst>
                                      </p:cBhvr>
                                      <p:to>
                                        <p:strVal val="visible"/>
                                      </p:to>
                                    </p:set>
                                    <p:anim calcmode="lin" valueType="num">
                                      <p:cBhvr>
                                        <p:cTn id="7" dur="1000" fill="hold"/>
                                        <p:tgtEl>
                                          <p:spTgt spid="58371">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58371">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5837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837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7" presetClass="entr" presetSubtype="0" fill="hold" nodeType="click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animEffect transition="in" filter="fade">
                                      <p:cBhvr>
                                        <p:cTn id="15" dur="1000"/>
                                        <p:tgtEl>
                                          <p:spTgt spid="58371">
                                            <p:txEl>
                                              <p:pRg st="2" end="2"/>
                                            </p:txEl>
                                          </p:spTgt>
                                        </p:tgtEl>
                                      </p:cBhvr>
                                    </p:animEffect>
                                    <p:anim calcmode="lin" valueType="num">
                                      <p:cBhvr>
                                        <p:cTn id="16"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583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fade">
                                      <p:cBhvr>
                                        <p:cTn id="22" dur="2000"/>
                                        <p:tgtEl>
                                          <p:spTgt spid="583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иксел">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1771</TotalTime>
  <Words>800</Words>
  <Application>Microsoft Office PowerPoint</Application>
  <PresentationFormat>Экран (4:3)</PresentationFormat>
  <Paragraphs>65</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Wingdings</vt:lpstr>
      <vt:lpstr>Calibri</vt:lpstr>
      <vt:lpstr>Arial Black</vt:lpstr>
      <vt:lpstr>Times New Roman</vt:lpstr>
      <vt:lpstr>Пиксел</vt:lpstr>
      <vt:lpstr>SOCIETY IN THE FOCUS OF PHILOSOPHY  </vt:lpstr>
      <vt:lpstr>Презентация PowerPoint</vt:lpstr>
      <vt:lpstr>Презентация PowerPoint</vt:lpstr>
      <vt:lpstr>THOMAS HOBBES (1588-1679)</vt:lpstr>
      <vt:lpstr>Forms of the development of a society: </vt:lpstr>
      <vt:lpstr>Society went through some stages of development:</vt:lpstr>
      <vt:lpstr>Презентация PowerPoint</vt:lpstr>
      <vt:lpstr>Concept “Risk society” (1980s):</vt:lpstr>
      <vt:lpstr>Main spheres of a society: </vt:lpstr>
      <vt:lpstr>Презентация PowerPoint</vt:lpstr>
      <vt:lpstr>Political ideology has two dimensions: </vt:lpstr>
      <vt:lpstr>KARL POPPER (1902-1994)</vt:lpstr>
      <vt:lpstr>Презентация PowerPoint</vt:lpstr>
      <vt:lpstr>Презентация PowerPoint</vt:lpstr>
      <vt:lpstr>Concept “Consumer society” ERICH FROMM, JEAN BAUDRILLARD)</vt:lpstr>
      <vt:lpstr>Elements of the spiritual sphere: </vt:lpstr>
      <vt:lpstr>The main forms of spiritual activity: </vt:lpstr>
      <vt:lpstr>Презентация PowerPoint</vt:lpstr>
    </vt:vector>
  </TitlesOfParts>
  <Company>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Free</cp:lastModifiedBy>
  <cp:revision>81</cp:revision>
  <dcterms:created xsi:type="dcterms:W3CDTF">2011-09-07T18:32:11Z</dcterms:created>
  <dcterms:modified xsi:type="dcterms:W3CDTF">2016-05-10T04:39:21Z</dcterms:modified>
</cp:coreProperties>
</file>