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1" r:id="rId3"/>
    <p:sldId id="262" r:id="rId4"/>
    <p:sldId id="264" r:id="rId5"/>
    <p:sldId id="272" r:id="rId6"/>
    <p:sldId id="266" r:id="rId7"/>
    <p:sldId id="267" r:id="rId8"/>
    <p:sldId id="268" r:id="rId9"/>
    <p:sldId id="265" r:id="rId10"/>
    <p:sldId id="263" r:id="rId11"/>
    <p:sldId id="269" r:id="rId12"/>
    <p:sldId id="271" r:id="rId13"/>
    <p:sldId id="270" r:id="rId14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64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03.11.2015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03.11.2015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03.11.2015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03.11.2015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03.11.2015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EF83A3D8-DE6A-47B8-B0E1-A6259AC438F8}" type="datetimeFigureOut">
              <a:rPr lang="ru-RU" smtClean="0"/>
              <a:pPr/>
              <a:t>03.11.2015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03.11.2015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03.11.2015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03.11.2015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03.11.2015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EF83A3D8-DE6A-47B8-B0E1-A6259AC438F8}" type="datetimeFigureOut">
              <a:rPr lang="ru-RU" smtClean="0"/>
              <a:pPr/>
              <a:t>03.11.2015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EF83A3D8-DE6A-47B8-B0E1-A6259AC438F8}" type="datetimeFigureOut">
              <a:rPr lang="ru-RU" smtClean="0"/>
              <a:pPr/>
              <a:t>03.11.2015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780928"/>
            <a:ext cx="8643998" cy="2252674"/>
          </a:xfrm>
        </p:spPr>
        <p:txBody>
          <a:bodyPr>
            <a:noAutofit/>
          </a:bodyPr>
          <a:lstStyle/>
          <a:p>
            <a:r>
              <a:rPr lang="en-US" sz="2800" dirty="0" smtClean="0"/>
              <a:t>Lecture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“anatomy of</a:t>
            </a:r>
            <a:r>
              <a:rPr lang="ru-RU" sz="2800" dirty="0" smtClean="0"/>
              <a:t> </a:t>
            </a:r>
            <a:r>
              <a:rPr lang="en-US" sz="2800" dirty="0" smtClean="0"/>
              <a:t>male </a:t>
            </a:r>
            <a:endParaRPr lang="ru-RU" sz="2800" dirty="0" smtClean="0"/>
          </a:p>
          <a:p>
            <a:pPr>
              <a:lnSpc>
                <a:spcPct val="150000"/>
              </a:lnSpc>
            </a:pPr>
            <a:r>
              <a:rPr lang="en-US" sz="2800" smtClean="0"/>
              <a:t>reproductive </a:t>
            </a:r>
            <a:r>
              <a:rPr lang="en-US" sz="2800" dirty="0" smtClean="0"/>
              <a:t>system”</a:t>
            </a:r>
          </a:p>
          <a:p>
            <a:endParaRPr lang="en-US" sz="2400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175792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Department of human anatomy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5445224"/>
            <a:ext cx="7416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Lecturer: MD, PhD  Mr. Oleg Vovk </a:t>
            </a:r>
            <a:endParaRPr lang="ru-RU" sz="36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Formation of the coats of the testis</a:t>
            </a:r>
            <a:endParaRPr lang="ru-RU" dirty="0">
              <a:latin typeface="+mn-lt"/>
            </a:endParaRPr>
          </a:p>
        </p:txBody>
      </p:sp>
      <p:pic>
        <p:nvPicPr>
          <p:cNvPr id="16386" name="Picture 2" descr="http://www.ufrgs.br/imunovet/molecular_immunology/testicular_descent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132856"/>
            <a:ext cx="4343400" cy="3343275"/>
          </a:xfrm>
          <a:prstGeom prst="rect">
            <a:avLst/>
          </a:prstGeom>
          <a:noFill/>
        </p:spPr>
      </p:pic>
      <p:pic>
        <p:nvPicPr>
          <p:cNvPr id="16388" name="Picture 4" descr="http://www.ufrgs.br/imunovet/molecular_immunology/testicular_descent2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132856"/>
            <a:ext cx="4343400" cy="3343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188640"/>
            <a:ext cx="4342256" cy="536104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The penis &amp; scrotum</a:t>
            </a:r>
            <a:endParaRPr lang="ru-RU" dirty="0">
              <a:latin typeface="+mn-lt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179512" y="1268760"/>
            <a:ext cx="3528392" cy="49962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3707904" y="836712"/>
            <a:ext cx="5248275" cy="30575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4" cstate="print"/>
          <a:srcRect l="3175" t="8678"/>
          <a:stretch>
            <a:fillRect/>
          </a:stretch>
        </p:blipFill>
        <p:spPr bwMode="auto">
          <a:xfrm>
            <a:off x="4211960" y="3933056"/>
            <a:ext cx="4511002" cy="27408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464096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The internal structures of penis</a:t>
            </a:r>
            <a:endParaRPr lang="ru-RU" dirty="0"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4687898" cy="32403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7" descr="https://www.centerforreconstructiveurology.org/new/wp-content/uploads/2013/09/Penis-cross-section-anatomy_00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51512" y="980728"/>
            <a:ext cx="4392488" cy="27068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4293096"/>
            <a:ext cx="3850366" cy="2448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3657600"/>
            <a:ext cx="3448050" cy="3200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536104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The male urethra</a:t>
            </a:r>
            <a:endParaRPr lang="ru-RU" dirty="0">
              <a:latin typeface="+mn-lt"/>
            </a:endParaRPr>
          </a:p>
        </p:txBody>
      </p:sp>
      <p:pic>
        <p:nvPicPr>
          <p:cNvPr id="23554" name="Picture 2" descr="http://3.bp.blogspot.com/-QSlVQ5GSGf4/TyQE1857ojI/AAAAAAAAAKs/c3BlaGrbFo8/s640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711"/>
            <a:ext cx="4355976" cy="29242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4406773" y="692696"/>
            <a:ext cx="4737227" cy="5877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557" name="Picture 5" descr="http://posterng.netkey.at/esr/viewing/index.php?module=viewimage&amp;task=&amp;mediafile_id=543413&amp;201401021632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717032"/>
            <a:ext cx="3923928" cy="30304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900608" y="260648"/>
            <a:ext cx="7200800" cy="758952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+mn-lt"/>
              </a:rPr>
              <a:t>The male genital organs</a:t>
            </a:r>
            <a:endParaRPr lang="ru-RU" dirty="0">
              <a:latin typeface="+mn-lt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lum bright="-10000" contrast="10000"/>
          </a:blip>
          <a:srcRect l="3505" r="4187"/>
          <a:stretch>
            <a:fillRect/>
          </a:stretch>
        </p:blipFill>
        <p:spPr bwMode="auto">
          <a:xfrm>
            <a:off x="0" y="1268760"/>
            <a:ext cx="5091556" cy="40324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http://img.webmd.com/dtmcms/live/webmd/consumer_assets/site_images/media/medical/hw/hwkb17_014_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2500" y="4000500"/>
            <a:ext cx="4381500" cy="2857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1111.JPG"/>
          <p:cNvPicPr>
            <a:picLocks noChangeAspect="1"/>
          </p:cNvPicPr>
          <p:nvPr/>
        </p:nvPicPr>
        <p:blipFill>
          <a:blip r:embed="rId4" cstate="print">
            <a:lum contrast="10000"/>
          </a:blip>
          <a:srcRect r="83075" b="64347"/>
          <a:stretch>
            <a:fillRect/>
          </a:stretch>
        </p:blipFill>
        <p:spPr>
          <a:xfrm>
            <a:off x="5148064" y="188640"/>
            <a:ext cx="3779912" cy="38003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3910208" cy="758952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+mn-lt"/>
              </a:rPr>
              <a:t>The testis &amp; scrotum</a:t>
            </a:r>
            <a:endParaRPr lang="ru-RU" dirty="0">
              <a:latin typeface="+mn-lt"/>
            </a:endParaRPr>
          </a:p>
        </p:txBody>
      </p:sp>
      <p:pic>
        <p:nvPicPr>
          <p:cNvPr id="15364" name="Picture 4" descr="http://www.rudyard.org/wp-content/uploads/2013/11/scrotum-anatomy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268759"/>
            <a:ext cx="5112568" cy="54278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6962" y="1"/>
            <a:ext cx="3787037" cy="34289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>
            <a:off x="5327576" y="3356992"/>
            <a:ext cx="3816424" cy="35010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5638400" cy="68012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The internal structures of the testis</a:t>
            </a:r>
            <a:endParaRPr lang="ru-RU" dirty="0">
              <a:latin typeface="+mn-lt"/>
            </a:endParaRPr>
          </a:p>
        </p:txBody>
      </p:sp>
      <p:pic>
        <p:nvPicPr>
          <p:cNvPr id="17410" name="Picture 2" descr="http://users.atw.hu/blp6/BLP6/HTML/common/M9780323045827-043-f002.jpg"/>
          <p:cNvPicPr>
            <a:picLocks noChangeAspect="1" noChangeArrowheads="1"/>
          </p:cNvPicPr>
          <p:nvPr/>
        </p:nvPicPr>
        <p:blipFill>
          <a:blip r:embed="rId2" cstate="print"/>
          <a:srcRect b="4821"/>
          <a:stretch>
            <a:fillRect/>
          </a:stretch>
        </p:blipFill>
        <p:spPr bwMode="auto">
          <a:xfrm>
            <a:off x="323528" y="1412776"/>
            <a:ext cx="5184576" cy="49685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5724128" y="0"/>
            <a:ext cx="3168352" cy="36145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5724128" y="3645023"/>
            <a:ext cx="3168352" cy="31771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The spermatic cord</a:t>
            </a:r>
            <a:endParaRPr lang="ru-RU" dirty="0"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179512" y="1628800"/>
            <a:ext cx="5638767" cy="50399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5868144" y="1628799"/>
            <a:ext cx="3096344" cy="50205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8" name="Picture 12" descr="http://legacy.owensboro.kctcs.edu/gcaplan/anat2/notes/Image61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0688"/>
            <a:ext cx="6496050" cy="41910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39208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The deferent duct (vas deferens)</a:t>
            </a:r>
            <a:endParaRPr lang="ru-RU" dirty="0">
              <a:latin typeface="+mn-lt"/>
            </a:endParaRPr>
          </a:p>
        </p:txBody>
      </p:sp>
      <p:pic>
        <p:nvPicPr>
          <p:cNvPr id="4098" name="Picture 2" descr="http://classconnection.s3.amazonaws.com/116803/flashcards/720621/jpg/vas-defern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49282"/>
            <a:ext cx="3635896" cy="29087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06" name="Picture 10" descr="http://download.videohelp.com/vitualis/med/ductus_deferens_pi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2348880"/>
            <a:ext cx="3701189" cy="45091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3838200" cy="39208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The seminal vesicles</a:t>
            </a:r>
            <a:endParaRPr lang="ru-RU" dirty="0">
              <a:latin typeface="+mn-lt"/>
            </a:endParaRPr>
          </a:p>
        </p:txBody>
      </p:sp>
      <p:pic>
        <p:nvPicPr>
          <p:cNvPr id="20482" name="Picture 2" descr="http://www.biovatica.com/seminal_vesicles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260648"/>
            <a:ext cx="4603851" cy="3168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485" name="Picture 5" descr="http://wberesford.hsc.wvu.edu/PA275002labelled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0" y="3429000"/>
            <a:ext cx="4343883" cy="32579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12776"/>
            <a:ext cx="4710184" cy="43924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534400" cy="536104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The prostate gland</a:t>
            </a:r>
            <a:endParaRPr lang="ru-RU" dirty="0">
              <a:latin typeface="+mn-lt"/>
            </a:endParaRPr>
          </a:p>
        </p:txBody>
      </p:sp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1" y="980728"/>
            <a:ext cx="8781717" cy="51125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The coats of testis</a:t>
            </a:r>
            <a:endParaRPr lang="ru-RU" dirty="0">
              <a:latin typeface="+mn-lt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264026" y="1619250"/>
            <a:ext cx="8637107" cy="38979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3191</TotalTime>
  <Words>74</Words>
  <Application>Microsoft Office PowerPoint</Application>
  <PresentationFormat>Экран (4:3)</PresentationFormat>
  <Paragraphs>17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Официальная</vt:lpstr>
      <vt:lpstr>Department of human anatomy</vt:lpstr>
      <vt:lpstr>The male genital organs</vt:lpstr>
      <vt:lpstr>The testis &amp; scrotum</vt:lpstr>
      <vt:lpstr>The internal structures of the testis</vt:lpstr>
      <vt:lpstr>The spermatic cord</vt:lpstr>
      <vt:lpstr>The deferent duct (vas deferens)</vt:lpstr>
      <vt:lpstr>The seminal vesicles</vt:lpstr>
      <vt:lpstr>The prostate gland</vt:lpstr>
      <vt:lpstr>The coats of testis</vt:lpstr>
      <vt:lpstr>Formation of the coats of the testis</vt:lpstr>
      <vt:lpstr>The penis &amp; scrotum</vt:lpstr>
      <vt:lpstr>The internal structures of penis</vt:lpstr>
      <vt:lpstr>The male urethra</vt:lpstr>
    </vt:vector>
  </TitlesOfParts>
  <Company>Бук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Department of clinical anatomy and operative surgery.</dc:title>
  <dc:creator>Customer</dc:creator>
  <cp:lastModifiedBy>Customer</cp:lastModifiedBy>
  <cp:revision>291</cp:revision>
  <dcterms:created xsi:type="dcterms:W3CDTF">2009-02-04T06:51:45Z</dcterms:created>
  <dcterms:modified xsi:type="dcterms:W3CDTF">2015-11-03T12:51:37Z</dcterms:modified>
</cp:coreProperties>
</file>