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96" r:id="rId2"/>
    <p:sldId id="295" r:id="rId3"/>
    <p:sldId id="279" r:id="rId4"/>
    <p:sldId id="275" r:id="rId5"/>
    <p:sldId id="277" r:id="rId6"/>
    <p:sldId id="276" r:id="rId7"/>
    <p:sldId id="257" r:id="rId8"/>
    <p:sldId id="270" r:id="rId9"/>
    <p:sldId id="266" r:id="rId10"/>
    <p:sldId id="267" r:id="rId11"/>
    <p:sldId id="268" r:id="rId12"/>
    <p:sldId id="271" r:id="rId13"/>
  </p:sldIdLst>
  <p:sldSz cx="9144000" cy="6858000" type="screen4x3"/>
  <p:notesSz cx="6667500" cy="99044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00"/>
    <a:srgbClr val="66FF99"/>
    <a:srgbClr val="66FF33"/>
    <a:srgbClr val="CCECFF"/>
    <a:srgbClr val="FF9999"/>
    <a:srgbClr val="B7E7DA"/>
    <a:srgbClr val="B6E8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36280-568C-4C74-9D0C-0202621DB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950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BAB84-E149-4FFA-97E0-E9F0252596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8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03E48-85E3-4820-AA11-632F263DB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6699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D0016-547A-4980-832F-92B215CAE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0667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34615-C676-474F-B1F0-C371C09A6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5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EF6D4-9A47-4122-9660-840B780053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438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22CC5-2D04-443C-A734-7D39A564D2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519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B37A4-1AFE-4AE3-B737-95CCBEC02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147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3D78D-33FB-4409-9636-C5CE68080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957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778F4-28AF-4228-BD81-4F8C0A4349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654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85715-F113-43E3-866B-6C4CB1CA6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54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911D4-0E23-43B9-9E13-97EDE9C70B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62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799F1-BF14-466C-901C-7ADEB6830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902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3F6E14DE-E04F-4A7D-9608-66C0B0851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"/>
            <a:ext cx="9144000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2400" dirty="0" err="1">
                <a:solidFill>
                  <a:schemeClr val="accent2"/>
                </a:solidFill>
              </a:rPr>
              <a:t>Харк</a:t>
            </a:r>
            <a:r>
              <a:rPr lang="uk-UA" sz="2400" dirty="0">
                <a:solidFill>
                  <a:schemeClr val="accent2"/>
                </a:solidFill>
              </a:rPr>
              <a:t>і</a:t>
            </a:r>
            <a:r>
              <a:rPr lang="ru-RU" sz="2400" dirty="0" err="1">
                <a:solidFill>
                  <a:schemeClr val="accent2"/>
                </a:solidFill>
              </a:rPr>
              <a:t>вський</a:t>
            </a:r>
            <a:r>
              <a:rPr lang="ru-RU" sz="2400" dirty="0">
                <a:solidFill>
                  <a:schemeClr val="accent2"/>
                </a:solidFill>
              </a:rPr>
              <a:t> </a:t>
            </a:r>
            <a:r>
              <a:rPr lang="ru-RU" sz="2400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dirty="0">
                <a:solidFill>
                  <a:schemeClr val="accent2"/>
                </a:solidFill>
              </a:rPr>
              <a:t> </a:t>
            </a:r>
            <a:r>
              <a:rPr lang="ru-RU" sz="2400" dirty="0" err="1">
                <a:solidFill>
                  <a:schemeClr val="accent2"/>
                </a:solidFill>
              </a:rPr>
              <a:t>медичний</a:t>
            </a:r>
            <a:r>
              <a:rPr lang="ru-RU" sz="2400" dirty="0">
                <a:solidFill>
                  <a:schemeClr val="accent2"/>
                </a:solidFill>
              </a:rPr>
              <a:t> </a:t>
            </a:r>
            <a:r>
              <a:rPr lang="ru-RU" sz="2400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dirty="0">
                <a:solidFill>
                  <a:schemeClr val="accent2"/>
                </a:solidFill>
              </a:rPr>
              <a:t/>
            </a:r>
            <a:br>
              <a:rPr lang="ru-RU" sz="2400" dirty="0">
                <a:solidFill>
                  <a:schemeClr val="accent2"/>
                </a:solidFill>
              </a:rPr>
            </a:br>
            <a:r>
              <a:rPr lang="ru-RU" sz="4000" dirty="0">
                <a:solidFill>
                  <a:schemeClr val="accent2"/>
                </a:solidFill>
              </a:rPr>
              <a:t/>
            </a:r>
            <a:br>
              <a:rPr lang="ru-RU" sz="4000" dirty="0">
                <a:solidFill>
                  <a:schemeClr val="accent2"/>
                </a:solidFill>
              </a:rPr>
            </a:br>
            <a:r>
              <a:rPr lang="ru-RU" sz="2000" dirty="0">
                <a:solidFill>
                  <a:schemeClr val="accent2"/>
                </a:solidFill>
              </a:rPr>
              <a:t>Кафедра </a:t>
            </a:r>
            <a:r>
              <a:rPr lang="ru-RU" sz="2000" dirty="0" err="1">
                <a:solidFill>
                  <a:schemeClr val="accent2"/>
                </a:solidFill>
              </a:rPr>
              <a:t>медичної</a:t>
            </a:r>
            <a:r>
              <a:rPr lang="ru-RU" sz="2000" dirty="0">
                <a:solidFill>
                  <a:schemeClr val="accent2"/>
                </a:solidFill>
              </a:rPr>
              <a:t> та </a:t>
            </a:r>
            <a:r>
              <a:rPr lang="ru-RU" sz="2000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хімії</a:t>
            </a:r>
            <a:r>
              <a:rPr lang="ru-RU" sz="2000" dirty="0">
                <a:solidFill>
                  <a:schemeClr val="accent2"/>
                </a:solidFill>
              </a:rPr>
              <a:t/>
            </a:r>
            <a:br>
              <a:rPr lang="ru-RU" sz="2000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/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sz="2000" dirty="0">
                <a:solidFill>
                  <a:srgbClr val="006600"/>
                </a:solidFill>
              </a:rPr>
              <a:t> «</a:t>
            </a:r>
            <a:r>
              <a:rPr lang="ru-RU" sz="2000" dirty="0" err="1">
                <a:solidFill>
                  <a:srgbClr val="006600"/>
                </a:solidFill>
              </a:rPr>
              <a:t>Медична</a:t>
            </a:r>
            <a:r>
              <a:rPr lang="ru-RU" sz="2000" dirty="0">
                <a:solidFill>
                  <a:srgbClr val="006600"/>
                </a:solidFill>
              </a:rPr>
              <a:t> </a:t>
            </a:r>
            <a:r>
              <a:rPr lang="ru-RU" sz="2000" dirty="0" err="1">
                <a:solidFill>
                  <a:srgbClr val="006600"/>
                </a:solidFill>
              </a:rPr>
              <a:t>хімія</a:t>
            </a:r>
            <a:r>
              <a:rPr lang="ru-RU" sz="2000" dirty="0">
                <a:solidFill>
                  <a:srgbClr val="006600"/>
                </a:solidFill>
              </a:rPr>
              <a:t>»</a:t>
            </a:r>
            <a:br>
              <a:rPr lang="ru-RU" sz="2000" dirty="0">
                <a:solidFill>
                  <a:srgbClr val="006600"/>
                </a:solidFill>
              </a:rPr>
            </a:br>
            <a:r>
              <a:rPr lang="ru-RU" sz="2000" dirty="0">
                <a:solidFill>
                  <a:srgbClr val="006600"/>
                </a:solidFill>
              </a:rPr>
              <a:t/>
            </a:r>
            <a:br>
              <a:rPr lang="ru-RU" sz="2000" dirty="0">
                <a:solidFill>
                  <a:srgbClr val="006600"/>
                </a:solidFill>
              </a:rPr>
            </a:br>
            <a:endParaRPr lang="ru-RU" sz="2000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dirty="0" err="1">
                <a:solidFill>
                  <a:srgbClr val="006600"/>
                </a:solidFill>
              </a:rPr>
              <a:t>Лекція</a:t>
            </a:r>
            <a:r>
              <a:rPr lang="ru-RU" sz="2000" dirty="0">
                <a:solidFill>
                  <a:srgbClr val="006600"/>
                </a:solidFill>
              </a:rPr>
              <a:t> № </a:t>
            </a:r>
            <a:r>
              <a:rPr lang="ru-RU" sz="2000" dirty="0" smtClean="0">
                <a:solidFill>
                  <a:srgbClr val="006600"/>
                </a:solidFill>
              </a:rPr>
              <a:t>4</a:t>
            </a:r>
            <a:endParaRPr lang="ru-RU" sz="2000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dirty="0">
              <a:solidFill>
                <a:srgbClr val="006600"/>
              </a:solidFill>
            </a:endParaRPr>
          </a:p>
          <a:p>
            <a:pPr algn="ctr" eaLnBrk="1" hangingPunct="1"/>
            <a:r>
              <a:rPr lang="uk-UA" sz="2800" dirty="0" smtClean="0">
                <a:solidFill>
                  <a:srgbClr val="CC0000"/>
                </a:solidFill>
              </a:rPr>
              <a:t>ОСНОВИ ТИТРИМЕТРИЧНОГО АНАЛІЗУ</a:t>
            </a:r>
            <a:endParaRPr lang="uk-UA" dirty="0" smtClean="0">
              <a:solidFill>
                <a:srgbClr val="CC0000"/>
              </a:solidFill>
            </a:endParaRPr>
          </a:p>
          <a:p>
            <a:pPr algn="just" eaLnBrk="1" hangingPunct="1"/>
            <a:endParaRPr lang="uk-UA" sz="1800" dirty="0" smtClean="0">
              <a:solidFill>
                <a:srgbClr val="CC0000"/>
              </a:solidFill>
            </a:endParaRPr>
          </a:p>
          <a:p>
            <a:pPr algn="just" eaLnBrk="1" hangingPunct="1"/>
            <a:endParaRPr lang="uk-UA" sz="1800" dirty="0">
              <a:solidFill>
                <a:srgbClr val="CC0000"/>
              </a:solidFill>
            </a:endParaRPr>
          </a:p>
          <a:p>
            <a:pPr algn="just" eaLnBrk="1" hangingPunct="1"/>
            <a:endParaRPr lang="uk-UA" sz="1800" dirty="0" smtClean="0">
              <a:solidFill>
                <a:srgbClr val="CC0000"/>
              </a:solidFill>
            </a:endParaRPr>
          </a:p>
          <a:p>
            <a:pPr algn="just" eaLnBrk="1" hangingPunct="1"/>
            <a:endParaRPr lang="uk-UA" sz="1800" dirty="0">
              <a:solidFill>
                <a:srgbClr val="CC0000"/>
              </a:solidFill>
            </a:endParaRPr>
          </a:p>
          <a:p>
            <a:pPr algn="just" eaLnBrk="1" hangingPunct="1"/>
            <a:endParaRPr lang="uk-UA" sz="1800" dirty="0">
              <a:solidFill>
                <a:srgbClr val="CC0000"/>
              </a:solidFill>
            </a:endParaRPr>
          </a:p>
          <a:p>
            <a:pPr algn="just" eaLnBrk="1" hangingPunct="1"/>
            <a:endParaRPr lang="uk-UA" sz="1800" dirty="0">
              <a:solidFill>
                <a:srgbClr val="CC0000"/>
              </a:solidFill>
            </a:endParaRPr>
          </a:p>
          <a:p>
            <a:pPr algn="r" eaLnBrk="1" hangingPunct="1"/>
            <a:r>
              <a:rPr lang="uk-UA" sz="2000" dirty="0">
                <a:solidFill>
                  <a:srgbClr val="6600CC"/>
                </a:solidFill>
              </a:rPr>
              <a:t>Лектор: </a:t>
            </a:r>
            <a:r>
              <a:rPr lang="uk-UA" sz="2000" dirty="0" err="1">
                <a:solidFill>
                  <a:srgbClr val="6600CC"/>
                </a:solidFill>
              </a:rPr>
              <a:t>зав.каф</a:t>
            </a:r>
            <a:r>
              <a:rPr lang="uk-UA" sz="2000" dirty="0">
                <a:solidFill>
                  <a:srgbClr val="6600CC"/>
                </a:solidFill>
              </a:rPr>
              <a:t>. </a:t>
            </a:r>
            <a:r>
              <a:rPr lang="ru-RU" sz="2000" dirty="0" err="1">
                <a:solidFill>
                  <a:srgbClr val="6600CC"/>
                </a:solidFill>
              </a:rPr>
              <a:t>медичної</a:t>
            </a:r>
            <a:r>
              <a:rPr lang="ru-RU" sz="2000" dirty="0">
                <a:solidFill>
                  <a:srgbClr val="6600CC"/>
                </a:solidFill>
              </a:rPr>
              <a:t> та </a:t>
            </a:r>
            <a:r>
              <a:rPr lang="ru-RU" sz="2000" dirty="0" err="1">
                <a:solidFill>
                  <a:srgbClr val="6600CC"/>
                </a:solidFill>
              </a:rPr>
              <a:t>біоорганічної</a:t>
            </a:r>
            <a:r>
              <a:rPr lang="ru-RU" sz="2000" dirty="0">
                <a:solidFill>
                  <a:srgbClr val="6600CC"/>
                </a:solidFill>
              </a:rPr>
              <a:t> </a:t>
            </a:r>
            <a:r>
              <a:rPr lang="ru-RU" sz="2000" dirty="0" err="1">
                <a:solidFill>
                  <a:srgbClr val="6600CC"/>
                </a:solidFill>
              </a:rPr>
              <a:t>хімії</a:t>
            </a:r>
            <a:r>
              <a:rPr lang="ru-RU" sz="2000" dirty="0">
                <a:solidFill>
                  <a:srgbClr val="6600CC"/>
                </a:solidFill>
              </a:rPr>
              <a:t>, </a:t>
            </a:r>
          </a:p>
          <a:p>
            <a:pPr algn="r" eaLnBrk="1" hangingPunct="1"/>
            <a:r>
              <a:rPr lang="ru-RU" sz="2000" dirty="0" err="1">
                <a:solidFill>
                  <a:srgbClr val="6600CC"/>
                </a:solidFill>
              </a:rPr>
              <a:t>д.фарм.н</a:t>
            </a:r>
            <a:r>
              <a:rPr lang="ru-RU" sz="2000" dirty="0">
                <a:solidFill>
                  <a:srgbClr val="6600CC"/>
                </a:solidFill>
              </a:rPr>
              <a:t>., проф. </a:t>
            </a:r>
            <a:r>
              <a:rPr lang="ru-RU" sz="2000" dirty="0" err="1">
                <a:solidFill>
                  <a:srgbClr val="6600CC"/>
                </a:solidFill>
              </a:rPr>
              <a:t>Сирова</a:t>
            </a:r>
            <a:r>
              <a:rPr lang="ru-RU" sz="2000" dirty="0">
                <a:solidFill>
                  <a:srgbClr val="6600CC"/>
                </a:solidFill>
              </a:rPr>
              <a:t> Г.О.</a:t>
            </a:r>
          </a:p>
        </p:txBody>
      </p:sp>
      <p:pic>
        <p:nvPicPr>
          <p:cNvPr id="5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1571625"/>
            <a:ext cx="19145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1485900"/>
            <a:ext cx="14573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4356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88640"/>
            <a:ext cx="7689850" cy="936625"/>
          </a:xfrm>
        </p:spPr>
        <p:txBody>
          <a:bodyPr/>
          <a:lstStyle/>
          <a:p>
            <a:pPr algn="just" eaLnBrk="1" hangingPunct="1"/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</a:rPr>
              <a:t>Крива </a:t>
            </a:r>
            <a:r>
              <a:rPr lang="ru-RU" sz="2400" b="1" i="1" dirty="0" err="1">
                <a:solidFill>
                  <a:schemeClr val="accent2"/>
                </a:solidFill>
                <a:latin typeface="Times New Roman" pitchFamily="18" charset="0"/>
              </a:rPr>
              <a:t>титрування</a:t>
            </a:r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2400" b="1" i="1" dirty="0" err="1">
                <a:solidFill>
                  <a:schemeClr val="accent2"/>
                </a:solidFill>
                <a:latin typeface="Times New Roman" pitchFamily="18" charset="0"/>
              </a:rPr>
              <a:t>слабкої</a:t>
            </a:r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2400" b="1" i="1" dirty="0" err="1">
                <a:solidFill>
                  <a:schemeClr val="accent2"/>
                </a:solidFill>
                <a:latin typeface="Times New Roman" pitchFamily="18" charset="0"/>
              </a:rPr>
              <a:t>кислоти</a:t>
            </a:r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</a:rPr>
              <a:t> сильною основою</a:t>
            </a:r>
            <a:endParaRPr lang="ru-RU" sz="2400" b="1" i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25538"/>
            <a:ext cx="8064500" cy="57324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698" name="Picture 2" descr="C:\Users\Lenovo\Pictures\Рисунок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2" y="1124744"/>
            <a:ext cx="7991475" cy="532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936625"/>
          </a:xfrm>
        </p:spPr>
        <p:txBody>
          <a:bodyPr/>
          <a:lstStyle/>
          <a:p>
            <a:pPr eaLnBrk="1" hangingPunct="1"/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</a:rPr>
              <a:t>Крива </a:t>
            </a:r>
            <a:r>
              <a:rPr lang="ru-RU" sz="2400" b="1" i="1" dirty="0" err="1" smtClean="0">
                <a:solidFill>
                  <a:schemeClr val="accent2"/>
                </a:solidFill>
                <a:latin typeface="Times New Roman" pitchFamily="18" charset="0"/>
              </a:rPr>
              <a:t>титрування</a:t>
            </a:r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2"/>
                </a:solidFill>
                <a:latin typeface="Times New Roman" pitchFamily="18" charset="0"/>
              </a:rPr>
              <a:t>слабої</a:t>
            </a:r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2"/>
                </a:solidFill>
                <a:latin typeface="Times New Roman" pitchFamily="18" charset="0"/>
              </a:rPr>
              <a:t>основи</a:t>
            </a:r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</a:rPr>
              <a:t> сильною кислотою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25538"/>
            <a:ext cx="8064500" cy="57324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2" name="Picture 2" descr="C:\Users\Lenovo\Pictures\Рисунок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8136904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  <a:t>Приклад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</a:rPr>
              <a:t>: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</a:br>
            <a:endParaRPr lang="ru-RU" sz="2800" b="1" i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graphicFrame>
        <p:nvGraphicFramePr>
          <p:cNvPr id="26628" name="Object 17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7" name="Формула" r:id="rId3" imgW="114151" imgH="215619" progId="Equation.3">
                  <p:embed/>
                </p:oleObj>
              </mc:Choice>
              <mc:Fallback>
                <p:oleObj name="Формула" r:id="rId3" imgW="114151" imgH="215619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Rectangle 8"/>
          <p:cNvSpPr>
            <a:spLocks noChangeArrowheads="1"/>
          </p:cNvSpPr>
          <p:nvPr/>
        </p:nvSpPr>
        <p:spPr bwMode="auto">
          <a:xfrm rot="-2700000">
            <a:off x="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1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3" name="Rectangle 21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4" name="Rectangle 23"/>
          <p:cNvSpPr>
            <a:spLocks noChangeArrowheads="1"/>
          </p:cNvSpPr>
          <p:nvPr/>
        </p:nvSpPr>
        <p:spPr bwMode="auto">
          <a:xfrm>
            <a:off x="0" y="30622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5" name="Rectangle 25"/>
          <p:cNvSpPr>
            <a:spLocks noChangeArrowheads="1"/>
          </p:cNvSpPr>
          <p:nvPr/>
        </p:nvSpPr>
        <p:spPr bwMode="auto">
          <a:xfrm>
            <a:off x="0" y="2781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6636" name="Object 28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4022120403"/>
              </p:ext>
            </p:extLst>
          </p:nvPr>
        </p:nvGraphicFramePr>
        <p:xfrm>
          <a:off x="163978" y="4653136"/>
          <a:ext cx="8764556" cy="20162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8" name="Формула" r:id="rId5" imgW="3974760" imgH="914400" progId="Equation.3">
                  <p:embed/>
                </p:oleObj>
              </mc:Choice>
              <mc:Fallback>
                <p:oleObj name="Формула" r:id="rId5" imgW="3974760" imgH="91440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978" y="4653136"/>
                        <a:ext cx="8764556" cy="20162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Текст 1"/>
          <p:cNvSpPr>
            <a:spLocks noGrp="1"/>
          </p:cNvSpPr>
          <p:nvPr>
            <p:ph type="body" sz="half" idx="1"/>
          </p:nvPr>
        </p:nvSpPr>
        <p:spPr>
          <a:xfrm>
            <a:off x="125760" y="669823"/>
            <a:ext cx="8892480" cy="2392466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титрування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мл Н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∙ 2Н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концентрацією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(1/2 Н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∙2Н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О)=0,05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г∙екв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/л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пішло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8 мл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розчину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Розрахуйте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молярну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концентрацію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і титр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uk-UA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Розв’язання:</a:t>
            </a:r>
          </a:p>
          <a:p>
            <a:pPr marL="0" indent="0">
              <a:buNone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Відповідно до закону еквівалентів</a:t>
            </a:r>
            <a:endParaRPr lang="ru-RU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0" y="3062287"/>
                <a:ext cx="8672952" cy="693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b="1" i="1" smtClean="0">
                            <a:latin typeface="Cambria Math"/>
                          </a:rPr>
                          <m:t>С</m:t>
                        </m:r>
                      </m:e>
                      <m:sub>
                        <m:r>
                          <a:rPr lang="uk-UA" b="1" i="1" smtClean="0">
                            <a:latin typeface="Cambria Math"/>
                          </a:rPr>
                          <m:t>Е</m:t>
                        </m:r>
                        <m:sSub>
                          <m:sSubPr>
                            <m:ctrlPr>
                              <a:rPr lang="ru-RU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b="1" i="1" smtClean="0">
                                <a:latin typeface="Cambria Math"/>
                              </a:rPr>
                              <m:t>С</m:t>
                            </m:r>
                          </m:e>
                          <m:sub>
                            <m:r>
                              <a:rPr lang="ru-RU" b="1" i="1" smtClean="0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  <m:sSub>
                          <m:sSubPr>
                            <m:ctrlPr>
                              <a:rPr lang="ru-RU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b="1" i="1" smtClean="0">
                                <a:latin typeface="Cambria Math"/>
                              </a:rPr>
                              <m:t>О</m:t>
                            </m:r>
                          </m:e>
                          <m:sub>
                            <m:r>
                              <a:rPr lang="ru-RU" b="1" i="1" smtClean="0">
                                <a:latin typeface="Cambria Math"/>
                              </a:rPr>
                              <m:t>𝟒</m:t>
                            </m:r>
                          </m:sub>
                        </m:sSub>
                        <m:r>
                          <a:rPr lang="ru-RU" b="1" i="1" smtClean="0">
                            <a:latin typeface="Cambria Math"/>
                          </a:rPr>
                          <m:t> </m:t>
                        </m:r>
                        <m:r>
                          <a:rPr lang="ru-RU" b="1" i="1" smtClean="0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ru-RU" b="1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ru-RU" b="1" i="1" smtClean="0">
                                <a:latin typeface="Cambria Math"/>
                                <a:ea typeface="Cambria Math"/>
                              </a:rPr>
                              <m:t>𝟐</m:t>
                            </m:r>
                            <m:r>
                              <a:rPr lang="ru-RU" b="1" i="1" smtClean="0">
                                <a:latin typeface="Cambria Math"/>
                                <a:ea typeface="Cambria Math"/>
                              </a:rPr>
                              <m:t>Н</m:t>
                            </m:r>
                          </m:e>
                          <m:sub>
                            <m:r>
                              <a:rPr lang="ru-RU" b="1" i="1" smtClean="0"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sub>
                        </m:sSub>
                        <m:r>
                          <a:rPr lang="ru-RU" b="1" i="1" smtClean="0">
                            <a:latin typeface="Cambria Math"/>
                            <a:ea typeface="Cambria Math"/>
                          </a:rPr>
                          <m:t>О</m:t>
                        </m:r>
                      </m:sub>
                    </m:sSub>
                  </m:oMath>
                </a14:m>
                <a:r>
                  <a:rPr lang="ru-RU" dirty="0" smtClean="0"/>
                  <a:t>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V</m:t>
                        </m:r>
                      </m:e>
                      <m:sub>
                        <m:sSub>
                          <m:sSubPr>
                            <m:ctrlPr>
                              <a:rPr lang="ru-RU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dirty="0" smtClean="0">
                                <a:latin typeface="Cambria Math"/>
                              </a:rPr>
                              <m:t>H</m:t>
                            </m:r>
                          </m:e>
                          <m:sub>
                            <m:r>
                              <a:rPr lang="en-US" b="0" i="0" dirty="0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ru-RU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dirty="0" smtClean="0">
                                <a:latin typeface="Cambria Math"/>
                              </a:rPr>
                              <m:t>C</m:t>
                            </m:r>
                          </m:e>
                          <m:sub>
                            <m:r>
                              <a:rPr lang="en-US" b="0" i="0" dirty="0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ru-RU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dirty="0" smtClean="0">
                                <a:latin typeface="Cambria Math"/>
                              </a:rPr>
                              <m:t>O</m:t>
                            </m:r>
                          </m:e>
                          <m:sub>
                            <m:r>
                              <a:rPr lang="en-US" b="0" i="0" dirty="0" smtClean="0">
                                <a:latin typeface="Cambria Math"/>
                              </a:rPr>
                              <m:t>4</m:t>
                            </m:r>
                          </m:sub>
                        </m:sSub>
                        <m:r>
                          <a:rPr lang="ru-RU" b="0" i="1" dirty="0" smtClean="0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ru-RU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0" dirty="0" smtClean="0">
                                <a:latin typeface="Cambria Math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b="0" i="0" dirty="0" smtClean="0">
                                <a:latin typeface="Cambria Math"/>
                              </a:rPr>
                              <m:t>H</m:t>
                            </m:r>
                          </m:e>
                          <m:sub>
                            <m:r>
                              <a:rPr lang="en-US" b="0" i="0" dirty="0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O</m:t>
                        </m:r>
                      </m:sub>
                    </m:sSub>
                    <m:r>
                      <a:rPr lang="ru-RU" b="0" i="1" dirty="0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ru-RU" b="0" i="1" dirty="0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ru-RU" b="0" i="1" dirty="0" smtClean="0">
                            <a:latin typeface="Cambria Math"/>
                            <a:ea typeface="Cambria Math"/>
                          </a:rPr>
                          <m:t>С</m:t>
                        </m:r>
                      </m:e>
                      <m:sub>
                        <m:r>
                          <a:rPr lang="uk-UA" b="0" i="0" dirty="0" smtClean="0">
                            <a:latin typeface="Cambria Math"/>
                            <a:ea typeface="Cambria Math"/>
                          </a:rPr>
                          <m:t>Е</m:t>
                        </m:r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  <a:ea typeface="Cambria Math"/>
                          </a:rPr>
                          <m:t>NaOH</m:t>
                        </m:r>
                      </m:sub>
                    </m:sSub>
                    <m:r>
                      <a:rPr lang="ru-RU" b="0" i="1" dirty="0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ru-RU" b="0" i="1" dirty="0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  <a:ea typeface="Cambria Math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  <a:ea typeface="Cambria Math"/>
                          </a:rPr>
                          <m:t>NaOH</m:t>
                        </m:r>
                      </m:sub>
                    </m:sSub>
                  </m:oMath>
                </a14:m>
                <a:r>
                  <a:rPr lang="ru-RU" b="0" dirty="0" smtClean="0"/>
                  <a:t>,</a:t>
                </a:r>
                <a:endParaRPr lang="ru-RU" b="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062287"/>
                <a:ext cx="8672952" cy="693973"/>
              </a:xfrm>
              <a:prstGeom prst="rect">
                <a:avLst/>
              </a:prstGeom>
              <a:blipFill rotWithShape="1">
                <a:blip r:embed="rId7"/>
                <a:stretch>
                  <a:fillRect t="-14035" r="-1124" b="-245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46259" y="3961687"/>
            <a:ext cx="788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0" dirty="0" err="1" smtClean="0">
                <a:latin typeface="Times New Roman" pitchFamily="18" charset="0"/>
                <a:cs typeface="Times New Roman" pitchFamily="18" charset="0"/>
              </a:rPr>
              <a:t>тоді</a:t>
            </a:r>
            <a:endParaRPr lang="ru-RU" sz="32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64704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ПЛАН ЛЕКЦІЇ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229600" cy="5544616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uk-UA" sz="2400" dirty="0" smtClean="0"/>
              <a:t>Методи кількісного аналізу.</a:t>
            </a:r>
          </a:p>
          <a:p>
            <a:pPr marL="457200" indent="-457200">
              <a:buAutoNum type="arabicPeriod"/>
            </a:pPr>
            <a:r>
              <a:rPr lang="uk-UA" sz="2400" dirty="0" smtClean="0"/>
              <a:t>Об'ємний метод аналізу. Закон еквівалентів.</a:t>
            </a:r>
          </a:p>
          <a:p>
            <a:pPr marL="457200" indent="-457200">
              <a:buAutoNum type="arabicPeriod"/>
            </a:pPr>
            <a:r>
              <a:rPr lang="uk-UA" sz="2400" dirty="0" smtClean="0"/>
              <a:t>Мірний посуд та оснащення. Ваги.</a:t>
            </a:r>
          </a:p>
          <a:p>
            <a:pPr marL="457200" indent="-457200">
              <a:buAutoNum type="arabicPeriod"/>
            </a:pPr>
            <a:r>
              <a:rPr lang="uk-UA" sz="2400" dirty="0" smtClean="0"/>
              <a:t>Основні поняття об'ємного аналізу.</a:t>
            </a:r>
          </a:p>
          <a:p>
            <a:pPr marL="457200" indent="-457200">
              <a:buAutoNum type="arabicPeriod"/>
            </a:pPr>
            <a:r>
              <a:rPr lang="uk-UA" sz="2400" dirty="0" smtClean="0"/>
              <a:t>Вимоги, що пред'являються до стандартних речовин.</a:t>
            </a:r>
          </a:p>
          <a:p>
            <a:pPr marL="457200" indent="-457200">
              <a:buAutoNum type="arabicPeriod"/>
            </a:pPr>
            <a:r>
              <a:rPr lang="uk-UA" sz="2400" dirty="0" smtClean="0"/>
              <a:t>Види титрування (пряме, зворотне, замісника).</a:t>
            </a:r>
          </a:p>
          <a:p>
            <a:pPr marL="457200" indent="-457200">
              <a:buAutoNum type="arabicPeriod"/>
            </a:pPr>
            <a:r>
              <a:rPr lang="uk-UA" sz="2400" dirty="0" smtClean="0"/>
              <a:t>Величини </a:t>
            </a:r>
            <a:r>
              <a:rPr lang="uk-UA" sz="2400" dirty="0" err="1" smtClean="0"/>
              <a:t>рН</a:t>
            </a:r>
            <a:r>
              <a:rPr lang="uk-UA" sz="2400" dirty="0" smtClean="0"/>
              <a:t> індикаторів.</a:t>
            </a:r>
          </a:p>
          <a:p>
            <a:pPr marL="457200" indent="-457200">
              <a:buAutoNum type="arabicPeriod"/>
            </a:pPr>
            <a:r>
              <a:rPr lang="uk-UA" sz="2400" dirty="0" smtClean="0"/>
              <a:t>Класифікація об'ємних методів аналізу.</a:t>
            </a:r>
          </a:p>
          <a:p>
            <a:pPr marL="457200" indent="-457200">
              <a:buAutoNum type="arabicPeriod"/>
            </a:pPr>
            <a:r>
              <a:rPr lang="uk-UA" sz="2400" dirty="0" smtClean="0"/>
              <a:t>Криві титрування.</a:t>
            </a:r>
          </a:p>
          <a:p>
            <a:pPr marL="457200" indent="-457200">
              <a:buAutoNum type="arabicPeriod"/>
            </a:pPr>
            <a:r>
              <a:rPr lang="uk-UA" sz="2400" dirty="0" smtClean="0"/>
              <a:t>Теоретичні основи проведення лабораторної роботи.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630502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algn="ctr" eaLnBrk="1" hangingPunct="1"/>
            <a:r>
              <a:rPr lang="ru-RU" b="1" dirty="0" err="1">
                <a:latin typeface="Times New Roman" pitchFamily="18" charset="0"/>
              </a:rPr>
              <a:t>Методи</a:t>
            </a:r>
            <a:r>
              <a:rPr lang="ru-RU" b="1" dirty="0">
                <a:latin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</a:rPr>
              <a:t>кількісного</a:t>
            </a:r>
            <a:r>
              <a:rPr lang="ru-RU" b="1" dirty="0">
                <a:latin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</a:rPr>
              <a:t>аналізу</a:t>
            </a:r>
            <a:endParaRPr lang="ru-RU" b="1" dirty="0" smtClean="0">
              <a:latin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ru-RU" b="1" i="1" u="sng" dirty="0" err="1" smtClean="0">
                <a:latin typeface="Times New Roman" pitchFamily="18" charset="0"/>
              </a:rPr>
              <a:t>Хімічні</a:t>
            </a:r>
            <a:r>
              <a:rPr lang="ru-RU" b="1" i="1" u="sng" dirty="0" smtClean="0">
                <a:latin typeface="Times New Roman" pitchFamily="18" charset="0"/>
              </a:rPr>
              <a:t> :</a:t>
            </a:r>
            <a:r>
              <a:rPr lang="ru-RU" b="1" i="1" dirty="0" smtClean="0">
                <a:latin typeface="Times New Roman" pitchFamily="18" charset="0"/>
              </a:rPr>
              <a:t>                                     </a:t>
            </a:r>
            <a:r>
              <a:rPr lang="ru-RU" b="1" i="1" u="sng" dirty="0" err="1" smtClean="0">
                <a:latin typeface="Times New Roman" pitchFamily="18" charset="0"/>
              </a:rPr>
              <a:t>Фізичні</a:t>
            </a:r>
            <a:r>
              <a:rPr lang="ru-RU" b="1" i="1" u="sng" dirty="0" smtClean="0">
                <a:latin typeface="Times New Roman" pitchFamily="18" charset="0"/>
              </a:rPr>
              <a:t> :</a:t>
            </a:r>
          </a:p>
        </p:txBody>
      </p:sp>
      <p:sp>
        <p:nvSpPr>
          <p:cNvPr id="4099" name="Line 5"/>
          <p:cNvSpPr>
            <a:spLocks noChangeShapeType="1"/>
          </p:cNvSpPr>
          <p:nvPr/>
        </p:nvSpPr>
        <p:spPr bwMode="auto">
          <a:xfrm flipH="1">
            <a:off x="2843213" y="908050"/>
            <a:ext cx="1223962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" name="Line 6"/>
          <p:cNvSpPr>
            <a:spLocks noChangeShapeType="1"/>
          </p:cNvSpPr>
          <p:nvPr/>
        </p:nvSpPr>
        <p:spPr bwMode="auto">
          <a:xfrm>
            <a:off x="4356100" y="908050"/>
            <a:ext cx="1439863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611188" y="1628775"/>
            <a:ext cx="230505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600" b="0" dirty="0" err="1" smtClean="0">
                <a:latin typeface="Times New Roman" pitchFamily="18" charset="0"/>
              </a:rPr>
              <a:t>Вагов</a:t>
            </a:r>
            <a:r>
              <a:rPr lang="uk-UA" sz="2600" b="0" dirty="0">
                <a:latin typeface="Times New Roman" pitchFamily="18" charset="0"/>
              </a:rPr>
              <a:t>и</a:t>
            </a:r>
            <a:r>
              <a:rPr lang="ru-RU" sz="2600" b="0" dirty="0" smtClean="0">
                <a:latin typeface="Times New Roman" pitchFamily="18" charset="0"/>
              </a:rPr>
              <a:t>й</a:t>
            </a:r>
            <a:endParaRPr lang="ru-RU" sz="2600" b="0" dirty="0">
              <a:latin typeface="Times New Roman" pitchFamily="18" charset="0"/>
            </a:endParaRPr>
          </a:p>
        </p:txBody>
      </p:sp>
      <p:sp>
        <p:nvSpPr>
          <p:cNvPr id="4102" name="Text Box 8"/>
          <p:cNvSpPr txBox="1">
            <a:spLocks noChangeArrowheads="1"/>
          </p:cNvSpPr>
          <p:nvPr/>
        </p:nvSpPr>
        <p:spPr bwMode="auto">
          <a:xfrm>
            <a:off x="395288" y="2060575"/>
            <a:ext cx="403225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dirty="0" err="1" smtClean="0">
                <a:latin typeface="Times New Roman" pitchFamily="18" charset="0"/>
              </a:rPr>
              <a:t>Титриметричний</a:t>
            </a:r>
            <a:r>
              <a:rPr lang="ru-RU" sz="2800" dirty="0" smtClean="0">
                <a:latin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</a:rPr>
              <a:t>(</a:t>
            </a:r>
            <a:r>
              <a:rPr lang="ru-RU" sz="2800" dirty="0" smtClean="0">
                <a:latin typeface="Times New Roman" pitchFamily="18" charset="0"/>
              </a:rPr>
              <a:t>об</a:t>
            </a:r>
            <a:r>
              <a:rPr lang="uk-UA" sz="2800" dirty="0" err="1" smtClean="0">
                <a:latin typeface="Times New Roman" pitchFamily="18" charset="0"/>
              </a:rPr>
              <a:t>’є</a:t>
            </a:r>
            <a:r>
              <a:rPr lang="ru-RU" sz="2800" dirty="0" err="1" smtClean="0">
                <a:latin typeface="Times New Roman" pitchFamily="18" charset="0"/>
              </a:rPr>
              <a:t>мний</a:t>
            </a:r>
            <a:r>
              <a:rPr lang="ru-RU" sz="2800" dirty="0">
                <a:latin typeface="Times New Roman" pitchFamily="18" charset="0"/>
              </a:rPr>
              <a:t>)</a:t>
            </a:r>
          </a:p>
        </p:txBody>
      </p:sp>
      <p:sp>
        <p:nvSpPr>
          <p:cNvPr id="4103" name="Text Box 9"/>
          <p:cNvSpPr txBox="1">
            <a:spLocks noChangeArrowheads="1"/>
          </p:cNvSpPr>
          <p:nvPr/>
        </p:nvSpPr>
        <p:spPr bwMode="auto">
          <a:xfrm>
            <a:off x="827088" y="3068638"/>
            <a:ext cx="194468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0" dirty="0" err="1" smtClean="0">
                <a:latin typeface="Times New Roman" pitchFamily="18" charset="0"/>
              </a:rPr>
              <a:t>Газовий</a:t>
            </a:r>
            <a:endParaRPr lang="ru-RU" sz="2600" b="0" dirty="0">
              <a:latin typeface="Times New Roman" pitchFamily="18" charset="0"/>
            </a:endParaRPr>
          </a:p>
        </p:txBody>
      </p:sp>
      <p:sp>
        <p:nvSpPr>
          <p:cNvPr id="4104" name="Text Box 10"/>
          <p:cNvSpPr txBox="1">
            <a:spLocks noChangeArrowheads="1"/>
          </p:cNvSpPr>
          <p:nvPr/>
        </p:nvSpPr>
        <p:spPr bwMode="auto">
          <a:xfrm>
            <a:off x="5148263" y="1557338"/>
            <a:ext cx="39957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uk-UA" sz="2000" b="0" dirty="0" smtClean="0">
                <a:latin typeface="Times New Roman" pitchFamily="18" charset="0"/>
              </a:rPr>
              <a:t>Вимірювання оптичних, магнітних,    теплових, електричних властивостей.</a:t>
            </a:r>
            <a:endParaRPr lang="uk-UA" sz="2000" b="0" dirty="0">
              <a:latin typeface="Times New Roman" pitchFamily="18" charset="0"/>
            </a:endParaRPr>
          </a:p>
        </p:txBody>
      </p:sp>
      <p:sp>
        <p:nvSpPr>
          <p:cNvPr id="4105" name="Text Box 11"/>
          <p:cNvSpPr txBox="1">
            <a:spLocks noChangeArrowheads="1"/>
          </p:cNvSpPr>
          <p:nvPr/>
        </p:nvSpPr>
        <p:spPr bwMode="auto">
          <a:xfrm>
            <a:off x="6227763" y="2492375"/>
            <a:ext cx="259238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0" dirty="0" err="1" smtClean="0">
                <a:latin typeface="Times New Roman" pitchFamily="18" charset="0"/>
              </a:rPr>
              <a:t>Спектральний</a:t>
            </a:r>
            <a:endParaRPr lang="ru-RU" sz="2600" b="0" dirty="0">
              <a:latin typeface="Times New Roman" pitchFamily="18" charset="0"/>
            </a:endParaRPr>
          </a:p>
        </p:txBody>
      </p:sp>
      <p:sp>
        <p:nvSpPr>
          <p:cNvPr id="4106" name="Text Box 12"/>
          <p:cNvSpPr txBox="1">
            <a:spLocks noChangeArrowheads="1"/>
          </p:cNvSpPr>
          <p:nvPr/>
        </p:nvSpPr>
        <p:spPr bwMode="auto">
          <a:xfrm>
            <a:off x="5987609" y="2938412"/>
            <a:ext cx="26168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uk-UA" sz="2600" b="0" dirty="0" smtClean="0">
                <a:latin typeface="Times New Roman" pitchFamily="18" charset="0"/>
              </a:rPr>
              <a:t>Люмінесцентний</a:t>
            </a:r>
            <a:endParaRPr lang="uk-UA" sz="2600" b="0" dirty="0">
              <a:latin typeface="Times New Roman" pitchFamily="18" charset="0"/>
            </a:endParaRPr>
          </a:p>
        </p:txBody>
      </p:sp>
      <p:sp>
        <p:nvSpPr>
          <p:cNvPr id="4107" name="Text Box 19"/>
          <p:cNvSpPr txBox="1">
            <a:spLocks noChangeArrowheads="1"/>
          </p:cNvSpPr>
          <p:nvPr/>
        </p:nvSpPr>
        <p:spPr bwMode="auto">
          <a:xfrm>
            <a:off x="4500563" y="3736975"/>
            <a:ext cx="333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1800" b="0"/>
          </a:p>
        </p:txBody>
      </p:sp>
      <p:sp>
        <p:nvSpPr>
          <p:cNvPr id="4108" name="Text Box 23"/>
          <p:cNvSpPr txBox="1">
            <a:spLocks noChangeArrowheads="1"/>
          </p:cNvSpPr>
          <p:nvPr/>
        </p:nvSpPr>
        <p:spPr bwMode="auto">
          <a:xfrm>
            <a:off x="5795963" y="3357563"/>
            <a:ext cx="360045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600" b="0" dirty="0" err="1" smtClean="0">
                <a:latin typeface="Times New Roman" pitchFamily="18" charset="0"/>
              </a:rPr>
              <a:t>Рентгеноструктурний</a:t>
            </a:r>
            <a:endParaRPr lang="ru-RU" sz="2600" b="0" dirty="0">
              <a:latin typeface="Times New Roman" pitchFamily="18" charset="0"/>
            </a:endParaRPr>
          </a:p>
        </p:txBody>
      </p:sp>
      <p:sp>
        <p:nvSpPr>
          <p:cNvPr id="4109" name="Text Box 24"/>
          <p:cNvSpPr txBox="1">
            <a:spLocks noChangeArrowheads="1"/>
          </p:cNvSpPr>
          <p:nvPr/>
        </p:nvSpPr>
        <p:spPr bwMode="auto">
          <a:xfrm>
            <a:off x="5987608" y="3736975"/>
            <a:ext cx="273685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600" b="0">
                <a:latin typeface="Times New Roman" pitchFamily="18" charset="0"/>
              </a:rPr>
              <a:t>ЯМР</a:t>
            </a:r>
          </a:p>
        </p:txBody>
      </p:sp>
      <p:sp>
        <p:nvSpPr>
          <p:cNvPr id="4110" name="Line 25"/>
          <p:cNvSpPr>
            <a:spLocks noChangeShapeType="1"/>
          </p:cNvSpPr>
          <p:nvPr/>
        </p:nvSpPr>
        <p:spPr bwMode="auto">
          <a:xfrm>
            <a:off x="4211638" y="836613"/>
            <a:ext cx="73025" cy="3024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11" name="Text Box 26"/>
          <p:cNvSpPr txBox="1">
            <a:spLocks noChangeArrowheads="1"/>
          </p:cNvSpPr>
          <p:nvPr/>
        </p:nvSpPr>
        <p:spPr bwMode="auto">
          <a:xfrm>
            <a:off x="250825" y="4005263"/>
            <a:ext cx="87137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uk-UA" sz="2800" i="1" u="sng" dirty="0" smtClean="0">
                <a:latin typeface="Times New Roman" pitchFamily="18" charset="0"/>
              </a:rPr>
              <a:t>Фізико-хімічні: </a:t>
            </a:r>
            <a:r>
              <a:rPr lang="uk-UA" sz="2000" dirty="0" smtClean="0">
                <a:latin typeface="Times New Roman" pitchFamily="18" charset="0"/>
              </a:rPr>
              <a:t>В результаті хімічної реакції змінюються фізичні властивості (колір, електропровідність, прозорість, тощо)</a:t>
            </a:r>
            <a:endParaRPr lang="uk-UA" sz="1400" dirty="0">
              <a:latin typeface="Times New Roman" pitchFamily="18" charset="0"/>
            </a:endParaRPr>
          </a:p>
        </p:txBody>
      </p:sp>
      <p:sp>
        <p:nvSpPr>
          <p:cNvPr id="4112" name="Text Box 27"/>
          <p:cNvSpPr txBox="1">
            <a:spLocks noChangeArrowheads="1"/>
          </p:cNvSpPr>
          <p:nvPr/>
        </p:nvSpPr>
        <p:spPr bwMode="auto">
          <a:xfrm>
            <a:off x="323850" y="4797425"/>
            <a:ext cx="8820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uk-UA" sz="2400" b="0" dirty="0" smtClean="0">
                <a:latin typeface="Times New Roman" pitchFamily="18" charset="0"/>
              </a:rPr>
              <a:t>Електрохімічні (потенціометрія, кулонометрія)</a:t>
            </a:r>
            <a:endParaRPr lang="uk-UA" sz="2400" b="0" dirty="0">
              <a:latin typeface="Times New Roman" pitchFamily="18" charset="0"/>
            </a:endParaRPr>
          </a:p>
        </p:txBody>
      </p:sp>
      <p:sp>
        <p:nvSpPr>
          <p:cNvPr id="4113" name="Text Box 29"/>
          <p:cNvSpPr txBox="1">
            <a:spLocks noChangeArrowheads="1"/>
          </p:cNvSpPr>
          <p:nvPr/>
        </p:nvSpPr>
        <p:spPr bwMode="auto">
          <a:xfrm>
            <a:off x="395288" y="5373688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uk-UA" sz="2400" b="0" dirty="0" smtClean="0">
                <a:latin typeface="Times New Roman" pitchFamily="18" charset="0"/>
              </a:rPr>
              <a:t>Оптичні (колориметрія, поляриметрія)</a:t>
            </a:r>
            <a:endParaRPr lang="uk-UA" sz="2400" b="0" dirty="0">
              <a:latin typeface="Times New Roman" pitchFamily="18" charset="0"/>
            </a:endParaRPr>
          </a:p>
        </p:txBody>
      </p:sp>
      <p:sp>
        <p:nvSpPr>
          <p:cNvPr id="4114" name="Text Box 30"/>
          <p:cNvSpPr txBox="1">
            <a:spLocks noChangeArrowheads="1"/>
          </p:cNvSpPr>
          <p:nvPr/>
        </p:nvSpPr>
        <p:spPr bwMode="auto">
          <a:xfrm>
            <a:off x="323850" y="5876925"/>
            <a:ext cx="864076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uk-UA" sz="2400" b="0" dirty="0" smtClean="0">
                <a:latin typeface="Times New Roman" pitchFamily="18" charset="0"/>
              </a:rPr>
              <a:t>Хроматографічні (тонкошарова, газова, рідинна, іонообмінна хроматографія)</a:t>
            </a:r>
            <a:endParaRPr lang="uk-UA" sz="2400" b="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332656"/>
            <a:ext cx="8362950" cy="638175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ru-RU" sz="2600" b="1" dirty="0" err="1">
                <a:latin typeface="Times New Roman" pitchFamily="18" charset="0"/>
              </a:rPr>
              <a:t>Об'ємний</a:t>
            </a:r>
            <a:r>
              <a:rPr lang="ru-RU" sz="2600" b="1" dirty="0">
                <a:latin typeface="Times New Roman" pitchFamily="18" charset="0"/>
              </a:rPr>
              <a:t> метод </a:t>
            </a:r>
            <a:r>
              <a:rPr lang="ru-RU" sz="2600" b="1" dirty="0" err="1">
                <a:latin typeface="Times New Roman" pitchFamily="18" charset="0"/>
              </a:rPr>
              <a:t>аналізу</a:t>
            </a:r>
            <a:r>
              <a:rPr lang="ru-RU" sz="2600" b="1" dirty="0">
                <a:latin typeface="Times New Roman" pitchFamily="18" charset="0"/>
              </a:rPr>
              <a:t> </a:t>
            </a:r>
            <a:r>
              <a:rPr lang="ru-RU" sz="2600" b="1" dirty="0" err="1">
                <a:latin typeface="Times New Roman" pitchFamily="18" charset="0"/>
              </a:rPr>
              <a:t>заснований</a:t>
            </a:r>
            <a:r>
              <a:rPr lang="ru-RU" sz="2600" b="1" dirty="0">
                <a:latin typeface="Times New Roman" pitchFamily="18" charset="0"/>
              </a:rPr>
              <a:t> на </a:t>
            </a:r>
            <a:r>
              <a:rPr lang="ru-RU" sz="2600" b="1" dirty="0" err="1">
                <a:latin typeface="Times New Roman" pitchFamily="18" charset="0"/>
              </a:rPr>
              <a:t>вимірюванні</a:t>
            </a:r>
            <a:r>
              <a:rPr lang="ru-RU" sz="2600" b="1" dirty="0">
                <a:latin typeface="Times New Roman" pitchFamily="18" charset="0"/>
              </a:rPr>
              <a:t> </a:t>
            </a:r>
            <a:r>
              <a:rPr lang="ru-RU" sz="2600" b="1" dirty="0" err="1">
                <a:latin typeface="Times New Roman" pitchFamily="18" charset="0"/>
              </a:rPr>
              <a:t>об'єму</a:t>
            </a:r>
            <a:r>
              <a:rPr lang="ru-RU" sz="2600" b="1" dirty="0">
                <a:latin typeface="Times New Roman" pitchFamily="18" charset="0"/>
              </a:rPr>
              <a:t> реагенту точно </a:t>
            </a:r>
            <a:r>
              <a:rPr lang="ru-RU" sz="2600" b="1" dirty="0" err="1">
                <a:latin typeface="Times New Roman" pitchFamily="18" charset="0"/>
              </a:rPr>
              <a:t>відомої</a:t>
            </a:r>
            <a:r>
              <a:rPr lang="ru-RU" sz="2600" b="1" dirty="0">
                <a:latin typeface="Times New Roman" pitchFamily="18" charset="0"/>
              </a:rPr>
              <a:t> </a:t>
            </a:r>
            <a:r>
              <a:rPr lang="ru-RU" sz="2600" b="1" dirty="0" err="1">
                <a:latin typeface="Times New Roman" pitchFamily="18" charset="0"/>
              </a:rPr>
              <a:t>концентрації</a:t>
            </a:r>
            <a:r>
              <a:rPr lang="ru-RU" sz="2600" b="1" dirty="0">
                <a:latin typeface="Times New Roman" pitchFamily="18" charset="0"/>
              </a:rPr>
              <a:t>, </a:t>
            </a:r>
            <a:r>
              <a:rPr lang="ru-RU" sz="2600" b="1" dirty="0" err="1">
                <a:latin typeface="Times New Roman" pitchFamily="18" charset="0"/>
              </a:rPr>
              <a:t>витраченого</a:t>
            </a:r>
            <a:r>
              <a:rPr lang="ru-RU" sz="2600" b="1" dirty="0">
                <a:latin typeface="Times New Roman" pitchFamily="18" charset="0"/>
              </a:rPr>
              <a:t> на </a:t>
            </a:r>
            <a:r>
              <a:rPr lang="ru-RU" sz="2600" b="1" dirty="0" err="1">
                <a:latin typeface="Times New Roman" pitchFamily="18" charset="0"/>
              </a:rPr>
              <a:t>реакцію</a:t>
            </a:r>
            <a:r>
              <a:rPr lang="ru-RU" sz="2600" b="1" dirty="0">
                <a:latin typeface="Times New Roman" pitchFamily="18" charset="0"/>
              </a:rPr>
              <a:t> </a:t>
            </a:r>
            <a:r>
              <a:rPr lang="ru-RU" sz="2600" b="1" dirty="0" err="1">
                <a:latin typeface="Times New Roman" pitchFamily="18" charset="0"/>
              </a:rPr>
              <a:t>взаємодії</a:t>
            </a:r>
            <a:r>
              <a:rPr lang="ru-RU" sz="2600" b="1" dirty="0">
                <a:latin typeface="Times New Roman" pitchFamily="18" charset="0"/>
              </a:rPr>
              <a:t> з </a:t>
            </a:r>
            <a:r>
              <a:rPr lang="ru-RU" sz="2600" b="1" dirty="0" err="1" smtClean="0">
                <a:latin typeface="Times New Roman" pitchFamily="18" charset="0"/>
              </a:rPr>
              <a:t>наданою</a:t>
            </a:r>
            <a:r>
              <a:rPr lang="ru-RU" sz="2600" b="1" dirty="0" smtClean="0">
                <a:latin typeface="Times New Roman" pitchFamily="18" charset="0"/>
              </a:rPr>
              <a:t> </a:t>
            </a:r>
            <a:r>
              <a:rPr lang="ru-RU" sz="2600" b="1" dirty="0" err="1">
                <a:latin typeface="Times New Roman" pitchFamily="18" charset="0"/>
              </a:rPr>
              <a:t>речовиною</a:t>
            </a:r>
            <a:r>
              <a:rPr lang="ru-RU" sz="2600" b="1" dirty="0" smtClean="0">
                <a:latin typeface="Times New Roman" pitchFamily="18" charset="0"/>
              </a:rPr>
              <a:t>.</a:t>
            </a:r>
          </a:p>
          <a:p>
            <a:pPr marL="0" indent="0" algn="ctr" eaLnBrk="1" hangingPunct="1">
              <a:lnSpc>
                <a:spcPct val="90000"/>
              </a:lnSpc>
              <a:buNone/>
            </a:pPr>
            <a:r>
              <a:rPr lang="ru-RU" sz="2600" b="1" i="1" dirty="0" smtClean="0">
                <a:solidFill>
                  <a:srgbClr val="FF0000"/>
                </a:solidFill>
                <a:latin typeface="Times New Roman" pitchFamily="18" charset="0"/>
              </a:rPr>
              <a:t>ЗАКОН ЕКВІВАЛЕНТІВ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b="1" dirty="0" err="1">
                <a:solidFill>
                  <a:srgbClr val="000000"/>
                </a:solidFill>
                <a:latin typeface="Times New Roman" pitchFamily="18" charset="0"/>
              </a:rPr>
              <a:t>Речовини</a:t>
            </a:r>
            <a:r>
              <a:rPr lang="ru-RU" sz="26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 b="1" dirty="0" err="1">
                <a:solidFill>
                  <a:srgbClr val="000000"/>
                </a:solidFill>
                <a:latin typeface="Times New Roman" pitchFamily="18" charset="0"/>
              </a:rPr>
              <a:t>реагують</a:t>
            </a:r>
            <a:r>
              <a:rPr lang="ru-RU" sz="26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 b="1" dirty="0" err="1">
                <a:solidFill>
                  <a:srgbClr val="000000"/>
                </a:solidFill>
                <a:latin typeface="Times New Roman" pitchFamily="18" charset="0"/>
              </a:rPr>
              <a:t>між</a:t>
            </a:r>
            <a:r>
              <a:rPr lang="ru-RU" sz="2600" b="1" dirty="0">
                <a:solidFill>
                  <a:srgbClr val="000000"/>
                </a:solidFill>
                <a:latin typeface="Times New Roman" pitchFamily="18" charset="0"/>
              </a:rPr>
              <a:t> собою в </a:t>
            </a:r>
            <a:r>
              <a:rPr lang="ru-RU" sz="2600" b="1" dirty="0" err="1">
                <a:solidFill>
                  <a:srgbClr val="000000"/>
                </a:solidFill>
                <a:latin typeface="Times New Roman" pitchFamily="18" charset="0"/>
              </a:rPr>
              <a:t>еквівалентних</a:t>
            </a:r>
            <a:r>
              <a:rPr lang="ru-RU" sz="26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 b="1" dirty="0" err="1">
                <a:solidFill>
                  <a:srgbClr val="000000"/>
                </a:solidFill>
                <a:latin typeface="Times New Roman" pitchFamily="18" charset="0"/>
              </a:rPr>
              <a:t>кількостях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:</a:t>
            </a:r>
          </a:p>
          <a:p>
            <a:pPr marL="0" indent="0" algn="ctr" eaLnBrk="1" hangingPunct="1">
              <a:lnSpc>
                <a:spcPct val="90000"/>
              </a:lnSpc>
              <a:buNone/>
            </a:pPr>
            <a:r>
              <a:rPr lang="el-GR" sz="2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2600" b="1" i="1" baseline="-25000" dirty="0" smtClean="0">
                <a:solidFill>
                  <a:srgbClr val="FF0000"/>
                </a:solidFill>
                <a:latin typeface="Times New Roman" pitchFamily="18" charset="0"/>
              </a:rPr>
              <a:t>1 </a:t>
            </a:r>
            <a:r>
              <a:rPr lang="en-US" sz="2600" b="1" i="1" baseline="30000" dirty="0" smtClean="0">
                <a:solidFill>
                  <a:srgbClr val="FF0000"/>
                </a:solidFill>
                <a:latin typeface="Times New Roman" pitchFamily="18" charset="0"/>
              </a:rPr>
              <a:t>= </a:t>
            </a:r>
            <a:r>
              <a:rPr lang="el-GR" sz="2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2600" b="1" i="1" baseline="-25000" dirty="0" smtClean="0">
                <a:solidFill>
                  <a:srgbClr val="FF0000"/>
                </a:solidFill>
                <a:latin typeface="Times New Roman" pitchFamily="18" charset="0"/>
              </a:rPr>
              <a:t>2 </a:t>
            </a:r>
            <a:r>
              <a:rPr lang="ru-RU" sz="2600" b="1" i="1" dirty="0" smtClean="0">
                <a:solidFill>
                  <a:srgbClr val="FF0000"/>
                </a:solidFill>
                <a:latin typeface="Times New Roman" pitchFamily="18" charset="0"/>
              </a:rPr>
              <a:t>,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т.к. </a:t>
            </a:r>
            <a:r>
              <a:rPr lang="el-GR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2600" b="1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С</a:t>
            </a:r>
            <a:r>
              <a:rPr lang="en-US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sz="2600" b="1" dirty="0" smtClean="0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,  де   С   –   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концентрація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  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еквівалента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, а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2600" b="1" dirty="0">
                <a:solidFill>
                  <a:srgbClr val="000000"/>
                </a:solidFill>
                <a:latin typeface="Times New Roman" pitchFamily="18" charset="0"/>
              </a:rPr>
              <a:t>	</a:t>
            </a:r>
            <a:r>
              <a:rPr lang="en-US" sz="2600" b="1" dirty="0" smtClean="0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–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об’єм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ru-RU" sz="2600" b="1" dirty="0">
                <a:solidFill>
                  <a:srgbClr val="000000"/>
                </a:solidFill>
                <a:latin typeface="Times New Roman" pitchFamily="18" charset="0"/>
              </a:rPr>
              <a:t>то для </a:t>
            </a:r>
            <a:r>
              <a:rPr lang="uk-UA" sz="2600" b="1" dirty="0" smtClean="0">
                <a:solidFill>
                  <a:srgbClr val="000000"/>
                </a:solidFill>
                <a:latin typeface="Times New Roman" pitchFamily="18" charset="0"/>
              </a:rPr>
              <a:t>двох </a:t>
            </a:r>
            <a:r>
              <a:rPr lang="uk-UA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стехіометрично</a:t>
            </a:r>
            <a:r>
              <a:rPr lang="uk-UA" sz="2600" b="1" dirty="0" smtClean="0">
                <a:solidFill>
                  <a:srgbClr val="000000"/>
                </a:solidFill>
                <a:latin typeface="Times New Roman" pitchFamily="18" charset="0"/>
              </a:rPr>
              <a:t> реагуючих речовин справедливо співвідношення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: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</a:rPr>
              <a:t>С</a:t>
            </a:r>
            <a:r>
              <a:rPr lang="ru-RU" sz="2600" b="1" baseline="-25000" dirty="0" smtClean="0">
                <a:solidFill>
                  <a:srgbClr val="FF0000"/>
                </a:solidFill>
                <a:latin typeface="Times New Roman" pitchFamily="18" charset="0"/>
              </a:rPr>
              <a:t>1</a:t>
            </a:r>
            <a:r>
              <a:rPr lang="en-US" sz="2600" b="1" dirty="0" smtClean="0">
                <a:solidFill>
                  <a:srgbClr val="FF0000"/>
                </a:solidFill>
                <a:latin typeface="Times New Roman" pitchFamily="18" charset="0"/>
              </a:rPr>
              <a:t>V</a:t>
            </a:r>
            <a:r>
              <a:rPr lang="ru-RU" sz="2600" b="1" baseline="-25000" dirty="0" smtClean="0">
                <a:solidFill>
                  <a:srgbClr val="FF0000"/>
                </a:solidFill>
                <a:latin typeface="Times New Roman" pitchFamily="18" charset="0"/>
              </a:rPr>
              <a:t>1 </a:t>
            </a:r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</a:rPr>
              <a:t>= С</a:t>
            </a:r>
            <a:r>
              <a:rPr lang="ru-RU" sz="2600" b="1" baseline="-25000" dirty="0" smtClean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en-US" sz="2600" b="1" dirty="0" smtClean="0">
                <a:solidFill>
                  <a:srgbClr val="FF0000"/>
                </a:solidFill>
                <a:latin typeface="Times New Roman" pitchFamily="18" charset="0"/>
              </a:rPr>
              <a:t>V</a:t>
            </a:r>
            <a:r>
              <a:rPr lang="ru-RU" sz="2600" b="1" baseline="-25000" dirty="0" smtClean="0">
                <a:solidFill>
                  <a:srgbClr val="FF0000"/>
                </a:solidFill>
                <a:latin typeface="Times New Roman" pitchFamily="18" charset="0"/>
              </a:rPr>
              <a:t>2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Тому, можно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знайти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невідому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концентрацію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одного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розчину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якщо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відомий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його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uk-UA" sz="2600" b="1" dirty="0" smtClean="0">
                <a:solidFill>
                  <a:srgbClr val="000000"/>
                </a:solidFill>
                <a:latin typeface="Times New Roman" pitchFamily="18" charset="0"/>
              </a:rPr>
              <a:t>об'єм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і </a:t>
            </a:r>
            <a:r>
              <a:rPr lang="uk-UA" sz="2600" b="1" dirty="0" smtClean="0">
                <a:solidFill>
                  <a:srgbClr val="000000"/>
                </a:solidFill>
                <a:latin typeface="Times New Roman" pitchFamily="18" charset="0"/>
              </a:rPr>
              <a:t>об'єм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та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концентрація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того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розчину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що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ru-RU" sz="2600" b="1" dirty="0" err="1" smtClean="0">
                <a:solidFill>
                  <a:srgbClr val="000000"/>
                </a:solidFill>
                <a:latin typeface="Times New Roman" pitchFamily="18" charset="0"/>
              </a:rPr>
              <a:t>прореагував</a:t>
            </a:r>
            <a:r>
              <a:rPr lang="ru-RU" sz="2600" b="1" dirty="0" smtClean="0">
                <a:solidFill>
                  <a:srgbClr val="000000"/>
                </a:solidFill>
                <a:latin typeface="Times New Roman" pitchFamily="18" charset="0"/>
              </a:rPr>
              <a:t> з першим.</a:t>
            </a:r>
          </a:p>
          <a:p>
            <a:pPr eaLnBrk="1" hangingPunct="1">
              <a:lnSpc>
                <a:spcPct val="90000"/>
              </a:lnSpc>
            </a:pPr>
            <a:endParaRPr lang="ru-RU" sz="26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z="2800" b="1" i="1" dirty="0" smtClean="0">
                <a:solidFill>
                  <a:srgbClr val="FF0000"/>
                </a:solidFill>
                <a:latin typeface="Times New Roman" pitchFamily="18" charset="0"/>
              </a:rPr>
              <a:t>Мірний посуд, що застосовується в об'ємному аналізі:</a:t>
            </a:r>
            <a:endParaRPr lang="uk-UA" sz="2800" b="1" i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12875"/>
            <a:ext cx="8675687" cy="49688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uk-UA" sz="2400" b="1" i="1" dirty="0" smtClean="0">
                <a:latin typeface="Times New Roman" pitchFamily="18" charset="0"/>
              </a:rPr>
              <a:t>Бюретки                        Мірні колби 		Піпетки</a:t>
            </a:r>
          </a:p>
        </p:txBody>
      </p:sp>
      <p:pic>
        <p:nvPicPr>
          <p:cNvPr id="6148" name="Picture 4" descr="Бюретки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2133600"/>
            <a:ext cx="1816100" cy="431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7" descr="мерные колбы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68538" y="2060575"/>
            <a:ext cx="5111750" cy="3313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9" descr="Пипетк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2133600"/>
            <a:ext cx="484188" cy="407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0" descr="Пипетка-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2133600"/>
            <a:ext cx="487362" cy="385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507413" cy="6121400"/>
          </a:xfrm>
        </p:spPr>
        <p:txBody>
          <a:bodyPr/>
          <a:lstStyle/>
          <a:p>
            <a:pPr algn="ctr" eaLnBrk="1" hangingPunct="1"/>
            <a:r>
              <a:rPr lang="uk-UA" sz="2600" b="1" u="sng" dirty="0" smtClean="0">
                <a:solidFill>
                  <a:srgbClr val="FF0000"/>
                </a:solidFill>
                <a:latin typeface="Times New Roman" pitchFamily="18" charset="0"/>
              </a:rPr>
              <a:t>Основні поняття об'ємного аналізу </a:t>
            </a:r>
            <a:r>
              <a:rPr lang="uk-UA" sz="2600" b="1" dirty="0" smtClean="0">
                <a:solidFill>
                  <a:srgbClr val="FF0000"/>
                </a:solidFill>
                <a:latin typeface="Times New Roman" pitchFamily="18" charset="0"/>
              </a:rPr>
              <a:t>:</a:t>
            </a:r>
          </a:p>
          <a:p>
            <a:pPr algn="just" eaLnBrk="1" hangingPunct="1"/>
            <a:r>
              <a:rPr lang="uk-UA" sz="2600" b="1" u="sng" dirty="0" smtClean="0">
                <a:solidFill>
                  <a:srgbClr val="FF0000"/>
                </a:solidFill>
                <a:latin typeface="Times New Roman" pitchFamily="18" charset="0"/>
              </a:rPr>
              <a:t>Титрування</a:t>
            </a:r>
            <a:r>
              <a:rPr lang="uk-UA" sz="2600" b="1" dirty="0" smtClean="0">
                <a:latin typeface="Times New Roman" pitchFamily="18" charset="0"/>
              </a:rPr>
              <a:t> </a:t>
            </a:r>
            <a:r>
              <a:rPr lang="uk-UA" sz="2600" dirty="0" smtClean="0">
                <a:latin typeface="Times New Roman" pitchFamily="18" charset="0"/>
              </a:rPr>
              <a:t>– </a:t>
            </a:r>
            <a:r>
              <a:rPr lang="uk-UA" sz="2600" i="1" dirty="0" smtClean="0">
                <a:latin typeface="Times New Roman" pitchFamily="18" charset="0"/>
              </a:rPr>
              <a:t>це поступове додавання </a:t>
            </a:r>
            <a:r>
              <a:rPr lang="uk-UA" sz="2600" i="1" dirty="0" err="1" smtClean="0">
                <a:latin typeface="Times New Roman" pitchFamily="18" charset="0"/>
              </a:rPr>
              <a:t>титранту</a:t>
            </a:r>
            <a:r>
              <a:rPr lang="uk-UA" sz="2600" i="1" dirty="0" smtClean="0">
                <a:latin typeface="Times New Roman" pitchFamily="18" charset="0"/>
              </a:rPr>
              <a:t> до аналізованого розчину для визначення точки еквівалентності</a:t>
            </a:r>
          </a:p>
          <a:p>
            <a:pPr algn="just" eaLnBrk="1" hangingPunct="1"/>
            <a:r>
              <a:rPr lang="uk-UA" sz="2600" b="1" u="sng" dirty="0" smtClean="0">
                <a:solidFill>
                  <a:srgbClr val="FF0000"/>
                </a:solidFill>
                <a:latin typeface="Times New Roman" pitchFamily="18" charset="0"/>
              </a:rPr>
              <a:t>Точка еквівалентності </a:t>
            </a:r>
            <a:r>
              <a:rPr lang="uk-UA" sz="2600" dirty="0" smtClean="0">
                <a:latin typeface="Times New Roman" pitchFamily="18" charset="0"/>
              </a:rPr>
              <a:t>– </a:t>
            </a:r>
            <a:r>
              <a:rPr lang="uk-UA" sz="2600" i="1" dirty="0" smtClean="0">
                <a:latin typeface="Times New Roman" pitchFamily="18" charset="0"/>
              </a:rPr>
              <a:t>момент титрування, коли досягнуто еквівалентне співвідношення реагуючих речовин.</a:t>
            </a:r>
          </a:p>
          <a:p>
            <a:pPr algn="just" eaLnBrk="1" hangingPunct="1"/>
            <a:r>
              <a:rPr lang="uk-UA" sz="2600" b="1" i="1" u="sng" dirty="0" smtClean="0">
                <a:solidFill>
                  <a:srgbClr val="FF0000"/>
                </a:solidFill>
                <a:latin typeface="Times New Roman" pitchFamily="18" charset="0"/>
              </a:rPr>
              <a:t>Досліджуваний (</a:t>
            </a:r>
            <a:r>
              <a:rPr lang="uk-UA" sz="2600" b="1" i="1" u="sng" dirty="0" err="1" smtClean="0">
                <a:solidFill>
                  <a:srgbClr val="FF0000"/>
                </a:solidFill>
                <a:latin typeface="Times New Roman" pitchFamily="18" charset="0"/>
              </a:rPr>
              <a:t>аналізуємий</a:t>
            </a:r>
            <a:r>
              <a:rPr lang="uk-UA" sz="2600" b="1" i="1" u="sng" dirty="0" smtClean="0">
                <a:solidFill>
                  <a:srgbClr val="FF0000"/>
                </a:solidFill>
                <a:latin typeface="Times New Roman" pitchFamily="18" charset="0"/>
              </a:rPr>
              <a:t>) розчин</a:t>
            </a:r>
            <a:r>
              <a:rPr lang="uk-UA" sz="2600" b="1" i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uk-UA" sz="2600" dirty="0" smtClean="0">
                <a:latin typeface="Times New Roman" pitchFamily="18" charset="0"/>
              </a:rPr>
              <a:t>– </a:t>
            </a:r>
            <a:r>
              <a:rPr lang="uk-UA" sz="2600" i="1" dirty="0" smtClean="0">
                <a:solidFill>
                  <a:srgbClr val="000000"/>
                </a:solidFill>
                <a:latin typeface="Times New Roman" pitchFamily="18" charset="0"/>
              </a:rPr>
              <a:t>розчин, молярну концентрацію еквівалента і титр якого необхідно визначити.</a:t>
            </a:r>
            <a:endParaRPr lang="uk-UA" sz="2600" i="1" dirty="0" smtClean="0">
              <a:latin typeface="Times New Roman" pitchFamily="18" charset="0"/>
            </a:endParaRPr>
          </a:p>
          <a:p>
            <a:pPr eaLnBrk="1" hangingPunct="1"/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91513" cy="5726112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ru-RU" sz="2500" b="1" u="sng" dirty="0" err="1">
                <a:solidFill>
                  <a:srgbClr val="FF0000"/>
                </a:solidFill>
                <a:latin typeface="Times New Roman" pitchFamily="18" charset="0"/>
              </a:rPr>
              <a:t>Робочий</a:t>
            </a:r>
            <a:r>
              <a:rPr lang="ru-RU" sz="2500" b="1" u="sng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500" b="1" u="sng" dirty="0" err="1">
                <a:solidFill>
                  <a:srgbClr val="FF0000"/>
                </a:solidFill>
                <a:latin typeface="Times New Roman" pitchFamily="18" charset="0"/>
              </a:rPr>
              <a:t>розчин</a:t>
            </a:r>
            <a:r>
              <a:rPr lang="ru-RU" sz="2500" b="1" u="sng" dirty="0">
                <a:solidFill>
                  <a:srgbClr val="FF0000"/>
                </a:solidFill>
                <a:latin typeface="Times New Roman" pitchFamily="18" charset="0"/>
              </a:rPr>
              <a:t> (</a:t>
            </a:r>
            <a:r>
              <a:rPr lang="ru-RU" sz="2500" b="1" u="sng" dirty="0" err="1">
                <a:solidFill>
                  <a:srgbClr val="FF0000"/>
                </a:solidFill>
                <a:latin typeface="Times New Roman" pitchFamily="18" charset="0"/>
              </a:rPr>
              <a:t>титрант</a:t>
            </a:r>
            <a:r>
              <a:rPr lang="ru-RU" sz="2500" b="1" u="sng" dirty="0">
                <a:solidFill>
                  <a:srgbClr val="FF0000"/>
                </a:solidFill>
                <a:latin typeface="Times New Roman" pitchFamily="18" charset="0"/>
              </a:rPr>
              <a:t>) </a:t>
            </a:r>
            <a:r>
              <a:rPr lang="ru-RU" sz="2500" b="1" u="sng" dirty="0" smtClean="0">
                <a:solidFill>
                  <a:srgbClr val="FF0000"/>
                </a:solidFill>
                <a:latin typeface="Times New Roman" pitchFamily="18" charset="0"/>
              </a:rPr>
              <a:t>-</a:t>
            </a:r>
            <a:r>
              <a:rPr lang="ru-RU" sz="25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500" i="1" dirty="0" err="1">
                <a:solidFill>
                  <a:srgbClr val="000000"/>
                </a:solidFill>
                <a:latin typeface="Times New Roman" pitchFamily="18" charset="0"/>
              </a:rPr>
              <a:t>розчин</a:t>
            </a:r>
            <a:r>
              <a:rPr lang="ru-RU" sz="2500" i="1" dirty="0">
                <a:solidFill>
                  <a:srgbClr val="000000"/>
                </a:solidFill>
                <a:latin typeface="Times New Roman" pitchFamily="18" charset="0"/>
              </a:rPr>
              <a:t>, для </a:t>
            </a:r>
            <a:r>
              <a:rPr lang="ru-RU" sz="2500" i="1" dirty="0" err="1">
                <a:solidFill>
                  <a:srgbClr val="000000"/>
                </a:solidFill>
                <a:latin typeface="Times New Roman" pitchFamily="18" charset="0"/>
              </a:rPr>
              <a:t>якого</a:t>
            </a:r>
            <a:r>
              <a:rPr lang="ru-RU" sz="2500" i="1" dirty="0">
                <a:solidFill>
                  <a:srgbClr val="000000"/>
                </a:solidFill>
                <a:latin typeface="Times New Roman" pitchFamily="18" charset="0"/>
              </a:rPr>
              <a:t> точно </a:t>
            </a:r>
            <a:r>
              <a:rPr lang="ru-RU" sz="2500" i="1" dirty="0" err="1">
                <a:solidFill>
                  <a:srgbClr val="000000"/>
                </a:solidFill>
                <a:latin typeface="Times New Roman" pitchFamily="18" charset="0"/>
              </a:rPr>
              <a:t>відома</a:t>
            </a:r>
            <a:r>
              <a:rPr lang="ru-RU" sz="2500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i="1" dirty="0" err="1">
                <a:solidFill>
                  <a:srgbClr val="000000"/>
                </a:solidFill>
                <a:latin typeface="Times New Roman" pitchFamily="18" charset="0"/>
              </a:rPr>
              <a:t>його</a:t>
            </a:r>
            <a:r>
              <a:rPr lang="ru-RU" sz="2500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i="1" dirty="0" err="1">
                <a:solidFill>
                  <a:srgbClr val="000000"/>
                </a:solidFill>
                <a:latin typeface="Times New Roman" pitchFamily="18" charset="0"/>
              </a:rPr>
              <a:t>молярна</a:t>
            </a:r>
            <a:r>
              <a:rPr lang="ru-RU" sz="2500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i="1" dirty="0" err="1">
                <a:solidFill>
                  <a:srgbClr val="000000"/>
                </a:solidFill>
                <a:latin typeface="Times New Roman" pitchFamily="18" charset="0"/>
              </a:rPr>
              <a:t>концентрація</a:t>
            </a:r>
            <a:r>
              <a:rPr lang="ru-RU" sz="2500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i="1" dirty="0" err="1">
                <a:solidFill>
                  <a:srgbClr val="000000"/>
                </a:solidFill>
                <a:latin typeface="Times New Roman" pitchFamily="18" charset="0"/>
              </a:rPr>
              <a:t>еквівалента</a:t>
            </a:r>
            <a:r>
              <a:rPr lang="ru-RU" sz="2500" i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ru-RU" sz="2500" dirty="0" smtClean="0"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Титрант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з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відомою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концентрацією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називають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b="1" dirty="0" err="1">
                <a:solidFill>
                  <a:srgbClr val="FF0000"/>
                </a:solidFill>
                <a:latin typeface="Times New Roman" pitchFamily="18" charset="0"/>
              </a:rPr>
              <a:t>стандартним</a:t>
            </a:r>
            <a:r>
              <a:rPr lang="ru-RU" sz="25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500" b="1" dirty="0" err="1">
                <a:solidFill>
                  <a:srgbClr val="FF0000"/>
                </a:solidFill>
                <a:latin typeface="Times New Roman" pitchFamily="18" charset="0"/>
              </a:rPr>
              <a:t>розчином</a:t>
            </a:r>
            <a:r>
              <a:rPr lang="ru-RU" sz="2500" dirty="0" smtClean="0">
                <a:solidFill>
                  <a:srgbClr val="FF0000"/>
                </a:solidFill>
                <a:latin typeface="Times New Roman" pitchFamily="18" charset="0"/>
              </a:rPr>
              <a:t>. 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З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</a:rPr>
              <a:t>а 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способом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приготування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розрізняють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b="1" dirty="0" err="1">
                <a:solidFill>
                  <a:srgbClr val="FF0000"/>
                </a:solidFill>
                <a:latin typeface="Times New Roman" pitchFamily="18" charset="0"/>
              </a:rPr>
              <a:t>стандартні</a:t>
            </a:r>
            <a:r>
              <a:rPr lang="ru-RU" sz="2500" b="1" dirty="0">
                <a:solidFill>
                  <a:srgbClr val="FF0000"/>
                </a:solidFill>
                <a:latin typeface="Times New Roman" pitchFamily="18" charset="0"/>
              </a:rPr>
              <a:t> і </a:t>
            </a:r>
            <a:r>
              <a:rPr lang="ru-RU" sz="2500" b="1" dirty="0" err="1">
                <a:solidFill>
                  <a:srgbClr val="FF0000"/>
                </a:solidFill>
                <a:latin typeface="Times New Roman" pitchFamily="18" charset="0"/>
              </a:rPr>
              <a:t>стандартизовані</a:t>
            </a:r>
            <a:r>
              <a:rPr lang="ru-RU" sz="25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500" b="1" dirty="0" err="1">
                <a:solidFill>
                  <a:srgbClr val="FF0000"/>
                </a:solidFill>
                <a:latin typeface="Times New Roman" pitchFamily="18" charset="0"/>
              </a:rPr>
              <a:t>розчини</a:t>
            </a:r>
            <a:r>
              <a:rPr lang="ru-RU" sz="2500" b="1" dirty="0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  <a:p>
            <a:pPr marL="0" indent="0" algn="just" eaLnBrk="1" hangingPunct="1">
              <a:lnSpc>
                <a:spcPct val="80000"/>
              </a:lnSpc>
              <a:buNone/>
            </a:pPr>
            <a:r>
              <a:rPr lang="ru-RU" sz="2500" b="1" dirty="0" err="1">
                <a:solidFill>
                  <a:srgbClr val="FF0000"/>
                </a:solidFill>
                <a:latin typeface="Times New Roman" pitchFamily="18" charset="0"/>
              </a:rPr>
              <a:t>Стандартний</a:t>
            </a:r>
            <a:r>
              <a:rPr lang="ru-RU" sz="25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500" b="1" dirty="0" err="1">
                <a:solidFill>
                  <a:srgbClr val="FF0000"/>
                </a:solidFill>
                <a:latin typeface="Times New Roman" pitchFamily="18" charset="0"/>
              </a:rPr>
              <a:t>розчин</a:t>
            </a:r>
            <a:r>
              <a:rPr lang="ru-RU" sz="25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готують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розчиненням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точної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кількості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</a:rPr>
              <a:t>чистої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хімічної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речовини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відомого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стехіометричного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складу в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певному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обсязі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розчинника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marL="0" indent="0" algn="just" eaLnBrk="1" hangingPunct="1">
              <a:lnSpc>
                <a:spcPct val="80000"/>
              </a:lnSpc>
              <a:buNone/>
            </a:pPr>
            <a:endParaRPr lang="ru-RU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0" indent="0" algn="just" eaLnBrk="1" hangingPunct="1">
              <a:lnSpc>
                <a:spcPct val="80000"/>
              </a:lnSpc>
              <a:buNone/>
            </a:pPr>
            <a:r>
              <a:rPr lang="ru-RU" sz="2500" b="1" dirty="0" err="1">
                <a:solidFill>
                  <a:srgbClr val="FF0000"/>
                </a:solidFill>
                <a:latin typeface="Times New Roman" pitchFamily="18" charset="0"/>
              </a:rPr>
              <a:t>Стандартизований</a:t>
            </a:r>
            <a:r>
              <a:rPr lang="ru-RU" sz="25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500" b="1" dirty="0" err="1">
                <a:solidFill>
                  <a:srgbClr val="FF0000"/>
                </a:solidFill>
                <a:latin typeface="Times New Roman" pitchFamily="18" charset="0"/>
              </a:rPr>
              <a:t>розчин</a:t>
            </a:r>
            <a:r>
              <a:rPr lang="ru-RU" sz="2500" b="1" dirty="0">
                <a:solidFill>
                  <a:srgbClr val="FF0000"/>
                </a:solidFill>
                <a:latin typeface="Times New Roman" pitchFamily="18" charset="0"/>
              </a:rPr>
              <a:t> (</a:t>
            </a:r>
            <a:r>
              <a:rPr lang="ru-RU" sz="2500" b="1" dirty="0" err="1">
                <a:solidFill>
                  <a:srgbClr val="FF0000"/>
                </a:solidFill>
                <a:latin typeface="Times New Roman" pitchFamily="18" charset="0"/>
              </a:rPr>
              <a:t>розчин</a:t>
            </a:r>
            <a:r>
              <a:rPr lang="ru-RU" sz="2500" b="1" dirty="0">
                <a:solidFill>
                  <a:srgbClr val="FF0000"/>
                </a:solidFill>
                <a:latin typeface="Times New Roman" pitchFamily="18" charset="0"/>
              </a:rPr>
              <a:t> з </a:t>
            </a:r>
            <a:r>
              <a:rPr lang="ru-RU" sz="2500" b="1" dirty="0" err="1">
                <a:solidFill>
                  <a:srgbClr val="FF0000"/>
                </a:solidFill>
                <a:latin typeface="Times New Roman" pitchFamily="18" charset="0"/>
              </a:rPr>
              <a:t>встановленим</a:t>
            </a:r>
            <a:r>
              <a:rPr lang="ru-RU" sz="2500" b="1" dirty="0">
                <a:solidFill>
                  <a:srgbClr val="FF0000"/>
                </a:solidFill>
                <a:latin typeface="Times New Roman" pitchFamily="18" charset="0"/>
              </a:rPr>
              <a:t> титром)</a:t>
            </a:r>
            <a:r>
              <a:rPr lang="ru-RU" sz="25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одержують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</a:rPr>
              <a:t>так: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готують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розчин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з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приблизною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концентрацією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близько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до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бажаної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, з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речовин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які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не є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стандартними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і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визначають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його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концентрацію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(стандартизуют) по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відповідній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стандартній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500" dirty="0" err="1">
                <a:solidFill>
                  <a:srgbClr val="000000"/>
                </a:solidFill>
                <a:latin typeface="Times New Roman" pitchFamily="18" charset="0"/>
              </a:rPr>
              <a:t>речовині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ru-RU" sz="25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8229600" cy="106362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</a:rPr>
              <a:t>Класифікація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</a:rPr>
              <a:t>титриметричних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 (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</a:rPr>
              <a:t>об'ємних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) 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</a:rPr>
              <a:t>методів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graphicFrame>
        <p:nvGraphicFramePr>
          <p:cNvPr id="29739" name="Group 4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2061234"/>
              </p:ext>
            </p:extLst>
          </p:nvPr>
        </p:nvGraphicFramePr>
        <p:xfrm>
          <a:off x="395288" y="1052513"/>
          <a:ext cx="8353425" cy="5684837"/>
        </p:xfrm>
        <a:graphic>
          <a:graphicData uri="http://schemas.openxmlformats.org/drawingml/2006/table">
            <a:tbl>
              <a:tblPr/>
              <a:tblGrid>
                <a:gridCol w="30702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906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925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2497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900" b="1" i="1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 титрування,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900" b="1" i="1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тип реакції</a:t>
                      </a:r>
                      <a:endParaRPr kumimoji="0" lang="uk-UA" sz="1900" b="1" i="1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900" b="1" i="1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Підгрупи методів</a:t>
                      </a:r>
                      <a:endParaRPr kumimoji="0" lang="uk-UA" sz="1900" b="1" i="1" u="none" strike="noStrike" cap="none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900" b="1" i="1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Речовини, які застосовуються для приготування </a:t>
                      </a:r>
                      <a:r>
                        <a:rPr kumimoji="0" lang="uk-UA" sz="1900" b="1" i="1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титрантів</a:t>
                      </a:r>
                      <a:endParaRPr kumimoji="0" lang="uk-UA" sz="1900" b="1" i="1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43508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Кислотно-</a:t>
                      </a: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лужний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ru-RU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19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OH</a:t>
                      </a:r>
                      <a:r>
                        <a:rPr kumimoji="0" lang="ru-RU" sz="19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2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Окислювально-відновний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аOx</a:t>
                      </a:r>
                      <a:r>
                        <a:rPr kumimoji="0" lang="ru-RU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1­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</a:t>
                      </a:r>
                      <a:r>
                        <a:rPr kumimoji="0" lang="en-US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bRed</a:t>
                      </a:r>
                      <a:r>
                        <a:rPr kumimoji="0" lang="ru-RU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kumimoji="0" lang="en-US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aRed</a:t>
                      </a:r>
                      <a:r>
                        <a:rPr kumimoji="0" lang="ru-RU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bOx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Комплексометрія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ML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Осаджувальний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MX↓ (</a:t>
                      </a: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.)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Ацидиметр</a:t>
                      </a:r>
                      <a:r>
                        <a:rPr kumimoji="0" lang="uk-UA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(H</a:t>
                      </a:r>
                      <a:r>
                        <a:rPr kumimoji="0" lang="ru-RU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19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Алкалиметрія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(ОН</a:t>
                      </a:r>
                      <a:r>
                        <a:rPr kumimoji="0" lang="ru-RU" sz="19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Йодометрія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Броматометрія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Йодатометрія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Перманганатометрія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Аскорбінометрія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Меркуріметрія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Комплексонометрія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Аргентометрія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Меркурометрія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Сl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NaOH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Na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KBrO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KIO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KMnO</a:t>
                      </a:r>
                      <a:r>
                        <a:rPr kumimoji="0" lang="ru-RU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Аскорбінова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кислота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Hg(NO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ЕДТА, </a:t>
                      </a:r>
                      <a:r>
                        <a:rPr kumimoji="0" lang="ru-RU" sz="1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трилон</a:t>
                      </a: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AgNO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Hg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(NO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en-US" sz="19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936625"/>
          </a:xfrm>
        </p:spPr>
        <p:txBody>
          <a:bodyPr/>
          <a:lstStyle/>
          <a:p>
            <a:pPr eaLnBrk="1" hangingPunct="1"/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</a:rPr>
              <a:t>Крива </a:t>
            </a:r>
            <a:r>
              <a:rPr lang="ru-RU" sz="2400" b="1" i="1" dirty="0" err="1">
                <a:solidFill>
                  <a:schemeClr val="accent2"/>
                </a:solidFill>
                <a:latin typeface="Times New Roman" pitchFamily="18" charset="0"/>
              </a:rPr>
              <a:t>титрування</a:t>
            </a:r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2400" b="1" i="1" dirty="0" err="1">
                <a:solidFill>
                  <a:schemeClr val="accent2"/>
                </a:solidFill>
                <a:latin typeface="Times New Roman" pitchFamily="18" charset="0"/>
              </a:rPr>
              <a:t>сильної</a:t>
            </a:r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2400" b="1" i="1" dirty="0" err="1">
                <a:solidFill>
                  <a:schemeClr val="accent2"/>
                </a:solidFill>
                <a:latin typeface="Times New Roman" pitchFamily="18" charset="0"/>
              </a:rPr>
              <a:t>кислоти</a:t>
            </a:r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</a:rPr>
              <a:t> сильною основою</a:t>
            </a:r>
            <a:endParaRPr lang="ru-RU" sz="2400" b="1" i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355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9750" y="1125538"/>
            <a:ext cx="8064500" cy="5732462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84" y="836712"/>
            <a:ext cx="8433057" cy="5798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1322</TotalTime>
  <Words>560</Words>
  <Application>Microsoft Office PowerPoint</Application>
  <PresentationFormat>Экран (4:3)</PresentationFormat>
  <Paragraphs>115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Оформление по умолчанию</vt:lpstr>
      <vt:lpstr>Формула</vt:lpstr>
      <vt:lpstr>Презентация PowerPoint</vt:lpstr>
      <vt:lpstr>ПЛАН ЛЕКЦІЇ</vt:lpstr>
      <vt:lpstr>Презентация PowerPoint</vt:lpstr>
      <vt:lpstr>Презентация PowerPoint</vt:lpstr>
      <vt:lpstr>Мірний посуд, що застосовується в об'ємному аналізі:</vt:lpstr>
      <vt:lpstr>Презентация PowerPoint</vt:lpstr>
      <vt:lpstr>Презентация PowerPoint</vt:lpstr>
      <vt:lpstr> Класифікація титриметричних (об'ємних) методів</vt:lpstr>
      <vt:lpstr>Крива титрування сильної кислоти сильною основою</vt:lpstr>
      <vt:lpstr>Крива титрування слабкої кислоти сильною основою</vt:lpstr>
      <vt:lpstr>Крива титрування слабої основи сильною кислотою</vt:lpstr>
      <vt:lpstr>Приклад :  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Харьковский национальный медицинский университет</dc:title>
  <dc:creator>Admin</dc:creator>
  <cp:lastModifiedBy>Lenovo</cp:lastModifiedBy>
  <cp:revision>96</cp:revision>
  <cp:lastPrinted>2017-10-13T08:19:10Z</cp:lastPrinted>
  <dcterms:created xsi:type="dcterms:W3CDTF">2010-10-11T17:51:38Z</dcterms:created>
  <dcterms:modified xsi:type="dcterms:W3CDTF">2017-10-30T10:02:05Z</dcterms:modified>
</cp:coreProperties>
</file>