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5"/>
  </p:handoutMasterIdLst>
  <p:sldIdLst>
    <p:sldId id="298" r:id="rId2"/>
    <p:sldId id="256" r:id="rId3"/>
    <p:sldId id="289" r:id="rId4"/>
    <p:sldId id="276" r:id="rId5"/>
    <p:sldId id="257" r:id="rId6"/>
    <p:sldId id="288" r:id="rId7"/>
    <p:sldId id="258" r:id="rId8"/>
    <p:sldId id="290" r:id="rId9"/>
    <p:sldId id="259" r:id="rId10"/>
    <p:sldId id="291" r:id="rId11"/>
    <p:sldId id="260" r:id="rId12"/>
    <p:sldId id="277" r:id="rId13"/>
    <p:sldId id="261" r:id="rId14"/>
    <p:sldId id="279" r:id="rId15"/>
    <p:sldId id="278" r:id="rId16"/>
    <p:sldId id="280" r:id="rId17"/>
    <p:sldId id="262" r:id="rId18"/>
    <p:sldId id="292" r:id="rId19"/>
    <p:sldId id="263" r:id="rId20"/>
    <p:sldId id="293" r:id="rId21"/>
    <p:sldId id="264" r:id="rId22"/>
    <p:sldId id="294" r:id="rId23"/>
    <p:sldId id="265" r:id="rId24"/>
    <p:sldId id="295" r:id="rId25"/>
    <p:sldId id="266" r:id="rId26"/>
    <p:sldId id="296" r:id="rId27"/>
    <p:sldId id="267" r:id="rId28"/>
    <p:sldId id="281" r:id="rId29"/>
    <p:sldId id="268" r:id="rId30"/>
    <p:sldId id="282" r:id="rId31"/>
    <p:sldId id="269" r:id="rId32"/>
    <p:sldId id="283" r:id="rId33"/>
    <p:sldId id="270" r:id="rId34"/>
    <p:sldId id="297" r:id="rId35"/>
    <p:sldId id="271" r:id="rId36"/>
    <p:sldId id="284" r:id="rId37"/>
    <p:sldId id="285" r:id="rId38"/>
    <p:sldId id="272" r:id="rId39"/>
    <p:sldId id="273" r:id="rId40"/>
    <p:sldId id="286" r:id="rId41"/>
    <p:sldId id="274" r:id="rId42"/>
    <p:sldId id="275" r:id="rId43"/>
    <p:sldId id="287" r:id="rId4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5" autoAdjust="0"/>
    <p:restoredTop sz="94630" autoAdjust="0"/>
  </p:normalViewPr>
  <p:slideViewPr>
    <p:cSldViewPr>
      <p:cViewPr>
        <p:scale>
          <a:sx n="50" d="100"/>
          <a:sy n="50" d="100"/>
        </p:scale>
        <p:origin x="1090" y="-67"/>
      </p:cViewPr>
      <p:guideLst>
        <p:guide orient="horz" pos="2160"/>
        <p:guide pos="2880"/>
      </p:guideLst>
    </p:cSldViewPr>
  </p:slideViewPr>
  <p:outlineViewPr>
    <p:cViewPr>
      <p:scale>
        <a:sx n="33" d="100"/>
        <a:sy n="33" d="100"/>
      </p:scale>
      <p:origin x="48" y="126"/>
    </p:cViewPr>
  </p:outlineViewPr>
  <p:notesTextViewPr>
    <p:cViewPr>
      <p:scale>
        <a:sx n="100" d="100"/>
        <a:sy n="100" d="100"/>
      </p:scale>
      <p:origin x="0" y="0"/>
    </p:cViewPr>
  </p:notesTextViewPr>
  <p:notesViewPr>
    <p:cSldViewPr>
      <p:cViewPr varScale="1">
        <p:scale>
          <a:sx n="53" d="100"/>
          <a:sy n="53" d="100"/>
        </p:scale>
        <p:origin x="-2214"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9B9015-D302-417F-815C-AB0F1236243F}" type="datetimeFigureOut">
              <a:rPr lang="ru-RU" smtClean="0"/>
              <a:pPr/>
              <a:t>02.12.2019</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2655075-FAE3-4C22-BBD7-0E60D4D151BD}"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34F0D25-42BE-4741-BE54-A07EF7D75C44}" type="datetimeFigureOut">
              <a:rPr lang="ru-RU" smtClean="0"/>
              <a:pPr/>
              <a:t>02.12.2019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CEA638-6C72-4A34-BFC3-58AA4972724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4F0D25-42BE-4741-BE54-A07EF7D75C44}" type="datetimeFigureOut">
              <a:rPr lang="ru-RU" smtClean="0"/>
              <a:pPr/>
              <a:t>02.12.2019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CEA638-6C72-4A34-BFC3-58AA4972724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4F0D25-42BE-4741-BE54-A07EF7D75C44}" type="datetimeFigureOut">
              <a:rPr lang="ru-RU" smtClean="0"/>
              <a:pPr/>
              <a:t>02.12.2019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CEA638-6C72-4A34-BFC3-58AA4972724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4F0D25-42BE-4741-BE54-A07EF7D75C44}" type="datetimeFigureOut">
              <a:rPr lang="ru-RU" smtClean="0"/>
              <a:pPr/>
              <a:t>02.12.2019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CEA638-6C72-4A34-BFC3-58AA4972724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34F0D25-42BE-4741-BE54-A07EF7D75C44}" type="datetimeFigureOut">
              <a:rPr lang="ru-RU" smtClean="0"/>
              <a:pPr/>
              <a:t>02.12.2019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CEA638-6C72-4A34-BFC3-58AA4972724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34F0D25-42BE-4741-BE54-A07EF7D75C44}" type="datetimeFigureOut">
              <a:rPr lang="ru-RU" smtClean="0"/>
              <a:pPr/>
              <a:t>02.12.2019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CEA638-6C72-4A34-BFC3-58AA4972724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34F0D25-42BE-4741-BE54-A07EF7D75C44}" type="datetimeFigureOut">
              <a:rPr lang="ru-RU" smtClean="0"/>
              <a:pPr/>
              <a:t>02.12.2019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DCEA638-6C72-4A34-BFC3-58AA4972724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34F0D25-42BE-4741-BE54-A07EF7D75C44}" type="datetimeFigureOut">
              <a:rPr lang="ru-RU" smtClean="0"/>
              <a:pPr/>
              <a:t>02.12.2019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DCEA638-6C72-4A34-BFC3-58AA4972724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34F0D25-42BE-4741-BE54-A07EF7D75C44}" type="datetimeFigureOut">
              <a:rPr lang="ru-RU" smtClean="0"/>
              <a:pPr/>
              <a:t>02.12.2019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DCEA638-6C72-4A34-BFC3-58AA4972724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34F0D25-42BE-4741-BE54-A07EF7D75C44}" type="datetimeFigureOut">
              <a:rPr lang="ru-RU" smtClean="0"/>
              <a:pPr/>
              <a:t>02.12.2019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CEA638-6C72-4A34-BFC3-58AA4972724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34F0D25-42BE-4741-BE54-A07EF7D75C44}" type="datetimeFigureOut">
              <a:rPr lang="ru-RU" smtClean="0"/>
              <a:pPr/>
              <a:t>02.12.2019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CEA638-6C72-4A34-BFC3-58AA4972724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4F0D25-42BE-4741-BE54-A07EF7D75C44}" type="datetimeFigureOut">
              <a:rPr lang="ru-RU" smtClean="0"/>
              <a:pPr/>
              <a:t>02.12.2019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CEA638-6C72-4A34-BFC3-58AA49727244}"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857224" y="785794"/>
            <a:ext cx="7786742" cy="5715040"/>
          </a:xfrm>
        </p:spPr>
        <p:txBody>
          <a:bodyPr/>
          <a:lstStyle/>
          <a:p>
            <a:endParaRPr lang="uk-UA" dirty="0" smtClean="0"/>
          </a:p>
          <a:p>
            <a:r>
              <a:rPr lang="uk-UA" dirty="0" smtClean="0"/>
              <a:t>Перевірка конструкції повних знімних пластинкових протезів. Помилки при визначенні центрального співвідношення щелеп. Причини та профілактика. Лабораторні етапи виготовлення повних знімних пластинкових протезів.</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929354"/>
          </a:xfrm>
        </p:spPr>
        <p:txBody>
          <a:bodyPr>
            <a:normAutofit fontScale="85000" lnSpcReduction="20000"/>
          </a:bodyPr>
          <a:lstStyle/>
          <a:p>
            <a:r>
              <a:rPr lang="uk-UA" dirty="0" smtClean="0"/>
              <a:t>Після кристалізації гіпсу половини кювети роз'єднують або спочатку поміщають у киплячу воду для розплавлення воску. Якщо на поверхні води з'являться сліди воску, кювету витягують із води, роз'єднують і після видалення залишків воску висушують. Для запобігання з'єднанню пластмаси базису з гіпсом моделі і виключення можливості проник­нення води у пластмасу поверхню моделі покривають шаром ізоляційного лаку («</a:t>
            </a:r>
            <a:r>
              <a:rPr lang="uk-UA" dirty="0" err="1" smtClean="0"/>
              <a:t>Ізокол</a:t>
            </a:r>
            <a:r>
              <a:rPr lang="uk-UA" dirty="0" smtClean="0"/>
              <a:t>»).</a:t>
            </a:r>
          </a:p>
          <a:p>
            <a:r>
              <a:rPr lang="uk-UA" dirty="0" smtClean="0"/>
              <a:t>Суть оберненого способу гіпсування полягає у тому, що модель залишається у верхній частині кювети, а зуби переходять в її основу. Під час виготовлення повних знімних протезів раніше застосовували прямий метод гіпсування, коли як базисний матеріал використовували каучук, а штучні зуби виготовлялися з фарфору.</a:t>
            </a:r>
          </a:p>
          <a:p>
            <a:endParaRPr lang="uk-U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6000792"/>
          </a:xfrm>
        </p:spPr>
        <p:txBody>
          <a:bodyPr>
            <a:normAutofit fontScale="70000" lnSpcReduction="20000"/>
          </a:bodyPr>
          <a:lstStyle/>
          <a:p>
            <a:r>
              <a:rPr lang="uk-UA" sz="3600" dirty="0" smtClean="0"/>
              <a:t>Пакування пластмас у стоматологічні кювети — складний і відповідальний технологічний процес. Від ретельності його виконання будуть залежати фізико-механічні властивості готових базисів протезів. Пакування пластмасового тіста проводять тільки в охолоджені кювети. Нині в роботі </a:t>
            </a:r>
            <a:r>
              <a:rPr lang="uk-UA" sz="3600" dirty="0" err="1" smtClean="0"/>
              <a:t>зуботехнічних</a:t>
            </a:r>
            <a:r>
              <a:rPr lang="uk-UA" sz="3600" dirty="0" smtClean="0"/>
              <a:t> лабораторій використовують два способи пакування пластмаси в стоматологічні кювети — компресійний та ливарний. Перед тим як перейти до їх описання, необхідно розглянути процес підготовки акрилових пластмас до пакування.</a:t>
            </a:r>
          </a:p>
          <a:p>
            <a:r>
              <a:rPr lang="uk-UA" sz="3600" dirty="0" smtClean="0"/>
              <a:t>Для отримання виробу з високими фізико-механічними властивостями необхідно, щоб процес полімеризації проходив за оптимальних умов, а саме: необхідні оптимальне співвідношення мономера та </a:t>
            </a:r>
            <a:r>
              <a:rPr lang="uk-UA" sz="3600" dirty="0" err="1" smtClean="0"/>
              <a:t>полімера</a:t>
            </a:r>
            <a:r>
              <a:rPr lang="uk-UA" sz="3600" dirty="0" smtClean="0"/>
              <a:t>, повне дозрівання пластмасового тіста, створення та суворе дотримання температурного і часового режиму полімеризації. </a:t>
            </a:r>
            <a:endParaRPr lang="uk-U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929354"/>
          </a:xfrm>
        </p:spPr>
        <p:txBody>
          <a:bodyPr>
            <a:normAutofit fontScale="85000" lnSpcReduction="20000"/>
          </a:bodyPr>
          <a:lstStyle/>
          <a:p>
            <a:r>
              <a:rPr lang="uk-UA" dirty="0" smtClean="0"/>
              <a:t>Приготування пластмасового тіста проводять у скляній або фарфоровій посудині. Оптимальними є об'ємні співвідношення мономера до </a:t>
            </a:r>
            <a:r>
              <a:rPr lang="uk-UA" dirty="0" err="1" smtClean="0"/>
              <a:t>полімера</a:t>
            </a:r>
            <a:r>
              <a:rPr lang="uk-UA" dirty="0" smtClean="0"/>
              <a:t> як 1:3. Спочатку наливають мономер, а потім насипають порошок, використовуючи для цього мірники. Суміш добре змішують і посудину закривають, щоб не було випаровування мономера. Точного співвідношення мономера та </a:t>
            </a:r>
            <a:r>
              <a:rPr lang="uk-UA" dirty="0" err="1" smtClean="0"/>
              <a:t>полімера</a:t>
            </a:r>
            <a:r>
              <a:rPr lang="uk-UA" dirty="0" smtClean="0"/>
              <a:t> визначити не вдається через те, що гранули </a:t>
            </a:r>
            <a:r>
              <a:rPr lang="uk-UA" dirty="0" err="1" smtClean="0"/>
              <a:t>полімера</a:t>
            </a:r>
            <a:r>
              <a:rPr lang="uk-UA" dirty="0" smtClean="0"/>
              <a:t> мають різну форму. Але потрібно використовувати інструкції заводу-виробника, де точно вказуються пропорції мономера та </a:t>
            </a:r>
            <a:r>
              <a:rPr lang="uk-UA" dirty="0" err="1" smtClean="0"/>
              <a:t>полімера</a:t>
            </a:r>
            <a:r>
              <a:rPr lang="uk-UA" dirty="0" smtClean="0"/>
              <a:t>. На практиці кількість мономера беруть з надлишком, але після насичення </a:t>
            </a:r>
            <a:r>
              <a:rPr lang="uk-UA" dirty="0" err="1" smtClean="0"/>
              <a:t>полімера</a:t>
            </a:r>
            <a:r>
              <a:rPr lang="uk-UA" dirty="0" smtClean="0"/>
              <a:t> залишок мономера видаляють. Для повного дозрівання пластмасового тіста необхідно 30-40 хв.</a:t>
            </a:r>
          </a:p>
          <a:p>
            <a:endParaRPr lang="uk-U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6000792"/>
          </a:xfrm>
        </p:spPr>
        <p:txBody>
          <a:bodyPr>
            <a:normAutofit fontScale="25000" lnSpcReduction="20000"/>
          </a:bodyPr>
          <a:lstStyle/>
          <a:p>
            <a:pPr marL="0" indent="0">
              <a:buNone/>
            </a:pPr>
            <a:r>
              <a:rPr lang="ru-RU" sz="9600" dirty="0" smtClean="0"/>
              <a:t>На </a:t>
            </a:r>
            <a:r>
              <a:rPr lang="ru-RU" sz="9600" dirty="0" err="1" smtClean="0"/>
              <a:t>процес</a:t>
            </a:r>
            <a:r>
              <a:rPr lang="ru-RU" sz="9600" dirty="0" smtClean="0"/>
              <a:t> </a:t>
            </a:r>
            <a:r>
              <a:rPr lang="ru-RU" sz="9600" dirty="0" err="1"/>
              <a:t>дозрівання</a:t>
            </a:r>
            <a:r>
              <a:rPr lang="ru-RU" sz="9600" dirty="0"/>
              <a:t> </a:t>
            </a:r>
            <a:r>
              <a:rPr lang="ru-RU" sz="9600" dirty="0" err="1"/>
              <a:t>пластмасового</a:t>
            </a:r>
            <a:r>
              <a:rPr lang="ru-RU" sz="9600" dirty="0"/>
              <a:t> </a:t>
            </a:r>
            <a:r>
              <a:rPr lang="ru-RU" sz="9600" dirty="0" err="1"/>
              <a:t>тіста</a:t>
            </a:r>
            <a:r>
              <a:rPr lang="ru-RU" sz="9600" dirty="0"/>
              <a:t> </a:t>
            </a:r>
            <a:r>
              <a:rPr lang="ru-RU" sz="9600" dirty="0" err="1"/>
              <a:t>впливають</a:t>
            </a:r>
            <a:r>
              <a:rPr lang="ru-RU" sz="9600" dirty="0"/>
              <a:t> </a:t>
            </a:r>
            <a:r>
              <a:rPr lang="ru-RU" sz="9600" dirty="0" err="1"/>
              <a:t>температурні</a:t>
            </a:r>
            <a:r>
              <a:rPr lang="ru-RU" sz="9600" dirty="0"/>
              <a:t> </a:t>
            </a:r>
            <a:r>
              <a:rPr lang="ru-RU" sz="9600" dirty="0" err="1" smtClean="0"/>
              <a:t>показники</a:t>
            </a:r>
            <a:r>
              <a:rPr lang="ru-RU" sz="9600" dirty="0"/>
              <a:t>. Так, у </a:t>
            </a:r>
            <a:r>
              <a:rPr lang="ru-RU" sz="9600" dirty="0" err="1"/>
              <a:t>теплі</a:t>
            </a:r>
            <a:r>
              <a:rPr lang="ru-RU" sz="9600" dirty="0"/>
              <a:t> </a:t>
            </a:r>
            <a:r>
              <a:rPr lang="ru-RU" sz="9600" dirty="0" err="1"/>
              <a:t>процес</a:t>
            </a:r>
            <a:r>
              <a:rPr lang="ru-RU" sz="9600" dirty="0"/>
              <a:t> буде </a:t>
            </a:r>
            <a:r>
              <a:rPr lang="ru-RU" sz="9600" dirty="0" err="1" smtClean="0"/>
              <a:t>прискорюватись</a:t>
            </a:r>
            <a:r>
              <a:rPr lang="ru-RU" sz="9600" dirty="0" smtClean="0"/>
              <a:t>, </a:t>
            </a:r>
            <a:r>
              <a:rPr lang="ru-RU" sz="9600" dirty="0"/>
              <a:t>і </a:t>
            </a:r>
            <a:r>
              <a:rPr lang="ru-RU" sz="9600" dirty="0" err="1"/>
              <a:t>навпаки</a:t>
            </a:r>
            <a:r>
              <a:rPr lang="ru-RU" sz="9600" dirty="0"/>
              <a:t>, на </a:t>
            </a:r>
            <a:r>
              <a:rPr lang="ru-RU" sz="9600" dirty="0" err="1"/>
              <a:t>холоді</a:t>
            </a:r>
            <a:r>
              <a:rPr lang="ru-RU" sz="9600" dirty="0"/>
              <a:t> буде </a:t>
            </a:r>
            <a:r>
              <a:rPr lang="ru-RU" sz="9600" dirty="0" err="1"/>
              <a:t>йти</a:t>
            </a:r>
            <a:r>
              <a:rPr lang="ru-RU" sz="9600" dirty="0"/>
              <a:t> </a:t>
            </a:r>
            <a:r>
              <a:rPr lang="ru-RU" sz="9600" dirty="0" err="1"/>
              <a:t>повільніше</a:t>
            </a:r>
            <a:r>
              <a:rPr lang="ru-RU" sz="9600" dirty="0"/>
              <a:t>.</a:t>
            </a:r>
          </a:p>
          <a:p>
            <a:r>
              <a:rPr lang="ru-RU" sz="9600" dirty="0"/>
              <a:t>У </a:t>
            </a:r>
            <a:r>
              <a:rPr lang="ru-RU" sz="9600" dirty="0" err="1"/>
              <a:t>процесі</a:t>
            </a:r>
            <a:r>
              <a:rPr lang="ru-RU" sz="9600" dirty="0"/>
              <a:t> </a:t>
            </a:r>
            <a:r>
              <a:rPr lang="ru-RU" sz="9600" dirty="0" err="1"/>
              <a:t>дозрівання</a:t>
            </a:r>
            <a:r>
              <a:rPr lang="ru-RU" sz="9600" dirty="0"/>
              <a:t> </a:t>
            </a:r>
            <a:r>
              <a:rPr lang="ru-RU" sz="9600" dirty="0" err="1"/>
              <a:t>пластмасового</a:t>
            </a:r>
            <a:r>
              <a:rPr lang="ru-RU" sz="9600" dirty="0"/>
              <a:t> </a:t>
            </a:r>
            <a:r>
              <a:rPr lang="ru-RU" sz="9600" dirty="0" err="1"/>
              <a:t>тіста</a:t>
            </a:r>
            <a:r>
              <a:rPr lang="ru-RU" sz="9600" dirty="0"/>
              <a:t> </a:t>
            </a:r>
            <a:r>
              <a:rPr lang="ru-RU" sz="9600" dirty="0" err="1"/>
              <a:t>виділяють</a:t>
            </a:r>
            <a:r>
              <a:rPr lang="ru-RU" sz="9600" dirty="0"/>
              <a:t> </a:t>
            </a:r>
            <a:r>
              <a:rPr lang="ru-RU" sz="9600" dirty="0" smtClean="0"/>
              <a:t>5 </a:t>
            </a:r>
            <a:r>
              <a:rPr lang="ru-RU" sz="9600" dirty="0" err="1" smtClean="0"/>
              <a:t>стадій</a:t>
            </a:r>
            <a:r>
              <a:rPr lang="ru-RU" sz="9600" dirty="0" smtClean="0"/>
              <a:t>:</a:t>
            </a:r>
          </a:p>
          <a:p>
            <a:r>
              <a:rPr lang="ru-RU" sz="9600" dirty="0" smtClean="0"/>
              <a:t>1</a:t>
            </a:r>
            <a:r>
              <a:rPr lang="ru-RU" sz="9600" dirty="0"/>
              <a:t>) </a:t>
            </a:r>
            <a:r>
              <a:rPr lang="ru-RU" sz="9600" dirty="0" err="1"/>
              <a:t>пісочну</a:t>
            </a:r>
            <a:r>
              <a:rPr lang="ru-RU" sz="9600" dirty="0"/>
              <a:t>; </a:t>
            </a:r>
            <a:r>
              <a:rPr lang="ru-RU" sz="9600" dirty="0" err="1"/>
              <a:t>маса</a:t>
            </a:r>
            <a:r>
              <a:rPr lang="ru-RU" sz="9600" dirty="0"/>
              <a:t> </a:t>
            </a:r>
            <a:r>
              <a:rPr lang="ru-RU" sz="9600" dirty="0" err="1"/>
              <a:t>нагадує</a:t>
            </a:r>
            <a:r>
              <a:rPr lang="ru-RU" sz="9600" dirty="0"/>
              <a:t> </a:t>
            </a:r>
            <a:r>
              <a:rPr lang="ru-RU" sz="9600" dirty="0" err="1"/>
              <a:t>змочений</a:t>
            </a:r>
            <a:r>
              <a:rPr lang="ru-RU" sz="9600" dirty="0"/>
              <a:t> водою </a:t>
            </a:r>
            <a:r>
              <a:rPr lang="ru-RU" sz="9600" dirty="0" err="1"/>
              <a:t>пісок</a:t>
            </a:r>
            <a:r>
              <a:rPr lang="ru-RU" sz="9600" dirty="0" smtClean="0"/>
              <a:t>;</a:t>
            </a:r>
          </a:p>
          <a:p>
            <a:r>
              <a:rPr lang="ru-RU" sz="9600" dirty="0" smtClean="0"/>
              <a:t>2</a:t>
            </a:r>
            <a:r>
              <a:rPr lang="ru-RU" sz="9600" dirty="0"/>
              <a:t>) ниток, </a:t>
            </a:r>
            <a:r>
              <a:rPr lang="ru-RU" sz="9600" dirty="0" err="1"/>
              <a:t>що</a:t>
            </a:r>
            <a:r>
              <a:rPr lang="ru-RU" sz="9600" dirty="0"/>
              <a:t> </a:t>
            </a:r>
            <a:r>
              <a:rPr lang="ru-RU" sz="9600" dirty="0" err="1"/>
              <a:t>тягнуться</a:t>
            </a:r>
            <a:r>
              <a:rPr lang="ru-RU" sz="9600" dirty="0"/>
              <a:t>; </a:t>
            </a:r>
            <a:r>
              <a:rPr lang="ru-RU" sz="9600" dirty="0" err="1"/>
              <a:t>маса</a:t>
            </a:r>
            <a:r>
              <a:rPr lang="ru-RU" sz="9600" dirty="0"/>
              <a:t> </a:t>
            </a:r>
            <a:r>
              <a:rPr lang="ru-RU" sz="9600" dirty="0" err="1"/>
              <a:t>стає</a:t>
            </a:r>
            <a:r>
              <a:rPr lang="ru-RU" sz="9600" dirty="0"/>
              <a:t> </a:t>
            </a:r>
            <a:r>
              <a:rPr lang="ru-RU" sz="9600" dirty="0" err="1"/>
              <a:t>в'язкою</a:t>
            </a:r>
            <a:r>
              <a:rPr lang="ru-RU" sz="9600" dirty="0"/>
              <a:t>, </a:t>
            </a:r>
            <a:r>
              <a:rPr lang="ru-RU" sz="9600" dirty="0" err="1"/>
              <a:t>під</a:t>
            </a:r>
            <a:r>
              <a:rPr lang="ru-RU" sz="9600" dirty="0"/>
              <a:t> час </a:t>
            </a:r>
            <a:r>
              <a:rPr lang="ru-RU" sz="9600" dirty="0" err="1"/>
              <a:t>її</a:t>
            </a:r>
            <a:r>
              <a:rPr lang="ru-RU" sz="9600" dirty="0"/>
              <a:t> </a:t>
            </a:r>
            <a:r>
              <a:rPr lang="ru-RU" sz="9600" dirty="0" err="1"/>
              <a:t>розтягування</a:t>
            </a:r>
            <a:r>
              <a:rPr lang="ru-RU" sz="9600" dirty="0"/>
              <a:t> </a:t>
            </a:r>
            <a:r>
              <a:rPr lang="ru-RU" sz="9600" dirty="0" err="1" smtClean="0"/>
              <a:t>з'являються</a:t>
            </a:r>
            <a:r>
              <a:rPr lang="ru-RU" sz="9600" dirty="0" smtClean="0"/>
              <a:t> </a:t>
            </a:r>
            <a:r>
              <a:rPr lang="ru-RU" sz="9600" dirty="0" err="1"/>
              <a:t>тонкі</a:t>
            </a:r>
            <a:r>
              <a:rPr lang="ru-RU" sz="9600" dirty="0"/>
              <a:t> нитки</a:t>
            </a:r>
            <a:r>
              <a:rPr lang="ru-RU" sz="9600" dirty="0" smtClean="0"/>
              <a:t>;</a:t>
            </a:r>
          </a:p>
          <a:p>
            <a:r>
              <a:rPr lang="ru-RU" sz="9600" dirty="0" smtClean="0"/>
              <a:t>3</a:t>
            </a:r>
            <a:r>
              <a:rPr lang="ru-RU" sz="9600" dirty="0"/>
              <a:t>) </a:t>
            </a:r>
            <a:r>
              <a:rPr lang="ru-RU" sz="9600" dirty="0" err="1"/>
              <a:t>тістоподібну</a:t>
            </a:r>
            <a:r>
              <a:rPr lang="ru-RU" sz="9600" dirty="0"/>
              <a:t>; </a:t>
            </a:r>
            <a:r>
              <a:rPr lang="ru-RU" sz="9600" dirty="0" err="1"/>
              <a:t>маса</a:t>
            </a:r>
            <a:r>
              <a:rPr lang="ru-RU" sz="9600" dirty="0"/>
              <a:t> </a:t>
            </a:r>
            <a:r>
              <a:rPr lang="ru-RU" sz="9600" dirty="0" err="1"/>
              <a:t>відрізняється</a:t>
            </a:r>
            <a:r>
              <a:rPr lang="ru-RU" sz="9600" dirty="0"/>
              <a:t> </a:t>
            </a:r>
            <a:r>
              <a:rPr lang="ru-RU" sz="9600" dirty="0" err="1"/>
              <a:t>ще</a:t>
            </a:r>
            <a:r>
              <a:rPr lang="ru-RU" sz="9600" dirty="0"/>
              <a:t> </a:t>
            </a:r>
            <a:r>
              <a:rPr lang="ru-RU" sz="9600" dirty="0" err="1"/>
              <a:t>більшою</a:t>
            </a:r>
            <a:r>
              <a:rPr lang="ru-RU" sz="9600" dirty="0"/>
              <a:t> </a:t>
            </a:r>
            <a:r>
              <a:rPr lang="ru-RU" sz="9600" dirty="0" err="1"/>
              <a:t>густиною</a:t>
            </a:r>
            <a:r>
              <a:rPr lang="ru-RU" sz="9600" dirty="0"/>
              <a:t>, </a:t>
            </a:r>
            <a:r>
              <a:rPr lang="ru-RU" sz="9600" dirty="0" err="1"/>
              <a:t>під</a:t>
            </a:r>
            <a:r>
              <a:rPr lang="ru-RU" sz="9600" dirty="0"/>
              <a:t> час </a:t>
            </a:r>
            <a:r>
              <a:rPr lang="ru-RU" sz="9600" dirty="0" err="1"/>
              <a:t>розриву</a:t>
            </a:r>
            <a:r>
              <a:rPr lang="ru-RU" sz="9600" dirty="0"/>
              <a:t> </a:t>
            </a:r>
            <a:r>
              <a:rPr lang="ru-RU" sz="9600" dirty="0" err="1"/>
              <a:t>зникають</a:t>
            </a:r>
            <a:r>
              <a:rPr lang="ru-RU" sz="9600" dirty="0"/>
              <a:t> нитки, </a:t>
            </a:r>
            <a:r>
              <a:rPr lang="ru-RU" sz="9600" dirty="0" err="1"/>
              <a:t>які</a:t>
            </a:r>
            <a:r>
              <a:rPr lang="ru-RU" sz="9600" dirty="0"/>
              <a:t> </a:t>
            </a:r>
            <a:r>
              <a:rPr lang="ru-RU" sz="9600" dirty="0" err="1"/>
              <a:t>тягнуться</a:t>
            </a:r>
            <a:r>
              <a:rPr lang="ru-RU" sz="9600" dirty="0"/>
              <a:t>, у </a:t>
            </a:r>
            <a:r>
              <a:rPr lang="ru-RU" sz="9600" dirty="0" err="1"/>
              <a:t>цій</a:t>
            </a:r>
            <a:r>
              <a:rPr lang="ru-RU" sz="9600" dirty="0"/>
              <a:t> </a:t>
            </a:r>
            <a:r>
              <a:rPr lang="ru-RU" sz="9600" dirty="0" err="1"/>
              <a:t>стадії</a:t>
            </a:r>
            <a:r>
              <a:rPr lang="ru-RU" sz="9600" dirty="0"/>
              <a:t> </a:t>
            </a:r>
            <a:r>
              <a:rPr lang="ru-RU" sz="9600" dirty="0" err="1"/>
              <a:t>пластмасове</a:t>
            </a:r>
            <a:r>
              <a:rPr lang="ru-RU" sz="9600" dirty="0"/>
              <a:t> </a:t>
            </a:r>
            <a:r>
              <a:rPr lang="ru-RU" sz="9600" dirty="0" err="1"/>
              <a:t>тісто</a:t>
            </a:r>
            <a:r>
              <a:rPr lang="ru-RU" sz="9600" dirty="0"/>
              <a:t> </a:t>
            </a:r>
            <a:r>
              <a:rPr lang="ru-RU" sz="9600" dirty="0" err="1"/>
              <a:t>готове</a:t>
            </a:r>
            <a:r>
              <a:rPr lang="ru-RU" sz="9600" dirty="0"/>
              <a:t> для </a:t>
            </a:r>
            <a:r>
              <a:rPr lang="ru-RU" sz="9600" dirty="0" err="1" smtClean="0"/>
              <a:t>пакування</a:t>
            </a:r>
            <a:r>
              <a:rPr lang="ru-RU" sz="9600" dirty="0" smtClean="0"/>
              <a:t> </a:t>
            </a:r>
            <a:r>
              <a:rPr lang="ru-RU" sz="9600" dirty="0" err="1"/>
              <a:t>компресійним</a:t>
            </a:r>
            <a:r>
              <a:rPr lang="ru-RU" sz="9600" dirty="0"/>
              <a:t> способом</a:t>
            </a:r>
            <a:r>
              <a:rPr lang="ru-RU" sz="9600" dirty="0" smtClean="0"/>
              <a:t>;</a:t>
            </a:r>
          </a:p>
          <a:p>
            <a:r>
              <a:rPr lang="ru-RU" sz="9600" dirty="0" smtClean="0"/>
              <a:t>4</a:t>
            </a:r>
            <a:r>
              <a:rPr lang="ru-RU" sz="9600" dirty="0"/>
              <a:t>) </a:t>
            </a:r>
            <a:r>
              <a:rPr lang="ru-RU" sz="9600" dirty="0" err="1"/>
              <a:t>гумоподібну</a:t>
            </a:r>
            <a:r>
              <a:rPr lang="ru-RU" sz="9600" dirty="0"/>
              <a:t>, </a:t>
            </a:r>
            <a:r>
              <a:rPr lang="ru-RU" sz="9600" dirty="0" err="1"/>
              <a:t>з</a:t>
            </a:r>
            <a:r>
              <a:rPr lang="ru-RU" sz="9600" dirty="0"/>
              <a:t> </a:t>
            </a:r>
            <a:r>
              <a:rPr lang="ru-RU" sz="9600" dirty="0" err="1"/>
              <a:t>вираженими</a:t>
            </a:r>
            <a:r>
              <a:rPr lang="ru-RU" sz="9600" dirty="0"/>
              <a:t> </a:t>
            </a:r>
            <a:r>
              <a:rPr lang="ru-RU" sz="9600" dirty="0" err="1"/>
              <a:t>пружними</a:t>
            </a:r>
            <a:r>
              <a:rPr lang="ru-RU" sz="9600" dirty="0"/>
              <a:t> </a:t>
            </a:r>
            <a:r>
              <a:rPr lang="ru-RU" sz="9600" dirty="0" err="1"/>
              <a:t>властивостями</a:t>
            </a:r>
            <a:r>
              <a:rPr lang="ru-RU" sz="9600" dirty="0" smtClean="0"/>
              <a:t>.</a:t>
            </a:r>
          </a:p>
          <a:p>
            <a:r>
              <a:rPr lang="uk-UA" sz="9600" dirty="0" smtClean="0"/>
              <a:t>5) тверду</a:t>
            </a:r>
            <a:r>
              <a:rPr lang="uk-UA" sz="9600" dirty="0" smtClean="0"/>
              <a:t>.</a:t>
            </a:r>
            <a:r>
              <a:rPr lang="ru-RU" sz="5500" dirty="0" smtClean="0"/>
              <a:t/>
            </a:r>
            <a:br>
              <a:rPr lang="ru-RU" sz="5500" dirty="0" smtClean="0"/>
            </a:br>
            <a:r>
              <a:rPr lang="ru-RU" sz="5500" dirty="0" smtClean="0"/>
              <a:t/>
            </a:r>
            <a:br>
              <a:rPr lang="ru-RU" sz="5500" dirty="0" smtClean="0"/>
            </a:br>
            <a:r>
              <a:rPr lang="ru-RU" sz="5500" dirty="0" smtClean="0"/>
              <a:t/>
            </a:r>
            <a:br>
              <a:rPr lang="ru-RU" sz="5500" dirty="0" smtClean="0"/>
            </a:br>
            <a:r>
              <a:rPr lang="ru-RU" sz="5500" dirty="0"/>
              <a:t> </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00108"/>
            <a:ext cx="8229600" cy="5126055"/>
          </a:xfrm>
        </p:spPr>
        <p:txBody>
          <a:bodyPr>
            <a:normAutofit fontScale="92500" lnSpcReduction="20000"/>
          </a:bodyPr>
          <a:lstStyle/>
          <a:p>
            <a:r>
              <a:rPr lang="uk-UA" dirty="0" smtClean="0"/>
              <a:t>Готове пластмасове тісто беруть чистими руками в необхідній кількості, надаючи йому відповідної форми: для верхньої щелепи — у вигляді пластинки, для нижньої — валика. Пластмасове тісто вміщують в одну із частин кювети, покривають зволоженим целофаном та об'єднують обидві частини кювети за допомогою преса, щоб видалити залишки пластмаси. Роз'єднавши частини кювети, видаляють целофан, перевіряють достатність пластмаси і проводять завершальне пресування. Кювету закріплюють у </a:t>
            </a:r>
            <a:r>
              <a:rPr lang="uk-UA" dirty="0" err="1" smtClean="0"/>
              <a:t>бюгелі</a:t>
            </a:r>
            <a:r>
              <a:rPr lang="uk-UA" dirty="0" smtClean="0"/>
              <a:t> й опускають у воду для наступної полімеризації.</a:t>
            </a:r>
          </a:p>
          <a:p>
            <a:endParaRPr lang="uk-U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929354"/>
          </a:xfrm>
        </p:spPr>
        <p:txBody>
          <a:bodyPr>
            <a:noAutofit/>
          </a:bodyPr>
          <a:lstStyle/>
          <a:p>
            <a:r>
              <a:rPr lang="uk-UA" sz="2400" dirty="0" smtClean="0"/>
              <a:t>Отримати вироби із акрилових пластмас можна також ливарним способом. Для цього використовують спеціальний шприц-прес та кювету. Перевагою цього методу є те, що пластмасове тісто подається під тиском, який можна регулювати. Залишки пластмаси виводять через відвідні канали. Тиск можна підтримувати протягом усього періоду пакування та полімеризації. Пластмасове тісто пакують у другій стадії або використовують спеціальну ливарну пластмасу — </a:t>
            </a:r>
            <a:r>
              <a:rPr lang="uk-UA" sz="2400" dirty="0" err="1" smtClean="0"/>
              <a:t>карбодент</a:t>
            </a:r>
            <a:r>
              <a:rPr lang="uk-UA" sz="2400" dirty="0" smtClean="0"/>
              <a:t>. Пакування та  полімеризація пластмас ливарним способом забезпечує високу точність і зменшення кількості залишкового мономера.</a:t>
            </a:r>
          </a:p>
          <a:p>
            <a:endParaRPr lang="uk-UA" sz="2400" dirty="0" smtClean="0"/>
          </a:p>
          <a:p>
            <a:endParaRPr lang="ru-RU"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411807"/>
          </a:xfrm>
        </p:spPr>
        <p:txBody>
          <a:bodyPr>
            <a:normAutofit fontScale="85000" lnSpcReduction="20000"/>
          </a:bodyPr>
          <a:lstStyle/>
          <a:p>
            <a:r>
              <a:rPr lang="ru-RU" dirty="0" smtClean="0"/>
              <a:t>Режим </a:t>
            </a:r>
            <a:r>
              <a:rPr lang="ru-RU" dirty="0" err="1" smtClean="0"/>
              <a:t>полімеризації</a:t>
            </a:r>
            <a:r>
              <a:rPr lang="ru-RU" dirty="0" smtClean="0"/>
              <a:t> </a:t>
            </a:r>
            <a:r>
              <a:rPr lang="ru-RU" dirty="0" err="1" smtClean="0"/>
              <a:t>можна</a:t>
            </a:r>
            <a:r>
              <a:rPr lang="ru-RU" dirty="0" smtClean="0"/>
              <a:t> </a:t>
            </a:r>
            <a:r>
              <a:rPr lang="ru-RU" dirty="0" err="1" smtClean="0"/>
              <a:t>проводити</a:t>
            </a:r>
            <a:r>
              <a:rPr lang="ru-RU" dirty="0" smtClean="0"/>
              <a:t> за </a:t>
            </a:r>
            <a:r>
              <a:rPr lang="ru-RU" dirty="0" err="1" smtClean="0"/>
              <a:t>допомогою</a:t>
            </a:r>
            <a:r>
              <a:rPr lang="ru-RU" dirty="0" smtClean="0"/>
              <a:t> </a:t>
            </a:r>
            <a:r>
              <a:rPr lang="ru-RU" dirty="0" err="1" smtClean="0"/>
              <a:t>водяної</a:t>
            </a:r>
            <a:r>
              <a:rPr lang="ru-RU" dirty="0" smtClean="0"/>
              <a:t> </a:t>
            </a:r>
            <a:r>
              <a:rPr lang="ru-RU" dirty="0" err="1" smtClean="0"/>
              <a:t>бані</a:t>
            </a:r>
            <a:r>
              <a:rPr lang="ru-RU" dirty="0" smtClean="0"/>
              <a:t>, а </a:t>
            </a:r>
            <a:r>
              <a:rPr lang="ru-RU" dirty="0" err="1" smtClean="0"/>
              <a:t>також</a:t>
            </a:r>
            <a:r>
              <a:rPr lang="ru-RU" dirty="0" smtClean="0"/>
              <a:t> </a:t>
            </a:r>
            <a:r>
              <a:rPr lang="ru-RU" dirty="0" err="1" smtClean="0"/>
              <a:t>апаратів</a:t>
            </a:r>
            <a:r>
              <a:rPr lang="ru-RU" dirty="0" smtClean="0"/>
              <a:t> </a:t>
            </a:r>
            <a:r>
              <a:rPr lang="ru-RU" dirty="0" err="1" smtClean="0"/>
              <a:t>спрямованої</a:t>
            </a:r>
            <a:r>
              <a:rPr lang="ru-RU" dirty="0" smtClean="0"/>
              <a:t> </a:t>
            </a:r>
            <a:r>
              <a:rPr lang="ru-RU" dirty="0" err="1" smtClean="0"/>
              <a:t>дії</a:t>
            </a:r>
            <a:r>
              <a:rPr lang="ru-RU" dirty="0" smtClean="0"/>
              <a:t>. Режим </a:t>
            </a:r>
            <a:r>
              <a:rPr lang="ru-RU" dirty="0" err="1" smtClean="0"/>
              <a:t>полімеризації</a:t>
            </a:r>
            <a:r>
              <a:rPr lang="ru-RU" dirty="0" smtClean="0"/>
              <a:t> </a:t>
            </a:r>
            <a:r>
              <a:rPr lang="ru-RU" dirty="0" err="1" smtClean="0"/>
              <a:t>акрилових</a:t>
            </a:r>
            <a:r>
              <a:rPr lang="ru-RU" dirty="0" smtClean="0"/>
              <a:t> </a:t>
            </a:r>
            <a:r>
              <a:rPr lang="ru-RU" dirty="0" err="1" smtClean="0"/>
              <a:t>пластмас</a:t>
            </a:r>
            <a:r>
              <a:rPr lang="ru-RU" dirty="0" smtClean="0"/>
              <a:t> за </a:t>
            </a:r>
            <a:r>
              <a:rPr lang="ru-RU" dirty="0" err="1" smtClean="0"/>
              <a:t>допомогою</a:t>
            </a:r>
            <a:r>
              <a:rPr lang="ru-RU" dirty="0" smtClean="0"/>
              <a:t> </a:t>
            </a:r>
            <a:r>
              <a:rPr lang="ru-RU" dirty="0" err="1" smtClean="0"/>
              <a:t>водяної</a:t>
            </a:r>
            <a:r>
              <a:rPr lang="ru-RU" dirty="0" smtClean="0"/>
              <a:t> </a:t>
            </a:r>
            <a:r>
              <a:rPr lang="ru-RU" dirty="0" err="1" smtClean="0"/>
              <a:t>бані</a:t>
            </a:r>
            <a:r>
              <a:rPr lang="ru-RU" dirty="0" smtClean="0"/>
              <a:t> </a:t>
            </a:r>
            <a:r>
              <a:rPr lang="ru-RU" dirty="0" err="1" smtClean="0"/>
              <a:t>включає</a:t>
            </a:r>
            <a:r>
              <a:rPr lang="ru-RU" dirty="0" smtClean="0"/>
              <a:t> низку </a:t>
            </a:r>
            <a:r>
              <a:rPr lang="ru-RU" dirty="0" err="1" smtClean="0"/>
              <a:t>послідовних</a:t>
            </a:r>
            <a:r>
              <a:rPr lang="ru-RU" dirty="0" smtClean="0"/>
              <a:t> </a:t>
            </a:r>
            <a:r>
              <a:rPr lang="ru-RU" dirty="0" err="1" smtClean="0"/>
              <a:t>операцій</a:t>
            </a:r>
            <a:r>
              <a:rPr lang="ru-RU" dirty="0" smtClean="0"/>
              <a:t>, </a:t>
            </a:r>
            <a:r>
              <a:rPr lang="ru-RU" dirty="0" err="1" smtClean="0"/>
              <a:t>які</a:t>
            </a:r>
            <a:r>
              <a:rPr lang="ru-RU" dirty="0" smtClean="0"/>
              <a:t> </a:t>
            </a:r>
            <a:r>
              <a:rPr lang="ru-RU" dirty="0" err="1" smtClean="0"/>
              <a:t>необхідно</a:t>
            </a:r>
            <a:r>
              <a:rPr lang="ru-RU" dirty="0" smtClean="0"/>
              <a:t> </a:t>
            </a:r>
            <a:r>
              <a:rPr lang="ru-RU" dirty="0" err="1" smtClean="0"/>
              <a:t>ретельно</a:t>
            </a:r>
            <a:r>
              <a:rPr lang="ru-RU" dirty="0" smtClean="0"/>
              <a:t> </a:t>
            </a:r>
            <a:r>
              <a:rPr lang="ru-RU" dirty="0" err="1" smtClean="0"/>
              <a:t>виконувати</a:t>
            </a:r>
            <a:r>
              <a:rPr lang="ru-RU" dirty="0" smtClean="0"/>
              <a:t>. Як </a:t>
            </a:r>
            <a:r>
              <a:rPr lang="ru-RU" dirty="0" err="1" smtClean="0"/>
              <a:t>було</a:t>
            </a:r>
            <a:r>
              <a:rPr lang="ru-RU" dirty="0" smtClean="0"/>
              <a:t> описано </a:t>
            </a:r>
            <a:r>
              <a:rPr lang="ru-RU" dirty="0" err="1" smtClean="0"/>
              <a:t>раніше</a:t>
            </a:r>
            <a:r>
              <a:rPr lang="ru-RU" dirty="0" smtClean="0"/>
              <a:t>, у </a:t>
            </a:r>
            <a:r>
              <a:rPr lang="ru-RU" dirty="0" err="1" smtClean="0"/>
              <a:t>разі</a:t>
            </a:r>
            <a:r>
              <a:rPr lang="ru-RU" dirty="0" smtClean="0"/>
              <a:t> </a:t>
            </a:r>
            <a:r>
              <a:rPr lang="ru-RU" dirty="0" err="1" smtClean="0"/>
              <a:t>пакування</a:t>
            </a:r>
            <a:r>
              <a:rPr lang="ru-RU" dirty="0" smtClean="0"/>
              <a:t> </a:t>
            </a:r>
            <a:r>
              <a:rPr lang="ru-RU" dirty="0" err="1" smtClean="0"/>
              <a:t>пластмаси</a:t>
            </a:r>
            <a:r>
              <a:rPr lang="ru-RU" dirty="0" smtClean="0"/>
              <a:t> </a:t>
            </a:r>
            <a:r>
              <a:rPr lang="ru-RU" dirty="0" err="1" smtClean="0"/>
              <a:t>компресійним</a:t>
            </a:r>
            <a:r>
              <a:rPr lang="ru-RU" dirty="0" smtClean="0"/>
              <a:t> способом </a:t>
            </a:r>
            <a:r>
              <a:rPr lang="ru-RU" dirty="0" err="1" smtClean="0"/>
              <a:t>бюгель</a:t>
            </a:r>
            <a:r>
              <a:rPr lang="ru-RU" dirty="0" smtClean="0"/>
              <a:t> </a:t>
            </a:r>
            <a:r>
              <a:rPr lang="ru-RU" dirty="0" err="1" smtClean="0"/>
              <a:t>занурюють</a:t>
            </a:r>
            <a:r>
              <a:rPr lang="ru-RU" dirty="0" smtClean="0"/>
              <a:t> у воду </a:t>
            </a:r>
            <a:r>
              <a:rPr lang="ru-RU" dirty="0" err="1" smtClean="0"/>
              <a:t>і</a:t>
            </a:r>
            <a:r>
              <a:rPr lang="ru-RU" dirty="0" smtClean="0"/>
              <a:t> </a:t>
            </a:r>
            <a:r>
              <a:rPr lang="ru-RU" dirty="0" err="1" smtClean="0"/>
              <a:t>починається</a:t>
            </a:r>
            <a:r>
              <a:rPr lang="ru-RU" dirty="0" smtClean="0"/>
              <a:t> сам режим </a:t>
            </a:r>
            <a:r>
              <a:rPr lang="ru-RU" dirty="0" err="1" smtClean="0"/>
              <a:t>полімеризації</a:t>
            </a:r>
            <a:r>
              <a:rPr lang="ru-RU" dirty="0" smtClean="0"/>
              <a:t>. Заводи-</a:t>
            </a:r>
            <a:r>
              <a:rPr lang="ru-RU" dirty="0" err="1" smtClean="0"/>
              <a:t>виробники</a:t>
            </a:r>
            <a:r>
              <a:rPr lang="ru-RU" dirty="0" smtClean="0"/>
              <a:t> для </a:t>
            </a:r>
            <a:r>
              <a:rPr lang="ru-RU" dirty="0" err="1" smtClean="0"/>
              <a:t>кожної</a:t>
            </a:r>
            <a:r>
              <a:rPr lang="ru-RU" dirty="0" smtClean="0"/>
              <a:t> </a:t>
            </a:r>
            <a:r>
              <a:rPr lang="ru-RU" dirty="0" err="1" smtClean="0"/>
              <a:t>акрилової</a:t>
            </a:r>
            <a:r>
              <a:rPr lang="ru-RU" dirty="0" smtClean="0"/>
              <a:t> </a:t>
            </a:r>
            <a:r>
              <a:rPr lang="ru-RU" dirty="0" err="1" smtClean="0"/>
              <a:t>пластмаси</a:t>
            </a:r>
            <a:r>
              <a:rPr lang="ru-RU" dirty="0" smtClean="0"/>
              <a:t> </a:t>
            </a:r>
            <a:r>
              <a:rPr lang="ru-RU" dirty="0" err="1" smtClean="0"/>
              <a:t>додають</a:t>
            </a:r>
            <a:r>
              <a:rPr lang="ru-RU" dirty="0" smtClean="0"/>
              <a:t> </a:t>
            </a:r>
            <a:r>
              <a:rPr lang="ru-RU" dirty="0" err="1" smtClean="0"/>
              <a:t>чітку</a:t>
            </a:r>
            <a:r>
              <a:rPr lang="ru-RU" dirty="0" smtClean="0"/>
              <a:t> </a:t>
            </a:r>
            <a:r>
              <a:rPr lang="ru-RU" dirty="0" err="1" smtClean="0"/>
              <a:t>інструкцію</a:t>
            </a:r>
            <a:r>
              <a:rPr lang="ru-RU" dirty="0" smtClean="0"/>
              <a:t> </a:t>
            </a:r>
            <a:r>
              <a:rPr lang="ru-RU" dirty="0" err="1" smtClean="0"/>
              <a:t>процесу</a:t>
            </a:r>
            <a:r>
              <a:rPr lang="ru-RU" dirty="0" smtClean="0"/>
              <a:t> </a:t>
            </a:r>
            <a:r>
              <a:rPr lang="ru-RU" dirty="0" err="1" smtClean="0"/>
              <a:t>полімеризації</a:t>
            </a:r>
            <a:r>
              <a:rPr lang="ru-RU" dirty="0" smtClean="0"/>
              <a:t>, </a:t>
            </a:r>
            <a:r>
              <a:rPr lang="ru-RU" dirty="0" err="1" smtClean="0"/>
              <a:t>якої</a:t>
            </a:r>
            <a:r>
              <a:rPr lang="ru-RU" dirty="0" smtClean="0"/>
              <a:t> </a:t>
            </a:r>
            <a:r>
              <a:rPr lang="ru-RU" dirty="0" err="1" smtClean="0"/>
              <a:t>необхідно</a:t>
            </a:r>
            <a:r>
              <a:rPr lang="ru-RU" dirty="0" smtClean="0"/>
              <a:t> </a:t>
            </a:r>
            <a:r>
              <a:rPr lang="ru-RU" dirty="0" err="1" smtClean="0"/>
              <a:t>дотримуватися</a:t>
            </a:r>
            <a:r>
              <a:rPr lang="ru-RU" dirty="0" smtClean="0"/>
              <a:t>. </a:t>
            </a:r>
            <a:r>
              <a:rPr lang="ru-RU" dirty="0" err="1" smtClean="0"/>
              <a:t>Загальноприйнято</a:t>
            </a:r>
            <a:r>
              <a:rPr lang="ru-RU" dirty="0" smtClean="0"/>
              <a:t>, </a:t>
            </a:r>
            <a:r>
              <a:rPr lang="ru-RU" dirty="0" err="1" smtClean="0"/>
              <a:t>що</a:t>
            </a:r>
            <a:r>
              <a:rPr lang="ru-RU" dirty="0" smtClean="0"/>
              <a:t> режим </a:t>
            </a:r>
            <a:r>
              <a:rPr lang="ru-RU" dirty="0" err="1" smtClean="0"/>
              <a:t>полімеризації</a:t>
            </a:r>
            <a:r>
              <a:rPr lang="ru-RU" dirty="0" smtClean="0"/>
              <a:t> проводиться за такою схемою: </a:t>
            </a:r>
            <a:r>
              <a:rPr lang="ru-RU" dirty="0" err="1" smtClean="0"/>
              <a:t>стоматологічну</a:t>
            </a:r>
            <a:r>
              <a:rPr lang="ru-RU" dirty="0" smtClean="0"/>
              <a:t> кювету </a:t>
            </a:r>
            <a:r>
              <a:rPr lang="ru-RU" dirty="0" err="1" smtClean="0"/>
              <a:t>нагрівають</a:t>
            </a:r>
            <a:r>
              <a:rPr lang="ru-RU" dirty="0" smtClean="0"/>
              <a:t> до </a:t>
            </a:r>
            <a:r>
              <a:rPr lang="uk-UA" dirty="0" smtClean="0"/>
              <a:t>60 градусів за 40 хвилин, потім за 20 до кипіння  </a:t>
            </a:r>
            <a:r>
              <a:rPr lang="ru-RU" dirty="0" smtClean="0"/>
              <a:t>та </a:t>
            </a:r>
            <a:r>
              <a:rPr lang="ru-RU" dirty="0" err="1" smtClean="0"/>
              <a:t>кипятять</a:t>
            </a:r>
            <a:r>
              <a:rPr lang="ru-RU" dirty="0" smtClean="0"/>
              <a:t> </a:t>
            </a:r>
            <a:r>
              <a:rPr lang="ru-RU" dirty="0" err="1" smtClean="0"/>
              <a:t>протягом</a:t>
            </a:r>
            <a:r>
              <a:rPr lang="ru-RU" dirty="0" smtClean="0"/>
              <a:t> 1 год.</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00108"/>
          </a:xfrm>
        </p:spPr>
        <p:txBody>
          <a:bodyPr>
            <a:normAutofit fontScale="90000"/>
          </a:bodyPr>
          <a:lstStyle/>
          <a:p>
            <a:r>
              <a:rPr lang="ru-RU" sz="3600" b="1" dirty="0" smtClean="0"/>
              <a:t/>
            </a:r>
            <a:br>
              <a:rPr lang="ru-RU" sz="3600" b="1" dirty="0" smtClean="0"/>
            </a:br>
            <a:r>
              <a:rPr lang="ru-RU" sz="3600" b="1" dirty="0" smtClean="0"/>
              <a:t>ОБРОБКА </a:t>
            </a:r>
            <a:r>
              <a:rPr lang="ru-RU" sz="3600" b="1" dirty="0"/>
              <a:t>ЗНІМНИХ ПРОТЕЗІВ ПІСЛЯ ПОЛІМЕРИЗАЦІЇ</a:t>
            </a:r>
            <a:r>
              <a:rPr lang="ru-RU" b="1" dirty="0"/>
              <a:t/>
            </a:r>
            <a:br>
              <a:rPr lang="ru-RU" b="1" dirty="0"/>
            </a:br>
            <a:endParaRPr lang="ru-RU" dirty="0"/>
          </a:p>
        </p:txBody>
      </p:sp>
      <p:sp>
        <p:nvSpPr>
          <p:cNvPr id="3" name="Содержимое 2"/>
          <p:cNvSpPr>
            <a:spLocks noGrp="1"/>
          </p:cNvSpPr>
          <p:nvPr>
            <p:ph idx="1"/>
          </p:nvPr>
        </p:nvSpPr>
        <p:spPr>
          <a:xfrm>
            <a:off x="179512" y="1000108"/>
            <a:ext cx="8964488" cy="5572164"/>
          </a:xfrm>
        </p:spPr>
        <p:txBody>
          <a:bodyPr>
            <a:noAutofit/>
          </a:bodyPr>
          <a:lstStyle/>
          <a:p>
            <a:r>
              <a:rPr lang="uk-UA" sz="2200" dirty="0" smtClean="0"/>
              <a:t>Після завершення режиму полімеризації пластмаси і повного охолодження кювети розпочинають вивільнення її із стоматологічного </a:t>
            </a:r>
            <a:r>
              <a:rPr lang="uk-UA" sz="2200" dirty="0" err="1" smtClean="0"/>
              <a:t>бюгеля</a:t>
            </a:r>
            <a:r>
              <a:rPr lang="uk-UA" sz="2200" dirty="0" smtClean="0"/>
              <a:t>. Протез із кювети виймають дуже обережно. Спочатку забирають кришку і дно кювети і видавлюють увесь блок за допомогою пресу, а вже потім обережно звільняють протез від гіпсу. Звільнення протеза від гіпсу не зумовлює особливих труднощів, якщо була проведена хороша ізоляція поверхні гіпсової моделі.</a:t>
            </a:r>
          </a:p>
          <a:p>
            <a:r>
              <a:rPr lang="uk-UA" sz="2200" dirty="0" smtClean="0"/>
              <a:t>Усунення </a:t>
            </a:r>
            <a:r>
              <a:rPr lang="uk-UA" sz="2200" dirty="0" err="1" smtClean="0"/>
              <a:t>нерівностей</a:t>
            </a:r>
            <a:r>
              <a:rPr lang="uk-UA" sz="2200" dirty="0" smtClean="0"/>
              <a:t>, кострубатості поверхні, залишків' пластмаси з поверхні базису проводять за допомогою різних інструментів — </a:t>
            </a:r>
            <a:r>
              <a:rPr lang="uk-UA" sz="2200" dirty="0" err="1" smtClean="0"/>
              <a:t>напильників</a:t>
            </a:r>
            <a:r>
              <a:rPr lang="uk-UA" sz="2200" dirty="0" smtClean="0"/>
              <a:t>, </a:t>
            </a:r>
            <a:r>
              <a:rPr lang="uk-UA" sz="2200" dirty="0" err="1" smtClean="0"/>
              <a:t>штихилів</a:t>
            </a:r>
            <a:r>
              <a:rPr lang="uk-UA" sz="2200" dirty="0" smtClean="0"/>
              <a:t>, абразивних матеріалів, </a:t>
            </a:r>
            <a:r>
              <a:rPr lang="uk-UA" sz="2200" dirty="0" err="1" smtClean="0"/>
              <a:t>фрезів</a:t>
            </a:r>
            <a:r>
              <a:rPr lang="uk-UA" sz="2200" dirty="0" smtClean="0"/>
              <a:t>, борів. Краям протеза надають заокругленої форми, зберігаючи товщину і межі. Особлива увага надається обробці штучних зубів у місцях прилягання їх до штучного базису.</a:t>
            </a:r>
          </a:p>
          <a:p>
            <a:r>
              <a:rPr lang="uk-UA" sz="2200" dirty="0" smtClean="0"/>
              <a:t>Під час обробки протеза шліфувальними кругами та іншим необхідно постійно зволожувати поверхню, яку обробляють, для запобігання перегріванню та деформації пластмаси.</a:t>
            </a:r>
          </a:p>
          <a:p>
            <a:endParaRPr lang="uk-UA"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411807"/>
          </a:xfrm>
        </p:spPr>
        <p:txBody>
          <a:bodyPr/>
          <a:lstStyle/>
          <a:p>
            <a:r>
              <a:rPr lang="uk-UA" dirty="0" smtClean="0"/>
              <a:t>На кафедрі ортопедичної стоматології розроблена </a:t>
            </a:r>
            <a:r>
              <a:rPr lang="uk-UA" dirty="0" smtClean="0"/>
              <a:t>методика </a:t>
            </a:r>
            <a:r>
              <a:rPr lang="uk-UA" dirty="0" err="1" smtClean="0"/>
              <a:t>полімерізації</a:t>
            </a:r>
            <a:r>
              <a:rPr lang="uk-UA" dirty="0" smtClean="0"/>
              <a:t> пластмаси на межі середовищ з надмірним тиском. В цьому випадку режим змінюється таким чином: температура в межах 90-100 градусів, тиск 3-5 </a:t>
            </a:r>
            <a:r>
              <a:rPr lang="uk-UA" dirty="0" err="1" smtClean="0"/>
              <a:t>атмосфер</a:t>
            </a:r>
            <a:r>
              <a:rPr lang="uk-UA" dirty="0" smtClean="0"/>
              <a:t> та час приблизно від 45 до 60 хвилин</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786478"/>
          </a:xfrm>
        </p:spPr>
        <p:txBody>
          <a:bodyPr>
            <a:normAutofit fontScale="92500" lnSpcReduction="20000"/>
          </a:bodyPr>
          <a:lstStyle/>
          <a:p>
            <a:r>
              <a:rPr lang="uk-UA" dirty="0" smtClean="0"/>
              <a:t>Поверхню протеза, обернену до слизової оболонки ротової порожнини, обробляють дуже уважно, </a:t>
            </a:r>
            <a:r>
              <a:rPr lang="uk-UA" dirty="0" err="1" smtClean="0"/>
              <a:t>зрізаючи</a:t>
            </a:r>
            <a:r>
              <a:rPr lang="uk-UA" dirty="0" smtClean="0"/>
              <a:t> </a:t>
            </a:r>
            <a:r>
              <a:rPr lang="uk-UA" dirty="0" err="1" smtClean="0"/>
              <a:t>тільку</a:t>
            </a:r>
            <a:r>
              <a:rPr lang="uk-UA" dirty="0" smtClean="0"/>
              <a:t> видимі залишки пластмаси, щоб не порушити рельєф, який має відповідати мікрорельєфу слизової оболонки протезного ложа.</a:t>
            </a:r>
          </a:p>
          <a:p>
            <a:r>
              <a:rPr lang="uk-UA" dirty="0" smtClean="0"/>
              <a:t>Для шліфування базису протеза використовують наждачний папір з різною величиною </a:t>
            </a:r>
            <a:r>
              <a:rPr lang="uk-UA" dirty="0" err="1" smtClean="0"/>
              <a:t>зерен</a:t>
            </a:r>
            <a:r>
              <a:rPr lang="uk-UA" dirty="0" smtClean="0"/>
              <a:t>, який закріпляють у паперотримачі бормашини. Шліфування починають спочатку грубим шліфувальним папером і закінчують дрібним, добиваючись гладенької поверхні.</a:t>
            </a:r>
          </a:p>
          <a:p>
            <a:r>
              <a:rPr lang="ru-RU" dirty="0" smtClean="0"/>
              <a:t/>
            </a:r>
            <a:br>
              <a:rPr lang="ru-RU" dirty="0" smtClean="0"/>
            </a:b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357167"/>
            <a:ext cx="7772400" cy="928693"/>
          </a:xfrm>
        </p:spPr>
        <p:txBody>
          <a:bodyPr>
            <a:normAutofit/>
          </a:bodyPr>
          <a:lstStyle/>
          <a:p>
            <a:r>
              <a:rPr lang="ru-RU" sz="2400" dirty="0" smtClean="0"/>
              <a:t>ПЕРЕВІРКА КОНСТРУКЦІЇ ПОВНИХ ЗНІМНИХ ПРОТЕЗІВ</a:t>
            </a:r>
            <a:endParaRPr lang="ru-RU" sz="2400" dirty="0"/>
          </a:p>
        </p:txBody>
      </p:sp>
      <p:sp>
        <p:nvSpPr>
          <p:cNvPr id="3" name="Подзаголовок 2"/>
          <p:cNvSpPr>
            <a:spLocks noGrp="1"/>
          </p:cNvSpPr>
          <p:nvPr>
            <p:ph type="subTitle" idx="1"/>
          </p:nvPr>
        </p:nvSpPr>
        <p:spPr>
          <a:xfrm>
            <a:off x="642910" y="1214422"/>
            <a:ext cx="8001056" cy="5429288"/>
          </a:xfrm>
        </p:spPr>
        <p:txBody>
          <a:bodyPr>
            <a:noAutofit/>
          </a:bodyPr>
          <a:lstStyle/>
          <a:p>
            <a:pPr algn="l"/>
            <a:r>
              <a:rPr lang="uk-UA" sz="2400" dirty="0" smtClean="0"/>
              <a:t>Після закінчення постановки штучних зубів за одним із методів, зубний технік проводить попереднє моделювання базисів знімних протезів. Зокрема, краї воскового базису мають розміщуватися на позначених межах, мати товщину, яка відповідає функціональному відбитку.  Краї  мають бути гладенькими і заокругленими. Зуби очищають від воску, моделюють їх шийки.</a:t>
            </a:r>
          </a:p>
          <a:p>
            <a:pPr algn="l"/>
            <a:r>
              <a:rPr lang="uk-UA" sz="2400" dirty="0" smtClean="0"/>
              <a:t>Піднебінну поверхню жувальних зубів моделюють на одному рівні з поверхнею воскового базису. Для поліпшення фіксації протезів на нижній щелепі проводять моделювання невеликих під'язикових відростків у ділянці жувальних зубів. Після того восковий базис із штучними зубами передають у клініку.</a:t>
            </a:r>
            <a:endParaRPr lang="uk-UA"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525344"/>
          </a:xfrm>
        </p:spPr>
        <p:txBody>
          <a:bodyPr>
            <a:normAutofit lnSpcReduction="10000"/>
          </a:bodyPr>
          <a:lstStyle/>
          <a:p>
            <a:r>
              <a:rPr lang="uk-UA" dirty="0" smtClean="0"/>
              <a:t>Полірування починають із застосування повстяних фільців конусоподібної форми, наносячи на поверхню протеза пемзу, замішану на воді. Після появи гладенької поверхні фільц замінюють твердою щіткою, яка дозволяє відполірувати важкодоступні місця. Для надання поверхні дзеркального блиску використовують м'які щітки з ниток і крейду, замішану на воді або мінеральній олії. Поверхню протеза, звернену до слизової оболонки, та штучні зуби полірують м'якими щітками, без особливих зусиль, для запобігання стиранню пластмаси та порушенню форми і рельєфу.</a:t>
            </a:r>
          </a:p>
          <a:p>
            <a:endParaRPr lang="uk-U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642918"/>
            <a:ext cx="8229600" cy="654032"/>
          </a:xfrm>
        </p:spPr>
        <p:txBody>
          <a:bodyPr>
            <a:normAutofit fontScale="90000"/>
          </a:bodyPr>
          <a:lstStyle/>
          <a:p>
            <a:r>
              <a:rPr lang="ru-RU" sz="2700" b="1" dirty="0"/>
              <a:t>ФІКСАЦІЯ ПОВНИХ ЗНІМНИХ ЗУБНИХ ПРОТЕЗІВ. КОРЕКЦІЯ, ПРОЦЕСИ АДАПТАЦІЇ</a:t>
            </a:r>
            <a:r>
              <a:rPr lang="ru-RU" b="1" dirty="0"/>
              <a:t/>
            </a:r>
            <a:br>
              <a:rPr lang="ru-RU" b="1" dirty="0"/>
            </a:br>
            <a:endParaRPr lang="ru-RU" dirty="0"/>
          </a:p>
        </p:txBody>
      </p:sp>
      <p:sp>
        <p:nvSpPr>
          <p:cNvPr id="3" name="Содержимое 2"/>
          <p:cNvSpPr>
            <a:spLocks noGrp="1"/>
          </p:cNvSpPr>
          <p:nvPr>
            <p:ph idx="1"/>
          </p:nvPr>
        </p:nvSpPr>
        <p:spPr>
          <a:xfrm>
            <a:off x="457200" y="1142984"/>
            <a:ext cx="8229600" cy="4983179"/>
          </a:xfrm>
        </p:spPr>
        <p:txBody>
          <a:bodyPr>
            <a:normAutofit fontScale="85000" lnSpcReduction="10000"/>
          </a:bodyPr>
          <a:lstStyle/>
          <a:p>
            <a:r>
              <a:rPr lang="uk-UA" dirty="0" smtClean="0"/>
              <a:t>Фіксація повних знімних зубних протезів у ротовій порожнині  це відповідальний клінічний момент. Сама процедура введення повних знімних зубних протезів особливих труднощів у лікаря стоматолога-ортопеда не викликає, але наступні етапи, що з цим пов'язані, вимагають від нього особливої уваги та терпіння.</a:t>
            </a:r>
          </a:p>
          <a:p>
            <a:r>
              <a:rPr lang="uk-UA" dirty="0" smtClean="0"/>
              <a:t>Процедура фіксації готових повних знімних зубних протезів починається із детального їх огляду. Огляд протезів починають з виявлення видимих для ока </a:t>
            </a:r>
            <a:r>
              <a:rPr lang="uk-UA" dirty="0" err="1" smtClean="0"/>
              <a:t>нерівностей</a:t>
            </a:r>
            <a:r>
              <a:rPr lang="uk-UA" dirty="0" smtClean="0"/>
              <a:t> та тих, які визначають </a:t>
            </a:r>
            <a:r>
              <a:rPr lang="uk-UA" dirty="0" err="1" smtClean="0"/>
              <a:t>пальпаторно</a:t>
            </a:r>
            <a:r>
              <a:rPr lang="uk-UA" dirty="0" smtClean="0"/>
              <a:t>, і відразу усувають методом </a:t>
            </a:r>
            <a:r>
              <a:rPr lang="uk-UA" dirty="0" err="1" smtClean="0"/>
              <a:t>зішліфовування</a:t>
            </a:r>
            <a:r>
              <a:rPr lang="uk-UA" dirty="0" smtClean="0"/>
              <a:t>. </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normAutofit fontScale="85000" lnSpcReduction="10000"/>
          </a:bodyPr>
          <a:lstStyle/>
          <a:p>
            <a:r>
              <a:rPr lang="uk-UA" dirty="0" smtClean="0"/>
              <a:t>Після введення протеза в ротову порожнину перевіряють, чи не відстає базис від тканин протезного ложа та чи немає балансування, і тільки після цього хворому пропонують зімкнути зуби у положенні центрального співвідношення. Стійкість протезів на верхній щелепі перевіряють почерговим надавлюванням пальцями на передні та бічні зуби. Силу замикального клапана у ділянці м'якого піднебіння перевіряють, відхиляючи різальні краї верхніх зубів у </a:t>
            </a:r>
            <a:r>
              <a:rPr lang="uk-UA" dirty="0" err="1" smtClean="0"/>
              <a:t>присінковому</a:t>
            </a:r>
            <a:r>
              <a:rPr lang="uk-UA" dirty="0" smtClean="0"/>
              <a:t> напрямку, на нижній щелепі таким же чином визначають ступінь фіксації базису в дистальних відділах, почергово з правого та лівого боку.</a:t>
            </a:r>
            <a:endParaRPr lang="uk-U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715040"/>
          </a:xfrm>
        </p:spPr>
        <p:txBody>
          <a:bodyPr>
            <a:normAutofit fontScale="92500" lnSpcReduction="10000"/>
          </a:bodyPr>
          <a:lstStyle/>
          <a:p>
            <a:r>
              <a:rPr lang="uk-UA" dirty="0" smtClean="0"/>
              <a:t>Крім того, фіксацію протеза перевіряє сам хворий, який виконує задані лікарем рухи нижньою щелепою, мімічними м'язами та язиком. Базис протеза не повинен зміщуватися з протезного ложа під час звичайних м'язових скорочень. Під час фіксації повних знімних зубних протезів можна помітити заниження або завищення </a:t>
            </a:r>
            <a:r>
              <a:rPr lang="uk-UA" dirty="0" err="1" smtClean="0"/>
              <a:t>міжкоміркової</a:t>
            </a:r>
            <a:r>
              <a:rPr lang="uk-UA" dirty="0" smtClean="0"/>
              <a:t> висоти, фіксацію центрального співвідношення щелеп у бічній оклюзії, але найчастіше помилки допускаються у разі фіксації центрального співвідношення щелеп, коли хворий висуває нижню щелепу в передню оклюзію. </a:t>
            </a:r>
            <a:endParaRPr lang="uk-U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normAutofit fontScale="85000" lnSpcReduction="10000"/>
          </a:bodyPr>
          <a:lstStyle/>
          <a:p>
            <a:r>
              <a:rPr lang="uk-UA" dirty="0" smtClean="0"/>
              <a:t>За відсутності змикання у ділянці фронтальних або бічних зубів такі протези необхідно переробити. Визначені попередні контакти зубів, зони підвищеного тиску в межах базису протеза, а також місця, де м'язи надмірно перекриваються протезом, ліквідовують шляхом </a:t>
            </a:r>
            <a:r>
              <a:rPr lang="uk-UA" dirty="0" err="1" smtClean="0"/>
              <a:t>зішліфовування</a:t>
            </a:r>
            <a:r>
              <a:rPr lang="uk-UA" dirty="0" smtClean="0"/>
              <a:t>. Під час фіксації протезів обов'язково перевіряють бічні та </a:t>
            </a:r>
            <a:r>
              <a:rPr lang="uk-UA" dirty="0" err="1" smtClean="0"/>
              <a:t>передньо</a:t>
            </a:r>
            <a:r>
              <a:rPr lang="uk-UA" dirty="0" smtClean="0"/>
              <a:t>-задні рухи; штучні зуби, на яких підвищується прикус, особливо це стосується </a:t>
            </a:r>
            <a:r>
              <a:rPr lang="uk-UA" dirty="0" err="1" smtClean="0"/>
              <a:t>іклів</a:t>
            </a:r>
            <a:r>
              <a:rPr lang="uk-UA" dirty="0" smtClean="0"/>
              <a:t>, необхідно </a:t>
            </a:r>
            <a:r>
              <a:rPr lang="uk-UA" dirty="0" err="1" smtClean="0"/>
              <a:t>зішліфувати</a:t>
            </a:r>
            <a:r>
              <a:rPr lang="uk-UA" dirty="0" smtClean="0"/>
              <a:t>. Проводяться заходи для того, щоб під час рухів зберігався максимальний контакт між штучними зубами. Фронтальні зуби, якщо вони значно перекривають нижні, підлягають укороченню.</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268931"/>
          </a:xfrm>
        </p:spPr>
        <p:txBody>
          <a:bodyPr>
            <a:normAutofit fontScale="85000" lnSpcReduction="20000"/>
          </a:bodyPr>
          <a:lstStyle/>
          <a:p>
            <a:r>
              <a:rPr lang="uk-UA" dirty="0" smtClean="0"/>
              <a:t>Лікар стоматолог-ортопед після вищеописаних маніпуляцій повинен дати рекомендації хворому щодо користування протезами у перші дні. Особливо це необхідно зробити, якщо повні знімні протези хворому виготовляють уперше. Отож необхідно наголосити на тому, що протез є стороннім тілом у ротовій порожнині і його необхідно так і сприймати. Часто буває, що</a:t>
            </a:r>
            <a:br>
              <a:rPr lang="uk-UA" dirty="0" smtClean="0"/>
            </a:br>
            <a:r>
              <a:rPr lang="uk-UA" dirty="0" smtClean="0"/>
              <a:t>після фіксації протезів у хворого виникають головний біль, нудота, позиви до блювання тощо. У такому разі йому рекомендують вивести протези з ротової порожнини. Важливим моментом під час користування протезами є перша доба. Хворого просять, якщо можливо, протягом першої доби не виймати протези з рота навіть на ніч</a:t>
            </a:r>
            <a:r>
              <a:rPr lang="ru-RU" dirty="0" smtClean="0"/>
              <a:t>. </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340369"/>
          </a:xfrm>
        </p:spPr>
        <p:txBody>
          <a:bodyPr>
            <a:normAutofit fontScale="70000" lnSpcReduction="20000"/>
          </a:bodyPr>
          <a:lstStyle/>
          <a:p>
            <a:r>
              <a:rPr lang="uk-UA" sz="3400" dirty="0" smtClean="0"/>
              <a:t>Звичайно лікар досить легко добивається правильного прилягання базису протеза до тканин протезного ложа, легкого введення та виведення його з ротової порожнини, але хворий через деякий час приходить до лікаря зі скаргами, що протез спричиняє біль у певних місцях, де він контактує зі слизовою оболонкою.</a:t>
            </a:r>
          </a:p>
          <a:p>
            <a:r>
              <a:rPr lang="uk-UA" sz="3400" dirty="0" smtClean="0"/>
              <a:t>Процес ліквідації місць на базисі протеза, які травмують тканини протезного ложа, називається корекцією. Корекцію проводять звичайно починаючи уже з другого дня після фіксації протезів. Хворого просять не корис­туватися ними у разі відчуття болю, але приблизно за 2-4 год до відвідин лікаря протези обов'язково вводять у ротову порожнину. Лікар під час огляду слизової оболонки ротової порожнини без особливих зусиль визначає місця травмування </a:t>
            </a:r>
            <a:r>
              <a:rPr lang="uk-UA" sz="3400" dirty="0"/>
              <a:t>т</a:t>
            </a:r>
            <a:r>
              <a:rPr lang="uk-UA" sz="3400" dirty="0" smtClean="0"/>
              <a:t>канин протезного ложа краєм базису протеза. Місця протеза, які зумовлюють травмування, підлягають </a:t>
            </a:r>
            <a:r>
              <a:rPr lang="uk-UA" sz="3400" dirty="0" err="1" smtClean="0"/>
              <a:t>зішліфуванню</a:t>
            </a:r>
            <a:r>
              <a:rPr lang="uk-UA" sz="3400" dirty="0" smtClean="0"/>
              <a:t> та поліруванню</a:t>
            </a:r>
            <a:r>
              <a:rPr lang="uk-UA" dirty="0" smtClean="0"/>
              <a:t>.</a:t>
            </a:r>
          </a:p>
          <a:p>
            <a:endParaRPr lang="uk-U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786478"/>
          </a:xfrm>
        </p:spPr>
        <p:txBody>
          <a:bodyPr>
            <a:normAutofit fontScale="77500" lnSpcReduction="20000"/>
          </a:bodyPr>
          <a:lstStyle/>
          <a:p>
            <a:r>
              <a:rPr lang="uk-UA" dirty="0" smtClean="0"/>
              <a:t>Кількість корекцій різна і може коливатися від однієї до десяти. У перший період користування протезами під час кожного відвідування хворого його необхідно підтримати психологічно, зазначивши, що він уже вимовляє слова, що йому стає легше вживати їжу, що через деякий час усі неприємні відчуття зникнуть. Описані моменти звикання хворого до повного знімного протеза мають назву „адаптація".</a:t>
            </a:r>
          </a:p>
          <a:p>
            <a:r>
              <a:rPr lang="uk-UA" dirty="0" smtClean="0"/>
              <a:t>Термін „адаптація" означає пристосування, припасування. З точки зору фізіології ортопедичне лікування повними знімними протезами є дуже серйоз­ним втручанням в організм людини і недооцінювати його складність лікарю неприпустимо.</a:t>
            </a:r>
          </a:p>
          <a:p>
            <a:r>
              <a:rPr lang="uk-UA" dirty="0" smtClean="0"/>
              <a:t>Складні механізми адаптації можна краще зрозуміти, якщо звернутися до класичних робіт І.П. Павлова про процеси гальмування.</a:t>
            </a:r>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411807"/>
          </a:xfrm>
        </p:spPr>
        <p:txBody>
          <a:bodyPr>
            <a:normAutofit fontScale="70000" lnSpcReduction="20000"/>
          </a:bodyPr>
          <a:lstStyle/>
          <a:p>
            <a:r>
              <a:rPr lang="uk-UA" dirty="0" smtClean="0"/>
              <a:t>Повний знімний протез є незвичайним подразником, хворий відчуває його як стороннє тіло. Хворі часто зациклюються на відчуттях від протеза і його перебуванні в ротовій порожнині, що заважає їм виконувати роботу та повноцінно відпочивати.</a:t>
            </a:r>
          </a:p>
          <a:p>
            <a:endParaRPr lang="uk-UA" dirty="0" smtClean="0"/>
          </a:p>
          <a:p>
            <a:r>
              <a:rPr lang="uk-UA" dirty="0" smtClean="0"/>
              <a:t>На першому етапі одночасно з усіма перерахованими недоліками посилюється слиновиділення, що свідчить про першу фазу адаптації, яка ще має назву рефлекторного подразнення і продовжується від 1 до 3 діб. За характером цей рефлекс є безумовним, він нагадує реакцію, спричинену дією речовин, які не сприймаються організмом. Блювотний рефлекс спричиняється механічним подразненням рецепторів кореня язика або м'якого піднебіння. Цей рефлекс має захисний характер. Протягом першого тижня користування протезом відповідна реакція на подразнення починає стихати, відчуття стороннього тіла змінюється. Зменшується салівація, зникає блювотний рефлекс. Ці ознаки свідчать про те, що настала друга фаза адаптації, яка має назву умовно-рефлекторного гальмування і продовжується протягом одного тижня.</a:t>
            </a:r>
          </a:p>
          <a:p>
            <a:endParaRPr lang="uk-U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642918"/>
            <a:ext cx="8229600" cy="5857916"/>
          </a:xfrm>
        </p:spPr>
        <p:txBody>
          <a:bodyPr>
            <a:normAutofit fontScale="70000" lnSpcReduction="20000"/>
          </a:bodyPr>
          <a:lstStyle/>
          <a:p>
            <a:r>
              <a:rPr lang="uk-UA" dirty="0" smtClean="0"/>
              <a:t>У подальшому хворий перестає відчувати наявність протеза в ротовій порожнині, забуває про його існування і відчуває незручність лише тоді, коли протез необхідно вивести з рота. Третя фаза адаптації продовжується до 30-35 днів і має назву згасання -подразнень та повного звикання до протеза.</a:t>
            </a:r>
          </a:p>
          <a:p>
            <a:r>
              <a:rPr lang="uk-UA" dirty="0" smtClean="0"/>
              <a:t>Цінним критерієм оцінки адаптації до знімних протезів є повна адаптація.</a:t>
            </a:r>
          </a:p>
          <a:p>
            <a:r>
              <a:rPr lang="uk-UA" dirty="0" smtClean="0"/>
              <a:t>Є.І. Гаврилов (1978) вважає, що лікар повинен спостерігати за хворим до тих пір, поки не буде впевнений у настанні повної адаптації до повних знімних зубних протезів. Ці заходи він називає принципом закінченості лікування.</a:t>
            </a:r>
          </a:p>
          <a:p>
            <a:r>
              <a:rPr lang="uk-UA" dirty="0" smtClean="0"/>
              <a:t>Часто лікарям задають таке запитання: чи є необхідність виводити протез з ротової порожнини на ніч? Якщо це питання стосується не якоїсь однієї людини, то, в принципі, протез необхідно виводити з ротової порожнини, щоб зменшити його перебування на її слизовій оболонці. </a:t>
            </a:r>
            <a:endParaRPr lang="uk-U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857916"/>
          </a:xfrm>
        </p:spPr>
        <p:txBody>
          <a:bodyPr>
            <a:normAutofit fontScale="85000" lnSpcReduction="10000"/>
          </a:bodyPr>
          <a:lstStyle/>
          <a:p>
            <a:r>
              <a:rPr lang="uk-UA" dirty="0" smtClean="0"/>
              <a:t>Перевірка конструкції повних знімних протезів включає в себе низку дуже важливих і відповідальних етапів, а саме: перевірку постановки штучних зубів в </a:t>
            </a:r>
            <a:r>
              <a:rPr lang="uk-UA" dirty="0" err="1" smtClean="0"/>
              <a:t>оклюдаторі</a:t>
            </a:r>
            <a:r>
              <a:rPr lang="uk-UA" dirty="0" smtClean="0"/>
              <a:t> або </a:t>
            </a:r>
            <a:r>
              <a:rPr lang="uk-UA" dirty="0" err="1" smtClean="0"/>
              <a:t>артикуляторі</a:t>
            </a:r>
            <a:r>
              <a:rPr lang="uk-UA" dirty="0" smtClean="0"/>
              <a:t>, огляд моделей щелеп, перевірку воскового базису зі штучними зубами в ротовій порожнині.</a:t>
            </a:r>
          </a:p>
          <a:p>
            <a:r>
              <a:rPr lang="uk-UA" dirty="0" smtClean="0"/>
              <a:t>Перед уведенням воскового базису зі штучними зубними рядами в ротову порожнину необхідно детально перевірити постановку зубів в </a:t>
            </a:r>
            <a:r>
              <a:rPr lang="uk-UA" dirty="0" err="1" smtClean="0"/>
              <a:t>оклюдаторі</a:t>
            </a:r>
            <a:r>
              <a:rPr lang="uk-UA" dirty="0" smtClean="0"/>
              <a:t> або </a:t>
            </a:r>
            <a:r>
              <a:rPr lang="uk-UA" dirty="0" err="1" smtClean="0"/>
              <a:t>артикуляторі</a:t>
            </a:r>
            <a:r>
              <a:rPr lang="uk-UA" dirty="0" smtClean="0"/>
              <a:t>. Треба звернути увагу на колір, розміри і форму зубів, величину різцевого перекриття. Недопустимо перекриття нижніх різців верхніми більше ніж на 1-2 мм, це може бути причиною порушення фіксації протезів. </a:t>
            </a:r>
          </a:p>
          <a:p>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normAutofit fontScale="77500" lnSpcReduction="20000"/>
          </a:bodyPr>
          <a:lstStyle/>
          <a:p>
            <a:r>
              <a:rPr lang="uk-UA" dirty="0" smtClean="0"/>
              <a:t>Складніше це пи­тання вирішується стосовно конкретного хворого. Перед тим як дати реко­мендації, лікар зобов'язаний урахувати вік хворого, стать, сімейний стан, наскільки змінюється естетичний вигляд хворого у разі виведення протеза з ротової порожнини. Особливо це стосується хворих молодого віку, у хворих старшого віку рекомендації щодо виведення протеза з ротової порожнини на ніч не зумовлюють психологічного напруження.</a:t>
            </a:r>
          </a:p>
          <a:p>
            <a:r>
              <a:rPr lang="uk-UA" dirty="0" smtClean="0"/>
              <a:t>Хворим рекомендують полоскати рот відваром дубової кори, слабким розчином фурациліну (1:5 000), розчином перманганату калію. Не рекомен­дується використовувати харчову соду, оскільки вона призводить до </a:t>
            </a:r>
            <a:r>
              <a:rPr lang="uk-UA" dirty="0" err="1" smtClean="0"/>
              <a:t>роз­рихлення</a:t>
            </a:r>
            <a:r>
              <a:rPr lang="uk-UA" dirty="0" smtClean="0"/>
              <a:t> слизової оболонки, що, в свою чергу, буде сприяти виникненню протезних стоматитів.</a:t>
            </a:r>
          </a:p>
          <a:p>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582594"/>
          </a:xfrm>
        </p:spPr>
        <p:txBody>
          <a:bodyPr>
            <a:normAutofit fontScale="90000"/>
          </a:bodyPr>
          <a:lstStyle/>
          <a:p>
            <a:r>
              <a:rPr lang="ru-RU" sz="2700" b="1" dirty="0"/>
              <a:t>РЕАКЦІЯ ТКАНИН ПРОТЕЗНОГО ЛОЖА НА ЗНІМНІ ПРОТЕЗИ</a:t>
            </a:r>
            <a:r>
              <a:rPr lang="ru-RU" b="1" dirty="0"/>
              <a:t/>
            </a:r>
            <a:br>
              <a:rPr lang="ru-RU" b="1" dirty="0"/>
            </a:br>
            <a:endParaRPr lang="ru-RU" dirty="0"/>
          </a:p>
        </p:txBody>
      </p:sp>
      <p:sp>
        <p:nvSpPr>
          <p:cNvPr id="3" name="Содержимое 2"/>
          <p:cNvSpPr>
            <a:spLocks noGrp="1"/>
          </p:cNvSpPr>
          <p:nvPr>
            <p:ph idx="1"/>
          </p:nvPr>
        </p:nvSpPr>
        <p:spPr>
          <a:xfrm>
            <a:off x="457200" y="1285860"/>
            <a:ext cx="8229600" cy="5286412"/>
          </a:xfrm>
        </p:spPr>
        <p:txBody>
          <a:bodyPr>
            <a:normAutofit fontScale="85000" lnSpcReduction="10000"/>
          </a:bodyPr>
          <a:lstStyle/>
          <a:p>
            <a:r>
              <a:rPr lang="ru-RU" dirty="0" err="1"/>
              <a:t>Тканини</a:t>
            </a:r>
            <a:r>
              <a:rPr lang="ru-RU" dirty="0"/>
              <a:t> протезного ложа першими </a:t>
            </a:r>
            <a:r>
              <a:rPr lang="ru-RU" dirty="0" err="1"/>
              <a:t>реагують</a:t>
            </a:r>
            <a:r>
              <a:rPr lang="ru-RU" dirty="0"/>
              <a:t> на </a:t>
            </a:r>
            <a:r>
              <a:rPr lang="ru-RU" dirty="0" err="1"/>
              <a:t>дію</a:t>
            </a:r>
            <a:r>
              <a:rPr lang="ru-RU" dirty="0"/>
              <a:t> </a:t>
            </a:r>
            <a:r>
              <a:rPr lang="ru-RU" dirty="0" err="1"/>
              <a:t>базисів</a:t>
            </a:r>
            <a:r>
              <a:rPr lang="ru-RU" dirty="0"/>
              <a:t> </a:t>
            </a:r>
            <a:r>
              <a:rPr lang="ru-RU" dirty="0" err="1"/>
              <a:t>протезів</a:t>
            </a:r>
            <a:r>
              <a:rPr lang="ru-RU" dirty="0"/>
              <a:t>, </a:t>
            </a:r>
            <a:r>
              <a:rPr lang="ru-RU" dirty="0" err="1"/>
              <a:t>адже</a:t>
            </a:r>
            <a:r>
              <a:rPr lang="ru-RU" dirty="0"/>
              <a:t> </a:t>
            </a:r>
            <a:r>
              <a:rPr lang="ru-RU" dirty="0" err="1"/>
              <a:t>слизова</a:t>
            </a:r>
            <a:r>
              <a:rPr lang="ru-RU" dirty="0"/>
              <a:t> </a:t>
            </a:r>
            <a:r>
              <a:rPr lang="ru-RU" dirty="0" err="1"/>
              <a:t>оболонка</a:t>
            </a:r>
            <a:r>
              <a:rPr lang="ru-RU" dirty="0"/>
              <a:t> </a:t>
            </a:r>
            <a:r>
              <a:rPr lang="ru-RU" dirty="0" err="1"/>
              <a:t>філогенетично</a:t>
            </a:r>
            <a:r>
              <a:rPr lang="ru-RU" dirty="0"/>
              <a:t> не </a:t>
            </a:r>
            <a:r>
              <a:rPr lang="ru-RU" dirty="0" err="1"/>
              <a:t>пристосована</a:t>
            </a:r>
            <a:r>
              <a:rPr lang="ru-RU" dirty="0"/>
              <a:t> до </a:t>
            </a:r>
            <a:r>
              <a:rPr lang="ru-RU" dirty="0" err="1"/>
              <a:t>передачі</a:t>
            </a:r>
            <a:r>
              <a:rPr lang="ru-RU" dirty="0"/>
              <a:t> </a:t>
            </a:r>
            <a:r>
              <a:rPr lang="ru-RU" dirty="0" err="1"/>
              <a:t>жувального</a:t>
            </a:r>
            <a:r>
              <a:rPr lang="ru-RU" dirty="0"/>
              <a:t> </a:t>
            </a:r>
            <a:r>
              <a:rPr lang="ru-RU" dirty="0" err="1"/>
              <a:t>тис­ку</a:t>
            </a:r>
            <a:r>
              <a:rPr lang="ru-RU" dirty="0"/>
              <a:t>, </a:t>
            </a:r>
            <a:r>
              <a:rPr lang="ru-RU" dirty="0" err="1"/>
              <a:t>самоочищення</a:t>
            </a:r>
            <a:r>
              <a:rPr lang="ru-RU" dirty="0"/>
              <a:t> </a:t>
            </a:r>
            <a:r>
              <a:rPr lang="ru-RU" dirty="0" err="1"/>
              <a:t>тощо</a:t>
            </a:r>
            <a:r>
              <a:rPr lang="ru-RU" dirty="0"/>
              <a:t>.</a:t>
            </a:r>
          </a:p>
          <a:p>
            <a:r>
              <a:rPr lang="ru-RU" dirty="0"/>
              <a:t>Є.І</a:t>
            </a:r>
            <a:r>
              <a:rPr lang="ru-RU" dirty="0" smtClean="0"/>
              <a:t>. Гаврилов </a:t>
            </a:r>
            <a:r>
              <a:rPr lang="ru-RU" dirty="0"/>
              <a:t>(1978) </a:t>
            </a:r>
            <a:r>
              <a:rPr lang="ru-RU" dirty="0" err="1"/>
              <a:t>виділяє</a:t>
            </a:r>
            <a:r>
              <a:rPr lang="ru-RU" dirty="0"/>
              <a:t> </a:t>
            </a:r>
            <a:r>
              <a:rPr lang="ru-RU" dirty="0" err="1"/>
              <a:t>побічну</a:t>
            </a:r>
            <a:r>
              <a:rPr lang="ru-RU" dirty="0"/>
              <a:t>, </a:t>
            </a:r>
            <a:r>
              <a:rPr lang="ru-RU" dirty="0" err="1"/>
              <a:t>токсичну</a:t>
            </a:r>
            <a:r>
              <a:rPr lang="ru-RU" dirty="0"/>
              <a:t>, </a:t>
            </a:r>
            <a:r>
              <a:rPr lang="ru-RU" dirty="0" err="1"/>
              <a:t>алергійну</a:t>
            </a:r>
            <a:r>
              <a:rPr lang="ru-RU" dirty="0"/>
              <a:t> та </a:t>
            </a:r>
            <a:r>
              <a:rPr lang="ru-RU" dirty="0" err="1"/>
              <a:t>травмівну</a:t>
            </a:r>
            <a:r>
              <a:rPr lang="ru-RU" dirty="0"/>
              <a:t> </a:t>
            </a:r>
            <a:r>
              <a:rPr lang="ru-RU" dirty="0" err="1"/>
              <a:t>дію</a:t>
            </a:r>
            <a:r>
              <a:rPr lang="ru-RU" dirty="0"/>
              <a:t> базису протеза.</a:t>
            </a:r>
          </a:p>
          <a:p>
            <a:r>
              <a:rPr lang="ru-RU" dirty="0" err="1"/>
              <a:t>Побічна</a:t>
            </a:r>
            <a:r>
              <a:rPr lang="ru-RU" dirty="0"/>
              <a:t> </a:t>
            </a:r>
            <a:r>
              <a:rPr lang="ru-RU" dirty="0" err="1"/>
              <a:t>дія</a:t>
            </a:r>
            <a:r>
              <a:rPr lang="ru-RU" dirty="0"/>
              <a:t> </a:t>
            </a:r>
            <a:r>
              <a:rPr lang="ru-RU" dirty="0" err="1"/>
              <a:t>знімного</a:t>
            </a:r>
            <a:r>
              <a:rPr lang="ru-RU" dirty="0"/>
              <a:t> протеза </a:t>
            </a:r>
            <a:r>
              <a:rPr lang="ru-RU" dirty="0" err="1"/>
              <a:t>полягає</a:t>
            </a:r>
            <a:r>
              <a:rPr lang="ru-RU" dirty="0"/>
              <a:t> у </a:t>
            </a:r>
            <a:r>
              <a:rPr lang="ru-RU" dirty="0" err="1"/>
              <a:t>передачі</a:t>
            </a:r>
            <a:r>
              <a:rPr lang="ru-RU" dirty="0"/>
              <a:t> </a:t>
            </a:r>
            <a:r>
              <a:rPr lang="ru-RU" dirty="0" err="1"/>
              <a:t>жувального</a:t>
            </a:r>
            <a:r>
              <a:rPr lang="ru-RU" dirty="0"/>
              <a:t> </a:t>
            </a:r>
            <a:r>
              <a:rPr lang="ru-RU" dirty="0" err="1"/>
              <a:t>тиску</a:t>
            </a:r>
            <a:r>
              <a:rPr lang="ru-RU" dirty="0"/>
              <a:t> на </a:t>
            </a:r>
            <a:r>
              <a:rPr lang="ru-RU" dirty="0" err="1"/>
              <a:t>тка­нини</a:t>
            </a:r>
            <a:r>
              <a:rPr lang="ru-RU" dirty="0"/>
              <a:t> протезного ложа, </a:t>
            </a:r>
            <a:r>
              <a:rPr lang="ru-RU" dirty="0" err="1"/>
              <a:t>що</a:t>
            </a:r>
            <a:r>
              <a:rPr lang="ru-RU" dirty="0"/>
              <a:t> </a:t>
            </a:r>
            <a:r>
              <a:rPr lang="ru-RU" dirty="0" err="1"/>
              <a:t>є</a:t>
            </a:r>
            <a:r>
              <a:rPr lang="ru-RU" dirty="0"/>
              <a:t> </a:t>
            </a:r>
            <a:r>
              <a:rPr lang="ru-RU" dirty="0" err="1"/>
              <a:t>неадекватним</a:t>
            </a:r>
            <a:r>
              <a:rPr lang="ru-RU" dirty="0"/>
              <a:t> </a:t>
            </a:r>
            <a:r>
              <a:rPr lang="ru-RU" dirty="0" err="1"/>
              <a:t>подразником</a:t>
            </a:r>
            <a:r>
              <a:rPr lang="ru-RU" dirty="0"/>
              <a:t> для </a:t>
            </a:r>
            <a:r>
              <a:rPr lang="ru-RU" dirty="0" err="1"/>
              <a:t>слизової</a:t>
            </a:r>
            <a:r>
              <a:rPr lang="ru-RU" dirty="0"/>
              <a:t> </a:t>
            </a:r>
            <a:r>
              <a:rPr lang="ru-RU" dirty="0" err="1"/>
              <a:t>оболон­ки</a:t>
            </a:r>
            <a:r>
              <a:rPr lang="ru-RU" dirty="0"/>
              <a:t>, у </a:t>
            </a:r>
            <a:r>
              <a:rPr lang="ru-RU" dirty="0" err="1"/>
              <a:t>порушенні</a:t>
            </a:r>
            <a:r>
              <a:rPr lang="ru-RU" dirty="0"/>
              <a:t> </a:t>
            </a:r>
            <a:r>
              <a:rPr lang="ru-RU" dirty="0" err="1"/>
              <a:t>самоочищення</a:t>
            </a:r>
            <a:r>
              <a:rPr lang="ru-RU" dirty="0"/>
              <a:t>, </a:t>
            </a:r>
            <a:r>
              <a:rPr lang="ru-RU" dirty="0" err="1"/>
              <a:t>терморегуляції</a:t>
            </a:r>
            <a:r>
              <a:rPr lang="ru-RU" dirty="0"/>
              <a:t>, </a:t>
            </a:r>
            <a:r>
              <a:rPr lang="ru-RU" dirty="0" err="1"/>
              <a:t>мови</a:t>
            </a:r>
            <a:r>
              <a:rPr lang="ru-RU" dirty="0"/>
              <a:t>, </a:t>
            </a:r>
            <a:r>
              <a:rPr lang="ru-RU" dirty="0" err="1"/>
              <a:t>сприйняття</a:t>
            </a:r>
            <a:r>
              <a:rPr lang="ru-RU" dirty="0"/>
              <a:t> смаку. До </a:t>
            </a:r>
            <a:r>
              <a:rPr lang="ru-RU" dirty="0" err="1"/>
              <a:t>результатів</a:t>
            </a:r>
            <a:r>
              <a:rPr lang="ru-RU" dirty="0"/>
              <a:t> </a:t>
            </a:r>
            <a:r>
              <a:rPr lang="ru-RU" dirty="0" err="1"/>
              <a:t>побічної</a:t>
            </a:r>
            <a:r>
              <a:rPr lang="ru-RU" dirty="0"/>
              <a:t> </a:t>
            </a:r>
            <a:r>
              <a:rPr lang="ru-RU" dirty="0" err="1"/>
              <a:t>дії</a:t>
            </a:r>
            <a:r>
              <a:rPr lang="ru-RU" dirty="0"/>
              <a:t> </a:t>
            </a:r>
            <a:r>
              <a:rPr lang="ru-RU" dirty="0" err="1"/>
              <a:t>необхідно</a:t>
            </a:r>
            <a:r>
              <a:rPr lang="ru-RU" dirty="0"/>
              <a:t> </a:t>
            </a:r>
            <a:r>
              <a:rPr lang="ru-RU" dirty="0" err="1"/>
              <a:t>віднести</a:t>
            </a:r>
            <a:r>
              <a:rPr lang="ru-RU" dirty="0"/>
              <a:t> "</a:t>
            </a:r>
            <a:r>
              <a:rPr lang="ru-RU" dirty="0" err="1"/>
              <a:t>парниковий</a:t>
            </a:r>
            <a:r>
              <a:rPr lang="ru-RU" dirty="0"/>
              <a:t> </a:t>
            </a:r>
            <a:r>
              <a:rPr lang="ru-RU" dirty="0" err="1"/>
              <a:t>ефект</a:t>
            </a:r>
            <a:r>
              <a:rPr lang="ru-RU" dirty="0"/>
              <a:t>" та вакуум</a:t>
            </a:r>
            <a:r>
              <a:rPr lang="ru-RU" dirty="0" smtClean="0"/>
              <a:t>.</a:t>
            </a: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411807"/>
          </a:xfrm>
        </p:spPr>
        <p:txBody>
          <a:bodyPr>
            <a:normAutofit fontScale="77500" lnSpcReduction="20000"/>
          </a:bodyPr>
          <a:lstStyle/>
          <a:p>
            <a:r>
              <a:rPr lang="uk-UA" dirty="0" smtClean="0"/>
              <a:t>"Парниковий ефект" є наслідком побічної дії знімного пластмасового базису в результаті порушення терморегуляції слизової оболонки ротової порожнини. Механізм виникнення цього явища має таке пояснення. Акрилові пластмаси володіють поганою теплопровідністю. З цієї причини під пласт­масовим базисом виникає вища температура, ніж у ротовій порожнині, близька до температури тіла людини. З'являється явище термостату, яке є ідеальною умовою для розмноження мікроорганізмів та грибкової мікроф­лори. Клінічна картина слизової оболонки проявляється поширеною або вогнищевою гіперемією, а якщо до цього приєднується поганий гігієнічний догляд за протезами, то стан слизової оболонки погіршується ще більше. Альтернативою у боротьбі з "парниковим ефектом" є вибір матеріалів з доброю теплопровідністю. Тому найкращими базисами є металеві.</a:t>
            </a:r>
          </a:p>
          <a:p>
            <a:endParaRPr lang="uk-UA" dirty="0" smtClean="0"/>
          </a:p>
          <a:p>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786478"/>
          </a:xfrm>
        </p:spPr>
        <p:txBody>
          <a:bodyPr>
            <a:normAutofit fontScale="92500" lnSpcReduction="20000"/>
          </a:bodyPr>
          <a:lstStyle/>
          <a:p>
            <a:r>
              <a:rPr lang="uk-UA" dirty="0" smtClean="0"/>
              <a:t>До результатів побічної дії повних знімних протезів належить ефект медичної банки. Звичайно цей ефект можна спостерігати під верхнім повним знімним протезом.</a:t>
            </a:r>
          </a:p>
          <a:p>
            <a:r>
              <a:rPr lang="uk-UA" dirty="0" smtClean="0"/>
              <a:t>За наявності доброго замикального клапана по краю протеза зміщення останнього під час функції збільшує простір між базисом і слизовою оболонкою ротової порожнини. Доступу повітря за таких умов немає, під базисом протеза виникає розріджений простір (вакуум), подібний до того, що виникає у медичній банці. Такий стан зумовлює розширення капілярів слизової оболонки твердого піднебіння, що проявляється гіперемією. </a:t>
            </a:r>
            <a:endParaRPr lang="uk-U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340369"/>
          </a:xfrm>
        </p:spPr>
        <p:txBody>
          <a:bodyPr>
            <a:normAutofit fontScale="85000" lnSpcReduction="20000"/>
          </a:bodyPr>
          <a:lstStyle/>
          <a:p>
            <a:r>
              <a:rPr lang="uk-UA" dirty="0" smtClean="0"/>
              <a:t>Клінічна картина характеризується поширеним запаленням слизової оболонки твердого піднебіння, значним її набряком, а в разі </a:t>
            </a:r>
            <a:r>
              <a:rPr lang="uk-UA" dirty="0" err="1" smtClean="0"/>
              <a:t>нелікування</a:t>
            </a:r>
            <a:r>
              <a:rPr lang="uk-UA" dirty="0" smtClean="0"/>
              <a:t> — </a:t>
            </a:r>
            <a:r>
              <a:rPr lang="uk-UA" dirty="0" err="1" smtClean="0"/>
              <a:t>поліпозом</a:t>
            </a:r>
            <a:r>
              <a:rPr lang="uk-UA" dirty="0" smtClean="0"/>
              <a:t>. Диференційна діагностика значно утруднена і повинна ґрунтуватися на виключенні акрилового або бактеріального токсичного стоматиту.</a:t>
            </a:r>
          </a:p>
          <a:p>
            <a:r>
              <a:rPr lang="uk-UA" dirty="0" smtClean="0"/>
              <a:t>До результатів токсичної дії акрилових базисів повних знімних протезів відносять токсичні стоматити. Вони можуть бути двох типів. Перший зумовле­ний значною кількістю залишкового мономера, який не вступив у реакцію полімеризації, другий — зумовлений токсинами, які виділяють мікроорганізми, і спостерігається у разі недотримання гігієни ротової порожнини.</a:t>
            </a:r>
          </a:p>
          <a:p>
            <a:endParaRPr lang="uk-U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411807"/>
          </a:xfrm>
        </p:spPr>
        <p:txBody>
          <a:bodyPr>
            <a:normAutofit fontScale="62500" lnSpcReduction="20000"/>
          </a:bodyPr>
          <a:lstStyle/>
          <a:p>
            <a:r>
              <a:rPr lang="uk-UA" sz="3400" dirty="0" smtClean="0"/>
              <a:t>Основним компонентом виникнення акрилових токсичних стоматитів є мономер. За своєю хімічною будовою він - метиловий ефір </a:t>
            </a:r>
            <a:r>
              <a:rPr lang="uk-UA" sz="3400" dirty="0" err="1" smtClean="0"/>
              <a:t>метакрилової</a:t>
            </a:r>
            <a:r>
              <a:rPr lang="uk-UA" sz="3400" dirty="0" smtClean="0"/>
              <a:t> кис­лоти. У високих концентраціях мономер є протоплазматичною отрутою. Його дія на слизову оболонку ротової порожнини «край негативна, негативна його дія і на весь організм. Причиною виникнення токсичних стоматитів може бути і вільний мономер, що вивільняється під час старіння пластмаси, тобто під час процесів </a:t>
            </a:r>
            <a:r>
              <a:rPr lang="uk-UA" sz="3400" dirty="0" err="1" smtClean="0"/>
              <a:t>деполімеризації</a:t>
            </a:r>
            <a:r>
              <a:rPr lang="uk-UA" sz="3400" dirty="0" smtClean="0"/>
              <a:t>.</a:t>
            </a:r>
          </a:p>
          <a:p>
            <a:endParaRPr lang="uk-UA" sz="3400" dirty="0" smtClean="0"/>
          </a:p>
          <a:p>
            <a:r>
              <a:rPr lang="uk-UA" sz="3400" dirty="0" smtClean="0"/>
              <a:t>механізмом пояснюється виникнення токсичного бактеріального стоматиту. У разі поганого догляду за ротовою порожниною та за базисами повних знімних протезів створюються умови для розмноження бактеріальної мікрофлори, збільшується кількість грибкових форм.</a:t>
            </a:r>
          </a:p>
          <a:p>
            <a:endParaRPr lang="uk-UA" sz="3400" dirty="0" smtClean="0"/>
          </a:p>
          <a:p>
            <a:r>
              <a:rPr lang="uk-UA" sz="3400" dirty="0" smtClean="0"/>
              <a:t>Діагностика такого стану досить легка, про нього свідчить стан протезів -наявність пор, часті направки, погане полірування. Хворий повинен знати терміни користування протезами та про необхідність їх заміни.</a:t>
            </a:r>
          </a:p>
          <a:p>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fontScale="62500" lnSpcReduction="20000"/>
          </a:bodyPr>
          <a:lstStyle/>
          <a:p>
            <a:r>
              <a:rPr lang="uk-UA" dirty="0" smtClean="0"/>
              <a:t>Причинами виникнення алергійного стоматиту можуть бути мономер, гідрохінон, перекис </a:t>
            </a:r>
            <a:r>
              <a:rPr lang="uk-UA" dirty="0" err="1" smtClean="0"/>
              <a:t>бензоїлу</a:t>
            </a:r>
            <a:r>
              <a:rPr lang="uk-UA" dirty="0" smtClean="0"/>
              <a:t>, окис цинку та барвники. Виділити якийсь один інгредієнт дуже важко. Речовини, які зумовлюють контактну алергійну реакцію, не мають білкової природи. Цих властивостей вони набувають після хімічного сполучення з білками організму. Такі речовини називаються </a:t>
            </a:r>
            <a:r>
              <a:rPr lang="uk-UA" dirty="0" err="1" smtClean="0"/>
              <a:t>гаптенами</a:t>
            </a:r>
            <a:r>
              <a:rPr lang="uk-UA" dirty="0" smtClean="0"/>
              <a:t>.</a:t>
            </a:r>
          </a:p>
          <a:p>
            <a:endParaRPr lang="uk-UA" dirty="0" smtClean="0"/>
          </a:p>
          <a:p>
            <a:r>
              <a:rPr lang="uk-UA" dirty="0" smtClean="0"/>
              <a:t>Алергійні реакції у вигляді набряку </a:t>
            </a:r>
            <a:r>
              <a:rPr lang="uk-UA" dirty="0" err="1" smtClean="0"/>
              <a:t>Квінке</a:t>
            </a:r>
            <a:r>
              <a:rPr lang="uk-UA" dirty="0" smtClean="0"/>
              <a:t>, кропивниці і стоматиту спостерігалися ще тоді, коли як базисний матеріал використовували каучук, нині таких ускладнень стало ще більше. Клінічна картина у разі алергії, що спричинена акриловими пластмасами, дуже різноманітна і становить значні труднощі під час диференційної діагностики інших реактивних змін. Клінічна картина у разі алергійного стоматиту проявляється на слизовій оболонці ротової порож­нини, яка є </a:t>
            </a:r>
            <a:r>
              <a:rPr lang="uk-UA" dirty="0" err="1" smtClean="0"/>
              <a:t>гіперемованою</a:t>
            </a:r>
            <a:r>
              <a:rPr lang="uk-UA" dirty="0" smtClean="0"/>
              <a:t>, блискучою, чітко обмежена ділянкою, що безпосередньо контактує з базисом протеза. У клініці важко проводити диференційну діагностику між токсичним, контактним стоматитом та запаленням, спричиненим механічною травмою. Допомагає проба з експозицією, коли на кілька днів протезом не користуються і явища стоматиту зникають.</a:t>
            </a:r>
          </a:p>
          <a:p>
            <a:endParaRPr lang="uk-U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857916"/>
          </a:xfrm>
        </p:spPr>
        <p:txBody>
          <a:bodyPr>
            <a:normAutofit fontScale="85000" lnSpcReduction="20000"/>
          </a:bodyPr>
          <a:lstStyle/>
          <a:p>
            <a:r>
              <a:rPr lang="uk-UA" dirty="0" smtClean="0"/>
              <a:t>Малоефективна також і фармакологічна корекція даної патології.</a:t>
            </a:r>
          </a:p>
          <a:p>
            <a:r>
              <a:rPr lang="uk-UA" dirty="0" smtClean="0"/>
              <a:t>Найбільша група ускладнень у разі користування повними знімними протезами пов'язані із запаленням слизової оболонки ротової порожнини. Запалення, спричинене знімними протезами, отримало назву протезного стоматиту.</a:t>
            </a:r>
          </a:p>
          <a:p>
            <a:r>
              <a:rPr lang="uk-UA" dirty="0" smtClean="0"/>
              <a:t>Травматичний протезний стоматит спостерігається часто, особливо у перші дні користування знімними протезами. Травматичні ураження можна виявити по межі протезного ложа і причиною їх виникнення є травма слизової оболонки краєм протеза. Клінічна картина у разі легкої травми може характеризуватися катаральним запаленням, якщо ураження глибоке, виникають набряклі рани з дном, яке кровоточить.</a:t>
            </a:r>
          </a:p>
          <a:p>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786478"/>
          </a:xfrm>
        </p:spPr>
        <p:txBody>
          <a:bodyPr>
            <a:normAutofit fontScale="77500" lnSpcReduction="20000"/>
          </a:bodyPr>
          <a:lstStyle/>
          <a:p>
            <a:r>
              <a:rPr lang="uk-UA" dirty="0" smtClean="0"/>
              <a:t>У разі механічної травми слизової оболонки язика або </a:t>
            </a:r>
            <a:r>
              <a:rPr lang="uk-UA" dirty="0" err="1" smtClean="0"/>
              <a:t>щік</a:t>
            </a:r>
            <a:r>
              <a:rPr lang="uk-UA" dirty="0" smtClean="0"/>
              <a:t>, найчастіше гострим краєм протеза, виникає виразка. Хворі скаржаться на біль в ураженій ділянці, під час огляду виявляється різної форми, глибини і розмірів виразка, покрита сірувато-білим нальотом. Краї рани звичайно набряклі, слизова оболонка </a:t>
            </a:r>
            <a:r>
              <a:rPr lang="uk-UA" dirty="0" err="1" smtClean="0"/>
              <a:t>гіперемована</a:t>
            </a:r>
            <a:r>
              <a:rPr lang="uk-UA" dirty="0" smtClean="0"/>
              <a:t>. Ліквідація </a:t>
            </a:r>
            <a:r>
              <a:rPr lang="uk-UA" dirty="0" err="1" smtClean="0"/>
              <a:t>травмуючого</a:t>
            </a:r>
            <a:r>
              <a:rPr lang="uk-UA" dirty="0" smtClean="0"/>
              <a:t> </a:t>
            </a:r>
            <a:r>
              <a:rPr lang="uk-UA" dirty="0" err="1" smtClean="0"/>
              <a:t>агента</a:t>
            </a:r>
            <a:r>
              <a:rPr lang="uk-UA" dirty="0" smtClean="0"/>
              <a:t> і призначення полоскань дезінфекційних засобів та аплікацій дає добрий ефект.</a:t>
            </a:r>
          </a:p>
          <a:p>
            <a:r>
              <a:rPr lang="uk-UA" dirty="0" smtClean="0"/>
              <a:t>Гострі </a:t>
            </a:r>
            <a:r>
              <a:rPr lang="uk-UA" dirty="0" err="1" smtClean="0"/>
              <a:t>декубітальні</a:t>
            </a:r>
            <a:r>
              <a:rPr lang="uk-UA" dirty="0" smtClean="0"/>
              <a:t> виразки швидко зникають у разі корекції країв протеза; якщо цього не зробити, то гостра виразка переходить у хронічну. Лікар повинен задуматися, якщо лікування виразки протягом 2 тижнів не приносить результату; у такому разі хворого необхідно проконсультувати в онколога.</a:t>
            </a:r>
          </a:p>
          <a:p>
            <a:r>
              <a:rPr lang="uk-UA" dirty="0" smtClean="0"/>
              <a:t>Для запобігання травматичному стоматиту необхідно, щоб лікар за хворим доти, поки не переконається, що травма слизовій оболонці не загрожує і настала адаптація до повних знімних протезів.</a:t>
            </a:r>
          </a:p>
          <a:p>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normAutofit fontScale="90000"/>
          </a:bodyPr>
          <a:lstStyle/>
          <a:p>
            <a:r>
              <a:rPr lang="ru-RU" sz="2700" b="1" dirty="0"/>
              <a:t>ОСОБЛИВОСТІ ПОВТОРНОГО ПРОТЕЗУВАННЯ ХВОРИХ ПОВНИМИ ЗНІМНИМИ ПРОТЕЗАМИ</a:t>
            </a:r>
            <a:r>
              <a:rPr lang="ru-RU" b="1" dirty="0"/>
              <a:t/>
            </a:r>
            <a:br>
              <a:rPr lang="ru-RU" b="1" dirty="0"/>
            </a:br>
            <a:endParaRPr lang="ru-RU" dirty="0"/>
          </a:p>
        </p:txBody>
      </p:sp>
      <p:sp>
        <p:nvSpPr>
          <p:cNvPr id="3" name="Содержимое 2"/>
          <p:cNvSpPr>
            <a:spLocks noGrp="1"/>
          </p:cNvSpPr>
          <p:nvPr>
            <p:ph idx="1"/>
          </p:nvPr>
        </p:nvSpPr>
        <p:spPr>
          <a:xfrm>
            <a:off x="457200" y="928670"/>
            <a:ext cx="8229600" cy="5572164"/>
          </a:xfrm>
        </p:spPr>
        <p:txBody>
          <a:bodyPr>
            <a:normAutofit fontScale="92500" lnSpcReduction="20000"/>
          </a:bodyPr>
          <a:lstStyle/>
          <a:p>
            <a:r>
              <a:rPr lang="uk-UA" dirty="0" smtClean="0"/>
              <a:t>Відомо, що повні знімні зубні протези можуть ефективно використовуватися протягом невеликого проміжку часу. Показаннями до повторного протезування є зниження лікувальних, профілактичних властивостей, збільшення небажаної дії протезів на тканини протезного ложа.</a:t>
            </a:r>
          </a:p>
          <a:p>
            <a:r>
              <a:rPr lang="uk-UA" dirty="0" smtClean="0"/>
              <a:t>Дослідження жувальної функції, проведені через різні проміжки після фіксації протезів, виявили цікаві закономірності, які допомагають правильно вирішувати питання повторного протезування. </a:t>
            </a:r>
            <a:r>
              <a:rPr lang="uk-UA" dirty="0" err="1" smtClean="0"/>
              <a:t>Загальноприйнято</a:t>
            </a:r>
            <a:r>
              <a:rPr lang="uk-UA" dirty="0" smtClean="0"/>
              <a:t>, що питання про заміну протезів необхідно вирішувати після 3-річного їх використання. </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6000792"/>
          </a:xfrm>
        </p:spPr>
        <p:txBody>
          <a:bodyPr>
            <a:normAutofit fontScale="77500" lnSpcReduction="20000"/>
          </a:bodyPr>
          <a:lstStyle/>
          <a:p>
            <a:r>
              <a:rPr lang="uk-UA" dirty="0" smtClean="0"/>
              <a:t>Перевіряють ступінь перекриття щічних горбків нижніх жувальних зубів однойменними верхніми, розміщення штучних зубів щодо гребня коміркових відростків. Існує правило, згідно з яким нижні фронтальні зуби, жувальні зуби верхньої та нижньої щелеп мають розміщуватися тільки посередині коміркових відростків. Верхні фронтальні зуби повинні розміщуватися так: 2/3 штучного зуба — до переду від середньої лінії коміркового відростка, а 1/3 — до середини від неї. Наступним етапом є перевірка всіх </a:t>
            </a:r>
            <a:r>
              <a:rPr lang="uk-UA" dirty="0" err="1" smtClean="0"/>
              <a:t>оклюзійних</a:t>
            </a:r>
            <a:r>
              <a:rPr lang="uk-UA" dirty="0" smtClean="0"/>
              <a:t> контактів бічної групи зубів як із </a:t>
            </a:r>
            <a:r>
              <a:rPr lang="uk-UA" dirty="0" err="1" smtClean="0"/>
              <a:t>присінкового</a:t>
            </a:r>
            <a:r>
              <a:rPr lang="uk-UA" dirty="0" smtClean="0"/>
              <a:t>, так і з піднебінного боку. Виявлені недоліки необхідно ліквідувати.</a:t>
            </a:r>
          </a:p>
          <a:p>
            <a:r>
              <a:rPr lang="uk-UA" dirty="0" smtClean="0"/>
              <a:t>Під час огляду робочих моделей звертають увагу на те, чи немає </a:t>
            </a:r>
            <a:r>
              <a:rPr lang="uk-UA" dirty="0" err="1" smtClean="0"/>
              <a:t>тріщин</a:t>
            </a:r>
            <a:r>
              <a:rPr lang="uk-UA" dirty="0" smtClean="0"/>
              <a:t>, </a:t>
            </a:r>
            <a:r>
              <a:rPr lang="uk-UA" dirty="0" err="1" smtClean="0"/>
              <a:t>згладження</a:t>
            </a:r>
            <a:r>
              <a:rPr lang="uk-UA" dirty="0" smtClean="0"/>
              <a:t> контурів протезного ложа, у разі виявлення таких або інших недоліків їх бракують. У такому випадку необхідно зняти новий функціональний відбиток і відлити нову модель.</a:t>
            </a:r>
          </a:p>
          <a:p>
            <a:endParaRPr lang="uk-UA"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786478"/>
          </a:xfrm>
        </p:spPr>
        <p:txBody>
          <a:bodyPr>
            <a:normAutofit fontScale="85000" lnSpcReduction="10000"/>
          </a:bodyPr>
          <a:lstStyle/>
          <a:p>
            <a:r>
              <a:rPr lang="uk-UA" dirty="0" smtClean="0"/>
              <a:t>Через 3 роки жувальна ефективність залишається високою, але досягається вона за рахунок подовження часу розжовування їжі, що свідчить про значне зниження жувальної здатності штучних зубів. Питання повторного протезування може виникнути і раніше, якщо стала гіршою фіксація, виникли балансування, часті поломки базису, пори у базисі, що погіршують гігієнічний стан протеза, порушення </a:t>
            </a:r>
            <a:r>
              <a:rPr lang="uk-UA" dirty="0" err="1" smtClean="0"/>
              <a:t>оклюзійних</a:t>
            </a:r>
            <a:r>
              <a:rPr lang="uk-UA" dirty="0" smtClean="0"/>
              <a:t> співвідношень, зміни тканин протезного ложа. Недопустимо для ліквідації цих недоліків перебазування базисів протезів </a:t>
            </a:r>
            <a:r>
              <a:rPr lang="uk-UA" dirty="0" err="1" smtClean="0"/>
              <a:t>самотвердіючими</a:t>
            </a:r>
            <a:r>
              <a:rPr lang="uk-UA" dirty="0" smtClean="0"/>
              <a:t> пластмасами. Як тимчасовий захід може бути використане лабораторне перебазування на час виготовлення нового протеза.</a:t>
            </a:r>
            <a:endParaRPr lang="uk-U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786478"/>
          </a:xfrm>
        </p:spPr>
        <p:txBody>
          <a:bodyPr>
            <a:normAutofit fontScale="70000" lnSpcReduction="20000"/>
          </a:bodyPr>
          <a:lstStyle/>
          <a:p>
            <a:r>
              <a:rPr lang="uk-UA" dirty="0" smtClean="0"/>
              <a:t>Стоматологи-ортопеди часто зустрічаються зі зниженням </a:t>
            </a:r>
            <a:r>
              <a:rPr lang="uk-UA" dirty="0" err="1" smtClean="0"/>
              <a:t>міжкоміркової</a:t>
            </a:r>
            <a:r>
              <a:rPr lang="uk-UA" dirty="0" smtClean="0"/>
              <a:t> висоти у хворих, які довгий час користувалися повними знімними зубними протезами. Причини, що призводять до цього, можуть бути різноманітними (помилки лікаря під час визначення </a:t>
            </a:r>
            <a:r>
              <a:rPr lang="uk-UA" dirty="0" err="1" smtClean="0"/>
              <a:t>міжкоміркової</a:t>
            </a:r>
            <a:r>
              <a:rPr lang="uk-UA" dirty="0" smtClean="0"/>
              <a:t> висоти та фіксації центрального співвідношення щелеп, </a:t>
            </a:r>
            <a:r>
              <a:rPr lang="uk-UA" dirty="0" err="1" smtClean="0"/>
              <a:t>стертість</a:t>
            </a:r>
            <a:r>
              <a:rPr lang="uk-UA" dirty="0" smtClean="0"/>
              <a:t> пластмасових зубів, процеси атрофії у </a:t>
            </a:r>
            <a:r>
              <a:rPr lang="uk-UA" dirty="0" err="1" smtClean="0"/>
              <a:t>щелепно</a:t>
            </a:r>
            <a:r>
              <a:rPr lang="uk-UA" dirty="0" smtClean="0"/>
              <a:t>-лицевій системі). В одних хворих це може не проявлятися, в інших проявляється </a:t>
            </a:r>
            <a:r>
              <a:rPr lang="uk-UA" dirty="0" err="1" smtClean="0"/>
              <a:t>артропатіями</a:t>
            </a:r>
            <a:r>
              <a:rPr lang="uk-UA" dirty="0" smtClean="0"/>
              <a:t>, мацерацією шкіри в кутах рота. Але спільним для всіх хворих є зміна зовнішнього вигляду.</a:t>
            </a:r>
          </a:p>
          <a:p>
            <a:endParaRPr lang="uk-UA" dirty="0" smtClean="0"/>
          </a:p>
          <a:p>
            <a:r>
              <a:rPr lang="uk-UA" dirty="0" smtClean="0"/>
              <a:t>Постає питання: відновити </a:t>
            </a:r>
            <a:r>
              <a:rPr lang="uk-UA" dirty="0" err="1" smtClean="0"/>
              <a:t>міжкоміркову</a:t>
            </a:r>
            <a:r>
              <a:rPr lang="uk-UA" dirty="0" smtClean="0"/>
              <a:t> висоту в нових протезах чи залишити ту, яка була визначена раніше і до якої хворі повністю адаптувалися? Існує кілька наукових думок. Одні вважають, що необхідно залишити попередню </a:t>
            </a:r>
            <a:r>
              <a:rPr lang="uk-UA" dirty="0" err="1" smtClean="0"/>
              <a:t>міжкоміркову</a:t>
            </a:r>
            <a:r>
              <a:rPr lang="uk-UA" dirty="0" smtClean="0"/>
              <a:t> висоту, інші вважають, що слід визначити нову і збільшити її до необхідного рівня </a:t>
            </a:r>
            <a:r>
              <a:rPr lang="uk-UA" dirty="0" err="1" smtClean="0"/>
              <a:t>одномоментно</a:t>
            </a:r>
            <a:r>
              <a:rPr lang="uk-UA" dirty="0" smtClean="0"/>
              <a:t>. Нині ці думки поділяють не всі стоматологи</a:t>
            </a:r>
            <a:r>
              <a:rPr lang="ru-RU" dirty="0" smtClean="0"/>
              <a:t>.</a:t>
            </a:r>
            <a:endParaRPr lang="ru-RU" dirty="0"/>
          </a:p>
          <a:p>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715040"/>
          </a:xfrm>
        </p:spPr>
        <p:txBody>
          <a:bodyPr>
            <a:normAutofit fontScale="77500" lnSpcReduction="20000"/>
          </a:bodyPr>
          <a:lstStyle/>
          <a:p>
            <a:r>
              <a:rPr lang="uk-UA" dirty="0" smtClean="0"/>
              <a:t>Особливої уваги заслуговує створення меж базисів протезів та їх форми. В останні десятиріччя спостерігається тенденція до збільшення меж повного знімного протеза на нижній щелепі. Це розширення відбувається переважно за рахунок перекриття базисом протеза слизового горбка, перекриття </a:t>
            </a:r>
            <a:r>
              <a:rPr lang="uk-UA" dirty="0" err="1" smtClean="0"/>
              <a:t>щелепно</a:t>
            </a:r>
            <a:r>
              <a:rPr lang="uk-UA" dirty="0" smtClean="0"/>
              <a:t>-під'язикової лінії, а також розширення базису протеза у під'язиковій ділянці. Треба зазначити, що багато хворих використовують протези із зменшеними межами. А фіксація нових та адаптації до них проходить дуже важко, а часто і не настає зовсім.</a:t>
            </a:r>
          </a:p>
          <a:p>
            <a:r>
              <a:rPr lang="uk-UA" dirty="0" smtClean="0"/>
              <a:t>Наступна особливість повторного протезування полягає у постановці штучних зубів на верхній щелепі. Традиційна методика в такій ситуації неприйнятна. У разі повторного протезування необхідно збільшити ротову порожнину за рахунок деякого розширення зубної дуги нового протеза. Однак зміщувати штучні зуби </a:t>
            </a:r>
            <a:r>
              <a:rPr lang="uk-UA" dirty="0" err="1" smtClean="0"/>
              <a:t>дозовні</a:t>
            </a:r>
            <a:r>
              <a:rPr lang="uk-UA" dirty="0" smtClean="0"/>
              <a:t> можна лише в дозволених межах. </a:t>
            </a:r>
            <a:endParaRPr lang="uk-U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857916"/>
          </a:xfrm>
        </p:spPr>
        <p:txBody>
          <a:bodyPr>
            <a:normAutofit fontScale="92500" lnSpcReduction="10000"/>
          </a:bodyPr>
          <a:lstStyle/>
          <a:p>
            <a:r>
              <a:rPr lang="uk-UA" dirty="0" smtClean="0"/>
              <a:t>Якщо цього недостатньо, тоді необхідно </a:t>
            </a:r>
            <a:r>
              <a:rPr lang="uk-UA" dirty="0" err="1" smtClean="0"/>
              <a:t>зішліфувати</a:t>
            </a:r>
            <a:r>
              <a:rPr lang="uk-UA" dirty="0" smtClean="0"/>
              <a:t> піднебінні поверхні жуваль­них зубів. Ще одною особливістю повторного протезування є урахування форми базису старого протеза, його товщини, кількості направок, які були проведені.</a:t>
            </a:r>
          </a:p>
          <a:p>
            <a:r>
              <a:rPr lang="uk-UA" dirty="0" smtClean="0"/>
              <a:t>Таким чином, у разі повторного протезування хворих необхідно детально вивчити стан протезного ложа, форму старого протеза, його товщину, постановку зубів. Усе це має бути проаналізовано, особливу увагу звертають на психо­емоційний стан хворих, на їх професійну діяльність (актори, вчителі).</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noAutofit/>
          </a:bodyPr>
          <a:lstStyle/>
          <a:p>
            <a:r>
              <a:rPr lang="uk-UA" sz="2400" dirty="0" smtClean="0"/>
              <a:t>Для перевірки конструкції воскової композиції її обробляють спиртом і вводять у ротову порожнину, контролюючи правильність визначення </a:t>
            </a:r>
            <a:r>
              <a:rPr lang="uk-UA" sz="2400" dirty="0" err="1" smtClean="0"/>
              <a:t>міжкоміркової</a:t>
            </a:r>
            <a:r>
              <a:rPr lang="uk-UA" sz="2400" dirty="0" smtClean="0"/>
              <a:t> висоти й усіх компонентів центрального співвідношення щелеп. </a:t>
            </a:r>
            <a:r>
              <a:rPr lang="uk-UA" sz="2400" dirty="0" err="1" smtClean="0"/>
              <a:t>Міжкоміркову</a:t>
            </a:r>
            <a:r>
              <a:rPr lang="uk-UA" sz="2400" dirty="0" smtClean="0"/>
              <a:t> висоту перевіряють за допомогою анатомо-фізіологічного методу. Як свідчить досвід, найбільше помилок допускається на етапі фіксації центрального співвідношення щелеп. Найхарактернішою помилкою є випинання нижньої щелепи вперед у </a:t>
            </a:r>
            <a:r>
              <a:rPr lang="uk-UA" sz="2400" dirty="0" err="1" smtClean="0"/>
              <a:t>прогенічне</a:t>
            </a:r>
            <a:r>
              <a:rPr lang="uk-UA" sz="2400" dirty="0" smtClean="0"/>
              <a:t> співвідношення. Під час перевірки воскової композиції у такому разі спостерігається прогнатичне співвідношення зубних рядів, </a:t>
            </a:r>
            <a:r>
              <a:rPr lang="uk-UA" sz="2400" dirty="0" err="1" smtClean="0"/>
              <a:t>горбкове</a:t>
            </a:r>
            <a:r>
              <a:rPr lang="uk-UA" sz="2400" dirty="0" smtClean="0"/>
              <a:t> змикання жувальних зубів і збільшення </a:t>
            </a:r>
            <a:r>
              <a:rPr lang="uk-UA" sz="2400" dirty="0" err="1" smtClean="0"/>
              <a:t>міжкоміркової</a:t>
            </a:r>
            <a:r>
              <a:rPr lang="uk-UA" sz="2400" dirty="0" smtClean="0"/>
              <a:t> висоти на величину горбка. </a:t>
            </a:r>
            <a:endParaRPr lang="uk-UA"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786478"/>
          </a:xfrm>
        </p:spPr>
        <p:txBody>
          <a:bodyPr>
            <a:normAutofit fontScale="77500" lnSpcReduction="20000"/>
          </a:bodyPr>
          <a:lstStyle/>
          <a:p>
            <a:r>
              <a:rPr lang="uk-UA" dirty="0" smtClean="0"/>
              <a:t>Між фронтальними зубами є щілина. Дещо рідше зустрічаються такі помилки, як фіксація центрального співвідношення у бічній (правій або лівій) і ще рідше — задній оклюзії. Далі перевіряють ступінь щільності прилягання між зубами-антагоністами. Якщо виявляють недоліки, їх ліквідовують відразу.</a:t>
            </a:r>
          </a:p>
          <a:p>
            <a:r>
              <a:rPr lang="uk-UA" dirty="0" smtClean="0"/>
              <a:t>Особлива увага приділяється відповідності кольору, форми, величини зубів естетичним вимогам, зокрема, відповідності різальних країв фронталь­них зубів лінії усмішки, лінії </a:t>
            </a:r>
            <a:r>
              <a:rPr lang="uk-UA" dirty="0" err="1" smtClean="0"/>
              <a:t>ікол</a:t>
            </a:r>
            <a:r>
              <a:rPr lang="uk-UA" dirty="0" smtClean="0"/>
              <a:t>, середній лінії лиця. Для маскування постановку деяких штучних зубів з фронтальної групи проводять асиметрично. Перевірка конструкції протеза закінчується уточненням меж протезного ложа на моделі. Після перевірки воскової композиції знімного протеза в клініці його передають у </a:t>
            </a:r>
            <a:r>
              <a:rPr lang="uk-UA" dirty="0" err="1" smtClean="0"/>
              <a:t>зуботехнічну</a:t>
            </a:r>
            <a:r>
              <a:rPr lang="uk-UA" dirty="0" smtClean="0"/>
              <a:t> лабораторію для завершального моделювання воскового базису.</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71480"/>
            <a:ext cx="8229600" cy="654032"/>
          </a:xfrm>
        </p:spPr>
        <p:txBody>
          <a:bodyPr>
            <a:normAutofit fontScale="90000"/>
          </a:bodyPr>
          <a:lstStyle/>
          <a:p>
            <a:r>
              <a:rPr lang="ru-RU" sz="3100" b="1" dirty="0"/>
              <a:t>ЗАВЕРШАЛЬНЕ МОДЕЛЮВАННЯ ВОСКОВИХ БАЗИСІВ ЗНІМНИХ ПРОТЕЗІВ</a:t>
            </a:r>
            <a:r>
              <a:rPr lang="ru-RU" b="1" dirty="0"/>
              <a:t/>
            </a:r>
            <a:br>
              <a:rPr lang="ru-RU" b="1" dirty="0"/>
            </a:br>
            <a:endParaRPr lang="ru-RU" dirty="0"/>
          </a:p>
        </p:txBody>
      </p:sp>
      <p:sp>
        <p:nvSpPr>
          <p:cNvPr id="3" name="Содержимое 2"/>
          <p:cNvSpPr>
            <a:spLocks noGrp="1"/>
          </p:cNvSpPr>
          <p:nvPr>
            <p:ph idx="1"/>
          </p:nvPr>
        </p:nvSpPr>
        <p:spPr>
          <a:xfrm>
            <a:off x="457200" y="1071546"/>
            <a:ext cx="8229600" cy="5500726"/>
          </a:xfrm>
        </p:spPr>
        <p:txBody>
          <a:bodyPr>
            <a:normAutofit fontScale="85000" lnSpcReduction="20000"/>
          </a:bodyPr>
          <a:lstStyle/>
          <a:p>
            <a:r>
              <a:rPr lang="uk-UA" dirty="0" smtClean="0"/>
              <a:t>Після закінчення перевірки воскової композиції знімних протезів перед гіпсуванням та з метою полегшення їх обробки після полімеризації необхідно провести завершальне моделювання воскового базису майбутнього повного знімного протеза. Для цього зубний технік приклеює на всьому протязі край штучних ясен до моделі. Замінює воскову пластинку, яка покриває тверде піднебіння, на тон­шу (1,5-2мм) і без дротяної дуги. Місця з'єднання з базисом уздовж усіх штучних зубів згладжують. За наявності </a:t>
            </a:r>
            <a:r>
              <a:rPr lang="uk-UA" dirty="0" err="1" smtClean="0"/>
              <a:t>торуса</a:t>
            </a:r>
            <a:r>
              <a:rPr lang="uk-UA" dirty="0" smtClean="0"/>
              <a:t> твердого піднебіння або інших кісткових випинів створюють ізоляцію у базисі шляхом покриття цих утворень на моделі ізоляційними прокладками, а товщину базису відповідно збільшують. </a:t>
            </a:r>
            <a:br>
              <a:rPr lang="uk-UA" dirty="0" smtClean="0"/>
            </a:br>
            <a:endParaRPr lang="uk-U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229600" cy="5857916"/>
          </a:xfrm>
        </p:spPr>
        <p:txBody>
          <a:bodyPr>
            <a:normAutofit fontScale="77500" lnSpcReduction="20000"/>
          </a:bodyPr>
          <a:lstStyle/>
          <a:p>
            <a:r>
              <a:rPr lang="uk-UA" dirty="0" smtClean="0"/>
              <a:t>Шийки штучних зубів мають бути покриті воском на 0,5-1 мм, що сприяє їх надійному закріпленню у базисі. Віск між зубами оформляють у вигляді міжзубного сосоч­ка трикутної форми. Поверхні штучних зубів детально очищують від воску і чітко гравірують у ділянці шийок зубів для їх кращого закріплення у гіпсі кювети та для недопущення їх зміщення. У разі моделювання базису для нижньої щелепи воскову пластинку не замінюють, а базис роблять товстішим, ніж на верхній (2-2,5 мм), через малі розміри протезного ложа і великої можливості його поломок.</a:t>
            </a:r>
          </a:p>
          <a:p>
            <a:r>
              <a:rPr lang="uk-UA" dirty="0" smtClean="0"/>
              <a:t>Після закінчення моделювання восковий базис разом з моделлю швидко проводять над полум'ям газового пальника і загладжують на воску всі нерівності, надаючи поверхні лискучого вигляду. Після закінчення моделювання воскової композиції її готують до гіпсування у стоматологічну кювету.</a:t>
            </a:r>
          </a:p>
          <a:p>
            <a:endParaRPr lang="uk-U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229600" cy="868346"/>
          </a:xfrm>
        </p:spPr>
        <p:txBody>
          <a:bodyPr>
            <a:normAutofit fontScale="90000"/>
          </a:bodyPr>
          <a:lstStyle/>
          <a:p>
            <a:r>
              <a:rPr lang="ru-RU" sz="2200" b="1" dirty="0"/>
              <a:t>ГІПСУВАННЯ МОДЕЛЕЙ</a:t>
            </a:r>
            <a:r>
              <a:rPr lang="ru-RU" b="1" dirty="0"/>
              <a:t>, </a:t>
            </a:r>
            <a:r>
              <a:rPr lang="ru-RU" sz="2200" b="1" dirty="0"/>
              <a:t>СПОСОБИ ПАКУВАННЯ ПЛАСТМАСИ В СТОМАТОЛОГІЧНІ КЮВЕТИ. РЕЖИМИ ПОЛІМЕРИЗАЦІЇ</a:t>
            </a:r>
            <a:r>
              <a:rPr lang="ru-RU" b="1" dirty="0"/>
              <a:t/>
            </a:r>
            <a:br>
              <a:rPr lang="ru-RU" b="1" dirty="0"/>
            </a:br>
            <a:endParaRPr lang="ru-RU" dirty="0"/>
          </a:p>
        </p:txBody>
      </p:sp>
      <p:sp>
        <p:nvSpPr>
          <p:cNvPr id="3" name="Содержимое 2"/>
          <p:cNvSpPr>
            <a:spLocks noGrp="1"/>
          </p:cNvSpPr>
          <p:nvPr>
            <p:ph idx="1"/>
          </p:nvPr>
        </p:nvSpPr>
        <p:spPr>
          <a:xfrm>
            <a:off x="457200" y="1071546"/>
            <a:ext cx="8229600" cy="5054617"/>
          </a:xfrm>
        </p:spPr>
        <p:txBody>
          <a:bodyPr>
            <a:normAutofit fontScale="85000" lnSpcReduction="20000"/>
          </a:bodyPr>
          <a:lstStyle/>
          <a:p>
            <a:r>
              <a:rPr lang="uk-UA" dirty="0" smtClean="0"/>
              <a:t>Моделі з восковою репродукцією повного знімного протеза відбивають від рами </a:t>
            </a:r>
            <a:r>
              <a:rPr lang="uk-UA" dirty="0" err="1" smtClean="0"/>
              <a:t>оклюдатора</a:t>
            </a:r>
            <a:r>
              <a:rPr lang="uk-UA" dirty="0" smtClean="0"/>
              <a:t> і проводять гіпсування оберненим способом. Модель поміщають на декілька хвилин у воду. Замішують гіпс і заповнюють ним верхню частину кювети, в яку занурюють модель так, щоб зуби і штучні ясна розміщувалися над її бортами. </a:t>
            </a:r>
            <a:r>
              <a:rPr lang="uk-UA" dirty="0" err="1" smtClean="0"/>
              <a:t>Загіпсовують</a:t>
            </a:r>
            <a:r>
              <a:rPr lang="uk-UA" dirty="0" smtClean="0"/>
              <a:t> тільки модель. Гіпс згладжують на рівні бортів кювети і поміщають її на декілька хвилин у холодну воду. Після цього, знявши дно з основи кювети, нижню частину її з'єднують з верхньою. Замішують гіпс і невеликими порціями заповнюють основу кювети, злегка похитуючи, щоб гіпс заповнив весь простір. Кювету закривають і поміщають під прес для видалення залишків гіпсу. </a:t>
            </a:r>
            <a:endParaRPr lang="uk-U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Другая 1">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10496</TotalTime>
  <Words>4466</Words>
  <Application>Microsoft Office PowerPoint</Application>
  <PresentationFormat>Экран (4:3)</PresentationFormat>
  <Paragraphs>97</Paragraphs>
  <Slides>43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43</vt:i4>
      </vt:variant>
    </vt:vector>
  </HeadingPairs>
  <TitlesOfParts>
    <vt:vector size="47" baseType="lpstr">
      <vt:lpstr>Arial</vt:lpstr>
      <vt:lpstr>Calibri</vt:lpstr>
      <vt:lpstr>Times New Roman</vt:lpstr>
      <vt:lpstr>Тема Office</vt:lpstr>
      <vt:lpstr>Презентация PowerPoint</vt:lpstr>
      <vt:lpstr>ПЕРЕВІРКА КОНСТРУКЦІЇ ПОВНИХ ЗНІМНИХ ПРОТЕЗІВ</vt:lpstr>
      <vt:lpstr>Презентация PowerPoint</vt:lpstr>
      <vt:lpstr>Презентация PowerPoint</vt:lpstr>
      <vt:lpstr>Презентация PowerPoint</vt:lpstr>
      <vt:lpstr>Презентация PowerPoint</vt:lpstr>
      <vt:lpstr>ЗАВЕРШАЛЬНЕ МОДЕЛЮВАННЯ ВОСКОВИХ БАЗИСІВ ЗНІМНИХ ПРОТЕЗІВ </vt:lpstr>
      <vt:lpstr>Презентация PowerPoint</vt:lpstr>
      <vt:lpstr>ГІПСУВАННЯ МОДЕЛЕЙ, СПОСОБИ ПАКУВАННЯ ПЛАСТМАСИ В СТОМАТОЛОГІЧНІ КЮВЕТИ. РЕЖИМИ ПОЛІМЕРИЗАЦІЇ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ОБРОБКА ЗНІМНИХ ПРОТЕЗІВ ПІСЛЯ ПОЛІМЕРИЗАЦІЇ </vt:lpstr>
      <vt:lpstr>Презентация PowerPoint</vt:lpstr>
      <vt:lpstr>Презентация PowerPoint</vt:lpstr>
      <vt:lpstr>Презентация PowerPoint</vt:lpstr>
      <vt:lpstr>ФІКСАЦІЯ ПОВНИХ ЗНІМНИХ ЗУБНИХ ПРОТЕЗІВ. КОРЕКЦІЯ, ПРОЦЕСИ АДАПТАЦІЇ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РЕАКЦІЯ ТКАНИН ПРОТЕЗНОГО ЛОЖА НА ЗНІМНІ ПРОТЕЗИ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ОСОБЛИВОСТІ ПОВТОРНОГО ПРОТЕЗУВАННЯ ХВОРИХ ПОВНИМИ ЗНІМНИМИ ПРОТЕЗАМИ </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ПЕРЕВІРКА КОНСТРУКЦІЇ ПОВНИХ ЗНІМНИХ ПРОТЕЗІВ</dc:title>
  <dc:creator>Admin</dc:creator>
  <cp:lastModifiedBy>helga sid</cp:lastModifiedBy>
  <cp:revision>90</cp:revision>
  <dcterms:created xsi:type="dcterms:W3CDTF">2017-09-25T05:25:08Z</dcterms:created>
  <dcterms:modified xsi:type="dcterms:W3CDTF">2019-12-02T18:06:24Z</dcterms:modified>
</cp:coreProperties>
</file>