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6" r:id="rId2"/>
  </p:sldMasterIdLst>
  <p:sldIdLst>
    <p:sldId id="296" r:id="rId3"/>
    <p:sldId id="295" r:id="rId4"/>
    <p:sldId id="274" r:id="rId5"/>
    <p:sldId id="279" r:id="rId6"/>
    <p:sldId id="275" r:id="rId7"/>
    <p:sldId id="277" r:id="rId8"/>
    <p:sldId id="289" r:id="rId9"/>
    <p:sldId id="290" r:id="rId10"/>
    <p:sldId id="291" r:id="rId11"/>
    <p:sldId id="292" r:id="rId12"/>
    <p:sldId id="293" r:id="rId13"/>
    <p:sldId id="294" r:id="rId14"/>
    <p:sldId id="278" r:id="rId15"/>
    <p:sldId id="276" r:id="rId16"/>
    <p:sldId id="257" r:id="rId17"/>
    <p:sldId id="280" r:id="rId18"/>
    <p:sldId id="270" r:id="rId19"/>
    <p:sldId id="287" r:id="rId20"/>
    <p:sldId id="288" r:id="rId21"/>
    <p:sldId id="297" r:id="rId22"/>
    <p:sldId id="298" r:id="rId23"/>
    <p:sldId id="285" r:id="rId24"/>
    <p:sldId id="286" r:id="rId25"/>
    <p:sldId id="260" r:id="rId26"/>
    <p:sldId id="282" r:id="rId27"/>
    <p:sldId id="263" r:id="rId28"/>
    <p:sldId id="283" r:id="rId29"/>
    <p:sldId id="269" r:id="rId30"/>
    <p:sldId id="284" r:id="rId31"/>
    <p:sldId id="272" r:id="rId32"/>
    <p:sldId id="266" r:id="rId33"/>
    <p:sldId id="267" r:id="rId34"/>
    <p:sldId id="268" r:id="rId35"/>
    <p:sldId id="271" r:id="rId36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  <a:srgbClr val="66FF99"/>
    <a:srgbClr val="66FF33"/>
    <a:srgbClr val="CCECFF"/>
    <a:srgbClr val="FF9999"/>
    <a:srgbClr val="B7E7DA"/>
    <a:srgbClr val="B6E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36280-568C-4C74-9D0C-0202621DB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5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BAB84-E149-4FFA-97E0-E9F025259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03E48-85E3-4820-AA11-632F263DB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69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D0016-547A-4980-832F-92B215CAE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66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34615-C676-474F-B1F0-C371C09A6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E7F7E-75EA-440D-AC97-B52291FF54F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93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87D54-504E-4435-BE71-0609A0BF75F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96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E26B2-BCBF-4D8C-BF6E-70DEE254EE3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85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4E8F6-0CF3-40FF-834C-A8D7AF84438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D752B-15C2-4A2F-B48B-44BBF49C56E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999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44714-63C8-4DE8-9EB1-2FA2D243DC6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5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EF6D4-9A47-4122-9660-840B78005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38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082D3-7365-419D-BA81-0CB7FCAE595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440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830AA-30D2-41C9-8F3E-BCD24E742BA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081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97A3D-5618-4703-90F4-4A7AC4879B3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134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9FC4B-4A8F-40E7-BECD-BC1B83F4AFE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33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625E2-60F6-4EEB-8C0F-6A721167C1A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6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22CC5-2D04-443C-A734-7D39A564D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519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37A4-1AFE-4AE3-B737-95CCBEC02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4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3D78D-33FB-4409-9636-C5CE68080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5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778F4-28AF-4228-BD81-4F8C0A434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65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85715-F113-43E3-866B-6C4CB1CA6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54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11D4-0E23-43B9-9E13-97EDE9C70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2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799F1-BF14-466C-901C-7ADEB6830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0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3F6E14DE-E04F-4A7D-9608-66C0B0851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altLang="ru-RU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altLang="ru-RU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832A2DB-E51A-41C0-9364-21CB24D5491F}" type="slidenum">
              <a:rPr lang="ru-RU" altLang="ru-RU" b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6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dirty="0" err="1">
                <a:solidFill>
                  <a:schemeClr val="accent2"/>
                </a:solidFill>
              </a:rPr>
              <a:t>Харк</a:t>
            </a:r>
            <a:r>
              <a:rPr lang="uk-UA" sz="2400" dirty="0">
                <a:solidFill>
                  <a:schemeClr val="accent2"/>
                </a:solidFill>
              </a:rPr>
              <a:t>і</a:t>
            </a:r>
            <a:r>
              <a:rPr lang="ru-RU" sz="2400" dirty="0" err="1">
                <a:solidFill>
                  <a:schemeClr val="accent2"/>
                </a:solidFill>
              </a:rPr>
              <a:t>вський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err="1">
                <a:solidFill>
                  <a:schemeClr val="accent2"/>
                </a:solidFill>
              </a:rPr>
              <a:t>медичний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dirty="0">
                <a:solidFill>
                  <a:schemeClr val="accent2"/>
                </a:solidFill>
              </a:rPr>
              <a:t/>
            </a:r>
            <a:br>
              <a:rPr lang="ru-RU" sz="2400" dirty="0">
                <a:solidFill>
                  <a:schemeClr val="accent2"/>
                </a:solidFill>
              </a:rPr>
            </a:br>
            <a:r>
              <a:rPr lang="ru-RU" sz="4000" dirty="0">
                <a:solidFill>
                  <a:schemeClr val="accent2"/>
                </a:solidFill>
              </a:rPr>
              <a:t/>
            </a:r>
            <a:br>
              <a:rPr lang="ru-RU" sz="4000" dirty="0">
                <a:solidFill>
                  <a:schemeClr val="accent2"/>
                </a:solidFill>
              </a:rPr>
            </a:br>
            <a:r>
              <a:rPr lang="ru-RU" sz="2000" dirty="0">
                <a:solidFill>
                  <a:schemeClr val="accent2"/>
                </a:solidFill>
              </a:rPr>
              <a:t>Кафедра </a:t>
            </a:r>
            <a:r>
              <a:rPr lang="ru-RU" sz="2000" dirty="0" err="1">
                <a:solidFill>
                  <a:schemeClr val="accent2"/>
                </a:solidFill>
              </a:rPr>
              <a:t>медичної</a:t>
            </a:r>
            <a:r>
              <a:rPr lang="ru-RU" sz="2000" dirty="0">
                <a:solidFill>
                  <a:schemeClr val="accent2"/>
                </a:solidFill>
              </a:rPr>
              <a:t> та </a:t>
            </a:r>
            <a:r>
              <a:rPr lang="ru-RU" sz="2000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хімії</a:t>
            </a:r>
            <a:r>
              <a:rPr lang="ru-RU" sz="2000" dirty="0">
                <a:solidFill>
                  <a:schemeClr val="accent2"/>
                </a:solidFill>
              </a:rPr>
              <a:t/>
            </a:r>
            <a:br>
              <a:rPr lang="ru-RU" sz="2000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sz="2000" dirty="0">
                <a:solidFill>
                  <a:srgbClr val="006600"/>
                </a:solidFill>
              </a:rPr>
              <a:t> «</a:t>
            </a:r>
            <a:r>
              <a:rPr lang="ru-RU" sz="2000" dirty="0" err="1">
                <a:solidFill>
                  <a:srgbClr val="006600"/>
                </a:solidFill>
              </a:rPr>
              <a:t>Медична</a:t>
            </a:r>
            <a:r>
              <a:rPr lang="ru-RU" sz="2000" dirty="0">
                <a:solidFill>
                  <a:srgbClr val="006600"/>
                </a:solidFill>
              </a:rPr>
              <a:t> </a:t>
            </a:r>
            <a:r>
              <a:rPr lang="ru-RU" sz="2000" dirty="0" err="1">
                <a:solidFill>
                  <a:srgbClr val="006600"/>
                </a:solidFill>
              </a:rPr>
              <a:t>хімія</a:t>
            </a:r>
            <a:r>
              <a:rPr lang="ru-RU" sz="2000" dirty="0">
                <a:solidFill>
                  <a:srgbClr val="006600"/>
                </a:solidFill>
              </a:rPr>
              <a:t>»</a:t>
            </a:r>
            <a:br>
              <a:rPr lang="ru-RU" sz="2000" dirty="0">
                <a:solidFill>
                  <a:srgbClr val="006600"/>
                </a:solidFill>
              </a:rPr>
            </a:br>
            <a:r>
              <a:rPr lang="ru-RU" sz="2000" dirty="0">
                <a:solidFill>
                  <a:srgbClr val="006600"/>
                </a:solidFill>
              </a:rPr>
              <a:t/>
            </a:r>
            <a:br>
              <a:rPr lang="ru-RU" sz="2000" dirty="0">
                <a:solidFill>
                  <a:srgbClr val="006600"/>
                </a:solidFill>
              </a:rPr>
            </a:br>
            <a:endParaRPr lang="ru-RU" sz="2000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dirty="0" err="1">
                <a:solidFill>
                  <a:srgbClr val="006600"/>
                </a:solidFill>
              </a:rPr>
              <a:t>Лекція</a:t>
            </a:r>
            <a:r>
              <a:rPr lang="ru-RU" sz="2000" dirty="0">
                <a:solidFill>
                  <a:srgbClr val="006600"/>
                </a:solidFill>
              </a:rPr>
              <a:t> № </a:t>
            </a:r>
            <a:r>
              <a:rPr lang="ru-RU" sz="2000" dirty="0" smtClean="0">
                <a:solidFill>
                  <a:srgbClr val="006600"/>
                </a:solidFill>
              </a:rPr>
              <a:t>4</a:t>
            </a:r>
            <a:endParaRPr lang="ru-RU" sz="2000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dirty="0" smtClean="0">
                <a:solidFill>
                  <a:srgbClr val="CC0000"/>
                </a:solidFill>
              </a:rPr>
              <a:t>ОСНОВИ ТИТРИМЕТРИЧНОГО АНАЛІЗУ</a:t>
            </a:r>
            <a:endParaRPr lang="uk-UA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dirty="0">
                <a:solidFill>
                  <a:srgbClr val="6600CC"/>
                </a:solidFill>
              </a:rPr>
              <a:t>Лектор: </a:t>
            </a:r>
            <a:r>
              <a:rPr lang="uk-UA" sz="2000" dirty="0" err="1">
                <a:solidFill>
                  <a:srgbClr val="6600CC"/>
                </a:solidFill>
              </a:rPr>
              <a:t>зав.каф</a:t>
            </a:r>
            <a:r>
              <a:rPr lang="uk-UA" sz="2000" dirty="0">
                <a:solidFill>
                  <a:srgbClr val="6600CC"/>
                </a:solidFill>
              </a:rPr>
              <a:t>. </a:t>
            </a:r>
            <a:r>
              <a:rPr lang="ru-RU" sz="2000" dirty="0" err="1">
                <a:solidFill>
                  <a:srgbClr val="6600CC"/>
                </a:solidFill>
              </a:rPr>
              <a:t>медичної</a:t>
            </a:r>
            <a:r>
              <a:rPr lang="ru-RU" sz="2000" dirty="0">
                <a:solidFill>
                  <a:srgbClr val="6600CC"/>
                </a:solidFill>
              </a:rPr>
              <a:t> та </a:t>
            </a:r>
            <a:r>
              <a:rPr lang="ru-RU" sz="2000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dirty="0">
                <a:solidFill>
                  <a:srgbClr val="6600CC"/>
                </a:solidFill>
              </a:rPr>
              <a:t> </a:t>
            </a:r>
            <a:r>
              <a:rPr lang="ru-RU" sz="2000" dirty="0" err="1">
                <a:solidFill>
                  <a:srgbClr val="6600CC"/>
                </a:solidFill>
              </a:rPr>
              <a:t>хімії</a:t>
            </a:r>
            <a:r>
              <a:rPr lang="ru-RU" sz="2000" dirty="0">
                <a:solidFill>
                  <a:srgbClr val="6600CC"/>
                </a:solidFill>
              </a:rPr>
              <a:t>, </a:t>
            </a:r>
          </a:p>
          <a:p>
            <a:pPr algn="r" eaLnBrk="1" hangingPunct="1"/>
            <a:r>
              <a:rPr lang="ru-RU" sz="2000" dirty="0" err="1">
                <a:solidFill>
                  <a:srgbClr val="6600CC"/>
                </a:solidFill>
              </a:rPr>
              <a:t>д.фарм.н</a:t>
            </a:r>
            <a:r>
              <a:rPr lang="ru-RU" sz="2000" dirty="0">
                <a:solidFill>
                  <a:srgbClr val="6600CC"/>
                </a:solidFill>
              </a:rPr>
              <a:t>., проф. </a:t>
            </a:r>
            <a:r>
              <a:rPr lang="ru-RU" sz="2000" dirty="0" err="1">
                <a:solidFill>
                  <a:srgbClr val="6600CC"/>
                </a:solidFill>
              </a:rPr>
              <a:t>Сирова</a:t>
            </a:r>
            <a:r>
              <a:rPr lang="ru-RU" sz="2000" dirty="0">
                <a:solidFill>
                  <a:srgbClr val="6600CC"/>
                </a:solidFill>
              </a:rPr>
              <a:t> Г.О.</a:t>
            </a:r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1571625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1485900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356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7" descr="ANd9GcTmvFh2zIaTcuRaFjLsdOrZj447RUMkBwBg_dB-UYsL0OO8gPIz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420938"/>
            <a:ext cx="352742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C:\Users\Lenovo\Pictures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09" y="1052736"/>
            <a:ext cx="4637087" cy="526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6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04825"/>
          </a:xfrm>
        </p:spPr>
        <p:txBody>
          <a:bodyPr/>
          <a:lstStyle/>
          <a:p>
            <a:pPr eaLnBrk="1" hangingPunct="1"/>
            <a:r>
              <a:rPr lang="uk-UA" altLang="ru-RU" sz="2400" b="1" dirty="0" smtClean="0">
                <a:latin typeface="Times New Roman" pitchFamily="18" charset="0"/>
              </a:rPr>
              <a:t>Процес титрування</a:t>
            </a:r>
          </a:p>
        </p:txBody>
      </p:sp>
      <p:pic>
        <p:nvPicPr>
          <p:cNvPr id="6147" name="Picture 5" descr="Титрование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8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uk-UA" altLang="ru-RU" sz="2800" b="1" dirty="0" smtClean="0">
                <a:latin typeface="Times New Roman" pitchFamily="18" charset="0"/>
              </a:rPr>
              <a:t>Автоматичні </a:t>
            </a:r>
            <a:r>
              <a:rPr lang="uk-UA" altLang="ru-RU" sz="2800" b="1" dirty="0" err="1" smtClean="0">
                <a:latin typeface="Times New Roman" pitchFamily="18" charset="0"/>
              </a:rPr>
              <a:t>титратори</a:t>
            </a:r>
            <a:endParaRPr lang="ru-RU" altLang="ru-RU" sz="2800" b="1" dirty="0" smtClean="0">
              <a:latin typeface="Times New Roman" pitchFamily="18" charset="0"/>
            </a:endParaRPr>
          </a:p>
        </p:txBody>
      </p:sp>
      <p:pic>
        <p:nvPicPr>
          <p:cNvPr id="7171" name="Picture 5" descr="mt_g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85875"/>
            <a:ext cx="8569325" cy="51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1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8435975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/>
              <a:t>Ваги</a:t>
            </a:r>
            <a:r>
              <a:rPr lang="ru-RU" sz="2800" dirty="0" smtClean="0"/>
              <a:t>  </a:t>
            </a:r>
          </a:p>
          <a:p>
            <a:pPr algn="ctr"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dirty="0" smtClean="0"/>
              <a:t>        </a:t>
            </a:r>
            <a:r>
              <a:rPr lang="uk-UA" b="1" dirty="0" smtClean="0"/>
              <a:t>технічні                       аналітичні </a:t>
            </a:r>
            <a:r>
              <a:rPr lang="uk-UA" dirty="0" smtClean="0"/>
              <a:t> </a:t>
            </a:r>
            <a:r>
              <a:rPr lang="uk-UA" sz="2800" dirty="0" smtClean="0"/>
              <a:t>           </a:t>
            </a:r>
          </a:p>
        </p:txBody>
      </p:sp>
      <p:pic>
        <p:nvPicPr>
          <p:cNvPr id="7171" name="Picture 6" descr="весы аналитические - KERN ALS / ALJ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2924175"/>
            <a:ext cx="3051175" cy="3097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3203575" y="1052513"/>
            <a:ext cx="107950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572000" y="1052513"/>
            <a:ext cx="792163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7174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95288" y="2924175"/>
          <a:ext cx="3671887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Фотография Photo Editor" r:id="rId4" imgW="3809524" imgH="3790476" progId="MSPhotoEd.3">
                  <p:embed/>
                </p:oleObj>
              </mc:Choice>
              <mc:Fallback>
                <p:oleObj name="Фотография Photo Editor" r:id="rId4" imgW="3809524" imgH="3790476" progId="MSPhotoEd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924175"/>
                        <a:ext cx="3671887" cy="316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507413" cy="6121400"/>
          </a:xfrm>
        </p:spPr>
        <p:txBody>
          <a:bodyPr/>
          <a:lstStyle/>
          <a:p>
            <a:pPr algn="ctr" eaLnBrk="1" hangingPunct="1"/>
            <a:r>
              <a:rPr lang="uk-UA" sz="2600" b="1" u="sng" dirty="0" smtClean="0">
                <a:solidFill>
                  <a:srgbClr val="FF0000"/>
                </a:solidFill>
                <a:latin typeface="Times New Roman" pitchFamily="18" charset="0"/>
              </a:rPr>
              <a:t>Основні поняття об'ємного аналізу </a:t>
            </a:r>
            <a:r>
              <a:rPr lang="uk-UA" sz="2600" b="1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 algn="just" eaLnBrk="1" hangingPunct="1"/>
            <a:r>
              <a:rPr lang="uk-UA" sz="2600" b="1" u="sng" dirty="0" smtClean="0">
                <a:solidFill>
                  <a:srgbClr val="FF0000"/>
                </a:solidFill>
                <a:latin typeface="Times New Roman" pitchFamily="18" charset="0"/>
              </a:rPr>
              <a:t>Титрування</a:t>
            </a:r>
            <a:r>
              <a:rPr lang="uk-UA" sz="2600" b="1" dirty="0" smtClean="0">
                <a:latin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</a:rPr>
              <a:t>– </a:t>
            </a:r>
            <a:r>
              <a:rPr lang="uk-UA" sz="2600" i="1" dirty="0" smtClean="0">
                <a:latin typeface="Times New Roman" pitchFamily="18" charset="0"/>
              </a:rPr>
              <a:t>це поступове додавання </a:t>
            </a:r>
            <a:r>
              <a:rPr lang="uk-UA" sz="2600" i="1" dirty="0" err="1" smtClean="0">
                <a:latin typeface="Times New Roman" pitchFamily="18" charset="0"/>
              </a:rPr>
              <a:t>титранту</a:t>
            </a:r>
            <a:r>
              <a:rPr lang="uk-UA" sz="2600" i="1" dirty="0" smtClean="0">
                <a:latin typeface="Times New Roman" pitchFamily="18" charset="0"/>
              </a:rPr>
              <a:t> до аналізованого розчину для визначення точки еквівалентності</a:t>
            </a:r>
          </a:p>
          <a:p>
            <a:pPr algn="just" eaLnBrk="1" hangingPunct="1"/>
            <a:r>
              <a:rPr lang="uk-UA" sz="2600" b="1" u="sng" dirty="0" smtClean="0">
                <a:solidFill>
                  <a:srgbClr val="FF0000"/>
                </a:solidFill>
                <a:latin typeface="Times New Roman" pitchFamily="18" charset="0"/>
              </a:rPr>
              <a:t>Точка еквівалентності </a:t>
            </a:r>
            <a:r>
              <a:rPr lang="uk-UA" sz="2600" dirty="0" smtClean="0">
                <a:latin typeface="Times New Roman" pitchFamily="18" charset="0"/>
              </a:rPr>
              <a:t>– </a:t>
            </a:r>
            <a:r>
              <a:rPr lang="uk-UA" sz="2600" i="1" dirty="0" smtClean="0">
                <a:latin typeface="Times New Roman" pitchFamily="18" charset="0"/>
              </a:rPr>
              <a:t>момент титрування, коли досягнуто еквівалентне співвідношення реагуючих речовин.</a:t>
            </a:r>
          </a:p>
          <a:p>
            <a:pPr algn="just" eaLnBrk="1" hangingPunct="1"/>
            <a:r>
              <a:rPr lang="uk-UA" sz="2600" b="1" i="1" u="sng" dirty="0" smtClean="0">
                <a:solidFill>
                  <a:srgbClr val="FF0000"/>
                </a:solidFill>
                <a:latin typeface="Times New Roman" pitchFamily="18" charset="0"/>
              </a:rPr>
              <a:t>Досліджуваний (</a:t>
            </a:r>
            <a:r>
              <a:rPr lang="uk-UA" sz="2600" b="1" i="1" u="sng" dirty="0" err="1" smtClean="0">
                <a:solidFill>
                  <a:srgbClr val="FF0000"/>
                </a:solidFill>
                <a:latin typeface="Times New Roman" pitchFamily="18" charset="0"/>
              </a:rPr>
              <a:t>аналізуємий</a:t>
            </a:r>
            <a:r>
              <a:rPr lang="uk-UA" sz="2600" b="1" i="1" u="sng" dirty="0" smtClean="0">
                <a:solidFill>
                  <a:srgbClr val="FF0000"/>
                </a:solidFill>
                <a:latin typeface="Times New Roman" pitchFamily="18" charset="0"/>
              </a:rPr>
              <a:t>) розчин</a:t>
            </a:r>
            <a:r>
              <a:rPr lang="uk-UA" sz="26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</a:rPr>
              <a:t>– </a:t>
            </a:r>
            <a:r>
              <a:rPr lang="uk-UA" sz="2600" i="1" dirty="0" smtClean="0">
                <a:solidFill>
                  <a:srgbClr val="000000"/>
                </a:solidFill>
                <a:latin typeface="Times New Roman" pitchFamily="18" charset="0"/>
              </a:rPr>
              <a:t>розчин, молярну концентрацію еквівалента і титр якого необхідно визначити.</a:t>
            </a:r>
            <a:endParaRPr lang="uk-UA" sz="2600" i="1" dirty="0" smtClean="0">
              <a:latin typeface="Times New Roman" pitchFamily="18" charset="0"/>
            </a:endParaRP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91513" cy="572611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 b="1" u="sng" dirty="0" err="1">
                <a:solidFill>
                  <a:srgbClr val="FF0000"/>
                </a:solidFill>
                <a:latin typeface="Times New Roman" pitchFamily="18" charset="0"/>
              </a:rPr>
              <a:t>Робочий</a:t>
            </a:r>
            <a:r>
              <a:rPr lang="ru-RU" sz="2500" b="1" u="sng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u="sng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u="sng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sz="2500" b="1" u="sng" dirty="0" err="1">
                <a:solidFill>
                  <a:srgbClr val="FF0000"/>
                </a:solidFill>
                <a:latin typeface="Times New Roman" pitchFamily="18" charset="0"/>
              </a:rPr>
              <a:t>титрант</a:t>
            </a:r>
            <a:r>
              <a:rPr lang="ru-RU" sz="2500" b="1" u="sng" dirty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ru-RU" sz="2500" b="1" u="sng" dirty="0" smtClean="0">
                <a:solidFill>
                  <a:srgbClr val="FF0000"/>
                </a:solidFill>
                <a:latin typeface="Times New Roman" pitchFamily="18" charset="0"/>
              </a:rPr>
              <a:t>-</a:t>
            </a:r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розчин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, для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якого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точно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відома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його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молярна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концентрація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еквівалента</a:t>
            </a:r>
            <a:r>
              <a:rPr lang="ru-RU" sz="25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 dirty="0" smtClean="0"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Титрант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з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відомою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концентрацією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називають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стандартним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розчином</a:t>
            </a: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З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а 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способом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приготування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розрізняють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стандартні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і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стандартизовані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розчини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Стандартний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готують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розчиненням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точної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кількості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</a:rPr>
              <a:t>чистої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хімічної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речовини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відомого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стехіометричного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складу в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певному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обсязі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розчинника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endParaRPr lang="ru-RU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Стандартизований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з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встановленим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титром)</a:t>
            </a: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одержують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так: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готують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розчин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з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приблизною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концентрацією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близько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до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бажаної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, з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речовин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які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не є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стандартними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і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визначають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його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концентрацію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(стандартизуют) по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відповідній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стандартній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речовині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sz="25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</a:rPr>
              <a:t>Стандартні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</a:rPr>
              <a:t>речовини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</a:rPr>
              <a:t>повинні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</a:rPr>
              <a:t>відповідати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 ряду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</a:rPr>
              <a:t>вимог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: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u-RU" sz="2400" b="1" dirty="0">
                <a:latin typeface="Times New Roman" pitchFamily="18" charset="0"/>
              </a:rPr>
              <a:t>1. </a:t>
            </a:r>
            <a:r>
              <a:rPr lang="uk-UA" sz="2400" dirty="0">
                <a:latin typeface="Times New Roman" pitchFamily="18" charset="0"/>
              </a:rPr>
              <a:t>Склад </a:t>
            </a:r>
            <a:r>
              <a:rPr lang="uk-UA" sz="2400" dirty="0" smtClean="0">
                <a:latin typeface="Times New Roman" pitchFamily="18" charset="0"/>
              </a:rPr>
              <a:t>сполуки </a:t>
            </a:r>
            <a:r>
              <a:rPr lang="uk-UA" sz="2400" dirty="0">
                <a:latin typeface="Times New Roman" pitchFamily="18" charset="0"/>
              </a:rPr>
              <a:t>повинен чітко </a:t>
            </a:r>
            <a:r>
              <a:rPr lang="uk-UA" sz="2400" dirty="0" smtClean="0">
                <a:latin typeface="Times New Roman" pitchFamily="18" charset="0"/>
              </a:rPr>
              <a:t>відповідати хімічній формулі. Вона або випускається промисловістю високочистою, або легко піддається очищенню простими методами, наприклад, перекристалізацією. Вміст домішок не повинен перевищувати 0.05%, що приблизно відповідає відносному стандартному відхиленню при вимірюванні </a:t>
            </a:r>
            <a:r>
              <a:rPr lang="uk-UA" sz="2400" dirty="0">
                <a:latin typeface="Times New Roman" pitchFamily="18" charset="0"/>
              </a:rPr>
              <a:t>маси наважки.</a:t>
            </a:r>
            <a:endParaRPr lang="uk-UA" sz="2400" dirty="0" smtClean="0"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uk-UA" sz="2400" b="1" dirty="0" smtClean="0">
                <a:latin typeface="Times New Roman" pitchFamily="18" charset="0"/>
              </a:rPr>
              <a:t>2. </a:t>
            </a:r>
            <a:r>
              <a:rPr lang="uk-UA" sz="2400" dirty="0" smtClean="0">
                <a:latin typeface="Times New Roman" pitchFamily="18" charset="0"/>
              </a:rPr>
              <a:t>Речовина має бути стійкою при кімнатній температурі; речовини гігроскопічні або ті, що легко окислюються атмосферним киснем або поглинають діоксид вуглецю, непридатні. Речовина не повинна зазнавати вимірювання при висушуванні.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uk-UA" sz="2400" b="1" dirty="0" smtClean="0">
                <a:latin typeface="Times New Roman" pitchFamily="18" charset="0"/>
              </a:rPr>
              <a:t>3. </a:t>
            </a:r>
            <a:r>
              <a:rPr lang="uk-UA" sz="2400" dirty="0" smtClean="0">
                <a:latin typeface="Times New Roman" pitchFamily="18" charset="0"/>
              </a:rPr>
              <a:t>Речовина повинна мати велику молекулярну масу, щоб зменшити вплив неминучої похибки зважування.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uk-UA" sz="2400" dirty="0" smtClean="0">
                <a:solidFill>
                  <a:srgbClr val="000000"/>
                </a:solidFill>
                <a:latin typeface="Times New Roman" pitchFamily="18" charset="0"/>
              </a:rPr>
              <a:t>Для приготування багатьох стандартних розчинів можна скористатися </a:t>
            </a:r>
            <a:r>
              <a:rPr lang="uk-UA" sz="2400" b="1" i="1" dirty="0" err="1" smtClean="0">
                <a:solidFill>
                  <a:srgbClr val="FF0000"/>
                </a:solidFill>
                <a:latin typeface="Times New Roman" pitchFamily="18" charset="0"/>
              </a:rPr>
              <a:t>фіксаналами</a:t>
            </a: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8229600" cy="10636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Класифікація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титриметричних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об'ємних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методів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9739" name="Group 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061234"/>
              </p:ext>
            </p:extLst>
          </p:nvPr>
        </p:nvGraphicFramePr>
        <p:xfrm>
          <a:off x="395288" y="1052513"/>
          <a:ext cx="8353425" cy="5684837"/>
        </p:xfrm>
        <a:graphic>
          <a:graphicData uri="http://schemas.openxmlformats.org/drawingml/2006/table">
            <a:tbl>
              <a:tblPr/>
              <a:tblGrid>
                <a:gridCol w="3070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906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25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497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 титрування,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реакції</a:t>
                      </a:r>
                      <a:endParaRPr kumimoji="0" lang="uk-UA" sz="1900" b="1" i="1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Підгрупи методів</a:t>
                      </a:r>
                      <a:endParaRPr kumimoji="0" lang="uk-UA" sz="1900" b="1" i="1" u="none" strike="noStrike" cap="none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Речовини, які застосовуються для приготування </a:t>
                      </a:r>
                      <a:r>
                        <a:rPr kumimoji="0" lang="uk-UA" sz="1900" b="1" i="1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титрантів</a:t>
                      </a:r>
                      <a:endParaRPr kumimoji="0" lang="uk-UA" sz="1900" b="1" i="1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3508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Кислотно-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лужний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Окислювально-відновний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аOx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1­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bRed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aRed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bOx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ML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Осаджувальний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MX↓ (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Ацидиметр</a:t>
                      </a:r>
                      <a:r>
                        <a:rPr kumimoji="0" lang="uk-UA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(H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Алкалиметрія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(ОН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Йодометрія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Броматометрія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Йодатометрія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Перманганатометрія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Аскорбінометрія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Меркуріметрія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Комплексонометрія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Аргентометрія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Меркурометрія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Сl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NaOH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Na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KBrO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KMnO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Аскорбінова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кислота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Hg(NO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ЕДТА, 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трилон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AgNO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(NO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576263"/>
          </a:xfrm>
        </p:spPr>
        <p:txBody>
          <a:bodyPr/>
          <a:lstStyle/>
          <a:p>
            <a:pPr eaLnBrk="1" hangingPunct="1"/>
            <a:r>
              <a:rPr lang="uk-UA" sz="2800" b="1" u="sng" dirty="0" smtClean="0">
                <a:solidFill>
                  <a:srgbClr val="FF0000"/>
                </a:solidFill>
                <a:latin typeface="Times New Roman" pitchFamily="18" charset="0"/>
              </a:rPr>
              <a:t>Методи ацидиметрії і алкаліметрії</a:t>
            </a:r>
            <a:endParaRPr lang="uk-UA" sz="2800" b="1" u="sng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908050"/>
            <a:ext cx="8712646" cy="576103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</a:rPr>
              <a:t>	</a:t>
            </a:r>
            <a:r>
              <a:rPr lang="uk-UA" sz="2400" dirty="0" smtClean="0">
                <a:latin typeface="Times New Roman" pitchFamily="18" charset="0"/>
              </a:rPr>
              <a:t>У методі ацидиметрія в якості стандартного розчину (</a:t>
            </a:r>
            <a:r>
              <a:rPr lang="uk-UA" sz="2400" dirty="0" err="1" smtClean="0">
                <a:latin typeface="Times New Roman" pitchFamily="18" charset="0"/>
              </a:rPr>
              <a:t>титранту</a:t>
            </a:r>
            <a:r>
              <a:rPr lang="uk-UA" sz="2400" dirty="0" smtClean="0">
                <a:latin typeface="Times New Roman" pitchFamily="18" charset="0"/>
              </a:rPr>
              <a:t>) використовують </a:t>
            </a:r>
            <a:r>
              <a:rPr lang="ru-RU" sz="2400" dirty="0" smtClean="0">
                <a:latin typeface="Times New Roman" pitchFamily="18" charset="0"/>
              </a:rPr>
              <a:t>0,1 </a:t>
            </a:r>
            <a:r>
              <a:rPr lang="ru-RU" sz="2400" dirty="0" smtClean="0">
                <a:latin typeface="Times New Roman" pitchFamily="18" charset="0"/>
              </a:rPr>
              <a:t>М </a:t>
            </a:r>
            <a:r>
              <a:rPr lang="ru-RU" sz="2400" dirty="0" err="1" smtClean="0">
                <a:latin typeface="Times New Roman" pitchFamily="18" charset="0"/>
              </a:rPr>
              <a:t>розчини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</a:rPr>
              <a:t>, H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SO</a:t>
            </a:r>
            <a:r>
              <a:rPr lang="en-US" sz="2400" baseline="-25000" dirty="0" smtClean="0">
                <a:latin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</a:rPr>
              <a:t>	У </a:t>
            </a:r>
            <a:r>
              <a:rPr lang="ru-RU" sz="2400" dirty="0" err="1">
                <a:latin typeface="Times New Roman" pitchFamily="18" charset="0"/>
              </a:rPr>
              <a:t>методі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</a:rPr>
              <a:t>алкаліметрія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в </a:t>
            </a:r>
            <a:r>
              <a:rPr lang="ru-RU" sz="2400" dirty="0" err="1">
                <a:latin typeface="Times New Roman" pitchFamily="18" charset="0"/>
              </a:rPr>
              <a:t>якості</a:t>
            </a:r>
            <a:r>
              <a:rPr lang="ru-RU" sz="2400" dirty="0">
                <a:latin typeface="Times New Roman" pitchFamily="18" charset="0"/>
              </a:rPr>
              <a:t> стандартного </a:t>
            </a:r>
            <a:r>
              <a:rPr lang="ru-RU" sz="2400" dirty="0" err="1">
                <a:latin typeface="Times New Roman" pitchFamily="18" charset="0"/>
              </a:rPr>
              <a:t>розчину</a:t>
            </a:r>
            <a:r>
              <a:rPr lang="ru-RU" sz="2400" dirty="0">
                <a:latin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</a:rPr>
              <a:t>титранту</a:t>
            </a:r>
            <a:r>
              <a:rPr lang="ru-RU" sz="2400" dirty="0">
                <a:latin typeface="Times New Roman" pitchFamily="18" charset="0"/>
              </a:rPr>
              <a:t>) </a:t>
            </a:r>
            <a:r>
              <a:rPr lang="ru-RU" sz="2400" dirty="0" err="1" smtClean="0">
                <a:latin typeface="Times New Roman" pitchFamily="18" charset="0"/>
              </a:rPr>
              <a:t>використовують</a:t>
            </a:r>
            <a:r>
              <a:rPr lang="ru-RU" sz="2400" dirty="0" smtClean="0">
                <a:latin typeface="Times New Roman" pitchFamily="18" charset="0"/>
              </a:rPr>
              <a:t> 0,1 М </a:t>
            </a:r>
            <a:r>
              <a:rPr lang="ru-RU" sz="2400" dirty="0" err="1">
                <a:latin typeface="Times New Roman" pitchFamily="18" charset="0"/>
              </a:rPr>
              <a:t>розчини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КОН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</a:rPr>
              <a:t>NaOH</a:t>
            </a:r>
            <a:r>
              <a:rPr lang="ru-RU" sz="2400" dirty="0" smtClean="0"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</a:rPr>
              <a:t>         </a:t>
            </a:r>
            <a:r>
              <a:rPr lang="ru-RU" sz="2400" dirty="0" err="1">
                <a:latin typeface="Times New Roman" pitchFamily="18" charset="0"/>
              </a:rPr>
              <a:t>Стандартизацію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розчинів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сильних</a:t>
            </a:r>
            <a:r>
              <a:rPr lang="ru-RU" sz="2400" dirty="0">
                <a:latin typeface="Times New Roman" pitchFamily="18" charset="0"/>
              </a:rPr>
              <a:t> кислот </a:t>
            </a:r>
            <a:r>
              <a:rPr lang="ru-RU" sz="2400" dirty="0" err="1">
                <a:latin typeface="Times New Roman" pitchFamily="18" charset="0"/>
              </a:rPr>
              <a:t>проводять</a:t>
            </a:r>
            <a:r>
              <a:rPr lang="ru-RU" sz="2400" dirty="0" smtClean="0">
                <a:latin typeface="Times New Roman" pitchFamily="18" charset="0"/>
              </a:rPr>
              <a:t>: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i="1" dirty="0">
                <a:latin typeface="Times New Roman" pitchFamily="18" charset="0"/>
              </a:rPr>
              <a:t>- за </a:t>
            </a:r>
            <a:r>
              <a:rPr lang="ru-RU" sz="2400" i="1" dirty="0" err="1">
                <a:latin typeface="Times New Roman" pitchFamily="18" charset="0"/>
              </a:rPr>
              <a:t>стандартними</a:t>
            </a:r>
            <a:r>
              <a:rPr lang="ru-RU" sz="2400" i="1" dirty="0">
                <a:latin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</a:rPr>
              <a:t>речовинами</a:t>
            </a:r>
            <a:r>
              <a:rPr lang="ru-RU" sz="2400" i="1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(</a:t>
            </a:r>
            <a:r>
              <a:rPr lang="ru-RU" sz="2400" dirty="0" err="1" smtClean="0">
                <a:latin typeface="Times New Roman" pitchFamily="18" charset="0"/>
              </a:rPr>
              <a:t>натрія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</a:rPr>
              <a:t>тетраборат</a:t>
            </a:r>
            <a:r>
              <a:rPr lang="ru-RU" sz="2400" dirty="0" smtClean="0">
                <a:latin typeface="Times New Roman" pitchFamily="18" charset="0"/>
              </a:rPr>
              <a:t>  </a:t>
            </a:r>
            <a:endParaRPr lang="en-US" sz="24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</a:rPr>
              <a:t>Na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B</a:t>
            </a:r>
            <a:r>
              <a:rPr lang="en-US" sz="2400" baseline="-25000" dirty="0" smtClean="0">
                <a:latin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</a:rPr>
              <a:t>O</a:t>
            </a:r>
            <a:r>
              <a:rPr lang="en-US" sz="2400" baseline="-25000" dirty="0" smtClean="0">
                <a:latin typeface="Times New Roman" pitchFamily="18" charset="0"/>
              </a:rPr>
              <a:t>7 </a:t>
            </a:r>
            <a:r>
              <a:rPr lang="en-US" sz="2400" b="1" baseline="30000" dirty="0" smtClean="0">
                <a:latin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O </a:t>
            </a:r>
            <a:r>
              <a:rPr lang="ru-RU" sz="2400" dirty="0" err="1" smtClean="0">
                <a:latin typeface="Times New Roman" pitchFamily="18" charset="0"/>
              </a:rPr>
              <a:t>або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</a:rPr>
              <a:t>натрія</a:t>
            </a:r>
            <a:r>
              <a:rPr lang="ru-RU" sz="2400" dirty="0" smtClean="0">
                <a:latin typeface="Times New Roman" pitchFamily="18" charset="0"/>
              </a:rPr>
              <a:t> карбонат </a:t>
            </a:r>
            <a:r>
              <a:rPr lang="en-US" sz="2400" dirty="0" smtClean="0">
                <a:latin typeface="Times New Roman" pitchFamily="18" charset="0"/>
              </a:rPr>
              <a:t>Na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CO</a:t>
            </a:r>
            <a:r>
              <a:rPr lang="en-US" sz="2400" baseline="-25000" dirty="0" smtClean="0">
                <a:latin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</a:rPr>
              <a:t> 	</a:t>
            </a:r>
            <a:r>
              <a:rPr lang="ru-RU" sz="2400" dirty="0" err="1" smtClean="0">
                <a:latin typeface="Times New Roman" pitchFamily="18" charset="0"/>
              </a:rPr>
              <a:t>Стандартизацію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розчинів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лугів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проводять</a:t>
            </a:r>
            <a:r>
              <a:rPr lang="ru-RU" sz="2400" dirty="0">
                <a:latin typeface="Times New Roman" pitchFamily="18" charset="0"/>
              </a:rPr>
              <a:t> :</a:t>
            </a:r>
            <a:endParaRPr lang="ru-RU" sz="24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ru-RU" sz="2400" i="1" dirty="0">
                <a:latin typeface="Times New Roman" pitchFamily="18" charset="0"/>
              </a:rPr>
              <a:t>за </a:t>
            </a:r>
            <a:r>
              <a:rPr lang="ru-RU" sz="2400" i="1" dirty="0" err="1">
                <a:latin typeface="Times New Roman" pitchFamily="18" charset="0"/>
              </a:rPr>
              <a:t>стандартними</a:t>
            </a:r>
            <a:r>
              <a:rPr lang="ru-RU" sz="2400" i="1" dirty="0">
                <a:latin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</a:rPr>
              <a:t>речовинами</a:t>
            </a:r>
            <a:r>
              <a:rPr lang="ru-RU" sz="2400" i="1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(</a:t>
            </a:r>
            <a:r>
              <a:rPr lang="ru-RU" sz="2400" dirty="0" err="1" smtClean="0">
                <a:latin typeface="Times New Roman" pitchFamily="18" charset="0"/>
              </a:rPr>
              <a:t>щавлева</a:t>
            </a:r>
            <a:r>
              <a:rPr lang="ru-RU" sz="2400" dirty="0" smtClean="0">
                <a:latin typeface="Times New Roman" pitchFamily="18" charset="0"/>
              </a:rPr>
              <a:t> кислота</a:t>
            </a:r>
            <a:endParaRPr lang="en-US" sz="24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</a:rPr>
              <a:t>Н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</a:rPr>
              <a:t>С</a:t>
            </a:r>
            <a:r>
              <a:rPr lang="ru-RU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O</a:t>
            </a:r>
            <a:r>
              <a:rPr lang="ru-RU" sz="2400" baseline="-25000" dirty="0" smtClean="0">
                <a:latin typeface="Times New Roman" pitchFamily="18" charset="0"/>
              </a:rPr>
              <a:t>4</a:t>
            </a:r>
            <a:r>
              <a:rPr lang="en-US" sz="2400" baseline="-25000" dirty="0" smtClean="0">
                <a:latin typeface="Times New Roman" pitchFamily="18" charset="0"/>
              </a:rPr>
              <a:t> </a:t>
            </a:r>
            <a:r>
              <a:rPr lang="en-US" sz="2400" b="1" baseline="30000" dirty="0" smtClean="0">
                <a:latin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</a:rPr>
              <a:t>2H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O </a:t>
            </a:r>
            <a:r>
              <a:rPr lang="ru-RU" sz="2400" dirty="0" err="1" smtClean="0">
                <a:latin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</a:rPr>
              <a:t>бурштинова</a:t>
            </a:r>
            <a:r>
              <a:rPr lang="ru-RU" sz="2400" dirty="0" smtClean="0">
                <a:latin typeface="Times New Roman" pitchFamily="18" charset="0"/>
              </a:rPr>
              <a:t> кислота</a:t>
            </a:r>
            <a:r>
              <a:rPr lang="uk-UA" sz="2400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Н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C</a:t>
            </a:r>
            <a:r>
              <a:rPr lang="ru-RU" sz="2400" baseline="-25000" dirty="0" smtClean="0">
                <a:latin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</a:rPr>
              <a:t>Н</a:t>
            </a:r>
            <a:r>
              <a:rPr lang="ru-RU" sz="2400" baseline="-25000" dirty="0" smtClean="0">
                <a:latin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</a:rPr>
              <a:t>O</a:t>
            </a:r>
            <a:r>
              <a:rPr lang="ru-RU" sz="2400" baseline="-25000" dirty="0" smtClean="0">
                <a:latin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</a:rPr>
              <a:t>	У </a:t>
            </a:r>
            <a:r>
              <a:rPr lang="ru-RU" sz="2400" dirty="0" err="1">
                <a:latin typeface="Times New Roman" pitchFamily="18" charset="0"/>
              </a:rPr>
              <a:t>цих</a:t>
            </a:r>
            <a:r>
              <a:rPr lang="ru-RU" sz="2400" dirty="0">
                <a:latin typeface="Times New Roman" pitchFamily="18" charset="0"/>
              </a:rPr>
              <a:t> видах </a:t>
            </a:r>
            <a:r>
              <a:rPr lang="ru-RU" sz="2400" dirty="0" err="1">
                <a:latin typeface="Times New Roman" pitchFamily="18" charset="0"/>
              </a:rPr>
              <a:t>титрування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використовують</a:t>
            </a:r>
            <a:r>
              <a:rPr lang="ru-RU" sz="2400" dirty="0">
                <a:latin typeface="Times New Roman" pitchFamily="18" charset="0"/>
              </a:rPr>
              <a:t> кислотно - </a:t>
            </a:r>
            <a:r>
              <a:rPr lang="ru-RU" sz="2400" dirty="0" err="1">
                <a:latin typeface="Times New Roman" pitchFamily="18" charset="0"/>
              </a:rPr>
              <a:t>основні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</a:rPr>
              <a:t>індикатори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наприклад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метиловий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</a:rPr>
              <a:t>помаранчевий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і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фенолфталеїн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</a:rPr>
              <a:t>           </a:t>
            </a:r>
            <a:endParaRPr lang="ru-RU" sz="2400" b="1" i="1" baseline="-250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sz="2400" b="1" i="1" baseline="300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sz="24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331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504" y="188640"/>
                <a:ext cx="9036496" cy="5545137"/>
              </a:xfrm>
            </p:spPr>
            <p:txBody>
              <a:bodyPr/>
              <a:lstStyle/>
              <a:p>
                <a:pPr eaLnBrk="1" hangingPunct="1"/>
                <a:r>
                  <a:rPr lang="uk-UA" sz="2400" b="1" u="sng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Перманганатометрія</a:t>
                </a:r>
                <a:r>
                  <a:rPr lang="ru-RU" sz="2400" b="1" u="sng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– </a:t>
                </a:r>
                <a:r>
                  <a:rPr lang="ru-RU" sz="2400" dirty="0" smtClean="0">
                    <a:latin typeface="Times New Roman" pitchFamily="18" charset="0"/>
                  </a:rPr>
                  <a:t>метод </a:t>
                </a:r>
                <a:r>
                  <a:rPr lang="uk-UA" sz="2400" dirty="0" smtClean="0">
                    <a:latin typeface="Times New Roman" pitchFamily="18" charset="0"/>
                  </a:rPr>
                  <a:t>кількісного</a:t>
                </a:r>
                <a:r>
                  <a:rPr lang="ru-RU" sz="2400" dirty="0" smtClean="0">
                    <a:latin typeface="Times New Roman" pitchFamily="18" charset="0"/>
                  </a:rPr>
                  <a:t> </a:t>
                </a:r>
                <a:r>
                  <a:rPr lang="uk-UA" sz="2400" dirty="0" smtClean="0">
                    <a:latin typeface="Times New Roman" pitchFamily="18" charset="0"/>
                  </a:rPr>
                  <a:t>визначення відновників з використанням титрованого розчину.</a:t>
                </a:r>
                <a:r>
                  <a:rPr lang="ru-RU" sz="2400" dirty="0" smtClean="0">
                    <a:latin typeface="Times New Roman" pitchFamily="18" charset="0"/>
                  </a:rPr>
                  <a:t> </a:t>
                </a:r>
                <a:endParaRPr lang="uk-UA" sz="2400" b="1" i="1" dirty="0" smtClean="0">
                  <a:latin typeface="Times New Roman" pitchFamily="18" charset="0"/>
                </a:endParaRPr>
              </a:p>
              <a:p>
                <a:pPr eaLnBrk="1" hangingPunct="1"/>
                <a:r>
                  <a:rPr lang="uk-UA" sz="2400" b="1" i="1" dirty="0" err="1" smtClean="0">
                    <a:solidFill>
                      <a:srgbClr val="FF0000"/>
                    </a:solidFill>
                    <a:latin typeface="Times New Roman" pitchFamily="18" charset="0"/>
                  </a:rPr>
                  <a:t>Перманганатометрія</a:t>
                </a:r>
                <a:r>
                  <a:rPr lang="uk-UA" sz="24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 </a:t>
                </a:r>
                <a:r>
                  <a:rPr lang="uk-UA" sz="2400" dirty="0" smtClean="0">
                    <a:latin typeface="Times New Roman" pitchFamily="18" charset="0"/>
                  </a:rPr>
                  <a:t>– це </a:t>
                </a:r>
                <a:r>
                  <a:rPr lang="uk-UA" sz="2400" dirty="0" err="1" smtClean="0">
                    <a:latin typeface="Times New Roman" pitchFamily="18" charset="0"/>
                  </a:rPr>
                  <a:t>безіндікаторний</a:t>
                </a:r>
                <a:r>
                  <a:rPr lang="uk-UA" sz="2400" dirty="0" smtClean="0">
                    <a:latin typeface="Times New Roman" pitchFamily="18" charset="0"/>
                  </a:rPr>
                  <a:t> метод: </a:t>
                </a:r>
                <a:r>
                  <a:rPr lang="uk-UA" sz="2400" dirty="0" err="1" smtClean="0">
                    <a:latin typeface="Times New Roman" pitchFamily="18" charset="0"/>
                  </a:rPr>
                  <a:t>титрант</a:t>
                </a:r>
                <a:r>
                  <a:rPr lang="uk-UA" sz="2400" dirty="0" smtClean="0">
                    <a:latin typeface="Times New Roman" pitchFamily="18" charset="0"/>
                  </a:rPr>
                  <a:t> </a:t>
                </a:r>
                <a:r>
                  <a:rPr lang="ru-RU" sz="2400" dirty="0" smtClean="0">
                    <a:latin typeface="Times New Roman" pitchFamily="18" charset="0"/>
                  </a:rPr>
                  <a:t>(</a:t>
                </a:r>
                <a:r>
                  <a:rPr lang="en-US" sz="2400" dirty="0" smtClean="0">
                    <a:latin typeface="Times New Roman" pitchFamily="18" charset="0"/>
                  </a:rPr>
                  <a:t>KMnO</a:t>
                </a:r>
                <a:r>
                  <a:rPr lang="en-US" sz="2400" baseline="-25000" dirty="0" smtClean="0">
                    <a:latin typeface="Times New Roman" pitchFamily="18" charset="0"/>
                  </a:rPr>
                  <a:t>4</a:t>
                </a:r>
                <a:r>
                  <a:rPr lang="uk-UA" sz="2400" dirty="0" smtClean="0">
                    <a:latin typeface="Times New Roman" pitchFamily="18" charset="0"/>
                  </a:rPr>
                  <a:t> – ст. окиснення </a:t>
                </a:r>
                <a:r>
                  <a:rPr lang="en-US" sz="2400" dirty="0" err="1" smtClean="0">
                    <a:latin typeface="Times New Roman" pitchFamily="18" charset="0"/>
                  </a:rPr>
                  <a:t>Mn</a:t>
                </a:r>
                <a:r>
                  <a:rPr lang="ru-RU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ru-RU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400" dirty="0" smtClean="0">
                    <a:latin typeface="Times New Roman" pitchFamily="18" charset="0"/>
                  </a:rPr>
                  <a:t>) </a:t>
                </a:r>
                <a:r>
                  <a:rPr lang="ru-RU" sz="2400" dirty="0" err="1">
                    <a:latin typeface="Times New Roman" pitchFamily="18" charset="0"/>
                  </a:rPr>
                  <a:t>забарвлений</a:t>
                </a:r>
                <a:r>
                  <a:rPr lang="ru-RU" sz="2400" dirty="0">
                    <a:latin typeface="Times New Roman" pitchFamily="18" charset="0"/>
                  </a:rPr>
                  <a:t>, а продукт </a:t>
                </a:r>
                <a:r>
                  <a:rPr lang="uk-UA" sz="2400" dirty="0" smtClean="0">
                    <a:latin typeface="Times New Roman" pitchFamily="18" charset="0"/>
                  </a:rPr>
                  <a:t>його реакції – безбарвний (у </a:t>
                </a:r>
                <a:r>
                  <a:rPr lang="uk-UA" sz="2400" dirty="0" err="1" smtClean="0">
                    <a:latin typeface="Times New Roman" pitchFamily="18" charset="0"/>
                  </a:rPr>
                  <a:t>сильнокислому</a:t>
                </a:r>
                <a:r>
                  <a:rPr lang="uk-UA" sz="2400" dirty="0" smtClean="0">
                    <a:latin typeface="Times New Roman" pitchFamily="18" charset="0"/>
                  </a:rPr>
                  <a:t> середовищі). </a:t>
                </a:r>
                <a:r>
                  <a:rPr lang="uk-UA" sz="2400" dirty="0" smtClean="0">
                    <a:latin typeface="Times New Roman" pitchFamily="18" charset="0"/>
                  </a:rPr>
                  <a:t>Окисно-відновний </a:t>
                </a:r>
                <a:r>
                  <a:rPr lang="uk-UA" sz="2400" dirty="0" smtClean="0">
                    <a:latin typeface="Times New Roman" pitchFamily="18" charset="0"/>
                  </a:rPr>
                  <a:t>потенціал </a:t>
                </a:r>
                <a:r>
                  <a:rPr lang="en-US" sz="2400" dirty="0">
                    <a:latin typeface="Times New Roman" pitchFamily="18" charset="0"/>
                  </a:rPr>
                  <a:t>KMnO</a:t>
                </a:r>
                <a:r>
                  <a:rPr lang="en-US" sz="2400" baseline="-25000" dirty="0">
                    <a:latin typeface="Times New Roman" pitchFamily="18" charset="0"/>
                  </a:rPr>
                  <a:t>4</a:t>
                </a:r>
                <a:r>
                  <a:rPr lang="uk-UA" sz="2400" dirty="0" smtClean="0"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uk-UA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uk-UA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uk-UA" sz="2400" b="0" i="1" smtClean="0">
                        <a:latin typeface="Cambria Math" panose="02040503050406030204" pitchFamily="18" charset="0"/>
                      </a:rPr>
                      <m:t>=1,52 В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</a:rPr>
                  <a:t> </a:t>
                </a:r>
                <a:r>
                  <a:rPr lang="en-US" sz="2400" dirty="0" smtClean="0">
                    <a:latin typeface="Times New Roman" pitchFamily="18" charset="0"/>
                  </a:rPr>
                  <a:t>max</a:t>
                </a:r>
                <a:r>
                  <a:rPr lang="ru-RU" sz="2400" dirty="0">
                    <a:latin typeface="Times New Roman" pitchFamily="18" charset="0"/>
                  </a:rPr>
                  <a:t>!</a:t>
                </a:r>
                <a:endParaRPr lang="en-US" sz="2400" dirty="0">
                  <a:latin typeface="Times New Roman" pitchFamily="18" charset="0"/>
                </a:endParaRPr>
              </a:p>
              <a:p>
                <a:pPr eaLnBrk="1" hangingPunct="1"/>
                <a:r>
                  <a:rPr lang="en-US" sz="2400" dirty="0">
                    <a:latin typeface="Times New Roman" pitchFamily="18" charset="0"/>
                  </a:rPr>
                  <a:t>KMnO</a:t>
                </a:r>
                <a:r>
                  <a:rPr lang="en-US" sz="2400" baseline="-25000" dirty="0">
                    <a:latin typeface="Times New Roman" pitchFamily="18" charset="0"/>
                  </a:rPr>
                  <a:t>4</a:t>
                </a:r>
                <a:r>
                  <a:rPr lang="uk-UA" sz="2400" dirty="0">
                    <a:latin typeface="Times New Roman" pitchFamily="18" charset="0"/>
                  </a:rPr>
                  <a:t> </a:t>
                </a:r>
                <a:r>
                  <a:rPr lang="uk-UA" sz="2400" dirty="0" smtClean="0">
                    <a:latin typeface="Times New Roman" pitchFamily="18" charset="0"/>
                  </a:rPr>
                  <a:t>як окисник запропонував Ф. </a:t>
                </a:r>
                <a:r>
                  <a:rPr lang="uk-UA" sz="2400" dirty="0" err="1" smtClean="0">
                    <a:latin typeface="Times New Roman" pitchFamily="18" charset="0"/>
                  </a:rPr>
                  <a:t>Мергеріт</a:t>
                </a:r>
                <a:r>
                  <a:rPr lang="uk-UA" sz="2400" dirty="0" smtClean="0">
                    <a:latin typeface="Times New Roman" pitchFamily="18" charset="0"/>
                  </a:rPr>
                  <a:t> в 1846 р. для визначення солей </a:t>
                </a:r>
                <a:r>
                  <a:rPr lang="en-US" sz="2400" dirty="0" smtClean="0">
                    <a:latin typeface="Times New Roman" pitchFamily="18" charset="0"/>
                  </a:rPr>
                  <a:t>Fe (II)</a:t>
                </a:r>
                <a:endParaRPr lang="ru-RU" sz="2400" dirty="0" smtClean="0">
                  <a:latin typeface="Times New Roman" pitchFamily="18" charset="0"/>
                </a:endParaRPr>
              </a:p>
              <a:p>
                <a:pPr eaLnBrk="1" hangingPunct="1"/>
                <a:r>
                  <a:rPr lang="uk-UA" sz="2400" dirty="0" smtClean="0">
                    <a:latin typeface="Times New Roman" pitchFamily="18" charset="0"/>
                  </a:rPr>
                  <a:t>Цей метод заснований на використанні калію перманганату в якості </a:t>
                </a:r>
                <a:r>
                  <a:rPr lang="uk-UA" sz="2400" dirty="0" err="1" smtClean="0">
                    <a:latin typeface="Times New Roman" pitchFamily="18" charset="0"/>
                  </a:rPr>
                  <a:t>титранту</a:t>
                </a:r>
                <a:r>
                  <a:rPr lang="uk-UA" sz="2400" dirty="0" smtClean="0">
                    <a:latin typeface="Times New Roman" pitchFamily="18" charset="0"/>
                  </a:rPr>
                  <a:t> для визначення сполук, які мають відновні властивості.</a:t>
                </a:r>
                <a:endParaRPr lang="ru-RU" sz="2800" dirty="0" smtClean="0">
                  <a:latin typeface="Times New Roman" pitchFamily="18" charset="0"/>
                </a:endParaRPr>
              </a:p>
              <a:p>
                <a:pPr eaLnBrk="1" hangingPunct="1">
                  <a:buFontTx/>
                  <a:buNone/>
                </a:pPr>
                <a:r>
                  <a:rPr lang="uk-UA" sz="2400" b="1" i="1" dirty="0" smtClean="0">
                    <a:latin typeface="Times New Roman" pitchFamily="18" charset="0"/>
                  </a:rPr>
                  <a:t>Наприклад: </a:t>
                </a:r>
                <a:r>
                  <a:rPr lang="uk-UA" sz="2400" dirty="0" smtClean="0">
                    <a:latin typeface="Times New Roman" pitchFamily="18" charset="0"/>
                  </a:rPr>
                  <a:t>масові частки кальцію лактату в препаратах, заліза </a:t>
                </a:r>
                <a:r>
                  <a:rPr lang="ru-RU" sz="2400" dirty="0" smtClean="0">
                    <a:latin typeface="Times New Roman" pitchFamily="18" charset="0"/>
                  </a:rPr>
                  <a:t>(</a:t>
                </a:r>
                <a:r>
                  <a:rPr lang="uk-UA" sz="2400" dirty="0" smtClean="0">
                    <a:latin typeface="Times New Roman" pitchFamily="18" charset="0"/>
                  </a:rPr>
                  <a:t>ІІ)</a:t>
                </a:r>
                <a:r>
                  <a:rPr lang="ru-RU" sz="2400" dirty="0" smtClean="0">
                    <a:latin typeface="Times New Roman" pitchFamily="18" charset="0"/>
                  </a:rPr>
                  <a:t> </a:t>
                </a:r>
                <a:r>
                  <a:rPr lang="ru-RU" sz="2400" dirty="0">
                    <a:latin typeface="Times New Roman" pitchFamily="18" charset="0"/>
                  </a:rPr>
                  <a:t>в </a:t>
                </a:r>
                <a:r>
                  <a:rPr lang="ru-RU" sz="2400" dirty="0" err="1">
                    <a:latin typeface="Times New Roman" pitchFamily="18" charset="0"/>
                  </a:rPr>
                  <a:t>солі</a:t>
                </a:r>
                <a:r>
                  <a:rPr lang="ru-RU" sz="2400" dirty="0">
                    <a:latin typeface="Times New Roman" pitchFamily="18" charset="0"/>
                  </a:rPr>
                  <a:t> Мора, </a:t>
                </a:r>
                <a:r>
                  <a:rPr lang="ru-RU" sz="2400" dirty="0" err="1">
                    <a:latin typeface="Times New Roman" pitchFamily="18" charset="0"/>
                  </a:rPr>
                  <a:t>калію</a:t>
                </a:r>
                <a:r>
                  <a:rPr lang="ru-RU" sz="2400" dirty="0">
                    <a:latin typeface="Times New Roman" pitchFamily="18" charset="0"/>
                  </a:rPr>
                  <a:t> </a:t>
                </a:r>
                <a:r>
                  <a:rPr lang="ru-RU" sz="2400" dirty="0" err="1">
                    <a:latin typeface="Times New Roman" pitchFamily="18" charset="0"/>
                  </a:rPr>
                  <a:t>нітрату</a:t>
                </a:r>
                <a:r>
                  <a:rPr lang="ru-RU" sz="2400" dirty="0">
                    <a:latin typeface="Times New Roman" pitchFamily="18" charset="0"/>
                  </a:rPr>
                  <a:t> в препаратах</a:t>
                </a:r>
                <a:r>
                  <a:rPr lang="ru-RU" sz="2400" dirty="0" smtClean="0">
                    <a:latin typeface="Times New Roman" pitchFamily="18" charset="0"/>
                  </a:rPr>
                  <a:t>.</a:t>
                </a:r>
              </a:p>
              <a:p>
                <a:pPr eaLnBrk="1" hangingPunct="1">
                  <a:buFontTx/>
                  <a:buNone/>
                </a:pPr>
                <a:r>
                  <a:rPr lang="uk-UA" sz="2400" b="1" dirty="0" smtClean="0">
                    <a:latin typeface="Times New Roman" pitchFamily="18" charset="0"/>
                  </a:rPr>
                  <a:t>В клінічних лабораторіях:</a:t>
                </a:r>
                <a:r>
                  <a:rPr lang="uk-UA" sz="2400" dirty="0" smtClean="0">
                    <a:latin typeface="Times New Roman" pitchFamily="18" charset="0"/>
                  </a:rPr>
                  <a:t> для визначення в крові сечової кислоти, іонів кальцію, калію, Ф-каталази.</a:t>
                </a:r>
              </a:p>
              <a:p>
                <a:pPr eaLnBrk="1" hangingPunct="1">
                  <a:buFontTx/>
                  <a:buNone/>
                </a:pPr>
                <a:r>
                  <a:rPr lang="uk-UA" sz="2400" b="1" dirty="0" smtClean="0">
                    <a:latin typeface="Times New Roman" pitchFamily="18" charset="0"/>
                  </a:rPr>
                  <a:t>В </a:t>
                </a:r>
                <a:r>
                  <a:rPr lang="uk-UA" sz="2400" b="1" dirty="0" smtClean="0">
                    <a:latin typeface="Times New Roman" pitchFamily="18" charset="0"/>
                  </a:rPr>
                  <a:t>гігієнічній </a:t>
                </a:r>
                <a:r>
                  <a:rPr lang="uk-UA" sz="2400" b="1" dirty="0" smtClean="0">
                    <a:latin typeface="Times New Roman" pitchFamily="18" charset="0"/>
                  </a:rPr>
                  <a:t>практиці: </a:t>
                </a:r>
                <a:r>
                  <a:rPr lang="uk-UA" sz="2400" dirty="0" smtClean="0">
                    <a:latin typeface="Times New Roman" pitchFamily="18" charset="0"/>
                  </a:rPr>
                  <a:t>для дослідження питної та </a:t>
                </a:r>
                <a:r>
                  <a:rPr lang="uk-UA" sz="2400" dirty="0" smtClean="0">
                    <a:latin typeface="Times New Roman" pitchFamily="18" charset="0"/>
                  </a:rPr>
                  <a:t>стічних </a:t>
                </a:r>
                <a:r>
                  <a:rPr lang="uk-UA" sz="2400" dirty="0" smtClean="0">
                    <a:latin typeface="Times New Roman" pitchFamily="18" charset="0"/>
                  </a:rPr>
                  <a:t>вод.</a:t>
                </a:r>
                <a:endParaRPr lang="ru-RU" sz="2400" dirty="0" smtClean="0">
                  <a:latin typeface="Times New Roman" pitchFamily="18" charset="0"/>
                </a:endParaRPr>
              </a:p>
              <a:p>
                <a:pPr eaLnBrk="1" hangingPunct="1">
                  <a:buFontTx/>
                  <a:buNone/>
                </a:pPr>
                <a:endParaRPr lang="ru-RU" sz="2800" dirty="0" smtClean="0">
                  <a:latin typeface="Times New Roman" pitchFamily="18" charset="0"/>
                </a:endParaRPr>
              </a:p>
              <a:p>
                <a:pPr eaLnBrk="1" hangingPunct="1">
                  <a:buFontTx/>
                  <a:buNone/>
                </a:pPr>
                <a:endParaRPr lang="ru-RU" sz="2800" dirty="0" smtClean="0">
                  <a:latin typeface="Times New Roman" pitchFamily="18" charset="0"/>
                </a:endParaRPr>
              </a:p>
              <a:p>
                <a:pPr eaLnBrk="1" hangingPunct="1"/>
                <a:endParaRPr lang="ru-RU" sz="2400" dirty="0" smtClean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1331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188640"/>
                <a:ext cx="9036496" cy="5545137"/>
              </a:xfrm>
              <a:blipFill rotWithShape="1">
                <a:blip r:embed="rId2"/>
                <a:stretch>
                  <a:fillRect l="-1080" t="-879" r="-405" b="-175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5544616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uk-UA" sz="2400" dirty="0" smtClean="0"/>
              <a:t>Методи кількісного аналізу.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Об'ємний метод аналізу. Закон еквівалентів.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Мірний посуд та оснащення. Ваги.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Основні поняття об'ємного аналізу.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Вимоги, що пред'являються до стандартних речовин.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Види титрування (пряме, зворотне, замісника).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Величини </a:t>
            </a:r>
            <a:r>
              <a:rPr lang="uk-UA" sz="2400" dirty="0" err="1" smtClean="0"/>
              <a:t>рН</a:t>
            </a:r>
            <a:r>
              <a:rPr lang="uk-UA" sz="2400" dirty="0" smtClean="0"/>
              <a:t> індикаторів.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Класифікація об'ємних методів аналізу.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Криві титрування.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Теоретичні основи проведення лабораторної роботи.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630502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r>
              <a:rPr lang="uk-UA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 відновлення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sz="3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залежать від характеру </a:t>
            </a:r>
            <a:r>
              <a:rPr lang="uk-UA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268760"/>
                <a:ext cx="9036496" cy="5440362"/>
              </a:xfrm>
            </p:spPr>
            <p:txBody>
              <a:bodyPr/>
              <a:lstStyle/>
              <a:p>
                <a:r>
                  <a:rPr lang="uk-UA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uk-UA" sz="2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сильнокислому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відновлення </a:t>
                </a:r>
                <a:r>
                  <a:rPr lang="en-US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4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</a:t>
                </a:r>
                <a:r>
                  <a:rPr lang="en-US" sz="24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2+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(знебарвлення)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 </a:t>
                </a:r>
                <a:r>
                  <a:rPr lang="uk-UA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+ 8H</a:t>
                </a:r>
                <a:r>
                  <a:rPr lang="en-US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+ 5e →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</a:t>
                </a:r>
                <a:r>
                  <a:rPr lang="en-US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2+</a:t>
                </a:r>
                <a:r>
                  <a:rPr lang="uk-UA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4H</a:t>
                </a:r>
                <a:r>
                  <a:rPr lang="en-US" sz="2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50000"/>
                  </a:lnSpc>
                  <a:spcBef>
                    <a:spcPts val="0"/>
                  </a:spcBef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фіолетовий		                знебарвлення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колір</a:t>
                </a:r>
              </a:p>
              <a:p>
                <a:pPr>
                  <a:spcBef>
                    <a:spcPts val="0"/>
                  </a:spcBef>
                </a:pPr>
                <a:r>
                  <a:rPr lang="uk-UA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Окиснення </a:t>
                </a:r>
                <a:r>
                  <a:rPr lang="uk-UA" sz="2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нітрітів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2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 </a:t>
                </a:r>
                <a:r>
                  <a:rPr lang="uk-UA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</a:t>
                </a:r>
                <a:r>
                  <a:rPr lang="en-US" dirty="0"/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+ 6H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→ 2Mn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2+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3H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uk-U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uk-UA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uk-UA" sz="2400" i="1">
                        <a:latin typeface="Cambria Math" panose="02040503050406030204" pitchFamily="18" charset="0"/>
                      </a:rPr>
                      <m:t>=1,52 В</m:t>
                    </m:r>
                  </m:oMath>
                </a14:m>
                <a:r>
                  <a:rPr lang="ru-RU" sz="2400" dirty="0">
                    <a:latin typeface="Times New Roman" pitchFamily="18" charset="0"/>
                  </a:rPr>
                  <a:t>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sz="2400" b="1" baseline="-25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uk-UA" sz="2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Мекв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М</m:t>
                        </m:r>
                      </m:num>
                      <m:den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uk-UA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uk-UA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158,04</m:t>
                        </m:r>
                      </m:num>
                      <m:den>
                        <m:r>
                          <a:rPr lang="uk-UA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uk-UA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=31,61 </m:t>
                    </m:r>
                    <m:f>
                      <m:fPr>
                        <m:type m:val="skw"/>
                        <m:ctrlPr>
                          <a:rPr lang="uk-UA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г</m:t>
                        </m:r>
                      </m:num>
                      <m:den>
                        <m:r>
                          <a:rPr lang="uk-UA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моль</m:t>
                        </m:r>
                      </m:den>
                    </m:f>
                  </m:oMath>
                </a14:m>
                <a:endParaRPr lang="uk-UA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uk-UA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uk-UA" sz="2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сильнолужному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відновлення </a:t>
                </a:r>
                <a:r>
                  <a:rPr 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</a:t>
                </a:r>
                <a:r>
                  <a:rPr lang="en-US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uk-UA" sz="2800" b="1" i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2-</a:t>
                </a:r>
                <a:r>
                  <a:rPr lang="en-US" sz="2800" b="1" i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 </a:t>
                </a:r>
                <a:r>
                  <a:rPr lang="uk-UA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е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uk-UA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2-</a:t>
                </a:r>
                <a:r>
                  <a:rPr lang="en-US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lnSpc>
                    <a:spcPct val="50000"/>
                  </a:lnSpc>
                  <a:spcBef>
                    <a:spcPts val="0"/>
                  </a:spcBef>
                  <a:buNone/>
                </a:pP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фіолетовий                    зелений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колір                           </a:t>
                </a:r>
                <a:r>
                  <a:rPr lang="uk-UA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колір</a:t>
                </a:r>
                <a:endParaRPr lang="uk-UA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uk-UA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Окиснення </a:t>
                </a:r>
                <a:r>
                  <a:rPr lang="uk-UA" sz="24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нітрітів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 </a:t>
                </a:r>
                <a:r>
                  <a:rPr lang="uk-UA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uk-UA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2MnO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NO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uk-U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uk-UA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uk-UA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uk-UA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uk-UA" sz="2400" i="1">
                        <a:latin typeface="Cambria Math" panose="02040503050406030204" pitchFamily="18" charset="0"/>
                      </a:rPr>
                      <m:t>,5</m:t>
                    </m:r>
                    <m:r>
                      <a:rPr lang="uk-UA" sz="2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uk-UA" sz="2400" i="1">
                        <a:latin typeface="Cambria Math" panose="02040503050406030204" pitchFamily="18" charset="0"/>
                      </a:rPr>
                      <m:t> В</m:t>
                    </m:r>
                  </m:oMath>
                </a14:m>
                <a:r>
                  <a:rPr lang="ru-RU" sz="2400" dirty="0">
                    <a:latin typeface="Times New Roman" pitchFamily="18" charset="0"/>
                  </a:rPr>
                  <a:t>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sz="2400" b="1" baseline="-25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uk-UA" sz="24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Мекв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М</m:t>
                        </m:r>
                      </m:num>
                      <m:den>
                        <m:r>
                          <a:rPr lang="uk-UA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uk-UA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4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158,04</m:t>
                        </m:r>
                      </m:num>
                      <m:den>
                        <m:r>
                          <a:rPr lang="uk-UA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uk-UA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r>
                      <a:rPr lang="uk-UA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158,04</m:t>
                    </m:r>
                    <m:r>
                      <a:rPr lang="uk-UA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uk-UA" sz="24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г</m:t>
                        </m:r>
                      </m:num>
                      <m:den>
                        <m:r>
                          <a:rPr lang="uk-UA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моль</m:t>
                        </m:r>
                      </m:den>
                    </m:f>
                  </m:oMath>
                </a14:m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268760"/>
                <a:ext cx="9036496" cy="5440362"/>
              </a:xfrm>
              <a:blipFill rotWithShape="1">
                <a:blip r:embed="rId2"/>
                <a:stretch>
                  <a:fillRect l="-945" t="-448" b="-15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0959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4802" y="13342"/>
                <a:ext cx="9148801" cy="6480720"/>
              </a:xfrm>
            </p:spPr>
            <p:txBody>
              <a:bodyPr/>
              <a:lstStyle/>
              <a:p>
                <a:r>
                  <a:rPr lang="uk-UA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нейтральному і </a:t>
                </a:r>
                <a:r>
                  <a:rPr lang="uk-UA" sz="2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слаболужному</a:t>
                </a:r>
                <a:r>
                  <a:rPr lang="uk-UA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середовищах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відновлення </a:t>
                </a:r>
                <a:r>
                  <a:rPr 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</a:t>
                </a:r>
                <a:r>
                  <a:rPr lang="en-US" sz="2800" b="1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uk-UA" sz="2800" b="1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малорозчинна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сполука)</a:t>
                </a: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 </a:t>
                </a:r>
                <a:r>
                  <a:rPr lang="uk-UA" sz="2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sz="28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+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uk-UA" sz="2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4О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uk-UA" sz="28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</a:p>
              <a:p>
                <a:pPr marL="0" indent="0">
                  <a:lnSpc>
                    <a:spcPct val="50000"/>
                  </a:lnSpc>
                  <a:spcBef>
                    <a:spcPts val="0"/>
                  </a:spcBef>
                  <a:buNone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фіолетовий		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коричневий</a:t>
                </a:r>
                <a:endParaRPr lang="uk-U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колір                                            </a:t>
                </a:r>
                <a:r>
                  <a:rPr lang="uk-UA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колір</a:t>
                </a:r>
                <a:endParaRPr lang="uk-U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uk-UA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Окиснення </a:t>
                </a:r>
                <a:r>
                  <a:rPr lang="uk-UA" sz="2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нітрітів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uk-UA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uk-UA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H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2MnO</a:t>
                </a:r>
                <a:r>
                  <a:rPr lang="uk-UA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r>
                  <a:rPr lang="en-US" sz="24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‑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2О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uk-UA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uk-UA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uk-UA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uk-UA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uk-UA" sz="2400" i="1">
                        <a:latin typeface="Cambria Math" panose="02040503050406030204" pitchFamily="18" charset="0"/>
                      </a:rPr>
                      <m:t>=0,5</m:t>
                    </m:r>
                    <m:r>
                      <a:rPr lang="uk-UA" sz="24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uk-UA" sz="2400" i="1">
                        <a:latin typeface="Cambria Math" panose="02040503050406030204" pitchFamily="18" charset="0"/>
                      </a:rPr>
                      <m:t> В</m:t>
                    </m:r>
                  </m:oMath>
                </a14:m>
                <a:r>
                  <a:rPr lang="ru-RU" sz="2400" dirty="0">
                    <a:latin typeface="Times New Roman" pitchFamily="18" charset="0"/>
                  </a:rPr>
                  <a:t>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8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8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sz="2800" b="1" baseline="-25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uk-UA" sz="28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Мекв</a:t>
                </a:r>
                <a:r>
                  <a:rPr lang="uk-UA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М</m:t>
                        </m:r>
                      </m:num>
                      <m:den>
                        <m:r>
                          <a:rPr lang="uk-UA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uk-UA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uk-UA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158,04</m:t>
                        </m:r>
                      </m:num>
                      <m:den>
                        <m:r>
                          <a:rPr lang="uk-UA" sz="2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uk-UA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5</m:t>
                    </m:r>
                    <m:r>
                      <a:rPr lang="uk-UA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uk-UA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uk-UA" sz="2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68</m:t>
                    </m:r>
                    <m:r>
                      <a:rPr lang="uk-UA" sz="28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type m:val="skw"/>
                        <m:ctrlPr>
                          <a:rPr lang="uk-UA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г</m:t>
                        </m:r>
                      </m:num>
                      <m:den>
                        <m:r>
                          <a:rPr lang="uk-UA" sz="28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моль</m:t>
                        </m:r>
                      </m:den>
                    </m:f>
                  </m:oMath>
                </a14:m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endParaRPr lang="uk-UA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Зберігають 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b="1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темному </a:t>
                </a:r>
                <a:r>
                  <a:rPr lang="uk-UA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скляному посуді 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тому, що під дією світла він </a:t>
                </a:r>
                <a:r>
                  <a:rPr lang="uk-UA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розкладається</a:t>
                </a: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uk-UA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uk-UA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MnO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O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endParaRPr lang="uk-UA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endParaRPr lang="uk-UA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uk-UA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4802" y="13342"/>
                <a:ext cx="9148801" cy="6480720"/>
              </a:xfrm>
              <a:blipFill rotWithShape="1">
                <a:blip r:embed="rId3"/>
                <a:stretch>
                  <a:fillRect l="-1666" t="-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591498"/>
              </p:ext>
            </p:extLst>
          </p:nvPr>
        </p:nvGraphicFramePr>
        <p:xfrm>
          <a:off x="1835696" y="4797152"/>
          <a:ext cx="87837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Уравнение" r:id="rId4" imgW="469800" imgH="228600" progId="Equation.3">
                  <p:embed/>
                </p:oleObj>
              </mc:Choice>
              <mc:Fallback>
                <p:oleObj name="Уравнение" r:id="rId4" imgW="4698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797152"/>
                        <a:ext cx="878373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6552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435975" cy="590391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</a:rPr>
              <a:t>Йодометрія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</a:rPr>
              <a:t>– метод об'ємного аналізу, в основі якого лежить реакція</a:t>
            </a:r>
            <a:r>
              <a:rPr lang="ru-RU" sz="2800" dirty="0" smtClean="0">
                <a:latin typeface="Times New Roman" pitchFamily="18" charset="0"/>
              </a:rPr>
              <a:t>:</a:t>
            </a:r>
          </a:p>
          <a:p>
            <a:pPr algn="ctr" eaLnBrk="1" hangingPunct="1">
              <a:lnSpc>
                <a:spcPct val="90000"/>
              </a:lnSpc>
            </a:pPr>
            <a:r>
              <a:rPr lang="en-GB" sz="2800" dirty="0" smtClean="0">
                <a:latin typeface="Times New Roman" pitchFamily="18" charset="0"/>
              </a:rPr>
              <a:t>I</a:t>
            </a:r>
            <a:r>
              <a:rPr lang="en-GB" sz="2800" baseline="-25000" dirty="0" smtClean="0">
                <a:latin typeface="Times New Roman" pitchFamily="18" charset="0"/>
              </a:rPr>
              <a:t>2 </a:t>
            </a:r>
            <a:r>
              <a:rPr lang="en-GB" sz="2800" dirty="0" smtClean="0">
                <a:latin typeface="Times New Roman" pitchFamily="18" charset="0"/>
              </a:rPr>
              <a:t>+ 2e </a:t>
            </a:r>
            <a:r>
              <a:rPr lang="en-GB" sz="2800" dirty="0" smtClean="0">
                <a:latin typeface="Times New Roman" pitchFamily="18" charset="0"/>
                <a:sym typeface="Symbol" pitchFamily="18" charset="2"/>
              </a:rPr>
              <a:t> 2I</a:t>
            </a:r>
            <a:r>
              <a:rPr lang="en-GB" sz="2800" baseline="30000" dirty="0" smtClean="0">
                <a:latin typeface="Times New Roman" pitchFamily="18" charset="0"/>
                <a:sym typeface="Symbol" pitchFamily="18" charset="2"/>
              </a:rPr>
              <a:t>-</a:t>
            </a:r>
          </a:p>
          <a:p>
            <a:pPr algn="ctr" eaLnBrk="1" hangingPunct="1">
              <a:lnSpc>
                <a:spcPct val="90000"/>
              </a:lnSpc>
            </a:pPr>
            <a:r>
              <a:rPr lang="en-GB" sz="2800" dirty="0" smtClean="0">
                <a:latin typeface="Times New Roman" pitchFamily="18" charset="0"/>
                <a:sym typeface="Symbol" pitchFamily="18" charset="2"/>
              </a:rPr>
              <a:t>2I</a:t>
            </a:r>
            <a:r>
              <a:rPr lang="en-GB" sz="2800" baseline="30000" dirty="0" smtClean="0">
                <a:latin typeface="Times New Roman" pitchFamily="18" charset="0"/>
                <a:sym typeface="Symbol" pitchFamily="18" charset="2"/>
              </a:rPr>
              <a:t>- </a:t>
            </a:r>
            <a:r>
              <a:rPr lang="en-GB" sz="2800" dirty="0" smtClean="0">
                <a:latin typeface="Times New Roman" pitchFamily="18" charset="0"/>
                <a:sym typeface="Symbol" pitchFamily="18" charset="2"/>
              </a:rPr>
              <a:t>- </a:t>
            </a:r>
            <a:r>
              <a:rPr lang="en-GB" sz="2800" dirty="0" smtClean="0">
                <a:latin typeface="Times New Roman" pitchFamily="18" charset="0"/>
              </a:rPr>
              <a:t>2e </a:t>
            </a:r>
            <a:r>
              <a:rPr lang="en-GB" sz="2800" dirty="0" smtClean="0">
                <a:latin typeface="Times New Roman" pitchFamily="18" charset="0"/>
                <a:sym typeface="Symbol" pitchFamily="18" charset="2"/>
              </a:rPr>
              <a:t> </a:t>
            </a:r>
            <a:r>
              <a:rPr lang="en-GB" sz="2800" dirty="0" smtClean="0">
                <a:latin typeface="Times New Roman" pitchFamily="18" charset="0"/>
              </a:rPr>
              <a:t>I</a:t>
            </a:r>
            <a:r>
              <a:rPr lang="en-GB" sz="2800" baseline="-25000" dirty="0" smtClean="0">
                <a:latin typeface="Times New Roman" pitchFamily="18" charset="0"/>
              </a:rPr>
              <a:t>2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z="2800" b="1" dirty="0" smtClean="0">
                <a:latin typeface="Times New Roman" pitchFamily="18" charset="0"/>
                <a:sym typeface="Symbol" pitchFamily="18" charset="2"/>
              </a:rPr>
              <a:t>В лабораторно-клінічних</a:t>
            </a:r>
            <a:r>
              <a:rPr lang="uk-UA" sz="2800" dirty="0" smtClean="0">
                <a:latin typeface="Times New Roman" pitchFamily="18" charset="0"/>
                <a:sym typeface="Symbol" pitchFamily="18" charset="2"/>
              </a:rPr>
              <a:t> аналізах йодометрія визначають вміст цукру в крові, аскорбінову кислоту, </a:t>
            </a:r>
            <a:r>
              <a:rPr lang="uk-UA" sz="2800" dirty="0" err="1" smtClean="0">
                <a:latin typeface="Times New Roman" pitchFamily="18" charset="0"/>
                <a:sym typeface="Symbol" pitchFamily="18" charset="2"/>
              </a:rPr>
              <a:t>пероксидазу</a:t>
            </a:r>
            <a:r>
              <a:rPr lang="uk-UA" sz="2800" dirty="0" smtClean="0">
                <a:latin typeface="Times New Roman" pitchFamily="18" charset="0"/>
                <a:sym typeface="Symbol" pitchFamily="18" charset="2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sz="2800" b="1" dirty="0" smtClean="0">
                <a:latin typeface="Times New Roman" pitchFamily="18" charset="0"/>
                <a:sym typeface="Symbol" pitchFamily="18" charset="2"/>
              </a:rPr>
              <a:t>У санітарно-гігієнічної практиці </a:t>
            </a:r>
            <a:r>
              <a:rPr lang="uk-UA" sz="2800" dirty="0" smtClean="0">
                <a:latin typeface="Times New Roman" pitchFamily="18" charset="0"/>
                <a:sym typeface="Symbol" pitchFamily="18" charset="2"/>
              </a:rPr>
              <a:t>– вміст активного хлору в питній та господарської воді; в фармації і судово-медичних дослідженнях – наявність та вміст сильнодіючих і отруйних лікарських препаратів: формаліну, анальгіну та ін.</a:t>
            </a:r>
            <a:endParaRPr lang="uk-UA" sz="2800" baseline="30000" dirty="0" smtClean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Комплексонометрія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algn="just" eaLnBrk="1" hangingPunct="1"/>
            <a:r>
              <a:rPr lang="uk-UA" sz="2400" dirty="0" smtClean="0">
                <a:latin typeface="Times New Roman" pitchFamily="18" charset="0"/>
              </a:rPr>
              <a:t>У </a:t>
            </a:r>
            <a:r>
              <a:rPr lang="uk-UA" sz="2400" dirty="0" err="1" smtClean="0">
                <a:latin typeface="Times New Roman" pitchFamily="18" charset="0"/>
              </a:rPr>
              <a:t>комплексонометричному</a:t>
            </a:r>
            <a:r>
              <a:rPr lang="uk-UA" sz="2400" dirty="0" smtClean="0">
                <a:latin typeface="Times New Roman" pitchFamily="18" charset="0"/>
              </a:rPr>
              <a:t> аналізі для визначення металів використовують </a:t>
            </a:r>
            <a:r>
              <a:rPr lang="uk-UA" sz="2400" dirty="0" err="1" smtClean="0">
                <a:latin typeface="Times New Roman" pitchFamily="18" charset="0"/>
              </a:rPr>
              <a:t>титріметричні</a:t>
            </a:r>
            <a:r>
              <a:rPr lang="uk-UA" sz="2400" dirty="0" smtClean="0">
                <a:latin typeface="Times New Roman" pitchFamily="18" charset="0"/>
              </a:rPr>
              <a:t> методи, засновані на утворені стійких </a:t>
            </a:r>
            <a:r>
              <a:rPr lang="uk-UA" sz="2400" dirty="0" err="1" smtClean="0">
                <a:latin typeface="Times New Roman" pitchFamily="18" charset="0"/>
              </a:rPr>
              <a:t>внутрішньокомплексних</a:t>
            </a:r>
            <a:r>
              <a:rPr lang="uk-UA" sz="2400" dirty="0" smtClean="0">
                <a:latin typeface="Times New Roman" pitchFamily="18" charset="0"/>
              </a:rPr>
              <a:t> сполук між </a:t>
            </a:r>
            <a:r>
              <a:rPr lang="uk-UA" sz="2400" dirty="0" err="1" smtClean="0">
                <a:latin typeface="Times New Roman" pitchFamily="18" charset="0"/>
              </a:rPr>
              <a:t>титрантом</a:t>
            </a:r>
            <a:r>
              <a:rPr lang="uk-UA" sz="2400" dirty="0" smtClean="0">
                <a:latin typeface="Times New Roman" pitchFamily="18" charset="0"/>
              </a:rPr>
              <a:t> – </a:t>
            </a:r>
            <a:r>
              <a:rPr lang="uk-UA" sz="2400" dirty="0" err="1" smtClean="0">
                <a:latin typeface="Times New Roman" pitchFamily="18" charset="0"/>
              </a:rPr>
              <a:t>комплексоном</a:t>
            </a:r>
            <a:r>
              <a:rPr lang="uk-UA" sz="2400" dirty="0" smtClean="0">
                <a:latin typeface="Times New Roman" pitchFamily="18" charset="0"/>
              </a:rPr>
              <a:t> і іонами металів.</a:t>
            </a:r>
          </a:p>
          <a:p>
            <a:pPr algn="just" eaLnBrk="1" hangingPunct="1"/>
            <a:r>
              <a:rPr lang="uk-UA" sz="2400" dirty="0" smtClean="0">
                <a:latin typeface="Times New Roman" pitchFamily="18" charset="0"/>
              </a:rPr>
              <a:t>Лікарські і </a:t>
            </a:r>
            <a:r>
              <a:rPr lang="uk-UA" sz="2400" dirty="0" err="1" smtClean="0">
                <a:latin typeface="Times New Roman" pitchFamily="18" charset="0"/>
              </a:rPr>
              <a:t>діагностічні</a:t>
            </a:r>
            <a:r>
              <a:rPr lang="uk-UA" sz="2400" dirty="0" smtClean="0">
                <a:latin typeface="Times New Roman" pitchFamily="18" charset="0"/>
              </a:rPr>
              <a:t> засоби, що розробляються на </a:t>
            </a:r>
            <a:r>
              <a:rPr lang="uk-UA" sz="2400" dirty="0">
                <a:latin typeface="Times New Roman" pitchFamily="18" charset="0"/>
              </a:rPr>
              <a:t>основі </a:t>
            </a:r>
            <a:r>
              <a:rPr lang="uk-UA" sz="2400" dirty="0" err="1" smtClean="0">
                <a:latin typeface="Times New Roman" pitchFamily="18" charset="0"/>
              </a:rPr>
              <a:t>комплексоутворюючих</a:t>
            </a:r>
            <a:r>
              <a:rPr lang="uk-UA" sz="2400" dirty="0" smtClean="0">
                <a:latin typeface="Times New Roman" pitchFamily="18" charset="0"/>
              </a:rPr>
              <a:t> сполук, серед яких важливе місце займають </a:t>
            </a:r>
            <a:r>
              <a:rPr lang="uk-UA" sz="2400" dirty="0" err="1" smtClean="0">
                <a:latin typeface="Times New Roman" pitchFamily="18" charset="0"/>
              </a:rPr>
              <a:t>комплексони</a:t>
            </a:r>
            <a:r>
              <a:rPr lang="uk-UA" sz="2400" dirty="0" smtClean="0">
                <a:latin typeface="Times New Roman" pitchFamily="18" charset="0"/>
              </a:rPr>
              <a:t>, наприклад </a:t>
            </a:r>
            <a:r>
              <a:rPr lang="uk-UA" sz="2400" dirty="0" err="1" smtClean="0">
                <a:latin typeface="Times New Roman" pitchFamily="18" charset="0"/>
              </a:rPr>
              <a:t>трилон</a:t>
            </a:r>
            <a:r>
              <a:rPr lang="uk-UA" sz="2400" dirty="0" smtClean="0">
                <a:latin typeface="Times New Roman" pitchFamily="18" charset="0"/>
              </a:rPr>
              <a:t> Б. Даний </a:t>
            </a:r>
            <a:r>
              <a:rPr lang="uk-UA" sz="2400" dirty="0" err="1" smtClean="0">
                <a:latin typeface="Times New Roman" pitchFamily="18" charset="0"/>
              </a:rPr>
              <a:t>комплексон</a:t>
            </a:r>
            <a:r>
              <a:rPr lang="uk-UA" sz="2400" dirty="0" smtClean="0">
                <a:latin typeface="Times New Roman" pitchFamily="18" charset="0"/>
              </a:rPr>
              <a:t> використовується в медицині, в зв'язку з його здатністю утворювати стійкі комплекси з багатьма </a:t>
            </a:r>
            <a:r>
              <a:rPr lang="uk-UA" sz="2400" dirty="0" err="1" smtClean="0">
                <a:latin typeface="Times New Roman" pitchFamily="18" charset="0"/>
              </a:rPr>
              <a:t>двух-</a:t>
            </a:r>
            <a:r>
              <a:rPr lang="uk-UA" sz="2400" dirty="0" smtClean="0">
                <a:latin typeface="Times New Roman" pitchFamily="18" charset="0"/>
              </a:rPr>
              <a:t> і трьох-валентними металами. Такі комплекси, що утворюються в організмі, виводяться сечею.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</a:rPr>
            </a:b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Вимоги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що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пред'являються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 до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реакцій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 в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об'ємному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аналізі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</a:rPr>
              <a:t>1.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Повинна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протікати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швидко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, бути практично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незворотною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</a:rPr>
              <a:t>2.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Повинна бути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чітко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</a:rPr>
              <a:t>стехіометрична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Повинна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протікати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кількісно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, тому константа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рівноваги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повинна бути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високою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</a:rPr>
              <a:t>4.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Повинен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існувати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спосіб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фіксування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точки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еквівалентності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</a:rPr>
              <a:t>5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Не повинно бути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побічних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</a:rPr>
              <a:t>реакцій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ru-RU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3400" i="1" dirty="0" smtClean="0">
                <a:solidFill>
                  <a:srgbClr val="000000"/>
                </a:solidFill>
                <a:latin typeface="Times New Roman" pitchFamily="18" charset="0"/>
              </a:rPr>
              <a:t>За способом виконання розрізняють </a:t>
            </a:r>
            <a:r>
              <a:rPr lang="uk-UA" sz="3400" b="1" i="1" dirty="0" smtClean="0">
                <a:solidFill>
                  <a:srgbClr val="FF0000"/>
                </a:solidFill>
                <a:latin typeface="Times New Roman" pitchFamily="18" charset="0"/>
              </a:rPr>
              <a:t>пряме, </a:t>
            </a:r>
            <a:r>
              <a:rPr lang="uk-UA" sz="3400" b="1" i="1" dirty="0" err="1" smtClean="0">
                <a:solidFill>
                  <a:srgbClr val="FF0000"/>
                </a:solidFill>
                <a:latin typeface="Times New Roman" pitchFamily="18" charset="0"/>
              </a:rPr>
              <a:t>зворотнє</a:t>
            </a:r>
            <a:r>
              <a:rPr lang="uk-UA" sz="34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uk-UA" sz="3400" i="1" dirty="0" smtClean="0">
                <a:solidFill>
                  <a:srgbClr val="FF0000"/>
                </a:solidFill>
                <a:latin typeface="Times New Roman" pitchFamily="18" charset="0"/>
              </a:rPr>
              <a:t>титрування</a:t>
            </a:r>
            <a:r>
              <a:rPr lang="uk-UA" sz="3400" b="1" i="1" dirty="0" smtClean="0">
                <a:solidFill>
                  <a:srgbClr val="FF0000"/>
                </a:solidFill>
                <a:latin typeface="Times New Roman" pitchFamily="18" charset="0"/>
              </a:rPr>
              <a:t> і титрування заступника</a:t>
            </a:r>
          </a:p>
          <a:p>
            <a:pPr algn="just" eaLnBrk="1" hangingPunct="1">
              <a:lnSpc>
                <a:spcPct val="90000"/>
              </a:lnSpc>
            </a:pPr>
            <a:endParaRPr lang="ru-RU" sz="3400" i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uk-UA" sz="3600" dirty="0" smtClean="0">
                <a:solidFill>
                  <a:srgbClr val="000000"/>
                </a:solidFill>
                <a:latin typeface="Times New Roman" pitchFamily="18" charset="0"/>
              </a:rPr>
              <a:t>При </a:t>
            </a:r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</a:rPr>
              <a:t>прямому титруванні </a:t>
            </a:r>
            <a:r>
              <a:rPr lang="uk-UA" sz="3600" dirty="0" err="1" smtClean="0">
                <a:solidFill>
                  <a:srgbClr val="000000"/>
                </a:solidFill>
                <a:latin typeface="Times New Roman" pitchFamily="18" charset="0"/>
              </a:rPr>
              <a:t>титрант</a:t>
            </a:r>
            <a:r>
              <a:rPr lang="uk-UA" sz="36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</a:rPr>
              <a:t>(</a:t>
            </a:r>
            <a:r>
              <a:rPr lang="ru-RU" sz="3600" dirty="0">
                <a:latin typeface="Times New Roman" pitchFamily="18" charset="0"/>
              </a:rPr>
              <a:t>С</a:t>
            </a:r>
            <a:r>
              <a:rPr lang="ru-RU" sz="3600" baseline="-25000" dirty="0">
                <a:latin typeface="Times New Roman" pitchFamily="18" charset="0"/>
              </a:rPr>
              <a:t>1</a:t>
            </a:r>
            <a:r>
              <a:rPr lang="en-US" sz="3600" dirty="0">
                <a:latin typeface="Times New Roman" pitchFamily="18" charset="0"/>
              </a:rPr>
              <a:t>V</a:t>
            </a:r>
            <a:r>
              <a:rPr lang="ru-RU" sz="3600" baseline="-25000" dirty="0" smtClean="0">
                <a:latin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</a:rPr>
              <a:t>відомі</a:t>
            </a:r>
            <a:r>
              <a:rPr lang="ru-RU" sz="3600" dirty="0" smtClean="0">
                <a:latin typeface="Times New Roman" pitchFamily="18" charset="0"/>
              </a:rPr>
              <a:t>) </a:t>
            </a:r>
            <a:r>
              <a:rPr lang="uk-UA" sz="3600" dirty="0" smtClean="0">
                <a:solidFill>
                  <a:srgbClr val="000000"/>
                </a:solidFill>
                <a:latin typeface="Times New Roman" pitchFamily="18" charset="0"/>
              </a:rPr>
              <a:t>безпосередньо додають до </a:t>
            </a:r>
            <a:r>
              <a:rPr lang="uk-UA" sz="3600" dirty="0" err="1" smtClean="0">
                <a:solidFill>
                  <a:srgbClr val="000000"/>
                </a:solidFill>
                <a:latin typeface="Times New Roman" pitchFamily="18" charset="0"/>
              </a:rPr>
              <a:t>титруємої</a:t>
            </a:r>
            <a:r>
              <a:rPr lang="uk-UA" sz="3600" dirty="0" smtClean="0">
                <a:solidFill>
                  <a:srgbClr val="000000"/>
                </a:solidFill>
                <a:latin typeface="Times New Roman" pitchFamily="18" charset="0"/>
              </a:rPr>
              <a:t> речовини (</a:t>
            </a:r>
            <a:r>
              <a:rPr lang="en-US" sz="3600" dirty="0" smtClean="0">
                <a:latin typeface="Times New Roman" pitchFamily="18" charset="0"/>
              </a:rPr>
              <a:t>V</a:t>
            </a:r>
            <a:r>
              <a:rPr lang="ru-RU" sz="3600" baseline="-25000" dirty="0" smtClean="0">
                <a:latin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</a:rPr>
              <a:t>відомо</a:t>
            </a:r>
            <a:r>
              <a:rPr lang="ru-RU" sz="3600" dirty="0" smtClean="0">
                <a:latin typeface="Times New Roman" pitchFamily="18" charset="0"/>
              </a:rPr>
              <a:t>)</a:t>
            </a:r>
            <a:r>
              <a:rPr lang="uk-UA" sz="3600" dirty="0" smtClean="0">
                <a:solidFill>
                  <a:srgbClr val="000000"/>
                </a:solidFill>
                <a:latin typeface="Times New Roman" pitchFamily="18" charset="0"/>
              </a:rPr>
              <a:t>. Такий спосіб застосовується тільки при виконанні всіх вимог, перерахованих вище. Визначаємо </a:t>
            </a:r>
            <a:r>
              <a:rPr lang="ru-RU" sz="3600" dirty="0" smtClean="0">
                <a:latin typeface="Times New Roman" pitchFamily="18" charset="0"/>
              </a:rPr>
              <a:t>С</a:t>
            </a:r>
            <a:r>
              <a:rPr lang="ru-RU" sz="3600" baseline="-25000" dirty="0" smtClean="0">
                <a:latin typeface="Times New Roman" pitchFamily="18" charset="0"/>
              </a:rPr>
              <a:t>2.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</a:rPr>
              <a:t>Дослід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</a:rPr>
              <a:t>проводимо 3 рази</a:t>
            </a:r>
            <a:endParaRPr lang="ru-RU" sz="3600" baseline="-25000" dirty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uk-UA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569200" cy="6264275"/>
          </a:xfrm>
        </p:spPr>
        <p:txBody>
          <a:bodyPr/>
          <a:lstStyle/>
          <a:p>
            <a:pPr algn="just" eaLnBrk="1" hangingPunct="1"/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Якщо швидкість реакції мала, або не вдається підібрати індикатор, або спостерігаються побічні ефекти, можна використовувати метод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</a:rPr>
              <a:t>зворотного титрування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algn="just" eaLnBrk="1" hangingPunct="1"/>
            <a:endParaRPr lang="uk-UA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Додати до досліджуваного розчину відчутний надлишок 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</a:rPr>
              <a:t>титранту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 Т</a:t>
            </a:r>
            <a:r>
              <a:rPr lang="uk-UA" baseline="-25000" dirty="0" smtClean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, довести реакцію до кінця, а потім знайти </a:t>
            </a:r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кількість не </a:t>
            </a:r>
            <a:r>
              <a:rPr lang="uk-UA" dirty="0" err="1">
                <a:solidFill>
                  <a:srgbClr val="000000"/>
                </a:solidFill>
                <a:latin typeface="Times New Roman" pitchFamily="18" charset="0"/>
              </a:rPr>
              <a:t>прореагувавшого</a:t>
            </a:r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</a:rPr>
              <a:t>титранту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, титруванням його іншим 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</a:rPr>
              <a:t>титрантом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 Т</a:t>
            </a:r>
            <a:r>
              <a:rPr lang="uk-UA" baseline="-25000" dirty="0" smtClean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 з концентрацією  С</a:t>
            </a:r>
            <a:r>
              <a:rPr lang="uk-UA" baseline="-25000" dirty="0" smtClean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just" eaLnBrk="1" hangingPunct="1"/>
            <a:endParaRPr lang="ru-RU" sz="4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Якщо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реакція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нестехіометрична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або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протікає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повільно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4000" dirty="0" err="1">
                <a:solidFill>
                  <a:srgbClr val="000000"/>
                </a:solidFill>
                <a:latin typeface="Times New Roman" pitchFamily="18" charset="0"/>
              </a:rPr>
              <a:t>можна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0000"/>
                </a:solidFill>
                <a:latin typeface="Times New Roman" pitchFamily="18" charset="0"/>
              </a:rPr>
              <a:t>використстовувати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</a:rPr>
              <a:t>титрування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 заступника.</a:t>
            </a:r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74638"/>
            <a:ext cx="7273925" cy="774700"/>
          </a:xfrm>
        </p:spPr>
        <p:txBody>
          <a:bodyPr/>
          <a:lstStyle/>
          <a:p>
            <a:pPr eaLnBrk="1" hangingPunct="1"/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</a:rPr>
              <a:t>Кислотно-</a:t>
            </a:r>
            <a:r>
              <a:rPr lang="ru-RU" sz="3200" b="1" i="1" u="sng" dirty="0" err="1">
                <a:solidFill>
                  <a:srgbClr val="FF0000"/>
                </a:solidFill>
                <a:latin typeface="Times New Roman" pitchFamily="18" charset="0"/>
              </a:rPr>
              <a:t>основні</a:t>
            </a: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i="1" u="sng" dirty="0" err="1">
                <a:solidFill>
                  <a:srgbClr val="FF0000"/>
                </a:solidFill>
                <a:latin typeface="Times New Roman" pitchFamily="18" charset="0"/>
              </a:rPr>
              <a:t>індикатори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513"/>
            <a:ext cx="8362950" cy="554513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uk-UA" sz="3400" dirty="0" smtClean="0">
                <a:solidFill>
                  <a:srgbClr val="000000"/>
                </a:solidFill>
                <a:latin typeface="Times New Roman" pitchFamily="18" charset="0"/>
              </a:rPr>
              <a:t>Індикатори для кислотно-основного титрування є слабкі кислоти або основи. Індикатори, в яких забарвлена тільки одна форма, називаються </a:t>
            </a:r>
            <a:r>
              <a:rPr lang="uk-UA" sz="3400" b="1" dirty="0" smtClean="0">
                <a:solidFill>
                  <a:srgbClr val="FF0000"/>
                </a:solidFill>
                <a:latin typeface="Times New Roman" pitchFamily="18" charset="0"/>
              </a:rPr>
              <a:t>однокольорові</a:t>
            </a:r>
            <a:r>
              <a:rPr lang="uk-UA" sz="3400" dirty="0" smtClean="0">
                <a:solidFill>
                  <a:srgbClr val="000000"/>
                </a:solidFill>
                <a:latin typeface="Times New Roman" pitchFamily="18" charset="0"/>
              </a:rPr>
              <a:t>, на відміну від </a:t>
            </a:r>
            <a:r>
              <a:rPr lang="uk-UA" sz="3400" b="1" dirty="0" smtClean="0">
                <a:solidFill>
                  <a:srgbClr val="FF0000"/>
                </a:solidFill>
                <a:latin typeface="Times New Roman" pitchFamily="18" charset="0"/>
              </a:rPr>
              <a:t>двокольорових</a:t>
            </a:r>
            <a:r>
              <a:rPr lang="uk-UA" sz="3400" dirty="0" smtClean="0">
                <a:solidFill>
                  <a:srgbClr val="000000"/>
                </a:solidFill>
                <a:latin typeface="Times New Roman" pitchFamily="18" charset="0"/>
              </a:rPr>
              <a:t>, в яких обидві форми забарвлені в різні кольори.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3400" dirty="0" err="1">
                <a:latin typeface="Times New Roman" pitchFamily="18" charset="0"/>
              </a:rPr>
              <a:t>Якщо</a:t>
            </a:r>
            <a:r>
              <a:rPr lang="ru-RU" sz="3400" dirty="0">
                <a:latin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</a:rPr>
              <a:t>індикатор</a:t>
            </a:r>
            <a:r>
              <a:rPr lang="ru-RU" sz="3400" dirty="0">
                <a:latin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</a:rPr>
              <a:t>являє</a:t>
            </a:r>
            <a:r>
              <a:rPr lang="ru-RU" sz="3400" dirty="0">
                <a:latin typeface="Times New Roman" pitchFamily="18" charset="0"/>
              </a:rPr>
              <a:t> собою </a:t>
            </a:r>
            <a:r>
              <a:rPr lang="ru-RU" sz="3400" dirty="0" err="1">
                <a:latin typeface="Times New Roman" pitchFamily="18" charset="0"/>
              </a:rPr>
              <a:t>слабку</a:t>
            </a:r>
            <a:r>
              <a:rPr lang="ru-RU" sz="3400" dirty="0">
                <a:latin typeface="Times New Roman" pitchFamily="18" charset="0"/>
              </a:rPr>
              <a:t> кислоту (формула </a:t>
            </a:r>
            <a:r>
              <a:rPr lang="ru-RU" sz="3400" dirty="0" err="1">
                <a:latin typeface="Times New Roman" pitchFamily="18" charset="0"/>
              </a:rPr>
              <a:t>її</a:t>
            </a:r>
            <a:r>
              <a:rPr lang="ru-RU" sz="3400" dirty="0">
                <a:latin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</a:rPr>
              <a:t>HInd</a:t>
            </a:r>
            <a:r>
              <a:rPr lang="ru-RU" sz="3400" dirty="0" smtClean="0">
                <a:latin typeface="Times New Roman" pitchFamily="18" charset="0"/>
              </a:rPr>
              <a:t>), </a:t>
            </a:r>
            <a:r>
              <a:rPr lang="ru-RU" sz="3400" dirty="0">
                <a:latin typeface="Times New Roman" pitchFamily="18" charset="0"/>
              </a:rPr>
              <a:t>то в одному </a:t>
            </a:r>
            <a:r>
              <a:rPr lang="ru-RU" sz="3400" dirty="0" err="1">
                <a:latin typeface="Times New Roman" pitchFamily="18" charset="0"/>
              </a:rPr>
              <a:t>розчині</a:t>
            </a:r>
            <a:r>
              <a:rPr lang="ru-RU" sz="3400" dirty="0">
                <a:latin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</a:rPr>
              <a:t>мають</a:t>
            </a:r>
            <a:r>
              <a:rPr lang="ru-RU" sz="3400" dirty="0">
                <a:latin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</a:rPr>
              <a:t>місце</a:t>
            </a:r>
            <a:r>
              <a:rPr lang="ru-RU" sz="3400" dirty="0">
                <a:latin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</a:rPr>
              <a:t>рівноваги</a:t>
            </a:r>
            <a:r>
              <a:rPr lang="ru-RU" sz="3400" dirty="0">
                <a:latin typeface="Times New Roman" pitchFamily="18" charset="0"/>
              </a:rPr>
              <a:t>:</a:t>
            </a:r>
            <a:endParaRPr lang="en-US" sz="3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3400" dirty="0" smtClean="0">
                <a:latin typeface="Times New Roman" pitchFamily="18" charset="0"/>
              </a:rPr>
              <a:t> </a:t>
            </a:r>
            <a:r>
              <a:rPr lang="en-US" sz="3400" dirty="0" err="1" smtClean="0">
                <a:latin typeface="Times New Roman" pitchFamily="18" charset="0"/>
              </a:rPr>
              <a:t>HInd</a:t>
            </a:r>
            <a:r>
              <a:rPr lang="en-US" sz="3400" dirty="0" smtClean="0">
                <a:latin typeface="Times New Roman" pitchFamily="18" charset="0"/>
              </a:rPr>
              <a:t> + H</a:t>
            </a:r>
            <a:r>
              <a:rPr lang="en-US" sz="3400" baseline="-25000" dirty="0" smtClean="0">
                <a:latin typeface="Times New Roman" pitchFamily="18" charset="0"/>
              </a:rPr>
              <a:t>2</a:t>
            </a:r>
            <a:r>
              <a:rPr lang="en-US" sz="3400" dirty="0" smtClean="0">
                <a:latin typeface="Times New Roman" pitchFamily="18" charset="0"/>
              </a:rPr>
              <a:t>O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↔H</a:t>
            </a:r>
            <a:r>
              <a:rPr lang="en-US" sz="3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400" baseline="300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Ind</a:t>
            </a:r>
            <a:r>
              <a:rPr lang="en-US" sz="3400" baseline="30000" dirty="0" smtClean="0">
                <a:latin typeface="Times New Roman"/>
                <a:cs typeface="Times New Roman"/>
              </a:rPr>
              <a:t>−</a:t>
            </a:r>
            <a:r>
              <a:rPr lang="en-US" sz="3400" dirty="0" smtClean="0">
                <a:latin typeface="Times New Roman" pitchFamily="18" charset="0"/>
              </a:rPr>
              <a:t>                    </a:t>
            </a:r>
            <a:endParaRPr lang="ru-RU" sz="34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3400" dirty="0" err="1" smtClean="0">
                <a:latin typeface="Times New Roman" pitchFamily="18" charset="0"/>
              </a:rPr>
              <a:t>HInd</a:t>
            </a:r>
            <a:r>
              <a:rPr lang="en-US" sz="3400" dirty="0" smtClean="0">
                <a:latin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↔ H</a:t>
            </a:r>
            <a:r>
              <a:rPr lang="en-US" sz="3400" baseline="300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400" dirty="0" err="1" smtClean="0">
                <a:latin typeface="Times New Roman" pitchFamily="18" charset="0"/>
                <a:cs typeface="Times New Roman" pitchFamily="18" charset="0"/>
              </a:rPr>
              <a:t>Ind</a:t>
            </a:r>
            <a:r>
              <a:rPr lang="en-US" sz="3400" baseline="30000" dirty="0" smtClean="0">
                <a:latin typeface="Times New Roman"/>
                <a:cs typeface="Times New Roman"/>
              </a:rPr>
              <a:t>−</a:t>
            </a:r>
            <a:endParaRPr lang="en-US" sz="34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692696"/>
            <a:ext cx="8712968" cy="5433467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Кислота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HInd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поєднана з нею основа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Ind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розрізняються забарвленням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buFontTx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aseline="-250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baseline="-25000" dirty="0" err="1" smtClean="0">
                <a:latin typeface="Times New Roman" pitchFamily="18" charset="0"/>
                <a:cs typeface="Times New Roman" pitchFamily="18" charset="0"/>
              </a:rPr>
              <a:t>нд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[H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Ind</a:t>
            </a:r>
            <a:r>
              <a:rPr lang="ru-RU" sz="3600" baseline="30000" dirty="0" smtClean="0">
                <a:latin typeface="Times New Roman"/>
                <a:cs typeface="Times New Roman"/>
              </a:rPr>
              <a:t>−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HInd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 eaLnBrk="1" hangingPunct="1">
              <a:buFontTx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pH =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Ind</a:t>
            </a:r>
            <a:r>
              <a:rPr lang="en-US" sz="3600" baseline="30000" dirty="0" smtClean="0">
                <a:latin typeface="Times New Roman"/>
                <a:cs typeface="Times New Roman"/>
              </a:rPr>
              <a:t>−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HInd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Забарвлення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індикатора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концентрацій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форм.</a:t>
            </a:r>
            <a:endParaRPr lang="ru-RU" sz="3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725488"/>
          </a:xfrm>
        </p:spPr>
        <p:txBody>
          <a:bodyPr/>
          <a:lstStyle/>
          <a:p>
            <a:pPr eaLnBrk="1" hangingPunct="1"/>
            <a:r>
              <a:rPr lang="ru-RU" sz="3600" b="1" i="1" u="sng" dirty="0" err="1">
                <a:solidFill>
                  <a:srgbClr val="FF0000"/>
                </a:solidFill>
                <a:latin typeface="Times New Roman" pitchFamily="18" charset="0"/>
              </a:rPr>
              <a:t>Актуальність</a:t>
            </a:r>
            <a:r>
              <a:rPr lang="ru-RU" sz="3600" b="1" i="1" u="sng" dirty="0">
                <a:solidFill>
                  <a:srgbClr val="FF0000"/>
                </a:solidFill>
                <a:latin typeface="Times New Roman" pitchFamily="18" charset="0"/>
              </a:rPr>
              <a:t> теми:</a:t>
            </a:r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just" eaLnBrk="1" hangingPunct="1">
              <a:buFontTx/>
              <a:buNone/>
            </a:pPr>
            <a:endParaRPr lang="ru-RU" dirty="0" smtClean="0">
              <a:latin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uk-UA" dirty="0" smtClean="0">
                <a:latin typeface="Times New Roman" pitchFamily="18" charset="0"/>
              </a:rPr>
              <a:t>Об'ємний метод є одним з методів кількісного аналізу в аналітичній хімії, методи якого широко використовуються в медико-біологічних і санітарно-гігієнічних дослідженнях для аналізу біологічних рідин, питної та стічної води, харчових продуктів, тощо 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706437"/>
          </a:xfrm>
        </p:spPr>
        <p:txBody>
          <a:bodyPr/>
          <a:lstStyle/>
          <a:p>
            <a:pPr eaLnBrk="1" hangingPunct="1"/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Величини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 рН для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найбільш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поширених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Times New Roman" pitchFamily="18" charset="0"/>
              </a:rPr>
              <a:t>індикаторів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317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193518"/>
              </p:ext>
            </p:extLst>
          </p:nvPr>
        </p:nvGraphicFramePr>
        <p:xfrm>
          <a:off x="395288" y="981075"/>
          <a:ext cx="8424862" cy="5332096"/>
        </p:xfrm>
        <a:graphic>
          <a:graphicData uri="http://schemas.openxmlformats.org/drawingml/2006/table">
            <a:tbl>
              <a:tblPr/>
              <a:tblGrid>
                <a:gridCol w="576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59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423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78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98475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Індикатор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Забарвлення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Інтервал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рН</a:t>
                      </a:r>
                    </a:p>
                    <a:p>
                      <a:pPr marL="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зміни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забарвлення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53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кислому </a:t>
                      </a:r>
                      <a:r>
                        <a:rPr kumimoji="0" lang="uk-UA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середовищі</a:t>
                      </a:r>
                      <a:endParaRPr kumimoji="0" lang="uk-UA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лужному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середовищі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0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Тимоловий синій</a:t>
                      </a:r>
                      <a:endParaRPr kumimoji="0" lang="uk-UA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Червона</a:t>
                      </a:r>
                      <a:endParaRPr kumimoji="0" lang="uk-UA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Жовта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 – 2.8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Метиловий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помаранчевий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(метилоранж)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// 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// 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3.1. – 4.4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Метиловий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червоний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// 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// 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 – 6.3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Лакмус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// 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5.0 – 8.0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Феноловий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червоний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Жовта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Червона</a:t>
                      </a:r>
                      <a:endParaRPr kumimoji="0" lang="uk-UA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6.4 – 8.0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Фенолфталеін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Безбарвна</a:t>
                      </a:r>
                      <a:endParaRPr kumimoji="0" lang="uk-UA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Малинова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8.0 – 8.8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Тимолфталеін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// 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  - 10.5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Алізариновий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жовтий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Жовта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Бузкова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 – 12.0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Крива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титрування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сильної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кислоти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сильною основою</a:t>
            </a:r>
            <a:endParaRPr lang="ru-RU" sz="2400" b="1" i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64500" cy="573246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84" y="836712"/>
            <a:ext cx="8433057" cy="5798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8640"/>
            <a:ext cx="7689850" cy="936625"/>
          </a:xfrm>
        </p:spPr>
        <p:txBody>
          <a:bodyPr/>
          <a:lstStyle/>
          <a:p>
            <a:pPr algn="just" eaLnBrk="1" hangingPunct="1"/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Крива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титрування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слабкої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кислоти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сильною основою</a:t>
            </a:r>
            <a:endParaRPr lang="ru-RU" sz="2400" b="1" i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64500" cy="57324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8" name="Picture 2" descr="C:\Users\Lenovo\Pictures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" y="1124744"/>
            <a:ext cx="799147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Крива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титрування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слабої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основи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 сильною кислотою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64500" cy="57324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2" name="Picture 2" descr="C:\Users\Lenovo\Pictures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13690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Приклад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6628" name="Object 1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1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8"/>
          <p:cNvSpPr>
            <a:spLocks noChangeArrowheads="1"/>
          </p:cNvSpPr>
          <p:nvPr/>
        </p:nvSpPr>
        <p:spPr bwMode="auto">
          <a:xfrm rot="-2700000"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3" name="Rectangle 21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4" name="Rectangle 23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5" name="Rectangle 25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6636" name="Object 2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022120403"/>
              </p:ext>
            </p:extLst>
          </p:nvPr>
        </p:nvGraphicFramePr>
        <p:xfrm>
          <a:off x="163978" y="4653136"/>
          <a:ext cx="8764556" cy="20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2" name="Формула" r:id="rId5" imgW="3974760" imgH="914400" progId="Equation.3">
                  <p:embed/>
                </p:oleObj>
              </mc:Choice>
              <mc:Fallback>
                <p:oleObj name="Формула" r:id="rId5" imgW="3974760" imgH="9144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78" y="4653136"/>
                        <a:ext cx="8764556" cy="2016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>
          <a:xfrm>
            <a:off x="125760" y="669823"/>
            <a:ext cx="8892480" cy="239246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титрування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 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∙ 2Н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концентрацією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(1/2 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∙2Н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О)=0,05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г∙екв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пішло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8 мл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розчину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Розрахуйте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молярну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концентрацію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титр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Розв’язання:</a:t>
            </a:r>
          </a:p>
          <a:p>
            <a:pPr marL="0" indent="0">
              <a:buNone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Відповідно до закону еквівалентів</a:t>
            </a:r>
            <a:endParaRPr lang="ru-RU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3062287"/>
                <a:ext cx="8672952" cy="693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uk-UA" b="1" i="1" smtClean="0">
                            <a:latin typeface="Cambria Math"/>
                          </a:rPr>
                          <m:t>Е</m:t>
                        </m:r>
                        <m:sSub>
                          <m:sSubPr>
                            <m:ctrlPr>
                              <a:rPr lang="ru-RU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b="1" i="1" smtClean="0">
                                <a:latin typeface="Cambria Math"/>
                              </a:rPr>
                              <m:t>С</m:t>
                            </m:r>
                          </m:e>
                          <m:sub>
                            <m:r>
                              <a:rPr lang="ru-RU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ru-RU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b="1" i="1" smtClean="0">
                                <a:latin typeface="Cambria Math"/>
                              </a:rPr>
                              <m:t>О</m:t>
                            </m:r>
                          </m:e>
                          <m:sub>
                            <m:r>
                              <a:rPr lang="ru-RU" b="1" i="1" smtClean="0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  <m:r>
                          <a:rPr lang="ru-RU" b="1" i="1" smtClean="0">
                            <a:latin typeface="Cambria Math"/>
                          </a:rPr>
                          <m:t> </m:t>
                        </m:r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b="1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ru-RU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  <m:r>
                              <a:rPr lang="ru-RU" b="1" i="1" smtClean="0">
                                <a:latin typeface="Cambria Math"/>
                                <a:ea typeface="Cambria Math"/>
                              </a:rPr>
                              <m:t>Н</m:t>
                            </m:r>
                          </m:e>
                          <m:sub>
                            <m:r>
                              <a:rPr lang="ru-RU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b>
                        </m:sSub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О</m:t>
                        </m:r>
                      </m:sub>
                    </m:sSub>
                  </m:oMath>
                </a14:m>
                <a:r>
                  <a:rPr lang="ru-RU" dirty="0" smtClean="0"/>
                  <a:t>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V</m:t>
                        </m:r>
                      </m:e>
                      <m:sub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O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ru-RU" b="0" i="1" dirty="0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O</m:t>
                        </m:r>
                      </m:sub>
                    </m:sSub>
                    <m:r>
                      <a:rPr lang="ru-RU" b="0" i="1" dirty="0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ru-RU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b="0" i="1" dirty="0" smtClean="0">
                            <a:latin typeface="Cambria Math"/>
                            <a:ea typeface="Cambria Math"/>
                          </a:rPr>
                          <m:t>С</m:t>
                        </m:r>
                      </m:e>
                      <m:sub>
                        <m:r>
                          <a:rPr lang="uk-UA" b="0" i="0" dirty="0" smtClean="0">
                            <a:latin typeface="Cambria Math"/>
                            <a:ea typeface="Cambria Math"/>
                          </a:rPr>
                          <m:t>Е</m:t>
                        </m:r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ea typeface="Cambria Math"/>
                          </a:rPr>
                          <m:t>NaOH</m:t>
                        </m:r>
                      </m:sub>
                    </m:sSub>
                    <m:r>
                      <a:rPr lang="ru-RU" b="0" i="1" dirty="0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ru-RU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ea typeface="Cambria Math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ea typeface="Cambria Math"/>
                          </a:rPr>
                          <m:t>NaOH</m:t>
                        </m:r>
                      </m:sub>
                    </m:sSub>
                  </m:oMath>
                </a14:m>
                <a:r>
                  <a:rPr lang="ru-RU" b="0" dirty="0" smtClean="0"/>
                  <a:t>,</a:t>
                </a:r>
                <a:endParaRPr lang="ru-RU" b="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2287"/>
                <a:ext cx="8672952" cy="693973"/>
              </a:xfrm>
              <a:prstGeom prst="rect">
                <a:avLst/>
              </a:prstGeom>
              <a:blipFill rotWithShape="1">
                <a:blip r:embed="rId7"/>
                <a:stretch>
                  <a:fillRect t="-14035" r="-1124" b="-24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6259" y="3961687"/>
            <a:ext cx="788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0" dirty="0" err="1" smtClean="0">
                <a:latin typeface="Times New Roman" pitchFamily="18" charset="0"/>
                <a:cs typeface="Times New Roman" pitchFamily="18" charset="0"/>
              </a:rPr>
              <a:t>тоді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algn="ctr" eaLnBrk="1" hangingPunct="1"/>
            <a:r>
              <a:rPr lang="ru-RU" b="1" dirty="0" err="1">
                <a:latin typeface="Times New Roman" pitchFamily="18" charset="0"/>
              </a:rPr>
              <a:t>Методи</a:t>
            </a:r>
            <a:r>
              <a:rPr lang="ru-RU" b="1" dirty="0">
                <a:latin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</a:rPr>
              <a:t>кількісного</a:t>
            </a:r>
            <a:r>
              <a:rPr lang="ru-RU" b="1" dirty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аналізу</a:t>
            </a:r>
            <a:endParaRPr lang="ru-RU" b="1" dirty="0" smtClean="0">
              <a:latin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b="1" i="1" u="sng" dirty="0" err="1" smtClean="0">
                <a:latin typeface="Times New Roman" pitchFamily="18" charset="0"/>
              </a:rPr>
              <a:t>Хімічні</a:t>
            </a:r>
            <a:r>
              <a:rPr lang="ru-RU" b="1" i="1" u="sng" dirty="0" smtClean="0">
                <a:latin typeface="Times New Roman" pitchFamily="18" charset="0"/>
              </a:rPr>
              <a:t> :</a:t>
            </a:r>
            <a:r>
              <a:rPr lang="ru-RU" b="1" i="1" dirty="0" smtClean="0">
                <a:latin typeface="Times New Roman" pitchFamily="18" charset="0"/>
              </a:rPr>
              <a:t>                                     </a:t>
            </a:r>
            <a:r>
              <a:rPr lang="ru-RU" b="1" i="1" u="sng" dirty="0" err="1" smtClean="0">
                <a:latin typeface="Times New Roman" pitchFamily="18" charset="0"/>
              </a:rPr>
              <a:t>Фізичні</a:t>
            </a:r>
            <a:r>
              <a:rPr lang="ru-RU" b="1" i="1" u="sng" dirty="0" smtClean="0">
                <a:latin typeface="Times New Roman" pitchFamily="18" charset="0"/>
              </a:rPr>
              <a:t> :</a:t>
            </a:r>
          </a:p>
        </p:txBody>
      </p:sp>
      <p:sp>
        <p:nvSpPr>
          <p:cNvPr id="4099" name="Line 5"/>
          <p:cNvSpPr>
            <a:spLocks noChangeShapeType="1"/>
          </p:cNvSpPr>
          <p:nvPr/>
        </p:nvSpPr>
        <p:spPr bwMode="auto">
          <a:xfrm flipH="1">
            <a:off x="2843213" y="908050"/>
            <a:ext cx="12239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6"/>
          <p:cNvSpPr>
            <a:spLocks noChangeShapeType="1"/>
          </p:cNvSpPr>
          <p:nvPr/>
        </p:nvSpPr>
        <p:spPr bwMode="auto">
          <a:xfrm>
            <a:off x="4356100" y="908050"/>
            <a:ext cx="14398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611188" y="1628775"/>
            <a:ext cx="23050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Вагов</a:t>
            </a:r>
            <a:r>
              <a:rPr lang="uk-UA" sz="2600" b="0" dirty="0">
                <a:latin typeface="Times New Roman" pitchFamily="18" charset="0"/>
              </a:rPr>
              <a:t>и</a:t>
            </a:r>
            <a:r>
              <a:rPr lang="ru-RU" sz="2600" b="0" dirty="0" smtClean="0">
                <a:latin typeface="Times New Roman" pitchFamily="18" charset="0"/>
              </a:rPr>
              <a:t>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395288" y="2060575"/>
            <a:ext cx="40322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dirty="0" err="1" smtClean="0">
                <a:latin typeface="Times New Roman" pitchFamily="18" charset="0"/>
              </a:rPr>
              <a:t>Титриметричний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</a:rPr>
              <a:t>об</a:t>
            </a:r>
            <a:r>
              <a:rPr lang="uk-UA" sz="2800" dirty="0" err="1" smtClean="0">
                <a:latin typeface="Times New Roman" pitchFamily="18" charset="0"/>
              </a:rPr>
              <a:t>’є</a:t>
            </a:r>
            <a:r>
              <a:rPr lang="ru-RU" sz="2800" dirty="0" err="1" smtClean="0">
                <a:latin typeface="Times New Roman" pitchFamily="18" charset="0"/>
              </a:rPr>
              <a:t>мний</a:t>
            </a:r>
            <a:r>
              <a:rPr lang="ru-RU" sz="2800" dirty="0">
                <a:latin typeface="Times New Roman" pitchFamily="18" charset="0"/>
              </a:rPr>
              <a:t>)</a:t>
            </a: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827088" y="3068638"/>
            <a:ext cx="19446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Газовий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5148263" y="1557338"/>
            <a:ext cx="3995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uk-UA" sz="2000" b="0" dirty="0" smtClean="0">
                <a:latin typeface="Times New Roman" pitchFamily="18" charset="0"/>
              </a:rPr>
              <a:t>Вимірювання оптичних, магнітних,    теплових, електричних властивостей.</a:t>
            </a:r>
            <a:endParaRPr lang="uk-UA" sz="2000" b="0" dirty="0">
              <a:latin typeface="Times New Roman" pitchFamily="18" charset="0"/>
            </a:endParaRPr>
          </a:p>
        </p:txBody>
      </p:sp>
      <p:sp>
        <p:nvSpPr>
          <p:cNvPr id="4105" name="Text Box 11"/>
          <p:cNvSpPr txBox="1">
            <a:spLocks noChangeArrowheads="1"/>
          </p:cNvSpPr>
          <p:nvPr/>
        </p:nvSpPr>
        <p:spPr bwMode="auto">
          <a:xfrm>
            <a:off x="6227763" y="2492375"/>
            <a:ext cx="25923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Спектральний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6" name="Text Box 12"/>
          <p:cNvSpPr txBox="1">
            <a:spLocks noChangeArrowheads="1"/>
          </p:cNvSpPr>
          <p:nvPr/>
        </p:nvSpPr>
        <p:spPr bwMode="auto">
          <a:xfrm>
            <a:off x="6011863" y="2924175"/>
            <a:ext cx="34575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Люменісцентний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7" name="Text Box 19"/>
          <p:cNvSpPr txBox="1">
            <a:spLocks noChangeArrowheads="1"/>
          </p:cNvSpPr>
          <p:nvPr/>
        </p:nvSpPr>
        <p:spPr bwMode="auto">
          <a:xfrm>
            <a:off x="4500563" y="3736975"/>
            <a:ext cx="333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800" b="0"/>
          </a:p>
        </p:txBody>
      </p:sp>
      <p:sp>
        <p:nvSpPr>
          <p:cNvPr id="4108" name="Text Box 23"/>
          <p:cNvSpPr txBox="1">
            <a:spLocks noChangeArrowheads="1"/>
          </p:cNvSpPr>
          <p:nvPr/>
        </p:nvSpPr>
        <p:spPr bwMode="auto">
          <a:xfrm>
            <a:off x="5795963" y="3357563"/>
            <a:ext cx="36004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Рентгеноструктурний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9" name="Text Box 24"/>
          <p:cNvSpPr txBox="1">
            <a:spLocks noChangeArrowheads="1"/>
          </p:cNvSpPr>
          <p:nvPr/>
        </p:nvSpPr>
        <p:spPr bwMode="auto">
          <a:xfrm>
            <a:off x="5987608" y="3736975"/>
            <a:ext cx="27368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600" b="0">
                <a:latin typeface="Times New Roman" pitchFamily="18" charset="0"/>
              </a:rPr>
              <a:t>ЯМР</a:t>
            </a:r>
          </a:p>
        </p:txBody>
      </p:sp>
      <p:sp>
        <p:nvSpPr>
          <p:cNvPr id="4110" name="Line 25"/>
          <p:cNvSpPr>
            <a:spLocks noChangeShapeType="1"/>
          </p:cNvSpPr>
          <p:nvPr/>
        </p:nvSpPr>
        <p:spPr bwMode="auto">
          <a:xfrm>
            <a:off x="4211638" y="836613"/>
            <a:ext cx="73025" cy="302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1" name="Text Box 26"/>
          <p:cNvSpPr txBox="1">
            <a:spLocks noChangeArrowheads="1"/>
          </p:cNvSpPr>
          <p:nvPr/>
        </p:nvSpPr>
        <p:spPr bwMode="auto">
          <a:xfrm>
            <a:off x="250825" y="4005263"/>
            <a:ext cx="8713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800" i="1" u="sng" dirty="0" smtClean="0">
                <a:latin typeface="Times New Roman" pitchFamily="18" charset="0"/>
              </a:rPr>
              <a:t>Фізико-хімічні: </a:t>
            </a:r>
            <a:r>
              <a:rPr lang="uk-UA" sz="2000" dirty="0" smtClean="0">
                <a:latin typeface="Times New Roman" pitchFamily="18" charset="0"/>
              </a:rPr>
              <a:t>В результаті хімічної реакції змінюються фізичні властивості (колір, електропровідність, прозорість, тощо)</a:t>
            </a:r>
            <a:endParaRPr lang="uk-UA" sz="1400" dirty="0">
              <a:latin typeface="Times New Roman" pitchFamily="18" charset="0"/>
            </a:endParaRPr>
          </a:p>
        </p:txBody>
      </p:sp>
      <p:sp>
        <p:nvSpPr>
          <p:cNvPr id="4112" name="Text Box 27"/>
          <p:cNvSpPr txBox="1">
            <a:spLocks noChangeArrowheads="1"/>
          </p:cNvSpPr>
          <p:nvPr/>
        </p:nvSpPr>
        <p:spPr bwMode="auto">
          <a:xfrm>
            <a:off x="323850" y="4797425"/>
            <a:ext cx="882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400" b="0" dirty="0" smtClean="0">
                <a:latin typeface="Times New Roman" pitchFamily="18" charset="0"/>
              </a:rPr>
              <a:t>Електрохімічні (потенціометрія, кулонометрія)</a:t>
            </a:r>
            <a:endParaRPr lang="uk-UA" sz="2400" b="0" dirty="0">
              <a:latin typeface="Times New Roman" pitchFamily="18" charset="0"/>
            </a:endParaRPr>
          </a:p>
        </p:txBody>
      </p:sp>
      <p:sp>
        <p:nvSpPr>
          <p:cNvPr id="4113" name="Text Box 29"/>
          <p:cNvSpPr txBox="1">
            <a:spLocks noChangeArrowheads="1"/>
          </p:cNvSpPr>
          <p:nvPr/>
        </p:nvSpPr>
        <p:spPr bwMode="auto">
          <a:xfrm>
            <a:off x="395288" y="5373688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400" b="0" dirty="0" smtClean="0">
                <a:latin typeface="Times New Roman" pitchFamily="18" charset="0"/>
              </a:rPr>
              <a:t>Оптичні (колориметрія, поляриметрія)</a:t>
            </a:r>
            <a:endParaRPr lang="uk-UA" sz="2400" b="0" dirty="0">
              <a:latin typeface="Times New Roman" pitchFamily="18" charset="0"/>
            </a:endParaRPr>
          </a:p>
        </p:txBody>
      </p:sp>
      <p:sp>
        <p:nvSpPr>
          <p:cNvPr id="4114" name="Text Box 30"/>
          <p:cNvSpPr txBox="1">
            <a:spLocks noChangeArrowheads="1"/>
          </p:cNvSpPr>
          <p:nvPr/>
        </p:nvSpPr>
        <p:spPr bwMode="auto">
          <a:xfrm>
            <a:off x="323850" y="5876925"/>
            <a:ext cx="86407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400" b="0" dirty="0" smtClean="0">
                <a:latin typeface="Times New Roman" pitchFamily="18" charset="0"/>
              </a:rPr>
              <a:t>Хроматографічні (тонкошарова, газова, рідинна, іонообмінна хроматографія)</a:t>
            </a:r>
            <a:endParaRPr lang="uk-UA" sz="2400" b="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332656"/>
            <a:ext cx="8362950" cy="63817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600" b="1" dirty="0" err="1">
                <a:latin typeface="Times New Roman" pitchFamily="18" charset="0"/>
              </a:rPr>
              <a:t>Об'ємний</a:t>
            </a:r>
            <a:r>
              <a:rPr lang="ru-RU" sz="2600" b="1" dirty="0">
                <a:latin typeface="Times New Roman" pitchFamily="18" charset="0"/>
              </a:rPr>
              <a:t> метод </a:t>
            </a:r>
            <a:r>
              <a:rPr lang="ru-RU" sz="2600" b="1" dirty="0" err="1">
                <a:latin typeface="Times New Roman" pitchFamily="18" charset="0"/>
              </a:rPr>
              <a:t>аналізу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заснований</a:t>
            </a:r>
            <a:r>
              <a:rPr lang="ru-RU" sz="2600" b="1" dirty="0">
                <a:latin typeface="Times New Roman" pitchFamily="18" charset="0"/>
              </a:rPr>
              <a:t> на </a:t>
            </a:r>
            <a:r>
              <a:rPr lang="ru-RU" sz="2600" b="1" dirty="0" err="1">
                <a:latin typeface="Times New Roman" pitchFamily="18" charset="0"/>
              </a:rPr>
              <a:t>вимірюванні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об'єму</a:t>
            </a:r>
            <a:r>
              <a:rPr lang="ru-RU" sz="2600" b="1" dirty="0">
                <a:latin typeface="Times New Roman" pitchFamily="18" charset="0"/>
              </a:rPr>
              <a:t> реагенту точно </a:t>
            </a:r>
            <a:r>
              <a:rPr lang="ru-RU" sz="2600" b="1" dirty="0" err="1">
                <a:latin typeface="Times New Roman" pitchFamily="18" charset="0"/>
              </a:rPr>
              <a:t>відомої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концентрації</a:t>
            </a:r>
            <a:r>
              <a:rPr lang="ru-RU" sz="2600" b="1" dirty="0">
                <a:latin typeface="Times New Roman" pitchFamily="18" charset="0"/>
              </a:rPr>
              <a:t>, </a:t>
            </a:r>
            <a:r>
              <a:rPr lang="ru-RU" sz="2600" b="1" dirty="0" err="1">
                <a:latin typeface="Times New Roman" pitchFamily="18" charset="0"/>
              </a:rPr>
              <a:t>витраченого</a:t>
            </a:r>
            <a:r>
              <a:rPr lang="ru-RU" sz="2600" b="1" dirty="0">
                <a:latin typeface="Times New Roman" pitchFamily="18" charset="0"/>
              </a:rPr>
              <a:t> на </a:t>
            </a:r>
            <a:r>
              <a:rPr lang="ru-RU" sz="2600" b="1" dirty="0" err="1">
                <a:latin typeface="Times New Roman" pitchFamily="18" charset="0"/>
              </a:rPr>
              <a:t>реакцію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взаємодії</a:t>
            </a:r>
            <a:r>
              <a:rPr lang="ru-RU" sz="2600" b="1" dirty="0">
                <a:latin typeface="Times New Roman" pitchFamily="18" charset="0"/>
              </a:rPr>
              <a:t> з </a:t>
            </a:r>
            <a:r>
              <a:rPr lang="ru-RU" sz="2600" b="1" dirty="0" err="1" smtClean="0">
                <a:latin typeface="Times New Roman" pitchFamily="18" charset="0"/>
              </a:rPr>
              <a:t>наданою</a:t>
            </a:r>
            <a:r>
              <a:rPr lang="ru-RU" sz="2600" b="1" dirty="0" smtClean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речовиною</a:t>
            </a:r>
            <a:r>
              <a:rPr lang="ru-RU" sz="2600" b="1" dirty="0" smtClean="0">
                <a:latin typeface="Times New Roman" pitchFamily="18" charset="0"/>
              </a:rPr>
              <a:t>.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</a:rPr>
              <a:t>ЗАКОН ЕКВІВАЛЕНТІВ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Речовини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реагують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між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собою в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еквівалентних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кількостях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l-GR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600" b="1" i="1" baseline="-25000" dirty="0" smtClean="0">
                <a:solidFill>
                  <a:srgbClr val="FF0000"/>
                </a:solidFill>
                <a:latin typeface="Times New Roman" pitchFamily="18" charset="0"/>
              </a:rPr>
              <a:t>1 </a:t>
            </a:r>
            <a:r>
              <a:rPr lang="en-US" sz="2600" b="1" i="1" baseline="30000" dirty="0" smtClean="0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l-GR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600" b="1" i="1" baseline="-25000" dirty="0" smtClean="0">
                <a:solidFill>
                  <a:srgbClr val="FF0000"/>
                </a:solidFill>
                <a:latin typeface="Times New Roman" pitchFamily="18" charset="0"/>
              </a:rPr>
              <a:t>2 </a:t>
            </a:r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т.к. </a:t>
            </a:r>
            <a:r>
              <a:rPr lang="el-GR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 де   С   –   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концентрація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еквівалента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а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об’єм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то для 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двох </a:t>
            </a:r>
            <a:r>
              <a:rPr lang="uk-UA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стехіометрично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 реагуючих речовин справедливо співвідношення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</a:rPr>
              <a:t>С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1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</a:rPr>
              <a:t>= С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Тому, можно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знайти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невідому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концентрацію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одного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розчину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якщо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відомий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його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об'єм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і 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об'єм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та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концентрація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того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розчину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що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прореагував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з першим.</a:t>
            </a:r>
          </a:p>
          <a:p>
            <a:pPr eaLnBrk="1" hangingPunct="1">
              <a:lnSpc>
                <a:spcPct val="90000"/>
              </a:lnSpc>
            </a:pPr>
            <a:endParaRPr lang="ru-RU" sz="2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</a:rPr>
              <a:t>Мірний посуд, що застосовується в об'ємному аналізі:</a:t>
            </a:r>
            <a:endParaRPr lang="uk-UA" sz="2800" b="1" i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675687" cy="49688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sz="2400" b="1" i="1" dirty="0" smtClean="0">
                <a:latin typeface="Times New Roman" pitchFamily="18" charset="0"/>
              </a:rPr>
              <a:t>Бюретки                        Мірні колби 		Піпетки</a:t>
            </a:r>
            <a:endParaRPr lang="uk-UA" sz="2400" b="1" i="1" dirty="0" smtClean="0">
              <a:latin typeface="Times New Roman" pitchFamily="18" charset="0"/>
            </a:endParaRPr>
          </a:p>
        </p:txBody>
      </p:sp>
      <p:pic>
        <p:nvPicPr>
          <p:cNvPr id="6148" name="Picture 4" descr="Бюретк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133600"/>
            <a:ext cx="1816100" cy="431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7" descr="мерные колбы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2060575"/>
            <a:ext cx="5111750" cy="3313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9" descr="Пипет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2133600"/>
            <a:ext cx="484188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 descr="Пипетка-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133600"/>
            <a:ext cx="487362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534988"/>
          </a:xfrm>
        </p:spPr>
        <p:txBody>
          <a:bodyPr/>
          <a:lstStyle/>
          <a:p>
            <a:pPr eaLnBrk="1" hangingPunct="1"/>
            <a:r>
              <a:rPr lang="uk-UA" altLang="ru-RU" sz="2400" b="1" dirty="0" smtClean="0">
                <a:latin typeface="Times New Roman" pitchFamily="18" charset="0"/>
              </a:rPr>
              <a:t>Конічні колби для титрування</a:t>
            </a:r>
            <a:endParaRPr lang="uk-UA" altLang="ru-RU" dirty="0" smtClean="0"/>
          </a:p>
        </p:txBody>
      </p:sp>
      <p:pic>
        <p:nvPicPr>
          <p:cNvPr id="2051" name="Picture 8" descr="Конические колбы для титров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20713"/>
            <a:ext cx="6696075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0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417513"/>
          </a:xfrm>
        </p:spPr>
        <p:txBody>
          <a:bodyPr/>
          <a:lstStyle/>
          <a:p>
            <a:pPr eaLnBrk="1" hangingPunct="1"/>
            <a:r>
              <a:rPr lang="uk-UA" altLang="ru-RU" sz="2800" b="1" dirty="0" smtClean="0">
                <a:latin typeface="Times New Roman" pitchFamily="18" charset="0"/>
              </a:rPr>
              <a:t>Піпетки</a:t>
            </a:r>
            <a:endParaRPr lang="ru-RU" altLang="ru-RU" sz="2800" b="1" dirty="0" smtClean="0">
              <a:latin typeface="Times New Roman" pitchFamily="18" charset="0"/>
            </a:endParaRPr>
          </a:p>
        </p:txBody>
      </p:sp>
      <p:pic>
        <p:nvPicPr>
          <p:cNvPr id="3075" name="Picture 9" descr="volumetric-pip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04813"/>
            <a:ext cx="5076825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1" descr="pipette%20pos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3995738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2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74638"/>
            <a:ext cx="7931150" cy="201612"/>
          </a:xfrm>
        </p:spPr>
        <p:txBody>
          <a:bodyPr/>
          <a:lstStyle/>
          <a:p>
            <a:pPr eaLnBrk="1" hangingPunct="1"/>
            <a:r>
              <a:rPr lang="uk-UA" altLang="ru-RU" sz="4000" dirty="0" smtClean="0"/>
              <a:t>	</a:t>
            </a:r>
            <a:r>
              <a:rPr lang="uk-UA" altLang="ru-RU" sz="2400" b="1" dirty="0" smtClean="0">
                <a:latin typeface="Times New Roman" pitchFamily="18" charset="0"/>
              </a:rPr>
              <a:t>Бюретки для титрування</a:t>
            </a:r>
            <a:endParaRPr lang="ru-RU" altLang="ru-RU" sz="2400" b="1" dirty="0" smtClean="0">
              <a:latin typeface="Times New Roman" pitchFamily="18" charset="0"/>
            </a:endParaRPr>
          </a:p>
        </p:txBody>
      </p:sp>
      <p:pic>
        <p:nvPicPr>
          <p:cNvPr id="4099" name="Picture 5" descr="6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3810000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1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92150"/>
            <a:ext cx="4608512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3" descr="ANd9GcSiiSTi-L3gWKI-PCHsMTuqU6KLpnCUkqv-zlJNBHIRscf_DG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3455987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3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1298</TotalTime>
  <Words>1473</Words>
  <Application>Microsoft Office PowerPoint</Application>
  <PresentationFormat>Экран (4:3)</PresentationFormat>
  <Paragraphs>258</Paragraphs>
  <Slides>34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Оформление по умолчанию</vt:lpstr>
      <vt:lpstr>1_Оформление по умолчанию</vt:lpstr>
      <vt:lpstr>Фотография Photo Editor</vt:lpstr>
      <vt:lpstr>Уравнение</vt:lpstr>
      <vt:lpstr>Формула</vt:lpstr>
      <vt:lpstr>Презентация PowerPoint</vt:lpstr>
      <vt:lpstr>ПЛАН ЛЕКЦІЇ</vt:lpstr>
      <vt:lpstr>Актуальність теми:</vt:lpstr>
      <vt:lpstr>Презентация PowerPoint</vt:lpstr>
      <vt:lpstr>Презентация PowerPoint</vt:lpstr>
      <vt:lpstr>Мірний посуд, що застосовується в об'ємному аналізі:</vt:lpstr>
      <vt:lpstr>Конічні колби для титрування</vt:lpstr>
      <vt:lpstr>Піпетки</vt:lpstr>
      <vt:lpstr> Бюретки для титрування</vt:lpstr>
      <vt:lpstr>Презентация PowerPoint</vt:lpstr>
      <vt:lpstr>Процес титрування</vt:lpstr>
      <vt:lpstr>Автоматичні титратори</vt:lpstr>
      <vt:lpstr>Презентация PowerPoint</vt:lpstr>
      <vt:lpstr>Презентация PowerPoint</vt:lpstr>
      <vt:lpstr>Презентация PowerPoint</vt:lpstr>
      <vt:lpstr>Стандартні речовини повинні відповідати ряду вимог:</vt:lpstr>
      <vt:lpstr> Класифікація титриметричних (об'ємних) методів</vt:lpstr>
      <vt:lpstr>Методи ацидиметрії і алкаліметрії</vt:lpstr>
      <vt:lpstr>Презентация PowerPoint</vt:lpstr>
      <vt:lpstr>Продукти відновлення KMnO4 залежать від характеру середовища</vt:lpstr>
      <vt:lpstr>Презентация PowerPoint</vt:lpstr>
      <vt:lpstr>Презентация PowerPoint</vt:lpstr>
      <vt:lpstr>Комплексонометрія</vt:lpstr>
      <vt:lpstr> Вимоги, що пред'являються до реакцій в об'ємному аналізі: </vt:lpstr>
      <vt:lpstr>Презентация PowerPoint</vt:lpstr>
      <vt:lpstr>Презентация PowerPoint</vt:lpstr>
      <vt:lpstr>Презентация PowerPoint</vt:lpstr>
      <vt:lpstr>Кислотно-основні індикатори</vt:lpstr>
      <vt:lpstr>Презентация PowerPoint</vt:lpstr>
      <vt:lpstr>Величини рН для найбільш поширених індикаторів.</vt:lpstr>
      <vt:lpstr>Крива титрування сильної кислоти сильною основою</vt:lpstr>
      <vt:lpstr>Крива титрування слабкої кислоти сильною основою</vt:lpstr>
      <vt:lpstr>Крива титрування слабої основи сильною кислотою</vt:lpstr>
      <vt:lpstr>Приклад :  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</dc:title>
  <dc:creator>Admin</dc:creator>
  <cp:lastModifiedBy>Химия</cp:lastModifiedBy>
  <cp:revision>91</cp:revision>
  <cp:lastPrinted>2017-09-21T06:22:52Z</cp:lastPrinted>
  <dcterms:created xsi:type="dcterms:W3CDTF">2010-10-11T17:51:38Z</dcterms:created>
  <dcterms:modified xsi:type="dcterms:W3CDTF">2017-09-21T06:53:00Z</dcterms:modified>
</cp:coreProperties>
</file>