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notesMasterIdLst>
    <p:notesMasterId r:id="rId71"/>
  </p:notesMasterIdLst>
  <p:sldIdLst>
    <p:sldId id="262" r:id="rId2"/>
    <p:sldId id="265" r:id="rId3"/>
    <p:sldId id="267" r:id="rId4"/>
    <p:sldId id="269" r:id="rId5"/>
    <p:sldId id="271" r:id="rId6"/>
    <p:sldId id="495" r:id="rId7"/>
    <p:sldId id="497" r:id="rId8"/>
    <p:sldId id="277" r:id="rId9"/>
    <p:sldId id="279" r:id="rId10"/>
    <p:sldId id="282" r:id="rId11"/>
    <p:sldId id="284" r:id="rId12"/>
    <p:sldId id="487" r:id="rId13"/>
    <p:sldId id="286" r:id="rId14"/>
    <p:sldId id="288" r:id="rId15"/>
    <p:sldId id="290" r:id="rId16"/>
    <p:sldId id="305" r:id="rId17"/>
    <p:sldId id="307" r:id="rId18"/>
    <p:sldId id="493" r:id="rId19"/>
    <p:sldId id="321" r:id="rId20"/>
    <p:sldId id="323" r:id="rId21"/>
    <p:sldId id="327" r:id="rId22"/>
    <p:sldId id="329" r:id="rId23"/>
    <p:sldId id="350" r:id="rId24"/>
    <p:sldId id="352" r:id="rId25"/>
    <p:sldId id="357" r:id="rId26"/>
    <p:sldId id="359" r:id="rId27"/>
    <p:sldId id="362" r:id="rId28"/>
    <p:sldId id="369" r:id="rId29"/>
    <p:sldId id="375" r:id="rId30"/>
    <p:sldId id="379" r:id="rId31"/>
    <p:sldId id="381" r:id="rId32"/>
    <p:sldId id="385" r:id="rId33"/>
    <p:sldId id="477" r:id="rId34"/>
    <p:sldId id="479" r:id="rId35"/>
    <p:sldId id="391" r:id="rId36"/>
    <p:sldId id="397" r:id="rId37"/>
    <p:sldId id="402" r:id="rId38"/>
    <p:sldId id="403" r:id="rId39"/>
    <p:sldId id="404" r:id="rId40"/>
    <p:sldId id="410" r:id="rId41"/>
    <p:sldId id="421" r:id="rId42"/>
    <p:sldId id="434" r:id="rId43"/>
    <p:sldId id="440" r:id="rId44"/>
    <p:sldId id="441" r:id="rId45"/>
    <p:sldId id="442" r:id="rId46"/>
    <p:sldId id="447" r:id="rId47"/>
    <p:sldId id="448" r:id="rId48"/>
    <p:sldId id="452" r:id="rId49"/>
    <p:sldId id="456" r:id="rId50"/>
    <p:sldId id="457" r:id="rId51"/>
    <p:sldId id="462" r:id="rId52"/>
    <p:sldId id="463" r:id="rId53"/>
    <p:sldId id="467" r:id="rId54"/>
    <p:sldId id="468" r:id="rId55"/>
    <p:sldId id="508" r:id="rId56"/>
    <p:sldId id="505" r:id="rId57"/>
    <p:sldId id="507" r:id="rId58"/>
    <p:sldId id="514" r:id="rId59"/>
    <p:sldId id="509" r:id="rId60"/>
    <p:sldId id="499" r:id="rId61"/>
    <p:sldId id="500" r:id="rId62"/>
    <p:sldId id="501" r:id="rId63"/>
    <p:sldId id="502" r:id="rId64"/>
    <p:sldId id="503" r:id="rId65"/>
    <p:sldId id="504" r:id="rId66"/>
    <p:sldId id="512" r:id="rId67"/>
    <p:sldId id="511" r:id="rId68"/>
    <p:sldId id="513" r:id="rId69"/>
    <p:sldId id="480" r:id="rId7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D0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685" autoAdjust="0"/>
    <p:restoredTop sz="94660"/>
  </p:normalViewPr>
  <p:slideViewPr>
    <p:cSldViewPr snapToGrid="0">
      <p:cViewPr varScale="1">
        <p:scale>
          <a:sx n="57" d="100"/>
          <a:sy n="57" d="100"/>
        </p:scale>
        <p:origin x="90" y="10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D6951C-91E4-4D8D-B7A1-3C5CC616718E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44E7D8-CDB7-47CB-9115-361C6927D9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095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9DA5-8D76-4C90-82EF-A30AE4827423}" type="slidenum">
              <a:rPr lang="ru-RU" altLang="ru-RU" smtClean="0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8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677E76-76F3-4501-9439-F18651A2FD7C}" type="slidenum">
              <a:rPr lang="ru-RU" altLang="ru-RU" smtClean="0">
                <a:solidFill>
                  <a:srgbClr val="FFFFFF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043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677E76-76F3-4501-9439-F18651A2FD7C}" type="slidenum">
              <a:rPr lang="ru-RU" altLang="ru-RU" smtClean="0">
                <a:solidFill>
                  <a:srgbClr val="FFFFFF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81607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677E76-76F3-4501-9439-F18651A2FD7C}" type="slidenum">
              <a:rPr lang="ru-RU" altLang="ru-RU" smtClean="0">
                <a:solidFill>
                  <a:srgbClr val="FFFFFF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0648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677E76-76F3-4501-9439-F18651A2FD7C}" type="slidenum">
              <a:rPr lang="ru-RU" altLang="ru-RU" smtClean="0">
                <a:solidFill>
                  <a:srgbClr val="FFFFFF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8945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677E76-76F3-4501-9439-F18651A2FD7C}" type="slidenum">
              <a:rPr lang="ru-RU" altLang="ru-RU" smtClean="0">
                <a:solidFill>
                  <a:srgbClr val="FFFFFF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385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0233F-99DB-4784-AAB1-9959F37C9E95}" type="slidenum">
              <a:rPr lang="ru-RU" altLang="ru-RU" smtClean="0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413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95A4-3E0D-40DB-B499-5C53AA2B981F}" type="slidenum">
              <a:rPr lang="ru-RU" altLang="ru-RU" smtClean="0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000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478F-7BE6-404D-B28F-806D89BA4D31}" type="slidenum">
              <a:rPr lang="ru-RU" altLang="ru-RU" smtClean="0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452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6F0C8-7211-44D4-B470-0B47A45CF310}" type="slidenum">
              <a:rPr lang="ru-RU" altLang="ru-RU" smtClean="0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463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6778-1C72-4931-AC81-AFC2176A733A}" type="slidenum">
              <a:rPr lang="ru-RU" altLang="ru-RU" smtClean="0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562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8626-FAEF-4707-A5FF-2CE55E5349B2}" type="slidenum">
              <a:rPr lang="ru-RU" altLang="ru-RU" smtClean="0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15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5B40-FF01-4670-B892-90A0A49AC469}" type="slidenum">
              <a:rPr lang="ru-RU" altLang="ru-RU" smtClean="0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344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E15FE-4BB0-4C78-AA29-ADF172EC88E8}" type="slidenum">
              <a:rPr lang="ru-RU" altLang="ru-RU" smtClean="0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555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72E26-2E54-489A-9A82-CBA26C0B8CA6}" type="slidenum">
              <a:rPr lang="ru-RU" altLang="ru-RU" smtClean="0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61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384B8-3D96-4A22-9C9D-96FCC0D675DA}" type="slidenum">
              <a:rPr lang="ru-RU" altLang="ru-RU" smtClean="0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608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677E76-76F3-4501-9439-F18651A2FD7C}" type="slidenum">
              <a:rPr lang="ru-RU" altLang="ru-RU" smtClean="0">
                <a:solidFill>
                  <a:srgbClr val="FFFFFF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76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  <p:sldLayoutId id="2147483834" r:id="rId13"/>
    <p:sldLayoutId id="2147483835" r:id="rId14"/>
    <p:sldLayoutId id="2147483836" r:id="rId15"/>
    <p:sldLayoutId id="2147483837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6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6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3.jpe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6664" y="406399"/>
            <a:ext cx="10972801" cy="6059714"/>
          </a:xfrm>
        </p:spPr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ct val="20000"/>
              </a:spcBef>
            </a:pPr>
            <a:endParaRPr lang="ru-RU" sz="4000" b="1" dirty="0" smtClean="0">
              <a:solidFill>
                <a:prstClr val="black"/>
              </a:solidFill>
            </a:endParaRPr>
          </a:p>
          <a:p>
            <a:pPr lvl="0" algn="ctr">
              <a:lnSpc>
                <a:spcPct val="100000"/>
              </a:lnSpc>
              <a:spcBef>
                <a:spcPct val="20000"/>
              </a:spcBef>
            </a:pPr>
            <a:endParaRPr lang="ru-RU" sz="4000" b="1" dirty="0">
              <a:solidFill>
                <a:prstClr val="black"/>
              </a:solidFill>
            </a:endParaRPr>
          </a:p>
          <a:p>
            <a:pPr lvl="0" algn="ctr">
              <a:lnSpc>
                <a:spcPct val="100000"/>
              </a:lnSpc>
              <a:spcBef>
                <a:spcPct val="20000"/>
              </a:spcBef>
            </a:pPr>
            <a:r>
              <a:rPr lang="ru-RU" sz="4000" b="1" dirty="0" err="1" smtClean="0">
                <a:solidFill>
                  <a:prstClr val="black"/>
                </a:solidFill>
              </a:rPr>
              <a:t>Конструкційні</a:t>
            </a:r>
            <a:r>
              <a:rPr lang="ru-RU" sz="4000" b="1" dirty="0" smtClean="0">
                <a:solidFill>
                  <a:prstClr val="black"/>
                </a:solidFill>
              </a:rPr>
              <a:t> </a:t>
            </a:r>
            <a:r>
              <a:rPr lang="ru-RU" sz="4000" b="1" dirty="0" err="1">
                <a:solidFill>
                  <a:prstClr val="black"/>
                </a:solidFill>
              </a:rPr>
              <a:t>матеріали</a:t>
            </a:r>
            <a:r>
              <a:rPr lang="ru-RU" sz="4000" b="1" dirty="0">
                <a:solidFill>
                  <a:prstClr val="black"/>
                </a:solidFill>
              </a:rPr>
              <a:t> </a:t>
            </a:r>
            <a:endParaRPr lang="ru-RU" sz="4000" b="1" dirty="0" smtClean="0">
              <a:solidFill>
                <a:prstClr val="black"/>
              </a:solidFill>
            </a:endParaRPr>
          </a:p>
          <a:p>
            <a:pPr lvl="0" algn="ctr">
              <a:lnSpc>
                <a:spcPct val="100000"/>
              </a:lnSpc>
              <a:spcBef>
                <a:spcPct val="20000"/>
              </a:spcBef>
            </a:pPr>
            <a:r>
              <a:rPr lang="ru-RU" sz="4000" b="1" dirty="0" smtClean="0">
                <a:solidFill>
                  <a:prstClr val="black"/>
                </a:solidFill>
              </a:rPr>
              <a:t>для </a:t>
            </a:r>
            <a:r>
              <a:rPr lang="ru-RU" sz="4000" b="1" dirty="0" err="1">
                <a:solidFill>
                  <a:prstClr val="black"/>
                </a:solidFill>
              </a:rPr>
              <a:t>виготовлення</a:t>
            </a:r>
            <a:r>
              <a:rPr lang="ru-RU" sz="4000" b="1" dirty="0">
                <a:solidFill>
                  <a:prstClr val="black"/>
                </a:solidFill>
              </a:rPr>
              <a:t> </a:t>
            </a:r>
            <a:r>
              <a:rPr lang="ru-RU" sz="4000" b="1" dirty="0" err="1">
                <a:solidFill>
                  <a:prstClr val="black"/>
                </a:solidFill>
              </a:rPr>
              <a:t>незнімних</a:t>
            </a:r>
            <a:r>
              <a:rPr lang="ru-RU" sz="4000" b="1" dirty="0">
                <a:solidFill>
                  <a:prstClr val="black"/>
                </a:solidFill>
              </a:rPr>
              <a:t> </a:t>
            </a:r>
            <a:endParaRPr lang="ru-RU" sz="4000" b="1" dirty="0" smtClean="0">
              <a:solidFill>
                <a:prstClr val="black"/>
              </a:solidFill>
            </a:endParaRPr>
          </a:p>
          <a:p>
            <a:pPr lvl="0" algn="ctr">
              <a:lnSpc>
                <a:spcPct val="100000"/>
              </a:lnSpc>
              <a:spcBef>
                <a:spcPct val="20000"/>
              </a:spcBef>
            </a:pPr>
            <a:r>
              <a:rPr lang="ru-RU" sz="4000" b="1" dirty="0" err="1" smtClean="0">
                <a:solidFill>
                  <a:prstClr val="black"/>
                </a:solidFill>
              </a:rPr>
              <a:t>конструкцій</a:t>
            </a:r>
            <a:r>
              <a:rPr lang="ru-RU" sz="4000" b="1" dirty="0" smtClean="0">
                <a:solidFill>
                  <a:prstClr val="black"/>
                </a:solidFill>
              </a:rPr>
              <a:t> </a:t>
            </a:r>
            <a:r>
              <a:rPr lang="ru-RU" sz="4000" b="1" dirty="0" err="1">
                <a:solidFill>
                  <a:prstClr val="black"/>
                </a:solidFill>
              </a:rPr>
              <a:t>зубних</a:t>
            </a:r>
            <a:r>
              <a:rPr lang="ru-RU" sz="4000" b="1" dirty="0">
                <a:solidFill>
                  <a:prstClr val="black"/>
                </a:solidFill>
              </a:rPr>
              <a:t> </a:t>
            </a:r>
            <a:r>
              <a:rPr lang="ru-RU" sz="4000" b="1" dirty="0" err="1">
                <a:solidFill>
                  <a:prstClr val="black"/>
                </a:solidFill>
              </a:rPr>
              <a:t>протезів</a:t>
            </a:r>
            <a:endParaRPr lang="ru-RU" sz="4000" b="1" dirty="0">
              <a:solidFill>
                <a:prstClr val="black"/>
              </a:solidFill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</a:pPr>
            <a:endParaRPr lang="ru-RU" sz="4000" b="1" dirty="0">
              <a:solidFill>
                <a:prstClr val="black">
                  <a:tint val="75000"/>
                </a:prstClr>
              </a:solidFill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1449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205838"/>
            <a:ext cx="8385175" cy="592138"/>
          </a:xfrm>
        </p:spPr>
        <p:txBody>
          <a:bodyPr/>
          <a:lstStyle/>
          <a:p>
            <a:pPr algn="ctr"/>
            <a:r>
              <a:rPr lang="uk-UA" altLang="ru-RU" sz="2800" b="1" dirty="0">
                <a:solidFill>
                  <a:srgbClr val="0D0D0D"/>
                </a:solidFill>
              </a:rPr>
              <a:t>МЕХАНІЧНІ ВЛАСТИВОСТІ МАТЕРІАЛІВ</a:t>
            </a:r>
            <a:endParaRPr lang="ru-RU" altLang="ru-RU" sz="2800" b="1" dirty="0">
              <a:solidFill>
                <a:srgbClr val="0D0D0D"/>
              </a:solidFill>
            </a:endParaRPr>
          </a:p>
        </p:txBody>
      </p:sp>
      <p:sp>
        <p:nvSpPr>
          <p:cNvPr id="2222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03389" y="981076"/>
            <a:ext cx="5616575" cy="534352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uk-UA" altLang="ru-RU" sz="2000" b="1" dirty="0">
                <a:solidFill>
                  <a:srgbClr val="0D0D0D"/>
                </a:solidFill>
              </a:rPr>
              <a:t>Міцність</a:t>
            </a:r>
            <a:r>
              <a:rPr lang="uk-UA" altLang="ru-RU" sz="2000" dirty="0">
                <a:solidFill>
                  <a:srgbClr val="0D0D0D"/>
                </a:solidFill>
              </a:rPr>
              <a:t> – </a:t>
            </a:r>
            <a:r>
              <a:rPr lang="uk-UA" altLang="ru-RU" sz="2000" dirty="0"/>
              <a:t>здатність твердого тіла чинити опір дії зовнішніх сил, що прагнуть викликати деформацію.</a:t>
            </a:r>
            <a:endParaRPr lang="ru-RU" altLang="ru-RU" sz="2000" dirty="0"/>
          </a:p>
          <a:p>
            <a:pPr>
              <a:lnSpc>
                <a:spcPct val="80000"/>
              </a:lnSpc>
            </a:pPr>
            <a:r>
              <a:rPr lang="ru-RU" altLang="ru-RU" sz="2000" b="1" dirty="0" err="1">
                <a:solidFill>
                  <a:srgbClr val="0D0D0D"/>
                </a:solidFill>
              </a:rPr>
              <a:t>В’язкість</a:t>
            </a:r>
            <a:r>
              <a:rPr lang="ru-RU" altLang="ru-RU" sz="2000" b="1" dirty="0">
                <a:solidFill>
                  <a:srgbClr val="0D0D0D"/>
                </a:solidFill>
              </a:rPr>
              <a:t> – </a:t>
            </a:r>
            <a:r>
              <a:rPr lang="ru-RU" altLang="ru-RU" sz="2000" dirty="0" err="1"/>
              <a:t>здатність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матеріалу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під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дією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навантаження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витягуватися</a:t>
            </a:r>
            <a:r>
              <a:rPr lang="ru-RU" altLang="ru-RU" sz="2000" dirty="0"/>
              <a:t>, </a:t>
            </a:r>
            <a:r>
              <a:rPr lang="ru-RU" altLang="ru-RU" sz="2000" dirty="0" err="1"/>
              <a:t>подовжуватися</a:t>
            </a:r>
            <a:r>
              <a:rPr lang="ru-RU" altLang="ru-RU" sz="2000" dirty="0"/>
              <a:t>.</a:t>
            </a:r>
          </a:p>
          <a:p>
            <a:pPr>
              <a:lnSpc>
                <a:spcPct val="80000"/>
              </a:lnSpc>
            </a:pPr>
            <a:r>
              <a:rPr lang="ru-RU" altLang="ru-RU" sz="2000" b="1" dirty="0" err="1">
                <a:solidFill>
                  <a:srgbClr val="0D0D0D"/>
                </a:solidFill>
              </a:rPr>
              <a:t>Твердість</a:t>
            </a:r>
            <a:r>
              <a:rPr lang="ru-RU" altLang="ru-RU" sz="2000" b="1" dirty="0">
                <a:solidFill>
                  <a:srgbClr val="0D0D0D"/>
                </a:solidFill>
              </a:rPr>
              <a:t> –</a:t>
            </a:r>
            <a:r>
              <a:rPr lang="ru-RU" altLang="ru-RU" sz="2000" dirty="0">
                <a:solidFill>
                  <a:srgbClr val="0D0D0D"/>
                </a:solidFill>
              </a:rPr>
              <a:t> </a:t>
            </a:r>
            <a:r>
              <a:rPr lang="ru-RU" altLang="ru-RU" sz="2000" dirty="0" err="1"/>
              <a:t>здатність</a:t>
            </a:r>
            <a:r>
              <a:rPr lang="ru-RU" altLang="ru-RU" sz="2000" dirty="0"/>
              <a:t> </a:t>
            </a:r>
            <a:r>
              <a:rPr lang="ru-RU" altLang="ru-RU" sz="2000" dirty="0" err="1"/>
              <a:t>твердішого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матеріалу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входити</a:t>
            </a:r>
            <a:r>
              <a:rPr lang="ru-RU" altLang="ru-RU" sz="2000" dirty="0"/>
              <a:t> в </a:t>
            </a:r>
            <a:r>
              <a:rPr lang="ru-RU" altLang="ru-RU" sz="2000" dirty="0" err="1"/>
              <a:t>м’якший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матеріал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під</a:t>
            </a:r>
            <a:r>
              <a:rPr lang="ru-RU" altLang="ru-RU" sz="2000" dirty="0"/>
              <a:t> </a:t>
            </a:r>
            <a:r>
              <a:rPr lang="ru-RU" altLang="ru-RU" sz="2000" dirty="0" err="1"/>
              <a:t>тиском</a:t>
            </a:r>
            <a:r>
              <a:rPr lang="ru-RU" altLang="ru-RU" sz="2000" dirty="0"/>
              <a:t>. </a:t>
            </a:r>
          </a:p>
          <a:p>
            <a:pPr>
              <a:lnSpc>
                <a:spcPct val="80000"/>
              </a:lnSpc>
            </a:pPr>
            <a:r>
              <a:rPr lang="uk-UA" altLang="ru-RU" sz="2000" b="1" dirty="0">
                <a:solidFill>
                  <a:srgbClr val="0D0D0D"/>
                </a:solidFill>
              </a:rPr>
              <a:t>Пружність</a:t>
            </a:r>
            <a:r>
              <a:rPr lang="uk-UA" altLang="ru-RU" sz="2000" dirty="0">
                <a:solidFill>
                  <a:srgbClr val="0D0D0D"/>
                </a:solidFill>
              </a:rPr>
              <a:t> </a:t>
            </a:r>
            <a:r>
              <a:rPr lang="uk-UA" altLang="ru-RU" sz="2000" b="1" dirty="0">
                <a:solidFill>
                  <a:srgbClr val="0D0D0D"/>
                </a:solidFill>
              </a:rPr>
              <a:t>–</a:t>
            </a:r>
            <a:r>
              <a:rPr lang="uk-UA" altLang="ru-RU" sz="2000" dirty="0">
                <a:solidFill>
                  <a:srgbClr val="0D0D0D"/>
                </a:solidFill>
              </a:rPr>
              <a:t> </a:t>
            </a:r>
            <a:r>
              <a:rPr lang="uk-UA" altLang="ru-RU" sz="2000" dirty="0"/>
              <a:t>властивість матеріалу знову повертатися до свого первинного стану, набуваючи початкової форми після припинення дії деформуючої сили.</a:t>
            </a:r>
            <a:endParaRPr lang="ru-RU" altLang="ru-RU" sz="2000" dirty="0"/>
          </a:p>
          <a:p>
            <a:pPr>
              <a:lnSpc>
                <a:spcPct val="80000"/>
              </a:lnSpc>
            </a:pPr>
            <a:r>
              <a:rPr lang="ru-RU" altLang="ru-RU" sz="2000" b="1" dirty="0" err="1">
                <a:solidFill>
                  <a:srgbClr val="0D0D0D"/>
                </a:solidFill>
              </a:rPr>
              <a:t>Пластичність</a:t>
            </a:r>
            <a:r>
              <a:rPr lang="ru-RU" altLang="ru-RU" sz="2000" b="1" dirty="0"/>
              <a:t> – </a:t>
            </a:r>
            <a:r>
              <a:rPr lang="ru-RU" altLang="ru-RU" sz="2000" dirty="0" err="1"/>
              <a:t>здатність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змінювати</a:t>
            </a:r>
            <a:r>
              <a:rPr lang="ru-RU" altLang="ru-RU" sz="2000" dirty="0"/>
              <a:t> форму і </a:t>
            </a:r>
            <a:r>
              <a:rPr lang="ru-RU" altLang="ru-RU" sz="2000" dirty="0" err="1"/>
              <a:t>зберігати</a:t>
            </a:r>
            <a:r>
              <a:rPr lang="ru-RU" altLang="ru-RU" sz="2000" dirty="0"/>
              <a:t> </a:t>
            </a:r>
            <a:r>
              <a:rPr lang="ru-RU" altLang="ru-RU" sz="2000" dirty="0" err="1"/>
              <a:t>її</a:t>
            </a:r>
            <a:r>
              <a:rPr lang="ru-RU" altLang="ru-RU" sz="2000" dirty="0"/>
              <a:t> у </a:t>
            </a:r>
            <a:r>
              <a:rPr lang="ru-RU" altLang="ru-RU" sz="2000" dirty="0" err="1"/>
              <a:t>вигляді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остаточної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деформації</a:t>
            </a:r>
            <a:r>
              <a:rPr lang="ru-RU" altLang="ru-RU" sz="2000" dirty="0"/>
              <a:t>. </a:t>
            </a:r>
          </a:p>
          <a:p>
            <a:pPr>
              <a:lnSpc>
                <a:spcPct val="80000"/>
              </a:lnSpc>
            </a:pPr>
            <a:r>
              <a:rPr lang="ru-RU" altLang="ru-RU" sz="2000" b="1" dirty="0" err="1">
                <a:solidFill>
                  <a:srgbClr val="0D0D0D"/>
                </a:solidFill>
              </a:rPr>
              <a:t>Утомленість</a:t>
            </a:r>
            <a:r>
              <a:rPr lang="ru-RU" altLang="ru-RU" sz="2000" b="1" dirty="0">
                <a:solidFill>
                  <a:srgbClr val="0D0D0D"/>
                </a:solidFill>
              </a:rPr>
              <a:t> </a:t>
            </a:r>
            <a:r>
              <a:rPr lang="ru-RU" altLang="ru-RU" sz="2000" b="1" dirty="0" err="1">
                <a:solidFill>
                  <a:srgbClr val="0D0D0D"/>
                </a:solidFill>
              </a:rPr>
              <a:t>матеріалів</a:t>
            </a:r>
            <a:r>
              <a:rPr lang="ru-RU" altLang="ru-RU" sz="2000" b="1" dirty="0">
                <a:solidFill>
                  <a:srgbClr val="0D0D0D"/>
                </a:solidFill>
              </a:rPr>
              <a:t> </a:t>
            </a:r>
            <a:r>
              <a:rPr lang="ru-RU" altLang="ru-RU" sz="2000" dirty="0"/>
              <a:t>(метали, </a:t>
            </a:r>
            <a:r>
              <a:rPr lang="ru-RU" altLang="ru-RU" sz="2000" dirty="0" err="1"/>
              <a:t>пластмаса</a:t>
            </a:r>
            <a:r>
              <a:rPr lang="ru-RU" altLang="ru-RU" sz="2000" dirty="0"/>
              <a:t>) </a:t>
            </a:r>
            <a:r>
              <a:rPr lang="ru-RU" altLang="ru-RU" sz="2000" dirty="0" err="1"/>
              <a:t>виникає</a:t>
            </a:r>
            <a:r>
              <a:rPr lang="ru-RU" altLang="ru-RU" sz="2000" dirty="0"/>
              <a:t> за </a:t>
            </a:r>
            <a:r>
              <a:rPr lang="ru-RU" altLang="ru-RU" sz="2000" dirty="0" err="1"/>
              <a:t>тривалого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навантаження</a:t>
            </a:r>
            <a:r>
              <a:rPr lang="ru-RU" altLang="ru-RU" sz="2000" dirty="0"/>
              <a:t>, </a:t>
            </a:r>
            <a:r>
              <a:rPr lang="ru-RU" altLang="ru-RU" sz="2000" dirty="0" err="1"/>
              <a:t>що</a:t>
            </a:r>
            <a:r>
              <a:rPr lang="ru-RU" altLang="ru-RU" sz="2000" dirty="0"/>
              <a:t> </a:t>
            </a:r>
            <a:r>
              <a:rPr lang="ru-RU" altLang="ru-RU" sz="2000" dirty="0" err="1"/>
              <a:t>створює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напруженість</a:t>
            </a:r>
            <a:r>
              <a:rPr lang="ru-RU" altLang="ru-RU" sz="2000" dirty="0"/>
              <a:t>.</a:t>
            </a:r>
          </a:p>
          <a:p>
            <a:pPr>
              <a:lnSpc>
                <a:spcPct val="80000"/>
              </a:lnSpc>
            </a:pPr>
            <a:r>
              <a:rPr lang="ru-RU" altLang="ru-RU" sz="2000" b="1" dirty="0" err="1">
                <a:solidFill>
                  <a:srgbClr val="0D0D0D"/>
                </a:solidFill>
              </a:rPr>
              <a:t>Стирання</a:t>
            </a:r>
            <a:r>
              <a:rPr lang="ru-RU" altLang="ru-RU" sz="2000" dirty="0"/>
              <a:t> </a:t>
            </a:r>
            <a:r>
              <a:rPr lang="uk-UA" altLang="ru-RU" sz="2000" dirty="0"/>
              <a:t>в</a:t>
            </a:r>
            <a:r>
              <a:rPr lang="ru-RU" altLang="ru-RU" sz="2000" dirty="0" err="1"/>
              <a:t>иникає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від</a:t>
            </a:r>
            <a:r>
              <a:rPr lang="ru-RU" altLang="ru-RU" sz="2000" dirty="0"/>
              <a:t> </a:t>
            </a:r>
            <a:r>
              <a:rPr lang="uk-UA" altLang="ru-RU" sz="2000" dirty="0" smtClean="0"/>
              <a:t>тертя</a:t>
            </a:r>
            <a:r>
              <a:rPr lang="ru-RU" altLang="ru-RU" sz="2000" dirty="0" smtClean="0"/>
              <a:t> </a:t>
            </a:r>
            <a:r>
              <a:rPr lang="ru-RU" altLang="ru-RU" sz="2000" dirty="0" err="1"/>
              <a:t>твердішим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матеріалом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м’якшого</a:t>
            </a:r>
            <a:r>
              <a:rPr lang="ru-RU" altLang="ru-RU" sz="2000" dirty="0"/>
              <a:t>. </a:t>
            </a:r>
          </a:p>
        </p:txBody>
      </p:sp>
      <p:pic>
        <p:nvPicPr>
          <p:cNvPr id="222212" name="Picture 4" descr="images (5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63" y="2133600"/>
            <a:ext cx="2932112" cy="273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44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244475"/>
            <a:ext cx="8385175" cy="592138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dirty="0">
                <a:solidFill>
                  <a:srgbClr val="0D0D0D"/>
                </a:solidFill>
              </a:rPr>
              <a:t>ХІМІЧНІ ВЛАСТИВОСТІ МАТЕРІАЛІВ</a:t>
            </a:r>
            <a:r>
              <a:rPr lang="ru-RU" altLang="ru-RU" sz="4000" b="1" dirty="0">
                <a:solidFill>
                  <a:srgbClr val="0D0D0D"/>
                </a:solidFill>
              </a:rPr>
              <a:t> </a:t>
            </a:r>
          </a:p>
        </p:txBody>
      </p:sp>
      <p:sp>
        <p:nvSpPr>
          <p:cNvPr id="2242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03389" y="981076"/>
            <a:ext cx="6048375" cy="5343525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ru-RU" altLang="ru-RU" sz="1800" b="1" dirty="0" err="1">
                <a:solidFill>
                  <a:srgbClr val="0D0D0D"/>
                </a:solidFill>
              </a:rPr>
              <a:t>Окислення</a:t>
            </a:r>
            <a:r>
              <a:rPr lang="ru-RU" altLang="ru-RU" sz="1800" b="1" dirty="0">
                <a:solidFill>
                  <a:srgbClr val="0D0D0D"/>
                </a:solidFill>
              </a:rPr>
              <a:t> – </a:t>
            </a:r>
            <a:r>
              <a:rPr lang="ru-RU" altLang="ru-RU" sz="1800" dirty="0" err="1"/>
              <a:t>корозія</a:t>
            </a:r>
            <a:r>
              <a:rPr lang="ru-RU" altLang="ru-RU" sz="1800" dirty="0"/>
              <a:t> </a:t>
            </a:r>
            <a:r>
              <a:rPr lang="ru-RU" altLang="ru-RU" sz="1800" dirty="0" err="1"/>
              <a:t>металів</a:t>
            </a:r>
            <a:r>
              <a:rPr lang="ru-RU" altLang="ru-RU" sz="1800" dirty="0"/>
              <a:t>. </a:t>
            </a:r>
            <a:r>
              <a:rPr lang="ru-RU" altLang="ru-RU" sz="1800" dirty="0" err="1"/>
              <a:t>Окислення</a:t>
            </a:r>
            <a:r>
              <a:rPr lang="ru-RU" altLang="ru-RU" sz="1800" dirty="0"/>
              <a:t> </a:t>
            </a:r>
            <a:r>
              <a:rPr lang="ru-RU" altLang="ru-RU" sz="1800" dirty="0" err="1"/>
              <a:t>протезів</a:t>
            </a:r>
            <a:r>
              <a:rPr lang="ru-RU" altLang="ru-RU" sz="1800" dirty="0"/>
              <a:t> у </a:t>
            </a:r>
            <a:r>
              <a:rPr lang="ru-RU" altLang="ru-RU" sz="1800" dirty="0" err="1"/>
              <a:t>порожнині</a:t>
            </a:r>
            <a:r>
              <a:rPr lang="ru-RU" altLang="ru-RU" sz="1800" dirty="0"/>
              <a:t> рота </a:t>
            </a:r>
            <a:r>
              <a:rPr lang="ru-RU" altLang="ru-RU" sz="1800" dirty="0" err="1"/>
              <a:t>недопустиме</a:t>
            </a:r>
            <a:r>
              <a:rPr lang="ru-RU" altLang="ru-RU" sz="1800" dirty="0"/>
              <a:t>. Часто </a:t>
            </a:r>
            <a:r>
              <a:rPr lang="ru-RU" altLang="ru-RU" sz="1800" dirty="0" err="1"/>
              <a:t>срібні</a:t>
            </a:r>
            <a:r>
              <a:rPr lang="ru-RU" altLang="ru-RU" sz="1800" dirty="0"/>
              <a:t> та </a:t>
            </a:r>
            <a:r>
              <a:rPr lang="ru-RU" altLang="ru-RU" sz="1800" dirty="0" err="1"/>
              <a:t>низькопробні</a:t>
            </a:r>
            <a:r>
              <a:rPr lang="ru-RU" altLang="ru-RU" sz="1800" dirty="0"/>
              <a:t> </a:t>
            </a:r>
            <a:r>
              <a:rPr lang="ru-RU" altLang="ru-RU" sz="1800" dirty="0" err="1"/>
              <a:t>золоті</a:t>
            </a:r>
            <a:r>
              <a:rPr lang="ru-RU" altLang="ru-RU" sz="1800" dirty="0"/>
              <a:t> </a:t>
            </a:r>
            <a:r>
              <a:rPr lang="ru-RU" altLang="ru-RU" sz="1800" dirty="0" err="1"/>
              <a:t>припої</a:t>
            </a:r>
            <a:r>
              <a:rPr lang="ru-RU" altLang="ru-RU" sz="1800" dirty="0"/>
              <a:t> в </a:t>
            </a:r>
            <a:r>
              <a:rPr lang="ru-RU" altLang="ru-RU" sz="1800" dirty="0" err="1"/>
              <a:t>порожнині</a:t>
            </a:r>
            <a:r>
              <a:rPr lang="ru-RU" altLang="ru-RU" sz="1800" dirty="0"/>
              <a:t> рота </a:t>
            </a:r>
            <a:r>
              <a:rPr lang="ru-RU" altLang="ru-RU" sz="1800" dirty="0" err="1"/>
              <a:t>окислюються</a:t>
            </a:r>
            <a:r>
              <a:rPr lang="ru-RU" altLang="ru-RU" sz="1800" dirty="0"/>
              <a:t>, при </a:t>
            </a:r>
            <a:r>
              <a:rPr lang="ru-RU" altLang="ru-RU" sz="1800" dirty="0" err="1"/>
              <a:t>цьому</a:t>
            </a:r>
            <a:r>
              <a:rPr lang="ru-RU" altLang="ru-RU" sz="1800" dirty="0"/>
              <a:t> </a:t>
            </a:r>
            <a:r>
              <a:rPr lang="ru-RU" altLang="ru-RU" sz="1800" dirty="0" err="1"/>
              <a:t>поверхня</a:t>
            </a:r>
            <a:r>
              <a:rPr lang="ru-RU" altLang="ru-RU" sz="1800" dirty="0"/>
              <a:t> припою </a:t>
            </a:r>
            <a:r>
              <a:rPr lang="ru-RU" altLang="ru-RU" sz="1800" dirty="0" err="1" smtClean="0"/>
              <a:t>стає</a:t>
            </a:r>
            <a:r>
              <a:rPr lang="ru-RU" altLang="ru-RU" sz="1800" dirty="0" smtClean="0"/>
              <a:t> темною. </a:t>
            </a:r>
            <a:endParaRPr lang="ru-RU" altLang="ru-RU" sz="1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800" dirty="0"/>
          </a:p>
          <a:p>
            <a:pPr>
              <a:lnSpc>
                <a:spcPct val="80000"/>
              </a:lnSpc>
            </a:pPr>
            <a:r>
              <a:rPr lang="ru-RU" altLang="ru-RU" sz="1800" dirty="0" err="1"/>
              <a:t>Реакція</a:t>
            </a:r>
            <a:r>
              <a:rPr lang="ru-RU" altLang="ru-RU" sz="1800" dirty="0"/>
              <a:t>, </a:t>
            </a:r>
            <a:r>
              <a:rPr lang="ru-RU" altLang="ru-RU" sz="1800" dirty="0" err="1" smtClean="0"/>
              <a:t>зворотня</a:t>
            </a:r>
            <a:r>
              <a:rPr lang="ru-RU" altLang="ru-RU" sz="1800" dirty="0" smtClean="0"/>
              <a:t> </a:t>
            </a:r>
            <a:r>
              <a:rPr lang="ru-RU" altLang="ru-RU" sz="1800" dirty="0" err="1"/>
              <a:t>окисленню</a:t>
            </a:r>
            <a:r>
              <a:rPr lang="ru-RU" altLang="ru-RU" sz="1800" dirty="0"/>
              <a:t>, </a:t>
            </a:r>
            <a:r>
              <a:rPr lang="ru-RU" altLang="ru-RU" sz="1800" dirty="0" err="1"/>
              <a:t>називається</a:t>
            </a:r>
            <a:r>
              <a:rPr lang="ru-RU" altLang="ru-RU" sz="1800" b="1" dirty="0">
                <a:solidFill>
                  <a:srgbClr val="0D0D0D"/>
                </a:solidFill>
              </a:rPr>
              <a:t> </a:t>
            </a:r>
            <a:r>
              <a:rPr lang="ru-RU" altLang="ru-RU" sz="1800" b="1" dirty="0" err="1">
                <a:solidFill>
                  <a:srgbClr val="0D0D0D"/>
                </a:solidFill>
              </a:rPr>
              <a:t>реакцією</a:t>
            </a:r>
            <a:r>
              <a:rPr lang="ru-RU" altLang="ru-RU" sz="1800" b="1" dirty="0">
                <a:solidFill>
                  <a:srgbClr val="0D0D0D"/>
                </a:solidFill>
              </a:rPr>
              <a:t> </a:t>
            </a:r>
            <a:r>
              <a:rPr lang="ru-RU" altLang="ru-RU" sz="1800" b="1" dirty="0" err="1">
                <a:solidFill>
                  <a:srgbClr val="0D0D0D"/>
                </a:solidFill>
              </a:rPr>
              <a:t>відновлення</a:t>
            </a:r>
            <a:r>
              <a:rPr lang="ru-RU" altLang="ru-RU" sz="1800" b="1" dirty="0">
                <a:solidFill>
                  <a:srgbClr val="0D0D0D"/>
                </a:solidFill>
              </a:rPr>
              <a:t>, </a:t>
            </a:r>
            <a:r>
              <a:rPr lang="ru-RU" altLang="ru-RU" sz="1800" dirty="0" err="1"/>
              <a:t>одержання</a:t>
            </a:r>
            <a:r>
              <a:rPr lang="ru-RU" altLang="ru-RU" sz="1800" dirty="0"/>
              <a:t> </a:t>
            </a:r>
            <a:r>
              <a:rPr lang="ru-RU" altLang="ru-RU" sz="1800" dirty="0" err="1"/>
              <a:t>металу</a:t>
            </a:r>
            <a:r>
              <a:rPr lang="ru-RU" altLang="ru-RU" sz="1800" dirty="0"/>
              <a:t> з окислу. </a:t>
            </a:r>
          </a:p>
          <a:p>
            <a:pPr>
              <a:lnSpc>
                <a:spcPct val="80000"/>
              </a:lnSpc>
            </a:pPr>
            <a:endParaRPr lang="ru-RU" altLang="ru-RU" sz="1800" dirty="0"/>
          </a:p>
          <a:p>
            <a:pPr>
              <a:lnSpc>
                <a:spcPct val="80000"/>
              </a:lnSpc>
            </a:pPr>
            <a:r>
              <a:rPr lang="ru-RU" altLang="ru-RU" sz="1800" b="1" dirty="0" err="1" smtClean="0">
                <a:solidFill>
                  <a:srgbClr val="0D0D0D"/>
                </a:solidFill>
              </a:rPr>
              <a:t>Розчинення</a:t>
            </a:r>
            <a:r>
              <a:rPr lang="ru-RU" altLang="ru-RU" sz="1800" b="1" dirty="0" smtClean="0"/>
              <a:t> – </a:t>
            </a:r>
            <a:r>
              <a:rPr lang="ru-RU" altLang="ru-RU" sz="1800" dirty="0" err="1"/>
              <a:t>суміш</a:t>
            </a:r>
            <a:r>
              <a:rPr lang="ru-RU" altLang="ru-RU" sz="1800" dirty="0"/>
              <a:t> </a:t>
            </a:r>
            <a:r>
              <a:rPr lang="ru-RU" altLang="ru-RU" sz="1800" dirty="0" err="1"/>
              <a:t>розчинника</a:t>
            </a:r>
            <a:r>
              <a:rPr lang="ru-RU" altLang="ru-RU" sz="1800" dirty="0"/>
              <a:t> і </a:t>
            </a:r>
            <a:r>
              <a:rPr lang="ru-RU" altLang="ru-RU" sz="1800" dirty="0" err="1"/>
              <a:t>речовини</a:t>
            </a:r>
            <a:r>
              <a:rPr lang="ru-RU" altLang="ru-RU" sz="1800" dirty="0"/>
              <a:t>, </a:t>
            </a:r>
            <a:r>
              <a:rPr lang="ru-RU" altLang="ru-RU" sz="1800" dirty="0" err="1"/>
              <a:t>що</a:t>
            </a:r>
            <a:r>
              <a:rPr lang="ru-RU" altLang="ru-RU" sz="1800" dirty="0"/>
              <a:t> </a:t>
            </a:r>
            <a:r>
              <a:rPr lang="ru-RU" altLang="ru-RU" sz="1800" dirty="0" err="1" smtClean="0"/>
              <a:t>розчиняється</a:t>
            </a:r>
            <a:r>
              <a:rPr lang="ru-RU" altLang="ru-RU" sz="1800" dirty="0"/>
              <a:t>. </a:t>
            </a:r>
          </a:p>
          <a:p>
            <a:pPr>
              <a:lnSpc>
                <a:spcPct val="80000"/>
              </a:lnSpc>
            </a:pPr>
            <a:endParaRPr lang="uk-UA" altLang="ru-RU" sz="1800" dirty="0"/>
          </a:p>
          <a:p>
            <a:pPr>
              <a:lnSpc>
                <a:spcPct val="80000"/>
              </a:lnSpc>
            </a:pPr>
            <a:r>
              <a:rPr lang="uk-UA" altLang="ru-RU" sz="1800" b="1" dirty="0">
                <a:solidFill>
                  <a:srgbClr val="0D0D0D"/>
                </a:solidFill>
              </a:rPr>
              <a:t>Електролітична дисоціація.</a:t>
            </a:r>
            <a:r>
              <a:rPr lang="uk-UA" altLang="ru-RU" sz="1800" dirty="0">
                <a:solidFill>
                  <a:srgbClr val="0D0D0D"/>
                </a:solidFill>
              </a:rPr>
              <a:t> </a:t>
            </a:r>
            <a:r>
              <a:rPr lang="uk-UA" altLang="ru-RU" sz="1800" dirty="0"/>
              <a:t>Металеві незнімні протези, металеві частини знімних протезів, амальгамові пломби постійно обмиваються слиною.</a:t>
            </a:r>
            <a:r>
              <a:rPr lang="ru-RU" altLang="ru-RU" sz="1800" dirty="0"/>
              <a:t> </a:t>
            </a:r>
            <a:endParaRPr lang="uk-UA" altLang="ru-RU" sz="1800" dirty="0"/>
          </a:p>
          <a:p>
            <a:pPr>
              <a:lnSpc>
                <a:spcPct val="80000"/>
              </a:lnSpc>
            </a:pPr>
            <a:endParaRPr lang="uk-UA" altLang="ru-RU" sz="1800" dirty="0"/>
          </a:p>
          <a:p>
            <a:pPr>
              <a:lnSpc>
                <a:spcPct val="80000"/>
              </a:lnSpc>
            </a:pPr>
            <a:r>
              <a:rPr lang="ru-RU" altLang="ru-RU" sz="1800" dirty="0"/>
              <a:t>За </a:t>
            </a:r>
            <a:r>
              <a:rPr lang="ru-RU" altLang="ru-RU" sz="1800" dirty="0" err="1"/>
              <a:t>неоднорідної</a:t>
            </a:r>
            <a:r>
              <a:rPr lang="ru-RU" altLang="ru-RU" sz="1800" dirty="0"/>
              <a:t> </a:t>
            </a:r>
            <a:r>
              <a:rPr lang="ru-RU" altLang="ru-RU" sz="1800" dirty="0" err="1"/>
              <a:t>структури</a:t>
            </a:r>
            <a:r>
              <a:rPr lang="ru-RU" altLang="ru-RU" sz="1800" dirty="0"/>
              <a:t> сплаву </a:t>
            </a:r>
            <a:r>
              <a:rPr lang="ru-RU" altLang="ru-RU" sz="1800" dirty="0" err="1"/>
              <a:t>або</a:t>
            </a:r>
            <a:r>
              <a:rPr lang="ru-RU" altLang="ru-RU" sz="1800" dirty="0"/>
              <a:t> </a:t>
            </a:r>
            <a:r>
              <a:rPr lang="ru-RU" altLang="ru-RU" sz="1800" dirty="0" err="1"/>
              <a:t>використання</a:t>
            </a:r>
            <a:r>
              <a:rPr lang="ru-RU" altLang="ru-RU" sz="1800" dirty="0"/>
              <a:t> </a:t>
            </a:r>
            <a:r>
              <a:rPr lang="ru-RU" altLang="ru-RU" sz="1800" dirty="0" err="1"/>
              <a:t>кількох</a:t>
            </a:r>
            <a:r>
              <a:rPr lang="ru-RU" altLang="ru-RU" sz="1800" dirty="0"/>
              <a:t> </a:t>
            </a:r>
            <a:r>
              <a:rPr lang="ru-RU" altLang="ru-RU" sz="1800" dirty="0" err="1"/>
              <a:t>протезів</a:t>
            </a:r>
            <a:r>
              <a:rPr lang="ru-RU" altLang="ru-RU" sz="1800" dirty="0"/>
              <a:t> </a:t>
            </a:r>
            <a:r>
              <a:rPr lang="ru-RU" altLang="ru-RU" sz="1800" dirty="0" err="1"/>
              <a:t>із</a:t>
            </a:r>
            <a:r>
              <a:rPr lang="ru-RU" altLang="ru-RU" sz="1800" dirty="0"/>
              <a:t> </a:t>
            </a:r>
            <a:r>
              <a:rPr lang="ru-RU" altLang="ru-RU" sz="1800" dirty="0" err="1"/>
              <a:t>різних</a:t>
            </a:r>
            <a:r>
              <a:rPr lang="ru-RU" altLang="ru-RU" sz="1800" dirty="0"/>
              <a:t> </a:t>
            </a:r>
            <a:r>
              <a:rPr lang="ru-RU" altLang="ru-RU" sz="1800" dirty="0" err="1"/>
              <a:t>сплавів</a:t>
            </a:r>
            <a:r>
              <a:rPr lang="ru-RU" altLang="ru-RU" sz="1800" dirty="0"/>
              <a:t> </a:t>
            </a:r>
            <a:r>
              <a:rPr lang="ru-RU" altLang="ru-RU" sz="1800" dirty="0" err="1"/>
              <a:t>виникає</a:t>
            </a:r>
            <a:r>
              <a:rPr lang="ru-RU" altLang="ru-RU" sz="1800" dirty="0"/>
              <a:t> </a:t>
            </a:r>
            <a:r>
              <a:rPr lang="ru-RU" altLang="ru-RU" sz="1800" dirty="0" err="1"/>
              <a:t>різниця</a:t>
            </a:r>
            <a:r>
              <a:rPr lang="ru-RU" altLang="ru-RU" sz="1800" dirty="0"/>
              <a:t> </a:t>
            </a:r>
            <a:r>
              <a:rPr lang="ru-RU" altLang="ru-RU" sz="1800" dirty="0" err="1"/>
              <a:t>потенціалів</a:t>
            </a:r>
            <a:r>
              <a:rPr lang="ru-RU" altLang="ru-RU" sz="1800" dirty="0"/>
              <a:t> (</a:t>
            </a:r>
            <a:r>
              <a:rPr lang="ru-RU" altLang="ru-RU" sz="1800" dirty="0" err="1"/>
              <a:t>утворюється</a:t>
            </a:r>
            <a:r>
              <a:rPr lang="ru-RU" altLang="ru-RU" sz="1800" dirty="0"/>
              <a:t> </a:t>
            </a:r>
            <a:r>
              <a:rPr lang="ru-RU" altLang="ru-RU" sz="1800" dirty="0" err="1" smtClean="0"/>
              <a:t>електрострум</a:t>
            </a:r>
            <a:r>
              <a:rPr lang="ru-RU" altLang="ru-RU" sz="1800" dirty="0"/>
              <a:t>). </a:t>
            </a:r>
            <a:r>
              <a:rPr lang="ru-RU" altLang="ru-RU" sz="1800" dirty="0" err="1"/>
              <a:t>Це</a:t>
            </a:r>
            <a:r>
              <a:rPr lang="ru-RU" altLang="ru-RU" sz="1800" dirty="0"/>
              <a:t> </a:t>
            </a:r>
            <a:r>
              <a:rPr lang="ru-RU" altLang="ru-RU" sz="1800" dirty="0" err="1"/>
              <a:t>явище</a:t>
            </a:r>
            <a:r>
              <a:rPr lang="ru-RU" altLang="ru-RU" sz="1800" dirty="0"/>
              <a:t> </a:t>
            </a:r>
            <a:r>
              <a:rPr lang="ru-RU" altLang="ru-RU" sz="1800" dirty="0" err="1"/>
              <a:t>називається</a:t>
            </a:r>
            <a:r>
              <a:rPr lang="ru-RU" altLang="ru-RU" sz="1800" b="1" dirty="0"/>
              <a:t> </a:t>
            </a:r>
            <a:r>
              <a:rPr lang="ru-RU" altLang="ru-RU" sz="1800" b="1" dirty="0" err="1" smtClean="0">
                <a:solidFill>
                  <a:schemeClr val="tx1"/>
                </a:solidFill>
              </a:rPr>
              <a:t>г</a:t>
            </a:r>
            <a:r>
              <a:rPr lang="ru-RU" altLang="ru-RU" sz="1800" b="1" dirty="0" err="1" smtClean="0">
                <a:solidFill>
                  <a:srgbClr val="0D0D0D"/>
                </a:solidFill>
              </a:rPr>
              <a:t>альванізмом</a:t>
            </a:r>
            <a:r>
              <a:rPr lang="ru-RU" altLang="ru-RU" sz="1800" b="1" dirty="0">
                <a:solidFill>
                  <a:srgbClr val="0D0D0D"/>
                </a:solidFill>
              </a:rPr>
              <a:t>.</a:t>
            </a:r>
            <a:r>
              <a:rPr lang="ru-RU" altLang="ru-RU" sz="1800" dirty="0">
                <a:solidFill>
                  <a:srgbClr val="0D0D0D"/>
                </a:solidFill>
              </a:rPr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800" dirty="0">
              <a:solidFill>
                <a:srgbClr val="CEDD11"/>
              </a:solidFill>
            </a:endParaRPr>
          </a:p>
        </p:txBody>
      </p:sp>
      <p:pic>
        <p:nvPicPr>
          <p:cNvPr id="224261" name="Picture 5" descr="images (55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6" y="981076"/>
            <a:ext cx="2409825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4262" name="Picture 6" descr="images (56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6" y="2924175"/>
            <a:ext cx="2303463" cy="144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4263" name="Picture 7" descr="images (57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789" y="4437063"/>
            <a:ext cx="2428875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07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2012" y="295835"/>
            <a:ext cx="10959353" cy="5631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b="1" dirty="0"/>
              <a:t>До технологічних властивостей відносять: </a:t>
            </a:r>
            <a:endParaRPr lang="uk-UA" sz="4000" b="1" dirty="0" smtClean="0"/>
          </a:p>
          <a:p>
            <a:endParaRPr lang="uk-UA" sz="2400" b="1" dirty="0" smtClean="0"/>
          </a:p>
          <a:p>
            <a:r>
              <a:rPr lang="uk-UA" sz="2400" b="1" dirty="0" err="1" smtClean="0"/>
              <a:t>рідкотекучість</a:t>
            </a:r>
            <a:r>
              <a:rPr lang="uk-UA" sz="2800" b="1" dirty="0" smtClean="0"/>
              <a:t>;</a:t>
            </a:r>
          </a:p>
          <a:p>
            <a:r>
              <a:rPr lang="uk-UA" sz="2400" b="1" dirty="0" smtClean="0"/>
              <a:t>ковкість;</a:t>
            </a:r>
          </a:p>
          <a:p>
            <a:r>
              <a:rPr lang="uk-UA" sz="2400" b="1" dirty="0"/>
              <a:t>з</a:t>
            </a:r>
            <a:r>
              <a:rPr lang="uk-UA" sz="2400" b="1" dirty="0" smtClean="0"/>
              <a:t>варюваність;</a:t>
            </a:r>
          </a:p>
          <a:p>
            <a:r>
              <a:rPr lang="uk-UA" sz="2400" b="1" dirty="0" smtClean="0"/>
              <a:t>оброблюваність.</a:t>
            </a:r>
          </a:p>
          <a:p>
            <a:endParaRPr lang="uk-UA" sz="2400" b="1" dirty="0" smtClean="0"/>
          </a:p>
          <a:p>
            <a:endParaRPr lang="uk-UA" sz="2400" b="1" dirty="0"/>
          </a:p>
          <a:p>
            <a:endParaRPr lang="uk-UA" sz="2400" b="1" dirty="0"/>
          </a:p>
          <a:p>
            <a:endParaRPr lang="uk-UA" sz="2400" b="1" dirty="0" smtClean="0"/>
          </a:p>
          <a:p>
            <a:endParaRPr lang="uk-UA" sz="2400" b="1" dirty="0"/>
          </a:p>
          <a:p>
            <a:endParaRPr lang="uk-UA" sz="2400" b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9630" y="1525436"/>
            <a:ext cx="3243353" cy="3523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13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244475"/>
            <a:ext cx="8385175" cy="592138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dirty="0" smtClean="0">
                <a:solidFill>
                  <a:srgbClr val="0D0D0D"/>
                </a:solidFill>
              </a:rPr>
              <a:t>КОНСТРУКЦІЙНІ </a:t>
            </a:r>
            <a:r>
              <a:rPr lang="ru-RU" altLang="ru-RU" sz="2800" b="1" dirty="0">
                <a:solidFill>
                  <a:srgbClr val="0D0D0D"/>
                </a:solidFill>
              </a:rPr>
              <a:t>МАТЕРІАЛИ</a:t>
            </a:r>
            <a:r>
              <a:rPr lang="ru-RU" altLang="ru-RU" sz="4000" b="1" dirty="0">
                <a:solidFill>
                  <a:srgbClr val="0D0D0D"/>
                </a:solidFill>
              </a:rPr>
              <a:t> </a:t>
            </a:r>
          </a:p>
        </p:txBody>
      </p:sp>
      <p:sp>
        <p:nvSpPr>
          <p:cNvPr id="2252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03388" y="981076"/>
            <a:ext cx="4464050" cy="51149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000" b="1" dirty="0"/>
              <a:t>Вони </a:t>
            </a:r>
            <a:r>
              <a:rPr lang="ru-RU" altLang="ru-RU" sz="2000" b="1" dirty="0" err="1"/>
              <a:t>мають</a:t>
            </a:r>
            <a:r>
              <a:rPr lang="ru-RU" altLang="ru-RU" sz="2000" b="1" dirty="0"/>
              <a:t> бути </a:t>
            </a:r>
            <a:r>
              <a:rPr lang="ru-RU" altLang="ru-RU" sz="2000" b="1" dirty="0" err="1"/>
              <a:t>нешкідливими</a:t>
            </a:r>
            <a:r>
              <a:rPr lang="ru-RU" altLang="ru-RU" sz="2000" b="1" dirty="0"/>
              <a:t>, </a:t>
            </a:r>
            <a:r>
              <a:rPr lang="ru-RU" altLang="ru-RU" sz="2000" b="1" dirty="0" err="1"/>
              <a:t>міцними</a:t>
            </a:r>
            <a:r>
              <a:rPr lang="ru-RU" altLang="ru-RU" sz="2000" b="1" dirty="0"/>
              <a:t>, не </a:t>
            </a:r>
            <a:r>
              <a:rPr lang="ru-RU" altLang="ru-RU" sz="2000" b="1" dirty="0" err="1"/>
              <a:t>руйнуватися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під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дією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ротової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рідини</a:t>
            </a:r>
            <a:r>
              <a:rPr lang="ru-RU" altLang="ru-RU" sz="2000" b="1" dirty="0"/>
              <a:t>, </a:t>
            </a:r>
            <a:r>
              <a:rPr lang="ru-RU" altLang="ru-RU" sz="2000" b="1" dirty="0" err="1"/>
              <a:t>різних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харчових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речовин</a:t>
            </a:r>
            <a:r>
              <a:rPr lang="ru-RU" altLang="ru-RU" sz="2000" b="1" dirty="0"/>
              <a:t>, </a:t>
            </a:r>
            <a:r>
              <a:rPr lang="ru-RU" altLang="ru-RU" sz="2000" b="1" dirty="0" err="1"/>
              <a:t>повітря</a:t>
            </a:r>
            <a:r>
              <a:rPr lang="ru-RU" altLang="ru-RU" sz="2000" b="1" dirty="0"/>
              <a:t>, </a:t>
            </a:r>
            <a:r>
              <a:rPr lang="ru-RU" altLang="ru-RU" sz="2000" b="1" dirty="0" err="1"/>
              <a:t>витримувати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жувальний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тиск</a:t>
            </a:r>
            <a:r>
              <a:rPr lang="ru-RU" altLang="ru-RU" sz="2000" b="1" dirty="0"/>
              <a:t> і </a:t>
            </a:r>
            <a:r>
              <a:rPr lang="ru-RU" altLang="ru-RU" sz="2000" b="1" dirty="0" err="1"/>
              <a:t>обробку</a:t>
            </a:r>
            <a:r>
              <a:rPr lang="ru-RU" altLang="ru-RU" sz="2000" b="1" dirty="0"/>
              <a:t> в </a:t>
            </a:r>
            <a:r>
              <a:rPr lang="ru-RU" altLang="ru-RU" sz="2000" b="1" dirty="0" err="1"/>
              <a:t>процесі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виготовлення</a:t>
            </a:r>
            <a:r>
              <a:rPr lang="ru-RU" altLang="ru-RU" sz="2000" b="1" dirty="0"/>
              <a:t>, при </a:t>
            </a:r>
            <a:r>
              <a:rPr lang="ru-RU" altLang="ru-RU" sz="2000" b="1" dirty="0" err="1"/>
              <a:t>яких</a:t>
            </a:r>
            <a:r>
              <a:rPr lang="ru-RU" altLang="ru-RU" sz="2000" b="1" dirty="0"/>
              <a:t> протез </a:t>
            </a:r>
            <a:r>
              <a:rPr lang="ru-RU" altLang="ru-RU" sz="2000" b="1" dirty="0" err="1"/>
              <a:t>зазнає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розтягування</a:t>
            </a:r>
            <a:r>
              <a:rPr lang="ru-RU" altLang="ru-RU" sz="2000" b="1" dirty="0"/>
              <a:t>, </a:t>
            </a:r>
            <a:r>
              <a:rPr lang="ru-RU" altLang="ru-RU" sz="2000" b="1" dirty="0" err="1"/>
              <a:t>вигинання</a:t>
            </a:r>
            <a:r>
              <a:rPr lang="ru-RU" altLang="ru-RU" sz="2000" b="1" dirty="0"/>
              <a:t>, </a:t>
            </a:r>
            <a:r>
              <a:rPr lang="ru-RU" altLang="ru-RU" sz="2000" b="1" dirty="0" err="1"/>
              <a:t>перекручування</a:t>
            </a:r>
            <a:r>
              <a:rPr lang="ru-RU" altLang="ru-RU" sz="2000" b="1" dirty="0"/>
              <a:t>, </a:t>
            </a:r>
            <a:r>
              <a:rPr lang="ru-RU" altLang="ru-RU" sz="2000" b="1" dirty="0" err="1"/>
              <a:t>дії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температури</a:t>
            </a:r>
            <a:r>
              <a:rPr lang="ru-RU" altLang="ru-RU" sz="2000" b="1" dirty="0"/>
              <a:t>.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000" b="1" dirty="0"/>
          </a:p>
          <a:p>
            <a:pPr>
              <a:lnSpc>
                <a:spcPct val="80000"/>
              </a:lnSpc>
            </a:pPr>
            <a:r>
              <a:rPr lang="ru-RU" altLang="ru-RU" sz="2000" b="1" dirty="0" err="1"/>
              <a:t>Протези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мають</a:t>
            </a:r>
            <a:r>
              <a:rPr lang="ru-RU" altLang="ru-RU" sz="2000" b="1" dirty="0"/>
              <a:t> бути природного </a:t>
            </a:r>
            <a:r>
              <a:rPr lang="ru-RU" altLang="ru-RU" sz="2000" b="1" dirty="0" err="1"/>
              <a:t>кольору</a:t>
            </a:r>
            <a:r>
              <a:rPr lang="ru-RU" altLang="ru-RU" sz="2000" b="1" dirty="0"/>
              <a:t>, не </a:t>
            </a:r>
            <a:r>
              <a:rPr lang="ru-RU" altLang="ru-RU" sz="2000" b="1" dirty="0" err="1"/>
              <a:t>мати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неприємного</a:t>
            </a:r>
            <a:r>
              <a:rPr lang="ru-RU" altLang="ru-RU" sz="2000" b="1" dirty="0"/>
              <a:t> смаку і запаху; </a:t>
            </a:r>
            <a:r>
              <a:rPr lang="ru-RU" altLang="ru-RU" sz="2000" b="1" dirty="0" err="1"/>
              <a:t>мають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також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значення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доступність</a:t>
            </a:r>
            <a:r>
              <a:rPr lang="ru-RU" altLang="ru-RU" sz="2000" b="1" dirty="0"/>
              <a:t> і </a:t>
            </a:r>
            <a:r>
              <a:rPr lang="ru-RU" altLang="ru-RU" sz="2000" b="1" dirty="0" err="1"/>
              <a:t>вартість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матеріалу</a:t>
            </a:r>
            <a:r>
              <a:rPr lang="ru-RU" altLang="ru-RU" sz="2000" b="1" dirty="0"/>
              <a:t>.</a:t>
            </a:r>
            <a:r>
              <a:rPr lang="ru-RU" altLang="ru-RU" sz="2000" dirty="0"/>
              <a:t> </a:t>
            </a:r>
          </a:p>
        </p:txBody>
      </p:sp>
      <p:pic>
        <p:nvPicPr>
          <p:cNvPr id="225284" name="Picture 4" descr="images (58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0" y="1196976"/>
            <a:ext cx="3024188" cy="230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285" name="Picture 5" descr="images (59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0" y="4149726"/>
            <a:ext cx="3024188" cy="208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66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167201"/>
            <a:ext cx="8385175" cy="520700"/>
          </a:xfrm>
        </p:spPr>
        <p:txBody>
          <a:bodyPr>
            <a:normAutofit fontScale="90000"/>
          </a:bodyPr>
          <a:lstStyle/>
          <a:p>
            <a:r>
              <a:rPr lang="ru-RU" altLang="ru-RU" sz="3200" b="1" dirty="0">
                <a:solidFill>
                  <a:srgbClr val="0D0D0D"/>
                </a:solidFill>
              </a:rPr>
              <a:t>До </a:t>
            </a:r>
            <a:r>
              <a:rPr lang="ru-RU" altLang="ru-RU" sz="3200" b="1" dirty="0" err="1" smtClean="0">
                <a:solidFill>
                  <a:srgbClr val="0D0D0D"/>
                </a:solidFill>
              </a:rPr>
              <a:t>конструкційних</a:t>
            </a:r>
            <a:r>
              <a:rPr lang="ru-RU" altLang="ru-RU" sz="3200" b="1" dirty="0" smtClean="0">
                <a:solidFill>
                  <a:srgbClr val="0D0D0D"/>
                </a:solidFill>
              </a:rPr>
              <a:t> </a:t>
            </a:r>
            <a:r>
              <a:rPr lang="ru-RU" altLang="ru-RU" sz="3200" b="1" dirty="0" err="1">
                <a:solidFill>
                  <a:srgbClr val="0D0D0D"/>
                </a:solidFill>
              </a:rPr>
              <a:t>матеріалів</a:t>
            </a:r>
            <a:r>
              <a:rPr lang="ru-RU" altLang="ru-RU" sz="3200" b="1" dirty="0">
                <a:solidFill>
                  <a:srgbClr val="0D0D0D"/>
                </a:solidFill>
              </a:rPr>
              <a:t> належать:</a:t>
            </a:r>
            <a:r>
              <a:rPr lang="ru-RU" altLang="ru-RU" sz="4000" b="1" dirty="0">
                <a:solidFill>
                  <a:srgbClr val="0D0D0D"/>
                </a:solidFill>
              </a:rPr>
              <a:t> </a:t>
            </a:r>
          </a:p>
        </p:txBody>
      </p:sp>
      <p:sp>
        <p:nvSpPr>
          <p:cNvPr id="22630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38313" y="1062832"/>
            <a:ext cx="5041900" cy="5043487"/>
          </a:xfrm>
        </p:spPr>
        <p:txBody>
          <a:bodyPr>
            <a:noAutofit/>
          </a:bodyPr>
          <a:lstStyle/>
          <a:p>
            <a:pPr marL="609600" indent="-609600"/>
            <a:r>
              <a:rPr lang="uk-UA" altLang="ru-RU" sz="2400" dirty="0"/>
              <a:t>Пластмаси;</a:t>
            </a:r>
          </a:p>
          <a:p>
            <a:pPr marL="609600" indent="-609600"/>
            <a:endParaRPr lang="uk-UA" altLang="ru-RU" sz="2400" dirty="0" smtClean="0"/>
          </a:p>
          <a:p>
            <a:pPr marL="609600" indent="-609600">
              <a:buNone/>
            </a:pPr>
            <a:endParaRPr lang="uk-UA" altLang="ru-RU" sz="2400" dirty="0"/>
          </a:p>
          <a:p>
            <a:pPr marL="609600" indent="-609600"/>
            <a:r>
              <a:rPr lang="uk-UA" altLang="ru-RU" sz="2400" dirty="0"/>
              <a:t>Фарфорові маси;</a:t>
            </a:r>
          </a:p>
          <a:p>
            <a:pPr marL="609600" indent="-609600"/>
            <a:endParaRPr lang="uk-UA" altLang="ru-RU" sz="2400" dirty="0"/>
          </a:p>
          <a:p>
            <a:pPr marL="609600" indent="-609600">
              <a:buNone/>
            </a:pPr>
            <a:endParaRPr lang="uk-UA" altLang="ru-RU" sz="2400" dirty="0"/>
          </a:p>
          <a:p>
            <a:pPr marL="609600" indent="-609600"/>
            <a:r>
              <a:rPr lang="uk-UA" altLang="ru-RU" sz="2400" dirty="0"/>
              <a:t>Штучні зуби; </a:t>
            </a:r>
          </a:p>
          <a:p>
            <a:pPr marL="609600" indent="-609600"/>
            <a:endParaRPr lang="uk-UA" altLang="ru-RU" sz="2400" dirty="0"/>
          </a:p>
          <a:p>
            <a:pPr marL="609600" indent="-609600">
              <a:buNone/>
            </a:pPr>
            <a:endParaRPr lang="uk-UA" altLang="ru-RU" sz="2400" dirty="0"/>
          </a:p>
          <a:p>
            <a:pPr marL="609600" indent="-609600"/>
            <a:r>
              <a:rPr lang="uk-UA" altLang="ru-RU" sz="2400" dirty="0"/>
              <a:t>Метали і сплави. </a:t>
            </a:r>
            <a:endParaRPr lang="ru-RU" altLang="ru-RU" sz="2400" dirty="0"/>
          </a:p>
        </p:txBody>
      </p:sp>
      <p:pic>
        <p:nvPicPr>
          <p:cNvPr id="226308" name="Рисунок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538" y="836613"/>
            <a:ext cx="15303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6309" name="Picture 5" descr="images (60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326" y="836614"/>
            <a:ext cx="2232025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6310" name="Picture 6" descr="images (63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01" y="2420939"/>
            <a:ext cx="2232025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6311" name="Picture 7" descr="images (62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89" y="2420938"/>
            <a:ext cx="1800225" cy="15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6312" name="Picture 8" descr="images (61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00" y="4005264"/>
            <a:ext cx="2159000" cy="108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6313" name="Picture 9" descr="images (65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88" y="3933825"/>
            <a:ext cx="1655762" cy="115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6314" name="Picture 10" descr="images (64)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788" y="5373689"/>
            <a:ext cx="2233612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6315" name="Picture 11" descr="images (66)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739" y="5157789"/>
            <a:ext cx="20161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6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244475"/>
            <a:ext cx="8385175" cy="736600"/>
          </a:xfrm>
        </p:spPr>
        <p:txBody>
          <a:bodyPr/>
          <a:lstStyle/>
          <a:p>
            <a:pPr algn="ctr"/>
            <a:r>
              <a:rPr lang="uk-UA" altLang="ru-RU" sz="2800" b="1" dirty="0">
                <a:solidFill>
                  <a:srgbClr val="0D0D0D"/>
                </a:solidFill>
              </a:rPr>
              <a:t>МЕТАЛИ І СПЛАВИ</a:t>
            </a:r>
            <a:endParaRPr lang="ru-RU" altLang="ru-RU" sz="2800" b="1" dirty="0">
              <a:solidFill>
                <a:srgbClr val="0D0D0D"/>
              </a:solidFill>
            </a:endParaRPr>
          </a:p>
        </p:txBody>
      </p:sp>
      <p:sp>
        <p:nvSpPr>
          <p:cNvPr id="25395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74825" y="1052514"/>
            <a:ext cx="5473700" cy="5545137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dirty="0"/>
              <a:t>		В </a:t>
            </a:r>
            <a:r>
              <a:rPr lang="ru-RU" altLang="ru-RU" sz="2400" dirty="0" err="1"/>
              <a:t>ортопедичній</a:t>
            </a:r>
            <a:r>
              <a:rPr lang="ru-RU" altLang="ru-RU" sz="2400" dirty="0"/>
              <a:t> </a:t>
            </a:r>
            <a:r>
              <a:rPr lang="ru-RU" altLang="ru-RU" sz="2400" dirty="0" err="1"/>
              <a:t>стоматології</a:t>
            </a:r>
            <a:r>
              <a:rPr lang="ru-RU" altLang="ru-RU" sz="2400" dirty="0"/>
              <a:t> </a:t>
            </a:r>
            <a:r>
              <a:rPr lang="ru-RU" altLang="ru-RU" sz="2400" dirty="0" err="1"/>
              <a:t>застосовують</a:t>
            </a:r>
            <a:r>
              <a:rPr lang="ru-RU" altLang="ru-RU" sz="2400" dirty="0"/>
              <a:t> </a:t>
            </a:r>
            <a:r>
              <a:rPr lang="ru-RU" altLang="ru-RU" sz="2400" dirty="0" err="1"/>
              <a:t>найрізноманітніші</a:t>
            </a:r>
            <a:r>
              <a:rPr lang="ru-RU" altLang="ru-RU" sz="2400" dirty="0"/>
              <a:t> </a:t>
            </a:r>
            <a:r>
              <a:rPr lang="ru-RU" altLang="ru-RU" sz="2400" dirty="0" err="1"/>
              <a:t>сплави</a:t>
            </a:r>
            <a:r>
              <a:rPr lang="ru-RU" altLang="ru-RU" sz="2400" dirty="0"/>
              <a:t>. За </a:t>
            </a:r>
            <a:r>
              <a:rPr lang="ru-RU" altLang="ru-RU" sz="2400" dirty="0" err="1"/>
              <a:t>хімічним</a:t>
            </a:r>
            <a:r>
              <a:rPr lang="ru-RU" altLang="ru-RU" sz="2400" dirty="0"/>
              <a:t> складом </a:t>
            </a:r>
            <a:r>
              <a:rPr lang="ru-RU" altLang="ru-RU" sz="2400" dirty="0" err="1"/>
              <a:t>сплави</a:t>
            </a:r>
            <a:r>
              <a:rPr lang="ru-RU" altLang="ru-RU" sz="2400" dirty="0"/>
              <a:t> </a:t>
            </a:r>
            <a:r>
              <a:rPr lang="ru-RU" altLang="ru-RU" sz="2400" dirty="0" err="1"/>
              <a:t>можна</a:t>
            </a:r>
            <a:r>
              <a:rPr lang="ru-RU" altLang="ru-RU" sz="2400" dirty="0"/>
              <a:t> </a:t>
            </a:r>
            <a:r>
              <a:rPr lang="ru-RU" altLang="ru-RU" sz="2400" dirty="0" err="1"/>
              <a:t>розділити</a:t>
            </a:r>
            <a:r>
              <a:rPr lang="ru-RU" altLang="ru-RU" sz="2400" dirty="0"/>
              <a:t> на три </a:t>
            </a:r>
            <a:r>
              <a:rPr lang="ru-RU" altLang="ru-RU" sz="2400" dirty="0" err="1"/>
              <a:t>групи</a:t>
            </a:r>
            <a:r>
              <a:rPr lang="ru-RU" altLang="ru-RU" sz="2400" dirty="0"/>
              <a:t>: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dirty="0"/>
              <a:t> </a:t>
            </a:r>
            <a:endParaRPr lang="uk-UA" altLang="ru-RU" sz="2400" dirty="0"/>
          </a:p>
          <a:p>
            <a:pPr>
              <a:lnSpc>
                <a:spcPct val="90000"/>
              </a:lnSpc>
            </a:pPr>
            <a:r>
              <a:rPr lang="uk-UA" altLang="ru-RU" sz="2400" b="1" dirty="0"/>
              <a:t>1) сплави на основі </a:t>
            </a:r>
            <a:r>
              <a:rPr lang="en-US" altLang="ru-RU" sz="2400" b="1" dirty="0"/>
              <a:t>Au</a:t>
            </a:r>
            <a:r>
              <a:rPr lang="uk-UA" altLang="ru-RU" sz="2400" b="1" dirty="0"/>
              <a:t>, </a:t>
            </a:r>
            <a:r>
              <a:rPr lang="en-US" altLang="ru-RU" sz="2400" b="1" dirty="0"/>
              <a:t>Ag</a:t>
            </a:r>
            <a:r>
              <a:rPr lang="uk-UA" altLang="ru-RU" sz="2400" b="1" dirty="0"/>
              <a:t>, </a:t>
            </a:r>
            <a:r>
              <a:rPr lang="en-US" altLang="ru-RU" sz="2400" b="1" dirty="0" err="1"/>
              <a:t>Pd</a:t>
            </a:r>
            <a:r>
              <a:rPr lang="uk-UA" altLang="ru-RU" sz="2400" b="1" dirty="0"/>
              <a:t>;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uk-UA" altLang="ru-RU" sz="2400" b="1" dirty="0"/>
          </a:p>
          <a:p>
            <a:pPr>
              <a:lnSpc>
                <a:spcPct val="90000"/>
              </a:lnSpc>
            </a:pPr>
            <a:r>
              <a:rPr lang="uk-UA" altLang="ru-RU" sz="2400" b="1" dirty="0"/>
              <a:t>2) сплави на основі </a:t>
            </a:r>
            <a:r>
              <a:rPr lang="en-US" altLang="ru-RU" sz="2400" b="1" dirty="0"/>
              <a:t>Co</a:t>
            </a:r>
            <a:r>
              <a:rPr lang="uk-UA" altLang="ru-RU" sz="2400" b="1" dirty="0"/>
              <a:t>, </a:t>
            </a:r>
            <a:r>
              <a:rPr lang="en-US" altLang="ru-RU" sz="2400" b="1" dirty="0"/>
              <a:t>Ni</a:t>
            </a:r>
            <a:r>
              <a:rPr lang="uk-UA" altLang="ru-RU" sz="2400" b="1" dirty="0"/>
              <a:t>, </a:t>
            </a:r>
            <a:r>
              <a:rPr lang="en-US" altLang="ru-RU" sz="2400" b="1" dirty="0"/>
              <a:t>Cr</a:t>
            </a:r>
            <a:r>
              <a:rPr lang="uk-UA" altLang="ru-RU" sz="2400" b="1" dirty="0"/>
              <a:t>;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ru-RU" sz="2400" b="1" dirty="0"/>
              <a:t> </a:t>
            </a:r>
          </a:p>
          <a:p>
            <a:pPr>
              <a:lnSpc>
                <a:spcPct val="90000"/>
              </a:lnSpc>
            </a:pPr>
            <a:r>
              <a:rPr lang="uk-UA" altLang="ru-RU" sz="2400" b="1" dirty="0"/>
              <a:t>3) сплави на основі </a:t>
            </a:r>
            <a:r>
              <a:rPr lang="en-US" altLang="ru-RU" sz="2400" b="1" dirty="0"/>
              <a:t>Cu</a:t>
            </a:r>
            <a:r>
              <a:rPr lang="uk-UA" altLang="ru-RU" sz="2400" b="1" dirty="0"/>
              <a:t>, </a:t>
            </a:r>
            <a:r>
              <a:rPr lang="en-US" altLang="ru-RU" sz="2400" b="1" dirty="0"/>
              <a:t>Al</a:t>
            </a:r>
            <a:r>
              <a:rPr lang="uk-UA" altLang="ru-RU" sz="2400" b="1" dirty="0"/>
              <a:t>, </a:t>
            </a:r>
            <a:r>
              <a:rPr lang="en-US" altLang="ru-RU" sz="2400" b="1" dirty="0"/>
              <a:t>Ta</a:t>
            </a:r>
            <a:r>
              <a:rPr lang="uk-UA" altLang="ru-RU" sz="2400" b="1" dirty="0"/>
              <a:t>, </a:t>
            </a:r>
            <a:r>
              <a:rPr lang="en-US" altLang="ru-RU" sz="2400" b="1" dirty="0"/>
              <a:t>Ni</a:t>
            </a:r>
            <a:r>
              <a:rPr lang="uk-UA" altLang="ru-RU" sz="2400" b="1" dirty="0"/>
              <a:t>, </a:t>
            </a:r>
            <a:r>
              <a:rPr lang="en-US" altLang="ru-RU" sz="2400" b="1" dirty="0"/>
              <a:t>Ti</a:t>
            </a:r>
            <a:r>
              <a:rPr lang="uk-UA" altLang="ru-RU" sz="2400" b="1" dirty="0"/>
              <a:t>, а також магнітні сплави (</a:t>
            </a:r>
            <a:r>
              <a:rPr lang="en-US" altLang="ru-RU" sz="2400" b="1" dirty="0" err="1"/>
              <a:t>Pd</a:t>
            </a:r>
            <a:r>
              <a:rPr lang="uk-UA" altLang="ru-RU" sz="2400" b="1" dirty="0"/>
              <a:t>-</a:t>
            </a:r>
            <a:r>
              <a:rPr lang="en-US" altLang="ru-RU" sz="2400" b="1" dirty="0"/>
              <a:t>Co</a:t>
            </a:r>
            <a:r>
              <a:rPr lang="uk-UA" altLang="ru-RU" sz="2400" b="1" dirty="0"/>
              <a:t>, </a:t>
            </a:r>
            <a:r>
              <a:rPr lang="en-US" altLang="ru-RU" sz="2400" b="1" dirty="0" err="1"/>
              <a:t>Pd</a:t>
            </a:r>
            <a:r>
              <a:rPr lang="uk-UA" altLang="ru-RU" sz="2400" b="1" dirty="0"/>
              <a:t>-</a:t>
            </a:r>
            <a:r>
              <a:rPr lang="en-US" altLang="ru-RU" sz="2400" b="1" dirty="0"/>
              <a:t>Co</a:t>
            </a:r>
            <a:r>
              <a:rPr lang="uk-UA" altLang="ru-RU" sz="2400" b="1" dirty="0"/>
              <a:t>-</a:t>
            </a:r>
            <a:r>
              <a:rPr lang="en-US" altLang="ru-RU" sz="2400" b="1" dirty="0"/>
              <a:t>Ni</a:t>
            </a:r>
            <a:r>
              <a:rPr lang="uk-UA" altLang="ru-RU" sz="2400" b="1" dirty="0"/>
              <a:t>, </a:t>
            </a:r>
            <a:r>
              <a:rPr lang="en-US" altLang="ru-RU" sz="2400" b="1" dirty="0" err="1"/>
              <a:t>Pd</a:t>
            </a:r>
            <a:r>
              <a:rPr lang="uk-UA" altLang="ru-RU" sz="2400" b="1" dirty="0"/>
              <a:t>-</a:t>
            </a:r>
            <a:r>
              <a:rPr lang="en-US" altLang="ru-RU" sz="2400" b="1" dirty="0"/>
              <a:t>Ni</a:t>
            </a:r>
            <a:r>
              <a:rPr lang="uk-UA" altLang="ru-RU" sz="2400" b="1" dirty="0"/>
              <a:t>).</a:t>
            </a:r>
            <a:endParaRPr lang="ru-RU" altLang="ru-RU" sz="2400" b="1" dirty="0"/>
          </a:p>
        </p:txBody>
      </p:sp>
      <p:pic>
        <p:nvPicPr>
          <p:cNvPr id="2539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0" y="1125539"/>
            <a:ext cx="1828800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39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2781301"/>
            <a:ext cx="2286000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395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0" y="4614865"/>
            <a:ext cx="228600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804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31371"/>
            <a:ext cx="10515600" cy="5748164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uk-UA" sz="4600" b="1" dirty="0"/>
              <a:t>За міжнародними стандартами (1980, 1989) всі сплави металів поділяють на групи:</a:t>
            </a:r>
            <a:endParaRPr lang="ru-RU" sz="4600" b="1" dirty="0"/>
          </a:p>
          <a:p>
            <a:pPr marL="0" indent="0">
              <a:buNone/>
            </a:pPr>
            <a:r>
              <a:rPr lang="en-US" sz="4600" b="1" dirty="0" smtClean="0"/>
              <a:t>  </a:t>
            </a:r>
            <a:r>
              <a:rPr lang="uk-UA" sz="4600" b="1" dirty="0" smtClean="0"/>
              <a:t>1. Сплави </a:t>
            </a:r>
            <a:r>
              <a:rPr lang="uk-UA" sz="4600" b="1" dirty="0"/>
              <a:t>благородних металів на основі золота.</a:t>
            </a:r>
            <a:endParaRPr lang="ru-RU" sz="4600" b="1" dirty="0"/>
          </a:p>
          <a:p>
            <a:pPr marL="0" indent="0">
              <a:buNone/>
            </a:pPr>
            <a:r>
              <a:rPr lang="en-US" sz="4600" b="1" dirty="0" smtClean="0"/>
              <a:t>  </a:t>
            </a:r>
            <a:r>
              <a:rPr lang="uk-UA" sz="4600" b="1" dirty="0" smtClean="0"/>
              <a:t>2. Сплави </a:t>
            </a:r>
            <a:r>
              <a:rPr lang="uk-UA" sz="4600" b="1" dirty="0"/>
              <a:t>благородних металів, що містять 25—50% золота, платини або інших дорогоцінних металів.</a:t>
            </a:r>
            <a:endParaRPr lang="ru-RU" sz="4600" b="1" dirty="0"/>
          </a:p>
          <a:p>
            <a:pPr marL="0" indent="0">
              <a:buNone/>
            </a:pPr>
            <a:r>
              <a:rPr lang="en-US" sz="4600" b="1" dirty="0" smtClean="0"/>
              <a:t>  </a:t>
            </a:r>
            <a:r>
              <a:rPr lang="uk-UA" sz="4600" b="1" dirty="0" smtClean="0"/>
              <a:t>3. Сплави </a:t>
            </a:r>
            <a:r>
              <a:rPr lang="uk-UA" sz="4600" b="1" dirty="0"/>
              <a:t>неблагородних металів.</a:t>
            </a:r>
            <a:endParaRPr lang="ru-RU" sz="4600" b="1" dirty="0"/>
          </a:p>
          <a:p>
            <a:pPr marL="0" indent="0">
              <a:buNone/>
            </a:pPr>
            <a:r>
              <a:rPr lang="en-US" sz="4600" b="1" dirty="0" smtClean="0"/>
              <a:t>  </a:t>
            </a:r>
            <a:r>
              <a:rPr lang="uk-UA" sz="4600" b="1" dirty="0" smtClean="0"/>
              <a:t>4. Сплави </a:t>
            </a:r>
            <a:r>
              <a:rPr lang="uk-UA" sz="4600" b="1" dirty="0"/>
              <a:t>для металокерамічних конструкцій:</a:t>
            </a:r>
            <a:endParaRPr lang="ru-RU" sz="4600" b="1" dirty="0"/>
          </a:p>
          <a:p>
            <a:pPr marL="0" indent="0">
              <a:buNone/>
            </a:pPr>
            <a:r>
              <a:rPr lang="uk-UA" sz="4600" b="1" dirty="0" smtClean="0"/>
              <a:t>  а). з </a:t>
            </a:r>
            <a:r>
              <a:rPr lang="uk-UA" sz="4600" b="1" dirty="0"/>
              <a:t>високим вмістом золота (&gt; 75 %);</a:t>
            </a:r>
            <a:endParaRPr lang="ru-RU" sz="4600" b="1" dirty="0"/>
          </a:p>
          <a:p>
            <a:pPr marL="0" indent="0">
              <a:buNone/>
            </a:pPr>
            <a:r>
              <a:rPr lang="uk-UA" sz="4600" b="1" dirty="0" smtClean="0"/>
              <a:t>  б). з </a:t>
            </a:r>
            <a:r>
              <a:rPr lang="uk-UA" sz="4600" b="1" dirty="0"/>
              <a:t>високим вмістом благородних металів (золота і платини чи золота і паладію &gt;75 %);</a:t>
            </a:r>
            <a:endParaRPr lang="ru-RU" sz="4600" b="1" dirty="0"/>
          </a:p>
          <a:p>
            <a:pPr marL="0" indent="0">
              <a:buNone/>
            </a:pPr>
            <a:r>
              <a:rPr lang="uk-UA" sz="4600" b="1" dirty="0" smtClean="0"/>
              <a:t>  в). на </a:t>
            </a:r>
            <a:r>
              <a:rPr lang="uk-UA" sz="4600" b="1" dirty="0"/>
              <a:t>основі паладію (&gt; 50 %);</a:t>
            </a:r>
            <a:endParaRPr lang="ru-RU" sz="4600" b="1" dirty="0"/>
          </a:p>
          <a:p>
            <a:pPr marL="0" indent="0">
              <a:buNone/>
            </a:pPr>
            <a:r>
              <a:rPr lang="uk-UA" sz="4600" b="1" dirty="0" smtClean="0"/>
              <a:t>  г). на </a:t>
            </a:r>
            <a:r>
              <a:rPr lang="uk-UA" sz="4600" b="1" dirty="0"/>
              <a:t>основі неблагородних металів:</a:t>
            </a:r>
            <a:endParaRPr lang="ru-RU" sz="4600" b="1" dirty="0"/>
          </a:p>
          <a:p>
            <a:r>
              <a:rPr lang="uk-UA" sz="4600" b="1" dirty="0"/>
              <a:t> </a:t>
            </a:r>
            <a:r>
              <a:rPr lang="uk-UA" sz="4600" b="1" dirty="0" smtClean="0"/>
              <a:t>кобальту </a:t>
            </a:r>
            <a:r>
              <a:rPr lang="uk-UA" sz="4600" b="1" dirty="0"/>
              <a:t>(+ хром &gt; 25 %, молібден &gt; 2 %);</a:t>
            </a:r>
            <a:endParaRPr lang="ru-RU" sz="4600" b="1" dirty="0"/>
          </a:p>
          <a:p>
            <a:r>
              <a:rPr lang="uk-UA" sz="4600" b="1" dirty="0"/>
              <a:t> </a:t>
            </a:r>
            <a:r>
              <a:rPr lang="uk-UA" sz="4600" b="1" dirty="0" smtClean="0"/>
              <a:t>нікелю </a:t>
            </a:r>
            <a:r>
              <a:rPr lang="uk-UA" sz="4600" b="1" dirty="0"/>
              <a:t>(4- хром &gt;11%, молібден &gt; 2 %).</a:t>
            </a:r>
            <a:endParaRPr lang="ru-RU" sz="46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641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5158" y="265814"/>
            <a:ext cx="10515600" cy="633645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3600" b="1" dirty="0"/>
              <a:t>Сплави неблагородних металів. Їх склад, застосування</a:t>
            </a:r>
            <a:r>
              <a:rPr lang="uk-UA" sz="3600" b="1" dirty="0" smtClean="0"/>
              <a:t>.</a:t>
            </a:r>
          </a:p>
          <a:p>
            <a:pPr marL="0" indent="0">
              <a:buNone/>
            </a:pPr>
            <a:r>
              <a:rPr lang="uk-UA" sz="2800" b="1" dirty="0" smtClean="0"/>
              <a:t>нержавіюча сталь, яку застосовують в ортопедичній стоматології, багатокомпонентний сплав:</a:t>
            </a:r>
          </a:p>
          <a:p>
            <a:r>
              <a:rPr lang="uk-UA" sz="2800" b="1" dirty="0" smtClean="0"/>
              <a:t> </a:t>
            </a:r>
            <a:r>
              <a:rPr lang="uk-UA" sz="2800" b="1" dirty="0"/>
              <a:t>хром </a:t>
            </a:r>
            <a:r>
              <a:rPr lang="uk-UA" sz="2800" b="1" dirty="0" smtClean="0"/>
              <a:t>(</a:t>
            </a:r>
            <a:r>
              <a:rPr lang="uk-UA" sz="2800" b="1" dirty="0" smtClean="0"/>
              <a:t>С</a:t>
            </a:r>
            <a:r>
              <a:rPr lang="en-US" sz="2800" b="1" dirty="0" smtClean="0"/>
              <a:t>r</a:t>
            </a:r>
            <a:r>
              <a:rPr lang="uk-UA" sz="2800" b="1" dirty="0" smtClean="0"/>
              <a:t>);</a:t>
            </a:r>
            <a:endParaRPr lang="uk-UA" sz="2800" b="1" dirty="0" smtClean="0"/>
          </a:p>
          <a:p>
            <a:r>
              <a:rPr lang="uk-UA" sz="2800" b="1" dirty="0"/>
              <a:t> </a:t>
            </a:r>
            <a:r>
              <a:rPr lang="uk-UA" sz="2800" b="1" dirty="0" smtClean="0"/>
              <a:t>нікель </a:t>
            </a:r>
            <a:r>
              <a:rPr lang="en-US" sz="2800" b="1" dirty="0" smtClean="0"/>
              <a:t>(</a:t>
            </a:r>
            <a:r>
              <a:rPr lang="en-US" sz="2800" b="1" dirty="0"/>
              <a:t>N</a:t>
            </a:r>
            <a:r>
              <a:rPr lang="uk-UA" sz="2800" b="1" dirty="0" smtClean="0"/>
              <a:t>і); </a:t>
            </a:r>
          </a:p>
          <a:p>
            <a:r>
              <a:rPr lang="uk-UA" sz="2800" b="1" dirty="0" smtClean="0"/>
              <a:t> </a:t>
            </a:r>
            <a:r>
              <a:rPr lang="uk-UA" sz="2800" b="1" dirty="0"/>
              <a:t>молібден (</a:t>
            </a:r>
            <a:r>
              <a:rPr lang="uk-UA" sz="2800" b="1" dirty="0" err="1"/>
              <a:t>Мо</a:t>
            </a:r>
            <a:r>
              <a:rPr lang="uk-UA" sz="2800" b="1" dirty="0" smtClean="0"/>
              <a:t>);</a:t>
            </a:r>
          </a:p>
          <a:p>
            <a:r>
              <a:rPr lang="en-US" sz="2800" b="1" dirty="0" smtClean="0"/>
              <a:t> </a:t>
            </a:r>
            <a:r>
              <a:rPr lang="uk-UA" sz="2800" b="1" dirty="0"/>
              <a:t>титан (Ті</a:t>
            </a:r>
            <a:r>
              <a:rPr lang="uk-UA" sz="2800" b="1" dirty="0" smtClean="0"/>
              <a:t>) і </a:t>
            </a:r>
            <a:r>
              <a:rPr lang="uk-UA" sz="2800" b="1" dirty="0"/>
              <a:t>низка інших домішок</a:t>
            </a:r>
            <a:r>
              <a:rPr lang="uk-UA" sz="2800" b="1" dirty="0" smtClean="0"/>
              <a:t>.</a:t>
            </a:r>
            <a:endParaRPr lang="uk-UA" sz="2800" b="1" dirty="0"/>
          </a:p>
          <a:p>
            <a:pPr marL="0" indent="0">
              <a:buNone/>
            </a:pPr>
            <a:endParaRPr lang="uk-UA" sz="2800" b="1" dirty="0"/>
          </a:p>
          <a:p>
            <a:endParaRPr lang="uk-UA" sz="2800" b="1" dirty="0" smtClean="0"/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72166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7571" y="715281"/>
            <a:ext cx="10515600" cy="5489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600" b="1" dirty="0"/>
              <a:t>Найпоширенішою у використанні </a:t>
            </a:r>
            <a:r>
              <a:rPr lang="uk-UA" sz="3600" b="1" dirty="0" smtClean="0"/>
              <a:t>є: </a:t>
            </a:r>
            <a:r>
              <a:rPr lang="uk-UA" sz="3600" b="1" dirty="0"/>
              <a:t>нержавіюча сталь марки 1Х18Н9Т. </a:t>
            </a:r>
            <a:endParaRPr lang="uk-UA" sz="3600" b="1" dirty="0" smtClean="0"/>
          </a:p>
          <a:p>
            <a:pPr marL="0" indent="0">
              <a:buNone/>
            </a:pPr>
            <a:r>
              <a:rPr lang="uk-UA" sz="3200" b="1" dirty="0" smtClean="0"/>
              <a:t>Цей </a:t>
            </a:r>
            <a:r>
              <a:rPr lang="uk-UA" sz="3200" b="1" dirty="0"/>
              <a:t>сплав складається </a:t>
            </a:r>
            <a:r>
              <a:rPr lang="uk-UA" sz="3200" b="1" dirty="0" smtClean="0"/>
              <a:t>з:</a:t>
            </a:r>
          </a:p>
          <a:p>
            <a:r>
              <a:rPr lang="uk-UA" sz="3200" b="1" dirty="0" smtClean="0"/>
              <a:t>72 </a:t>
            </a:r>
            <a:r>
              <a:rPr lang="uk-UA" sz="3200" b="1" dirty="0"/>
              <a:t>% заліза, </a:t>
            </a:r>
            <a:endParaRPr lang="uk-UA" sz="3200" b="1" dirty="0" smtClean="0"/>
          </a:p>
          <a:p>
            <a:r>
              <a:rPr lang="uk-UA" sz="3200" b="1" dirty="0" smtClean="0"/>
              <a:t>18 </a:t>
            </a:r>
            <a:r>
              <a:rPr lang="uk-UA" sz="3200" b="1" dirty="0"/>
              <a:t>% хрому, </a:t>
            </a:r>
            <a:endParaRPr lang="uk-UA" sz="3200" b="1" dirty="0" smtClean="0"/>
          </a:p>
          <a:p>
            <a:r>
              <a:rPr lang="uk-UA" sz="3200" b="1" dirty="0" smtClean="0"/>
              <a:t> 9 </a:t>
            </a:r>
            <a:r>
              <a:rPr lang="uk-UA" sz="3200" b="1" dirty="0"/>
              <a:t>% нікелю, </a:t>
            </a:r>
            <a:endParaRPr lang="uk-UA" sz="3200" b="1" dirty="0" smtClean="0"/>
          </a:p>
          <a:p>
            <a:r>
              <a:rPr lang="uk-UA" sz="3200" b="1" dirty="0" smtClean="0"/>
              <a:t> 0,1 </a:t>
            </a:r>
            <a:r>
              <a:rPr lang="uk-UA" sz="3200" b="1" dirty="0"/>
              <a:t>% </a:t>
            </a:r>
            <a:r>
              <a:rPr lang="uk-UA" sz="3200" b="1" dirty="0" smtClean="0"/>
              <a:t>вуглецю</a:t>
            </a:r>
            <a:r>
              <a:rPr lang="uk-UA" sz="3200" b="1" dirty="0"/>
              <a:t>,</a:t>
            </a:r>
            <a:endParaRPr lang="uk-UA" sz="3200" b="1" dirty="0" smtClean="0"/>
          </a:p>
          <a:p>
            <a:r>
              <a:rPr lang="uk-UA" sz="3200" b="1" dirty="0"/>
              <a:t> </a:t>
            </a:r>
            <a:r>
              <a:rPr lang="uk-UA" sz="3200" b="1" dirty="0" smtClean="0"/>
              <a:t>І </a:t>
            </a:r>
            <a:r>
              <a:rPr lang="uk-UA" sz="3200" b="1" dirty="0"/>
              <a:t>% титану. </a:t>
            </a:r>
            <a:endParaRPr lang="uk-UA" sz="3200" b="1" dirty="0" smtClean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5371" y="2919708"/>
            <a:ext cx="3206774" cy="238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11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32253"/>
            <a:ext cx="10515600" cy="58379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200" b="1" dirty="0" smtClean="0"/>
              <a:t>Кобальт-хромові </a:t>
            </a:r>
            <a:r>
              <a:rPr lang="uk-UA" sz="3200" b="1" dirty="0"/>
              <a:t>та </a:t>
            </a:r>
            <a:r>
              <a:rPr lang="uk-UA" sz="3200" b="1" dirty="0" err="1"/>
              <a:t>кобальто</a:t>
            </a:r>
            <a:r>
              <a:rPr lang="uk-UA" sz="3200" b="1" dirty="0"/>
              <a:t>-</a:t>
            </a:r>
            <a:r>
              <a:rPr lang="uk-UA" sz="3200" b="1" dirty="0" err="1"/>
              <a:t>хромо</a:t>
            </a:r>
            <a:r>
              <a:rPr lang="uk-UA" sz="3200" b="1" dirty="0"/>
              <a:t>-нікелеві сплави. </a:t>
            </a:r>
            <a:endParaRPr lang="en-US" sz="3200" b="1" dirty="0" smtClean="0"/>
          </a:p>
          <a:p>
            <a:pPr algn="ctr"/>
            <a:endParaRPr lang="en-US" sz="4000" b="1" dirty="0"/>
          </a:p>
          <a:p>
            <a:pPr marL="0" indent="0">
              <a:buNone/>
            </a:pPr>
            <a:r>
              <a:rPr lang="uk-UA" sz="4000" b="1" dirty="0" smtClean="0"/>
              <a:t>  </a:t>
            </a:r>
            <a:r>
              <a:rPr lang="uk-UA" sz="2800" b="1" dirty="0" smtClean="0"/>
              <a:t>Основними </a:t>
            </a:r>
            <a:r>
              <a:rPr lang="uk-UA" sz="2800" b="1" dirty="0"/>
              <a:t>компонентами КХС </a:t>
            </a:r>
            <a:r>
              <a:rPr lang="uk-UA" sz="2800" b="1" dirty="0" smtClean="0"/>
              <a:t>є:</a:t>
            </a:r>
          </a:p>
          <a:p>
            <a:r>
              <a:rPr lang="uk-UA" sz="2800" b="1" dirty="0" smtClean="0"/>
              <a:t> </a:t>
            </a:r>
            <a:r>
              <a:rPr lang="uk-UA" sz="2800" b="1" dirty="0"/>
              <a:t>хром, </a:t>
            </a:r>
            <a:endParaRPr lang="uk-UA" sz="2800" b="1" dirty="0" smtClean="0"/>
          </a:p>
          <a:p>
            <a:r>
              <a:rPr lang="uk-UA" sz="2800" b="1" dirty="0"/>
              <a:t> к</a:t>
            </a:r>
            <a:r>
              <a:rPr lang="uk-UA" sz="2800" b="1" dirty="0" smtClean="0"/>
              <a:t>обальт,</a:t>
            </a:r>
          </a:p>
          <a:p>
            <a:r>
              <a:rPr lang="uk-UA" sz="2800" b="1" dirty="0"/>
              <a:t> </a:t>
            </a:r>
            <a:r>
              <a:rPr lang="uk-UA" sz="2800" b="1" dirty="0" smtClean="0"/>
              <a:t>нікель.</a:t>
            </a:r>
          </a:p>
          <a:p>
            <a:pPr marL="0" indent="0">
              <a:buNone/>
            </a:pPr>
            <a:r>
              <a:rPr lang="uk-UA" sz="2800" b="1" dirty="0" smtClean="0"/>
              <a:t> </a:t>
            </a:r>
            <a:endParaRPr lang="ru-RU" sz="28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8806" y="2950742"/>
            <a:ext cx="3572566" cy="247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17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260480" y="280987"/>
            <a:ext cx="8385175" cy="808038"/>
          </a:xfrm>
        </p:spPr>
        <p:txBody>
          <a:bodyPr/>
          <a:lstStyle/>
          <a:p>
            <a:pPr algn="ctr"/>
            <a:r>
              <a:rPr lang="ru-RU" altLang="ru-RU" b="1" dirty="0" err="1">
                <a:solidFill>
                  <a:srgbClr val="0D0D0D"/>
                </a:solidFill>
              </a:rPr>
              <a:t>Матеріалознавство</a:t>
            </a:r>
            <a:r>
              <a:rPr lang="ru-RU" altLang="ru-RU" dirty="0">
                <a:solidFill>
                  <a:srgbClr val="CEDD11"/>
                </a:solidFill>
              </a:rPr>
              <a:t> </a:t>
            </a:r>
          </a:p>
        </p:txBody>
      </p:sp>
      <p:sp>
        <p:nvSpPr>
          <p:cNvPr id="2201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992313" y="1196976"/>
            <a:ext cx="5688012" cy="525621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altLang="ru-RU" sz="3200" b="1" i="1" dirty="0" smtClean="0"/>
          </a:p>
          <a:p>
            <a:pPr>
              <a:lnSpc>
                <a:spcPct val="80000"/>
              </a:lnSpc>
            </a:pPr>
            <a:r>
              <a:rPr lang="uk-UA" altLang="ru-RU" sz="3200" b="1" i="1" dirty="0" smtClean="0"/>
              <a:t>Матеріалознавство</a:t>
            </a:r>
            <a:r>
              <a:rPr lang="uk-UA" altLang="ru-RU" sz="3200" dirty="0" smtClean="0"/>
              <a:t> </a:t>
            </a:r>
            <a:r>
              <a:rPr lang="uk-UA" altLang="ru-RU" sz="3200" dirty="0"/>
              <a:t>– це розділ ортопедичної стоматології, який вивчає склад, властивості й технологію застосування різних матеріалів, що використовуються для виготовлення зубних протезів</a:t>
            </a:r>
            <a:r>
              <a:rPr lang="uk-UA" altLang="ru-RU" sz="3200" dirty="0" smtClean="0"/>
              <a:t>.</a:t>
            </a:r>
            <a:endParaRPr lang="uk-UA" altLang="ru-RU" sz="3200" dirty="0"/>
          </a:p>
        </p:txBody>
      </p:sp>
      <p:pic>
        <p:nvPicPr>
          <p:cNvPr id="220164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" t="2878" r="29686" b="38274"/>
          <a:stretch>
            <a:fillRect/>
          </a:stretch>
        </p:blipFill>
        <p:spPr bwMode="auto">
          <a:xfrm>
            <a:off x="7883045" y="2266681"/>
            <a:ext cx="2973843" cy="2356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510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6257" y="631371"/>
            <a:ext cx="10515600" cy="580684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sz="3600" b="1" dirty="0"/>
              <a:t>С</a:t>
            </a:r>
            <a:r>
              <a:rPr lang="uk-UA" sz="3600" b="1" dirty="0" smtClean="0"/>
              <a:t>клад </a:t>
            </a:r>
            <a:r>
              <a:rPr lang="uk-UA" sz="3600" b="1" dirty="0" err="1" smtClean="0"/>
              <a:t>кобальто</a:t>
            </a:r>
            <a:r>
              <a:rPr lang="uk-UA" sz="3600" b="1" dirty="0" smtClean="0"/>
              <a:t>-хромових сплавів:</a:t>
            </a:r>
          </a:p>
          <a:p>
            <a:r>
              <a:rPr lang="uk-UA" sz="3600" b="1" dirty="0" smtClean="0"/>
              <a:t> </a:t>
            </a:r>
            <a:r>
              <a:rPr lang="uk-UA" sz="2600" b="1" dirty="0" smtClean="0"/>
              <a:t>60—65 </a:t>
            </a:r>
            <a:r>
              <a:rPr lang="uk-UA" sz="2600" b="1" dirty="0"/>
              <a:t>% кобальту, </a:t>
            </a:r>
            <a:endParaRPr lang="uk-UA" sz="2600" b="1" dirty="0" smtClean="0"/>
          </a:p>
          <a:p>
            <a:r>
              <a:rPr lang="uk-UA" sz="2600" b="1" dirty="0" smtClean="0"/>
              <a:t> 25—ЗО </a:t>
            </a:r>
            <a:r>
              <a:rPr lang="uk-UA" sz="2600" b="1" dirty="0"/>
              <a:t>% хрому, </a:t>
            </a:r>
            <a:endParaRPr lang="uk-UA" sz="2600" b="1" dirty="0" smtClean="0"/>
          </a:p>
          <a:p>
            <a:r>
              <a:rPr lang="uk-UA" sz="2600" b="1" dirty="0" smtClean="0"/>
              <a:t> 4,5—5,5 </a:t>
            </a:r>
            <a:r>
              <a:rPr lang="uk-UA" sz="2600" b="1" dirty="0"/>
              <a:t>% </a:t>
            </a:r>
            <a:r>
              <a:rPr lang="uk-UA" sz="2600" b="1" dirty="0" smtClean="0"/>
              <a:t>молібдену</a:t>
            </a:r>
            <a:r>
              <a:rPr lang="uk-UA" sz="2600" b="1" dirty="0"/>
              <a:t>, </a:t>
            </a:r>
          </a:p>
          <a:p>
            <a:r>
              <a:rPr lang="uk-UA" sz="2600" b="1" dirty="0" smtClean="0"/>
              <a:t> 3—4 </a:t>
            </a:r>
            <a:r>
              <a:rPr lang="uk-UA" sz="2600" b="1" dirty="0"/>
              <a:t>% нікелю</a:t>
            </a:r>
            <a:r>
              <a:rPr lang="uk-UA" sz="2600" b="1" dirty="0" smtClean="0"/>
              <a:t>,</a:t>
            </a:r>
          </a:p>
          <a:p>
            <a:r>
              <a:rPr lang="uk-UA" sz="2600" b="1" dirty="0" smtClean="0"/>
              <a:t> 0,5—0,6 </a:t>
            </a:r>
            <a:r>
              <a:rPr lang="uk-UA" sz="2600" b="1" dirty="0"/>
              <a:t>% </a:t>
            </a:r>
            <a:r>
              <a:rPr lang="uk-UA" sz="2600" b="1" dirty="0" smtClean="0"/>
              <a:t>марганцю</a:t>
            </a:r>
            <a:r>
              <a:rPr lang="uk-UA" sz="2600" b="1" dirty="0"/>
              <a:t>, </a:t>
            </a:r>
            <a:endParaRPr lang="uk-UA" sz="2600" b="1" dirty="0" smtClean="0"/>
          </a:p>
          <a:p>
            <a:r>
              <a:rPr lang="uk-UA" sz="2600" b="1" dirty="0"/>
              <a:t> </a:t>
            </a:r>
            <a:r>
              <a:rPr lang="uk-UA" sz="2600" b="1" dirty="0" smtClean="0"/>
              <a:t>0,3—0,5 </a:t>
            </a:r>
            <a:r>
              <a:rPr lang="uk-UA" sz="2600" b="1" dirty="0"/>
              <a:t>% кремнію, </a:t>
            </a:r>
            <a:endParaRPr lang="uk-UA" sz="2600" b="1" dirty="0" smtClean="0"/>
          </a:p>
          <a:p>
            <a:r>
              <a:rPr lang="uk-UA" sz="2600" b="1" dirty="0"/>
              <a:t> </a:t>
            </a:r>
            <a:r>
              <a:rPr lang="uk-UA" sz="2600" b="1" dirty="0" smtClean="0"/>
              <a:t>0,2—0,3 </a:t>
            </a:r>
            <a:r>
              <a:rPr lang="uk-UA" sz="2600" b="1" dirty="0"/>
              <a:t>% вуглецю, </a:t>
            </a:r>
            <a:endParaRPr lang="uk-UA" sz="2600" b="1" dirty="0" smtClean="0"/>
          </a:p>
          <a:p>
            <a:r>
              <a:rPr lang="uk-UA" sz="2600" b="1" dirty="0"/>
              <a:t> </a:t>
            </a:r>
            <a:r>
              <a:rPr lang="uk-UA" sz="2600" b="1" dirty="0" smtClean="0"/>
              <a:t>0,5—0,7 </a:t>
            </a:r>
            <a:r>
              <a:rPr lang="uk-UA" sz="2600" b="1" dirty="0"/>
              <a:t>% заліза, </a:t>
            </a:r>
            <a:endParaRPr lang="uk-UA" sz="2600" b="1" dirty="0" smtClean="0"/>
          </a:p>
          <a:p>
            <a:r>
              <a:rPr lang="uk-UA" sz="2600" b="1" dirty="0"/>
              <a:t> </a:t>
            </a:r>
            <a:r>
              <a:rPr lang="uk-UA" sz="2600" b="1" dirty="0" smtClean="0"/>
              <a:t>0,2—0,7 </a:t>
            </a:r>
            <a:r>
              <a:rPr lang="uk-UA" sz="2600" b="1" dirty="0"/>
              <a:t>% алюмінію, </a:t>
            </a:r>
            <a:endParaRPr lang="uk-UA" sz="2600" b="1" dirty="0" smtClean="0"/>
          </a:p>
          <a:p>
            <a:r>
              <a:rPr lang="uk-UA" sz="2600" b="1" dirty="0"/>
              <a:t> </a:t>
            </a:r>
            <a:r>
              <a:rPr lang="uk-UA" sz="2600" b="1" dirty="0" smtClean="0"/>
              <a:t>0—1,2 </a:t>
            </a:r>
            <a:r>
              <a:rPr lang="uk-UA" sz="2600" b="1" dirty="0"/>
              <a:t>% берилію.</a:t>
            </a:r>
            <a:endParaRPr lang="ru-RU" sz="26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064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2594" y="330558"/>
            <a:ext cx="10515600" cy="5872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b="1" dirty="0"/>
              <a:t>Властивості</a:t>
            </a:r>
            <a:r>
              <a:rPr lang="uk-UA" sz="3600" b="1" dirty="0" smtClean="0"/>
              <a:t>.</a:t>
            </a:r>
            <a:endParaRPr lang="uk-UA" sz="4000" b="1" dirty="0" smtClean="0"/>
          </a:p>
          <a:p>
            <a:pPr marL="0" indent="0">
              <a:buNone/>
            </a:pPr>
            <a:r>
              <a:rPr lang="uk-UA" sz="3000" b="1" dirty="0" smtClean="0"/>
              <a:t> За </a:t>
            </a:r>
            <a:r>
              <a:rPr lang="uk-UA" sz="3000" b="1" dirty="0"/>
              <a:t>температурою плавлення розрізняють два типи </a:t>
            </a:r>
            <a:r>
              <a:rPr lang="uk-UA" sz="3000" b="1" dirty="0" err="1" smtClean="0"/>
              <a:t>кобальто</a:t>
            </a:r>
            <a:r>
              <a:rPr lang="uk-UA" sz="3000" b="1" dirty="0" smtClean="0"/>
              <a:t>-хромових </a:t>
            </a:r>
            <a:r>
              <a:rPr lang="uk-UA" sz="3000" b="1" dirty="0"/>
              <a:t>сплавів:</a:t>
            </a:r>
            <a:endParaRPr lang="ru-RU" sz="3000" b="1" dirty="0"/>
          </a:p>
          <a:p>
            <a:pPr marL="0" lvl="0" indent="0">
              <a:buNone/>
            </a:pPr>
            <a:endParaRPr lang="uk-UA" sz="3000" b="1" dirty="0" smtClean="0"/>
          </a:p>
          <a:p>
            <a:pPr lvl="0"/>
            <a:r>
              <a:rPr lang="uk-UA" sz="3000" b="1" dirty="0" smtClean="0"/>
              <a:t>сплави </a:t>
            </a:r>
            <a:r>
              <a:rPr lang="uk-UA" sz="3000" b="1" dirty="0"/>
              <a:t>з температурою </a:t>
            </a:r>
            <a:endParaRPr lang="en-US" sz="3000" b="1" dirty="0" smtClean="0"/>
          </a:p>
          <a:p>
            <a:pPr marL="0" lvl="0" indent="0">
              <a:buNone/>
            </a:pPr>
            <a:r>
              <a:rPr lang="uk-UA" sz="3000" b="1" dirty="0" smtClean="0"/>
              <a:t>плавлення </a:t>
            </a:r>
            <a:r>
              <a:rPr lang="uk-UA" sz="3000" b="1" dirty="0"/>
              <a:t>нижчою ніж </a:t>
            </a:r>
          </a:p>
          <a:p>
            <a:pPr marL="0" lvl="0" indent="0">
              <a:buNone/>
            </a:pPr>
            <a:r>
              <a:rPr lang="uk-UA" sz="3000" b="1" dirty="0" smtClean="0"/>
              <a:t>1316°С</a:t>
            </a:r>
            <a:r>
              <a:rPr lang="uk-UA" sz="3000" b="1" dirty="0"/>
              <a:t>;</a:t>
            </a:r>
            <a:endParaRPr lang="ru-RU" sz="3000" b="1" dirty="0"/>
          </a:p>
          <a:p>
            <a:r>
              <a:rPr lang="uk-UA" sz="3000" b="1" dirty="0"/>
              <a:t> </a:t>
            </a:r>
            <a:r>
              <a:rPr lang="uk-UA" sz="3000" b="1" dirty="0" smtClean="0"/>
              <a:t>сплави </a:t>
            </a:r>
            <a:r>
              <a:rPr lang="uk-UA" sz="3000" b="1" dirty="0"/>
              <a:t>з температурою </a:t>
            </a:r>
            <a:endParaRPr lang="en-US" sz="3000" b="1" dirty="0" smtClean="0"/>
          </a:p>
          <a:p>
            <a:pPr marL="0" indent="0">
              <a:buNone/>
            </a:pPr>
            <a:r>
              <a:rPr lang="uk-UA" sz="3000" b="1" dirty="0" smtClean="0"/>
              <a:t>плавлення </a:t>
            </a:r>
            <a:r>
              <a:rPr lang="uk-UA" sz="3000" b="1" dirty="0"/>
              <a:t>понад </a:t>
            </a:r>
            <a:r>
              <a:rPr lang="uk-UA" sz="3000" b="1" dirty="0" smtClean="0"/>
              <a:t>1316°С</a:t>
            </a:r>
            <a:r>
              <a:rPr lang="uk-UA" sz="3000" b="1" dirty="0"/>
              <a:t>. </a:t>
            </a:r>
            <a:endParaRPr lang="ru-RU" sz="3000" b="1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660" y="2118876"/>
            <a:ext cx="277177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2418" y="4180703"/>
            <a:ext cx="2780017" cy="225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16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83029"/>
            <a:ext cx="10515600" cy="58939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200" b="1" dirty="0"/>
              <a:t>Фізико-механічні </a:t>
            </a:r>
            <a:r>
              <a:rPr lang="uk-UA" sz="3200" b="1" dirty="0" smtClean="0"/>
              <a:t>властивості  КХС:</a:t>
            </a:r>
          </a:p>
          <a:p>
            <a:pPr marL="0" indent="0" algn="ctr">
              <a:buNone/>
            </a:pPr>
            <a:r>
              <a:rPr lang="uk-UA" sz="2800" b="1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2800" b="1" dirty="0" smtClean="0"/>
          </a:p>
          <a:p>
            <a:r>
              <a:rPr lang="uk-UA" sz="2800" b="1" dirty="0" smtClean="0"/>
              <a:t>міцність </a:t>
            </a:r>
            <a:r>
              <a:rPr lang="uk-UA" sz="2800" b="1" dirty="0"/>
              <a:t>під час </a:t>
            </a:r>
            <a:r>
              <a:rPr lang="uk-UA" sz="2800" b="1" dirty="0" smtClean="0"/>
              <a:t>розтягування;</a:t>
            </a:r>
            <a:endParaRPr lang="ru-RU" sz="2800" b="1" dirty="0"/>
          </a:p>
          <a:p>
            <a:r>
              <a:rPr lang="uk-UA" sz="2800" b="1" dirty="0" smtClean="0"/>
              <a:t>температура </a:t>
            </a:r>
            <a:r>
              <a:rPr lang="uk-UA" sz="2800" b="1" dirty="0"/>
              <a:t>плавлення </a:t>
            </a:r>
            <a:r>
              <a:rPr lang="uk-UA" sz="2800" b="1" dirty="0" smtClean="0"/>
              <a:t>1458°С</a:t>
            </a:r>
            <a:r>
              <a:rPr lang="uk-UA" sz="2800" b="1" dirty="0"/>
              <a:t>;</a:t>
            </a:r>
            <a:endParaRPr lang="ru-RU" sz="2800" b="1" dirty="0"/>
          </a:p>
          <a:p>
            <a:r>
              <a:rPr lang="uk-UA" sz="2800" b="1" dirty="0" smtClean="0"/>
              <a:t>температура </a:t>
            </a:r>
            <a:r>
              <a:rPr lang="uk-UA" sz="2800" b="1" dirty="0"/>
              <a:t>затвердіння </a:t>
            </a:r>
            <a:r>
              <a:rPr lang="uk-UA" sz="2800" b="1" dirty="0" smtClean="0"/>
              <a:t>1393°С</a:t>
            </a:r>
            <a:r>
              <a:rPr lang="uk-UA" sz="2800" b="1" dirty="0"/>
              <a:t>;</a:t>
            </a:r>
            <a:endParaRPr lang="ru-RU" sz="2800" b="1" dirty="0"/>
          </a:p>
          <a:p>
            <a:r>
              <a:rPr lang="uk-UA" sz="2800" b="1" dirty="0" smtClean="0"/>
              <a:t>температурний </a:t>
            </a:r>
            <a:r>
              <a:rPr lang="uk-UA" sz="2800" b="1" dirty="0"/>
              <a:t>інтервал кристалізації сплаву </a:t>
            </a:r>
            <a:r>
              <a:rPr lang="uk-UA" sz="2800" b="1" dirty="0" smtClean="0"/>
              <a:t>65°С</a:t>
            </a:r>
            <a:r>
              <a:rPr lang="uk-UA" sz="2800" b="1" dirty="0"/>
              <a:t>;</a:t>
            </a:r>
            <a:endParaRPr lang="ru-RU" sz="2800" b="1" dirty="0"/>
          </a:p>
          <a:p>
            <a:r>
              <a:rPr lang="uk-UA" sz="2800" b="1" dirty="0" smtClean="0"/>
              <a:t>витримує </a:t>
            </a:r>
            <a:r>
              <a:rPr lang="uk-UA" sz="2800" b="1" dirty="0"/>
              <a:t>перегрівання до </a:t>
            </a:r>
            <a:r>
              <a:rPr lang="uk-UA" sz="2800" b="1" dirty="0" smtClean="0"/>
              <a:t>200°С</a:t>
            </a:r>
            <a:r>
              <a:rPr lang="uk-UA" sz="2800" b="1" dirty="0"/>
              <a:t>;</a:t>
            </a:r>
            <a:endParaRPr lang="ru-RU" sz="2800" b="1" dirty="0"/>
          </a:p>
          <a:p>
            <a:r>
              <a:rPr lang="uk-UA" sz="2800" b="1" dirty="0" smtClean="0"/>
              <a:t>вільна </a:t>
            </a:r>
            <a:r>
              <a:rPr lang="uk-UA" sz="2800" b="1" dirty="0"/>
              <a:t>усадка досягає 1,8—2 %.</a:t>
            </a:r>
            <a:endParaRPr lang="ru-RU" sz="28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438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0143" y="493486"/>
            <a:ext cx="10515600" cy="572702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sz="3600" b="1" dirty="0"/>
              <a:t>Сплави на основі золота</a:t>
            </a:r>
            <a:r>
              <a:rPr lang="uk-UA" sz="3600" b="1" dirty="0" smtClean="0"/>
              <a:t>.</a:t>
            </a:r>
          </a:p>
          <a:p>
            <a:pPr marL="0" indent="0">
              <a:buNone/>
            </a:pPr>
            <a:endParaRPr lang="uk-UA" sz="4000" b="1" dirty="0"/>
          </a:p>
          <a:p>
            <a:pPr marL="0" indent="0">
              <a:buNone/>
            </a:pPr>
            <a:r>
              <a:rPr lang="uk-UA" sz="3500" b="1" dirty="0" smtClean="0"/>
              <a:t>Золоті </a:t>
            </a:r>
            <a:r>
              <a:rPr lang="uk-UA" sz="3500" b="1" dirty="0" err="1" smtClean="0"/>
              <a:t>зуботехнічні</a:t>
            </a:r>
            <a:r>
              <a:rPr lang="uk-UA" sz="3500" b="1" dirty="0" smtClean="0"/>
              <a:t> </a:t>
            </a:r>
            <a:r>
              <a:rPr lang="uk-UA" sz="3500" b="1" dirty="0"/>
              <a:t>сплави залежно від їх фі-зичних властивостей розділяють на чотири типи</a:t>
            </a:r>
            <a:r>
              <a:rPr lang="uk-UA" sz="3500" b="1" dirty="0" smtClean="0"/>
              <a:t>:</a:t>
            </a:r>
          </a:p>
          <a:p>
            <a:r>
              <a:rPr lang="uk-UA" sz="3500" b="1" dirty="0" smtClean="0"/>
              <a:t> </a:t>
            </a:r>
            <a:r>
              <a:rPr lang="uk-UA" sz="3500" b="1" dirty="0"/>
              <a:t>І — м'який, </a:t>
            </a:r>
            <a:endParaRPr lang="uk-UA" sz="3500" b="1" dirty="0" smtClean="0"/>
          </a:p>
          <a:p>
            <a:r>
              <a:rPr lang="uk-UA" sz="3500" b="1" dirty="0" smtClean="0"/>
              <a:t> II </a:t>
            </a:r>
            <a:r>
              <a:rPr lang="uk-UA" sz="3500" b="1" dirty="0"/>
              <a:t>— середній, </a:t>
            </a:r>
          </a:p>
          <a:p>
            <a:r>
              <a:rPr lang="uk-UA" sz="3500" b="1" dirty="0" smtClean="0"/>
              <a:t> III </a:t>
            </a:r>
            <a:r>
              <a:rPr lang="uk-UA" sz="3500" b="1" dirty="0"/>
              <a:t>— твердий</a:t>
            </a:r>
            <a:r>
              <a:rPr lang="uk-UA" sz="3500" b="1" dirty="0" smtClean="0"/>
              <a:t>,</a:t>
            </a:r>
          </a:p>
          <a:p>
            <a:r>
              <a:rPr lang="uk-UA" sz="3500" b="1" dirty="0" smtClean="0"/>
              <a:t> IV </a:t>
            </a:r>
            <a:r>
              <a:rPr lang="uk-UA" sz="3500" b="1" dirty="0"/>
              <a:t>— надтвердий.</a:t>
            </a:r>
            <a:endParaRPr lang="ru-RU" sz="35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830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087" y="566057"/>
            <a:ext cx="891177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599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085" y="812799"/>
            <a:ext cx="9013371" cy="4601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0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5777" y="449942"/>
            <a:ext cx="10753163" cy="57270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900" b="1" dirty="0"/>
              <a:t>Сплав золота </a:t>
            </a:r>
            <a:r>
              <a:rPr lang="uk-UA" sz="3900" b="1" dirty="0" smtClean="0"/>
              <a:t>900-ї проби містить:</a:t>
            </a:r>
          </a:p>
          <a:p>
            <a:pPr marL="0" indent="0" algn="ctr">
              <a:buNone/>
            </a:pPr>
            <a:endParaRPr lang="uk-UA" sz="4300" b="1" dirty="0" smtClean="0"/>
          </a:p>
          <a:p>
            <a:r>
              <a:rPr lang="en-US" sz="3500" b="1" dirty="0" smtClean="0"/>
              <a:t> </a:t>
            </a:r>
            <a:r>
              <a:rPr lang="uk-UA" sz="3500" b="1" dirty="0" smtClean="0"/>
              <a:t>90 </a:t>
            </a:r>
            <a:r>
              <a:rPr lang="uk-UA" sz="3500" b="1" dirty="0"/>
              <a:t>% золота, </a:t>
            </a:r>
            <a:endParaRPr lang="uk-UA" sz="3500" b="1" dirty="0" smtClean="0"/>
          </a:p>
          <a:p>
            <a:r>
              <a:rPr lang="uk-UA" sz="3500" b="1" dirty="0" smtClean="0"/>
              <a:t> 6 </a:t>
            </a:r>
            <a:r>
              <a:rPr lang="uk-UA" sz="3500" b="1" dirty="0"/>
              <a:t>% </a:t>
            </a:r>
            <a:r>
              <a:rPr lang="uk-UA" sz="3500" b="1" dirty="0" smtClean="0"/>
              <a:t>міді, </a:t>
            </a:r>
          </a:p>
          <a:p>
            <a:r>
              <a:rPr lang="uk-UA" sz="3500" b="1" dirty="0" smtClean="0"/>
              <a:t> 4 </a:t>
            </a:r>
            <a:r>
              <a:rPr lang="uk-UA" sz="3500" b="1" dirty="0"/>
              <a:t>% </a:t>
            </a:r>
            <a:r>
              <a:rPr lang="uk-UA" sz="3500" b="1" dirty="0" smtClean="0"/>
              <a:t>срібла.</a:t>
            </a:r>
            <a:endParaRPr lang="en-US" sz="3500" b="1" dirty="0" smtClean="0"/>
          </a:p>
          <a:p>
            <a:pPr marL="0" indent="0">
              <a:buNone/>
            </a:pPr>
            <a:endParaRPr lang="uk-UA" sz="3500" b="1" dirty="0" smtClean="0"/>
          </a:p>
          <a:p>
            <a:r>
              <a:rPr lang="en-US" sz="3500" b="1" dirty="0" smtClean="0"/>
              <a:t> </a:t>
            </a:r>
            <a:r>
              <a:rPr lang="uk-UA" sz="3500" b="1" dirty="0" smtClean="0"/>
              <a:t>Температура плавлення 1063°С.</a:t>
            </a:r>
          </a:p>
          <a:p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8068" y="1692434"/>
            <a:ext cx="3387143" cy="2678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07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0689" y="758832"/>
            <a:ext cx="10515600" cy="6299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3600" b="1" dirty="0"/>
              <a:t>Сплав золота 750-ї проби </a:t>
            </a:r>
            <a:r>
              <a:rPr lang="uk-UA" sz="3600" b="1" dirty="0" smtClean="0"/>
              <a:t>містить:</a:t>
            </a:r>
            <a:endParaRPr lang="en-US" sz="3600" b="1" dirty="0" smtClean="0"/>
          </a:p>
          <a:p>
            <a:pPr marL="0" indent="0" algn="ctr">
              <a:buNone/>
            </a:pPr>
            <a:endParaRPr lang="uk-UA" sz="3600" b="1" dirty="0" smtClean="0"/>
          </a:p>
          <a:p>
            <a:r>
              <a:rPr lang="uk-UA" sz="3200" b="1" dirty="0" smtClean="0"/>
              <a:t>75 </a:t>
            </a:r>
            <a:r>
              <a:rPr lang="uk-UA" sz="3200" b="1" dirty="0"/>
              <a:t>% золота, </a:t>
            </a:r>
            <a:endParaRPr lang="uk-UA" sz="3200" b="1" dirty="0" smtClean="0"/>
          </a:p>
          <a:p>
            <a:r>
              <a:rPr lang="uk-UA" sz="3200" b="1" dirty="0" smtClean="0"/>
              <a:t>8 </a:t>
            </a:r>
            <a:r>
              <a:rPr lang="uk-UA" sz="3200" b="1" dirty="0"/>
              <a:t>% срібла, </a:t>
            </a:r>
            <a:endParaRPr lang="uk-UA" sz="3200" b="1" dirty="0" smtClean="0"/>
          </a:p>
          <a:p>
            <a:r>
              <a:rPr lang="uk-UA" sz="3200" b="1" dirty="0" smtClean="0"/>
              <a:t>7,8 </a:t>
            </a:r>
            <a:r>
              <a:rPr lang="uk-UA" sz="3200" b="1" dirty="0"/>
              <a:t>% міді, </a:t>
            </a:r>
            <a:endParaRPr lang="uk-UA" sz="3200" b="1" dirty="0" smtClean="0"/>
          </a:p>
          <a:p>
            <a:r>
              <a:rPr lang="uk-UA" sz="3200" b="1" dirty="0" smtClean="0"/>
              <a:t>9 </a:t>
            </a:r>
            <a:r>
              <a:rPr lang="uk-UA" sz="3200" b="1" dirty="0"/>
              <a:t>% платини. </a:t>
            </a:r>
            <a:endParaRPr lang="uk-UA" sz="3200" b="1" dirty="0" smtClean="0"/>
          </a:p>
          <a:p>
            <a:endParaRPr lang="ru-RU" sz="3600" b="1" dirty="0"/>
          </a:p>
        </p:txBody>
      </p:sp>
      <p:pic>
        <p:nvPicPr>
          <p:cNvPr id="5" name="Picture 2" descr="ÐÐ°ÑÑÐ¸Ð½ÐºÐ¸ Ð¿Ð¾ Ð·Ð°Ð¿ÑÐ¾ÑÑ ÐÐ¾Ð»Ð¾ÑÐ¾-Ð¿Ð»Ð°ÑÐ¸Ð½Ð¾Ð²ÑÐ¹ ÑÐ¿Ð»Ð°Ð²: Â«Ð¡ÑÐ¿ÐµÑ ÐÐÂ»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8" t="22729" r="14821" b="9786"/>
          <a:stretch/>
        </p:blipFill>
        <p:spPr bwMode="auto">
          <a:xfrm>
            <a:off x="5957048" y="2205316"/>
            <a:ext cx="3227294" cy="2503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64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91886"/>
            <a:ext cx="10515600" cy="5785077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uk-UA" sz="3600" b="1" dirty="0"/>
              <a:t>Срібно-паладієві сплави. </a:t>
            </a:r>
            <a:endParaRPr lang="uk-UA" sz="3600" b="1" dirty="0" smtClean="0"/>
          </a:p>
          <a:p>
            <a:pPr marL="0" indent="0" algn="ctr">
              <a:buNone/>
            </a:pPr>
            <a:endParaRPr lang="ru-RU" sz="4000" b="1" dirty="0"/>
          </a:p>
          <a:p>
            <a:r>
              <a:rPr lang="ru-RU" sz="3000" b="1" dirty="0"/>
              <a:t>Сплав ПД-250 </a:t>
            </a:r>
            <a:r>
              <a:rPr lang="ru-RU" sz="3000" b="1" dirty="0" err="1" smtClean="0"/>
              <a:t>містить</a:t>
            </a:r>
            <a:r>
              <a:rPr lang="ru-RU" sz="3000" b="1" dirty="0" smtClean="0"/>
              <a:t>: </a:t>
            </a:r>
            <a:r>
              <a:rPr lang="ru-RU" sz="3000" b="1" dirty="0"/>
              <a:t>24,5% </a:t>
            </a:r>
            <a:r>
              <a:rPr lang="ru-RU" sz="3000" b="1" dirty="0" err="1"/>
              <a:t>паладію</a:t>
            </a:r>
            <a:r>
              <a:rPr lang="ru-RU" sz="3000" b="1" dirty="0"/>
              <a:t>, 72,1% </a:t>
            </a:r>
            <a:r>
              <a:rPr lang="ru-RU" sz="3000" b="1" dirty="0" err="1"/>
              <a:t>срібла</a:t>
            </a:r>
            <a:r>
              <a:rPr lang="ru-RU" sz="3000" b="1" dirty="0"/>
              <a:t>. </a:t>
            </a:r>
            <a:endParaRPr lang="uk-UA" sz="3000" b="1" dirty="0" smtClean="0"/>
          </a:p>
          <a:p>
            <a:r>
              <a:rPr lang="ru-RU" sz="3200" b="1" dirty="0"/>
              <a:t>Сплав ПД-190 </a:t>
            </a:r>
            <a:r>
              <a:rPr lang="ru-RU" sz="3200" b="1" dirty="0" err="1"/>
              <a:t>включає</a:t>
            </a:r>
            <a:r>
              <a:rPr lang="ru-RU" sz="3200" b="1" dirty="0"/>
              <a:t>: 18,5% </a:t>
            </a:r>
            <a:r>
              <a:rPr lang="ru-RU" sz="3200" b="1" dirty="0" err="1"/>
              <a:t>паладію</a:t>
            </a:r>
            <a:r>
              <a:rPr lang="ru-RU" sz="3200" b="1" dirty="0"/>
              <a:t>, 78% </a:t>
            </a:r>
            <a:r>
              <a:rPr lang="ru-RU" sz="3200" b="1" dirty="0" err="1"/>
              <a:t>срібла</a:t>
            </a:r>
            <a:r>
              <a:rPr lang="ru-RU" sz="3200" b="1" dirty="0"/>
              <a:t>. </a:t>
            </a:r>
            <a:endParaRPr lang="uk-UA" sz="3200" b="1" dirty="0" smtClean="0"/>
          </a:p>
          <a:p>
            <a:r>
              <a:rPr lang="ru-RU" sz="3200" b="1" dirty="0"/>
              <a:t>Сплав ПД-150 </a:t>
            </a:r>
            <a:r>
              <a:rPr lang="ru-RU" sz="3200" b="1" dirty="0" err="1" smtClean="0"/>
              <a:t>містить</a:t>
            </a:r>
            <a:r>
              <a:rPr lang="ru-RU" sz="3200" b="1" dirty="0" smtClean="0"/>
              <a:t>: </a:t>
            </a:r>
            <a:r>
              <a:rPr lang="ru-RU" sz="3200" b="1" dirty="0"/>
              <a:t>14,5% </a:t>
            </a:r>
            <a:r>
              <a:rPr lang="ru-RU" sz="3200" b="1" dirty="0" err="1"/>
              <a:t>паладію</a:t>
            </a:r>
            <a:r>
              <a:rPr lang="ru-RU" sz="3200" b="1" dirty="0"/>
              <a:t>, 84,1% </a:t>
            </a:r>
            <a:r>
              <a:rPr lang="ru-RU" sz="3200" b="1" dirty="0" err="1" smtClean="0"/>
              <a:t>срібла</a:t>
            </a:r>
            <a:r>
              <a:rPr lang="ru-RU" sz="3200" b="1" dirty="0" smtClean="0"/>
              <a:t>. </a:t>
            </a:r>
            <a:endParaRPr lang="uk-UA" sz="3200" b="1" dirty="0"/>
          </a:p>
          <a:p>
            <a:r>
              <a:rPr lang="ru-RU" sz="3200" b="1" dirty="0" smtClean="0"/>
              <a:t>Сплав </a:t>
            </a:r>
            <a:r>
              <a:rPr lang="ru-RU" sz="3200" b="1" dirty="0"/>
              <a:t>ПД-140 </a:t>
            </a:r>
            <a:r>
              <a:rPr lang="ru-RU" sz="3200" b="1" dirty="0" err="1" smtClean="0"/>
              <a:t>включає</a:t>
            </a:r>
            <a:r>
              <a:rPr lang="ru-RU" sz="3200" b="1" dirty="0" smtClean="0"/>
              <a:t>: 13,5 </a:t>
            </a:r>
            <a:r>
              <a:rPr lang="ru-RU" sz="3200" b="1" dirty="0" err="1" smtClean="0"/>
              <a:t>паладію</a:t>
            </a:r>
            <a:r>
              <a:rPr lang="ru-RU" sz="3200" b="1" dirty="0" smtClean="0"/>
              <a:t>, 53,9% </a:t>
            </a:r>
            <a:r>
              <a:rPr lang="ru-RU" sz="3200" b="1" dirty="0" err="1" smtClean="0"/>
              <a:t>срібла</a:t>
            </a:r>
            <a:r>
              <a:rPr lang="ru-RU" sz="3200" b="1" dirty="0" smtClean="0"/>
              <a:t>.</a:t>
            </a:r>
            <a:endParaRPr lang="uk-UA" sz="3200" b="1" dirty="0" smtClean="0"/>
          </a:p>
          <a:p>
            <a:pPr marL="0" indent="0">
              <a:buNone/>
            </a:pPr>
            <a:endParaRPr lang="uk-UA" sz="3200" b="1" dirty="0" smtClean="0"/>
          </a:p>
          <a:p>
            <a:r>
              <a:rPr lang="uk-UA" sz="3200" b="1" dirty="0" smtClean="0"/>
              <a:t>Температура </a:t>
            </a:r>
            <a:r>
              <a:rPr lang="uk-UA" sz="3200" b="1" dirty="0"/>
              <a:t>плавлення близько </a:t>
            </a:r>
            <a:endParaRPr lang="uk-UA" sz="3200" b="1" dirty="0" smtClean="0"/>
          </a:p>
          <a:p>
            <a:pPr marL="0" indent="0">
              <a:buNone/>
            </a:pPr>
            <a:r>
              <a:rPr lang="uk-UA" sz="3200" b="1" dirty="0"/>
              <a:t> </a:t>
            </a:r>
            <a:r>
              <a:rPr lang="uk-UA" sz="3200" b="1" dirty="0" smtClean="0"/>
              <a:t>  1100—1200°С</a:t>
            </a:r>
            <a:r>
              <a:rPr lang="uk-UA" sz="3200" b="1" dirty="0"/>
              <a:t>.</a:t>
            </a:r>
            <a:endParaRPr lang="ru-RU" sz="3200" b="1" dirty="0"/>
          </a:p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32199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5143"/>
            <a:ext cx="10515600" cy="60318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200" b="1" dirty="0" smtClean="0"/>
              <a:t>Золото-платиновий сплав: «Супер КМ».</a:t>
            </a:r>
          </a:p>
          <a:p>
            <a:pPr marL="0" indent="0">
              <a:buNone/>
            </a:pPr>
            <a:endParaRPr lang="uk-UA" sz="4000" b="1" dirty="0" smtClean="0"/>
          </a:p>
          <a:p>
            <a:pPr marL="0" indent="0">
              <a:buNone/>
            </a:pPr>
            <a:r>
              <a:rPr lang="uk-UA" sz="4000" b="1" dirty="0" smtClean="0"/>
              <a:t> </a:t>
            </a:r>
            <a:r>
              <a:rPr lang="uk-UA" sz="2800" b="1" dirty="0" smtClean="0"/>
              <a:t>Містить:</a:t>
            </a:r>
          </a:p>
          <a:p>
            <a:r>
              <a:rPr lang="uk-UA" sz="2800" b="1" dirty="0" smtClean="0"/>
              <a:t>золота - 85 %, </a:t>
            </a:r>
          </a:p>
          <a:p>
            <a:r>
              <a:rPr lang="uk-UA" sz="2800" b="1" dirty="0" smtClean="0"/>
              <a:t>платина і паладій </a:t>
            </a:r>
            <a:r>
              <a:rPr lang="uk-UA" sz="2800" b="1" dirty="0"/>
              <a:t>-</a:t>
            </a:r>
            <a:r>
              <a:rPr lang="uk-UA" sz="2800" b="1" dirty="0" smtClean="0"/>
              <a:t>13 %, </a:t>
            </a:r>
          </a:p>
          <a:p>
            <a:r>
              <a:rPr lang="uk-UA" sz="2800" b="1" dirty="0" smtClean="0"/>
              <a:t>мідь і олово по 1 %.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9399" y="1425986"/>
            <a:ext cx="3066554" cy="307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64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91886"/>
            <a:ext cx="10515600" cy="5785077"/>
          </a:xfrm>
        </p:spPr>
        <p:txBody>
          <a:bodyPr>
            <a:normAutofit/>
          </a:bodyPr>
          <a:lstStyle/>
          <a:p>
            <a:pPr algn="ctr"/>
            <a:endParaRPr lang="ru-RU" sz="3600" b="1" dirty="0" smtClean="0"/>
          </a:p>
          <a:p>
            <a:pPr algn="ctr"/>
            <a:endParaRPr lang="ru-RU" sz="3600" b="1" dirty="0"/>
          </a:p>
          <a:p>
            <a:pPr algn="ctr"/>
            <a:r>
              <a:rPr lang="ru-RU" sz="4000" b="1" dirty="0" err="1" smtClean="0"/>
              <a:t>Стоматологічні</a:t>
            </a:r>
            <a:r>
              <a:rPr lang="ru-RU" sz="4000" b="1" dirty="0" smtClean="0"/>
              <a:t> </a:t>
            </a:r>
            <a:r>
              <a:rPr lang="ru-RU" sz="4000" b="1" dirty="0" err="1"/>
              <a:t>матеріали</a:t>
            </a:r>
            <a:endParaRPr lang="ru-RU" sz="4000" b="1" dirty="0"/>
          </a:p>
          <a:p>
            <a:pPr algn="ctr"/>
            <a:endParaRPr lang="ru-RU" sz="4000" b="1" dirty="0" smtClean="0"/>
          </a:p>
          <a:p>
            <a:pPr marL="0" indent="0" algn="ctr">
              <a:buNone/>
            </a:pPr>
            <a:r>
              <a:rPr lang="ru-RU" sz="40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Конструкційні</a:t>
            </a:r>
            <a:r>
              <a:rPr lang="ru-RU" sz="4000" b="1" dirty="0" smtClean="0"/>
              <a:t>          </a:t>
            </a:r>
            <a:r>
              <a:rPr lang="ru-RU" sz="4000" dirty="0" err="1" smtClean="0">
                <a:solidFill>
                  <a:schemeClr val="tx1"/>
                </a:solidFill>
              </a:rPr>
              <a:t>Допоміжні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80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5143"/>
            <a:ext cx="10515600" cy="6531428"/>
          </a:xfrm>
        </p:spPr>
        <p:txBody>
          <a:bodyPr>
            <a:noAutofit/>
          </a:bodyPr>
          <a:lstStyle/>
          <a:p>
            <a:pPr marL="457200" lvl="1" indent="0" algn="ctr">
              <a:buNone/>
            </a:pPr>
            <a:r>
              <a:rPr lang="uk-UA" sz="3200" b="1" dirty="0" smtClean="0"/>
              <a:t>Золоті сплави </a:t>
            </a:r>
            <a:r>
              <a:rPr lang="uk-UA" sz="3200" b="1" dirty="0"/>
              <a:t>для облицювання керамікою. </a:t>
            </a:r>
            <a:r>
              <a:rPr lang="uk-UA" sz="3200" b="1" dirty="0" smtClean="0"/>
              <a:t>мають </a:t>
            </a:r>
            <a:r>
              <a:rPr lang="uk-UA" sz="3200" b="1" dirty="0"/>
              <a:t>відповідати таким вимогам</a:t>
            </a:r>
            <a:r>
              <a:rPr lang="uk-UA" sz="3200" b="1" dirty="0" smtClean="0"/>
              <a:t>:</a:t>
            </a:r>
            <a:endParaRPr lang="ru-RU" sz="3200" b="1" dirty="0"/>
          </a:p>
          <a:p>
            <a:r>
              <a:rPr lang="uk-UA" sz="2800" b="1" dirty="0" smtClean="0"/>
              <a:t>володіти </a:t>
            </a:r>
            <a:r>
              <a:rPr lang="uk-UA" sz="2800" b="1" dirty="0"/>
              <a:t>термічним коефіцієнтом лінійного розширення, близьким до фарфору і меншим, ніж у жовтих золотих сплавів;</a:t>
            </a:r>
            <a:endParaRPr lang="ru-RU" sz="2800" b="1" dirty="0"/>
          </a:p>
          <a:p>
            <a:r>
              <a:rPr lang="uk-UA" sz="2800" b="1" dirty="0" smtClean="0"/>
              <a:t>мати </a:t>
            </a:r>
            <a:r>
              <a:rPr lang="uk-UA" sz="2800" b="1" dirty="0"/>
              <a:t>температуру плавлення вищу, ніж фарфор;</a:t>
            </a:r>
            <a:endParaRPr lang="ru-RU" sz="2800" b="1" dirty="0"/>
          </a:p>
          <a:p>
            <a:r>
              <a:rPr lang="uk-UA" sz="2800" b="1" dirty="0" smtClean="0"/>
              <a:t>не </a:t>
            </a:r>
            <a:r>
              <a:rPr lang="uk-UA" sz="2800" b="1" dirty="0"/>
              <a:t>спричинювати зміни кольору фарфору;</a:t>
            </a:r>
            <a:endParaRPr lang="ru-RU" sz="2800" b="1" dirty="0"/>
          </a:p>
          <a:p>
            <a:r>
              <a:rPr lang="uk-UA" sz="2800" b="1" dirty="0" smtClean="0"/>
              <a:t>мати </a:t>
            </a:r>
            <a:r>
              <a:rPr lang="uk-UA" sz="2800" b="1" dirty="0"/>
              <a:t>високий модуль пружності, що забезпечує жорсткість конструкцій з тонкими елементами;</a:t>
            </a:r>
            <a:endParaRPr lang="ru-RU" sz="2800" b="1" dirty="0"/>
          </a:p>
          <a:p>
            <a:r>
              <a:rPr lang="uk-UA" sz="2800" b="1" dirty="0" smtClean="0"/>
              <a:t>володіти </a:t>
            </a:r>
            <a:r>
              <a:rPr lang="uk-UA" sz="2800" b="1" dirty="0"/>
              <a:t>корозійною стійкістю в умовах ротової порожнини;</a:t>
            </a:r>
            <a:endParaRPr lang="ru-RU" sz="2800" b="1" dirty="0"/>
          </a:p>
          <a:p>
            <a:r>
              <a:rPr lang="uk-UA" sz="2800" b="1" dirty="0" smtClean="0"/>
              <a:t>бути </a:t>
            </a:r>
            <a:r>
              <a:rPr lang="uk-UA" sz="2800" b="1" dirty="0"/>
              <a:t>технологічними.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62588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2372" y="493486"/>
            <a:ext cx="10515600" cy="5378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600" b="1" dirty="0"/>
              <a:t>Фірма "</a:t>
            </a:r>
            <a:r>
              <a:rPr lang="uk-UA" sz="3600" b="1" dirty="0" smtClean="0"/>
              <a:t>І</a:t>
            </a:r>
            <a:r>
              <a:rPr lang="en-US" sz="3600" b="1" dirty="0" smtClean="0"/>
              <a:t>v</a:t>
            </a:r>
            <a:r>
              <a:rPr lang="uk-UA" sz="3600" b="1" dirty="0" smtClean="0"/>
              <a:t>ос</a:t>
            </a:r>
            <a:r>
              <a:rPr lang="en-US" sz="3600" b="1" dirty="0" smtClean="0"/>
              <a:t>l</a:t>
            </a:r>
            <a:r>
              <a:rPr lang="uk-UA" sz="3600" b="1" dirty="0" smtClean="0"/>
              <a:t>а</a:t>
            </a:r>
            <a:r>
              <a:rPr lang="en-US" sz="3600" b="1" dirty="0" smtClean="0"/>
              <a:t>r</a:t>
            </a:r>
            <a:r>
              <a:rPr lang="uk-UA" sz="3600" b="1" dirty="0" smtClean="0"/>
              <a:t> </a:t>
            </a:r>
            <a:r>
              <a:rPr lang="en-US" sz="3600" b="1" dirty="0" smtClean="0"/>
              <a:t>Viv</a:t>
            </a:r>
            <a:r>
              <a:rPr lang="uk-UA" sz="3600" b="1" dirty="0" smtClean="0"/>
              <a:t>а</a:t>
            </a:r>
            <a:r>
              <a:rPr lang="en-US" sz="3600" b="1" dirty="0" smtClean="0"/>
              <a:t>d</a:t>
            </a:r>
            <a:r>
              <a:rPr lang="uk-UA" sz="3600" b="1" dirty="0" smtClean="0"/>
              <a:t>е</a:t>
            </a:r>
            <a:r>
              <a:rPr lang="en-US" sz="3600" b="1" dirty="0" err="1" smtClean="0"/>
              <a:t>nt</a:t>
            </a:r>
            <a:r>
              <a:rPr lang="uk-UA" sz="3600" b="1" dirty="0" smtClean="0"/>
              <a:t> </a:t>
            </a:r>
            <a:r>
              <a:rPr lang="uk-UA" sz="3600" b="1" dirty="0" smtClean="0"/>
              <a:t>А</a:t>
            </a:r>
            <a:r>
              <a:rPr lang="en-US" sz="3600" b="1" dirty="0" smtClean="0"/>
              <a:t>G</a:t>
            </a:r>
            <a:r>
              <a:rPr lang="uk-UA" sz="3600" b="1" dirty="0" smtClean="0"/>
              <a:t>" </a:t>
            </a:r>
            <a:r>
              <a:rPr lang="uk-UA" sz="3600" b="1" dirty="0"/>
              <a:t>(Німеччина) для облицювання </a:t>
            </a:r>
            <a:r>
              <a:rPr lang="uk-UA" sz="3600" b="1" dirty="0" smtClean="0"/>
              <a:t>склокерамічним </a:t>
            </a:r>
            <a:r>
              <a:rPr lang="uk-UA" sz="3600" b="1" dirty="0"/>
              <a:t>матеріалом пропонує сплави:</a:t>
            </a:r>
            <a:endParaRPr lang="ru-RU" sz="3600" b="1" dirty="0"/>
          </a:p>
          <a:p>
            <a:r>
              <a:rPr lang="uk-UA" sz="3200" b="1" dirty="0"/>
              <a:t>—	</a:t>
            </a:r>
            <a:r>
              <a:rPr lang="en-US" sz="3200" b="1" dirty="0" smtClean="0"/>
              <a:t>d</a:t>
            </a:r>
            <a:r>
              <a:rPr lang="uk-UA" sz="3200" b="1" dirty="0" smtClean="0"/>
              <a:t>. </a:t>
            </a:r>
            <a:r>
              <a:rPr lang="en-US" sz="3200" b="1" dirty="0"/>
              <a:t>S</a:t>
            </a:r>
            <a:r>
              <a:rPr lang="uk-UA" sz="3200" b="1" dirty="0" smtClean="0"/>
              <a:t>і</a:t>
            </a:r>
            <a:r>
              <a:rPr lang="en-US" sz="3200" b="1" dirty="0" smtClean="0"/>
              <a:t>G</a:t>
            </a:r>
            <a:r>
              <a:rPr lang="uk-UA" sz="3200" b="1" dirty="0" smtClean="0"/>
              <a:t> </a:t>
            </a:r>
            <a:r>
              <a:rPr lang="uk-UA" sz="3200" b="1" dirty="0"/>
              <a:t>№ 84 — сплав на основі паладію;</a:t>
            </a:r>
            <a:endParaRPr lang="ru-RU" sz="3200" b="1" dirty="0"/>
          </a:p>
          <a:p>
            <a:r>
              <a:rPr lang="uk-UA" sz="3200" b="1" dirty="0"/>
              <a:t>—	</a:t>
            </a:r>
            <a:r>
              <a:rPr lang="en-US" sz="3200" b="1" dirty="0"/>
              <a:t>d</a:t>
            </a:r>
            <a:r>
              <a:rPr lang="uk-UA" sz="3200" b="1" dirty="0" smtClean="0"/>
              <a:t>. </a:t>
            </a:r>
            <a:r>
              <a:rPr lang="en-US" sz="3200" b="1" dirty="0"/>
              <a:t>S</a:t>
            </a:r>
            <a:r>
              <a:rPr lang="uk-UA" sz="3200" b="1" dirty="0" smtClean="0"/>
              <a:t>і</a:t>
            </a:r>
            <a:r>
              <a:rPr lang="en-US" sz="3200" b="1" dirty="0" smtClean="0"/>
              <a:t>G</a:t>
            </a:r>
            <a:r>
              <a:rPr lang="uk-UA" sz="3200" b="1" dirty="0" smtClean="0"/>
              <a:t> </a:t>
            </a:r>
            <a:r>
              <a:rPr lang="uk-UA" sz="3200" b="1" dirty="0"/>
              <a:t>№ 67 — сплав на основі системи "паладій—срібло".</a:t>
            </a:r>
            <a:endParaRPr lang="ru-RU" sz="3200" b="1" dirty="0"/>
          </a:p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9776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244475"/>
            <a:ext cx="8385175" cy="1168400"/>
          </a:xfrm>
        </p:spPr>
        <p:txBody>
          <a:bodyPr/>
          <a:lstStyle/>
          <a:p>
            <a:pPr algn="ctr"/>
            <a:r>
              <a:rPr lang="ru-RU" altLang="ru-RU" sz="2800" b="1" dirty="0">
                <a:solidFill>
                  <a:srgbClr val="0D0D0D"/>
                </a:solidFill>
              </a:rPr>
              <a:t>ПЛАСТМАСИ ДЛЯ ВИГОТОВЛЕННЯ НЕЗНІМНИХ ПРОТЕЗІВ</a:t>
            </a:r>
            <a:r>
              <a:rPr lang="ru-RU" altLang="ru-RU" sz="4000" b="1" dirty="0">
                <a:solidFill>
                  <a:srgbClr val="0D0D0D"/>
                </a:solidFill>
              </a:rPr>
              <a:t> </a:t>
            </a:r>
          </a:p>
        </p:txBody>
      </p:sp>
      <p:sp>
        <p:nvSpPr>
          <p:cNvPr id="2416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47851" y="1484314"/>
            <a:ext cx="4608513" cy="5113337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altLang="ru-RU" dirty="0" smtClean="0"/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Найчастіше 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пластмаси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ru-RU" alt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Синма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-М”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“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Синма-74”.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акрилові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пластмаси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гарячого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твердіння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типу “порошок-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рідина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”. 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Порошок -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суспензійний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співполімер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до складу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якого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входить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фтор; </a:t>
            </a:r>
            <a:r>
              <a:rPr lang="ru-RU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рідина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суміш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акрилових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мономерів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олігомерів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241668" name="Picture 4" descr="загруженное (26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725" y="1484313"/>
            <a:ext cx="3240088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1669" name="Picture 5" descr="загруженное (27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725" y="4005264"/>
            <a:ext cx="3240088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99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244476"/>
            <a:ext cx="8385175" cy="663575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altLang="ru-RU" sz="2800" dirty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ПЛАСТМАСИ</a:t>
            </a:r>
            <a:endParaRPr lang="ru-RU" altLang="ru-RU" sz="2800" dirty="0">
              <a:solidFill>
                <a:srgbClr val="0D0D0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733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03388" y="908050"/>
            <a:ext cx="5256212" cy="51879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altLang="ru-RU" sz="2800" b="1" dirty="0" err="1" smtClean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Пластичн</a:t>
            </a:r>
            <a:r>
              <a:rPr lang="uk-UA" altLang="ru-RU" sz="2800" b="1" dirty="0" smtClean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altLang="ru-RU" sz="2800" b="1" dirty="0" smtClean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 err="1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маси</a:t>
            </a:r>
            <a:r>
              <a:rPr lang="ru-RU" altLang="ru-RU" sz="2800" b="1" dirty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велика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група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високополімерних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органічних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матеріалів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основу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складають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природні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штучні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високомолекулярні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сполуки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дією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нагрівання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тиску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формуватися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потім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стійко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зберігати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надану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їм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форму. </a:t>
            </a:r>
          </a:p>
        </p:txBody>
      </p:sp>
      <p:pic>
        <p:nvPicPr>
          <p:cNvPr id="12292" name="Picture 4" descr="images (67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325" y="1268413"/>
            <a:ext cx="268605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 descr="images (68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64" y="3429001"/>
            <a:ext cx="275272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206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244475"/>
            <a:ext cx="8385175" cy="102393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altLang="ru-RU" sz="3200" b="1" dirty="0" err="1" smtClean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Головні</a:t>
            </a:r>
            <a:r>
              <a:rPr lang="ru-RU" altLang="ru-RU" sz="3200" b="1" dirty="0" smtClean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dirty="0" err="1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компоненти</a:t>
            </a:r>
            <a:r>
              <a:rPr lang="ru-RU" altLang="ru-RU" sz="3200" b="1" dirty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dirty="0" err="1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altLang="ru-RU" sz="3200" b="1" dirty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виду </a:t>
            </a:r>
            <a:r>
              <a:rPr lang="ru-RU" altLang="ru-RU" sz="3200" b="1" dirty="0" err="1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пластмасових</a:t>
            </a:r>
            <a:r>
              <a:rPr lang="ru-RU" altLang="ru-RU" sz="3200" b="1" dirty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dirty="0" err="1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композицій</a:t>
            </a:r>
            <a:r>
              <a:rPr lang="ru-RU" altLang="ru-RU" sz="3200" b="1" dirty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dirty="0" err="1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altLang="ru-RU" sz="3200" b="1" dirty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</p:txBody>
      </p:sp>
      <p:sp>
        <p:nvSpPr>
          <p:cNvPr id="22835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362200" y="1484314"/>
            <a:ext cx="8007350" cy="4968875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мономер - основа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пластмаси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2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зв'язувальна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речовина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фенолформальдегідні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смоли);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3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наповнювачі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(деревне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борошно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азбест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скловолокно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4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пластифікатори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дибутилфталат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трикрезилфосфат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підвищують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пластичність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еластичність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барвники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пришвидшувачі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полімеризації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поліконденсації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701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95086"/>
            <a:ext cx="10515600" cy="5581877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uk-UA" sz="4600" b="1" dirty="0"/>
              <a:t>Основні фізико-хімічні і механічні властивості полімерів.</a:t>
            </a:r>
            <a:endParaRPr lang="ru-RU" sz="4600" dirty="0"/>
          </a:p>
          <a:p>
            <a:r>
              <a:rPr lang="uk-UA" sz="4000" b="1" dirty="0"/>
              <a:t>т</a:t>
            </a:r>
            <a:r>
              <a:rPr lang="uk-UA" sz="4000" b="1" dirty="0" smtClean="0"/>
              <a:t>екучість;</a:t>
            </a:r>
          </a:p>
          <a:p>
            <a:r>
              <a:rPr lang="uk-UA" sz="4000" b="1" dirty="0"/>
              <a:t>д</a:t>
            </a:r>
            <a:r>
              <a:rPr lang="uk-UA" sz="4000" b="1" dirty="0" smtClean="0"/>
              <a:t>еструкція полімеру;</a:t>
            </a:r>
          </a:p>
          <a:p>
            <a:r>
              <a:rPr lang="ru-RU" sz="4000" b="1" dirty="0" err="1" smtClean="0"/>
              <a:t>пружність</a:t>
            </a:r>
            <a:r>
              <a:rPr lang="ru-RU" sz="4000" b="1" dirty="0" smtClean="0"/>
              <a:t>;</a:t>
            </a:r>
          </a:p>
          <a:p>
            <a:r>
              <a:rPr lang="ru-RU" sz="4000" b="1" dirty="0" err="1"/>
              <a:t>п</a:t>
            </a:r>
            <a:r>
              <a:rPr lang="ru-RU" sz="4000" b="1" dirty="0" err="1" smtClean="0"/>
              <a:t>ластичність</a:t>
            </a:r>
            <a:r>
              <a:rPr lang="ru-RU" sz="4000" b="1" dirty="0" smtClean="0"/>
              <a:t>;</a:t>
            </a:r>
          </a:p>
          <a:p>
            <a:r>
              <a:rPr lang="ru-RU" sz="4000" b="1" dirty="0" err="1"/>
              <a:t>е</a:t>
            </a:r>
            <a:r>
              <a:rPr lang="ru-RU" sz="4000" b="1" dirty="0" err="1" smtClean="0"/>
              <a:t>ластичність</a:t>
            </a:r>
            <a:r>
              <a:rPr lang="ru-RU" sz="4000" b="1" dirty="0"/>
              <a:t>; </a:t>
            </a:r>
            <a:endParaRPr lang="ru-RU" sz="4000" b="1" dirty="0" smtClean="0"/>
          </a:p>
          <a:p>
            <a:r>
              <a:rPr lang="ru-RU" sz="4000" b="1" dirty="0" err="1" smtClean="0"/>
              <a:t>повзучість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полімеру</a:t>
            </a:r>
            <a:r>
              <a:rPr lang="ru-RU" sz="4000" b="1" dirty="0" smtClean="0"/>
              <a:t>;</a:t>
            </a:r>
          </a:p>
          <a:p>
            <a:r>
              <a:rPr lang="ru-RU" sz="4000" b="1" dirty="0" err="1" smtClean="0"/>
              <a:t>пластифікація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полімеру</a:t>
            </a:r>
            <a:r>
              <a:rPr lang="ru-RU" sz="4000" b="1" dirty="0" smtClean="0"/>
              <a:t>;</a:t>
            </a:r>
          </a:p>
          <a:p>
            <a:r>
              <a:rPr lang="ru-RU" sz="4000" b="1" dirty="0" err="1" smtClean="0"/>
              <a:t>набухання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полімеру</a:t>
            </a:r>
            <a:r>
              <a:rPr lang="ru-RU" sz="4000" b="1" dirty="0" smtClean="0"/>
              <a:t>;</a:t>
            </a:r>
          </a:p>
          <a:p>
            <a:r>
              <a:rPr lang="ru-RU" sz="4000" b="1" dirty="0" err="1" smtClean="0"/>
              <a:t>полімеризаційна</a:t>
            </a:r>
            <a:r>
              <a:rPr lang="ru-RU" sz="4000" b="1" dirty="0" smtClean="0"/>
              <a:t> усадка. </a:t>
            </a:r>
          </a:p>
          <a:p>
            <a:endParaRPr lang="ru-RU" sz="4000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2780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51543"/>
            <a:ext cx="10515600" cy="5625420"/>
          </a:xfrm>
        </p:spPr>
        <p:txBody>
          <a:bodyPr/>
          <a:lstStyle/>
          <a:p>
            <a:pPr marL="0" indent="0" algn="ctr">
              <a:buNone/>
            </a:pPr>
            <a:r>
              <a:rPr lang="uk-UA" sz="3600" b="1" dirty="0"/>
              <a:t>Класифікація полімерів, які </a:t>
            </a:r>
            <a:r>
              <a:rPr lang="uk-UA" sz="3600" b="1" dirty="0" smtClean="0"/>
              <a:t>використовують у </a:t>
            </a:r>
            <a:r>
              <a:rPr lang="uk-UA" sz="3600" b="1" dirty="0"/>
              <a:t>стоматології для незнімних конструкцій:</a:t>
            </a:r>
            <a:endParaRPr lang="ru-RU" sz="3600" b="1" dirty="0"/>
          </a:p>
          <a:p>
            <a:pPr marL="0" indent="0">
              <a:buNone/>
            </a:pPr>
            <a:endParaRPr lang="uk-UA" sz="4000" b="1" dirty="0"/>
          </a:p>
          <a:p>
            <a:r>
              <a:rPr lang="uk-UA" sz="3200" b="1" dirty="0" smtClean="0"/>
              <a:t> за </a:t>
            </a:r>
            <a:r>
              <a:rPr lang="uk-UA" sz="3200" b="1" dirty="0"/>
              <a:t>хімічним складом та призначенням;</a:t>
            </a:r>
            <a:endParaRPr lang="ru-RU" sz="3200" b="1" dirty="0"/>
          </a:p>
          <a:p>
            <a:r>
              <a:rPr lang="uk-UA" sz="3200" b="1" dirty="0"/>
              <a:t> </a:t>
            </a:r>
            <a:r>
              <a:rPr lang="uk-UA" sz="3200" b="1" dirty="0" smtClean="0"/>
              <a:t>за </a:t>
            </a:r>
            <a:r>
              <a:rPr lang="uk-UA" sz="3200" b="1" dirty="0"/>
              <a:t>способом полімеризації;</a:t>
            </a:r>
            <a:endParaRPr lang="ru-RU" sz="3200" b="1" dirty="0"/>
          </a:p>
          <a:p>
            <a:r>
              <a:rPr lang="uk-UA" sz="3200" b="1" dirty="0"/>
              <a:t> </a:t>
            </a:r>
            <a:r>
              <a:rPr lang="uk-UA" sz="3200" b="1" dirty="0" smtClean="0"/>
              <a:t>за </a:t>
            </a:r>
            <a:r>
              <a:rPr lang="uk-UA" sz="3200" b="1" dirty="0"/>
              <a:t>методом пакування в кювету.</a:t>
            </a:r>
            <a:endParaRPr lang="ru-RU" sz="32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243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64457"/>
            <a:ext cx="10515600" cy="5712506"/>
          </a:xfrm>
        </p:spPr>
        <p:txBody>
          <a:bodyPr/>
          <a:lstStyle/>
          <a:p>
            <a:pPr marL="0" indent="0" algn="ctr">
              <a:buNone/>
            </a:pPr>
            <a:r>
              <a:rPr lang="uk-UA" sz="3600" b="1" dirty="0"/>
              <a:t>Класифікація пластмас, за хімічним складом та призначенням:</a:t>
            </a:r>
            <a:endParaRPr lang="ru-RU" sz="3600" b="1" dirty="0"/>
          </a:p>
          <a:p>
            <a:endParaRPr lang="uk-UA" sz="4000" b="1" dirty="0"/>
          </a:p>
          <a:p>
            <a:r>
              <a:rPr lang="uk-UA" sz="3200" b="1" dirty="0" smtClean="0"/>
              <a:t>на </a:t>
            </a:r>
            <a:r>
              <a:rPr lang="uk-UA" sz="3200" b="1" dirty="0"/>
              <a:t>основі </a:t>
            </a:r>
            <a:r>
              <a:rPr lang="uk-UA" sz="3200" b="1" dirty="0" err="1" smtClean="0"/>
              <a:t>фторкаучуків</a:t>
            </a:r>
            <a:r>
              <a:rPr lang="uk-UA" sz="3200" b="1" dirty="0"/>
              <a:t>;</a:t>
            </a:r>
            <a:endParaRPr lang="ru-RU" sz="3200" b="1" dirty="0"/>
          </a:p>
          <a:p>
            <a:r>
              <a:rPr lang="uk-UA" sz="3200" b="1" dirty="0" smtClean="0"/>
              <a:t>акрилові </a:t>
            </a:r>
            <a:r>
              <a:rPr lang="uk-UA" sz="3200" b="1" dirty="0"/>
              <a:t>пластмаси;</a:t>
            </a:r>
            <a:endParaRPr lang="ru-RU" sz="3200" b="1" dirty="0"/>
          </a:p>
          <a:p>
            <a:r>
              <a:rPr lang="uk-UA" sz="3200" b="1" dirty="0" smtClean="0"/>
              <a:t>композитні </a:t>
            </a:r>
            <a:r>
              <a:rPr lang="uk-UA" sz="3200" b="1" dirty="0"/>
              <a:t>пластмаси.</a:t>
            </a:r>
            <a:endParaRPr lang="ru-RU" sz="3200" b="1" dirty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310743"/>
            <a:ext cx="4718713" cy="259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56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95086"/>
            <a:ext cx="10515600" cy="55818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900" b="1" dirty="0"/>
              <a:t>Класифікація </a:t>
            </a:r>
            <a:r>
              <a:rPr lang="uk-UA" sz="3900" b="1" dirty="0" smtClean="0"/>
              <a:t>пластмас </a:t>
            </a:r>
            <a:r>
              <a:rPr lang="uk-UA" sz="3900" b="1" dirty="0"/>
              <a:t>за </a:t>
            </a:r>
            <a:r>
              <a:rPr lang="uk-UA" sz="3900" b="1" dirty="0" smtClean="0"/>
              <a:t>способом полімеризації</a:t>
            </a:r>
            <a:r>
              <a:rPr lang="uk-UA" sz="3900" b="1" dirty="0"/>
              <a:t>: </a:t>
            </a:r>
            <a:endParaRPr lang="ru-RU" sz="3900" b="1" dirty="0"/>
          </a:p>
          <a:p>
            <a:endParaRPr lang="uk-UA" sz="3600" b="1" dirty="0"/>
          </a:p>
          <a:p>
            <a:r>
              <a:rPr lang="uk-UA" sz="3500" b="1" dirty="0" smtClean="0"/>
              <a:t>гарячої </a:t>
            </a:r>
            <a:r>
              <a:rPr lang="uk-UA" sz="3500" b="1" dirty="0"/>
              <a:t>полімеризації: </a:t>
            </a:r>
            <a:r>
              <a:rPr lang="uk-UA" sz="3500" b="1" dirty="0" err="1"/>
              <a:t>Синма</a:t>
            </a:r>
            <a:r>
              <a:rPr lang="uk-UA" sz="3500" b="1" dirty="0"/>
              <a:t> – </a:t>
            </a:r>
            <a:r>
              <a:rPr lang="uk-UA" sz="3500" b="1" dirty="0" smtClean="0"/>
              <a:t>М, </a:t>
            </a:r>
            <a:r>
              <a:rPr lang="uk-UA" sz="3500" b="1" dirty="0" err="1"/>
              <a:t>Синма</a:t>
            </a:r>
            <a:r>
              <a:rPr lang="uk-UA" sz="3500" b="1" dirty="0"/>
              <a:t> – 74.</a:t>
            </a:r>
            <a:endParaRPr lang="ru-RU" sz="3500" b="1" dirty="0"/>
          </a:p>
          <a:p>
            <a:r>
              <a:rPr lang="uk-UA" sz="3500" b="1" dirty="0" err="1" smtClean="0"/>
              <a:t>самотвердіючі</a:t>
            </a:r>
            <a:r>
              <a:rPr lang="uk-UA" sz="3500" b="1" dirty="0" smtClean="0"/>
              <a:t> </a:t>
            </a:r>
            <a:r>
              <a:rPr lang="uk-UA" sz="3500" b="1" dirty="0"/>
              <a:t>(холодної полімеризації): </a:t>
            </a:r>
            <a:r>
              <a:rPr lang="uk-UA" sz="3500" b="1" dirty="0" err="1"/>
              <a:t>Карбопласт</a:t>
            </a:r>
            <a:r>
              <a:rPr lang="uk-UA" sz="3500" b="1" dirty="0"/>
              <a:t>, </a:t>
            </a:r>
            <a:r>
              <a:rPr lang="uk-UA" sz="3500" b="1" dirty="0" err="1"/>
              <a:t>Акрилоксид</a:t>
            </a:r>
            <a:r>
              <a:rPr lang="uk-UA" sz="3500" b="1" dirty="0"/>
              <a:t>, </a:t>
            </a:r>
            <a:r>
              <a:rPr lang="uk-UA" sz="3500" b="1" dirty="0" err="1"/>
              <a:t>Протемп</a:t>
            </a:r>
            <a:r>
              <a:rPr lang="uk-UA" sz="3500" b="1" dirty="0"/>
              <a:t>, </a:t>
            </a:r>
            <a:r>
              <a:rPr lang="uk-UA" sz="3500" b="1" dirty="0" err="1"/>
              <a:t>Спектразит</a:t>
            </a:r>
            <a:r>
              <a:rPr lang="uk-UA" sz="3500" b="1" dirty="0"/>
              <a:t>, </a:t>
            </a:r>
            <a:r>
              <a:rPr lang="uk-UA" sz="3500" b="1" dirty="0" err="1"/>
              <a:t>Хромазит</a:t>
            </a:r>
            <a:r>
              <a:rPr lang="uk-UA" sz="3500" b="1" dirty="0"/>
              <a:t>.</a:t>
            </a:r>
            <a:endParaRPr lang="ru-RU" sz="3500" b="1" dirty="0"/>
          </a:p>
          <a:p>
            <a:r>
              <a:rPr lang="uk-UA" sz="3500" b="1" dirty="0" err="1" smtClean="0"/>
              <a:t>світлотвердіючі</a:t>
            </a:r>
            <a:r>
              <a:rPr lang="uk-UA" sz="3500" b="1" dirty="0" smtClean="0"/>
              <a:t>: </a:t>
            </a:r>
            <a:r>
              <a:rPr lang="uk-UA" sz="3500" b="1" dirty="0" err="1"/>
              <a:t>Артглас</a:t>
            </a:r>
            <a:r>
              <a:rPr lang="uk-UA" sz="3500" b="1" dirty="0"/>
              <a:t>, SR – </a:t>
            </a:r>
            <a:r>
              <a:rPr lang="uk-UA" sz="3500" b="1" dirty="0" err="1"/>
              <a:t>спектразит</a:t>
            </a:r>
            <a:r>
              <a:rPr lang="uk-UA" sz="3500" b="1" dirty="0"/>
              <a:t>, </a:t>
            </a:r>
            <a:r>
              <a:rPr lang="uk-UA" sz="3500" b="1" dirty="0" err="1"/>
              <a:t>Евікрол</a:t>
            </a:r>
            <a:r>
              <a:rPr lang="uk-UA" sz="3500" b="1" dirty="0"/>
              <a:t> С+В, </a:t>
            </a:r>
            <a:r>
              <a:rPr lang="uk-UA" sz="3500" b="1" dirty="0" err="1"/>
              <a:t>Дурогал</a:t>
            </a:r>
            <a:r>
              <a:rPr lang="uk-UA" sz="3500" b="1" dirty="0"/>
              <a:t>, Діалог.</a:t>
            </a:r>
            <a:endParaRPr lang="ru-RU" sz="35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939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435429"/>
            <a:ext cx="10920211" cy="5741534"/>
          </a:xfrm>
        </p:spPr>
        <p:txBody>
          <a:bodyPr/>
          <a:lstStyle/>
          <a:p>
            <a:pPr marL="0" indent="0" algn="ctr">
              <a:buNone/>
            </a:pPr>
            <a:r>
              <a:rPr lang="uk-UA" sz="3200" b="1" dirty="0"/>
              <a:t>Класифікація пластмас, за способом пакування в кювету</a:t>
            </a:r>
            <a:r>
              <a:rPr lang="uk-UA" sz="3200" b="1" dirty="0" smtClean="0"/>
              <a:t>:</a:t>
            </a:r>
          </a:p>
          <a:p>
            <a:endParaRPr lang="ru-RU" sz="4000" b="1" dirty="0"/>
          </a:p>
          <a:p>
            <a:r>
              <a:rPr lang="uk-UA" sz="2800" b="1" dirty="0" smtClean="0"/>
              <a:t>1. Пластмаси </a:t>
            </a:r>
            <a:r>
              <a:rPr lang="uk-UA" sz="2800" b="1" dirty="0"/>
              <a:t>для компресійного </a:t>
            </a:r>
            <a:endParaRPr lang="en-US" sz="2800" b="1" dirty="0" smtClean="0"/>
          </a:p>
          <a:p>
            <a:pPr marL="0" indent="0">
              <a:buNone/>
            </a:pPr>
            <a:r>
              <a:rPr lang="uk-UA" sz="2800" b="1" dirty="0" smtClean="0"/>
              <a:t>пресування</a:t>
            </a:r>
            <a:r>
              <a:rPr lang="uk-UA" sz="2800" b="1" dirty="0"/>
              <a:t>: «</a:t>
            </a:r>
            <a:r>
              <a:rPr lang="uk-UA" sz="2800" b="1" dirty="0" err="1"/>
              <a:t>Акрел</a:t>
            </a:r>
            <a:r>
              <a:rPr lang="uk-UA" sz="2800" b="1" dirty="0"/>
              <a:t>»;</a:t>
            </a:r>
            <a:endParaRPr lang="ru-RU" sz="2800" b="1" dirty="0"/>
          </a:p>
          <a:p>
            <a:r>
              <a:rPr lang="uk-UA" sz="2800" b="1" dirty="0" smtClean="0"/>
              <a:t>2. Пластмаси </a:t>
            </a:r>
            <a:r>
              <a:rPr lang="uk-UA" sz="2800" b="1" dirty="0"/>
              <a:t>для </a:t>
            </a:r>
            <a:r>
              <a:rPr lang="uk-UA" sz="2800" b="1" dirty="0" err="1"/>
              <a:t>литтєвого</a:t>
            </a:r>
            <a:r>
              <a:rPr lang="uk-UA" sz="2800" b="1" dirty="0"/>
              <a:t> </a:t>
            </a:r>
            <a:endParaRPr lang="en-US" sz="2800" b="1" dirty="0" smtClean="0"/>
          </a:p>
          <a:p>
            <a:pPr marL="0" indent="0">
              <a:buNone/>
            </a:pPr>
            <a:r>
              <a:rPr lang="uk-UA" sz="2800" b="1" dirty="0" smtClean="0"/>
              <a:t>пресування</a:t>
            </a:r>
            <a:r>
              <a:rPr lang="uk-UA" sz="2800" b="1" dirty="0"/>
              <a:t>: «</a:t>
            </a:r>
            <a:r>
              <a:rPr lang="uk-UA" sz="2800" b="1" dirty="0" err="1"/>
              <a:t>Карбодент</a:t>
            </a:r>
            <a:r>
              <a:rPr lang="uk-UA" sz="2800" b="1" dirty="0"/>
              <a:t>», «</a:t>
            </a:r>
            <a:r>
              <a:rPr lang="uk-UA" sz="2800" b="1" dirty="0" err="1"/>
              <a:t>Івокап</a:t>
            </a:r>
            <a:r>
              <a:rPr lang="uk-UA" sz="2800" b="1" dirty="0"/>
              <a:t>».</a:t>
            </a:r>
            <a:endParaRPr lang="ru-RU" sz="2800" b="1" dirty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5889" y="2001615"/>
            <a:ext cx="3487214" cy="284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04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4912" y="218941"/>
            <a:ext cx="9887330" cy="5731098"/>
          </a:xfrm>
        </p:spPr>
        <p:txBody>
          <a:bodyPr>
            <a:normAutofit/>
          </a:bodyPr>
          <a:lstStyle/>
          <a:p>
            <a:endParaRPr lang="en-US" sz="3600" b="1" dirty="0"/>
          </a:p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  </a:t>
            </a:r>
            <a:r>
              <a:rPr lang="ru-RU" sz="3600" b="1" dirty="0" err="1" smtClean="0">
                <a:solidFill>
                  <a:schemeClr val="tx1"/>
                </a:solidFill>
              </a:rPr>
              <a:t>Конструкційні</a:t>
            </a:r>
            <a:r>
              <a:rPr lang="ru-RU" sz="3600" b="1" dirty="0" smtClean="0">
                <a:solidFill>
                  <a:schemeClr val="tx1"/>
                </a:solidFill>
              </a:rPr>
              <a:t> – </a:t>
            </a:r>
            <a:r>
              <a:rPr lang="ru-RU" sz="3600" dirty="0" err="1" smtClean="0">
                <a:solidFill>
                  <a:schemeClr val="tx1"/>
                </a:solidFill>
              </a:rPr>
              <a:t>матеріали</a:t>
            </a:r>
            <a:r>
              <a:rPr lang="ru-RU" sz="3600" dirty="0" smtClean="0">
                <a:solidFill>
                  <a:schemeClr val="tx1"/>
                </a:solidFill>
              </a:rPr>
              <a:t>, з </a:t>
            </a:r>
            <a:r>
              <a:rPr lang="ru-RU" sz="3600" dirty="0" err="1" smtClean="0">
                <a:solidFill>
                  <a:schemeClr val="tx1"/>
                </a:solidFill>
              </a:rPr>
              <a:t>яких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безпосередньо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виготовляють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протези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n-US" sz="3600" b="1" dirty="0" smtClean="0">
              <a:solidFill>
                <a:schemeClr val="tx1"/>
              </a:solidFill>
            </a:endParaRPr>
          </a:p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  </a:t>
            </a:r>
            <a:r>
              <a:rPr lang="ru-RU" sz="3600" b="1" dirty="0" err="1" smtClean="0">
                <a:solidFill>
                  <a:schemeClr val="tx1"/>
                </a:solidFill>
              </a:rPr>
              <a:t>Допоміжні</a:t>
            </a:r>
            <a:r>
              <a:rPr lang="ru-RU" sz="3600" b="1" dirty="0" smtClean="0">
                <a:solidFill>
                  <a:schemeClr val="tx1"/>
                </a:solidFill>
              </a:rPr>
              <a:t> - </a:t>
            </a:r>
            <a:r>
              <a:rPr lang="ru-RU" sz="3600" dirty="0" err="1" smtClean="0">
                <a:solidFill>
                  <a:schemeClr val="tx1"/>
                </a:solidFill>
              </a:rPr>
              <a:t>матеріали</a:t>
            </a:r>
            <a:r>
              <a:rPr lang="ru-RU" sz="3600" dirty="0" smtClean="0">
                <a:solidFill>
                  <a:schemeClr val="tx1"/>
                </a:solidFill>
              </a:rPr>
              <a:t>, </a:t>
            </a:r>
            <a:r>
              <a:rPr lang="ru-RU" sz="3600" dirty="0" err="1" smtClean="0">
                <a:solidFill>
                  <a:schemeClr val="tx1"/>
                </a:solidFill>
              </a:rPr>
              <a:t>які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використо-вують</a:t>
            </a:r>
            <a:r>
              <a:rPr lang="ru-RU" sz="3600" dirty="0" smtClean="0">
                <a:solidFill>
                  <a:schemeClr val="tx1"/>
                </a:solidFill>
              </a:rPr>
              <a:t> на </a:t>
            </a:r>
            <a:r>
              <a:rPr lang="ru-RU" sz="3600" dirty="0" err="1" smtClean="0">
                <a:solidFill>
                  <a:schemeClr val="tx1"/>
                </a:solidFill>
              </a:rPr>
              <a:t>різних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клініко-лабораторних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етапах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виготовлення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протезів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99552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64457"/>
            <a:ext cx="10515600" cy="57125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000" b="1" dirty="0"/>
              <a:t>Пластмасові матеріали для виготовлення зубних протезів мають відповідати таким вимогам</a:t>
            </a:r>
            <a:r>
              <a:rPr lang="uk-UA" sz="4000" b="1" dirty="0" smtClean="0"/>
              <a:t>:</a:t>
            </a:r>
          </a:p>
          <a:p>
            <a:pPr marL="0" indent="0">
              <a:buNone/>
            </a:pPr>
            <a:endParaRPr lang="ru-RU" sz="4000" b="1" dirty="0"/>
          </a:p>
          <a:p>
            <a:r>
              <a:rPr lang="uk-UA" sz="3000" b="1" dirty="0" smtClean="0"/>
              <a:t>1) міцно </a:t>
            </a:r>
            <a:r>
              <a:rPr lang="uk-UA" sz="3000" b="1" dirty="0"/>
              <a:t>з'єднуватися </a:t>
            </a:r>
            <a:r>
              <a:rPr lang="uk-UA" sz="3000" b="1" dirty="0" smtClean="0"/>
              <a:t>з металом </a:t>
            </a:r>
            <a:r>
              <a:rPr lang="uk-UA" sz="3000" b="1" dirty="0"/>
              <a:t>та між собою;</a:t>
            </a:r>
            <a:endParaRPr lang="ru-RU" sz="3000" b="1" dirty="0"/>
          </a:p>
          <a:p>
            <a:r>
              <a:rPr lang="uk-UA" sz="3000" b="1" dirty="0" smtClean="0"/>
              <a:t>2) легко </a:t>
            </a:r>
            <a:r>
              <a:rPr lang="uk-UA" sz="3000" b="1" dirty="0"/>
              <a:t>перероблятися у необхідний виріб з високою точністю зберігання наданої форми;</a:t>
            </a:r>
            <a:endParaRPr lang="ru-RU" sz="3000" b="1" dirty="0"/>
          </a:p>
          <a:p>
            <a:r>
              <a:rPr lang="uk-UA" sz="3000" b="1" dirty="0" smtClean="0"/>
              <a:t>3) мати </a:t>
            </a:r>
            <a:r>
              <a:rPr lang="uk-UA" sz="3000" b="1" dirty="0"/>
              <a:t>високі естетичні характеристики – максимально імітувати </a:t>
            </a:r>
            <a:r>
              <a:rPr lang="uk-UA" sz="3000" b="1" dirty="0" smtClean="0"/>
              <a:t>природний колір зубів</a:t>
            </a:r>
            <a:r>
              <a:rPr lang="uk-UA" sz="3000" b="1" dirty="0"/>
              <a:t>;</a:t>
            </a:r>
            <a:endParaRPr lang="ru-RU" sz="3000" b="1" dirty="0"/>
          </a:p>
          <a:p>
            <a:pPr marL="0" indent="0">
              <a:buNone/>
            </a:pP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56373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5000" y="330653"/>
            <a:ext cx="10515600" cy="582340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sz="4000" b="1" dirty="0"/>
              <a:t>Класифікація композиційних матеріалів за </a:t>
            </a:r>
            <a:r>
              <a:rPr lang="uk-UA" sz="4000" b="1" dirty="0" err="1"/>
              <a:t>Lutz</a:t>
            </a:r>
            <a:r>
              <a:rPr lang="uk-UA" sz="4000" b="1" dirty="0"/>
              <a:t> і </a:t>
            </a:r>
            <a:r>
              <a:rPr lang="uk-UA" sz="4000" b="1" dirty="0" err="1"/>
              <a:t>Phillips</a:t>
            </a:r>
            <a:r>
              <a:rPr lang="uk-UA" sz="4000" b="1" dirty="0"/>
              <a:t> (1983</a:t>
            </a:r>
            <a:r>
              <a:rPr lang="uk-UA" sz="4000" b="1" dirty="0" smtClean="0"/>
              <a:t>):</a:t>
            </a:r>
          </a:p>
          <a:p>
            <a:endParaRPr lang="ru-RU" sz="3500" b="1" dirty="0"/>
          </a:p>
          <a:p>
            <a:r>
              <a:rPr lang="uk-UA" sz="3500" b="1" dirty="0"/>
              <a:t>  </a:t>
            </a:r>
            <a:r>
              <a:rPr lang="uk-UA" sz="3500" b="1" dirty="0" smtClean="0"/>
              <a:t> </a:t>
            </a:r>
            <a:r>
              <a:rPr lang="uk-UA" sz="3500" b="1" dirty="0" err="1" smtClean="0"/>
              <a:t>макрофіліровані</a:t>
            </a:r>
            <a:r>
              <a:rPr lang="uk-UA" sz="3500" b="1" dirty="0" smtClean="0"/>
              <a:t> </a:t>
            </a:r>
            <a:r>
              <a:rPr lang="uk-UA" sz="3500" b="1" dirty="0"/>
              <a:t>(</a:t>
            </a:r>
            <a:r>
              <a:rPr lang="uk-UA" sz="3500" b="1" dirty="0" err="1"/>
              <a:t>макронаповнені</a:t>
            </a:r>
            <a:r>
              <a:rPr lang="uk-UA" sz="3500" b="1" dirty="0"/>
              <a:t>);</a:t>
            </a:r>
            <a:endParaRPr lang="ru-RU" sz="3500" b="1" dirty="0"/>
          </a:p>
          <a:p>
            <a:r>
              <a:rPr lang="uk-UA" sz="3500" b="1" dirty="0"/>
              <a:t>   </a:t>
            </a:r>
            <a:r>
              <a:rPr lang="uk-UA" sz="3500" b="1" dirty="0" err="1" smtClean="0"/>
              <a:t>мініфіліровані</a:t>
            </a:r>
            <a:r>
              <a:rPr lang="uk-UA" sz="3500" b="1" dirty="0" smtClean="0"/>
              <a:t> </a:t>
            </a:r>
            <a:r>
              <a:rPr lang="uk-UA" sz="3500" b="1" dirty="0"/>
              <a:t>(</a:t>
            </a:r>
            <a:r>
              <a:rPr lang="uk-UA" sz="3500" b="1" dirty="0" err="1"/>
              <a:t>мінінаповнені</a:t>
            </a:r>
            <a:r>
              <a:rPr lang="uk-UA" sz="3500" b="1" dirty="0"/>
              <a:t>);</a:t>
            </a:r>
            <a:endParaRPr lang="ru-RU" sz="3500" b="1" dirty="0"/>
          </a:p>
          <a:p>
            <a:pPr lvl="0"/>
            <a:r>
              <a:rPr lang="uk-UA" sz="3500" b="1" dirty="0" smtClean="0"/>
              <a:t>   </a:t>
            </a:r>
            <a:r>
              <a:rPr lang="uk-UA" sz="3500" b="1" dirty="0" err="1" smtClean="0"/>
              <a:t>мікроофіліровані</a:t>
            </a:r>
            <a:r>
              <a:rPr lang="uk-UA" sz="3500" b="1" dirty="0" smtClean="0"/>
              <a:t> </a:t>
            </a:r>
            <a:r>
              <a:rPr lang="uk-UA" sz="3500" b="1" dirty="0"/>
              <a:t>(</a:t>
            </a:r>
            <a:r>
              <a:rPr lang="uk-UA" sz="3500" b="1" dirty="0" err="1"/>
              <a:t>мікронаповнені</a:t>
            </a:r>
            <a:r>
              <a:rPr lang="uk-UA" sz="3500" b="1" dirty="0"/>
              <a:t>);</a:t>
            </a:r>
            <a:endParaRPr lang="ru-RU" sz="3500" b="1" dirty="0"/>
          </a:p>
          <a:p>
            <a:r>
              <a:rPr lang="uk-UA" sz="3500" b="1" dirty="0"/>
              <a:t>   </a:t>
            </a:r>
            <a:r>
              <a:rPr lang="uk-UA" sz="3500" b="1" dirty="0" smtClean="0"/>
              <a:t>гібридні</a:t>
            </a:r>
            <a:r>
              <a:rPr lang="uk-UA" sz="3500" b="1" dirty="0"/>
              <a:t>;</a:t>
            </a:r>
            <a:endParaRPr lang="ru-RU" sz="3500" b="1" dirty="0"/>
          </a:p>
          <a:p>
            <a:pPr lvl="0"/>
            <a:r>
              <a:rPr lang="uk-UA" sz="3500" b="1" dirty="0"/>
              <a:t> </a:t>
            </a:r>
            <a:r>
              <a:rPr lang="uk-UA" sz="3500" b="1" dirty="0" smtClean="0"/>
              <a:t>  дрібнодисперсні </a:t>
            </a:r>
            <a:r>
              <a:rPr lang="uk-UA" sz="3500" b="1" dirty="0"/>
              <a:t>гібридні (</a:t>
            </a:r>
            <a:r>
              <a:rPr lang="uk-UA" sz="3500" b="1" dirty="0" err="1"/>
              <a:t>мікрогібриди</a:t>
            </a:r>
            <a:r>
              <a:rPr lang="uk-UA" sz="3500" b="1" dirty="0"/>
              <a:t>);</a:t>
            </a:r>
            <a:endParaRPr lang="ru-RU" sz="3500" b="1" dirty="0"/>
          </a:p>
          <a:p>
            <a:r>
              <a:rPr lang="uk-UA" sz="3500" b="1" dirty="0"/>
              <a:t>   </a:t>
            </a:r>
            <a:r>
              <a:rPr lang="uk-UA" sz="3500" b="1" dirty="0" smtClean="0"/>
              <a:t>негомогенні </a:t>
            </a:r>
            <a:r>
              <a:rPr lang="uk-UA" sz="3500" b="1" dirty="0" err="1"/>
              <a:t>мікрофіліровані</a:t>
            </a:r>
            <a:r>
              <a:rPr lang="uk-UA" sz="3500" b="1" dirty="0"/>
              <a:t>.</a:t>
            </a:r>
            <a:endParaRPr lang="ru-RU" sz="35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150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22514"/>
            <a:ext cx="10515600" cy="565444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sz="3900" b="1" dirty="0"/>
              <a:t>Композиційні матеріали світлової полімеризації для облицювання зубних </a:t>
            </a:r>
            <a:r>
              <a:rPr lang="uk-UA" sz="3900" b="1" dirty="0" smtClean="0"/>
              <a:t>протезів.</a:t>
            </a:r>
            <a:endParaRPr lang="ru-RU" sz="3900" b="1" dirty="0"/>
          </a:p>
          <a:p>
            <a:pPr marL="0" indent="0">
              <a:buNone/>
            </a:pPr>
            <a:r>
              <a:rPr lang="uk-UA" sz="4000" b="1" dirty="0" smtClean="0"/>
              <a:t> </a:t>
            </a:r>
          </a:p>
          <a:p>
            <a:r>
              <a:rPr lang="uk-UA" sz="3000" b="1" dirty="0" smtClean="0"/>
              <a:t>“</a:t>
            </a:r>
            <a:r>
              <a:rPr lang="uk-UA" sz="3000" b="1" dirty="0" err="1"/>
              <a:t>Sinfony</a:t>
            </a:r>
            <a:r>
              <a:rPr lang="uk-UA" sz="3000" b="1" dirty="0"/>
              <a:t>” (фірма “ESPE”, Німеччина), </a:t>
            </a:r>
            <a:endParaRPr lang="uk-UA" sz="3000" b="1" dirty="0" smtClean="0"/>
          </a:p>
          <a:p>
            <a:r>
              <a:rPr lang="uk-UA" sz="3000" b="1" dirty="0" smtClean="0"/>
              <a:t>“</a:t>
            </a:r>
            <a:r>
              <a:rPr lang="uk-UA" sz="3000" b="1" dirty="0" err="1"/>
              <a:t>Solidex</a:t>
            </a:r>
            <a:r>
              <a:rPr lang="uk-UA" sz="3000" b="1" dirty="0"/>
              <a:t>” (фірма “</a:t>
            </a:r>
            <a:r>
              <a:rPr lang="uk-UA" sz="3000" b="1" dirty="0" err="1"/>
              <a:t>Shofu</a:t>
            </a:r>
            <a:r>
              <a:rPr lang="uk-UA" sz="3000" b="1" dirty="0"/>
              <a:t>”, Японія), </a:t>
            </a:r>
            <a:endParaRPr lang="uk-UA" sz="3000" b="1" dirty="0" smtClean="0"/>
          </a:p>
          <a:p>
            <a:r>
              <a:rPr lang="uk-UA" sz="3000" b="1" dirty="0" smtClean="0"/>
              <a:t>система </a:t>
            </a:r>
            <a:r>
              <a:rPr lang="uk-UA" sz="3000" b="1" dirty="0"/>
              <a:t>“</a:t>
            </a:r>
            <a:r>
              <a:rPr lang="uk-UA" sz="3000" b="1" dirty="0" err="1" smtClean="0"/>
              <a:t>Scolpture</a:t>
            </a:r>
            <a:r>
              <a:rPr lang="uk-UA" sz="3000" b="1" dirty="0" smtClean="0"/>
              <a:t>/</a:t>
            </a:r>
            <a:r>
              <a:rPr lang="uk-UA" sz="3000" b="1" dirty="0" err="1" smtClean="0"/>
              <a:t>FibreKor</a:t>
            </a:r>
            <a:r>
              <a:rPr lang="uk-UA" sz="3000" b="1" dirty="0" smtClean="0"/>
              <a:t>”:"</a:t>
            </a:r>
            <a:r>
              <a:rPr lang="uk-UA" sz="3000" b="1" dirty="0" err="1" smtClean="0"/>
              <a:t>Jeneric</a:t>
            </a:r>
            <a:r>
              <a:rPr lang="uk-UA" sz="3000" b="1" dirty="0" smtClean="0"/>
              <a:t> </a:t>
            </a:r>
            <a:r>
              <a:rPr lang="uk-UA" sz="3000" b="1" dirty="0" err="1"/>
              <a:t>Pentron</a:t>
            </a:r>
            <a:r>
              <a:rPr lang="uk-UA" sz="3000" b="1" dirty="0"/>
              <a:t>”, США), </a:t>
            </a:r>
            <a:endParaRPr lang="uk-UA" sz="3000" b="1" dirty="0" smtClean="0"/>
          </a:p>
          <a:p>
            <a:r>
              <a:rPr lang="uk-UA" sz="3000" b="1" dirty="0" smtClean="0"/>
              <a:t>композит </a:t>
            </a:r>
            <a:r>
              <a:rPr lang="uk-UA" sz="3000" b="1" dirty="0"/>
              <a:t>ортопедичний світлового </a:t>
            </a:r>
            <a:r>
              <a:rPr lang="uk-UA" sz="3000" b="1" dirty="0" err="1" smtClean="0"/>
              <a:t>затвердін</a:t>
            </a:r>
            <a:r>
              <a:rPr lang="uk-UA" sz="3000" b="1" dirty="0" err="1"/>
              <a:t>я</a:t>
            </a:r>
            <a:r>
              <a:rPr lang="uk-UA" sz="3000" b="1" dirty="0" smtClean="0"/>
              <a:t>: </a:t>
            </a:r>
            <a:r>
              <a:rPr lang="uk-UA" sz="3000" b="1" dirty="0"/>
              <a:t>фірма “Оксамит”, Україна).</a:t>
            </a:r>
            <a:endParaRPr lang="ru-RU" sz="3000" b="1" dirty="0"/>
          </a:p>
          <a:p>
            <a:endParaRPr lang="uk-UA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35516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244475"/>
            <a:ext cx="8385175" cy="736600"/>
          </a:xfrm>
        </p:spPr>
        <p:txBody>
          <a:bodyPr/>
          <a:lstStyle/>
          <a:p>
            <a:pPr algn="ctr"/>
            <a:r>
              <a:rPr lang="uk-UA" altLang="ru-RU" sz="2800" b="1" dirty="0" smtClean="0">
                <a:solidFill>
                  <a:srgbClr val="0D0D0D"/>
                </a:solidFill>
              </a:rPr>
              <a:t>ФАРФОРОВІ </a:t>
            </a:r>
            <a:r>
              <a:rPr lang="uk-UA" altLang="ru-RU" sz="2800" b="1" dirty="0">
                <a:solidFill>
                  <a:srgbClr val="0D0D0D"/>
                </a:solidFill>
              </a:rPr>
              <a:t>МАСИ</a:t>
            </a:r>
            <a:endParaRPr lang="ru-RU" altLang="ru-RU" sz="2800" b="1" dirty="0">
              <a:solidFill>
                <a:srgbClr val="0D0D0D"/>
              </a:solidFill>
            </a:endParaRPr>
          </a:p>
        </p:txBody>
      </p:sp>
      <p:sp>
        <p:nvSpPr>
          <p:cNvPr id="2426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74826" y="981075"/>
            <a:ext cx="4752975" cy="5543550"/>
          </a:xfrm>
        </p:spPr>
        <p:txBody>
          <a:bodyPr>
            <a:normAutofit/>
          </a:bodyPr>
          <a:lstStyle/>
          <a:p>
            <a:r>
              <a:rPr lang="uk-UA" altLang="ru-RU" sz="2800" b="1" dirty="0" smtClean="0">
                <a:solidFill>
                  <a:srgbClr val="0D0D0D"/>
                </a:solidFill>
              </a:rPr>
              <a:t>Фарфор</a:t>
            </a:r>
            <a:r>
              <a:rPr lang="uk-UA" altLang="ru-RU" sz="2800" dirty="0" smtClean="0"/>
              <a:t> </a:t>
            </a:r>
            <a:r>
              <a:rPr lang="uk-UA" altLang="ru-RU" sz="2800" dirty="0"/>
              <a:t>– продукт керамічного виробництва, що утворюється внаслідок складного фізико-механічного процесу взаємодії компонентів (органічних мінералів) під дією високих температур.</a:t>
            </a:r>
            <a:r>
              <a:rPr lang="ru-RU" altLang="ru-RU" sz="2800" dirty="0"/>
              <a:t> </a:t>
            </a:r>
          </a:p>
        </p:txBody>
      </p:sp>
      <p:pic>
        <p:nvPicPr>
          <p:cNvPr id="242692" name="Picture 4" descr="images (76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064" y="1557338"/>
            <a:ext cx="3024187" cy="205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2693" name="Picture 5" descr="images (75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88" y="3933826"/>
            <a:ext cx="2087562" cy="251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13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244475"/>
            <a:ext cx="8435975" cy="2247900"/>
          </a:xfrm>
        </p:spPr>
        <p:txBody>
          <a:bodyPr/>
          <a:lstStyle/>
          <a:p>
            <a:pPr algn="ctr"/>
            <a:r>
              <a:rPr lang="uk-UA" altLang="ru-RU" sz="2800" b="1" dirty="0" smtClean="0">
                <a:solidFill>
                  <a:srgbClr val="0D0D0D"/>
                </a:solidFill>
              </a:rPr>
              <a:t>Фарфорові </a:t>
            </a:r>
            <a:r>
              <a:rPr lang="uk-UA" altLang="ru-RU" sz="2800" b="1" dirty="0">
                <a:solidFill>
                  <a:srgbClr val="0D0D0D"/>
                </a:solidFill>
              </a:rPr>
              <a:t>матеріали, </a:t>
            </a:r>
            <a:r>
              <a:rPr lang="uk-UA" altLang="ru-RU" sz="2800" b="1" dirty="0" smtClean="0">
                <a:solidFill>
                  <a:srgbClr val="0D0D0D"/>
                </a:solidFill>
              </a:rPr>
              <a:t>застосовування </a:t>
            </a:r>
            <a:r>
              <a:rPr lang="uk-UA" altLang="ru-RU" sz="2800" b="1" dirty="0">
                <a:solidFill>
                  <a:srgbClr val="0D0D0D"/>
                </a:solidFill>
              </a:rPr>
              <a:t>в стоматологічній </a:t>
            </a:r>
            <a:r>
              <a:rPr lang="uk-UA" altLang="ru-RU" sz="2800" b="1" dirty="0" smtClean="0">
                <a:solidFill>
                  <a:srgbClr val="0D0D0D"/>
                </a:solidFill>
              </a:rPr>
              <a:t>практиці </a:t>
            </a:r>
            <a:r>
              <a:rPr lang="uk-UA" altLang="ru-RU" sz="2800" b="1" dirty="0">
                <a:solidFill>
                  <a:srgbClr val="0D0D0D"/>
                </a:solidFill>
              </a:rPr>
              <a:t>залежно від температури плавлення </a:t>
            </a:r>
            <a:br>
              <a:rPr lang="uk-UA" altLang="ru-RU" sz="2800" b="1" dirty="0">
                <a:solidFill>
                  <a:srgbClr val="0D0D0D"/>
                </a:solidFill>
              </a:rPr>
            </a:br>
            <a:r>
              <a:rPr lang="uk-UA" altLang="ru-RU" sz="2800" b="1" dirty="0">
                <a:solidFill>
                  <a:srgbClr val="0D0D0D"/>
                </a:solidFill>
              </a:rPr>
              <a:t>(Сидоренко Г.И., 1988</a:t>
            </a:r>
            <a:r>
              <a:rPr lang="uk-UA" altLang="ru-RU" sz="2800" b="1" dirty="0" smtClean="0">
                <a:solidFill>
                  <a:srgbClr val="0D0D0D"/>
                </a:solidFill>
              </a:rPr>
              <a:t>),  </a:t>
            </a:r>
            <a:r>
              <a:rPr lang="uk-UA" altLang="ru-RU" sz="2800" b="1" dirty="0">
                <a:solidFill>
                  <a:srgbClr val="0D0D0D"/>
                </a:solidFill>
              </a:rPr>
              <a:t>класифікуються </a:t>
            </a:r>
            <a:r>
              <a:rPr lang="uk-UA" altLang="ru-RU" sz="2800" b="1" dirty="0" smtClean="0">
                <a:solidFill>
                  <a:srgbClr val="0D0D0D"/>
                </a:solidFill>
              </a:rPr>
              <a:t>як:</a:t>
            </a:r>
            <a:r>
              <a:rPr lang="ru-RU" altLang="ru-RU" sz="4000" b="1" dirty="0" smtClean="0">
                <a:solidFill>
                  <a:srgbClr val="0D0D0D"/>
                </a:solidFill>
              </a:rPr>
              <a:t> </a:t>
            </a:r>
            <a:endParaRPr lang="ru-RU" altLang="ru-RU" sz="4000" b="1" dirty="0">
              <a:solidFill>
                <a:srgbClr val="0D0D0D"/>
              </a:solidFill>
            </a:endParaRPr>
          </a:p>
        </p:txBody>
      </p:sp>
      <p:sp>
        <p:nvSpPr>
          <p:cNvPr id="2437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03389" y="2565400"/>
            <a:ext cx="8713787" cy="3671888"/>
          </a:xfrm>
        </p:spPr>
        <p:txBody>
          <a:bodyPr>
            <a:normAutofit/>
          </a:bodyPr>
          <a:lstStyle/>
          <a:p>
            <a:r>
              <a:rPr lang="uk-UA" altLang="ru-RU" sz="2800" b="1" dirty="0"/>
              <a:t>тугоплавкі (1300-1370</a:t>
            </a:r>
            <a:r>
              <a:rPr lang="en-US" altLang="ru-RU" sz="2800" b="1" dirty="0">
                <a:cs typeface="Arial" panose="020B0604020202020204" pitchFamily="34" charset="0"/>
              </a:rPr>
              <a:t>°</a:t>
            </a:r>
            <a:r>
              <a:rPr lang="uk-UA" altLang="ru-RU" sz="2800" b="1" dirty="0"/>
              <a:t>С);</a:t>
            </a:r>
          </a:p>
          <a:p>
            <a:pPr>
              <a:buFont typeface="Wingdings" panose="05000000000000000000" pitchFamily="2" charset="2"/>
              <a:buNone/>
            </a:pPr>
            <a:endParaRPr lang="uk-UA" altLang="ru-RU" sz="2800" b="1" dirty="0"/>
          </a:p>
          <a:p>
            <a:r>
              <a:rPr lang="uk-UA" altLang="ru-RU" sz="2800" b="1" dirty="0" err="1"/>
              <a:t>середньоплавкі</a:t>
            </a:r>
            <a:r>
              <a:rPr lang="uk-UA" altLang="ru-RU" sz="2800" b="1" dirty="0"/>
              <a:t> (1100-1260</a:t>
            </a:r>
            <a:r>
              <a:rPr lang="en-US" altLang="ru-RU" sz="2800" b="1" dirty="0">
                <a:cs typeface="Arial" panose="020B0604020202020204" pitchFamily="34" charset="0"/>
              </a:rPr>
              <a:t>°</a:t>
            </a:r>
            <a:r>
              <a:rPr lang="uk-UA" altLang="ru-RU" sz="2800" b="1" dirty="0"/>
              <a:t>С);</a:t>
            </a:r>
          </a:p>
          <a:p>
            <a:pPr>
              <a:buFont typeface="Wingdings" panose="05000000000000000000" pitchFamily="2" charset="2"/>
              <a:buNone/>
            </a:pPr>
            <a:endParaRPr lang="uk-UA" altLang="ru-RU" sz="2800" b="1" dirty="0"/>
          </a:p>
          <a:p>
            <a:r>
              <a:rPr lang="uk-UA" altLang="ru-RU" sz="2800" b="1" dirty="0"/>
              <a:t>легкоплавкі (860-1070</a:t>
            </a:r>
            <a:r>
              <a:rPr lang="en-US" altLang="ru-RU" sz="2800" b="1" dirty="0">
                <a:cs typeface="Arial" panose="020B0604020202020204" pitchFamily="34" charset="0"/>
              </a:rPr>
              <a:t>°</a:t>
            </a:r>
            <a:r>
              <a:rPr lang="uk-UA" altLang="ru-RU" sz="2800" b="1" dirty="0"/>
              <a:t>С).</a:t>
            </a:r>
            <a:endParaRPr lang="ru-RU" alt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3142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86619" y="326489"/>
            <a:ext cx="10515600" cy="1325563"/>
          </a:xfrm>
        </p:spPr>
        <p:txBody>
          <a:bodyPr/>
          <a:lstStyle/>
          <a:p>
            <a:pPr algn="ctr"/>
            <a:r>
              <a:rPr lang="uk-UA" altLang="ru-RU" sz="2800" b="1" dirty="0">
                <a:solidFill>
                  <a:srgbClr val="0D0D0D"/>
                </a:solidFill>
              </a:rPr>
              <a:t>На наш погляд, найоптимальніша класифікація належить B.J. </a:t>
            </a:r>
            <a:r>
              <a:rPr lang="uk-UA" altLang="ru-RU" sz="2800" b="1" dirty="0" err="1">
                <a:solidFill>
                  <a:srgbClr val="0D0D0D"/>
                </a:solidFill>
              </a:rPr>
              <a:t>Crispin</a:t>
            </a:r>
            <a:r>
              <a:rPr lang="uk-UA" altLang="ru-RU" sz="2800" b="1" dirty="0">
                <a:solidFill>
                  <a:srgbClr val="0D0D0D"/>
                </a:solidFill>
              </a:rPr>
              <a:t> (1998 р.) за такими критеріями:</a:t>
            </a:r>
            <a:r>
              <a:rPr lang="ru-RU" altLang="ru-RU" sz="4000" b="1" dirty="0">
                <a:solidFill>
                  <a:srgbClr val="0D0D0D"/>
                </a:solidFill>
              </a:rPr>
              <a:t> </a:t>
            </a:r>
          </a:p>
        </p:txBody>
      </p:sp>
      <p:sp>
        <p:nvSpPr>
          <p:cNvPr id="2447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919288" y="1905000"/>
            <a:ext cx="8450262" cy="4692650"/>
          </a:xfrm>
        </p:spPr>
        <p:txBody>
          <a:bodyPr>
            <a:normAutofit fontScale="92500"/>
          </a:bodyPr>
          <a:lstStyle/>
          <a:p>
            <a:pPr marL="609600" indent="-609600"/>
            <a:r>
              <a:rPr lang="uk-UA" altLang="ru-RU" sz="2400" b="1" dirty="0"/>
              <a:t>типові кераміки і їхні складові (алюмінієва оксидна, </a:t>
            </a:r>
            <a:r>
              <a:rPr lang="uk-UA" altLang="ru-RU" sz="2400" b="1" dirty="0" err="1" smtClean="0"/>
              <a:t>польовошпатний</a:t>
            </a:r>
            <a:r>
              <a:rPr lang="uk-UA" altLang="ru-RU" sz="2400" b="1" dirty="0" smtClean="0"/>
              <a:t> фарфор, </a:t>
            </a:r>
            <a:r>
              <a:rPr lang="uk-UA" altLang="ru-RU" sz="2400" b="1" dirty="0"/>
              <a:t>склокераміка, ситали  для покриття із барвниками);</a:t>
            </a:r>
          </a:p>
          <a:p>
            <a:pPr marL="609600" indent="-609600"/>
            <a:endParaRPr lang="uk-UA" altLang="ru-RU" sz="2400" b="1" dirty="0"/>
          </a:p>
          <a:p>
            <a:pPr marL="609600" indent="-609600"/>
            <a:r>
              <a:rPr lang="uk-UA" altLang="ru-RU" sz="2400" b="1" dirty="0"/>
              <a:t>за способом застосування </a:t>
            </a:r>
            <a:r>
              <a:rPr lang="uk-UA" altLang="ru-RU" sz="2400" b="1" dirty="0" smtClean="0"/>
              <a:t>(фарфор </a:t>
            </a:r>
            <a:r>
              <a:rPr lang="uk-UA" altLang="ru-RU" sz="2400" b="1" dirty="0"/>
              <a:t>для облицювання металевого каркаса в незнімному протезуванні, металокерамічних вкладок);</a:t>
            </a:r>
          </a:p>
          <a:p>
            <a:pPr marL="609600" indent="-609600">
              <a:buNone/>
            </a:pPr>
            <a:endParaRPr lang="uk-UA" altLang="ru-RU" sz="2400" b="1" dirty="0"/>
          </a:p>
          <a:p>
            <a:pPr marL="609600" indent="-609600"/>
            <a:r>
              <a:rPr lang="uk-UA" altLang="ru-RU" sz="2400" b="1" dirty="0"/>
              <a:t>за методом виготовлення протеза (суцільнолита кераміка з подальшою корекцією морфологічної структури протеза і кольору, фрезерована кераміка на керованому комп'ютером обробному центрі).</a:t>
            </a:r>
            <a:endParaRPr lang="ru-RU" alt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52477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74825" y="404814"/>
            <a:ext cx="5257800" cy="6192837"/>
          </a:xfrm>
        </p:spPr>
        <p:txBody>
          <a:bodyPr>
            <a:normAutofit/>
          </a:bodyPr>
          <a:lstStyle/>
          <a:p>
            <a:r>
              <a:rPr lang="uk-UA" altLang="ru-RU" sz="2800" b="1" u="sng" dirty="0"/>
              <a:t>Каолін</a:t>
            </a:r>
            <a:r>
              <a:rPr lang="uk-UA" altLang="ru-RU" sz="2800" dirty="0"/>
              <a:t> – біла глина, основною складовою частиною якої є алюмосилікат-каолініт AI2O3 x 2Si2 x 2H2O.</a:t>
            </a:r>
          </a:p>
          <a:p>
            <a:r>
              <a:rPr lang="uk-UA" altLang="ru-RU" sz="2800" b="1" u="sng" dirty="0"/>
              <a:t>Кварц</a:t>
            </a:r>
            <a:r>
              <a:rPr lang="uk-UA" altLang="ru-RU" sz="2800" dirty="0"/>
              <a:t> – мінерал, за хімічним складом це ангідрид кремнієвої кислоти – кремнезем  Si2. Він, як і каолін, належить до тугоплавких речовин.</a:t>
            </a:r>
            <a:r>
              <a:rPr lang="ru-RU" altLang="ru-RU" sz="2800" dirty="0"/>
              <a:t> </a:t>
            </a:r>
          </a:p>
        </p:txBody>
      </p:sp>
      <p:pic>
        <p:nvPicPr>
          <p:cNvPr id="246788" name="Picture 4" descr="images (77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4" y="549275"/>
            <a:ext cx="2238375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790" name="Picture 6" descr="images (78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64" y="3141663"/>
            <a:ext cx="2808287" cy="223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111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47850" y="404814"/>
            <a:ext cx="4679950" cy="61928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altLang="ru-RU" sz="2400" b="1" u="sng" dirty="0" smtClean="0"/>
              <a:t>Польовий </a:t>
            </a:r>
            <a:r>
              <a:rPr lang="uk-UA" altLang="ru-RU" sz="2400" b="1" u="sng" dirty="0"/>
              <a:t>шпат</a:t>
            </a:r>
            <a:r>
              <a:rPr lang="uk-UA" altLang="ru-RU" sz="2400" dirty="0"/>
              <a:t> (основний компонент)   - це силікат калію </a:t>
            </a:r>
            <a:r>
              <a:rPr lang="uk-UA" altLang="ru-RU" sz="2400" dirty="0" smtClean="0"/>
              <a:t>(</a:t>
            </a:r>
            <a:r>
              <a:rPr lang="uk-UA" altLang="ru-RU" sz="2400" dirty="0"/>
              <a:t>К</a:t>
            </a:r>
            <a:r>
              <a:rPr lang="uk-UA" altLang="ru-RU" sz="2400" dirty="0" smtClean="0"/>
              <a:t>), </a:t>
            </a:r>
            <a:r>
              <a:rPr lang="uk-UA" altLang="ru-RU" sz="2400" dirty="0"/>
              <a:t>натрію (</a:t>
            </a:r>
            <a:r>
              <a:rPr lang="uk-UA" altLang="ru-RU" sz="2400" dirty="0" err="1"/>
              <a:t>Na</a:t>
            </a:r>
            <a:r>
              <a:rPr lang="uk-UA" altLang="ru-RU" sz="2400" dirty="0"/>
              <a:t>), кальцію (</a:t>
            </a:r>
            <a:r>
              <a:rPr lang="uk-UA" altLang="ru-RU" sz="2400" dirty="0" err="1"/>
              <a:t>Са</a:t>
            </a:r>
            <a:r>
              <a:rPr lang="uk-UA" altLang="ru-RU" sz="2400" dirty="0"/>
              <a:t>), алюмінію (</a:t>
            </a:r>
            <a:r>
              <a:rPr lang="uk-UA" altLang="ru-RU" sz="2400" dirty="0" err="1"/>
              <a:t>Аl</a:t>
            </a:r>
            <a:r>
              <a:rPr lang="uk-UA" altLang="ru-RU" sz="2400" dirty="0" smtClean="0"/>
              <a:t>).</a:t>
            </a:r>
          </a:p>
          <a:p>
            <a:pPr>
              <a:lnSpc>
                <a:spcPct val="90000"/>
              </a:lnSpc>
            </a:pPr>
            <a:endParaRPr lang="uk-UA" altLang="ru-RU" sz="2400" dirty="0"/>
          </a:p>
          <a:p>
            <a:pPr>
              <a:lnSpc>
                <a:spcPct val="90000"/>
              </a:lnSpc>
            </a:pPr>
            <a:r>
              <a:rPr lang="uk-UA" altLang="ru-RU" sz="2400" b="1" u="sng" dirty="0" smtClean="0"/>
              <a:t>Лейцит</a:t>
            </a:r>
            <a:r>
              <a:rPr lang="uk-UA" altLang="ru-RU" sz="2400" dirty="0" smtClean="0"/>
              <a:t>  </a:t>
            </a:r>
            <a:r>
              <a:rPr lang="uk-UA" altLang="ru-RU" sz="2400" dirty="0"/>
              <a:t>- кристалічна фаза </a:t>
            </a:r>
            <a:r>
              <a:rPr lang="uk-UA" altLang="ru-RU" sz="2400" dirty="0" smtClean="0"/>
              <a:t>обпаленого фарфору.</a:t>
            </a:r>
          </a:p>
          <a:p>
            <a:pPr>
              <a:lnSpc>
                <a:spcPct val="90000"/>
              </a:lnSpc>
            </a:pPr>
            <a:endParaRPr lang="uk-UA" altLang="ru-RU" sz="2400" dirty="0"/>
          </a:p>
          <a:p>
            <a:pPr>
              <a:lnSpc>
                <a:spcPct val="90000"/>
              </a:lnSpc>
            </a:pPr>
            <a:r>
              <a:rPr lang="uk-UA" altLang="ru-RU" sz="2400" b="1" u="sng" dirty="0" smtClean="0"/>
              <a:t>Флюси</a:t>
            </a:r>
            <a:r>
              <a:rPr lang="uk-UA" altLang="ru-RU" sz="2400" dirty="0" smtClean="0"/>
              <a:t> </a:t>
            </a:r>
            <a:r>
              <a:rPr lang="uk-UA" altLang="ru-RU" sz="2400" dirty="0"/>
              <a:t>(від лат. </a:t>
            </a:r>
            <a:r>
              <a:rPr lang="uk-UA" altLang="ru-RU" sz="2400" dirty="0" err="1"/>
              <a:t>fluere</a:t>
            </a:r>
            <a:r>
              <a:rPr lang="uk-UA" altLang="ru-RU" sz="2400" dirty="0"/>
              <a:t> - ''текти'', інакше- плавень) – це матеріал, який у разі додавання його до основної </a:t>
            </a:r>
            <a:r>
              <a:rPr lang="uk-UA" altLang="ru-RU" sz="2400" dirty="0" smtClean="0"/>
              <a:t>фарфорової </a:t>
            </a:r>
            <a:r>
              <a:rPr lang="uk-UA" altLang="ru-RU" sz="2400" dirty="0"/>
              <a:t>маси поліпшує її текучі пластичні властивості, знижуючи температуру плавлення.</a:t>
            </a:r>
            <a:r>
              <a:rPr lang="ru-RU" altLang="ru-RU" sz="2400" dirty="0"/>
              <a:t> </a:t>
            </a:r>
          </a:p>
        </p:txBody>
      </p:sp>
      <p:pic>
        <p:nvPicPr>
          <p:cNvPr id="247812" name="Picture 4" descr="images (79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64" y="188914"/>
            <a:ext cx="2808287" cy="237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7813" name="Picture 5" descr="images (80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726" y="2636839"/>
            <a:ext cx="2881313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45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244476"/>
            <a:ext cx="8385175" cy="881063"/>
          </a:xfrm>
        </p:spPr>
        <p:txBody>
          <a:bodyPr/>
          <a:lstStyle/>
          <a:p>
            <a:pPr algn="ctr"/>
            <a:r>
              <a:rPr lang="uk-UA" altLang="ru-RU" b="1" dirty="0">
                <a:solidFill>
                  <a:srgbClr val="0D0D0D"/>
                </a:solidFill>
              </a:rPr>
              <a:t>Фарфорові </a:t>
            </a:r>
            <a:r>
              <a:rPr lang="uk-UA" altLang="ru-RU" b="1" dirty="0" smtClean="0">
                <a:solidFill>
                  <a:srgbClr val="0D0D0D"/>
                </a:solidFill>
              </a:rPr>
              <a:t>маси.</a:t>
            </a:r>
            <a:endParaRPr lang="ru-RU" altLang="ru-RU" b="1" dirty="0">
              <a:solidFill>
                <a:srgbClr val="0D0D0D"/>
              </a:solidFill>
            </a:endParaRPr>
          </a:p>
        </p:txBody>
      </p:sp>
      <p:sp>
        <p:nvSpPr>
          <p:cNvPr id="2498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03389" y="1125538"/>
            <a:ext cx="4537075" cy="55435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400" dirty="0"/>
              <a:t>За кордоном для </a:t>
            </a:r>
            <a:r>
              <a:rPr lang="ru-RU" altLang="ru-RU" sz="2400" dirty="0" err="1"/>
              <a:t>виготовлення</a:t>
            </a:r>
            <a:r>
              <a:rPr lang="ru-RU" altLang="ru-RU" sz="2400" dirty="0"/>
              <a:t> </a:t>
            </a:r>
            <a:r>
              <a:rPr lang="ru-RU" altLang="ru-RU" sz="2400" dirty="0" err="1"/>
              <a:t>фарфорових</a:t>
            </a:r>
            <a:r>
              <a:rPr lang="ru-RU" altLang="ru-RU" sz="2400" dirty="0"/>
              <a:t> коронок </a:t>
            </a:r>
            <a:r>
              <a:rPr lang="ru-RU" altLang="ru-RU" sz="2400" dirty="0" err="1"/>
              <a:t>використовуються</a:t>
            </a:r>
            <a:r>
              <a:rPr lang="ru-RU" altLang="ru-RU" sz="2400" dirty="0"/>
              <a:t> </a:t>
            </a:r>
            <a:r>
              <a:rPr lang="ru-RU" altLang="ru-RU" sz="2400" dirty="0" err="1"/>
              <a:t>маси</a:t>
            </a:r>
            <a:r>
              <a:rPr lang="ru-RU" altLang="ru-RU" sz="2400" b="1" dirty="0"/>
              <a:t> “</a:t>
            </a:r>
            <a:r>
              <a:rPr lang="ru-RU" altLang="ru-RU" sz="2400" b="1" i="1" dirty="0" err="1"/>
              <a:t>Вітадур</a:t>
            </a:r>
            <a:r>
              <a:rPr lang="ru-RU" altLang="ru-RU" sz="2400" b="1" i="1" dirty="0"/>
              <a:t>”, “</a:t>
            </a:r>
            <a:r>
              <a:rPr lang="ru-RU" altLang="ru-RU" sz="2400" b="1" i="1" dirty="0" err="1"/>
              <a:t>Вітадур</a:t>
            </a:r>
            <a:r>
              <a:rPr lang="ru-RU" altLang="ru-RU" sz="2400" b="1" i="1" dirty="0"/>
              <a:t> Альфа”, “</a:t>
            </a:r>
            <a:r>
              <a:rPr lang="ru-RU" altLang="ru-RU" sz="2400" b="1" i="1" dirty="0" err="1"/>
              <a:t>Віводент</a:t>
            </a:r>
            <a:r>
              <a:rPr lang="ru-RU" altLang="ru-RU" sz="2400" b="1" i="1" dirty="0"/>
              <a:t>”, “</a:t>
            </a:r>
            <a:r>
              <a:rPr lang="ru-RU" altLang="ru-RU" sz="2400" b="1" i="1" dirty="0" err="1"/>
              <a:t>Кераміка</a:t>
            </a:r>
            <a:r>
              <a:rPr lang="ru-RU" altLang="ru-RU" sz="2400" b="1" i="1" dirty="0"/>
              <a:t>”.</a:t>
            </a:r>
            <a:r>
              <a:rPr lang="ru-RU" altLang="ru-RU" sz="2400" dirty="0"/>
              <a:t> </a:t>
            </a:r>
          </a:p>
          <a:p>
            <a:pPr>
              <a:lnSpc>
                <a:spcPct val="90000"/>
              </a:lnSpc>
            </a:pPr>
            <a:r>
              <a:rPr lang="ru-RU" altLang="ru-RU" sz="2400" dirty="0"/>
              <a:t>Для </a:t>
            </a:r>
            <a:r>
              <a:rPr lang="ru-RU" altLang="ru-RU" sz="2400" dirty="0" err="1"/>
              <a:t>облицювання</a:t>
            </a:r>
            <a:r>
              <a:rPr lang="ru-RU" altLang="ru-RU" sz="2400" dirty="0"/>
              <a:t> </a:t>
            </a:r>
            <a:r>
              <a:rPr lang="ru-RU" altLang="ru-RU" sz="2400" dirty="0" err="1"/>
              <a:t>металокерамічних</a:t>
            </a:r>
            <a:r>
              <a:rPr lang="ru-RU" altLang="ru-RU" sz="2400" dirty="0"/>
              <a:t> </a:t>
            </a:r>
            <a:r>
              <a:rPr lang="ru-RU" altLang="ru-RU" sz="2400" dirty="0" err="1"/>
              <a:t>протезів</a:t>
            </a:r>
            <a:r>
              <a:rPr lang="ru-RU" altLang="ru-RU" sz="2400" dirty="0"/>
              <a:t> </a:t>
            </a:r>
            <a:r>
              <a:rPr lang="ru-RU" altLang="ru-RU" sz="2400" dirty="0" err="1"/>
              <a:t>випускаються</a:t>
            </a:r>
            <a:r>
              <a:rPr lang="ru-RU" altLang="ru-RU" sz="2400" dirty="0"/>
              <a:t> </a:t>
            </a:r>
            <a:r>
              <a:rPr lang="ru-RU" altLang="ru-RU" sz="2400" dirty="0" err="1"/>
              <a:t>маси</a:t>
            </a:r>
            <a:r>
              <a:rPr lang="ru-RU" altLang="ru-RU" sz="2400" b="1" dirty="0"/>
              <a:t> “</a:t>
            </a:r>
            <a:r>
              <a:rPr lang="ru-RU" altLang="ru-RU" sz="2400" b="1" i="1" dirty="0" err="1"/>
              <a:t>Віводент</a:t>
            </a:r>
            <a:r>
              <a:rPr lang="ru-RU" altLang="ru-RU" sz="2400" b="1" i="1" dirty="0"/>
              <a:t>-ІТС”, “ВМК-68”, “</a:t>
            </a:r>
            <a:r>
              <a:rPr lang="ru-RU" altLang="ru-RU" sz="2400" b="1" i="1" dirty="0" err="1"/>
              <a:t>Кераміка</a:t>
            </a:r>
            <a:r>
              <a:rPr lang="ru-RU" altLang="ru-RU" sz="2400" b="1" i="1" dirty="0"/>
              <a:t>”, “</a:t>
            </a:r>
            <a:r>
              <a:rPr lang="ru-RU" altLang="ru-RU" sz="2400" b="1" i="1" dirty="0" err="1"/>
              <a:t>Біодент</a:t>
            </a:r>
            <a:r>
              <a:rPr lang="ru-RU" altLang="ru-RU" sz="2400" b="1" i="1" dirty="0"/>
              <a:t>”, “</a:t>
            </a:r>
            <a:r>
              <a:rPr lang="ru-RU" altLang="ru-RU" sz="2400" b="1" i="1" dirty="0" err="1"/>
              <a:t>Дуцерам</a:t>
            </a:r>
            <a:r>
              <a:rPr lang="ru-RU" altLang="ru-RU" sz="2400" b="1" i="1" dirty="0"/>
              <a:t>”, “</a:t>
            </a:r>
            <a:r>
              <a:rPr lang="ru-RU" altLang="ru-RU" sz="2400" b="1" i="1" dirty="0" err="1"/>
              <a:t>Мікробонд</a:t>
            </a:r>
            <a:r>
              <a:rPr lang="ru-RU" altLang="ru-RU" sz="2400" b="1" i="1" dirty="0"/>
              <a:t>”, “</a:t>
            </a:r>
            <a:r>
              <a:rPr lang="ru-RU" altLang="ru-RU" sz="2400" b="1" i="1" dirty="0" err="1"/>
              <a:t>Хайцерам</a:t>
            </a:r>
            <a:r>
              <a:rPr lang="ru-RU" altLang="ru-RU" sz="2400" b="1" i="1" dirty="0"/>
              <a:t>”, “</a:t>
            </a:r>
            <a:r>
              <a:rPr lang="ru-RU" altLang="ru-RU" sz="2400" b="1" i="1" dirty="0" err="1"/>
              <a:t>Серамко</a:t>
            </a:r>
            <a:r>
              <a:rPr lang="ru-RU" altLang="ru-RU" sz="2400" b="1" i="1" dirty="0"/>
              <a:t> ІІ”, “</a:t>
            </a:r>
            <a:r>
              <a:rPr lang="ru-RU" altLang="ru-RU" sz="2400" b="1" i="1" dirty="0" err="1"/>
              <a:t>Віта</a:t>
            </a:r>
            <a:r>
              <a:rPr lang="ru-RU" altLang="ru-RU" sz="2400" b="1" i="1" dirty="0"/>
              <a:t> Омега 900”.</a:t>
            </a:r>
            <a:r>
              <a:rPr lang="ru-RU" altLang="ru-RU" sz="2400" dirty="0"/>
              <a:t> </a:t>
            </a:r>
          </a:p>
        </p:txBody>
      </p:sp>
      <p:pic>
        <p:nvPicPr>
          <p:cNvPr id="2498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8" y="1125538"/>
            <a:ext cx="32004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9861" name="Picture 5" descr="images (8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5" y="3284538"/>
            <a:ext cx="23622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986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4" y="4437063"/>
            <a:ext cx="2835275" cy="210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467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2086" y="533853"/>
            <a:ext cx="10515600" cy="55911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b="1" dirty="0"/>
              <a:t>Основні властивості стоматологічного </a:t>
            </a:r>
            <a:r>
              <a:rPr lang="uk-UA" sz="3600" b="1" dirty="0" smtClean="0"/>
              <a:t>фарфору: </a:t>
            </a:r>
          </a:p>
          <a:p>
            <a:endParaRPr lang="uk-UA" sz="4000" b="1" dirty="0" smtClean="0"/>
          </a:p>
          <a:p>
            <a:r>
              <a:rPr lang="uk-UA" sz="4000" b="1" dirty="0" smtClean="0"/>
              <a:t> </a:t>
            </a:r>
            <a:r>
              <a:rPr lang="uk-UA" sz="3200" b="1" dirty="0" smtClean="0"/>
              <a:t>міцність</a:t>
            </a:r>
            <a:r>
              <a:rPr lang="uk-UA" sz="3200" b="1" dirty="0"/>
              <a:t>, </a:t>
            </a:r>
            <a:endParaRPr lang="uk-UA" sz="3200" b="1" dirty="0" smtClean="0"/>
          </a:p>
          <a:p>
            <a:r>
              <a:rPr lang="uk-UA" sz="3200" b="1" dirty="0"/>
              <a:t> </a:t>
            </a:r>
            <a:r>
              <a:rPr lang="uk-UA" sz="3200" b="1" dirty="0" smtClean="0"/>
              <a:t>щільність</a:t>
            </a:r>
            <a:r>
              <a:rPr lang="uk-UA" sz="3200" b="1" dirty="0"/>
              <a:t>, </a:t>
            </a:r>
            <a:endParaRPr lang="uk-UA" sz="3200" b="1" dirty="0" smtClean="0"/>
          </a:p>
          <a:p>
            <a:r>
              <a:rPr lang="uk-UA" sz="3200" b="1" dirty="0"/>
              <a:t> </a:t>
            </a:r>
            <a:r>
              <a:rPr lang="uk-UA" sz="3200" b="1" dirty="0" smtClean="0"/>
              <a:t>усадка</a:t>
            </a:r>
            <a:r>
              <a:rPr lang="uk-UA" sz="3200" b="1" dirty="0"/>
              <a:t>, </a:t>
            </a:r>
            <a:endParaRPr lang="uk-UA" sz="3200" b="1" dirty="0" smtClean="0"/>
          </a:p>
          <a:p>
            <a:r>
              <a:rPr lang="uk-UA" sz="3200" b="1" dirty="0"/>
              <a:t> </a:t>
            </a:r>
            <a:r>
              <a:rPr lang="uk-UA" sz="3200" b="1" dirty="0" smtClean="0"/>
              <a:t>прозорість.</a:t>
            </a:r>
          </a:p>
          <a:p>
            <a:pPr marL="0" indent="0">
              <a:buNone/>
            </a:pPr>
            <a:endParaRPr lang="ru-RU" sz="36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31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3805" y="218942"/>
            <a:ext cx="10515600" cy="6156100"/>
          </a:xfrm>
        </p:spPr>
        <p:txBody>
          <a:bodyPr>
            <a:normAutofit/>
          </a:bodyPr>
          <a:lstStyle/>
          <a:p>
            <a:endParaRPr lang="ru-RU" sz="3600" b="1" dirty="0" smtClean="0"/>
          </a:p>
          <a:p>
            <a:r>
              <a:rPr lang="ru-RU" sz="3600" b="1" dirty="0" err="1"/>
              <a:t>К</a:t>
            </a:r>
            <a:r>
              <a:rPr lang="ru-RU" sz="3600" b="1" dirty="0" err="1" smtClean="0"/>
              <a:t>онструкційні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матеріали</a:t>
            </a:r>
            <a:r>
              <a:rPr lang="ru-RU" sz="3600" b="1" dirty="0" smtClean="0"/>
              <a:t>:</a:t>
            </a:r>
          </a:p>
          <a:p>
            <a:pPr marL="0" indent="0">
              <a:buNone/>
            </a:pPr>
            <a:endParaRPr lang="ru-RU" sz="4000" b="1" dirty="0" smtClean="0"/>
          </a:p>
          <a:p>
            <a:r>
              <a:rPr lang="ru-RU" sz="4000" b="1" dirty="0" smtClean="0"/>
              <a:t> </a:t>
            </a:r>
            <a:r>
              <a:rPr lang="ru-RU" sz="2800" b="1" dirty="0" err="1" smtClean="0"/>
              <a:t>матеріали</a:t>
            </a:r>
            <a:r>
              <a:rPr lang="ru-RU" sz="2800" b="1" dirty="0" smtClean="0"/>
              <a:t> для </a:t>
            </a:r>
            <a:r>
              <a:rPr lang="ru-RU" sz="2800" b="1" dirty="0" err="1" smtClean="0"/>
              <a:t>базисів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протезів</a:t>
            </a:r>
            <a:r>
              <a:rPr lang="ru-RU" sz="2800" b="1" dirty="0" smtClean="0"/>
              <a:t>;</a:t>
            </a:r>
          </a:p>
          <a:p>
            <a:r>
              <a:rPr lang="ru-RU" sz="2800" b="1" dirty="0" smtClean="0"/>
              <a:t>  </a:t>
            </a:r>
            <a:r>
              <a:rPr lang="ru-RU" sz="2800" b="1" dirty="0" err="1" smtClean="0"/>
              <a:t>матеріали</a:t>
            </a:r>
            <a:r>
              <a:rPr lang="ru-RU" sz="2800" b="1" dirty="0" smtClean="0"/>
              <a:t> для </a:t>
            </a:r>
            <a:r>
              <a:rPr lang="ru-RU" sz="2800" b="1" dirty="0" err="1" smtClean="0"/>
              <a:t>штучних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зубів</a:t>
            </a:r>
            <a:r>
              <a:rPr lang="ru-RU" sz="2800" b="1" dirty="0" smtClean="0"/>
              <a:t>;</a:t>
            </a:r>
          </a:p>
          <a:p>
            <a:r>
              <a:rPr lang="ru-RU" sz="2800" b="1" dirty="0" smtClean="0"/>
              <a:t>  метали і </a:t>
            </a:r>
            <a:r>
              <a:rPr lang="ru-RU" sz="2800" b="1" dirty="0" err="1" smtClean="0"/>
              <a:t>сплави</a:t>
            </a:r>
            <a:r>
              <a:rPr lang="ru-RU" sz="2800" b="1" dirty="0" smtClean="0"/>
              <a:t>;</a:t>
            </a:r>
          </a:p>
          <a:p>
            <a:r>
              <a:rPr lang="ru-RU" sz="2800" b="1" dirty="0" smtClean="0"/>
              <a:t>  </a:t>
            </a:r>
            <a:r>
              <a:rPr lang="ru-RU" sz="2800" b="1" dirty="0" err="1" smtClean="0"/>
              <a:t>керамічні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маси</a:t>
            </a:r>
            <a:r>
              <a:rPr lang="uk-UA" sz="2800" b="1" dirty="0" smtClean="0"/>
              <a:t>.</a:t>
            </a:r>
            <a:endParaRPr lang="ru-RU" sz="2800" b="1" dirty="0" smtClean="0"/>
          </a:p>
          <a:p>
            <a:endParaRPr lang="ru-RU" sz="4000" b="1" dirty="0"/>
          </a:p>
        </p:txBody>
      </p:sp>
      <p:pic>
        <p:nvPicPr>
          <p:cNvPr id="4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1" r="54054" b="14195"/>
          <a:stretch>
            <a:fillRect/>
          </a:stretch>
        </p:blipFill>
        <p:spPr bwMode="auto">
          <a:xfrm>
            <a:off x="7971746" y="2456321"/>
            <a:ext cx="2614687" cy="2170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592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91886"/>
            <a:ext cx="10515600" cy="57850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b="1" dirty="0"/>
              <a:t>Механізми з’єднання кераміки та </a:t>
            </a:r>
            <a:r>
              <a:rPr lang="uk-UA" sz="3600" b="1" dirty="0" smtClean="0"/>
              <a:t>металу:</a:t>
            </a:r>
          </a:p>
          <a:p>
            <a:endParaRPr lang="ru-RU" sz="3200" b="1" dirty="0"/>
          </a:p>
          <a:p>
            <a:r>
              <a:rPr lang="uk-UA" sz="3200" b="1" dirty="0" smtClean="0"/>
              <a:t> </a:t>
            </a:r>
            <a:r>
              <a:rPr lang="uk-UA" sz="3200" b="1" dirty="0"/>
              <a:t>механічне утримання;</a:t>
            </a:r>
            <a:endParaRPr lang="ru-RU" sz="3200" b="1" dirty="0"/>
          </a:p>
          <a:p>
            <a:r>
              <a:rPr lang="uk-UA" sz="3200" b="1" dirty="0" smtClean="0"/>
              <a:t> </a:t>
            </a:r>
            <a:r>
              <a:rPr lang="uk-UA" sz="3200" b="1" dirty="0"/>
              <a:t>сили стискання</a:t>
            </a:r>
            <a:r>
              <a:rPr lang="uk-UA" sz="3200" b="1" dirty="0" smtClean="0"/>
              <a:t>;</a:t>
            </a:r>
            <a:endParaRPr lang="ru-RU" sz="3200" b="1" dirty="0"/>
          </a:p>
          <a:p>
            <a:r>
              <a:rPr lang="uk-UA" sz="3200" b="1" dirty="0" smtClean="0"/>
              <a:t> </a:t>
            </a:r>
            <a:r>
              <a:rPr lang="uk-UA" sz="3200" b="1" dirty="0"/>
              <a:t>хімічне з’єднання.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5165" y="1496961"/>
            <a:ext cx="1905000" cy="12573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4830" y="3284424"/>
            <a:ext cx="1905000" cy="14763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5913" y="2539169"/>
            <a:ext cx="1905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86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88710"/>
            <a:ext cx="10515600" cy="5692775"/>
          </a:xfrm>
        </p:spPr>
        <p:txBody>
          <a:bodyPr>
            <a:normAutofit/>
          </a:bodyPr>
          <a:lstStyle/>
          <a:p>
            <a:pPr algn="ctr"/>
            <a:endParaRPr lang="uk-UA" sz="3600" b="1" dirty="0" smtClean="0"/>
          </a:p>
          <a:p>
            <a:pPr marL="0" indent="0" algn="ctr">
              <a:buNone/>
            </a:pPr>
            <a:r>
              <a:rPr lang="uk-UA" sz="4000" b="1" dirty="0" smtClean="0"/>
              <a:t>За </a:t>
            </a:r>
            <a:r>
              <a:rPr lang="uk-UA" sz="4000" b="1" dirty="0"/>
              <a:t>методом нанесення </a:t>
            </a:r>
            <a:r>
              <a:rPr lang="uk-UA" sz="4000" b="1" dirty="0" smtClean="0"/>
              <a:t>виділяють: </a:t>
            </a:r>
          </a:p>
          <a:p>
            <a:endParaRPr lang="en-US" sz="2800" b="1" dirty="0" smtClean="0"/>
          </a:p>
          <a:p>
            <a:r>
              <a:rPr lang="uk-UA" sz="2800" b="1" dirty="0" err="1" smtClean="0"/>
              <a:t>литтєві</a:t>
            </a:r>
            <a:r>
              <a:rPr lang="uk-UA" sz="2800" b="1" dirty="0" smtClean="0"/>
              <a:t> </a:t>
            </a:r>
            <a:r>
              <a:rPr lang="uk-UA" sz="2800" b="1" dirty="0"/>
              <a:t>керамічні маси </a:t>
            </a:r>
            <a:r>
              <a:rPr lang="uk-UA" sz="2800" b="1" dirty="0" smtClean="0"/>
              <a:t>і </a:t>
            </a:r>
            <a:r>
              <a:rPr lang="uk-UA" sz="2800" b="1" dirty="0"/>
              <a:t>керамічні </a:t>
            </a:r>
            <a:endParaRPr lang="en-US" sz="2800" b="1" dirty="0" smtClean="0"/>
          </a:p>
          <a:p>
            <a:pPr marL="0" indent="0">
              <a:buNone/>
            </a:pPr>
            <a:r>
              <a:rPr lang="uk-UA" sz="2800" b="1" dirty="0" smtClean="0"/>
              <a:t>маси</a:t>
            </a:r>
            <a:r>
              <a:rPr lang="uk-UA" sz="2800" b="1" dirty="0"/>
              <a:t>, </a:t>
            </a:r>
            <a:r>
              <a:rPr lang="uk-UA" sz="2800" b="1" dirty="0" smtClean="0"/>
              <a:t>що</a:t>
            </a:r>
            <a:r>
              <a:rPr lang="en-US" sz="2800" b="1" dirty="0"/>
              <a:t> </a:t>
            </a:r>
            <a:r>
              <a:rPr lang="uk-UA" sz="2800" b="1" dirty="0" smtClean="0"/>
              <a:t>наносяться </a:t>
            </a:r>
            <a:r>
              <a:rPr lang="uk-UA" sz="2800" b="1" dirty="0"/>
              <a:t>пензликом. </a:t>
            </a:r>
            <a:endParaRPr lang="uk-UA" sz="2800" b="1" dirty="0" smtClean="0"/>
          </a:p>
          <a:p>
            <a:r>
              <a:rPr lang="uk-UA" sz="2800" b="1" dirty="0"/>
              <a:t> </a:t>
            </a:r>
            <a:r>
              <a:rPr lang="uk-UA" sz="2800" b="1" dirty="0" smtClean="0"/>
              <a:t>фарфорові </a:t>
            </a:r>
            <a:r>
              <a:rPr lang="uk-UA" sz="2800" b="1" dirty="0"/>
              <a:t>маси для </a:t>
            </a:r>
            <a:r>
              <a:rPr lang="uk-UA" sz="2800" b="1" dirty="0" err="1" smtClean="0"/>
              <a:t>безкаркасної</a:t>
            </a:r>
            <a:r>
              <a:rPr lang="uk-UA" sz="2800" b="1" dirty="0" smtClean="0"/>
              <a:t> </a:t>
            </a:r>
            <a:endParaRPr lang="en-US" sz="2800" b="1" dirty="0" smtClean="0"/>
          </a:p>
          <a:p>
            <a:pPr marL="0" indent="0">
              <a:buNone/>
            </a:pPr>
            <a:r>
              <a:rPr lang="uk-UA" sz="2800" b="1" dirty="0" smtClean="0"/>
              <a:t>кераміки</a:t>
            </a:r>
            <a:r>
              <a:rPr lang="uk-UA" sz="2800" b="1" dirty="0"/>
              <a:t>. </a:t>
            </a:r>
            <a:endParaRPr lang="ru-RU" sz="28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1228" y="2010040"/>
            <a:ext cx="1901313" cy="16192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8218" y="4421374"/>
            <a:ext cx="1901313" cy="13239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2541" y="2264974"/>
            <a:ext cx="1852154" cy="11735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9082" y="3965426"/>
            <a:ext cx="1874275" cy="152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8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5285" y="345167"/>
            <a:ext cx="10515600" cy="5692775"/>
          </a:xfrm>
        </p:spPr>
        <p:txBody>
          <a:bodyPr/>
          <a:lstStyle/>
          <a:p>
            <a:pPr marL="0" indent="0" algn="ctr">
              <a:buNone/>
            </a:pPr>
            <a:r>
              <a:rPr lang="uk-UA" sz="3600" b="1" dirty="0"/>
              <a:t>До керамічних або фарфорових мас ставлять вимоги, пов’язані з </a:t>
            </a:r>
            <a:r>
              <a:rPr lang="uk-UA" sz="3600" b="1" dirty="0" smtClean="0"/>
              <a:t>їх:</a:t>
            </a:r>
          </a:p>
          <a:p>
            <a:endParaRPr lang="uk-UA" sz="4000" b="1" dirty="0"/>
          </a:p>
          <a:p>
            <a:r>
              <a:rPr lang="uk-UA" sz="3200" b="1" dirty="0" smtClean="0"/>
              <a:t>фізичними</a:t>
            </a:r>
            <a:r>
              <a:rPr lang="uk-UA" sz="3200" b="1" dirty="0"/>
              <a:t>, </a:t>
            </a:r>
            <a:endParaRPr lang="uk-UA" sz="3200" b="1" dirty="0" smtClean="0"/>
          </a:p>
          <a:p>
            <a:r>
              <a:rPr lang="uk-UA" sz="3200" b="1" dirty="0" smtClean="0"/>
              <a:t>біологічними</a:t>
            </a:r>
            <a:r>
              <a:rPr lang="uk-UA" sz="3200" b="1" dirty="0"/>
              <a:t>, </a:t>
            </a:r>
            <a:endParaRPr lang="uk-UA" sz="3200" b="1" dirty="0" smtClean="0"/>
          </a:p>
          <a:p>
            <a:r>
              <a:rPr lang="uk-UA" sz="3200" b="1" dirty="0"/>
              <a:t>т</a:t>
            </a:r>
            <a:r>
              <a:rPr lang="uk-UA" sz="3200" b="1" dirty="0" smtClean="0"/>
              <a:t>ехнологічними,</a:t>
            </a:r>
          </a:p>
          <a:p>
            <a:r>
              <a:rPr lang="uk-UA" sz="3200" b="1" dirty="0" smtClean="0"/>
              <a:t>естетичними </a:t>
            </a:r>
            <a:r>
              <a:rPr lang="uk-UA" sz="3200" b="1" dirty="0"/>
              <a:t>властивостями.</a:t>
            </a:r>
            <a:endParaRPr lang="ru-RU" sz="3200" b="1" dirty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655" y="2062998"/>
            <a:ext cx="3349455" cy="260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01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93486"/>
            <a:ext cx="10515600" cy="56834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b="1" dirty="0"/>
              <a:t>Фізичні та технологічні вимоги:</a:t>
            </a:r>
            <a:endParaRPr lang="ru-RU" sz="3600" b="1" dirty="0"/>
          </a:p>
          <a:p>
            <a:endParaRPr lang="uk-UA" sz="3200" b="1" dirty="0"/>
          </a:p>
          <a:p>
            <a:r>
              <a:rPr lang="uk-UA" sz="3200" b="1" dirty="0" smtClean="0"/>
              <a:t>невеликі </a:t>
            </a:r>
            <a:r>
              <a:rPr lang="uk-UA" sz="3200" b="1" dirty="0"/>
              <a:t>об’ємні зміни у процесі спікання;</a:t>
            </a:r>
            <a:endParaRPr lang="ru-RU" sz="3200" b="1" dirty="0"/>
          </a:p>
          <a:p>
            <a:r>
              <a:rPr lang="uk-UA" sz="3200" b="1" dirty="0" smtClean="0"/>
              <a:t>достатня </a:t>
            </a:r>
            <a:r>
              <a:rPr lang="uk-UA" sz="3200" b="1" dirty="0"/>
              <a:t>механічна міцність, стійкість до стирання після спікання;</a:t>
            </a:r>
            <a:endParaRPr lang="ru-RU" sz="3200" b="1" dirty="0"/>
          </a:p>
          <a:p>
            <a:r>
              <a:rPr lang="uk-UA" sz="3200" b="1" dirty="0" smtClean="0"/>
              <a:t>коефіцієнт термічного розширення  (КТР) </a:t>
            </a:r>
            <a:r>
              <a:rPr lang="uk-UA" sz="3200" b="1" dirty="0"/>
              <a:t>фарфору має відповідати або бути дещо нижчим, ніж КТР металевого каркаса, на який він буде наноситися</a:t>
            </a:r>
            <a:r>
              <a:rPr lang="uk-UA" sz="4000" b="1" dirty="0"/>
              <a:t>.</a:t>
            </a:r>
            <a:endParaRPr lang="ru-RU" sz="40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355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5628" y="446766"/>
            <a:ext cx="11095813" cy="56637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b="1" dirty="0" smtClean="0"/>
              <a:t>Біологічні </a:t>
            </a:r>
            <a:r>
              <a:rPr lang="uk-UA" sz="3200" b="1" dirty="0"/>
              <a:t>вимоги</a:t>
            </a:r>
            <a:r>
              <a:rPr lang="uk-UA" sz="3200" b="1" dirty="0" smtClean="0"/>
              <a:t>:</a:t>
            </a:r>
            <a:endParaRPr lang="ru-RU" sz="3200" b="1" dirty="0"/>
          </a:p>
          <a:p>
            <a:r>
              <a:rPr lang="uk-UA" sz="2800" b="1" dirty="0" smtClean="0"/>
              <a:t>не </a:t>
            </a:r>
            <a:r>
              <a:rPr lang="uk-UA" sz="2800" b="1" dirty="0"/>
              <a:t>травмувати зуби-антагоністи;</a:t>
            </a:r>
            <a:endParaRPr lang="ru-RU" sz="2800" b="1" dirty="0"/>
          </a:p>
          <a:p>
            <a:r>
              <a:rPr lang="uk-UA" sz="2800" b="1" dirty="0" smtClean="0"/>
              <a:t>бути </a:t>
            </a:r>
            <a:r>
              <a:rPr lang="uk-UA" sz="2800" b="1" dirty="0"/>
              <a:t>нетоксичними;</a:t>
            </a:r>
            <a:endParaRPr lang="ru-RU" sz="2800" b="1" dirty="0"/>
          </a:p>
          <a:p>
            <a:r>
              <a:rPr lang="uk-UA" sz="2800" b="1" dirty="0" smtClean="0"/>
              <a:t>не </a:t>
            </a:r>
            <a:r>
              <a:rPr lang="uk-UA" sz="2800" b="1" dirty="0"/>
              <a:t>містити </a:t>
            </a:r>
            <a:r>
              <a:rPr lang="uk-UA" sz="2800" b="1" dirty="0" smtClean="0"/>
              <a:t>компонентів,</a:t>
            </a:r>
            <a:r>
              <a:rPr lang="en-US" sz="2800" b="1" dirty="0"/>
              <a:t> </a:t>
            </a:r>
            <a:r>
              <a:rPr lang="uk-UA" sz="2800" b="1" dirty="0" smtClean="0"/>
              <a:t>що</a:t>
            </a:r>
            <a:endParaRPr lang="en-US" sz="2800" b="1" dirty="0" smtClean="0"/>
          </a:p>
          <a:p>
            <a:r>
              <a:rPr lang="uk-UA" sz="2800" b="1" dirty="0" smtClean="0"/>
              <a:t>спричинюють </a:t>
            </a:r>
            <a:r>
              <a:rPr lang="uk-UA" sz="2800" b="1" dirty="0"/>
              <a:t>алергійні </a:t>
            </a:r>
            <a:r>
              <a:rPr lang="uk-UA" sz="2800" b="1" dirty="0" smtClean="0"/>
              <a:t>реакції.</a:t>
            </a:r>
            <a:endParaRPr lang="en-US" sz="2800" b="1" dirty="0"/>
          </a:p>
          <a:p>
            <a:pPr marL="0" indent="0">
              <a:buNone/>
            </a:pPr>
            <a:endParaRPr lang="en-US" sz="3200" b="1" dirty="0" smtClean="0"/>
          </a:p>
          <a:p>
            <a:pPr marL="0" indent="0">
              <a:buNone/>
            </a:pPr>
            <a:r>
              <a:rPr lang="uk-UA" sz="3200" b="1" dirty="0" smtClean="0"/>
              <a:t>Естетичні </a:t>
            </a:r>
            <a:r>
              <a:rPr lang="uk-UA" sz="3200" b="1" dirty="0"/>
              <a:t>вимоги</a:t>
            </a:r>
            <a:r>
              <a:rPr lang="uk-UA" sz="3200" b="1" dirty="0" smtClean="0"/>
              <a:t>:</a:t>
            </a:r>
            <a:endParaRPr lang="ru-RU" sz="3200" b="1" dirty="0"/>
          </a:p>
          <a:p>
            <a:r>
              <a:rPr lang="uk-UA" sz="2800" b="1" dirty="0" smtClean="0"/>
              <a:t>повноцінне </a:t>
            </a:r>
            <a:r>
              <a:rPr lang="uk-UA" sz="2800" b="1" dirty="0"/>
              <a:t>відтворення оптичної </a:t>
            </a:r>
            <a:endParaRPr lang="en-US" sz="2800" b="1" dirty="0" smtClean="0"/>
          </a:p>
          <a:p>
            <a:pPr marL="0" indent="0">
              <a:buNone/>
            </a:pPr>
            <a:r>
              <a:rPr lang="uk-UA" sz="2800" b="1" dirty="0" smtClean="0"/>
              <a:t>та </a:t>
            </a:r>
            <a:r>
              <a:rPr lang="uk-UA" sz="2800" b="1" dirty="0"/>
              <a:t>кольорової гами природних зубів</a:t>
            </a:r>
            <a:r>
              <a:rPr lang="uk-UA" sz="2800" dirty="0"/>
              <a:t>. </a:t>
            </a:r>
            <a:endParaRPr lang="ru-RU" sz="2800" b="1" dirty="0"/>
          </a:p>
        </p:txBody>
      </p:sp>
      <p:pic>
        <p:nvPicPr>
          <p:cNvPr id="4" name="Picture 2" descr="D:\Несъемное картинки\tim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385" y="989352"/>
            <a:ext cx="4512041" cy="352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68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573" y="852488"/>
            <a:ext cx="5914511" cy="4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18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615" y="869437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799" y="3592982"/>
            <a:ext cx="291465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174" y="1256270"/>
            <a:ext cx="30099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606" y="3516782"/>
            <a:ext cx="2667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55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312" y="1370306"/>
            <a:ext cx="265747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437" y="3520111"/>
            <a:ext cx="2800350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741" y="1370306"/>
            <a:ext cx="2524125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741" y="3405811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27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498" y="1421714"/>
            <a:ext cx="27432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865" y="3320989"/>
            <a:ext cx="2600325" cy="176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013163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832" y="1003479"/>
            <a:ext cx="6336406" cy="40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55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244475"/>
            <a:ext cx="8385175" cy="520700"/>
          </a:xfrm>
        </p:spPr>
        <p:txBody>
          <a:bodyPr/>
          <a:lstStyle/>
          <a:p>
            <a:pPr algn="ctr"/>
            <a:r>
              <a:rPr lang="uk-UA" altLang="ru-RU" sz="2800" dirty="0">
                <a:solidFill>
                  <a:srgbClr val="0D0D0D"/>
                </a:solidFill>
              </a:rPr>
              <a:t>ДОПОМІЖНІ МАТЕРІАЛИ</a:t>
            </a:r>
            <a:endParaRPr lang="ru-RU" altLang="ru-RU" sz="2800" dirty="0">
              <a:solidFill>
                <a:srgbClr val="0D0D0D"/>
              </a:solidFill>
            </a:endParaRPr>
          </a:p>
        </p:txBody>
      </p:sp>
      <p:sp>
        <p:nvSpPr>
          <p:cNvPr id="24883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774825" y="981076"/>
            <a:ext cx="5041900" cy="5114925"/>
          </a:xfrm>
        </p:spPr>
        <p:txBody>
          <a:bodyPr/>
          <a:lstStyle/>
          <a:p>
            <a:r>
              <a:rPr lang="ru-RU" altLang="ru-RU" sz="2800" dirty="0"/>
              <a:t>Для </a:t>
            </a:r>
            <a:r>
              <a:rPr lang="ru-RU" altLang="ru-RU" sz="2800" dirty="0" err="1"/>
              <a:t>виготовлення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протезів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необхідні</a:t>
            </a:r>
            <a:r>
              <a:rPr lang="ru-RU" altLang="ru-RU" sz="2800" dirty="0"/>
              <a:t> </a:t>
            </a:r>
            <a:r>
              <a:rPr lang="ru-RU" altLang="ru-RU" sz="2800" dirty="0" err="1"/>
              <a:t>також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допоміжні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матеріали</a:t>
            </a:r>
            <a:r>
              <a:rPr lang="ru-RU" altLang="ru-RU" sz="2800" dirty="0"/>
              <a:t> – </a:t>
            </a:r>
            <a:r>
              <a:rPr lang="ru-RU" altLang="ru-RU" sz="2800" dirty="0" err="1"/>
              <a:t>клінічні</a:t>
            </a:r>
            <a:r>
              <a:rPr lang="ru-RU" altLang="ru-RU" sz="2800" dirty="0"/>
              <a:t> та </a:t>
            </a:r>
            <a:r>
              <a:rPr lang="ru-RU" altLang="ru-RU" sz="2800" dirty="0" err="1"/>
              <a:t>лабораторні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матеріали</a:t>
            </a:r>
            <a:r>
              <a:rPr lang="ru-RU" altLang="ru-RU" sz="2800" dirty="0"/>
              <a:t>, без </a:t>
            </a:r>
            <a:r>
              <a:rPr lang="ru-RU" altLang="ru-RU" sz="2800" dirty="0" err="1"/>
              <a:t>яких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неможливо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виготовити</a:t>
            </a:r>
            <a:r>
              <a:rPr lang="ru-RU" altLang="ru-RU" sz="2800" dirty="0"/>
              <a:t> протез. </a:t>
            </a:r>
          </a:p>
          <a:p>
            <a:r>
              <a:rPr lang="ru-RU" altLang="ru-RU" sz="2800" dirty="0"/>
              <a:t>До </a:t>
            </a:r>
            <a:r>
              <a:rPr lang="ru-RU" altLang="ru-RU" sz="2800" dirty="0" err="1"/>
              <a:t>клінічних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матеріалів</a:t>
            </a:r>
            <a:r>
              <a:rPr lang="ru-RU" altLang="ru-RU" sz="2800" dirty="0"/>
              <a:t> належать </a:t>
            </a:r>
            <a:r>
              <a:rPr lang="ru-RU" altLang="ru-RU" sz="2800" dirty="0" err="1"/>
              <a:t>відтискні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матеріали</a:t>
            </a:r>
            <a:r>
              <a:rPr lang="ru-RU" altLang="ru-RU" sz="2800" dirty="0"/>
              <a:t> і </a:t>
            </a:r>
            <a:r>
              <a:rPr lang="ru-RU" altLang="ru-RU" sz="2800" dirty="0" err="1"/>
              <a:t>стоматологічні</a:t>
            </a:r>
            <a:r>
              <a:rPr lang="ru-RU" altLang="ru-RU" sz="2800" dirty="0"/>
              <a:t> </a:t>
            </a:r>
            <a:r>
              <a:rPr lang="ru-RU" altLang="ru-RU" sz="2800" dirty="0" err="1"/>
              <a:t>цементи</a:t>
            </a:r>
            <a:r>
              <a:rPr lang="ru-RU" altLang="ru-RU" sz="2800" dirty="0"/>
              <a:t> для </a:t>
            </a:r>
            <a:r>
              <a:rPr lang="ru-RU" altLang="ru-RU" sz="2800" dirty="0" err="1"/>
              <a:t>фіксації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незнімних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конструкцій</a:t>
            </a:r>
            <a:r>
              <a:rPr lang="ru-RU" altLang="ru-RU" sz="2800" dirty="0"/>
              <a:t>. </a:t>
            </a:r>
          </a:p>
        </p:txBody>
      </p:sp>
      <p:pic>
        <p:nvPicPr>
          <p:cNvPr id="248836" name="Picture 4" descr="загруженное (31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63" y="2205038"/>
            <a:ext cx="232410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8837" name="Picture 5" descr="images (84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4365625"/>
            <a:ext cx="1944688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00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ÐÐ°ÑÑÐ¸Ð½ÐºÐ¸ Ð¿Ð¾ Ð·Ð°Ð¿ÑÐ¾ÑÑ Ð²Ð¸Ð´Ñ ÐºÐ¾ÑÐ¾Ð½Ð¾Ðº ÑÑÐ¾Ð¼Ð°ÑÐ¾Ð»Ð¾Ð³Ð¸Ñ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99" y="807926"/>
            <a:ext cx="9753600" cy="474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59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ÐÐ°ÑÑÐ¸Ð½ÐºÐ¸ Ð¿Ð¾ Ð·Ð°Ð¿ÑÐ¾ÑÑ Ð²Ð¸Ð´Ñ ÐºÐ¾ÑÐ¾Ð½Ð¾Ðº ÑÑÐ¾Ð¼Ð°ÑÐ¾Ð»Ð¾Ð³Ð¸Ñ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3486" y="1058751"/>
            <a:ext cx="2609850" cy="1752600"/>
          </a:xfrm>
          <a:prstGeom prst="rect">
            <a:avLst/>
          </a:prstGeom>
        </p:spPr>
      </p:pic>
      <p:pic>
        <p:nvPicPr>
          <p:cNvPr id="3076" name="Picture 4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336" y="3088447"/>
            <a:ext cx="255270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16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738" y="1066465"/>
            <a:ext cx="2571750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426" y="3213347"/>
            <a:ext cx="2628900" cy="173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77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257" y="1370951"/>
            <a:ext cx="2895600" cy="158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059" y="3501443"/>
            <a:ext cx="2752725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06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852" y="3340032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893" y="1317513"/>
            <a:ext cx="2571750" cy="177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41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975" y="3651930"/>
            <a:ext cx="2914650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ÐÐ°ÑÑÐ¸Ð½ÐºÐ¸ Ð¿Ð¾ Ð·Ð°Ð¿ÑÐ¾ÑÑ Ð²Ð¸Ð´Ñ Ð²ÐºÐ»Ð°Ð´Ð¾Ðº ÑÑÐ¾Ð¼Ð°ÑÐ¾Ð»Ð¾Ð³Ð¸Ñ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032" y="3566205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ÐÐ°ÑÑÐ¸Ð½ÐºÐ¸ Ð¿Ð¾ Ð·Ð°Ð¿ÑÐ¾ÑÑ Ð²Ð¸Ð´Ñ Ð²ÐºÐ»Ð°Ð´Ð¾Ðº ÑÑÐ¾Ð¼Ð°ÑÐ¾Ð»Ð¾Ð³Ð¸Ñ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975" y="1265237"/>
            <a:ext cx="2514600" cy="181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8" name="Picture 14" descr="ÐÐ°ÑÑÐ¸Ð½ÐºÐ¸ Ð¿Ð¾ Ð·Ð°Ð¿ÑÐ¾ÑÑ Ð²Ð¸Ð´Ñ Ð²ÐºÐ»Ð°Ð´Ð¾Ðº ÑÑÐ¾Ð¼Ð°ÑÐ¾Ð»Ð¾Ð³Ð¸Ñ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918" y="1341437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56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ÐÐ°ÑÑÐ¸Ð½ÐºÐ¸ Ð¿Ð¾ Ð·Ð°Ð¿ÑÐ¾ÑÑ Ð²Ð¸Ð´Ñ Ð²ÐºÐ»Ð°Ð´Ð¾Ðº ÑÑÐ¾Ð¼Ð°ÑÐ¾Ð»Ð¾Ð³Ð¸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267" y="1160318"/>
            <a:ext cx="27432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102" y="1160318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ÐÐ°ÑÑÐ¸Ð½ÐºÐ¸ Ð¿Ð¾ Ð·Ð°Ð¿ÑÐ¾ÑÑ Ð²Ð¸Ð´Ñ Ð²ÐºÐ»Ð°Ð´Ð¾Ðº ÑÑÐ¾Ð¼Ð°ÑÐ¾Ð»Ð¾Ð³Ð¸Ñ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504" y="3513365"/>
            <a:ext cx="32099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58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ÐÐ°ÑÑÐ¸Ð½ÐºÐ¸ Ð¿Ð¾ Ð·Ð°Ð¿ÑÐ¾ÑÑ Ð²Ð¸Ð´Ñ ÐºÐ¾ÑÐ¾Ð½Ð¾Ðº ÑÑÐ¾Ð¼Ð°ÑÐ¾Ð»Ð¾Ð³Ð¸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389" y="2952207"/>
            <a:ext cx="2311399" cy="1851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Несъемное картинки\kulteva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018" y="909751"/>
            <a:ext cx="2543627" cy="189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ÐÐ°ÑÑÐ¸Ð½ÐºÐ¸ Ð¿Ð¾ Ð·Ð°Ð¿ÑÐ¾ÑÑ Ð²Ð¸Ð´Ñ Ð²ÐºÐ»Ð°Ð´Ð¾Ðº ÑÑÐ¾Ð¼Ð°ÑÐ¾Ð»Ð¾Ð³Ð¸Ñ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211" y="909751"/>
            <a:ext cx="2991756" cy="189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ÐÐ°ÑÑÐ¸Ð½ÐºÐ¸ Ð¿Ð¾ Ð·Ð°Ð¿ÑÐ¾ÑÑ Ð²Ð¸Ð´Ñ Ð²ÐºÐ»Ð°Ð´Ð¾Ðº ÑÑÐ¾Ð¼Ð°ÑÐ¾Ð»Ð¾Ð³Ð¸Ñ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306" y="2952207"/>
            <a:ext cx="2305050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07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ÐÐ°ÑÑÐ¸Ð½ÐºÐ¸ Ð¿Ð¾ Ð·Ð°Ð¿ÑÐ¾ÑÑ Ð²Ð¸Ð´Ñ Ð²ÐºÐ»Ð°Ð´Ð¾Ðº ÑÑÐ¾Ð¼Ð°ÑÐ¾Ð»Ð¾Ð³Ð¸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153" y="1040102"/>
            <a:ext cx="2520043" cy="175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9241" y="818686"/>
            <a:ext cx="2347163" cy="2194750"/>
          </a:xfrm>
          <a:prstGeom prst="rect">
            <a:avLst/>
          </a:prstGeom>
        </p:spPr>
      </p:pic>
      <p:pic>
        <p:nvPicPr>
          <p:cNvPr id="2050" name="Picture 2" descr="ÐÐ°ÑÑÐ¸Ð½ÐºÐ¸ Ð¿Ð¾ Ð·Ð°Ð¿ÑÐ¾ÑÑ Ð²Ð¸Ð´Ñ Ð²ÐºÐ»Ð°Ð´Ð¾Ðº ÑÑÐ¾Ð¼Ð°ÑÐ¾Ð»Ð¾Ð³Ð¸Ñ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4" r="1054"/>
          <a:stretch/>
        </p:blipFill>
        <p:spPr bwMode="auto">
          <a:xfrm>
            <a:off x="2769988" y="3347209"/>
            <a:ext cx="5156416" cy="1933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77334" y="682580"/>
            <a:ext cx="8596668" cy="5358782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uk-UA" altLang="ru-RU" sz="4000" b="1" smtClean="0">
              <a:solidFill>
                <a:srgbClr val="0D0D0D"/>
              </a:solidFill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uk-UA" altLang="ru-RU" sz="4000" b="1" smtClean="0">
                <a:solidFill>
                  <a:srgbClr val="0D0D0D"/>
                </a:solidFill>
              </a:rPr>
              <a:t>ДЯКУЮ</a:t>
            </a:r>
            <a:endParaRPr lang="uk-UA" altLang="ru-RU" sz="4000" b="1" dirty="0">
              <a:solidFill>
                <a:srgbClr val="0D0D0D"/>
              </a:solidFill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uk-UA" altLang="ru-RU" sz="4000" b="1" dirty="0">
                <a:solidFill>
                  <a:srgbClr val="0D0D0D"/>
                </a:solidFill>
              </a:rPr>
              <a:t>ЗА 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uk-UA" altLang="ru-RU" sz="4000" b="1" dirty="0">
                <a:solidFill>
                  <a:srgbClr val="0D0D0D"/>
                </a:solidFill>
              </a:rPr>
              <a:t>УВАГУ</a:t>
            </a:r>
            <a:r>
              <a:rPr lang="uk-UA" altLang="ru-RU" sz="4000" b="1" dirty="0" smtClean="0">
                <a:solidFill>
                  <a:srgbClr val="0D0D0D"/>
                </a:solidFill>
              </a:rPr>
              <a:t>!</a:t>
            </a:r>
            <a:endParaRPr lang="ru-RU" altLang="ru-RU" sz="4000" b="1" dirty="0">
              <a:solidFill>
                <a:srgbClr val="0D0D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35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244475"/>
            <a:ext cx="8385175" cy="520700"/>
          </a:xfrm>
        </p:spPr>
        <p:txBody>
          <a:bodyPr/>
          <a:lstStyle/>
          <a:p>
            <a:pPr algn="ctr"/>
            <a:r>
              <a:rPr lang="uk-UA" altLang="ru-RU" sz="2800" b="1" dirty="0">
                <a:solidFill>
                  <a:srgbClr val="0D0D0D"/>
                </a:solidFill>
              </a:rPr>
              <a:t>ДОПОМІЖНІ МАТЕРІАЛИ</a:t>
            </a:r>
            <a:endParaRPr lang="ru-RU" altLang="ru-RU" sz="2800" b="1" dirty="0">
              <a:solidFill>
                <a:srgbClr val="0D0D0D"/>
              </a:solidFill>
            </a:endParaRPr>
          </a:p>
        </p:txBody>
      </p:sp>
      <p:sp>
        <p:nvSpPr>
          <p:cNvPr id="2560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40532" y="875763"/>
            <a:ext cx="7634288" cy="5236157"/>
          </a:xfrm>
        </p:spPr>
        <p:txBody>
          <a:bodyPr/>
          <a:lstStyle/>
          <a:p>
            <a:pPr marL="609600" indent="-609600"/>
            <a:r>
              <a:rPr lang="uk-UA" altLang="ru-RU" sz="2800" dirty="0" smtClean="0"/>
              <a:t>Відбиткові </a:t>
            </a:r>
            <a:r>
              <a:rPr lang="uk-UA" altLang="ru-RU" sz="2800" dirty="0"/>
              <a:t>матеріали.</a:t>
            </a:r>
          </a:p>
          <a:p>
            <a:pPr marL="609600" indent="-609600"/>
            <a:r>
              <a:rPr lang="uk-UA" altLang="ru-RU" sz="2800" dirty="0"/>
              <a:t>Моделювальні матеріали.</a:t>
            </a:r>
          </a:p>
          <a:p>
            <a:pPr marL="609600" indent="-609600"/>
            <a:r>
              <a:rPr lang="uk-UA" altLang="ru-RU" sz="2800" dirty="0"/>
              <a:t>Легкоплавкі сплави.</a:t>
            </a:r>
          </a:p>
          <a:p>
            <a:pPr marL="609600" indent="-609600"/>
            <a:r>
              <a:rPr lang="uk-UA" altLang="ru-RU" sz="2800" dirty="0"/>
              <a:t>Формувальні та вогнетривкі матеріали.</a:t>
            </a:r>
          </a:p>
          <a:p>
            <a:pPr marL="609600" indent="-609600"/>
            <a:r>
              <a:rPr lang="uk-UA" altLang="ru-RU" sz="2800" dirty="0"/>
              <a:t>Флюси і </a:t>
            </a:r>
            <a:r>
              <a:rPr lang="uk-UA" altLang="ru-RU" sz="2800" dirty="0" err="1" smtClean="0"/>
              <a:t>відбілювачі</a:t>
            </a:r>
            <a:r>
              <a:rPr lang="uk-UA" altLang="ru-RU" sz="2800" dirty="0"/>
              <a:t>.</a:t>
            </a:r>
          </a:p>
          <a:p>
            <a:pPr marL="609600" indent="-609600"/>
            <a:r>
              <a:rPr lang="uk-UA" altLang="ru-RU" sz="2800" dirty="0"/>
              <a:t>Припої.</a:t>
            </a:r>
          </a:p>
          <a:p>
            <a:pPr marL="609600" indent="-609600"/>
            <a:r>
              <a:rPr lang="uk-UA" altLang="ru-RU" sz="2800" dirty="0"/>
              <a:t>Абразивні матеріали.</a:t>
            </a:r>
          </a:p>
          <a:p>
            <a:pPr marL="609600" indent="-609600"/>
            <a:r>
              <a:rPr lang="uk-UA" altLang="ru-RU" sz="2800" dirty="0"/>
              <a:t>Розділювальні лаки.</a:t>
            </a:r>
          </a:p>
          <a:p>
            <a:pPr marL="609600" indent="-609600"/>
            <a:r>
              <a:rPr lang="uk-UA" altLang="ru-RU" sz="2800" dirty="0"/>
              <a:t>Стоматологічні цементи.</a:t>
            </a:r>
            <a:endParaRPr lang="ru-RU" altLang="ru-RU" sz="2800" dirty="0"/>
          </a:p>
        </p:txBody>
      </p:sp>
      <p:pic>
        <p:nvPicPr>
          <p:cNvPr id="5" name="Picture 4" descr="загруженное (3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820" y="1506089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images (92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053" y="3372284"/>
            <a:ext cx="1728788" cy="122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images (86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861" y="3363643"/>
            <a:ext cx="1952625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39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2138" y="190007"/>
            <a:ext cx="10515600" cy="6172155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 err="1" smtClean="0"/>
              <a:t>Основні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властивості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матеріалів</a:t>
            </a:r>
            <a:r>
              <a:rPr lang="ru-RU" sz="3600" b="1" dirty="0" smtClean="0"/>
              <a:t>:</a:t>
            </a:r>
          </a:p>
          <a:p>
            <a:pPr marL="0" indent="0">
              <a:buNone/>
            </a:pPr>
            <a:endParaRPr lang="ru-RU" sz="4000" b="1" dirty="0"/>
          </a:p>
          <a:p>
            <a:r>
              <a:rPr lang="ru-RU" sz="4000" b="1" dirty="0"/>
              <a:t> </a:t>
            </a:r>
            <a:r>
              <a:rPr lang="ru-RU" sz="3600" b="1" dirty="0" err="1" smtClean="0"/>
              <a:t>механічні</a:t>
            </a:r>
            <a:r>
              <a:rPr lang="ru-RU" sz="3600" b="1" dirty="0" smtClean="0"/>
              <a:t>;</a:t>
            </a:r>
          </a:p>
          <a:p>
            <a:r>
              <a:rPr lang="ru-RU" sz="3600" b="1" dirty="0"/>
              <a:t> </a:t>
            </a:r>
            <a:r>
              <a:rPr lang="ru-RU" sz="3600" b="1" dirty="0" err="1" smtClean="0"/>
              <a:t>хімічні</a:t>
            </a:r>
            <a:r>
              <a:rPr lang="ru-RU" sz="3600" b="1" dirty="0" smtClean="0"/>
              <a:t>;</a:t>
            </a:r>
          </a:p>
          <a:p>
            <a:r>
              <a:rPr lang="ru-RU" sz="3600" b="1" dirty="0"/>
              <a:t> </a:t>
            </a:r>
            <a:r>
              <a:rPr lang="ru-RU" sz="3600" b="1" dirty="0" err="1" smtClean="0"/>
              <a:t>фізичні</a:t>
            </a:r>
            <a:r>
              <a:rPr lang="ru-RU" sz="3600" b="1" dirty="0" smtClean="0"/>
              <a:t>;</a:t>
            </a:r>
          </a:p>
          <a:p>
            <a:r>
              <a:rPr lang="ru-RU" sz="3600" b="1" dirty="0"/>
              <a:t> </a:t>
            </a:r>
            <a:r>
              <a:rPr lang="ru-RU" sz="3600" b="1" dirty="0" err="1" smtClean="0"/>
              <a:t>технологічні</a:t>
            </a:r>
            <a:r>
              <a:rPr lang="ru-RU" sz="3600" b="1" dirty="0" smtClean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226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244475"/>
            <a:ext cx="8385175" cy="592138"/>
          </a:xfrm>
        </p:spPr>
        <p:txBody>
          <a:bodyPr/>
          <a:lstStyle/>
          <a:p>
            <a:pPr algn="ctr"/>
            <a:r>
              <a:rPr lang="uk-UA" altLang="ru-RU" sz="2800" b="1" dirty="0">
                <a:solidFill>
                  <a:srgbClr val="0D0D0D"/>
                </a:solidFill>
              </a:rPr>
              <a:t>ФІЗИЧНІ ВЛАСТИВОСТІ МАТЕРІАЛІВ</a:t>
            </a:r>
            <a:endParaRPr lang="ru-RU" altLang="ru-RU" sz="2800" b="1" dirty="0">
              <a:solidFill>
                <a:srgbClr val="0D0D0D"/>
              </a:solidFill>
            </a:endParaRPr>
          </a:p>
        </p:txBody>
      </p:sp>
      <p:sp>
        <p:nvSpPr>
          <p:cNvPr id="221192" name="Rectangle 8"/>
          <p:cNvSpPr>
            <a:spLocks noGrp="1" noRot="1" noChangeArrowheads="1"/>
          </p:cNvSpPr>
          <p:nvPr>
            <p:ph idx="1"/>
          </p:nvPr>
        </p:nvSpPr>
        <p:spPr>
          <a:xfrm>
            <a:off x="1847851" y="908050"/>
            <a:ext cx="5472113" cy="5187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altLang="ru-RU" sz="2400" b="1" dirty="0">
                <a:solidFill>
                  <a:srgbClr val="0D0D0D"/>
                </a:solidFill>
              </a:rPr>
              <a:t>Колір металу</a:t>
            </a:r>
            <a:r>
              <a:rPr lang="uk-UA" altLang="ru-RU" sz="2400" dirty="0">
                <a:solidFill>
                  <a:srgbClr val="0D0D0D"/>
                </a:solidFill>
              </a:rPr>
              <a:t> </a:t>
            </a:r>
            <a:r>
              <a:rPr lang="uk-UA" altLang="ru-RU" sz="2400" dirty="0"/>
              <a:t>– це властивість відбивати світло на своїй поверхні.</a:t>
            </a:r>
          </a:p>
          <a:p>
            <a:pPr>
              <a:lnSpc>
                <a:spcPct val="90000"/>
              </a:lnSpc>
            </a:pPr>
            <a:r>
              <a:rPr lang="uk-UA" altLang="ru-RU" sz="2400" b="1" dirty="0">
                <a:solidFill>
                  <a:srgbClr val="0D0D0D"/>
                </a:solidFill>
              </a:rPr>
              <a:t>Питома вага</a:t>
            </a:r>
            <a:r>
              <a:rPr lang="uk-UA" altLang="ru-RU" sz="2400" dirty="0">
                <a:solidFill>
                  <a:srgbClr val="0D0D0D"/>
                </a:solidFill>
              </a:rPr>
              <a:t> </a:t>
            </a:r>
            <a:r>
              <a:rPr lang="uk-UA" altLang="ru-RU" sz="2400" dirty="0"/>
              <a:t>– щільність речовини, кількість речовини в одиниці об</a:t>
            </a:r>
            <a:r>
              <a:rPr lang="ru-RU" altLang="ru-RU" sz="2400" dirty="0"/>
              <a:t>’</a:t>
            </a:r>
            <a:r>
              <a:rPr lang="uk-UA" altLang="ru-RU" sz="2400" dirty="0" err="1"/>
              <a:t>єму</a:t>
            </a:r>
            <a:r>
              <a:rPr lang="uk-UA" altLang="ru-RU" sz="2400" dirty="0"/>
              <a:t>, маси одного см3 тіла, вираженого в грамах.</a:t>
            </a:r>
            <a:endParaRPr lang="ru-RU" altLang="ru-RU" sz="2400" dirty="0"/>
          </a:p>
          <a:p>
            <a:pPr>
              <a:lnSpc>
                <a:spcPct val="90000"/>
              </a:lnSpc>
            </a:pPr>
            <a:r>
              <a:rPr lang="ru-RU" altLang="ru-RU" sz="2400" b="1" dirty="0">
                <a:solidFill>
                  <a:srgbClr val="0D0D0D"/>
                </a:solidFill>
              </a:rPr>
              <a:t>Температура </a:t>
            </a:r>
            <a:r>
              <a:rPr lang="ru-RU" altLang="ru-RU" sz="2400" b="1" dirty="0" err="1" smtClean="0">
                <a:solidFill>
                  <a:srgbClr val="0D0D0D"/>
                </a:solidFill>
              </a:rPr>
              <a:t>плавління</a:t>
            </a:r>
            <a:r>
              <a:rPr lang="ru-RU" altLang="ru-RU" sz="2400" dirty="0" smtClean="0">
                <a:solidFill>
                  <a:srgbClr val="0D0D0D"/>
                </a:solidFill>
              </a:rPr>
              <a:t> </a:t>
            </a:r>
            <a:r>
              <a:rPr lang="ru-RU" altLang="ru-RU" sz="2400" dirty="0" smtClean="0"/>
              <a:t>– температура</a:t>
            </a:r>
            <a:r>
              <a:rPr lang="ru-RU" altLang="ru-RU" sz="2400" dirty="0"/>
              <a:t>, при </a:t>
            </a:r>
            <a:r>
              <a:rPr lang="ru-RU" altLang="ru-RU" sz="2400" dirty="0" err="1"/>
              <a:t>якій</a:t>
            </a:r>
            <a:r>
              <a:rPr lang="ru-RU" altLang="ru-RU" sz="2400" dirty="0"/>
              <a:t> </a:t>
            </a:r>
            <a:r>
              <a:rPr lang="ru-RU" altLang="ru-RU" sz="2400" dirty="0" err="1"/>
              <a:t>речовина</a:t>
            </a:r>
            <a:r>
              <a:rPr lang="ru-RU" altLang="ru-RU" sz="2400" dirty="0"/>
              <a:t> з твердого стану переходить у </a:t>
            </a:r>
            <a:r>
              <a:rPr lang="ru-RU" altLang="ru-RU" sz="2400" dirty="0" err="1"/>
              <a:t>рідкий</a:t>
            </a:r>
            <a:r>
              <a:rPr lang="ru-RU" altLang="ru-RU" sz="2400" dirty="0"/>
              <a:t>. </a:t>
            </a:r>
          </a:p>
          <a:p>
            <a:pPr>
              <a:lnSpc>
                <a:spcPct val="90000"/>
              </a:lnSpc>
            </a:pPr>
            <a:r>
              <a:rPr lang="ru-RU" altLang="ru-RU" sz="2400" b="1" dirty="0">
                <a:solidFill>
                  <a:srgbClr val="0D0D0D"/>
                </a:solidFill>
              </a:rPr>
              <a:t>Усадка </a:t>
            </a:r>
            <a:r>
              <a:rPr lang="ru-RU" altLang="ru-RU" sz="2400" b="1" dirty="0" err="1">
                <a:solidFill>
                  <a:srgbClr val="0D0D0D"/>
                </a:solidFill>
              </a:rPr>
              <a:t>матеріалу</a:t>
            </a:r>
            <a:r>
              <a:rPr lang="ru-RU" altLang="ru-RU" sz="2400" dirty="0">
                <a:solidFill>
                  <a:srgbClr val="0D0D0D"/>
                </a:solidFill>
              </a:rPr>
              <a:t> </a:t>
            </a:r>
            <a:r>
              <a:rPr lang="ru-RU" altLang="ru-RU" sz="2400" dirty="0"/>
              <a:t>– </a:t>
            </a:r>
            <a:r>
              <a:rPr lang="ru-RU" altLang="ru-RU" sz="2400" dirty="0" err="1"/>
              <a:t>зменшення</a:t>
            </a:r>
            <a:r>
              <a:rPr lang="ru-RU" altLang="ru-RU" sz="2400" dirty="0"/>
              <a:t> </a:t>
            </a:r>
            <a:r>
              <a:rPr lang="ru-RU" altLang="ru-RU" sz="2400" dirty="0" err="1"/>
              <a:t>об’єму</a:t>
            </a:r>
            <a:r>
              <a:rPr lang="ru-RU" altLang="ru-RU" sz="2400" dirty="0"/>
              <a:t> </a:t>
            </a:r>
            <a:r>
              <a:rPr lang="ru-RU" altLang="ru-RU" sz="2400" dirty="0" err="1"/>
              <a:t>матеріалу</a:t>
            </a:r>
            <a:r>
              <a:rPr lang="ru-RU" altLang="ru-RU" sz="2400" dirty="0"/>
              <a:t> </a:t>
            </a:r>
            <a:r>
              <a:rPr lang="ru-RU" altLang="ru-RU" sz="2400" dirty="0" err="1"/>
              <a:t>після</a:t>
            </a:r>
            <a:r>
              <a:rPr lang="ru-RU" altLang="ru-RU" sz="2400" dirty="0"/>
              <a:t> </a:t>
            </a:r>
            <a:r>
              <a:rPr lang="ru-RU" altLang="ru-RU" sz="2400" dirty="0" err="1"/>
              <a:t>лиття</a:t>
            </a:r>
            <a:r>
              <a:rPr lang="ru-RU" altLang="ru-RU" sz="2400" dirty="0"/>
              <a:t> при </a:t>
            </a:r>
            <a:r>
              <a:rPr lang="ru-RU" altLang="ru-RU" sz="2400" dirty="0" err="1"/>
              <a:t>охолодженні</a:t>
            </a:r>
            <a:r>
              <a:rPr lang="ru-RU" altLang="ru-RU" sz="2400" dirty="0"/>
              <a:t>. </a:t>
            </a:r>
          </a:p>
        </p:txBody>
      </p:sp>
      <p:pic>
        <p:nvPicPr>
          <p:cNvPr id="22119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4" y="1773238"/>
            <a:ext cx="2808287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385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3950</TotalTime>
  <Words>2044</Words>
  <Application>Microsoft Office PowerPoint</Application>
  <PresentationFormat>Широкоэкранный</PresentationFormat>
  <Paragraphs>332</Paragraphs>
  <Slides>69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69</vt:i4>
      </vt:variant>
    </vt:vector>
  </HeadingPairs>
  <TitlesOfParts>
    <vt:vector size="76" baseType="lpstr">
      <vt:lpstr>Arial</vt:lpstr>
      <vt:lpstr>Calibri</vt:lpstr>
      <vt:lpstr>Times New Roman</vt:lpstr>
      <vt:lpstr>Trebuchet MS</vt:lpstr>
      <vt:lpstr>Wingdings</vt:lpstr>
      <vt:lpstr>Wingdings 3</vt:lpstr>
      <vt:lpstr>Грань</vt:lpstr>
      <vt:lpstr>Презентация PowerPoint</vt:lpstr>
      <vt:lpstr>Матеріалознавство </vt:lpstr>
      <vt:lpstr>Презентация PowerPoint</vt:lpstr>
      <vt:lpstr>Презентация PowerPoint</vt:lpstr>
      <vt:lpstr>Презентация PowerPoint</vt:lpstr>
      <vt:lpstr>ДОПОМІЖНІ МАТЕРІАЛИ</vt:lpstr>
      <vt:lpstr>ДОПОМІЖНІ МАТЕРІАЛИ</vt:lpstr>
      <vt:lpstr>Презентация PowerPoint</vt:lpstr>
      <vt:lpstr>ФІЗИЧНІ ВЛАСТИВОСТІ МАТЕРІАЛІВ</vt:lpstr>
      <vt:lpstr>МЕХАНІЧНІ ВЛАСТИВОСТІ МАТЕРІАЛІВ</vt:lpstr>
      <vt:lpstr>ХІМІЧНІ ВЛАСТИВОСТІ МАТЕРІАЛІВ </vt:lpstr>
      <vt:lpstr>Презентация PowerPoint</vt:lpstr>
      <vt:lpstr>КОНСТРУКЦІЙНІ МАТЕРІАЛИ </vt:lpstr>
      <vt:lpstr>До конструкційних матеріалів належать: </vt:lpstr>
      <vt:lpstr>МЕТАЛИ І СПЛАВИ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ПЛАСТМАСИ ДЛЯ ВИГОТОВЛЕННЯ НЕЗНІМНИХ ПРОТЕЗІВ </vt:lpstr>
      <vt:lpstr>ПЛАСТМАСИ</vt:lpstr>
      <vt:lpstr>Головні компоненти цього виду пластмасових композицій такі: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ФАРФОРОВІ МАСИ</vt:lpstr>
      <vt:lpstr>Фарфорові матеріали, застосовування в стоматологічній практиці залежно від температури плавлення  (Сидоренко Г.И., 1988),  класифікуються як: </vt:lpstr>
      <vt:lpstr>На наш погляд, найоптимальніша класифікація належить B.J. Crispin (1998 р.) за такими критеріями: </vt:lpstr>
      <vt:lpstr>Презентация PowerPoint</vt:lpstr>
      <vt:lpstr>Презентация PowerPoint</vt:lpstr>
      <vt:lpstr>Фарфорові маси.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329</cp:revision>
  <dcterms:created xsi:type="dcterms:W3CDTF">2018-08-31T08:04:41Z</dcterms:created>
  <dcterms:modified xsi:type="dcterms:W3CDTF">2019-12-02T13:46:37Z</dcterms:modified>
</cp:coreProperties>
</file>