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8" r:id="rId3"/>
    <p:sldId id="281" r:id="rId4"/>
    <p:sldId id="284" r:id="rId5"/>
    <p:sldId id="282" r:id="rId6"/>
    <p:sldId id="283" r:id="rId7"/>
    <p:sldId id="279" r:id="rId8"/>
    <p:sldId id="266" r:id="rId9"/>
    <p:sldId id="267" r:id="rId10"/>
    <p:sldId id="280" r:id="rId11"/>
    <p:sldId id="273" r:id="rId12"/>
    <p:sldId id="27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86" d="100"/>
          <a:sy n="86" d="100"/>
        </p:scale>
        <p:origin x="557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83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07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459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09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81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899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252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1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616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042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306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EFFB2-0015-4A00-BBE4-809C015142BE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7538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5" Type="http://schemas.openxmlformats.org/officeDocument/2006/relationships/image" Target="../media/image3.pn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6B0AC2-F9A6-4CFF-8931-27F5B612DD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480623" cy="2108843"/>
          </a:xfrm>
        </p:spPr>
        <p:txBody>
          <a:bodyPr>
            <a:no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Arial Black" panose="020B0A04020102020204" pitchFamily="34" charset="0"/>
              </a:rPr>
              <a:t>EFFECTIVENESS OF TREATMENT OF PATIENTS WITH GENERALIZED PERIODONTITIS WITH LIPOSOMAL QUERCETIN WITH CORRECTION OF THE ANTIOXIDANT PROTECTION SYSTEM</a:t>
            </a:r>
            <a:endParaRPr lang="ru-RU" sz="1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7BEE655-53EA-47D4-B038-37D2A5CDA0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92490" y="4165086"/>
            <a:ext cx="7775510" cy="15255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PhD, associate of professor at the Department of Dentistry,</a:t>
            </a:r>
          </a:p>
          <a:p>
            <a:pPr algn="r"/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Khudiakova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Maryna,</a:t>
            </a:r>
          </a:p>
          <a:p>
            <a:pPr algn="r"/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Kharkiv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Medical National University,</a:t>
            </a:r>
          </a:p>
          <a:p>
            <a:pPr algn="r"/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Kharkiv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, Ukraine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7BE205D-D077-4E06-8330-508D1C5282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887" y="1204955"/>
            <a:ext cx="1445979" cy="1445979"/>
          </a:xfrm>
          <a:prstGeom prst="rect">
            <a:avLst/>
          </a:prstGeom>
          <a:solidFill>
            <a:schemeClr val="bg2"/>
          </a:solidFill>
          <a:ln w="53975">
            <a:solidFill>
              <a:schemeClr val="accent4">
                <a:lumMod val="75000"/>
              </a:schemeClr>
            </a:solidFill>
          </a:ln>
        </p:spPr>
      </p:pic>
      <p:sp>
        <p:nvSpPr>
          <p:cNvPr id="9" name="Прямоугольник: скругленные противолежащие углы 8">
            <a:extLst>
              <a:ext uri="{FF2B5EF4-FFF2-40B4-BE49-F238E27FC236}">
                <a16:creationId xmlns:a16="http://schemas.microsoft.com/office/drawing/2014/main" id="{548EE2C1-AE9F-4B20-ADB6-A839B0EC6325}"/>
              </a:ext>
            </a:extLst>
          </p:cNvPr>
          <p:cNvSpPr/>
          <p:nvPr/>
        </p:nvSpPr>
        <p:spPr>
          <a:xfrm>
            <a:off x="2892490" y="905522"/>
            <a:ext cx="6144978" cy="1787393"/>
          </a:xfrm>
          <a:prstGeom prst="round2DiagRect">
            <a:avLst>
              <a:gd name="adj1" fmla="val 16667"/>
              <a:gd name="adj2" fmla="val 60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All-Ukrainian interdisciplinary</a:t>
            </a: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 and practical conference with international participation</a:t>
            </a:r>
            <a:endParaRPr lang="ru-RU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“Pathologies of the temporomandibular joint:</a:t>
            </a: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diagnostics, treatment protocols”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Poltava State Medical University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21, 2024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46EB26C-4E38-4760-99DF-FF67594A29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7991" y="821281"/>
            <a:ext cx="2780017" cy="18716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50800" dir="5400000" algn="ctr" rotWithShape="0">
              <a:schemeClr val="tx1"/>
            </a:outerShdw>
          </a:effectLst>
        </p:spPr>
      </p:pic>
      <p:pic>
        <p:nvPicPr>
          <p:cNvPr id="17" name="Звук 16">
            <a:hlinkClick r:id="" action="ppaction://media"/>
            <a:extLst>
              <a:ext uri="{FF2B5EF4-FFF2-40B4-BE49-F238E27FC236}">
                <a16:creationId xmlns:a16="http://schemas.microsoft.com/office/drawing/2014/main" id="{41B68519-BE59-4B56-A97D-FCF99CB4AB3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219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3957"/>
    </mc:Choice>
    <mc:Fallback>
      <p:transition spd="slow" advTm="539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E7F120-75A9-4056-94A5-EC4C951C9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rgbClr val="FF0000"/>
                </a:solidFill>
                <a:latin typeface="Arial Black" panose="020B0A04020102020204" pitchFamily="34" charset="0"/>
              </a:rPr>
              <a:t>Research results and their discussion</a:t>
            </a:r>
            <a:endParaRPr lang="ru-RU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A43307-66B2-4530-B924-66F3965E57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782" y="1442114"/>
            <a:ext cx="10982835" cy="448627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400" dirty="0">
                <a:latin typeface="Arial Narrow" panose="020B0606020202030204" pitchFamily="34" charset="0"/>
              </a:rPr>
              <a:t>The biochemical study showed that before treatment, the level of catalase activity ranged from 1.82 ± 0.19 to 2.8 ± 0.14 units. (normal 3.35 ± 0.08 units), SOD from 3.22 ± 0.16 to 4.3 ± 0.19 units (normal 4.73 ± 0.11 units), SH-groups from 2.82 ± 0.21 to 3.31 ± 0.26 </a:t>
            </a:r>
            <a:r>
              <a:rPr lang="en-US" sz="2400" dirty="0" err="1">
                <a:latin typeface="Arial Narrow" panose="020B0606020202030204" pitchFamily="34" charset="0"/>
              </a:rPr>
              <a:t>μmol</a:t>
            </a:r>
            <a:r>
              <a:rPr lang="en-US" sz="2400" dirty="0">
                <a:latin typeface="Arial Narrow" panose="020B0606020202030204" pitchFamily="34" charset="0"/>
              </a:rPr>
              <a:t>/l (normal 4.77 ± 0.16 </a:t>
            </a:r>
            <a:r>
              <a:rPr lang="en-US" sz="2400" dirty="0" err="1">
                <a:latin typeface="Arial Narrow" panose="020B0606020202030204" pitchFamily="34" charset="0"/>
              </a:rPr>
              <a:t>μmol</a:t>
            </a:r>
            <a:r>
              <a:rPr lang="en-US" sz="2400" dirty="0">
                <a:latin typeface="Arial Narrow" panose="020B0606020202030204" pitchFamily="34" charset="0"/>
              </a:rPr>
              <a:t>/l)</a:t>
            </a:r>
          </a:p>
          <a:p>
            <a:pPr marL="0" indent="0" algn="just">
              <a:buNone/>
            </a:pPr>
            <a:r>
              <a:rPr lang="en-US" sz="2400" dirty="0">
                <a:latin typeface="Arial Narrow" panose="020B0606020202030204" pitchFamily="34" charset="0"/>
              </a:rPr>
              <a:t>Local antioxidant therapy with liposomal quercetin increases the activity of enzymes and the non-enzymatic link of the antioxidant protection system. With the use of LQLC in 1 month, the activity of catalase at the initial stage was increased by 24 % (P &lt; 0.001), the activity of SOD - by 34 % (P &lt; 0.001), the level of SH-groups - by 16 % (P &lt; 0.01)</a:t>
            </a:r>
          </a:p>
          <a:p>
            <a:pPr marL="0" indent="0" algn="just">
              <a:buNone/>
            </a:pPr>
            <a:r>
              <a:rPr lang="en-US" sz="2400" dirty="0">
                <a:latin typeface="Arial Narrow" panose="020B0606020202030204" pitchFamily="34" charset="0"/>
              </a:rPr>
              <a:t>After 1 year, in patients with initial-I degree GP, the activity of catalase in the oral fluid increased to 3.81 ± 0.12 units, which was 1% higher than in 6 months (3.76 ± 0.11 units)</a:t>
            </a:r>
          </a:p>
          <a:p>
            <a:pPr marL="0" indent="0" algn="just">
              <a:buNone/>
            </a:pPr>
            <a:r>
              <a:rPr lang="en-US" sz="2400" dirty="0">
                <a:latin typeface="Arial Narrow" panose="020B0606020202030204" pitchFamily="34" charset="0"/>
              </a:rPr>
              <a:t>The activity of SOD in the oral fluid increased to 5.42 ± 0.13 units, which was 2% lower than at the 6-month follow-up (5.51 ± 0.18 units). The level of SH-groups in the oral fluid increased to 5.32 ± 0.18 </a:t>
            </a:r>
            <a:r>
              <a:rPr lang="en-US" sz="2400" dirty="0" err="1">
                <a:latin typeface="Arial Narrow" panose="020B0606020202030204" pitchFamily="34" charset="0"/>
              </a:rPr>
              <a:t>μmol</a:t>
            </a:r>
            <a:r>
              <a:rPr lang="en-US" sz="2400" dirty="0">
                <a:latin typeface="Arial Narrow" panose="020B0606020202030204" pitchFamily="34" charset="0"/>
              </a:rPr>
              <a:t>/l, which is 1% higher than in 6 months (5.25 ± 0.19 </a:t>
            </a:r>
            <a:r>
              <a:rPr lang="en-US" sz="2400" dirty="0" err="1">
                <a:latin typeface="Arial Narrow" panose="020B0606020202030204" pitchFamily="34" charset="0"/>
              </a:rPr>
              <a:t>μmol</a:t>
            </a:r>
            <a:r>
              <a:rPr lang="en-US" sz="2400" dirty="0">
                <a:latin typeface="Arial Narrow" panose="020B0606020202030204" pitchFamily="34" charset="0"/>
              </a:rPr>
              <a:t>/l)</a:t>
            </a:r>
            <a:endParaRPr lang="ru-RU" sz="2400" dirty="0">
              <a:latin typeface="Arial Narrow" panose="020B0606020202030204" pitchFamily="34" charset="0"/>
            </a:endParaRPr>
          </a:p>
        </p:txBody>
      </p:sp>
      <p:pic>
        <p:nvPicPr>
          <p:cNvPr id="6" name="Звук 5">
            <a:hlinkClick r:id="" action="ppaction://media"/>
            <a:extLst>
              <a:ext uri="{FF2B5EF4-FFF2-40B4-BE49-F238E27FC236}">
                <a16:creationId xmlns:a16="http://schemas.microsoft.com/office/drawing/2014/main" id="{19D3EE34-04A1-4C73-89F1-E91EE14CB63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566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4360"/>
    </mc:Choice>
    <mc:Fallback>
      <p:transition spd="slow" advTm="2143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31066B-1A7F-4A29-B4D7-6B6D16C19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382556"/>
            <a:ext cx="10189029" cy="60804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  <a:latin typeface="Arial Black" panose="020B0A04020102020204" pitchFamily="34" charset="0"/>
              </a:rPr>
              <a:t>Conclusions</a:t>
            </a:r>
            <a:endParaRPr lang="ru-RU" sz="4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803847-FA67-40D4-BCF5-9074D970EC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3487" y="1136343"/>
            <a:ext cx="10803835" cy="4918228"/>
          </a:xfrm>
        </p:spPr>
        <p:txBody>
          <a:bodyPr>
            <a:noAutofit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>
                <a:latin typeface="Arial Narrow" panose="020B0606020202030204" pitchFamily="34" charset="0"/>
                <a:ea typeface="Times New Roman" panose="02020603050405020304" pitchFamily="18" charset="0"/>
              </a:rPr>
              <a:t>The antioxidant effects of the liposomal form of quercetin are superior to those of quercetin granules that are not involved in the liposomal membrane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>
                <a:latin typeface="Arial Narrow" panose="020B0606020202030204" pitchFamily="34" charset="0"/>
                <a:ea typeface="Times New Roman" panose="02020603050405020304" pitchFamily="18" charset="0"/>
              </a:rPr>
              <a:t>This allows us to believe that the leading mechanism of quercetin's protective effects is its protection by the liposomal membrane from the action of various biological substances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>
                <a:latin typeface="Arial Narrow" panose="020B0606020202030204" pitchFamily="34" charset="0"/>
                <a:ea typeface="Times New Roman" panose="02020603050405020304" pitchFamily="18" charset="0"/>
              </a:rPr>
              <a:t>The use of liposomal form of quercetin for local therapy by the method of directed transportation and the use of periodontal caps for prolonged action of drugs may be a new promising direction in the complex treatment of generalized periodontitis</a:t>
            </a:r>
            <a:endParaRPr lang="ru-RU" dirty="0">
              <a:latin typeface="Arial Narrow" panose="020B0606020202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4" name="Звук 3">
            <a:hlinkClick r:id="" action="ppaction://media"/>
            <a:extLst>
              <a:ext uri="{FF2B5EF4-FFF2-40B4-BE49-F238E27FC236}">
                <a16:creationId xmlns:a16="http://schemas.microsoft.com/office/drawing/2014/main" id="{66267A4A-1C4A-488F-B418-35EF45801C7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87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9792"/>
    </mc:Choice>
    <mc:Fallback>
      <p:transition spd="slow" advTm="697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459450A-45D9-4716-AA6E-C2120EBCE7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770" y="0"/>
            <a:ext cx="10354235" cy="6858000"/>
          </a:xfrm>
          <a:prstGeom prst="rect">
            <a:avLst/>
          </a:prstGeom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id="{2873CFA0-87D0-4F63-ADA9-FB71B15F1041}"/>
              </a:ext>
            </a:extLst>
          </p:cNvPr>
          <p:cNvSpPr/>
          <p:nvPr/>
        </p:nvSpPr>
        <p:spPr>
          <a:xfrm>
            <a:off x="7579562" y="5695121"/>
            <a:ext cx="384644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 Black" panose="020B0A04020102020204" pitchFamily="34" charset="0"/>
              </a:rPr>
              <a:t>Thanks for your attention!!!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2" name="Звук 1">
            <a:hlinkClick r:id="" action="ppaction://media"/>
            <a:extLst>
              <a:ext uri="{FF2B5EF4-FFF2-40B4-BE49-F238E27FC236}">
                <a16:creationId xmlns:a16="http://schemas.microsoft.com/office/drawing/2014/main" id="{4C46FE73-50B3-43B1-90DB-4ABD7B1704C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987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671"/>
    </mc:Choice>
    <mc:Fallback>
      <p:transition spd="slow" advTm="76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5D3969-F4ED-4BF0-8B8B-C851EF9BD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48478"/>
            <a:ext cx="3932237" cy="46713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2DF7DEB-56A8-4F77-BE63-6D6EFDF7F1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9496" y="805071"/>
            <a:ext cx="4372530" cy="5595730"/>
          </a:xfrm>
        </p:spPr>
        <p:txBody>
          <a:bodyPr>
            <a:noAutofit/>
          </a:bodyPr>
          <a:lstStyle/>
          <a:p>
            <a:pPr algn="just"/>
            <a:r>
              <a:rPr lang="en-US" sz="2000" dirty="0">
                <a:latin typeface="Arial Narrow" panose="020B0606020202030204" pitchFamily="34" charset="0"/>
              </a:rPr>
              <a:t>Free radical oxidation processes in the oral cavity play an important role in the development of generalized periodontitis</a:t>
            </a:r>
          </a:p>
          <a:p>
            <a:pPr algn="just"/>
            <a:r>
              <a:rPr lang="en-US" sz="2000" dirty="0">
                <a:latin typeface="Arial Narrow" panose="020B0606020202030204" pitchFamily="34" charset="0"/>
              </a:rPr>
              <a:t>The main factors that provoke local activation of biomolecular peroxidation are local factors - dental plaque, microflora, etc.</a:t>
            </a:r>
          </a:p>
          <a:p>
            <a:pPr algn="just"/>
            <a:r>
              <a:rPr lang="en-US" sz="2000" dirty="0">
                <a:latin typeface="Arial Narrow" panose="020B0606020202030204" pitchFamily="34" charset="0"/>
              </a:rPr>
              <a:t>However, inflammatory processes in periodontal tissues are secondary to systemic processes of maladaptation, in which a special role belongs to the mechanisms of free radical oxidation and insufficiency of the antioxidant protection system</a:t>
            </a:r>
          </a:p>
          <a:p>
            <a:pPr algn="just"/>
            <a:r>
              <a:rPr lang="en-US" sz="2000" dirty="0">
                <a:latin typeface="Arial Narrow" panose="020B0606020202030204" pitchFamily="34" charset="0"/>
              </a:rPr>
              <a:t>Against the background of the development of generalized chronic periodontitis, depending on the severity, a significant decrease in the activity of superoxide dismutase, catalase and the level of SH-groups in the patients' oral fluid was revealed</a:t>
            </a:r>
            <a:endParaRPr lang="ru-RU" sz="2000" dirty="0">
              <a:latin typeface="Arial Narrow" panose="020B060602020203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1046D8A-7771-4D23-A15E-8F56FAFD49C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3" t="18537" r="12956" b="252"/>
          <a:stretch/>
        </p:blipFill>
        <p:spPr>
          <a:xfrm>
            <a:off x="5615609" y="1540565"/>
            <a:ext cx="5739779" cy="4068142"/>
          </a:xfrm>
          <a:prstGeom prst="rect">
            <a:avLst/>
          </a:prstGeom>
          <a:ln w="60325">
            <a:solidFill>
              <a:schemeClr val="tx1"/>
            </a:solidFill>
          </a:ln>
        </p:spPr>
      </p:pic>
      <p:sp>
        <p:nvSpPr>
          <p:cNvPr id="9" name="Объект 8">
            <a:extLst>
              <a:ext uri="{FF2B5EF4-FFF2-40B4-BE49-F238E27FC236}">
                <a16:creationId xmlns:a16="http://schemas.microsoft.com/office/drawing/2014/main" id="{F0B040DC-69F0-4CC2-A93B-6E4C0987D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Звук 9">
            <a:hlinkClick r:id="" action="ppaction://media"/>
            <a:extLst>
              <a:ext uri="{FF2B5EF4-FFF2-40B4-BE49-F238E27FC236}">
                <a16:creationId xmlns:a16="http://schemas.microsoft.com/office/drawing/2014/main" id="{EB2E151B-0346-4125-93B2-76F7F0ECCB8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553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5217"/>
    </mc:Choice>
    <mc:Fallback>
      <p:transition spd="slow" advTm="652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9DE6E0-BB2A-409D-B49D-14DB463DD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br>
              <a:rPr lang="en-US" sz="1800" dirty="0">
                <a:latin typeface="Arial Narrow" panose="020B0606020202030204" pitchFamily="34" charset="0"/>
              </a:rPr>
            </a:br>
            <a:endParaRPr lang="ru-RU" sz="1800" dirty="0">
              <a:latin typeface="Arial Narrow" panose="020B0606020202030204" pitchFamily="34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5FFF1F6-CAB8-484F-8AE0-9CA24D5DE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7383" y="1888435"/>
            <a:ext cx="4952485" cy="4414711"/>
          </a:xfrm>
        </p:spPr>
        <p:txBody>
          <a:bodyPr>
            <a:noAutofit/>
          </a:bodyPr>
          <a:lstStyle/>
          <a:p>
            <a:pPr algn="just"/>
            <a:r>
              <a:rPr lang="en-US" sz="1800" dirty="0">
                <a:latin typeface="Arial Narrow" panose="020B0606020202030204" pitchFamily="34" charset="0"/>
              </a:rPr>
              <a:t>Microbes from all walks of life, including bacteria, viruses, fungi and parasites, can cause infection</a:t>
            </a:r>
          </a:p>
          <a:p>
            <a:pPr algn="just"/>
            <a:r>
              <a:rPr lang="en-US" sz="1800" dirty="0">
                <a:latin typeface="Arial Narrow" panose="020B0606020202030204" pitchFamily="34" charset="0"/>
              </a:rPr>
              <a:t>Infection is perceived by the host, often leading to activation of the inflammasome, a cytosolic macromolecular signaling platform</a:t>
            </a:r>
          </a:p>
          <a:p>
            <a:pPr algn="just"/>
            <a:r>
              <a:rPr lang="en-US" sz="1800" dirty="0">
                <a:latin typeface="Arial Narrow" panose="020B0606020202030204" pitchFamily="34" charset="0"/>
              </a:rPr>
              <a:t>Host-mediated infection perception occurs when pathogens introduce or transfer pathogen-associated molecular patterns (PAMPs) into the cytoplasm or cause damage that triggers the cytosolic release of dangerous molecular patterns (DAMPs) in the host cell</a:t>
            </a:r>
          </a:p>
          <a:p>
            <a:pPr algn="just"/>
            <a:r>
              <a:rPr lang="en-US" sz="1800" dirty="0">
                <a:latin typeface="Arial Narrow" panose="020B0606020202030204" pitchFamily="34" charset="0"/>
              </a:rPr>
              <a:t>Recognition of PAMPs and DAMPs by inflammatory sensors, including NLRP1, NLRP3, NLRC4, NAIP, AIM2 and Pyrin, initiates a cascade of events that result in inflammation and cell death</a:t>
            </a:r>
          </a:p>
          <a:p>
            <a:pPr algn="just"/>
            <a:r>
              <a:rPr lang="en-US" sz="1800" dirty="0">
                <a:latin typeface="Arial Narrow" panose="020B0606020202030204" pitchFamily="34" charset="0"/>
              </a:rPr>
              <a:t>However, pathogens can deploy virulence factors that can minimize or evade host detection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E474C66F-C3A0-4749-B23B-92291BFACCD9}"/>
              </a:ext>
            </a:extLst>
          </p:cNvPr>
          <p:cNvSpPr/>
          <p:nvPr/>
        </p:nvSpPr>
        <p:spPr>
          <a:xfrm>
            <a:off x="188842" y="60636"/>
            <a:ext cx="5516217" cy="17085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Hayward, J. A., Mathur, A., Ngo, C., &amp; Man, S. M. (2018). Cytosolic Recognition of Microbes and Pathogens: Inflammasomes in Action. Microbiology and Molecular Biology Reviews, 82(4). doi:10.1128/mmbr.00015-18 </a:t>
            </a:r>
            <a:endParaRPr lang="ru-RU" dirty="0">
              <a:latin typeface="Arial Narrow" panose="020B060602020203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04136FC-CF7F-4630-9975-F0074F26932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4"/>
          <a:srcRect l="790" r="790"/>
          <a:stretch>
            <a:fillRect/>
          </a:stretch>
        </p:blipFill>
        <p:spPr>
          <a:xfrm>
            <a:off x="5705059" y="1355173"/>
            <a:ext cx="6172200" cy="4873625"/>
          </a:xfrm>
          <a:prstGeom prst="rect">
            <a:avLst/>
          </a:prstGeom>
          <a:solidFill>
            <a:schemeClr val="tx1"/>
          </a:solidFill>
          <a:ln w="95250">
            <a:solidFill>
              <a:schemeClr val="tx1"/>
            </a:solidFill>
          </a:ln>
        </p:spPr>
      </p:pic>
      <p:pic>
        <p:nvPicPr>
          <p:cNvPr id="10" name="Звук 9">
            <a:hlinkClick r:id="" action="ppaction://media"/>
            <a:extLst>
              <a:ext uri="{FF2B5EF4-FFF2-40B4-BE49-F238E27FC236}">
                <a16:creationId xmlns:a16="http://schemas.microsoft.com/office/drawing/2014/main" id="{3BBE20BD-5E0A-4372-8B59-50588EE1C26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773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7001"/>
    </mc:Choice>
    <mc:Fallback>
      <p:transition spd="slow" advTm="770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7886F5B-8FBA-4E58-84DA-DC758231DE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78" y="1476433"/>
            <a:ext cx="12048022" cy="3980150"/>
          </a:xfrm>
          <a:prstGeom prst="rect">
            <a:avLst/>
          </a:prstGeom>
        </p:spPr>
      </p:pic>
      <p:pic>
        <p:nvPicPr>
          <p:cNvPr id="5" name="Звук 4">
            <a:hlinkClick r:id="" action="ppaction://media"/>
            <a:extLst>
              <a:ext uri="{FF2B5EF4-FFF2-40B4-BE49-F238E27FC236}">
                <a16:creationId xmlns:a16="http://schemas.microsoft.com/office/drawing/2014/main" id="{1938758B-35E8-4022-8610-035E815F25C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047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40"/>
    </mc:Choice>
    <mc:Fallback>
      <p:transition spd="slow" advTm="10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8D5E2D-8117-45BB-A4BF-C665F024A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0215D9F-9445-403E-95BD-4B8AB246363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2B88956-8BED-46CD-AC6A-F9C2B25367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5327" y="950912"/>
            <a:ext cx="6095963" cy="3793711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53D56D06-B5BA-4252-A050-91EC43A150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6487" y="2140364"/>
            <a:ext cx="4876030" cy="4608306"/>
          </a:xfrm>
        </p:spPr>
        <p:txBody>
          <a:bodyPr>
            <a:noAutofit/>
          </a:bodyPr>
          <a:lstStyle/>
          <a:p>
            <a:pPr algn="just"/>
            <a:r>
              <a:rPr lang="en-US" sz="1400" dirty="0">
                <a:latin typeface="Arial Narrow" panose="020B0606020202030204" pitchFamily="34" charset="0"/>
              </a:rPr>
              <a:t>Depending on the stimulus, certain inflammasomes assemble to recruit and activate procaspase-1, which will promote the induction of </a:t>
            </a:r>
            <a:r>
              <a:rPr lang="en-US" sz="1400" dirty="0" err="1">
                <a:latin typeface="Arial Narrow" panose="020B0606020202030204" pitchFamily="34" charset="0"/>
              </a:rPr>
              <a:t>pyroptosis</a:t>
            </a:r>
            <a:r>
              <a:rPr lang="en-US" sz="1400" dirty="0">
                <a:latin typeface="Arial Narrow" panose="020B0606020202030204" pitchFamily="34" charset="0"/>
              </a:rPr>
              <a:t> and the maturation of proinflammatory IL-1β and proinflammatory IL-18 to their secretory forms NLRP1 inflammasome is activated by the protease activity of Bacillus anthracis lethal toxin (BT)</a:t>
            </a:r>
          </a:p>
          <a:p>
            <a:pPr algn="just"/>
            <a:r>
              <a:rPr lang="en-US" sz="1400" dirty="0">
                <a:latin typeface="Arial Narrow" panose="020B0606020202030204" pitchFamily="34" charset="0"/>
              </a:rPr>
              <a:t>The canonical NLRP3 inflammasome is triggered by several DAMPs and PAMPs</a:t>
            </a:r>
          </a:p>
          <a:p>
            <a:pPr algn="just"/>
            <a:r>
              <a:rPr lang="en-US" sz="1400" dirty="0">
                <a:latin typeface="Arial Narrow" panose="020B0606020202030204" pitchFamily="34" charset="0"/>
              </a:rPr>
              <a:t>Non-canonical NLRP3 inflammasome is stimulated by intracellular LPS after caspase-11</a:t>
            </a:r>
          </a:p>
          <a:p>
            <a:pPr algn="just"/>
            <a:r>
              <a:rPr lang="en-US" sz="1400" dirty="0" err="1">
                <a:latin typeface="Arial Narrow" panose="020B0606020202030204" pitchFamily="34" charset="0"/>
              </a:rPr>
              <a:t>Pyroptosis</a:t>
            </a:r>
            <a:r>
              <a:rPr lang="en-US" sz="1400" dirty="0">
                <a:latin typeface="Arial Narrow" panose="020B0606020202030204" pitchFamily="34" charset="0"/>
              </a:rPr>
              <a:t> and secretion of HMGB1 and IL1α are autonomously relayed by caspase-11 in a non-canonical way </a:t>
            </a:r>
          </a:p>
          <a:p>
            <a:pPr algn="just"/>
            <a:r>
              <a:rPr lang="en-US" sz="1400" dirty="0">
                <a:latin typeface="Arial Narrow" panose="020B0606020202030204" pitchFamily="34" charset="0"/>
              </a:rPr>
              <a:t>NLRC4 activation of the inflammasome occurs in 2 stages</a:t>
            </a:r>
          </a:p>
          <a:p>
            <a:pPr algn="just"/>
            <a:r>
              <a:rPr lang="en-US" sz="1400" dirty="0">
                <a:latin typeface="Arial Narrow" panose="020B0606020202030204" pitchFamily="34" charset="0"/>
              </a:rPr>
              <a:t>First, cytosolic flagellin activates </a:t>
            </a:r>
            <a:r>
              <a:rPr lang="en-US" sz="1400" dirty="0" err="1">
                <a:latin typeface="Arial Narrow" panose="020B0606020202030204" pitchFamily="34" charset="0"/>
              </a:rPr>
              <a:t>PKCδ</a:t>
            </a:r>
            <a:r>
              <a:rPr lang="en-US" sz="1400" dirty="0">
                <a:latin typeface="Arial Narrow" panose="020B0606020202030204" pitchFamily="34" charset="0"/>
              </a:rPr>
              <a:t> and other kinases that can phosphorylate NLRC4Ser533Secondly, NAIP-mediated recognition of bacterial components promotes NAIP-NLRC4 oligomerization and activation of the inflammasome</a:t>
            </a:r>
          </a:p>
          <a:p>
            <a:pPr algn="just"/>
            <a:r>
              <a:rPr lang="en-US" sz="1400" dirty="0">
                <a:latin typeface="Arial Narrow" panose="020B0606020202030204" pitchFamily="34" charset="0"/>
              </a:rPr>
              <a:t>The AIM2 inflammasome recognizes cytosolic dsDNA</a:t>
            </a:r>
          </a:p>
          <a:p>
            <a:pPr algn="just"/>
            <a:r>
              <a:rPr lang="en-US" sz="1400" dirty="0">
                <a:latin typeface="Arial Narrow" panose="020B0606020202030204" pitchFamily="34" charset="0"/>
              </a:rPr>
              <a:t>Toxin-induced modifications of cellular </a:t>
            </a:r>
            <a:r>
              <a:rPr lang="en-US" sz="1400" dirty="0" err="1">
                <a:latin typeface="Arial Narrow" panose="020B0606020202030204" pitchFamily="34" charset="0"/>
              </a:rPr>
              <a:t>RhoGTPs</a:t>
            </a:r>
            <a:r>
              <a:rPr lang="en-US" sz="1400" dirty="0">
                <a:latin typeface="Arial Narrow" panose="020B0606020202030204" pitchFamily="34" charset="0"/>
              </a:rPr>
              <a:t> are perceived by PYRIN, leading to inflammasome activation</a:t>
            </a:r>
            <a:endParaRPr lang="ru-RU" sz="1400" dirty="0">
              <a:latin typeface="Arial Narrow" panose="020B0606020202030204" pitchFamily="34" charset="0"/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72916B1-0AE8-4068-AA5D-50E8E393B4D0}"/>
              </a:ext>
            </a:extLst>
          </p:cNvPr>
          <p:cNvSpPr/>
          <p:nvPr/>
        </p:nvSpPr>
        <p:spPr>
          <a:xfrm>
            <a:off x="166486" y="109330"/>
            <a:ext cx="5016701" cy="19480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 Narrow" panose="020B0606020202030204" pitchFamily="34" charset="0"/>
              </a:rPr>
              <a:t>Saavedra Pedro H. V., Demon Dieter, Van </a:t>
            </a:r>
            <a:r>
              <a:rPr lang="en-US" sz="1400" dirty="0" err="1">
                <a:latin typeface="Arial Narrow" panose="020B0606020202030204" pitchFamily="34" charset="0"/>
              </a:rPr>
              <a:t>Gorp</a:t>
            </a:r>
            <a:r>
              <a:rPr lang="en-US" sz="1400" dirty="0">
                <a:latin typeface="Arial Narrow" panose="020B0606020202030204" pitchFamily="34" charset="0"/>
              </a:rPr>
              <a:t> Hanne Van </a:t>
            </a:r>
            <a:r>
              <a:rPr lang="en-US" sz="1400" dirty="0" err="1">
                <a:latin typeface="Arial Narrow" panose="020B0606020202030204" pitchFamily="34" charset="0"/>
              </a:rPr>
              <a:t>Gorp</a:t>
            </a:r>
            <a:r>
              <a:rPr lang="en-US" sz="1400" dirty="0">
                <a:latin typeface="Arial Narrow" panose="020B0606020202030204" pitchFamily="34" charset="0"/>
              </a:rPr>
              <a:t>, </a:t>
            </a:r>
            <a:r>
              <a:rPr lang="en-US" sz="1400" dirty="0" err="1">
                <a:latin typeface="Arial Narrow" panose="020B0606020202030204" pitchFamily="34" charset="0"/>
              </a:rPr>
              <a:t>Lamkanfi</a:t>
            </a:r>
            <a:r>
              <a:rPr lang="en-US" sz="1400" dirty="0">
                <a:latin typeface="Arial Narrow" panose="020B0606020202030204" pitchFamily="34" charset="0"/>
              </a:rPr>
              <a:t> Mohamed (2015). Protective and detrimental roles of inflammasomes in disease. </a:t>
            </a:r>
            <a:r>
              <a:rPr lang="en-US" sz="1400" dirty="0" err="1">
                <a:latin typeface="Arial Narrow" panose="020B0606020202030204" pitchFamily="34" charset="0"/>
              </a:rPr>
              <a:t>Semin</a:t>
            </a:r>
            <a:r>
              <a:rPr lang="en-US" sz="1400" dirty="0">
                <a:latin typeface="Arial Narrow" panose="020B0606020202030204" pitchFamily="34" charset="0"/>
              </a:rPr>
              <a:t> </a:t>
            </a:r>
            <a:r>
              <a:rPr lang="en-US" sz="1400" dirty="0" err="1">
                <a:latin typeface="Arial Narrow" panose="020B0606020202030204" pitchFamily="34" charset="0"/>
              </a:rPr>
              <a:t>Immunopathol</a:t>
            </a:r>
            <a:r>
              <a:rPr lang="en-US" sz="1400" dirty="0">
                <a:latin typeface="Arial Narrow" panose="020B0606020202030204" pitchFamily="34" charset="0"/>
              </a:rPr>
              <a:t>. </a:t>
            </a:r>
            <a:r>
              <a:rPr lang="en-US" sz="1400" dirty="0" err="1">
                <a:latin typeface="Arial Narrow" panose="020B0606020202030204" pitchFamily="34" charset="0"/>
              </a:rPr>
              <a:t>doi</a:t>
            </a:r>
            <a:r>
              <a:rPr lang="en-US" sz="1400" dirty="0">
                <a:latin typeface="Arial Narrow" panose="020B0606020202030204" pitchFamily="34" charset="0"/>
              </a:rPr>
              <a:t> 10.1007/s00281-015-0485-5</a:t>
            </a:r>
          </a:p>
        </p:txBody>
      </p:sp>
      <p:pic>
        <p:nvPicPr>
          <p:cNvPr id="9" name="Звук 8">
            <a:hlinkClick r:id="" action="ppaction://media"/>
            <a:extLst>
              <a:ext uri="{FF2B5EF4-FFF2-40B4-BE49-F238E27FC236}">
                <a16:creationId xmlns:a16="http://schemas.microsoft.com/office/drawing/2014/main" id="{47A9E929-E4D5-44D3-9B3F-4C0774A6F04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8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8356"/>
    </mc:Choice>
    <mc:Fallback>
      <p:transition spd="slow" advTm="1383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CBC7B9-4986-44A8-8B2F-BE80F2313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8405BB0-DC2C-437D-A7E8-929AC3DE1C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093735" y="1401417"/>
            <a:ext cx="6863403" cy="3007285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D23A3360-F298-4BC7-8DAF-C27FA01C29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57810" y="2236304"/>
            <a:ext cx="4414216" cy="4025348"/>
          </a:xfrm>
        </p:spPr>
        <p:txBody>
          <a:bodyPr>
            <a:noAutofit/>
          </a:bodyPr>
          <a:lstStyle/>
          <a:p>
            <a:pPr algn="just"/>
            <a:r>
              <a:rPr lang="en-US" sz="2400" dirty="0">
                <a:latin typeface="Arial Narrow" panose="020B0606020202030204" pitchFamily="34" charset="0"/>
              </a:rPr>
              <a:t>Increased levels of inflammasome and IL-1b in modeling of experimental periodontitis</a:t>
            </a:r>
          </a:p>
          <a:p>
            <a:pPr algn="just"/>
            <a:r>
              <a:rPr lang="en-US" sz="2400" dirty="0">
                <a:latin typeface="Arial Narrow" panose="020B0606020202030204" pitchFamily="34" charset="0"/>
              </a:rPr>
              <a:t>Inflammasome components increase in experimental periodontitis</a:t>
            </a:r>
          </a:p>
          <a:p>
            <a:pPr algn="just"/>
            <a:r>
              <a:rPr lang="en-US" sz="2400" dirty="0">
                <a:latin typeface="Arial Narrow" panose="020B0606020202030204" pitchFamily="34" charset="0"/>
              </a:rPr>
              <a:t>Periodontitis was induced in mice using a ligature model for 10 days</a:t>
            </a:r>
            <a:endParaRPr lang="ru-RU" sz="2400" dirty="0">
              <a:latin typeface="Arial Narrow" panose="020B0606020202030204" pitchFamily="34" charset="0"/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F3FF415-027C-405A-B809-F2678EC4EF5E}"/>
              </a:ext>
            </a:extLst>
          </p:cNvPr>
          <p:cNvSpPr/>
          <p:nvPr/>
        </p:nvSpPr>
        <p:spPr>
          <a:xfrm>
            <a:off x="357809" y="278296"/>
            <a:ext cx="4552121" cy="1779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Julie T. </a:t>
            </a:r>
            <a:r>
              <a:rPr lang="en-US" dirty="0" err="1">
                <a:latin typeface="Arial Narrow" panose="020B0606020202030204" pitchFamily="34" charset="0"/>
              </a:rPr>
              <a:t>Marchesan</a:t>
            </a:r>
            <a:r>
              <a:rPr lang="en-US" dirty="0">
                <a:latin typeface="Arial Narrow" panose="020B0606020202030204" pitchFamily="34" charset="0"/>
              </a:rPr>
              <a:t> Role of inflammasomes in the pathogenesis of periodontal disease and therapeutics. Periodontology 2000. 2020;82:93-114</a:t>
            </a:r>
          </a:p>
        </p:txBody>
      </p:sp>
      <p:pic>
        <p:nvPicPr>
          <p:cNvPr id="8" name="Звук 7">
            <a:hlinkClick r:id="" action="ppaction://media"/>
            <a:extLst>
              <a:ext uri="{FF2B5EF4-FFF2-40B4-BE49-F238E27FC236}">
                <a16:creationId xmlns:a16="http://schemas.microsoft.com/office/drawing/2014/main" id="{476C1157-5FBC-4E55-842E-6C528FBE841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98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787"/>
    </mc:Choice>
    <mc:Fallback>
      <p:transition spd="slow" advTm="217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67CABE-348B-46E8-9F6A-BD5D42201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B523BFD-9E68-42E4-9636-9A2988E6B2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6226" y="2057400"/>
            <a:ext cx="4155799" cy="3811588"/>
          </a:xfrm>
        </p:spPr>
        <p:txBody>
          <a:bodyPr>
            <a:noAutofit/>
          </a:bodyPr>
          <a:lstStyle/>
          <a:p>
            <a:pPr algn="just"/>
            <a:r>
              <a:rPr lang="en-US" sz="2000" dirty="0">
                <a:latin typeface="Arial Narrow" panose="020B0606020202030204" pitchFamily="34" charset="0"/>
              </a:rPr>
              <a:t>The possibilities of correcting the pathogenetic mechanisms of GP by using domestic drugs of natural origin with anti-inflammatory and antioxidant properties - liposomal quercetin-lectin complex (</a:t>
            </a:r>
            <a:r>
              <a:rPr lang="en-US" sz="2000" dirty="0" err="1">
                <a:latin typeface="Arial Narrow" panose="020B0606020202030204" pitchFamily="34" charset="0"/>
              </a:rPr>
              <a:t>Lipoflavon</a:t>
            </a:r>
            <a:r>
              <a:rPr lang="en-US" sz="2000" dirty="0">
                <a:latin typeface="Arial Narrow" panose="020B0606020202030204" pitchFamily="34" charset="0"/>
              </a:rPr>
              <a:t>, CJSC “</a:t>
            </a:r>
            <a:r>
              <a:rPr lang="en-US" sz="2000" dirty="0" err="1">
                <a:latin typeface="Arial Narrow" panose="020B0606020202030204" pitchFamily="34" charset="0"/>
              </a:rPr>
              <a:t>Biolek</a:t>
            </a:r>
            <a:r>
              <a:rPr lang="en-US" sz="2000" dirty="0">
                <a:latin typeface="Arial Narrow" panose="020B0606020202030204" pitchFamily="34" charset="0"/>
              </a:rPr>
              <a:t>”, </a:t>
            </a:r>
            <a:r>
              <a:rPr lang="en-US" sz="2000" dirty="0" err="1">
                <a:latin typeface="Arial Narrow" panose="020B0606020202030204" pitchFamily="34" charset="0"/>
              </a:rPr>
              <a:t>Kharkiv</a:t>
            </a:r>
            <a:r>
              <a:rPr lang="en-US" sz="2000" dirty="0">
                <a:latin typeface="Arial Narrow" panose="020B0606020202030204" pitchFamily="34" charset="0"/>
              </a:rPr>
              <a:t>, Ukraine) remain unexplored.</a:t>
            </a:r>
          </a:p>
          <a:p>
            <a:pPr algn="just"/>
            <a:r>
              <a:rPr lang="en-US" sz="2000" dirty="0">
                <a:latin typeface="Arial Narrow" panose="020B0606020202030204" pitchFamily="34" charset="0"/>
              </a:rPr>
              <a:t>Additional research is needed to establish its role in the drug treatment of patients with GP</a:t>
            </a:r>
            <a:endParaRPr lang="ru-RU" sz="2000" dirty="0">
              <a:latin typeface="Arial Narrow" panose="020B060602020203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1454E1D-0A82-4843-92BE-DA2D7D9BD2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6721" y="0"/>
            <a:ext cx="6858000" cy="6858000"/>
          </a:xfrm>
          <a:prstGeom prst="rect">
            <a:avLst/>
          </a:prstGeom>
        </p:spPr>
      </p:pic>
      <p:sp>
        <p:nvSpPr>
          <p:cNvPr id="7" name="Рисунок 6">
            <a:extLst>
              <a:ext uri="{FF2B5EF4-FFF2-40B4-BE49-F238E27FC236}">
                <a16:creationId xmlns:a16="http://schemas.microsoft.com/office/drawing/2014/main" id="{EEF5C90E-E1B2-4F9C-B87B-3D4CFEDB50F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pic>
        <p:nvPicPr>
          <p:cNvPr id="8" name="Звук 7">
            <a:hlinkClick r:id="" action="ppaction://media"/>
            <a:extLst>
              <a:ext uri="{FF2B5EF4-FFF2-40B4-BE49-F238E27FC236}">
                <a16:creationId xmlns:a16="http://schemas.microsoft.com/office/drawing/2014/main" id="{BFFE99B2-0D08-461A-BA7C-FC74D85ED0D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112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606"/>
    </mc:Choice>
    <mc:Fallback>
      <p:transition spd="slow" advTm="376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7A0339-79A0-4288-842C-41B3BD0B3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068356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+mn-cs"/>
              </a:rPr>
              <a:t>The aim of the study </a:t>
            </a:r>
            <a:endParaRPr lang="ru-RU" sz="4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47F262-4F6B-444B-93EC-4A55640D0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54156"/>
            <a:ext cx="9601200" cy="4113244"/>
          </a:xfrm>
        </p:spPr>
        <p:txBody>
          <a:bodyPr>
            <a:noAutofit/>
          </a:bodyPr>
          <a:lstStyle/>
          <a:p>
            <a:pPr algn="just"/>
            <a:r>
              <a:rPr lang="en-US" sz="3200" b="1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The aim of the study was</a:t>
            </a:r>
            <a:r>
              <a:rPr lang="en-US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to evaluate the therapeutic effectiveness of the antioxidant effect of liposomal quercetin in the oral fluid of patients with generalized periodontitis of chronic course of initial-I severity in local treatment by the dynamics of changes in the antioxidant system: catalase activity, superoxide dismutase and the level of SH-groups</a:t>
            </a:r>
            <a:endParaRPr lang="ru-RU" sz="3200" dirty="0">
              <a:latin typeface="Arial Narrow" panose="020B0606020202030204" pitchFamily="34" charset="0"/>
            </a:endParaRPr>
          </a:p>
        </p:txBody>
      </p:sp>
      <p:pic>
        <p:nvPicPr>
          <p:cNvPr id="6" name="Звук 5">
            <a:hlinkClick r:id="" action="ppaction://media"/>
            <a:extLst>
              <a:ext uri="{FF2B5EF4-FFF2-40B4-BE49-F238E27FC236}">
                <a16:creationId xmlns:a16="http://schemas.microsoft.com/office/drawing/2014/main" id="{36AC78CF-C101-485B-88A5-E06FAE04688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508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4109"/>
    </mc:Choice>
    <mc:Fallback>
      <p:transition spd="slow" advTm="341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B0B683-EB41-4F2D-9CF3-7165844D1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24841"/>
            <a:ext cx="9703837" cy="991400"/>
          </a:xfrm>
        </p:spPr>
        <p:txBody>
          <a:bodyPr>
            <a:normAutofit fontScale="90000"/>
          </a:bodyPr>
          <a:lstStyle/>
          <a:p>
            <a:pPr marL="384048" lvl="0" indent="-384048" algn="ctr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</a:pPr>
            <a:r>
              <a:rPr lang="en-US" sz="3600" b="1" dirty="0">
                <a:solidFill>
                  <a:srgbClr val="FF0000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rPr>
              <a:t>Materials and methods</a:t>
            </a:r>
            <a:br>
              <a:rPr lang="ru-RU" sz="2400" dirty="0">
                <a:solidFill>
                  <a:srgbClr val="191B0E"/>
                </a:solidFill>
                <a:highlight>
                  <a:srgbClr val="FFFF00"/>
                </a:highligh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EDA5D6-B4E1-4E24-95D9-81B2E480E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187" y="989045"/>
            <a:ext cx="5824330" cy="5556306"/>
          </a:xfrm>
        </p:spPr>
        <p:txBody>
          <a:bodyPr>
            <a:noAutofit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The results of the work are based on the clinical examination, treatment and follow-up of 35 patients with chronic GP of initial-I severity who were treated at the University Dental Center of </a:t>
            </a:r>
            <a:r>
              <a:rPr lang="en-US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KhNMU</a:t>
            </a:r>
            <a:endParaRPr lang="en-US" sz="2000" b="1" dirty="0"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All patients were divided into 2 clinical groups depending on the method of treatment. The main group included 18 patients who, along with the basic treatment, were prescribed local LQLC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The comparison group consisted of 17 patients who received basic treatment with the local use of quercetin gel with periodontal caps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6DDAFF8-D3A8-4A55-A60C-7ECD6816E8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4683" y="1590769"/>
            <a:ext cx="5205273" cy="2927966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</p:pic>
      <p:pic>
        <p:nvPicPr>
          <p:cNvPr id="7" name="Звук 6">
            <a:hlinkClick r:id="" action="ppaction://media"/>
            <a:extLst>
              <a:ext uri="{FF2B5EF4-FFF2-40B4-BE49-F238E27FC236}">
                <a16:creationId xmlns:a16="http://schemas.microsoft.com/office/drawing/2014/main" id="{64D7476C-D73B-4F35-8F07-E9FC5E60EC8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158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4298"/>
    </mc:Choice>
    <mc:Fallback>
      <p:transition spd="slow" advTm="542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9833</TotalTime>
  <Words>1145</Words>
  <Application>Microsoft Office PowerPoint</Application>
  <PresentationFormat>Широкоэкранный</PresentationFormat>
  <Paragraphs>51</Paragraphs>
  <Slides>12</Slides>
  <Notes>0</Notes>
  <HiddenSlides>0</HiddenSlides>
  <MMClips>12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Arial Narrow</vt:lpstr>
      <vt:lpstr>Calibri</vt:lpstr>
      <vt:lpstr>Calibri Light</vt:lpstr>
      <vt:lpstr>Times New Roman</vt:lpstr>
      <vt:lpstr>Office Theme</vt:lpstr>
      <vt:lpstr>EFFECTIVENESS OF TREATMENT OF PATIENTS WITH GENERALIZED PERIODONTITIS WITH LIPOSOMAL QUERCETIN WITH CORRECTION OF THE ANTIOXIDANT PROTECTION SYSTEM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The aim of the study </vt:lpstr>
      <vt:lpstr>Materials and methods </vt:lpstr>
      <vt:lpstr>Research results and their discussion</vt:lpstr>
      <vt:lpstr>Conclusions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CORRECTION OF CYTOKINE MISBALANCE BETWEEN PRO-INFLAMMATORY TNF-𝛼 AND ANTI-INFLAMMATORY ІL-4 IN PATIENTS WITH CHRONIC GENERALIZED PERIODONTITIS</dc:title>
  <dc:creator>Maryna</dc:creator>
  <cp:lastModifiedBy>Maryna</cp:lastModifiedBy>
  <cp:revision>101</cp:revision>
  <dcterms:created xsi:type="dcterms:W3CDTF">2021-08-30T12:10:19Z</dcterms:created>
  <dcterms:modified xsi:type="dcterms:W3CDTF">2024-05-16T20:20:29Z</dcterms:modified>
</cp:coreProperties>
</file>