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59"/>
  </p:notesMasterIdLst>
  <p:sldIdLst>
    <p:sldId id="513" r:id="rId2"/>
    <p:sldId id="256" r:id="rId3"/>
    <p:sldId id="284" r:id="rId4"/>
    <p:sldId id="258" r:id="rId5"/>
    <p:sldId id="288" r:id="rId6"/>
    <p:sldId id="259" r:id="rId7"/>
    <p:sldId id="334" r:id="rId8"/>
    <p:sldId id="260" r:id="rId9"/>
    <p:sldId id="277" r:id="rId10"/>
    <p:sldId id="292" r:id="rId11"/>
    <p:sldId id="289" r:id="rId12"/>
    <p:sldId id="291" r:id="rId13"/>
    <p:sldId id="290" r:id="rId14"/>
    <p:sldId id="275" r:id="rId15"/>
    <p:sldId id="276" r:id="rId16"/>
    <p:sldId id="278" r:id="rId17"/>
    <p:sldId id="261" r:id="rId18"/>
    <p:sldId id="298" r:id="rId19"/>
    <p:sldId id="299" r:id="rId20"/>
    <p:sldId id="279" r:id="rId21"/>
    <p:sldId id="293" r:id="rId22"/>
    <p:sldId id="294" r:id="rId23"/>
    <p:sldId id="295" r:id="rId24"/>
    <p:sldId id="262" r:id="rId25"/>
    <p:sldId id="272" r:id="rId26"/>
    <p:sldId id="296" r:id="rId27"/>
    <p:sldId id="274" r:id="rId28"/>
    <p:sldId id="297" r:id="rId29"/>
    <p:sldId id="413" r:id="rId30"/>
    <p:sldId id="300" r:id="rId31"/>
    <p:sldId id="302" r:id="rId32"/>
    <p:sldId id="301" r:id="rId33"/>
    <p:sldId id="303" r:id="rId34"/>
    <p:sldId id="263" r:id="rId35"/>
    <p:sldId id="264" r:id="rId36"/>
    <p:sldId id="270" r:id="rId37"/>
    <p:sldId id="305" r:id="rId38"/>
    <p:sldId id="280" r:id="rId39"/>
    <p:sldId id="265" r:id="rId40"/>
    <p:sldId id="268" r:id="rId41"/>
    <p:sldId id="269" r:id="rId42"/>
    <p:sldId id="271" r:id="rId43"/>
    <p:sldId id="281" r:id="rId44"/>
    <p:sldId id="434" r:id="rId45"/>
    <p:sldId id="477" r:id="rId46"/>
    <p:sldId id="476" r:id="rId47"/>
    <p:sldId id="503" r:id="rId48"/>
    <p:sldId id="440" r:id="rId49"/>
    <p:sldId id="431" r:id="rId50"/>
    <p:sldId id="333" r:id="rId51"/>
    <p:sldId id="329" r:id="rId52"/>
    <p:sldId id="335" r:id="rId53"/>
    <p:sldId id="512" r:id="rId54"/>
    <p:sldId id="511" r:id="rId55"/>
    <p:sldId id="428" r:id="rId56"/>
    <p:sldId id="430" r:id="rId57"/>
    <p:sldId id="487" r:id="rId5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ert Cruz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000000"/>
    <a:srgbClr val="777777"/>
    <a:srgbClr val="EAEAEA"/>
    <a:srgbClr val="C0C0C0"/>
    <a:srgbClr val="FFFFFF"/>
    <a:srgbClr val="B2B2B2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08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716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75A443B6-4E8C-4594-8429-378B076BD264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574390-9398-4A83-A8F1-5C8AA3DEB293}" type="slidenum">
              <a:rPr lang="en-US"/>
              <a:pPr/>
              <a:t>2</a:t>
            </a:fld>
            <a:endParaRPr lang="en-US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2F2221-1222-4B87-A2FB-A22AAA3A543C}" type="slidenum">
              <a:rPr lang="en-US"/>
              <a:pPr/>
              <a:t>11</a:t>
            </a:fld>
            <a:endParaRPr lang="en-US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2F2221-1222-4B87-A2FB-A22AAA3A543C}" type="slidenum">
              <a:rPr lang="en-US"/>
              <a:pPr/>
              <a:t>12</a:t>
            </a:fld>
            <a:endParaRPr lang="en-US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2F2221-1222-4B87-A2FB-A22AAA3A543C}" type="slidenum">
              <a:rPr lang="en-US"/>
              <a:pPr/>
              <a:t>13</a:t>
            </a:fld>
            <a:endParaRPr lang="en-US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02C088-0749-493E-875F-E55B5AF6BAAB}" type="slidenum">
              <a:rPr lang="en-US"/>
              <a:pPr/>
              <a:t>14</a:t>
            </a:fld>
            <a:endParaRPr lang="en-US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63D8F8-DE10-4228-BE1F-F977B23533CE}" type="slidenum">
              <a:rPr lang="en-US"/>
              <a:pPr/>
              <a:t>15</a:t>
            </a:fld>
            <a:endParaRPr lang="en-US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F68806-9895-4464-98D4-725C8D33C91D}" type="slidenum">
              <a:rPr lang="en-US"/>
              <a:pPr/>
              <a:t>16</a:t>
            </a:fld>
            <a:endParaRPr lang="en-US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3E5C20-7CF6-45CE-9A58-2630C6EC1205}" type="slidenum">
              <a:rPr lang="en-US"/>
              <a:pPr/>
              <a:t>17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Empty Stomach: 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87DA39-98EC-4AA0-8A7B-60E55D1B0478}" type="slidenum">
              <a:rPr lang="en-US"/>
              <a:pPr/>
              <a:t>18</a:t>
            </a:fld>
            <a:endParaRPr lang="en-US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87DA39-98EC-4AA0-8A7B-60E55D1B0478}" type="slidenum">
              <a:rPr lang="en-US"/>
              <a:pPr/>
              <a:t>19</a:t>
            </a:fld>
            <a:endParaRPr lang="en-US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0317EB-41DB-4BEF-A457-B6FAE0949032}" type="slidenum">
              <a:rPr lang="en-US"/>
              <a:pPr/>
              <a:t>20</a:t>
            </a:fld>
            <a:endParaRPr 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A03069-C9BD-4454-AD3E-080BAADC6379}" type="slidenum">
              <a:rPr lang="en-US"/>
              <a:pPr/>
              <a:t>3</a:t>
            </a:fld>
            <a:endParaRPr lang="en-US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0317EB-41DB-4BEF-A457-B6FAE0949032}" type="slidenum">
              <a:rPr lang="en-US"/>
              <a:pPr/>
              <a:t>21</a:t>
            </a:fld>
            <a:endParaRPr 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0317EB-41DB-4BEF-A457-B6FAE0949032}" type="slidenum">
              <a:rPr lang="en-US"/>
              <a:pPr/>
              <a:t>22</a:t>
            </a:fld>
            <a:endParaRPr 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0317EB-41DB-4BEF-A457-B6FAE0949032}" type="slidenum">
              <a:rPr lang="en-US"/>
              <a:pPr/>
              <a:t>23</a:t>
            </a:fld>
            <a:endParaRPr 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A58FFB-FCE1-4F4A-A6AA-C2CBBC9A5A58}" type="slidenum">
              <a:rPr lang="en-US"/>
              <a:pPr/>
              <a:t>24</a:t>
            </a:fld>
            <a:endParaRPr lang="en-US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9A95F9-BD27-4461-91B2-FFB2D48D7374}" type="slidenum">
              <a:rPr lang="en-US"/>
              <a:pPr/>
              <a:t>25</a:t>
            </a:fld>
            <a:endParaRPr lang="en-US"/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9A95F9-BD27-4461-91B2-FFB2D48D7374}" type="slidenum">
              <a:rPr lang="en-US"/>
              <a:pPr/>
              <a:t>26</a:t>
            </a:fld>
            <a:endParaRPr lang="en-US"/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544647-C010-43C2-B3A3-775749DDA7AA}" type="slidenum">
              <a:rPr lang="en-US"/>
              <a:pPr/>
              <a:t>27</a:t>
            </a:fld>
            <a:endParaRPr lang="en-US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544647-C010-43C2-B3A3-775749DDA7AA}" type="slidenum">
              <a:rPr lang="en-US"/>
              <a:pPr/>
              <a:t>28</a:t>
            </a:fld>
            <a:endParaRPr lang="en-US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544647-C010-43C2-B3A3-775749DDA7AA}" type="slidenum">
              <a:rPr lang="en-US"/>
              <a:pPr/>
              <a:t>30</a:t>
            </a:fld>
            <a:endParaRPr lang="en-US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544647-C010-43C2-B3A3-775749DDA7AA}" type="slidenum">
              <a:rPr lang="en-US"/>
              <a:pPr/>
              <a:t>31</a:t>
            </a:fld>
            <a:endParaRPr lang="en-US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C13C32-C344-4E45-A74E-09A97FBB2EF8}" type="slidenum">
              <a:rPr lang="en-US"/>
              <a:pPr/>
              <a:t>4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544647-C010-43C2-B3A3-775749DDA7AA}" type="slidenum">
              <a:rPr lang="en-US"/>
              <a:pPr/>
              <a:t>32</a:t>
            </a:fld>
            <a:endParaRPr lang="en-US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544647-C010-43C2-B3A3-775749DDA7AA}" type="slidenum">
              <a:rPr lang="en-US"/>
              <a:pPr/>
              <a:t>33</a:t>
            </a:fld>
            <a:endParaRPr lang="en-US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D983CB-AAD4-4711-B56B-56F26C1A8463}" type="slidenum">
              <a:rPr lang="en-US"/>
              <a:pPr/>
              <a:t>34</a:t>
            </a:fld>
            <a:endParaRPr lang="en-US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D6ADC8-C651-453B-8043-F02B65A948BB}" type="slidenum">
              <a:rPr lang="en-US"/>
              <a:pPr/>
              <a:t>35</a:t>
            </a:fld>
            <a:endParaRPr lang="en-US"/>
          </a:p>
        </p:txBody>
      </p:sp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E2C4AF-C26C-4C8F-B2C3-896900DF4901}" type="slidenum">
              <a:rPr lang="en-US"/>
              <a:pPr/>
              <a:t>36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E2C4AF-C26C-4C8F-B2C3-896900DF4901}" type="slidenum">
              <a:rPr lang="en-US"/>
              <a:pPr/>
              <a:t>37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50E089-F3AD-47E9-84B5-406BD2DEE424}" type="slidenum">
              <a:rPr lang="en-US"/>
              <a:pPr/>
              <a:t>38</a:t>
            </a:fld>
            <a:endParaRPr lang="en-US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709773-3F47-4818-88A4-8FCBFB8F8E9E}" type="slidenum">
              <a:rPr lang="en-US"/>
              <a:pPr/>
              <a:t>39</a:t>
            </a:fld>
            <a:endParaRPr lang="en-US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732C96-F830-4F98-A0F3-63B7FD49A873}" type="slidenum">
              <a:rPr lang="en-US"/>
              <a:pPr/>
              <a:t>40</a:t>
            </a:fld>
            <a:endParaRPr lang="en-US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EB28AC-DB1C-4801-8916-A31CF12DCC68}" type="slidenum">
              <a:rPr lang="en-US"/>
              <a:pPr/>
              <a:t>41</a:t>
            </a:fld>
            <a:endParaRPr lang="en-US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C13C32-C344-4E45-A74E-09A97FBB2EF8}" type="slidenum">
              <a:rPr lang="en-US"/>
              <a:pPr/>
              <a:t>5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895ADB-A412-4298-A5ED-4DCE624EBC75}" type="slidenum">
              <a:rPr lang="en-US"/>
              <a:pPr/>
              <a:t>42</a:t>
            </a:fld>
            <a:endParaRPr lang="en-US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55FF4D-5AE6-4CB8-8C11-8EA2440E483A}" type="slidenum">
              <a:rPr lang="en-US"/>
              <a:pPr/>
              <a:t>43</a:t>
            </a:fld>
            <a:endParaRPr lang="en-US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Бронхографія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C48CD0-478F-4B51-BCF5-B469E7E802E6}" type="slidenum">
              <a:rPr lang="ru-RU" smtClean="0"/>
              <a:pPr>
                <a:defRPr/>
              </a:pPr>
              <a:t>44</a:t>
            </a:fld>
            <a:endParaRPr lang="ru-RU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err="1"/>
              <a:t>Холангіохолеграфія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C48CD0-478F-4B51-BCF5-B469E7E802E6}" type="slidenum">
              <a:rPr lang="ru-RU" smtClean="0"/>
              <a:pPr>
                <a:defRPr/>
              </a:pPr>
              <a:t>45</a:t>
            </a:fld>
            <a:endParaRPr lang="ru-RU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err="1"/>
              <a:t>Холеграфія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C48CD0-478F-4B51-BCF5-B469E7E802E6}" type="slidenum">
              <a:rPr lang="ru-RU" smtClean="0"/>
              <a:pPr>
                <a:defRPr/>
              </a:pPr>
              <a:t>46</a:t>
            </a:fld>
            <a:endParaRPr lang="ru-RU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Ретроградна </a:t>
            </a:r>
            <a:r>
              <a:rPr lang="uk-UA" dirty="0" err="1"/>
              <a:t>уроцистографія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C48CD0-478F-4B51-BCF5-B469E7E802E6}" type="slidenum">
              <a:rPr lang="ru-RU" smtClean="0"/>
              <a:pPr>
                <a:defRPr/>
              </a:pPr>
              <a:t>47</a:t>
            </a:fld>
            <a:endParaRPr lang="ru-RU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err="1"/>
              <a:t>Урографія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C48CD0-478F-4B51-BCF5-B469E7E802E6}" type="slidenum">
              <a:rPr lang="ru-RU" smtClean="0"/>
              <a:pPr>
                <a:defRPr/>
              </a:pPr>
              <a:t>48</a:t>
            </a:fld>
            <a:endParaRPr lang="ru-RU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err="1"/>
              <a:t>Уретроцистографія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C48CD0-478F-4B51-BCF5-B469E7E802E6}" type="slidenum">
              <a:rPr lang="ru-RU" smtClean="0"/>
              <a:pPr>
                <a:defRPr/>
              </a:pPr>
              <a:t>49</a:t>
            </a:fld>
            <a:endParaRPr lang="ru-RU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A443B6-4E8C-4594-8429-378B076BD264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97158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Місце для зображення 1">
            <a:extLst>
              <a:ext uri="{FF2B5EF4-FFF2-40B4-BE49-F238E27FC236}">
                <a16:creationId xmlns:a16="http://schemas.microsoft.com/office/drawing/2014/main" id="{B4CCE508-245E-437A-998E-DCE6237BBF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Місце для нотаток 2">
            <a:extLst>
              <a:ext uri="{FF2B5EF4-FFF2-40B4-BE49-F238E27FC236}">
                <a16:creationId xmlns:a16="http://schemas.microsoft.com/office/drawing/2014/main" id="{72D40B46-5125-4D7F-B622-D7B6B6528C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uk-UA" altLang="uk-UA"/>
              <a:t>Апарат для контрастування судин -- ангіограф</a:t>
            </a:r>
          </a:p>
        </p:txBody>
      </p:sp>
      <p:sp>
        <p:nvSpPr>
          <p:cNvPr id="73732" name="Місце для номера слайда 3">
            <a:extLst>
              <a:ext uri="{FF2B5EF4-FFF2-40B4-BE49-F238E27FC236}">
                <a16:creationId xmlns:a16="http://schemas.microsoft.com/office/drawing/2014/main" id="{AA986707-A2AA-4D96-ABD4-6829D6464E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b="1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b="1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b="1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b="1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b="1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C4252DE-56E1-4933-8282-461D4028363E}" type="slidenum">
              <a:rPr lang="ru-RU" altLang="uk-UA" b="0" i="0" smtClean="0"/>
              <a:pPr/>
              <a:t>52</a:t>
            </a:fld>
            <a:endParaRPr lang="ru-RU" altLang="uk-UA" b="0" i="0"/>
          </a:p>
        </p:txBody>
      </p:sp>
    </p:spTree>
    <p:extLst>
      <p:ext uri="{BB962C8B-B14F-4D97-AF65-F5344CB8AC3E}">
        <p14:creationId xmlns:p14="http://schemas.microsoft.com/office/powerpoint/2010/main" val="27819037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28CE29-35AF-407D-9E8E-A207A824AE39}" type="slidenum">
              <a:rPr lang="en-US"/>
              <a:pPr/>
              <a:t>6</a:t>
            </a:fld>
            <a:endParaRPr lang="en-US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Ангіографія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C48CD0-478F-4B51-BCF5-B469E7E802E6}" type="slidenum">
              <a:rPr lang="ru-RU" smtClean="0"/>
              <a:pPr>
                <a:defRPr/>
              </a:pPr>
              <a:t>53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13719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Ангіографія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C48CD0-478F-4B51-BCF5-B469E7E802E6}" type="slidenum">
              <a:rPr lang="ru-RU" smtClean="0"/>
              <a:pPr>
                <a:defRPr/>
              </a:pPr>
              <a:t>54</a:t>
            </a:fld>
            <a:endParaRPr lang="ru-RU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uk-UA" sz="1200" i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Ангіографія </a:t>
            </a:r>
            <a:r>
              <a:rPr lang="uk-UA" sz="1200" i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церебральная</a:t>
            </a:r>
            <a:endParaRPr lang="uk-UA" sz="1200" i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C48CD0-478F-4B51-BCF5-B469E7E802E6}" type="slidenum">
              <a:rPr lang="ru-RU" smtClean="0"/>
              <a:pPr>
                <a:defRPr/>
              </a:pPr>
              <a:t>55</a:t>
            </a:fld>
            <a:endParaRPr lang="ru-RU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err="1"/>
              <a:t>Коронарографія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C48CD0-478F-4B51-BCF5-B469E7E802E6}" type="slidenum">
              <a:rPr lang="ru-RU" smtClean="0"/>
              <a:pPr>
                <a:defRPr/>
              </a:pPr>
              <a:t>56</a:t>
            </a:fld>
            <a:endParaRPr lang="ru-RU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err="1"/>
              <a:t>Лімфографія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C48CD0-478F-4B51-BCF5-B469E7E802E6}" type="slidenum">
              <a:rPr lang="ru-RU" smtClean="0"/>
              <a:pPr>
                <a:defRPr/>
              </a:pPr>
              <a:t>57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Місце для зображення 1">
            <a:extLst>
              <a:ext uri="{FF2B5EF4-FFF2-40B4-BE49-F238E27FC236}">
                <a16:creationId xmlns:a16="http://schemas.microsoft.com/office/drawing/2014/main" id="{CE3A2947-F871-4599-8542-86B9F2FB5C5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Місце для нотаток 2">
            <a:extLst>
              <a:ext uri="{FF2B5EF4-FFF2-40B4-BE49-F238E27FC236}">
                <a16:creationId xmlns:a16="http://schemas.microsoft.com/office/drawing/2014/main" id="{132C36D7-9FCC-48E7-91A2-C7BFA8107A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uk-UA" altLang="uk-UA"/>
              <a:t>Засоби для штучного контрастування</a:t>
            </a:r>
          </a:p>
        </p:txBody>
      </p:sp>
      <p:sp>
        <p:nvSpPr>
          <p:cNvPr id="75780" name="Місце для номера слайда 3">
            <a:extLst>
              <a:ext uri="{FF2B5EF4-FFF2-40B4-BE49-F238E27FC236}">
                <a16:creationId xmlns:a16="http://schemas.microsoft.com/office/drawing/2014/main" id="{5F1479FB-073F-4FCE-B8F4-889258C304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b="1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b="1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b="1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b="1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b="1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569B32C-0CEB-48DB-A241-BD8A73D85EC5}" type="slidenum">
              <a:rPr lang="ru-RU" altLang="uk-UA" b="0" i="0" smtClean="0"/>
              <a:pPr/>
              <a:t>7</a:t>
            </a:fld>
            <a:endParaRPr lang="ru-RU" altLang="uk-UA" b="0" i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D14DC4-001D-4DB4-9DB0-A5A836769358}" type="slidenum">
              <a:rPr lang="en-US"/>
              <a:pPr/>
              <a:t>8</a:t>
            </a:fld>
            <a:endParaRPr lang="en-U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2F2221-1222-4B87-A2FB-A22AAA3A543C}" type="slidenum">
              <a:rPr lang="en-US"/>
              <a:pPr/>
              <a:t>9</a:t>
            </a:fld>
            <a:endParaRPr lang="en-US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b="1" dirty="0"/>
              <a:t>Метод:</a:t>
            </a:r>
          </a:p>
          <a:p>
            <a:r>
              <a:rPr lang="uk-UA" dirty="0" err="1"/>
              <a:t>Флюороскопия</a:t>
            </a:r>
            <a:endParaRPr lang="uk-UA" dirty="0"/>
          </a:p>
          <a:p>
            <a:r>
              <a:rPr lang="uk-UA" dirty="0" err="1"/>
              <a:t>Рентгенография</a:t>
            </a:r>
            <a:r>
              <a:rPr lang="uk-UA" dirty="0"/>
              <a:t> (</a:t>
            </a:r>
            <a:r>
              <a:rPr lang="uk-UA" dirty="0" err="1"/>
              <a:t>прицельная</a:t>
            </a:r>
            <a:r>
              <a:rPr lang="uk-UA" dirty="0"/>
              <a:t>)</a:t>
            </a:r>
          </a:p>
          <a:p>
            <a:r>
              <a:rPr lang="uk-UA" b="1" dirty="0" err="1"/>
              <a:t>Положение</a:t>
            </a:r>
            <a:r>
              <a:rPr lang="uk-UA" b="1" dirty="0"/>
              <a:t> </a:t>
            </a:r>
            <a:r>
              <a:rPr lang="uk-UA" b="1" dirty="0" err="1"/>
              <a:t>больного</a:t>
            </a:r>
            <a:r>
              <a:rPr lang="uk-UA" b="1" dirty="0"/>
              <a:t>:</a:t>
            </a:r>
          </a:p>
          <a:p>
            <a:r>
              <a:rPr lang="uk-UA" b="1" dirty="0" err="1"/>
              <a:t>Стоя</a:t>
            </a:r>
            <a:endParaRPr lang="uk-UA" b="1" dirty="0"/>
          </a:p>
          <a:p>
            <a:r>
              <a:rPr lang="uk-UA" b="1" dirty="0" err="1"/>
              <a:t>Лежа</a:t>
            </a:r>
            <a:endParaRPr lang="uk-UA" b="1" dirty="0"/>
          </a:p>
          <a:p>
            <a:endParaRPr lang="uk-UA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2F2221-1222-4B87-A2FB-A22AAA3A543C}" type="slidenum">
              <a:rPr lang="en-US"/>
              <a:pPr/>
              <a:t>10</a:t>
            </a:fld>
            <a:endParaRPr lang="en-US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298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529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uk-UA" sz="2400">
                <a:latin typeface="Times New Roman" charset="0"/>
              </a:endParaRPr>
            </a:p>
          </p:txBody>
        </p:sp>
        <p:sp>
          <p:nvSpPr>
            <p:cNvPr id="55300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uk-UA" sz="2400">
                <a:latin typeface="Times New Roman" charset="0"/>
              </a:endParaRPr>
            </a:p>
          </p:txBody>
        </p:sp>
      </p:grpSp>
      <p:grpSp>
        <p:nvGrpSpPr>
          <p:cNvPr id="55301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55302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55303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uk-UA"/>
            </a:p>
          </p:txBody>
        </p:sp>
      </p:grpSp>
      <p:sp>
        <p:nvSpPr>
          <p:cNvPr id="5530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5305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5306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55307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9ABE2CFF-337F-4E40-AC17-1BB4CBB010D2}" type="slidenum">
              <a:rPr lang="en-US"/>
              <a:pPr/>
              <a:t>‹№›</a:t>
            </a:fld>
            <a:endParaRPr lang="en-US"/>
          </a:p>
        </p:txBody>
      </p:sp>
      <p:sp>
        <p:nvSpPr>
          <p:cNvPr id="55308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A4F488-A41C-406D-8587-C0EB0D4B731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D3A8D5-FAE8-4013-9980-174181340A3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F1878F-F115-4208-BB99-B7573EC9A63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4582F2-8464-4A7B-B8AF-01C41AFD97D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712E2F-CEB4-4A21-A656-67EEE8FBB7D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909C9C-D421-4D48-B51D-16157E609573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4E0545-7970-4D33-BD56-87B7CD00242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83E798-B29B-48FF-B56F-90B5370E4C1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2AAD92-DD7A-45DF-9632-A9AB1090C11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705642-E029-421B-930C-AFE39F6D065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54275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5427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5427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uk-UA"/>
              </a:p>
            </p:txBody>
          </p:sp>
        </p:grpSp>
        <p:grpSp>
          <p:nvGrpSpPr>
            <p:cNvPr id="54278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54279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54280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uk-UA"/>
              </a:p>
            </p:txBody>
          </p:sp>
        </p:grpSp>
      </p:grpSp>
      <p:sp>
        <p:nvSpPr>
          <p:cNvPr id="54281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428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428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5428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542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</a:defRPr>
            </a:lvl1pPr>
          </a:lstStyle>
          <a:p>
            <a:fld id="{DE792C36-FCB1-4FAF-AF0A-34A833E46F64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tif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8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tiff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2" descr="Зображення, що містить будівля, надворі, дорога, місто&#10;&#10;Автоматично згенерований опис">
            <a:extLst>
              <a:ext uri="{FF2B5EF4-FFF2-40B4-BE49-F238E27FC236}">
                <a16:creationId xmlns:a16="http://schemas.microsoft.com/office/drawing/2014/main" id="{3108211B-C293-411B-9E8C-5629CE9863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60350"/>
            <a:ext cx="8080375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Picture 2" descr="Глотка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008" y="706647"/>
            <a:ext cx="3563792" cy="5625861"/>
          </a:xfrm>
          <a:prstGeom prst="rect">
            <a:avLst/>
          </a:prstGeom>
        </p:spPr>
      </p:pic>
      <p:pic>
        <p:nvPicPr>
          <p:cNvPr id="5" name="Picture 4" descr="Глотка Сх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0235" y="811742"/>
            <a:ext cx="3813165" cy="552555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8088" y="762000"/>
            <a:ext cx="4066936" cy="5507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685800"/>
            <a:ext cx="4038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228600"/>
            <a:ext cx="50292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7727" y="1108896"/>
            <a:ext cx="8215273" cy="53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4800" y="914400"/>
            <a:ext cx="8534400" cy="512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62000" y="533400"/>
            <a:ext cx="7696200" cy="555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68524" y="762000"/>
            <a:ext cx="7876826" cy="5975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Дослідження</a:t>
            </a:r>
            <a:r>
              <a:rPr lang="ru-RU" sz="4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4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шлунка</a:t>
            </a:r>
            <a:endParaRPr lang="en-US" sz="4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286000"/>
            <a:ext cx="73914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dirty="0" err="1"/>
              <a:t>Показання</a:t>
            </a:r>
            <a:endParaRPr lang="en-US" sz="2400" b="1" dirty="0"/>
          </a:p>
          <a:p>
            <a:pPr lvl="1">
              <a:lnSpc>
                <a:spcPct val="90000"/>
              </a:lnSpc>
            </a:pPr>
            <a:r>
              <a:rPr lang="ru-RU" sz="1800" dirty="0" err="1"/>
              <a:t>Підозра</a:t>
            </a:r>
            <a:r>
              <a:rPr lang="ru-RU" sz="1800" dirty="0"/>
              <a:t> </a:t>
            </a:r>
            <a:r>
              <a:rPr lang="ru-RU" sz="1800" dirty="0" err="1"/>
              <a:t>захворювання</a:t>
            </a:r>
            <a:r>
              <a:rPr lang="ru-RU" sz="1800" dirty="0"/>
              <a:t> </a:t>
            </a:r>
            <a:r>
              <a:rPr lang="ru-RU" sz="1800" dirty="0" err="1"/>
              <a:t>щлунка</a:t>
            </a:r>
            <a:endParaRPr lang="en-US" sz="1800" dirty="0"/>
          </a:p>
          <a:p>
            <a:pPr lvl="1">
              <a:lnSpc>
                <a:spcPct val="90000"/>
              </a:lnSpc>
            </a:pPr>
            <a:r>
              <a:rPr lang="ru-RU" sz="1800" dirty="0" err="1"/>
              <a:t>Локалізація</a:t>
            </a:r>
            <a:r>
              <a:rPr lang="ru-RU" sz="1800" dirty="0"/>
              <a:t> </a:t>
            </a:r>
            <a:r>
              <a:rPr lang="ru-RU" sz="1800" dirty="0" err="1"/>
              <a:t>шлунка</a:t>
            </a:r>
            <a:endParaRPr lang="en-US" sz="1800" dirty="0"/>
          </a:p>
          <a:p>
            <a:pPr lvl="1">
              <a:lnSpc>
                <a:spcPct val="90000"/>
              </a:lnSpc>
            </a:pPr>
            <a:r>
              <a:rPr lang="ru-RU" sz="1800" dirty="0" err="1"/>
              <a:t>Евакуація</a:t>
            </a:r>
            <a:r>
              <a:rPr lang="ru-RU" sz="1800" dirty="0"/>
              <a:t> </a:t>
            </a:r>
            <a:r>
              <a:rPr lang="ru-RU" sz="1800" dirty="0" err="1"/>
              <a:t>із</a:t>
            </a:r>
            <a:r>
              <a:rPr lang="ru-RU" sz="1800" dirty="0"/>
              <a:t> </a:t>
            </a:r>
            <a:r>
              <a:rPr lang="ru-RU" sz="1800" dirty="0" err="1"/>
              <a:t>шлунка</a:t>
            </a:r>
            <a:endParaRPr lang="en-US" sz="1800" dirty="0"/>
          </a:p>
          <a:p>
            <a:pPr>
              <a:lnSpc>
                <a:spcPct val="90000"/>
              </a:lnSpc>
            </a:pPr>
            <a:r>
              <a:rPr lang="ru-RU" sz="2400" b="1" dirty="0"/>
              <a:t>Процедура</a:t>
            </a:r>
            <a:endParaRPr lang="en-US" sz="2400" b="1" dirty="0"/>
          </a:p>
          <a:p>
            <a:pPr lvl="1">
              <a:lnSpc>
                <a:spcPct val="90000"/>
              </a:lnSpc>
            </a:pPr>
            <a:r>
              <a:rPr lang="ru-RU" sz="1800" dirty="0" err="1"/>
              <a:t>Подвійне</a:t>
            </a:r>
            <a:r>
              <a:rPr lang="ru-RU" sz="1800" dirty="0"/>
              <a:t> </a:t>
            </a:r>
            <a:r>
              <a:rPr lang="ru-RU" sz="1800" dirty="0" err="1"/>
              <a:t>контрастування</a:t>
            </a:r>
            <a:r>
              <a:rPr lang="ru-RU" sz="1800" dirty="0"/>
              <a:t> </a:t>
            </a:r>
            <a:r>
              <a:rPr lang="en-US" sz="1800" dirty="0"/>
              <a:t>(</a:t>
            </a:r>
            <a:r>
              <a:rPr lang="ru-RU" sz="1800" dirty="0" err="1"/>
              <a:t>барій</a:t>
            </a:r>
            <a:r>
              <a:rPr lang="en-US" sz="1800" dirty="0"/>
              <a:t> + </a:t>
            </a:r>
            <a:r>
              <a:rPr lang="ru-RU" sz="1800" dirty="0"/>
              <a:t>газ</a:t>
            </a:r>
            <a:r>
              <a:rPr lang="en-US" sz="1800" dirty="0"/>
              <a:t>)</a:t>
            </a:r>
          </a:p>
          <a:p>
            <a:pPr lvl="2">
              <a:lnSpc>
                <a:spcPct val="90000"/>
              </a:lnSpc>
            </a:pPr>
            <a:r>
              <a:rPr lang="ru-RU" sz="1800" dirty="0" err="1"/>
              <a:t>зміни</a:t>
            </a:r>
            <a:r>
              <a:rPr lang="ru-RU" sz="1800" dirty="0"/>
              <a:t> </a:t>
            </a:r>
            <a:r>
              <a:rPr lang="ru-RU" sz="1800" dirty="0" err="1"/>
              <a:t>слизової</a:t>
            </a:r>
            <a:endParaRPr lang="en-US" sz="1800" dirty="0"/>
          </a:p>
          <a:p>
            <a:pPr lvl="1">
              <a:lnSpc>
                <a:spcPct val="90000"/>
              </a:lnSpc>
            </a:pPr>
            <a:r>
              <a:rPr lang="ru-RU" sz="1800" dirty="0" err="1"/>
              <a:t>Просте</a:t>
            </a:r>
            <a:r>
              <a:rPr lang="ru-RU" sz="1800" dirty="0"/>
              <a:t> </a:t>
            </a:r>
            <a:r>
              <a:rPr lang="ru-RU" sz="1800" dirty="0" err="1"/>
              <a:t>контрастування</a:t>
            </a:r>
            <a:r>
              <a:rPr lang="en-US" sz="1800" dirty="0"/>
              <a:t> (</a:t>
            </a:r>
            <a:r>
              <a:rPr lang="ru-RU" sz="1800" dirty="0" err="1"/>
              <a:t>барій</a:t>
            </a:r>
            <a:r>
              <a:rPr lang="ru-RU" sz="1800" dirty="0"/>
              <a:t> </a:t>
            </a:r>
            <a:r>
              <a:rPr lang="ru-RU" sz="1800" dirty="0" err="1"/>
              <a:t>або</a:t>
            </a:r>
            <a:r>
              <a:rPr lang="ru-RU" sz="1800" dirty="0"/>
              <a:t> газ)</a:t>
            </a:r>
          </a:p>
          <a:p>
            <a:pPr lvl="1">
              <a:lnSpc>
                <a:spcPct val="90000"/>
              </a:lnSpc>
            </a:pPr>
            <a:r>
              <a:rPr lang="ru-RU" sz="1600" dirty="0" err="1"/>
              <a:t>Барій</a:t>
            </a:r>
            <a:r>
              <a:rPr lang="ru-RU" sz="1600" dirty="0"/>
              <a:t> для </a:t>
            </a:r>
            <a:r>
              <a:rPr lang="ru-RU" sz="1600" dirty="0" err="1"/>
              <a:t>оцінки</a:t>
            </a:r>
            <a:r>
              <a:rPr lang="ru-RU" sz="1600" dirty="0"/>
              <a:t> перистальтики </a:t>
            </a:r>
            <a:r>
              <a:rPr lang="ru-RU" sz="1600" dirty="0" err="1"/>
              <a:t>стінок</a:t>
            </a:r>
            <a:endParaRPr lang="ru-RU" sz="1600" dirty="0"/>
          </a:p>
          <a:p>
            <a:pPr lvl="1">
              <a:lnSpc>
                <a:spcPct val="90000"/>
              </a:lnSpc>
            </a:pPr>
            <a:r>
              <a:rPr lang="ru-RU" sz="1600" dirty="0" err="1"/>
              <a:t>Повітря</a:t>
            </a:r>
            <a:r>
              <a:rPr lang="ru-RU" sz="1600" dirty="0"/>
              <a:t> - </a:t>
            </a:r>
            <a:r>
              <a:rPr lang="ru-RU" sz="1600" dirty="0" err="1"/>
              <a:t>пошук</a:t>
            </a:r>
            <a:r>
              <a:rPr lang="ru-RU" sz="1600" dirty="0"/>
              <a:t> </a:t>
            </a:r>
            <a:r>
              <a:rPr lang="ru-RU" sz="1600" dirty="0" err="1"/>
              <a:t>стороннього</a:t>
            </a:r>
            <a:r>
              <a:rPr lang="ru-RU" sz="1600" dirty="0"/>
              <a:t> </a:t>
            </a:r>
            <a:r>
              <a:rPr lang="ru-RU" sz="1600" dirty="0" err="1"/>
              <a:t>тіла</a:t>
            </a:r>
            <a:endParaRPr lang="en-US" sz="1600" dirty="0"/>
          </a:p>
          <a:p>
            <a:pPr>
              <a:lnSpc>
                <a:spcPct val="90000"/>
              </a:lnSpc>
            </a:pPr>
            <a:r>
              <a:rPr lang="ru-RU" sz="2400" b="1" dirty="0" err="1"/>
              <a:t>Що</a:t>
            </a:r>
            <a:r>
              <a:rPr lang="ru-RU" sz="2400" b="1" dirty="0"/>
              <a:t>  </a:t>
            </a:r>
            <a:r>
              <a:rPr lang="ru-RU" sz="2400" b="1" dirty="0" err="1"/>
              <a:t>оцінювати</a:t>
            </a:r>
            <a:endParaRPr lang="en-US" sz="2400" b="1" dirty="0"/>
          </a:p>
          <a:p>
            <a:pPr lvl="1">
              <a:lnSpc>
                <a:spcPct val="90000"/>
              </a:lnSpc>
            </a:pPr>
            <a:r>
              <a:rPr lang="ru-RU" sz="1800" dirty="0"/>
              <a:t>Форма, </a:t>
            </a:r>
            <a:r>
              <a:rPr lang="ru-RU" sz="1800" dirty="0" err="1"/>
              <a:t>розмір</a:t>
            </a:r>
            <a:r>
              <a:rPr lang="ru-RU" sz="1800" dirty="0"/>
              <a:t>, </a:t>
            </a:r>
            <a:r>
              <a:rPr lang="ru-RU" sz="1800" dirty="0" err="1"/>
              <a:t>положення</a:t>
            </a:r>
            <a:endParaRPr lang="en-US" sz="1800" dirty="0"/>
          </a:p>
          <a:p>
            <a:pPr lvl="1">
              <a:lnSpc>
                <a:spcPct val="90000"/>
              </a:lnSpc>
            </a:pPr>
            <a:r>
              <a:rPr lang="ru-RU" sz="1800" dirty="0"/>
              <a:t>Складки </a:t>
            </a:r>
            <a:r>
              <a:rPr lang="ru-RU" sz="1800" dirty="0" err="1"/>
              <a:t>слизової</a:t>
            </a:r>
            <a:r>
              <a:rPr lang="ru-RU" sz="1800" dirty="0"/>
              <a:t>: ширина, </a:t>
            </a:r>
            <a:r>
              <a:rPr lang="ru-RU" sz="1800" dirty="0" err="1"/>
              <a:t>розриви</a:t>
            </a:r>
            <a:r>
              <a:rPr lang="ru-RU" sz="1800" dirty="0"/>
              <a:t>, форма</a:t>
            </a:r>
            <a:endParaRPr lang="en-US" sz="1800" dirty="0"/>
          </a:p>
          <a:p>
            <a:pPr lvl="1">
              <a:lnSpc>
                <a:spcPct val="90000"/>
              </a:lnSpc>
            </a:pPr>
            <a:r>
              <a:rPr lang="ru-RU" sz="1800" dirty="0" err="1"/>
              <a:t>Евакуація</a:t>
            </a:r>
            <a:r>
              <a:rPr lang="ru-RU" sz="1800" dirty="0"/>
              <a:t> </a:t>
            </a:r>
            <a:r>
              <a:rPr lang="ru-RU" sz="1800" dirty="0" err="1"/>
              <a:t>із</a:t>
            </a:r>
            <a:r>
              <a:rPr lang="ru-RU" sz="1800" dirty="0"/>
              <a:t> </a:t>
            </a:r>
            <a:r>
              <a:rPr lang="ru-RU" sz="1800" dirty="0" err="1"/>
              <a:t>шлунка</a:t>
            </a:r>
            <a:endParaRPr lang="en-US" sz="1800" dirty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043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245248"/>
            <a:ext cx="6248400" cy="6367504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609600"/>
            <a:ext cx="5562599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7772400" cy="1905000"/>
          </a:xfrm>
        </p:spPr>
        <p:txBody>
          <a:bodyPr/>
          <a:lstStyle/>
          <a:p>
            <a:pPr algn="l"/>
            <a:r>
              <a:rPr lang="ru-RU" dirty="0" err="1"/>
              <a:t>Контрастні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 в </a:t>
            </a:r>
            <a:r>
              <a:rPr lang="ru-RU" dirty="0" err="1"/>
              <a:t>рентгенології</a:t>
            </a:r>
            <a:br>
              <a:rPr lang="en-US" sz="3200" dirty="0"/>
            </a:br>
            <a:br>
              <a:rPr lang="en-US" dirty="0"/>
            </a:br>
            <a:r>
              <a:rPr lang="ru-RU" sz="2800" dirty="0" err="1"/>
              <a:t>Базові</a:t>
            </a:r>
            <a:r>
              <a:rPr lang="ru-RU" sz="2800" dirty="0"/>
              <a:t> </a:t>
            </a:r>
            <a:r>
              <a:rPr lang="ru-RU" sz="2800" dirty="0" err="1"/>
              <a:t>принципи</a:t>
            </a:r>
            <a:endParaRPr lang="en-US" sz="28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71600" y="838200"/>
            <a:ext cx="6858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33600" y="533400"/>
            <a:ext cx="54102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52600" y="457200"/>
            <a:ext cx="63246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39313" y="1181100"/>
            <a:ext cx="8665374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924800" cy="1143000"/>
          </a:xfrm>
        </p:spPr>
        <p:txBody>
          <a:bodyPr/>
          <a:lstStyle/>
          <a:p>
            <a:r>
              <a:rPr lang="uk-UA" sz="4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Дослідження кишечнику</a:t>
            </a:r>
            <a:endParaRPr lang="en-US" sz="4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uk-UA" sz="2400" b="1" dirty="0"/>
              <a:t>Показання</a:t>
            </a:r>
            <a:endParaRPr lang="en-US" sz="2400" b="1" dirty="0"/>
          </a:p>
          <a:p>
            <a:pPr lvl="1">
              <a:lnSpc>
                <a:spcPct val="80000"/>
              </a:lnSpc>
            </a:pPr>
            <a:r>
              <a:rPr lang="uk-UA" sz="2000" dirty="0"/>
              <a:t>Морфологія</a:t>
            </a: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uk-UA" sz="2000" dirty="0"/>
              <a:t>Підозра захворювання</a:t>
            </a: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uk-UA" sz="2000" dirty="0"/>
              <a:t>Діагностика обструкцій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uk-UA" sz="2400" b="1" dirty="0"/>
              <a:t>Попередження</a:t>
            </a:r>
            <a:endParaRPr lang="en-US" sz="2400" b="1" dirty="0"/>
          </a:p>
          <a:p>
            <a:pPr lvl="1">
              <a:lnSpc>
                <a:spcPct val="80000"/>
              </a:lnSpc>
            </a:pPr>
            <a:r>
              <a:rPr lang="uk-UA" sz="2000" dirty="0"/>
              <a:t>Якщо є підозра </a:t>
            </a:r>
            <a:r>
              <a:rPr lang="uk-UA" sz="2000" dirty="0" err="1"/>
              <a:t>разриву</a:t>
            </a:r>
            <a:r>
              <a:rPr lang="uk-UA" sz="2000" dirty="0"/>
              <a:t>, барій замінити йодованим засобом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ru-RU" sz="2400" b="1" dirty="0" err="1"/>
              <a:t>Що</a:t>
            </a:r>
            <a:r>
              <a:rPr lang="ru-RU" sz="2400" b="1" dirty="0"/>
              <a:t> </a:t>
            </a:r>
            <a:r>
              <a:rPr lang="ru-RU" sz="2400" b="1" dirty="0" err="1"/>
              <a:t>оглядати</a:t>
            </a:r>
            <a:endParaRPr lang="en-US" sz="2400" b="1" dirty="0"/>
          </a:p>
          <a:p>
            <a:pPr lvl="1">
              <a:lnSpc>
                <a:spcPct val="80000"/>
              </a:lnSpc>
            </a:pPr>
            <a:r>
              <a:rPr lang="ru-RU" sz="2000" dirty="0" err="1"/>
              <a:t>Просвіток</a:t>
            </a:r>
            <a:r>
              <a:rPr lang="ru-RU" sz="2000" dirty="0"/>
              <a:t> </a:t>
            </a: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ru-RU" sz="2000" dirty="0" err="1"/>
              <a:t>Слизова</a:t>
            </a:r>
            <a:endParaRPr lang="ru-RU" sz="2000" dirty="0"/>
          </a:p>
          <a:p>
            <a:pPr lvl="1">
              <a:lnSpc>
                <a:spcPct val="80000"/>
              </a:lnSpc>
            </a:pPr>
            <a:r>
              <a:rPr lang="ru-RU" sz="2000" dirty="0" err="1"/>
              <a:t>Регулярність</a:t>
            </a:r>
            <a:endParaRPr lang="ru-RU" sz="2000" dirty="0"/>
          </a:p>
          <a:p>
            <a:pPr lvl="1">
              <a:lnSpc>
                <a:spcPct val="80000"/>
              </a:lnSpc>
              <a:buNone/>
            </a:pPr>
            <a:r>
              <a:rPr lang="ru-RU" sz="2000" dirty="0"/>
              <a:t>	</a:t>
            </a:r>
            <a:endParaRPr lang="en-US" sz="2000" dirty="0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3849" y="1143000"/>
            <a:ext cx="4351951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772104"/>
            <a:ext cx="3810000" cy="5523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titled-1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43200"/>
            <a:ext cx="3969157" cy="39497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0"/>
            <a:ext cx="5715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311114"/>
            <a:ext cx="4724400" cy="644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52399"/>
            <a:ext cx="6546851" cy="6546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1021_F1">
            <a:extLst>
              <a:ext uri="{FF2B5EF4-FFF2-40B4-BE49-F238E27FC236}">
                <a16:creationId xmlns:a16="http://schemas.microsoft.com/office/drawing/2014/main" id="{7BEB1FAE-426E-49A8-A89A-DC52CA1EA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713" y="0"/>
            <a:ext cx="448786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87" name="Picture 3" descr="D7'25">
            <a:extLst>
              <a:ext uri="{FF2B5EF4-FFF2-40B4-BE49-F238E27FC236}">
                <a16:creationId xmlns:a16="http://schemas.microsoft.com/office/drawing/2014/main" id="{BCC45681-7041-4347-A57E-D42F8687F1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513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4989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6" name="Picture 4" descr="f3_1"/>
          <p:cNvPicPr>
            <a:picLocks noChangeAspect="1" noChangeArrowheads="1"/>
          </p:cNvPicPr>
          <p:nvPr/>
        </p:nvPicPr>
        <p:blipFill>
          <a:blip r:embed="rId3">
            <a:lum bright="24000" contrast="42000"/>
            <a:grayscl/>
          </a:blip>
          <a:srcRect/>
          <a:stretch>
            <a:fillRect/>
          </a:stretch>
        </p:blipFill>
        <p:spPr bwMode="auto">
          <a:xfrm>
            <a:off x="152400" y="152400"/>
            <a:ext cx="8915400" cy="6686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914400"/>
            <a:ext cx="8229600" cy="5029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266700"/>
            <a:ext cx="4267199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9115" y="282575"/>
            <a:ext cx="4794885" cy="657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3" descr="0044.tif"/>
          <p:cNvPicPr/>
          <p:nvPr/>
        </p:nvPicPr>
        <p:blipFill>
          <a:blip r:embed="rId3"/>
          <a:stretch>
            <a:fillRect/>
          </a:stretch>
        </p:blipFill>
        <p:spPr>
          <a:xfrm>
            <a:off x="685800" y="1524000"/>
            <a:ext cx="3810000" cy="3971636"/>
          </a:xfrm>
          <a:prstGeom prst="rect">
            <a:avLst/>
          </a:prstGeom>
        </p:spPr>
      </p:pic>
      <p:pic>
        <p:nvPicPr>
          <p:cNvPr id="5" name="Picture 4" descr="0045.tif"/>
          <p:cNvPicPr/>
          <p:nvPr/>
        </p:nvPicPr>
        <p:blipFill>
          <a:blip r:embed="rId4"/>
          <a:stretch>
            <a:fillRect/>
          </a:stretch>
        </p:blipFill>
        <p:spPr>
          <a:xfrm>
            <a:off x="4648200" y="1514764"/>
            <a:ext cx="3962400" cy="3971636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533400"/>
            <a:ext cx="6248400" cy="5943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838200"/>
            <a:ext cx="7924800" cy="1143000"/>
          </a:xfrm>
        </p:spPr>
        <p:txBody>
          <a:bodyPr/>
          <a:lstStyle/>
          <a:p>
            <a:r>
              <a:rPr lang="ru-RU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Сечовий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тракт</a:t>
            </a: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62200"/>
            <a:ext cx="8229600" cy="3962400"/>
          </a:xfrm>
        </p:spPr>
        <p:txBody>
          <a:bodyPr/>
          <a:lstStyle/>
          <a:p>
            <a:r>
              <a:rPr lang="ru-RU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Екскреторна</a:t>
            </a:r>
            <a:r>
              <a:rPr lang="ru-RU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урографія</a:t>
            </a:r>
            <a:r>
              <a:rPr lang="ru-RU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– </a:t>
            </a:r>
            <a:r>
              <a:rPr lang="ru-RU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Внутрівенна</a:t>
            </a:r>
            <a:r>
              <a:rPr lang="ru-RU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пієлографія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– </a:t>
            </a:r>
            <a:r>
              <a:rPr lang="ru-RU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Внутривенна</a:t>
            </a:r>
            <a:r>
              <a:rPr lang="ru-RU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урографія</a:t>
            </a: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/>
            <a:r>
              <a:rPr lang="ru-RU" sz="2000" b="1" dirty="0" err="1"/>
              <a:t>Показання</a:t>
            </a:r>
            <a:endParaRPr lang="en-US" sz="2000" b="1" dirty="0"/>
          </a:p>
          <a:p>
            <a:pPr lvl="2"/>
            <a:r>
              <a:rPr lang="ru-RU" sz="1800" dirty="0" err="1"/>
              <a:t>Оцінка</a:t>
            </a:r>
            <a:r>
              <a:rPr lang="ru-RU" sz="1800" dirty="0"/>
              <a:t> </a:t>
            </a:r>
            <a:r>
              <a:rPr lang="ru-RU" sz="1800" dirty="0" err="1"/>
              <a:t>морфології</a:t>
            </a:r>
            <a:r>
              <a:rPr lang="ru-RU" sz="1800" dirty="0"/>
              <a:t> тракта</a:t>
            </a:r>
            <a:r>
              <a:rPr lang="en-US" sz="1800" dirty="0"/>
              <a:t>.</a:t>
            </a:r>
          </a:p>
          <a:p>
            <a:pPr lvl="2"/>
            <a:r>
              <a:rPr lang="ru-RU" sz="1800" dirty="0" err="1"/>
              <a:t>Підозра</a:t>
            </a:r>
            <a:r>
              <a:rPr lang="ru-RU" sz="1800" dirty="0"/>
              <a:t> </a:t>
            </a:r>
            <a:r>
              <a:rPr lang="ru-RU" sz="1800" dirty="0" err="1"/>
              <a:t>захворювання</a:t>
            </a:r>
            <a:endParaRPr lang="en-US" sz="1800" dirty="0"/>
          </a:p>
          <a:p>
            <a:pPr lvl="2"/>
            <a:r>
              <a:rPr lang="ru-RU" sz="1800" dirty="0" err="1"/>
              <a:t>Ущільнення</a:t>
            </a:r>
            <a:r>
              <a:rPr lang="ru-RU" sz="1800" dirty="0"/>
              <a:t> (</a:t>
            </a:r>
            <a:r>
              <a:rPr lang="ru-RU" sz="1800" dirty="0" err="1"/>
              <a:t>затемнення</a:t>
            </a:r>
            <a:r>
              <a:rPr lang="ru-RU" sz="1800" dirty="0"/>
              <a:t>) в </a:t>
            </a:r>
            <a:r>
              <a:rPr lang="ru-RU" sz="1800" dirty="0" err="1"/>
              <a:t>заочеревеному</a:t>
            </a:r>
            <a:r>
              <a:rPr lang="ru-RU" sz="1800" dirty="0"/>
              <a:t> </a:t>
            </a:r>
            <a:r>
              <a:rPr lang="ru-RU" sz="1800" dirty="0" err="1"/>
              <a:t>просторі</a:t>
            </a:r>
            <a:endParaRPr lang="en-US" sz="1800" dirty="0"/>
          </a:p>
          <a:p>
            <a:pPr lvl="2"/>
            <a:r>
              <a:rPr lang="ru-RU" sz="1800" dirty="0" err="1"/>
              <a:t>Оцінка</a:t>
            </a:r>
            <a:r>
              <a:rPr lang="ru-RU" sz="1800" dirty="0"/>
              <a:t> </a:t>
            </a:r>
            <a:r>
              <a:rPr lang="ru-RU" sz="1800" dirty="0" err="1"/>
              <a:t>функції</a:t>
            </a:r>
            <a:r>
              <a:rPr lang="ru-RU" sz="1800" dirty="0"/>
              <a:t> </a:t>
            </a:r>
            <a:r>
              <a:rPr lang="ru-RU" sz="1800" dirty="0" err="1"/>
              <a:t>нирок</a:t>
            </a:r>
            <a:endParaRPr lang="en-US" sz="1800" dirty="0"/>
          </a:p>
          <a:p>
            <a:pPr lvl="1"/>
            <a:r>
              <a:rPr lang="ru-RU" sz="2000" b="1" dirty="0"/>
              <a:t>Процедура </a:t>
            </a:r>
            <a:endParaRPr lang="en-US" sz="2000" b="1" dirty="0"/>
          </a:p>
          <a:p>
            <a:pPr lvl="2"/>
            <a:r>
              <a:rPr lang="ru-RU" sz="1800" dirty="0" err="1"/>
              <a:t>Необхідна</a:t>
            </a:r>
            <a:r>
              <a:rPr lang="ru-RU" sz="1800" dirty="0"/>
              <a:t> </a:t>
            </a:r>
            <a:r>
              <a:rPr lang="ru-RU" sz="1800" dirty="0" err="1"/>
              <a:t>підготовка</a:t>
            </a:r>
            <a:r>
              <a:rPr lang="ru-RU" sz="1800" dirty="0"/>
              <a:t> </a:t>
            </a:r>
            <a:r>
              <a:rPr lang="en-US" sz="1800" dirty="0"/>
              <a:t>(24 </a:t>
            </a:r>
            <a:r>
              <a:rPr lang="ru-RU" sz="1800" dirty="0"/>
              <a:t>г</a:t>
            </a:r>
            <a:r>
              <a:rPr lang="en-US" sz="1800" dirty="0"/>
              <a:t> </a:t>
            </a:r>
            <a:r>
              <a:rPr lang="ru-RU" sz="1800" dirty="0"/>
              <a:t>поститься</a:t>
            </a:r>
            <a:r>
              <a:rPr lang="en-US" sz="1800" dirty="0"/>
              <a:t>; </a:t>
            </a:r>
            <a:r>
              <a:rPr lang="ru-RU" sz="1800" dirty="0" err="1"/>
              <a:t>клізма</a:t>
            </a:r>
            <a:r>
              <a:rPr lang="en-US" sz="1800" dirty="0"/>
              <a:t>)</a:t>
            </a:r>
          </a:p>
          <a:p>
            <a:pPr lvl="2"/>
            <a:r>
              <a:rPr lang="ru-RU" dirty="0" err="1"/>
              <a:t>Вибір</a:t>
            </a:r>
            <a:r>
              <a:rPr lang="ru-RU" dirty="0"/>
              <a:t> </a:t>
            </a:r>
            <a:r>
              <a:rPr lang="ru-RU" dirty="0" err="1"/>
              <a:t>дози</a:t>
            </a:r>
            <a:endParaRPr lang="en-US" dirty="0"/>
          </a:p>
          <a:p>
            <a:pPr lvl="2"/>
            <a:r>
              <a:rPr lang="ru-RU" dirty="0" err="1"/>
              <a:t>Знімки</a:t>
            </a:r>
            <a:endParaRPr lang="en-US" dirty="0"/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ru-RU" sz="3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продовження</a:t>
            </a:r>
            <a:r>
              <a:rPr lang="en-US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62200"/>
            <a:ext cx="7693025" cy="4267200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ru-RU" sz="2800" b="1" dirty="0" err="1"/>
              <a:t>Інтерпретація</a:t>
            </a:r>
            <a:endParaRPr lang="en-US" sz="2800" b="1" dirty="0"/>
          </a:p>
          <a:p>
            <a:pPr lvl="2">
              <a:lnSpc>
                <a:spcPct val="90000"/>
              </a:lnSpc>
            </a:pPr>
            <a:r>
              <a:rPr lang="ru-RU" b="1" dirty="0" err="1"/>
              <a:t>Судинна</a:t>
            </a:r>
            <a:r>
              <a:rPr lang="ru-RU" b="1" dirty="0"/>
              <a:t> фаза</a:t>
            </a:r>
            <a:endParaRPr lang="en-US" b="1" dirty="0"/>
          </a:p>
          <a:p>
            <a:pPr lvl="3">
              <a:lnSpc>
                <a:spcPct val="90000"/>
              </a:lnSpc>
              <a:spcAft>
                <a:spcPts val="1200"/>
              </a:spcAft>
              <a:buFont typeface="Wingdings" pitchFamily="2" charset="2"/>
              <a:buChar char="Ø"/>
            </a:pPr>
            <a:r>
              <a:rPr lang="en-US" dirty="0"/>
              <a:t>5 – 10 s</a:t>
            </a:r>
          </a:p>
          <a:p>
            <a:pPr lvl="2">
              <a:lnSpc>
                <a:spcPct val="90000"/>
              </a:lnSpc>
            </a:pPr>
            <a:r>
              <a:rPr lang="ru-RU" b="1" dirty="0" err="1"/>
              <a:t>Нефрографічна</a:t>
            </a:r>
            <a:r>
              <a:rPr lang="ru-RU" b="1" dirty="0"/>
              <a:t> фаза</a:t>
            </a:r>
            <a:endParaRPr lang="en-US" b="1" dirty="0"/>
          </a:p>
          <a:p>
            <a:pPr lvl="3">
              <a:lnSpc>
                <a:spcPct val="90000"/>
              </a:lnSpc>
              <a:buFont typeface="Wingdings" pitchFamily="2" charset="2"/>
              <a:buChar char="Ø"/>
            </a:pPr>
            <a:r>
              <a:rPr lang="en-US" dirty="0"/>
              <a:t>1 – 2 min</a:t>
            </a:r>
          </a:p>
          <a:p>
            <a:pPr lvl="3">
              <a:lnSpc>
                <a:spcPct val="90000"/>
              </a:lnSpc>
              <a:buFont typeface="Wingdings" pitchFamily="2" charset="2"/>
              <a:buChar char="Ø"/>
            </a:pPr>
            <a:r>
              <a:rPr lang="uk-UA" dirty="0" err="1"/>
              <a:t>Абнормальні</a:t>
            </a:r>
            <a:r>
              <a:rPr lang="en-US" dirty="0"/>
              <a:t> </a:t>
            </a:r>
            <a:r>
              <a:rPr lang="uk-UA" dirty="0" err="1"/>
              <a:t>патерни</a:t>
            </a:r>
            <a:r>
              <a:rPr lang="en-US" dirty="0"/>
              <a:t>: </a:t>
            </a:r>
          </a:p>
          <a:p>
            <a:pPr lvl="4">
              <a:lnSpc>
                <a:spcPct val="90000"/>
              </a:lnSpc>
              <a:buNone/>
            </a:pPr>
            <a:endParaRPr lang="en-US" dirty="0"/>
          </a:p>
          <a:p>
            <a:pPr lvl="2">
              <a:lnSpc>
                <a:spcPct val="90000"/>
              </a:lnSpc>
            </a:pPr>
            <a:r>
              <a:rPr lang="uk-UA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Пієлографічна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uk-UA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фаза</a:t>
            </a: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7300" y="1066800"/>
            <a:ext cx="6857999" cy="457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449074"/>
            <a:ext cx="5333999" cy="595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68612" name="Picture 4" descr="f6_16b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lum bright="6000" contrast="-18000"/>
            <a:grayscl/>
          </a:blip>
          <a:srcRect/>
          <a:stretch>
            <a:fillRect/>
          </a:stretch>
        </p:blipFill>
        <p:spPr>
          <a:xfrm>
            <a:off x="609600" y="533400"/>
            <a:ext cx="7696200" cy="5772150"/>
          </a:xfrm>
          <a:noFill/>
          <a:ln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xfrm>
            <a:off x="609600" y="914400"/>
            <a:ext cx="8229600" cy="990600"/>
          </a:xfrm>
        </p:spPr>
        <p:txBody>
          <a:bodyPr/>
          <a:lstStyle/>
          <a:p>
            <a:r>
              <a:rPr lang="ru-RU" sz="4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Цистографія</a:t>
            </a:r>
            <a:endParaRPr lang="en-US" sz="4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286000"/>
            <a:ext cx="7467600" cy="4419600"/>
          </a:xfrm>
        </p:spPr>
        <p:txBody>
          <a:bodyPr/>
          <a:lstStyle/>
          <a:p>
            <a:r>
              <a:rPr lang="ru-RU" sz="2000" b="1" dirty="0" err="1"/>
              <a:t>Показання</a:t>
            </a:r>
            <a:r>
              <a:rPr lang="ru-RU" sz="2000" b="1" dirty="0"/>
              <a:t> </a:t>
            </a:r>
            <a:endParaRPr lang="en-US" sz="2000" b="1" dirty="0"/>
          </a:p>
          <a:p>
            <a:pPr lvl="1"/>
            <a:r>
              <a:rPr lang="ru-RU" sz="1600" dirty="0" err="1"/>
              <a:t>Підозра</a:t>
            </a:r>
            <a:r>
              <a:rPr lang="ru-RU" sz="1600" dirty="0"/>
              <a:t> </a:t>
            </a:r>
            <a:r>
              <a:rPr lang="ru-RU" sz="1600" dirty="0" err="1"/>
              <a:t>захворювання</a:t>
            </a:r>
            <a:r>
              <a:rPr lang="ru-RU" sz="1600" dirty="0"/>
              <a:t> </a:t>
            </a:r>
            <a:r>
              <a:rPr lang="ru-RU" sz="1600" dirty="0" err="1"/>
              <a:t>сечового</a:t>
            </a:r>
            <a:r>
              <a:rPr lang="ru-RU" sz="1600" dirty="0"/>
              <a:t> </a:t>
            </a:r>
            <a:r>
              <a:rPr lang="ru-RU" sz="1600" dirty="0" err="1"/>
              <a:t>міхура</a:t>
            </a:r>
            <a:endParaRPr lang="en-US" sz="1600" dirty="0"/>
          </a:p>
          <a:p>
            <a:pPr lvl="1"/>
            <a:r>
              <a:rPr lang="ru-RU" sz="1600" dirty="0"/>
              <a:t>Травма </a:t>
            </a:r>
            <a:endParaRPr lang="en-US" sz="1600" dirty="0"/>
          </a:p>
          <a:p>
            <a:pPr lvl="1"/>
            <a:r>
              <a:rPr lang="ru-RU" sz="1600" dirty="0" err="1"/>
              <a:t>Дизурія</a:t>
            </a:r>
            <a:r>
              <a:rPr lang="ru-RU" sz="1600" dirty="0"/>
              <a:t>, </a:t>
            </a:r>
            <a:r>
              <a:rPr lang="ru-RU" sz="1600" dirty="0" err="1"/>
              <a:t>гематурія</a:t>
            </a:r>
            <a:endParaRPr lang="en-US" sz="1600" dirty="0"/>
          </a:p>
          <a:p>
            <a:pPr lvl="1"/>
            <a:r>
              <a:rPr lang="ru-RU" sz="1600" dirty="0" err="1"/>
              <a:t>Аномалії</a:t>
            </a:r>
            <a:endParaRPr lang="en-US" sz="1600" dirty="0"/>
          </a:p>
          <a:p>
            <a:r>
              <a:rPr lang="ru-RU" sz="2000" b="1" dirty="0"/>
              <a:t>Процедура</a:t>
            </a:r>
            <a:endParaRPr lang="en-US" sz="2000" b="1" dirty="0"/>
          </a:p>
          <a:p>
            <a:pPr lvl="1"/>
            <a:r>
              <a:rPr lang="en-US" sz="1600" dirty="0"/>
              <a:t>24 </a:t>
            </a:r>
            <a:r>
              <a:rPr lang="ru-RU" sz="1600" dirty="0"/>
              <a:t>голод</a:t>
            </a:r>
            <a:r>
              <a:rPr lang="en-US" sz="1600" dirty="0"/>
              <a:t> </a:t>
            </a:r>
            <a:r>
              <a:rPr lang="ru-RU" sz="1600" dirty="0" err="1"/>
              <a:t>клізма</a:t>
            </a:r>
            <a:endParaRPr lang="en-US" sz="1600" dirty="0"/>
          </a:p>
          <a:p>
            <a:pPr lvl="1"/>
            <a:r>
              <a:rPr lang="ru-RU" sz="1600" dirty="0" err="1"/>
              <a:t>Пустий</a:t>
            </a:r>
            <a:r>
              <a:rPr lang="ru-RU" sz="1600" dirty="0"/>
              <a:t> </a:t>
            </a:r>
            <a:r>
              <a:rPr lang="ru-RU" sz="1600" dirty="0" err="1"/>
              <a:t>сечовий</a:t>
            </a:r>
            <a:r>
              <a:rPr lang="ru-RU" sz="1600" dirty="0"/>
              <a:t> </a:t>
            </a:r>
            <a:r>
              <a:rPr lang="ru-RU" sz="1600" dirty="0" err="1"/>
              <a:t>міхур</a:t>
            </a:r>
            <a:endParaRPr lang="en-US" sz="1600" dirty="0"/>
          </a:p>
          <a:p>
            <a:pPr lvl="1"/>
            <a:r>
              <a:rPr lang="ru-RU" sz="1600" dirty="0"/>
              <a:t>4 </a:t>
            </a:r>
            <a:r>
              <a:rPr lang="ru-RU" sz="1600" dirty="0" err="1"/>
              <a:t>знімка</a:t>
            </a:r>
            <a:endParaRPr lang="en-US" sz="1600" dirty="0"/>
          </a:p>
          <a:p>
            <a:pPr lvl="1"/>
            <a:r>
              <a:rPr lang="ru-RU" sz="1600" dirty="0" err="1"/>
              <a:t>Позитивне</a:t>
            </a:r>
            <a:r>
              <a:rPr lang="ru-RU" sz="1600" dirty="0"/>
              <a:t> </a:t>
            </a:r>
            <a:r>
              <a:rPr lang="ru-RU" sz="1600" dirty="0" err="1"/>
              <a:t>контрастування</a:t>
            </a:r>
            <a:endParaRPr lang="en-US" sz="1600" dirty="0"/>
          </a:p>
          <a:p>
            <a:pPr lvl="1"/>
            <a:r>
              <a:rPr lang="ru-RU" sz="1600" dirty="0" err="1"/>
              <a:t>Подвійне</a:t>
            </a:r>
            <a:r>
              <a:rPr lang="ru-RU" sz="1600" dirty="0"/>
              <a:t> </a:t>
            </a:r>
            <a:r>
              <a:rPr lang="ru-RU" sz="1600" dirty="0" err="1"/>
              <a:t>контрастування</a:t>
            </a:r>
            <a:endParaRPr lang="en-US" sz="1600" dirty="0"/>
          </a:p>
          <a:p>
            <a:pPr lvl="1"/>
            <a:r>
              <a:rPr lang="ru-RU" sz="1600" dirty="0" err="1"/>
              <a:t>Негативне</a:t>
            </a:r>
            <a:r>
              <a:rPr lang="ru-RU" sz="1600" dirty="0"/>
              <a:t> </a:t>
            </a:r>
            <a:r>
              <a:rPr lang="ru-RU" sz="1600" dirty="0" err="1"/>
              <a:t>контрастування</a:t>
            </a:r>
            <a:endParaRPr lang="en-US" sz="1600" dirty="0"/>
          </a:p>
          <a:p>
            <a:pPr lvl="1">
              <a:buNone/>
            </a:pPr>
            <a:endParaRPr lang="en-US" sz="20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7924800" cy="1143000"/>
          </a:xfrm>
        </p:spPr>
        <p:txBody>
          <a:bodyPr/>
          <a:lstStyle/>
          <a:p>
            <a:r>
              <a:rPr lang="ru-RU" sz="4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Контрастування</a:t>
            </a:r>
            <a:endParaRPr lang="en-US" sz="4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8001000" cy="4191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dirty="0" err="1"/>
              <a:t>Дослідження</a:t>
            </a:r>
            <a:r>
              <a:rPr lang="ru-RU" dirty="0"/>
              <a:t> з </a:t>
            </a:r>
            <a:r>
              <a:rPr lang="ru-RU"/>
              <a:t>введенням</a:t>
            </a:r>
            <a:r>
              <a:rPr lang="ru-RU" dirty="0"/>
              <a:t> контрастного </a:t>
            </a:r>
            <a:r>
              <a:rPr lang="ru-RU" dirty="0" err="1"/>
              <a:t>засобу</a:t>
            </a:r>
            <a:endParaRPr lang="ru-RU" dirty="0"/>
          </a:p>
          <a:p>
            <a:pPr>
              <a:lnSpc>
                <a:spcPct val="90000"/>
              </a:lnSpc>
            </a:pPr>
            <a:r>
              <a:rPr lang="ru-RU" u="sng" dirty="0" err="1"/>
              <a:t>Контрастні</a:t>
            </a:r>
            <a:r>
              <a:rPr lang="ru-RU" u="sng" dirty="0"/>
              <a:t> </a:t>
            </a:r>
            <a:r>
              <a:rPr lang="ru-RU" u="sng" dirty="0" err="1"/>
              <a:t>засоби</a:t>
            </a:r>
            <a:r>
              <a:rPr lang="en-US" u="sng" dirty="0"/>
              <a:t>:</a:t>
            </a:r>
            <a:r>
              <a:rPr lang="en-US" dirty="0"/>
              <a:t> </a:t>
            </a:r>
            <a:r>
              <a:rPr lang="ru-RU" dirty="0" err="1">
                <a:solidFill>
                  <a:srgbClr val="FF0000"/>
                </a:solidFill>
              </a:rPr>
              <a:t>позитивні</a:t>
            </a:r>
            <a:r>
              <a:rPr lang="en-US" dirty="0"/>
              <a:t> (</a:t>
            </a:r>
            <a:r>
              <a:rPr lang="ru-RU" dirty="0" err="1"/>
              <a:t>поглинають</a:t>
            </a:r>
            <a:r>
              <a:rPr lang="ru-RU" dirty="0"/>
              <a:t> </a:t>
            </a:r>
            <a:r>
              <a:rPr lang="ru-RU" dirty="0" err="1"/>
              <a:t>промені</a:t>
            </a:r>
            <a:r>
              <a:rPr lang="en-US" dirty="0"/>
              <a:t>) </a:t>
            </a:r>
            <a:r>
              <a:rPr lang="ru-RU" dirty="0"/>
              <a:t>і</a:t>
            </a:r>
            <a:r>
              <a:rPr lang="en-US" dirty="0"/>
              <a:t> </a:t>
            </a:r>
            <a:r>
              <a:rPr lang="ru-RU" dirty="0" err="1">
                <a:solidFill>
                  <a:srgbClr val="FF0000"/>
                </a:solidFill>
              </a:rPr>
              <a:t>негативні</a:t>
            </a:r>
            <a:r>
              <a:rPr lang="en-US" dirty="0"/>
              <a:t> (</a:t>
            </a:r>
            <a:r>
              <a:rPr lang="ru-RU" dirty="0"/>
              <a:t>не </a:t>
            </a:r>
            <a:r>
              <a:rPr lang="ru-RU" dirty="0" err="1"/>
              <a:t>затримують</a:t>
            </a:r>
            <a:r>
              <a:rPr lang="ru-RU" dirty="0"/>
              <a:t> </a:t>
            </a:r>
            <a:r>
              <a:rPr lang="ru-RU" dirty="0" err="1"/>
              <a:t>промені</a:t>
            </a:r>
            <a:r>
              <a:rPr lang="en-US" dirty="0"/>
              <a:t>)</a:t>
            </a:r>
          </a:p>
          <a:p>
            <a:pPr>
              <a:lnSpc>
                <a:spcPct val="90000"/>
              </a:lnSpc>
            </a:pPr>
            <a:r>
              <a:rPr lang="uk-UA" dirty="0"/>
              <a:t>Навіщо</a:t>
            </a:r>
            <a:r>
              <a:rPr lang="en-US" dirty="0"/>
              <a:t>??</a:t>
            </a:r>
          </a:p>
          <a:p>
            <a:pPr lvl="1">
              <a:lnSpc>
                <a:spcPct val="90000"/>
              </a:lnSpc>
            </a:pPr>
            <a:r>
              <a:rPr lang="uk-UA" dirty="0"/>
              <a:t>Візуалізація певних органів</a:t>
            </a:r>
          </a:p>
          <a:p>
            <a:pPr lvl="1">
              <a:lnSpc>
                <a:spcPct val="90000"/>
              </a:lnSpc>
            </a:pP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чіткого</a:t>
            </a:r>
            <a:r>
              <a:rPr lang="ru-RU" dirty="0"/>
              <a:t> </a:t>
            </a:r>
            <a:r>
              <a:rPr lang="ru-RU" dirty="0" err="1"/>
              <a:t>зображення</a:t>
            </a:r>
            <a:r>
              <a:rPr lang="ru-RU" dirty="0"/>
              <a:t> </a:t>
            </a:r>
            <a:r>
              <a:rPr lang="ru-RU" dirty="0" err="1"/>
              <a:t>ураження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фізіологічної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ru-RU" dirty="0" err="1">
                <a:solidFill>
                  <a:srgbClr val="FF0000"/>
                </a:solidFill>
              </a:rPr>
              <a:t>Завжди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після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оглядового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знімка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4" name="Picture 4" descr="New Ima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592138"/>
            <a:ext cx="8839200" cy="5656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8" name="Picture 4" descr="Picture Radiology 96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469900"/>
            <a:ext cx="8686800" cy="5702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6" name="Picture 4" descr="Picture Radiology 96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76200"/>
            <a:ext cx="5257800" cy="3451225"/>
          </a:xfrm>
          <a:prstGeom prst="rect">
            <a:avLst/>
          </a:prstGeom>
          <a:noFill/>
        </p:spPr>
      </p:pic>
      <p:pic>
        <p:nvPicPr>
          <p:cNvPr id="59397" name="Picture 5" descr="Picture Radiology 99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6200" y="2971800"/>
            <a:ext cx="5029200" cy="372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69636" name="Picture 4" descr="f6_9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lum bright="-12000" contrast="18000"/>
            <a:grayscl/>
          </a:blip>
          <a:srcRect l="8772" t="16675" r="12280" b="10378"/>
          <a:stretch>
            <a:fillRect/>
          </a:stretch>
        </p:blipFill>
        <p:spPr>
          <a:xfrm>
            <a:off x="457200" y="533400"/>
            <a:ext cx="7848600" cy="5878513"/>
          </a:xfrm>
          <a:noFill/>
          <a:ln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357554" y="6202940"/>
            <a:ext cx="24392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i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Бронхографія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215" y="44624"/>
            <a:ext cx="4645025" cy="612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Pictures\New Picture.bmp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0"/>
            <a:ext cx="8072494" cy="650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571472" y="5774312"/>
            <a:ext cx="39710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i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Холангіохолеграфія</a:t>
            </a:r>
            <a:endParaRPr lang="uk-UA" sz="3200" i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Слайди= 19 08 2014\Рентгенодіагностика=\Спец методи\gal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142852"/>
            <a:ext cx="4643470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857488" y="5917188"/>
            <a:ext cx="33800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i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Холецистографія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0"/>
            <a:ext cx="4714908" cy="574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143108" y="5929330"/>
            <a:ext cx="48875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2800" i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Ретроградна </a:t>
            </a:r>
            <a:r>
              <a:rPr lang="uk-UA" sz="2800" i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уроцистографія</a:t>
            </a:r>
            <a:endParaRPr lang="uk-UA" sz="2800" i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3" y="0"/>
            <a:ext cx="571503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285720" y="5000636"/>
            <a:ext cx="24513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i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В/</a:t>
            </a:r>
            <a:r>
              <a:rPr lang="uk-UA" sz="2800" i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uk-UA" sz="2800" i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800" i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урографія</a:t>
            </a:r>
            <a:endParaRPr lang="uk-UA" sz="2800" i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44462"/>
            <a:ext cx="5857916" cy="5696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1785918" y="6072206"/>
            <a:ext cx="54812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i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Ретроградна </a:t>
            </a:r>
            <a:r>
              <a:rPr lang="uk-UA" sz="2800" i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уретроцистографія</a:t>
            </a:r>
            <a:endParaRPr lang="uk-UA" sz="2800" i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7924800" cy="1143000"/>
          </a:xfrm>
        </p:spPr>
        <p:txBody>
          <a:bodyPr/>
          <a:lstStyle/>
          <a:p>
            <a:r>
              <a:rPr lang="ru-RU" sz="4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Контрастування</a:t>
            </a:r>
            <a:endParaRPr lang="en-US" sz="4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362200"/>
            <a:ext cx="8153400" cy="419100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ru-RU" b="1" dirty="0"/>
              <a:t>Шляхи </a:t>
            </a:r>
            <a:r>
              <a:rPr lang="ru-RU" b="1" dirty="0" err="1"/>
              <a:t>введення</a:t>
            </a:r>
            <a:r>
              <a:rPr lang="ru-RU" b="1" dirty="0"/>
              <a:t> контрастного </a:t>
            </a:r>
            <a:r>
              <a:rPr lang="ru-RU" b="1" dirty="0" err="1"/>
              <a:t>засобу</a:t>
            </a:r>
            <a:endParaRPr lang="ru-RU" b="1" dirty="0"/>
          </a:p>
          <a:p>
            <a:pPr>
              <a:lnSpc>
                <a:spcPct val="90000"/>
              </a:lnSpc>
            </a:pPr>
            <a:r>
              <a:rPr lang="ru-RU" dirty="0">
                <a:solidFill>
                  <a:srgbClr val="FF0000"/>
                </a:solidFill>
              </a:rPr>
              <a:t>НЕ </a:t>
            </a:r>
            <a:r>
              <a:rPr lang="ru-RU" dirty="0" err="1">
                <a:solidFill>
                  <a:srgbClr val="FF0000"/>
                </a:solidFill>
              </a:rPr>
              <a:t>інвазивні</a:t>
            </a:r>
            <a:endParaRPr lang="ru-RU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ru-RU" dirty="0"/>
              <a:t>    ‒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природні</a:t>
            </a:r>
            <a:r>
              <a:rPr lang="ru-RU" dirty="0"/>
              <a:t> отвори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нориці</a:t>
            </a:r>
            <a:r>
              <a:rPr lang="ru-RU" dirty="0"/>
              <a:t> 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ru-RU" dirty="0" err="1">
                <a:solidFill>
                  <a:srgbClr val="FF0000"/>
                </a:solidFill>
              </a:rPr>
              <a:t>Інвазивні</a:t>
            </a:r>
            <a:r>
              <a:rPr lang="ru-RU" dirty="0">
                <a:solidFill>
                  <a:srgbClr val="FF0000"/>
                </a:solidFill>
              </a:rPr>
              <a:t> </a:t>
            </a:r>
          </a:p>
          <a:p>
            <a:pPr>
              <a:lnSpc>
                <a:spcPct val="90000"/>
              </a:lnSpc>
              <a:buNone/>
            </a:pPr>
            <a:r>
              <a:rPr lang="ru-RU" dirty="0"/>
              <a:t>    ‒ </a:t>
            </a:r>
            <a:r>
              <a:rPr lang="ru-RU" dirty="0" err="1"/>
              <a:t>черезшкірна</a:t>
            </a:r>
            <a:r>
              <a:rPr lang="ru-RU" dirty="0"/>
              <a:t> </a:t>
            </a:r>
            <a:r>
              <a:rPr lang="ru-RU" dirty="0" err="1"/>
              <a:t>пункція</a:t>
            </a:r>
            <a:r>
              <a:rPr lang="ru-RU" dirty="0"/>
              <a:t> органу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;</a:t>
            </a:r>
          </a:p>
          <a:p>
            <a:pPr>
              <a:lnSpc>
                <a:spcPct val="90000"/>
              </a:lnSpc>
              <a:buNone/>
            </a:pPr>
            <a:r>
              <a:rPr lang="ru-RU" dirty="0"/>
              <a:t>    ‒ </a:t>
            </a:r>
            <a:r>
              <a:rPr lang="ru-RU" dirty="0" err="1"/>
              <a:t>черезшкірна</a:t>
            </a:r>
            <a:r>
              <a:rPr lang="ru-RU" dirty="0"/>
              <a:t> </a:t>
            </a:r>
            <a:r>
              <a:rPr lang="ru-RU" dirty="0" err="1"/>
              <a:t>пункція</a:t>
            </a:r>
            <a:r>
              <a:rPr lang="ru-RU" dirty="0"/>
              <a:t> вен та </a:t>
            </a:r>
            <a:r>
              <a:rPr lang="ru-RU" dirty="0" err="1"/>
              <a:t>артерій</a:t>
            </a:r>
            <a:r>
              <a:rPr lang="ru-RU" dirty="0"/>
              <a:t>;</a:t>
            </a:r>
          </a:p>
          <a:p>
            <a:pPr>
              <a:lnSpc>
                <a:spcPct val="90000"/>
              </a:lnSpc>
              <a:buNone/>
            </a:pPr>
            <a:r>
              <a:rPr lang="ru-RU" dirty="0">
                <a:solidFill>
                  <a:srgbClr val="FF0000"/>
                </a:solidFill>
              </a:rPr>
              <a:t>    </a:t>
            </a:r>
            <a:r>
              <a:rPr lang="ru-RU" dirty="0"/>
              <a:t>‒ </a:t>
            </a:r>
            <a:r>
              <a:rPr lang="ru-RU" dirty="0" err="1"/>
              <a:t>пункція</a:t>
            </a:r>
            <a:r>
              <a:rPr lang="ru-RU" dirty="0"/>
              <a:t> </a:t>
            </a:r>
            <a:r>
              <a:rPr lang="ru-RU" dirty="0" err="1"/>
              <a:t>стінки</a:t>
            </a:r>
            <a:r>
              <a:rPr lang="ru-RU" dirty="0"/>
              <a:t> </a:t>
            </a:r>
            <a:r>
              <a:rPr lang="ru-RU" dirty="0" err="1"/>
              <a:t>порожнинного</a:t>
            </a:r>
            <a:r>
              <a:rPr lang="ru-RU" dirty="0"/>
              <a:t> органу з </a:t>
            </a:r>
            <a:r>
              <a:rPr lang="ru-RU" dirty="0" err="1"/>
              <a:t>природним</a:t>
            </a:r>
            <a:r>
              <a:rPr lang="ru-RU" dirty="0"/>
              <a:t> </a:t>
            </a:r>
            <a:r>
              <a:rPr lang="ru-RU" dirty="0" err="1"/>
              <a:t>отвором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1031" descr="-pulmo2">
            <a:extLst>
              <a:ext uri="{FF2B5EF4-FFF2-40B4-BE49-F238E27FC236}">
                <a16:creationId xmlns:a16="http://schemas.microsoft.com/office/drawing/2014/main" id="{FBA583B2-D0C8-4460-B9A2-F5A509F84B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640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3" name="Picture 1032" descr="-pulmo3">
            <a:extLst>
              <a:ext uri="{FF2B5EF4-FFF2-40B4-BE49-F238E27FC236}">
                <a16:creationId xmlns:a16="http://schemas.microsoft.com/office/drawing/2014/main" id="{B5D5638C-A373-4667-96ED-C533BEDA8F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298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084776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1034" descr="gal1">
            <a:extLst>
              <a:ext uri="{FF2B5EF4-FFF2-40B4-BE49-F238E27FC236}">
                <a16:creationId xmlns:a16="http://schemas.microsoft.com/office/drawing/2014/main" id="{021D312F-1DC8-4C65-AA18-CFDF6E48E0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2775" y="0"/>
            <a:ext cx="50339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5" name="Picture 1035" descr="-nefro1">
            <a:extLst>
              <a:ext uri="{FF2B5EF4-FFF2-40B4-BE49-F238E27FC236}">
                <a16:creationId xmlns:a16="http://schemas.microsoft.com/office/drawing/2014/main" id="{3F8F749B-98DD-424C-BB3F-44F204683A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238" y="0"/>
            <a:ext cx="470376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268900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5" descr="angiograph">
            <a:extLst>
              <a:ext uri="{FF2B5EF4-FFF2-40B4-BE49-F238E27FC236}">
                <a16:creationId xmlns:a16="http://schemas.microsoft.com/office/drawing/2014/main" id="{41FA6567-B453-4727-9731-E48ED0BF55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4530725" cy="597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07" name="Picture 6" descr="angiography2">
            <a:extLst>
              <a:ext uri="{FF2B5EF4-FFF2-40B4-BE49-F238E27FC236}">
                <a16:creationId xmlns:a16="http://schemas.microsoft.com/office/drawing/2014/main" id="{71A5909F-8AC8-4A5B-A3D0-FB801C6CFB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538" y="333375"/>
            <a:ext cx="5422900" cy="597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id="{8BAD1B8D-5486-482E-AA16-AF79F0F17728}"/>
              </a:ext>
            </a:extLst>
          </p:cNvPr>
          <p:cNvSpPr/>
          <p:nvPr/>
        </p:nvSpPr>
        <p:spPr>
          <a:xfrm>
            <a:off x="1331640" y="6324996"/>
            <a:ext cx="6768752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2400" i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Апарат для контрастування судин -- </a:t>
            </a:r>
            <a:r>
              <a:rPr lang="uk-UA" sz="2400" i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ангіограф</a:t>
            </a:r>
            <a:endParaRPr lang="uk-UA" sz="2400" i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14049817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15241" y="5917188"/>
            <a:ext cx="21788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2800" i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Ангіографія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38" y="-24"/>
            <a:ext cx="7315200" cy="598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7425354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13804" y="1379264"/>
            <a:ext cx="1744662" cy="418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776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9332" y="1379264"/>
            <a:ext cx="1749425" cy="418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776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84679" y="1379264"/>
            <a:ext cx="1744662" cy="418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776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70714" y="1379264"/>
            <a:ext cx="1749425" cy="418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7766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75166" y="1379264"/>
            <a:ext cx="1744662" cy="418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285860"/>
            <a:ext cx="3030537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571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1142984"/>
            <a:ext cx="4275137" cy="381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2214546" y="5917188"/>
            <a:ext cx="47149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i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Церебральна ангіографія 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24848" y="163530"/>
            <a:ext cx="7104062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3143240" y="6131502"/>
            <a:ext cx="28373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i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Коронарографія</a:t>
            </a:r>
            <a:endParaRPr lang="uk-UA" sz="2800" i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9041" y="-71462"/>
            <a:ext cx="4427537" cy="633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3476198" y="6202940"/>
            <a:ext cx="23102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i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Лімфографія</a:t>
            </a:r>
            <a:endParaRPr lang="uk-UA" sz="2800" i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>
          <a:xfrm>
            <a:off x="533400" y="762000"/>
            <a:ext cx="8229600" cy="1143000"/>
          </a:xfrm>
        </p:spPr>
        <p:txBody>
          <a:bodyPr/>
          <a:lstStyle/>
          <a:p>
            <a:r>
              <a:rPr lang="ru-RU" sz="5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Контрастні</a:t>
            </a:r>
            <a:r>
              <a:rPr lang="ru-RU" sz="5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5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засоби</a:t>
            </a:r>
            <a:endParaRPr lang="en-US" sz="5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7693025" cy="4343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uk-UA" sz="2400" b="1" dirty="0">
                <a:solidFill>
                  <a:srgbClr val="FF0000"/>
                </a:solidFill>
              </a:rPr>
              <a:t>Позитивні</a:t>
            </a:r>
          </a:p>
          <a:p>
            <a:pPr>
              <a:lnSpc>
                <a:spcPct val="90000"/>
              </a:lnSpc>
            </a:pPr>
            <a:r>
              <a:rPr lang="ru-RU" sz="2000" dirty="0"/>
              <a:t>   ‒ </a:t>
            </a:r>
            <a:r>
              <a:rPr lang="ru-RU" sz="2000" b="1" dirty="0" err="1">
                <a:solidFill>
                  <a:srgbClr val="4D4D4D"/>
                </a:solidFill>
              </a:rPr>
              <a:t>Барій</a:t>
            </a:r>
            <a:r>
              <a:rPr lang="en-US" sz="2000" dirty="0"/>
              <a:t> (</a:t>
            </a:r>
            <a:r>
              <a:rPr lang="ru-RU" sz="2000" dirty="0" err="1"/>
              <a:t>інертний</a:t>
            </a:r>
            <a:r>
              <a:rPr lang="en-US" sz="2000" dirty="0"/>
              <a:t>, </a:t>
            </a:r>
            <a:r>
              <a:rPr lang="ru-RU" sz="2000" dirty="0"/>
              <a:t>не </a:t>
            </a:r>
            <a:r>
              <a:rPr lang="ru-RU" sz="2000" dirty="0" err="1"/>
              <a:t>метаболізує</a:t>
            </a:r>
            <a:r>
              <a:rPr lang="ru-RU" sz="2000" dirty="0"/>
              <a:t>, не</a:t>
            </a:r>
            <a:r>
              <a:rPr lang="en-US" sz="2000" dirty="0"/>
              <a:t> </a:t>
            </a:r>
            <a:r>
              <a:rPr lang="ru-RU" sz="2000" dirty="0" err="1"/>
              <a:t>всмоктуєтья</a:t>
            </a:r>
            <a:r>
              <a:rPr lang="en-US" sz="2000" dirty="0"/>
              <a:t>)</a:t>
            </a:r>
          </a:p>
          <a:p>
            <a:pPr lvl="2">
              <a:lnSpc>
                <a:spcPct val="90000"/>
              </a:lnSpc>
            </a:pPr>
            <a:r>
              <a:rPr lang="uk-UA" sz="1800" dirty="0"/>
              <a:t>Рідкий (</a:t>
            </a:r>
            <a:r>
              <a:rPr lang="uk-UA" sz="1800" dirty="0" err="1"/>
              <a:t>завис</a:t>
            </a:r>
            <a:r>
              <a:rPr lang="uk-UA" sz="1800" dirty="0"/>
              <a:t>)</a:t>
            </a:r>
            <a:endParaRPr lang="en-US" sz="1800" dirty="0"/>
          </a:p>
          <a:p>
            <a:pPr lvl="2">
              <a:lnSpc>
                <a:spcPct val="90000"/>
              </a:lnSpc>
            </a:pPr>
            <a:r>
              <a:rPr lang="ru-RU" sz="1800" dirty="0"/>
              <a:t>Паста</a:t>
            </a:r>
            <a:endParaRPr lang="en-US" sz="1800" dirty="0"/>
          </a:p>
          <a:p>
            <a:pPr lvl="1">
              <a:lnSpc>
                <a:spcPct val="90000"/>
              </a:lnSpc>
            </a:pPr>
            <a:r>
              <a:rPr lang="uk-UA" sz="2000" b="1" dirty="0">
                <a:solidFill>
                  <a:srgbClr val="000000"/>
                </a:solidFill>
              </a:rPr>
              <a:t>йод</a:t>
            </a:r>
            <a:r>
              <a:rPr lang="en-US" sz="2000" dirty="0"/>
              <a:t>: </a:t>
            </a:r>
            <a:endParaRPr lang="uk-UA" sz="2000" dirty="0"/>
          </a:p>
          <a:p>
            <a:pPr lvl="1">
              <a:lnSpc>
                <a:spcPct val="90000"/>
              </a:lnSpc>
              <a:buNone/>
            </a:pPr>
            <a:r>
              <a:rPr lang="uk-UA" sz="2000" dirty="0" err="1"/>
              <a:t>йод</a:t>
            </a:r>
            <a:r>
              <a:rPr lang="uk-UA" sz="1400" dirty="0" err="1"/>
              <a:t>ОВ</a:t>
            </a:r>
            <a:r>
              <a:rPr lang="uk-UA" sz="2000" dirty="0" err="1"/>
              <a:t>а</a:t>
            </a:r>
            <a:r>
              <a:rPr lang="uk-UA" sz="1400" dirty="0" err="1"/>
              <a:t>НІ</a:t>
            </a:r>
            <a:r>
              <a:rPr lang="uk-UA" sz="2000" dirty="0"/>
              <a:t> похідні бензойної кислоти</a:t>
            </a:r>
            <a:endParaRPr lang="en-US" sz="2000" dirty="0"/>
          </a:p>
          <a:p>
            <a:pPr lvl="2">
              <a:lnSpc>
                <a:spcPct val="90000"/>
              </a:lnSpc>
            </a:pPr>
            <a:r>
              <a:rPr lang="uk-UA" dirty="0"/>
              <a:t>іонні</a:t>
            </a:r>
          </a:p>
          <a:p>
            <a:pPr lvl="2">
              <a:lnSpc>
                <a:spcPct val="90000"/>
              </a:lnSpc>
            </a:pPr>
            <a:r>
              <a:rPr lang="uk-UA" dirty="0"/>
              <a:t>неіонні</a:t>
            </a:r>
          </a:p>
          <a:p>
            <a:pPr marL="432000" lvl="2">
              <a:lnSpc>
                <a:spcPct val="90000"/>
              </a:lnSpc>
              <a:buNone/>
            </a:pPr>
            <a:r>
              <a:rPr lang="uk-UA" sz="1800" dirty="0"/>
              <a:t>     </a:t>
            </a:r>
            <a:r>
              <a:rPr lang="uk-UA" dirty="0"/>
              <a:t>йодовані жири</a:t>
            </a:r>
            <a:endParaRPr lang="en-US" sz="1800" dirty="0"/>
          </a:p>
          <a:p>
            <a:pPr>
              <a:lnSpc>
                <a:spcPct val="90000"/>
              </a:lnSpc>
            </a:pPr>
            <a:r>
              <a:rPr lang="uk-UA" sz="2400" b="1" dirty="0">
                <a:solidFill>
                  <a:srgbClr val="FF0000"/>
                </a:solidFill>
              </a:rPr>
              <a:t>Негативні</a:t>
            </a:r>
            <a:endParaRPr lang="en-US" sz="2400" b="1" dirty="0">
              <a:solidFill>
                <a:srgbClr val="FF0000"/>
              </a:solidFill>
            </a:endParaRPr>
          </a:p>
          <a:p>
            <a:pPr lvl="1">
              <a:lnSpc>
                <a:spcPct val="90000"/>
              </a:lnSpc>
            </a:pPr>
            <a:r>
              <a:rPr lang="uk-UA" sz="2000" dirty="0"/>
              <a:t>Повітря</a:t>
            </a:r>
            <a:endParaRPr lang="en-US" sz="2000" dirty="0"/>
          </a:p>
          <a:p>
            <a:pPr lvl="1">
              <a:lnSpc>
                <a:spcPct val="90000"/>
              </a:lnSpc>
            </a:pPr>
            <a:r>
              <a:rPr lang="ru-RU" sz="2000" dirty="0" err="1"/>
              <a:t>Вуглекислий</a:t>
            </a:r>
            <a:r>
              <a:rPr lang="ru-RU" sz="2000" dirty="0"/>
              <a:t> газ</a:t>
            </a:r>
            <a:endParaRPr lang="en-US" sz="2000" dirty="0"/>
          </a:p>
          <a:p>
            <a:pPr lvl="1">
              <a:lnSpc>
                <a:spcPct val="90000"/>
              </a:lnSpc>
            </a:pPr>
            <a:r>
              <a:rPr lang="uk-UA" sz="2000" dirty="0"/>
              <a:t>Закис азоту</a:t>
            </a:r>
            <a:endParaRPr lang="en-US" sz="2000" dirty="0"/>
          </a:p>
          <a:p>
            <a:pPr lvl="1">
              <a:lnSpc>
                <a:spcPct val="90000"/>
              </a:lnSpc>
              <a:buFontTx/>
              <a:buNone/>
            </a:pPr>
            <a:endParaRPr lang="en-US" sz="18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6" descr="ultravist">
            <a:extLst>
              <a:ext uri="{FF2B5EF4-FFF2-40B4-BE49-F238E27FC236}">
                <a16:creationId xmlns:a16="http://schemas.microsoft.com/office/drawing/2014/main" id="{E3078567-64DB-4754-9FA5-1DD0FF3388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0"/>
            <a:ext cx="4632325" cy="623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id="{86041973-BFB5-4644-95AB-2BE0133B69CE}"/>
              </a:ext>
            </a:extLst>
          </p:cNvPr>
          <p:cNvSpPr/>
          <p:nvPr/>
        </p:nvSpPr>
        <p:spPr>
          <a:xfrm>
            <a:off x="827584" y="6237313"/>
            <a:ext cx="7272807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2400" i="0" dirty="0">
                <a:solidFill>
                  <a:srgbClr val="FF0000"/>
                </a:solidFill>
                <a:highlight>
                  <a:srgbClr val="FFFF00"/>
                </a:highlight>
              </a:rPr>
              <a:t>Засіб для штучного контрастування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209800"/>
            <a:ext cx="8229600" cy="4419600"/>
          </a:xfrm>
        </p:spPr>
        <p:txBody>
          <a:bodyPr/>
          <a:lstStyle/>
          <a:p>
            <a:pPr lvl="1">
              <a:buNone/>
            </a:pPr>
            <a:r>
              <a:rPr lang="ru-RU" b="1" dirty="0" err="1"/>
              <a:t>Показання</a:t>
            </a:r>
            <a:r>
              <a:rPr lang="en-US" b="1" dirty="0"/>
              <a:t>:</a:t>
            </a:r>
          </a:p>
          <a:p>
            <a:pPr lvl="2"/>
            <a:r>
              <a:rPr lang="ru-RU" sz="1800" dirty="0" err="1"/>
              <a:t>Підозра</a:t>
            </a:r>
            <a:r>
              <a:rPr lang="ru-RU" sz="1800" dirty="0"/>
              <a:t> </a:t>
            </a:r>
            <a:r>
              <a:rPr lang="ru-RU" sz="1800" dirty="0" err="1"/>
              <a:t>захворювання</a:t>
            </a:r>
            <a:r>
              <a:rPr lang="ru-RU" sz="1800" dirty="0"/>
              <a:t> </a:t>
            </a:r>
            <a:r>
              <a:rPr lang="ru-RU" sz="1800" dirty="0" err="1"/>
              <a:t>стравоходу</a:t>
            </a:r>
            <a:endParaRPr lang="en-US" sz="1800" dirty="0"/>
          </a:p>
          <a:p>
            <a:pPr lvl="2"/>
            <a:r>
              <a:rPr lang="ru-RU" sz="1800" dirty="0" err="1"/>
              <a:t>Розсіяти</a:t>
            </a:r>
            <a:r>
              <a:rPr lang="ru-RU" sz="1800" dirty="0"/>
              <a:t> </a:t>
            </a:r>
            <a:r>
              <a:rPr lang="ru-RU" sz="1800" dirty="0" err="1"/>
              <a:t>сумніви</a:t>
            </a:r>
            <a:endParaRPr lang="en-US" sz="1800" dirty="0"/>
          </a:p>
          <a:p>
            <a:pPr lvl="2"/>
            <a:r>
              <a:rPr lang="ru-RU" sz="1800" dirty="0" err="1"/>
              <a:t>Побачити</a:t>
            </a:r>
            <a:r>
              <a:rPr lang="ru-RU" sz="1800" dirty="0"/>
              <a:t> </a:t>
            </a:r>
            <a:r>
              <a:rPr lang="ru-RU" sz="1800" dirty="0" err="1"/>
              <a:t>положення</a:t>
            </a:r>
            <a:r>
              <a:rPr lang="ru-RU" sz="1800" dirty="0"/>
              <a:t> </a:t>
            </a:r>
            <a:r>
              <a:rPr lang="ru-RU" sz="1800" dirty="0" err="1"/>
              <a:t>чи</a:t>
            </a:r>
            <a:r>
              <a:rPr lang="ru-RU" sz="1800" dirty="0"/>
              <a:t> </a:t>
            </a:r>
            <a:r>
              <a:rPr lang="ru-RU" sz="1800" dirty="0" err="1"/>
              <a:t>конфігурацію</a:t>
            </a:r>
            <a:r>
              <a:rPr lang="ru-RU" sz="1800" dirty="0"/>
              <a:t> </a:t>
            </a:r>
            <a:r>
              <a:rPr lang="ru-RU" sz="1800" dirty="0" err="1"/>
              <a:t>стравоходу</a:t>
            </a:r>
            <a:endParaRPr lang="en-US" sz="1800" dirty="0"/>
          </a:p>
          <a:p>
            <a:pPr lvl="1">
              <a:buNone/>
            </a:pPr>
            <a:r>
              <a:rPr lang="ru-RU" b="1" dirty="0"/>
              <a:t>Процедура</a:t>
            </a:r>
            <a:endParaRPr lang="en-US" b="1" dirty="0"/>
          </a:p>
          <a:p>
            <a:pPr lvl="2"/>
            <a:r>
              <a:rPr lang="uk-UA" sz="1800" dirty="0" err="1"/>
              <a:t>Седація</a:t>
            </a:r>
            <a:r>
              <a:rPr lang="uk-UA" sz="1800" dirty="0"/>
              <a:t> не </a:t>
            </a:r>
            <a:r>
              <a:rPr lang="uk-UA" sz="1800" dirty="0" err="1"/>
              <a:t>рекомендуєтся</a:t>
            </a:r>
            <a:endParaRPr lang="uk-UA" sz="1800" dirty="0"/>
          </a:p>
          <a:p>
            <a:pPr lvl="2"/>
            <a:r>
              <a:rPr lang="ru-RU" sz="1800" dirty="0" err="1"/>
              <a:t>Оглядовий</a:t>
            </a:r>
            <a:r>
              <a:rPr lang="ru-RU" sz="1800" dirty="0"/>
              <a:t> </a:t>
            </a:r>
            <a:r>
              <a:rPr lang="ru-RU" sz="1800" dirty="0" err="1"/>
              <a:t>знімок</a:t>
            </a:r>
            <a:endParaRPr lang="ru-RU" sz="1800" dirty="0"/>
          </a:p>
          <a:p>
            <a:pPr lvl="2"/>
            <a:r>
              <a:rPr lang="ru-RU" sz="1800" dirty="0" err="1"/>
              <a:t>Ковтання</a:t>
            </a:r>
            <a:r>
              <a:rPr lang="ru-RU" sz="1800" dirty="0"/>
              <a:t> </a:t>
            </a:r>
            <a:r>
              <a:rPr lang="ru-RU" sz="1800" dirty="0" err="1"/>
              <a:t>або</a:t>
            </a:r>
            <a:r>
              <a:rPr lang="ru-RU" sz="1800" dirty="0"/>
              <a:t> через катетер</a:t>
            </a:r>
          </a:p>
          <a:p>
            <a:pPr lvl="1">
              <a:buNone/>
            </a:pP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оглядати</a:t>
            </a:r>
            <a:endParaRPr lang="en-US" b="1" dirty="0"/>
          </a:p>
          <a:p>
            <a:pPr lvl="2"/>
            <a:r>
              <a:rPr lang="uk-UA" sz="1800" dirty="0"/>
              <a:t>Довжина стравоходу, ширина просвітку, розташування</a:t>
            </a:r>
          </a:p>
          <a:p>
            <a:pPr lvl="2"/>
            <a:r>
              <a:rPr lang="ru-RU" sz="1800" dirty="0"/>
              <a:t>Складки </a:t>
            </a:r>
            <a:r>
              <a:rPr lang="ru-RU" sz="1800" dirty="0" err="1"/>
              <a:t>слизової</a:t>
            </a:r>
            <a:endParaRPr lang="ru-RU" sz="1800" dirty="0"/>
          </a:p>
          <a:p>
            <a:pPr lvl="2"/>
            <a:r>
              <a:rPr lang="ru-RU" sz="1800" dirty="0"/>
              <a:t>Перистальтика </a:t>
            </a:r>
          </a:p>
          <a:p>
            <a:pPr marL="0" lvl="2" indent="0">
              <a:spcBef>
                <a:spcPts val="0"/>
              </a:spcBef>
              <a:buNone/>
            </a:pPr>
            <a:r>
              <a:rPr lang="ru-RU" sz="1800" b="1" dirty="0"/>
              <a:t>        </a:t>
            </a:r>
            <a:endParaRPr lang="ru-RU" sz="2400" b="1" dirty="0"/>
          </a:p>
          <a:p>
            <a:pPr lvl="2"/>
            <a:endParaRPr lang="ru-RU" sz="1800" dirty="0"/>
          </a:p>
          <a:p>
            <a:pPr marL="0" lvl="2" indent="0">
              <a:spcBef>
                <a:spcPts val="0"/>
              </a:spcBef>
              <a:buNone/>
            </a:pPr>
            <a:r>
              <a:rPr lang="ru-RU" sz="2400" b="1" dirty="0"/>
              <a:t>	</a:t>
            </a:r>
            <a:endParaRPr lang="en-US" sz="2400" dirty="0"/>
          </a:p>
          <a:p>
            <a:pPr lvl="2">
              <a:buNone/>
            </a:pPr>
            <a:endParaRPr lang="en-US" sz="1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600" y="685800"/>
            <a:ext cx="7924800" cy="1143000"/>
          </a:xfrm>
        </p:spPr>
        <p:txBody>
          <a:bodyPr/>
          <a:lstStyle/>
          <a:p>
            <a:r>
              <a:rPr lang="ru-RU" dirty="0" err="1"/>
              <a:t>Дослідження</a:t>
            </a:r>
            <a:r>
              <a:rPr lang="ru-RU" dirty="0"/>
              <a:t> </a:t>
            </a:r>
            <a:r>
              <a:rPr lang="ru-RU" dirty="0" err="1"/>
              <a:t>стравоходу</a:t>
            </a:r>
            <a:br>
              <a:rPr lang="uk-UA" dirty="0"/>
            </a:br>
            <a:endParaRPr lang="uk-UA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2551836"/>
            <a:ext cx="6096000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/>
              <a:t>Метод</a:t>
            </a:r>
            <a:r>
              <a:rPr lang="uk-UA" b="1" dirty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uk-UA" dirty="0"/>
              <a:t>  Флюороскопія + Рентгенографія (прицільна)</a:t>
            </a:r>
            <a:endParaRPr lang="uk-UA" b="1" dirty="0"/>
          </a:p>
          <a:p>
            <a:r>
              <a:rPr lang="uk-UA" sz="2000" b="1" dirty="0"/>
              <a:t>Положення хворого</a:t>
            </a:r>
            <a:r>
              <a:rPr lang="uk-UA" b="1" dirty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uk-UA" dirty="0"/>
              <a:t>  Стоячи</a:t>
            </a:r>
          </a:p>
          <a:p>
            <a:pPr>
              <a:buFont typeface="Arial" pitchFamily="34" charset="0"/>
              <a:buChar char="•"/>
            </a:pPr>
            <a:r>
              <a:rPr lang="uk-UA" dirty="0"/>
              <a:t>  Лежачи</a:t>
            </a:r>
          </a:p>
          <a:p>
            <a:r>
              <a:rPr lang="uk-UA" b="1" dirty="0"/>
              <a:t>Введення</a:t>
            </a:r>
          </a:p>
          <a:p>
            <a:pPr>
              <a:buFont typeface="Arial" pitchFamily="34" charset="0"/>
              <a:buChar char="•"/>
            </a:pPr>
            <a:r>
              <a:rPr lang="uk-UA" dirty="0"/>
              <a:t>  Природне ковтання</a:t>
            </a:r>
          </a:p>
          <a:p>
            <a:pPr>
              <a:buFont typeface="Arial" pitchFamily="34" charset="0"/>
              <a:buChar char="•"/>
            </a:pPr>
            <a:r>
              <a:rPr lang="uk-UA" dirty="0"/>
              <a:t>  Через катетер</a:t>
            </a:r>
          </a:p>
          <a:p>
            <a:r>
              <a:rPr lang="uk-UA" b="1" dirty="0"/>
              <a:t>Засіб</a:t>
            </a:r>
          </a:p>
          <a:p>
            <a:pPr>
              <a:buFont typeface="Arial" pitchFamily="34" charset="0"/>
              <a:buChar char="•"/>
            </a:pPr>
            <a:r>
              <a:rPr lang="uk-UA" dirty="0"/>
              <a:t>  Барій (рідкий, густий)</a:t>
            </a:r>
          </a:p>
          <a:p>
            <a:pPr>
              <a:buFont typeface="Arial" pitchFamily="34" charset="0"/>
              <a:buChar char="•"/>
            </a:pPr>
            <a:r>
              <a:rPr lang="uk-UA" dirty="0"/>
              <a:t>  Йодовані (</a:t>
            </a:r>
            <a:r>
              <a:rPr lang="uk-UA" dirty="0" err="1"/>
              <a:t>разбавлення</a:t>
            </a:r>
            <a:r>
              <a:rPr lang="uk-UA" dirty="0"/>
              <a:t> водою або молоком)</a:t>
            </a:r>
          </a:p>
        </p:txBody>
      </p:sp>
      <p:sp>
        <p:nvSpPr>
          <p:cNvPr id="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Дослідження</a:t>
            </a:r>
            <a:r>
              <a:rPr lang="ru-RU" dirty="0"/>
              <a:t> </a:t>
            </a:r>
            <a:r>
              <a:rPr lang="ru-RU" dirty="0" err="1"/>
              <a:t>стравоходу</a:t>
            </a:r>
            <a:br>
              <a:rPr lang="uk-UA" dirty="0"/>
            </a:br>
            <a:endParaRPr lang="uk-U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apsules">
  <a:themeElements>
    <a:clrScheme name="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1273</TotalTime>
  <Words>480</Words>
  <Application>Microsoft Office PowerPoint</Application>
  <PresentationFormat>Екран (4:3)</PresentationFormat>
  <Paragraphs>205</Paragraphs>
  <Slides>57</Slides>
  <Notes>54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57</vt:i4>
      </vt:variant>
    </vt:vector>
  </HeadingPairs>
  <TitlesOfParts>
    <vt:vector size="61" baseType="lpstr">
      <vt:lpstr>Arial</vt:lpstr>
      <vt:lpstr>Times New Roman</vt:lpstr>
      <vt:lpstr>Wingdings</vt:lpstr>
      <vt:lpstr>Capsules</vt:lpstr>
      <vt:lpstr>Презентація PowerPoint</vt:lpstr>
      <vt:lpstr>Контрастні дослідження в рентгенології  Базові принципи</vt:lpstr>
      <vt:lpstr>Презентація PowerPoint</vt:lpstr>
      <vt:lpstr>Контрастування</vt:lpstr>
      <vt:lpstr>Контрастування</vt:lpstr>
      <vt:lpstr>Контрастні засоби</vt:lpstr>
      <vt:lpstr>Презентація PowerPoint</vt:lpstr>
      <vt:lpstr>Дослідження стравоходу </vt:lpstr>
      <vt:lpstr>Дослідження стравоходу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Дослідження шлунка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Дослідження кишечнику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Сечовий тракт</vt:lpstr>
      <vt:lpstr>(продовження)</vt:lpstr>
      <vt:lpstr>Презентація PowerPoint</vt:lpstr>
      <vt:lpstr>Презентація PowerPoint</vt:lpstr>
      <vt:lpstr>Презентація PowerPoint</vt:lpstr>
      <vt:lpstr>Цистографія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University of Guelph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Most Common Contrast Studies in Radiology</dc:title>
  <dc:creator>Robert Cruz</dc:creator>
  <cp:lastModifiedBy>Микола Пилипенко</cp:lastModifiedBy>
  <cp:revision>68</cp:revision>
  <dcterms:created xsi:type="dcterms:W3CDTF">2005-09-27T14:06:13Z</dcterms:created>
  <dcterms:modified xsi:type="dcterms:W3CDTF">2019-10-29T18:16:08Z</dcterms:modified>
</cp:coreProperties>
</file>