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7" r:id="rId2"/>
    <p:sldId id="303" r:id="rId3"/>
    <p:sldId id="405" r:id="rId4"/>
    <p:sldId id="449" r:id="rId5"/>
    <p:sldId id="406" r:id="rId6"/>
    <p:sldId id="437" r:id="rId7"/>
    <p:sldId id="438" r:id="rId8"/>
    <p:sldId id="439" r:id="rId9"/>
    <p:sldId id="436" r:id="rId10"/>
    <p:sldId id="432" r:id="rId11"/>
    <p:sldId id="450" r:id="rId12"/>
    <p:sldId id="451" r:id="rId13"/>
    <p:sldId id="435" r:id="rId14"/>
    <p:sldId id="448" r:id="rId15"/>
    <p:sldId id="444" r:id="rId16"/>
    <p:sldId id="445" r:id="rId17"/>
    <p:sldId id="446" r:id="rId18"/>
    <p:sldId id="381" r:id="rId19"/>
    <p:sldId id="410" r:id="rId20"/>
    <p:sldId id="389" r:id="rId21"/>
    <p:sldId id="409" r:id="rId22"/>
    <p:sldId id="456" r:id="rId23"/>
    <p:sldId id="388" r:id="rId24"/>
    <p:sldId id="378" r:id="rId25"/>
    <p:sldId id="455" r:id="rId26"/>
    <p:sldId id="454" r:id="rId27"/>
    <p:sldId id="452" r:id="rId28"/>
    <p:sldId id="453" r:id="rId29"/>
    <p:sldId id="29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9933"/>
    <a:srgbClr val="FF6600"/>
    <a:srgbClr val="CC33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607" autoAdjust="0"/>
  </p:normalViewPr>
  <p:slideViewPr>
    <p:cSldViewPr>
      <p:cViewPr>
        <p:scale>
          <a:sx n="50" d="100"/>
          <a:sy n="50" d="100"/>
        </p:scale>
        <p:origin x="-1872" y="-3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p:scale>
          <a:sx n="90" d="100"/>
          <a:sy n="90" d="100"/>
        </p:scale>
        <p:origin x="-2034" y="198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05251A-10F7-43A0-926E-368CDC8BB3E4}" type="datetimeFigureOut">
              <a:rPr lang="ru-RU" smtClean="0"/>
              <a:pPr/>
              <a:t>09.09.2013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5804E6-14B2-499F-A385-7254FF3B1B3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Харківський національний медичний університет</a:t>
            </a:r>
          </a:p>
          <a:p>
            <a:r>
              <a:rPr lang="uk-UA" dirty="0" smtClean="0"/>
              <a:t>Кафедра радіології і радіаційної медицини</a:t>
            </a:r>
            <a:r>
              <a:rPr lang="uk-UA" baseline="0" dirty="0" smtClean="0"/>
              <a:t> </a:t>
            </a:r>
            <a:endParaRPr lang="uk-UA" dirty="0"/>
          </a:p>
        </p:txBody>
      </p:sp>
      <p:sp>
        <p:nvSpPr>
          <p:cNvPr id="4" name="Номер слайда 3"/>
          <p:cNvSpPr>
            <a:spLocks noGrp="1"/>
          </p:cNvSpPr>
          <p:nvPr>
            <p:ph type="sldNum" sz="quarter" idx="10"/>
          </p:nvPr>
        </p:nvSpPr>
        <p:spPr/>
        <p:txBody>
          <a:bodyPr/>
          <a:lstStyle/>
          <a:p>
            <a:fld id="{9C3539A4-37F1-42FD-B503-E48697ED3592}" type="slidenum">
              <a:rPr lang="uk-UA" smtClean="0"/>
              <a:pPr/>
              <a:t>1</a:t>
            </a:fld>
            <a:endParaRPr lang="uk-UA" dirty="0"/>
          </a:p>
        </p:txBody>
      </p:sp>
    </p:spTree>
    <p:extLst>
      <p:ext uri="{BB962C8B-B14F-4D97-AF65-F5344CB8AC3E}">
        <p14:creationId xmlns="" xmlns:p14="http://schemas.microsoft.com/office/powerpoint/2010/main" val="199227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Шкала </a:t>
            </a:r>
            <a:r>
              <a:rPr lang="uk-UA" dirty="0" err="1" smtClean="0"/>
              <a:t>щільностей</a:t>
            </a:r>
            <a:r>
              <a:rPr lang="uk-UA" dirty="0" smtClean="0"/>
              <a:t> </a:t>
            </a:r>
            <a:r>
              <a:rPr lang="uk-UA" dirty="0" err="1" smtClean="0"/>
              <a:t>Гаунсфілда</a:t>
            </a:r>
            <a:r>
              <a:rPr lang="uk-UA" dirty="0" smtClean="0"/>
              <a:t>: вода – 0, кістка – 1000, повітря --  -1000 од. Г</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00042" y="4343400"/>
            <a:ext cx="5929354" cy="4114800"/>
          </a:xfr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600" dirty="0" smtClean="0">
                <a:latin typeface="Times New Roman" pitchFamily="18" charset="0"/>
                <a:cs typeface="Times New Roman" pitchFamily="18" charset="0"/>
              </a:rPr>
              <a:t>На першому скані</a:t>
            </a:r>
            <a:r>
              <a:rPr lang="uk-UA" sz="1600" baseline="0" dirty="0" smtClean="0">
                <a:latin typeface="Times New Roman" pitchFamily="18" charset="0"/>
                <a:cs typeface="Times New Roman" pitchFamily="18" charset="0"/>
              </a:rPr>
              <a:t> встановити природу утвору важко – малі розміри</a:t>
            </a:r>
          </a:p>
          <a:p>
            <a:pPr marL="0" marR="0" indent="0" algn="l" defTabSz="914400" rtl="0" eaLnBrk="1" fontAlgn="auto" latinLnBrk="0" hangingPunct="1">
              <a:lnSpc>
                <a:spcPct val="100000"/>
              </a:lnSpc>
              <a:spcBef>
                <a:spcPts val="0"/>
              </a:spcBef>
              <a:spcAft>
                <a:spcPts val="0"/>
              </a:spcAft>
              <a:buClrTx/>
              <a:buSzTx/>
              <a:buFontTx/>
              <a:buNone/>
              <a:tabLst/>
              <a:defRPr/>
            </a:pPr>
            <a:r>
              <a:rPr lang="uk-UA" sz="1600" baseline="0" dirty="0" smtClean="0">
                <a:latin typeface="Times New Roman" pitchFamily="18" charset="0"/>
                <a:cs typeface="Times New Roman" pitchFamily="18" charset="0"/>
              </a:rPr>
              <a:t>На другому скані чітко визначається </a:t>
            </a:r>
            <a:r>
              <a:rPr lang="uk-UA" sz="1600" baseline="0" dirty="0" err="1" smtClean="0">
                <a:latin typeface="Times New Roman" pitchFamily="18" charset="0"/>
                <a:cs typeface="Times New Roman" pitchFamily="18" charset="0"/>
              </a:rPr>
              <a:t>вітсутність</a:t>
            </a:r>
            <a:r>
              <a:rPr lang="uk-UA" sz="1600" baseline="0" dirty="0" smtClean="0">
                <a:latin typeface="Times New Roman" pitchFamily="18" charset="0"/>
                <a:cs typeface="Times New Roman" pitchFamily="18" charset="0"/>
              </a:rPr>
              <a:t> контрастування утвору, що певно свідчить за кісту</a:t>
            </a:r>
            <a:endParaRPr lang="uk-UA" sz="1600" dirty="0" smtClean="0">
              <a:latin typeface="Times New Roman" pitchFamily="18" charset="0"/>
              <a:cs typeface="Times New Roman" pitchFamily="18" charset="0"/>
            </a:endParaRPr>
          </a:p>
          <a:p>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Фізичні основи радіологічної діагностики</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err="1" smtClean="0"/>
              <a:t>Бронхоендоскопія</a:t>
            </a:r>
            <a:r>
              <a:rPr lang="uk-UA" dirty="0" smtClean="0"/>
              <a:t>   </a:t>
            </a:r>
            <a:r>
              <a:rPr lang="uk-UA" dirty="0" err="1" smtClean="0"/>
              <a:t>СКТ-реконструкція</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err="1" smtClean="0"/>
              <a:t>КТ-холангіографія</a:t>
            </a:r>
            <a:endParaRPr lang="uk-UA" dirty="0" smtClean="0"/>
          </a:p>
          <a:p>
            <a:r>
              <a:rPr lang="uk-UA" dirty="0" smtClean="0"/>
              <a:t>Лівий знімок: тривимірна </a:t>
            </a:r>
            <a:r>
              <a:rPr lang="uk-UA" dirty="0" err="1" smtClean="0"/>
              <a:t>КТ-холангіограма</a:t>
            </a:r>
            <a:r>
              <a:rPr lang="uk-UA" baseline="0" dirty="0" smtClean="0"/>
              <a:t> – анатомічний варіант жовчних шляхів</a:t>
            </a:r>
          </a:p>
          <a:p>
            <a:r>
              <a:rPr lang="uk-UA" baseline="0" dirty="0" smtClean="0"/>
              <a:t>Правий знімок: </a:t>
            </a:r>
            <a:r>
              <a:rPr lang="uk-UA" baseline="0" dirty="0" err="1" smtClean="0"/>
              <a:t>субопераційна</a:t>
            </a:r>
            <a:r>
              <a:rPr lang="uk-UA" baseline="0" dirty="0" smtClean="0"/>
              <a:t> </a:t>
            </a:r>
            <a:r>
              <a:rPr lang="uk-UA" baseline="0" dirty="0" err="1" smtClean="0"/>
              <a:t>холангіографія</a:t>
            </a:r>
            <a:r>
              <a:rPr lang="uk-UA" baseline="0" dirty="0" smtClean="0"/>
              <a:t> </a:t>
            </a:r>
            <a:r>
              <a:rPr lang="uk-UA" baseline="0" dirty="0" err="1" smtClean="0"/>
              <a:t>верифікує</a:t>
            </a:r>
            <a:r>
              <a:rPr lang="uk-UA" baseline="0" dirty="0" smtClean="0"/>
              <a:t> дані </a:t>
            </a:r>
            <a:r>
              <a:rPr lang="uk-UA" baseline="0" dirty="0" err="1" smtClean="0"/>
              <a:t>КТ-ангіографії</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600" dirty="0" smtClean="0">
                <a:latin typeface="Times New Roman" pitchFamily="18" charset="0"/>
                <a:cs typeface="Times New Roman" pitchFamily="18" charset="0"/>
              </a:rPr>
              <a:t>Лівий знімок: тривимірна </a:t>
            </a:r>
            <a:r>
              <a:rPr lang="uk-UA" sz="1600" dirty="0" err="1" smtClean="0">
                <a:latin typeface="Times New Roman" pitchFamily="18" charset="0"/>
                <a:cs typeface="Times New Roman" pitchFamily="18" charset="0"/>
              </a:rPr>
              <a:t>КТ-колонографія</a:t>
            </a:r>
            <a:r>
              <a:rPr lang="uk-UA" sz="1600" dirty="0" smtClean="0">
                <a:latin typeface="Times New Roman" pitchFamily="18" charset="0"/>
                <a:cs typeface="Times New Roman" pitchFamily="18" charset="0"/>
              </a:rPr>
              <a:t> (висхідна частина);</a:t>
            </a:r>
            <a:r>
              <a:rPr lang="uk-UA" sz="1600" baseline="0" dirty="0" smtClean="0">
                <a:latin typeface="Times New Roman" pitchFamily="18" charset="0"/>
                <a:cs typeface="Times New Roman" pitchFamily="18" charset="0"/>
              </a:rPr>
              <a:t> </a:t>
            </a:r>
            <a:r>
              <a:rPr lang="uk-UA" sz="1600" baseline="0" dirty="0" err="1" smtClean="0">
                <a:latin typeface="Times New Roman" pitchFamily="18" charset="0"/>
                <a:cs typeface="Times New Roman" pitchFamily="18" charset="0"/>
              </a:rPr>
              <a:t>“залишковий</a:t>
            </a:r>
            <a:r>
              <a:rPr lang="uk-UA" sz="1600" baseline="0" dirty="0" smtClean="0">
                <a:latin typeface="Times New Roman" pitchFamily="18" charset="0"/>
                <a:cs typeface="Times New Roman" pitchFamily="18" charset="0"/>
              </a:rPr>
              <a:t> </a:t>
            </a:r>
            <a:r>
              <a:rPr lang="uk-UA" sz="1600" baseline="0" dirty="0" err="1" smtClean="0">
                <a:latin typeface="Times New Roman" pitchFamily="18" charset="0"/>
                <a:cs typeface="Times New Roman" pitchFamily="18" charset="0"/>
              </a:rPr>
              <a:t>стул”</a:t>
            </a:r>
            <a:r>
              <a:rPr lang="uk-UA" sz="1600" baseline="0" dirty="0" smtClean="0">
                <a:latin typeface="Times New Roman" pitchFamily="18" charset="0"/>
                <a:cs typeface="Times New Roman" pitchFamily="18" charset="0"/>
              </a:rPr>
              <a:t>.</a:t>
            </a:r>
          </a:p>
          <a:p>
            <a:r>
              <a:rPr lang="uk-UA" sz="1600" baseline="0" dirty="0" smtClean="0">
                <a:latin typeface="Times New Roman" pitchFamily="18" charset="0"/>
                <a:cs typeface="Times New Roman" pitchFamily="18" charset="0"/>
              </a:rPr>
              <a:t>Правий знімок: </a:t>
            </a:r>
            <a:r>
              <a:rPr lang="uk-UA" sz="1600" baseline="0" dirty="0" err="1" smtClean="0">
                <a:latin typeface="Times New Roman" pitchFamily="18" charset="0"/>
                <a:cs typeface="Times New Roman" pitchFamily="18" charset="0"/>
              </a:rPr>
              <a:t>КТ-скан</a:t>
            </a:r>
            <a:r>
              <a:rPr lang="uk-UA" sz="1600" baseline="0" dirty="0" smtClean="0">
                <a:latin typeface="Times New Roman" pitchFamily="18" charset="0"/>
                <a:cs typeface="Times New Roman" pitchFamily="18" charset="0"/>
              </a:rPr>
              <a:t> тієї самої ділянки товстої кишки – залишковий </a:t>
            </a:r>
            <a:r>
              <a:rPr lang="uk-UA" sz="1600" baseline="0" dirty="0" err="1" smtClean="0">
                <a:latin typeface="Times New Roman" pitchFamily="18" charset="0"/>
                <a:cs typeface="Times New Roman" pitchFamily="18" charset="0"/>
              </a:rPr>
              <a:t>стул</a:t>
            </a:r>
            <a:r>
              <a:rPr lang="uk-UA" sz="1600" baseline="0" dirty="0" smtClean="0">
                <a:latin typeface="Times New Roman" pitchFamily="18" charset="0"/>
                <a:cs typeface="Times New Roman" pitchFamily="18" charset="0"/>
              </a:rPr>
              <a:t> виглядає як поліпи (</a:t>
            </a:r>
            <a:r>
              <a:rPr lang="uk-UA" sz="1600" baseline="0" dirty="0" err="1" smtClean="0">
                <a:latin typeface="Times New Roman" pitchFamily="18" charset="0"/>
                <a:cs typeface="Times New Roman" pitchFamily="18" charset="0"/>
              </a:rPr>
              <a:t>псевдополіпи</a:t>
            </a:r>
            <a:r>
              <a:rPr lang="uk-UA" sz="1600" baseline="0" dirty="0" smtClean="0">
                <a:latin typeface="Times New Roman" pitchFamily="18" charset="0"/>
                <a:cs typeface="Times New Roman" pitchFamily="18" charset="0"/>
              </a:rPr>
              <a:t>).</a:t>
            </a:r>
            <a:endParaRPr lang="uk-UA" sz="16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1480" y="4343400"/>
            <a:ext cx="5929354" cy="4114800"/>
          </a:xfrm>
        </p:spPr>
        <p:txBody>
          <a:bodyPr>
            <a:normAutofit lnSpcReduction="10000"/>
          </a:bodyPr>
          <a:lstStyle/>
          <a:p>
            <a:r>
              <a:rPr lang="uk-UA" sz="1400" b="1" dirty="0" smtClean="0">
                <a:latin typeface="Arial" pitchFamily="34" charset="0"/>
                <a:cs typeface="Arial" pitchFamily="34" charset="0"/>
              </a:rPr>
              <a:t>Фізичні основи МРТ</a:t>
            </a:r>
          </a:p>
          <a:p>
            <a:r>
              <a:rPr lang="uk-UA" sz="1400" dirty="0" smtClean="0">
                <a:latin typeface="Arial" pitchFamily="34" charset="0"/>
                <a:cs typeface="Arial" pitchFamily="34" charset="0"/>
              </a:rPr>
              <a:t>Верхній ряд (зліва вправо): 1 – ядро водню – протон – обертається навколо своєї осі – це його </a:t>
            </a:r>
            <a:r>
              <a:rPr lang="uk-UA" sz="1400" i="1" dirty="0" smtClean="0">
                <a:latin typeface="Arial" pitchFamily="34" charset="0"/>
                <a:cs typeface="Arial" pitchFamily="34" charset="0"/>
              </a:rPr>
              <a:t>спін</a:t>
            </a:r>
            <a:r>
              <a:rPr lang="uk-UA" sz="1400" dirty="0" smtClean="0">
                <a:latin typeface="Arial" pitchFamily="34" charset="0"/>
                <a:cs typeface="Arial" pitchFamily="34" charset="0"/>
              </a:rPr>
              <a:t>. Руховий заряд створює навколо себе магнітне поле, отже </a:t>
            </a:r>
            <a:r>
              <a:rPr lang="uk-UA" sz="1400" dirty="0" err="1" smtClean="0">
                <a:latin typeface="Arial" pitchFamily="34" charset="0"/>
                <a:cs typeface="Arial" pitchFamily="34" charset="0"/>
              </a:rPr>
              <a:t>уподобнюється</a:t>
            </a:r>
            <a:r>
              <a:rPr lang="uk-UA" sz="1400" dirty="0" smtClean="0">
                <a:latin typeface="Arial" pitchFamily="34" charset="0"/>
                <a:cs typeface="Arial" pitchFamily="34" charset="0"/>
              </a:rPr>
              <a:t> маленькому магніту (2). 3 – Уявний циліндрик з водою всередині. Спіни протонів водню молекул води мають хаотичну орієнтацію, тому навколо циліндрика магнітне поле відсутнє. 4 – циліндрик вміщено в сильне зовнішнє магнітне поле, яке синхронізує колективний напрямок осі кожного протона. Навколо циліндрика з</a:t>
            </a:r>
            <a:r>
              <a:rPr lang="en-US" sz="1400" dirty="0" smtClean="0">
                <a:latin typeface="Arial" pitchFamily="34" charset="0"/>
                <a:cs typeface="Arial" pitchFamily="34" charset="0"/>
              </a:rPr>
              <a:t>’</a:t>
            </a:r>
            <a:r>
              <a:rPr lang="uk-UA" sz="1400" dirty="0" smtClean="0">
                <a:latin typeface="Arial" pitchFamily="34" charset="0"/>
                <a:cs typeface="Arial" pitchFamily="34" charset="0"/>
              </a:rPr>
              <a:t>являється власне магнітне поле, яке можна виміряти спеціальною антеною Таке магнітне поле носить назву </a:t>
            </a:r>
            <a:r>
              <a:rPr lang="uk-UA" sz="1400" i="1" dirty="0" smtClean="0">
                <a:latin typeface="Arial" pitchFamily="34" charset="0"/>
                <a:cs typeface="Arial" pitchFamily="34" charset="0"/>
              </a:rPr>
              <a:t>поздовжньої магнетизації</a:t>
            </a:r>
            <a:r>
              <a:rPr lang="uk-UA" sz="1400" dirty="0" smtClean="0">
                <a:latin typeface="Arial" pitchFamily="34" charset="0"/>
                <a:cs typeface="Arial" pitchFamily="34" charset="0"/>
              </a:rPr>
              <a:t>. </a:t>
            </a:r>
          </a:p>
          <a:p>
            <a:r>
              <a:rPr lang="uk-UA" sz="1400" dirty="0" smtClean="0">
                <a:latin typeface="Arial" pitchFamily="34" charset="0"/>
                <a:cs typeface="Arial" pitchFamily="34" charset="0"/>
              </a:rPr>
              <a:t>Нижній ряд (зліва вправо): 1 – крім осьового обертання протон здійснює ще й додатковий рух, який має назву </a:t>
            </a:r>
            <a:r>
              <a:rPr lang="uk-UA" sz="1400" i="1" dirty="0" smtClean="0">
                <a:latin typeface="Arial" pitchFamily="34" charset="0"/>
                <a:cs typeface="Arial" pitchFamily="34" charset="0"/>
              </a:rPr>
              <a:t>прецесія</a:t>
            </a:r>
            <a:r>
              <a:rPr lang="uk-UA" sz="1400" dirty="0" smtClean="0">
                <a:latin typeface="Arial" pitchFamily="34" charset="0"/>
                <a:cs typeface="Arial" pitchFamily="34" charset="0"/>
              </a:rPr>
              <a:t>. Прецесія протона – це коливальні або кільцеві рухи верхівки  осі протона в зовнішньому магнітному полі. Прецесії протонів також не збігаються в фазі, що показано на рис. 2.  Додатковим електромагнітним імпульсом прецесії окремих протонів можна синхронізувати, в наслідок чого виникне </a:t>
            </a:r>
            <a:r>
              <a:rPr lang="uk-UA" sz="1400" i="1" dirty="0" smtClean="0">
                <a:latin typeface="Arial" pitchFamily="34" charset="0"/>
                <a:cs typeface="Arial" pitchFamily="34" charset="0"/>
              </a:rPr>
              <a:t>поперечне магнітне поле</a:t>
            </a:r>
            <a:r>
              <a:rPr lang="uk-UA" sz="1400" dirty="0" smtClean="0">
                <a:latin typeface="Arial" pitchFamily="34" charset="0"/>
                <a:cs typeface="Arial" pitchFamily="34" charset="0"/>
              </a:rPr>
              <a:t>, а поздовжнє ослабне, а може і зовсім зникнути (рис. 3). </a:t>
            </a:r>
          </a:p>
          <a:p>
            <a:r>
              <a:rPr lang="uk-UA" dirty="0" smtClean="0">
                <a:latin typeface="Arial" pitchFamily="34" charset="0"/>
                <a:cs typeface="Arial" pitchFamily="34" charset="0"/>
              </a:rPr>
              <a:t> </a:t>
            </a:r>
            <a:endParaRPr lang="uk-U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00042" y="4343400"/>
            <a:ext cx="5786478" cy="4114800"/>
          </a:xfrm>
        </p:spPr>
        <p:txBody>
          <a:bodyPr>
            <a:normAutofit/>
          </a:bodyPr>
          <a:lstStyle/>
          <a:p>
            <a:r>
              <a:rPr lang="uk-UA" dirty="0" smtClean="0"/>
              <a:t>З часом після закінчення дії електромагнітного імпульсу поздовжня магнетизація відновлюється (верхній ряд рис. 1 </a:t>
            </a:r>
            <a:r>
              <a:rPr lang="en-US" dirty="0" smtClean="0"/>
              <a:t>a b c d)</a:t>
            </a:r>
            <a:r>
              <a:rPr lang="uk-UA" dirty="0" smtClean="0"/>
              <a:t>. Це явище носить назву </a:t>
            </a:r>
            <a:r>
              <a:rPr lang="uk-UA" i="1" dirty="0" smtClean="0"/>
              <a:t>поздовжня</a:t>
            </a:r>
            <a:r>
              <a:rPr lang="uk-UA" dirty="0" smtClean="0"/>
              <a:t>, або </a:t>
            </a:r>
            <a:r>
              <a:rPr lang="uk-UA" i="1" dirty="0" smtClean="0"/>
              <a:t>спін-решіткова релаксація</a:t>
            </a:r>
            <a:r>
              <a:rPr lang="uk-UA" dirty="0" smtClean="0"/>
              <a:t>, а час цього процесу позначається як Т1. Явище поздовжньої релаксації </a:t>
            </a:r>
            <a:r>
              <a:rPr lang="uk-UA" dirty="0" err="1" smtClean="0"/>
              <a:t>пов</a:t>
            </a:r>
            <a:r>
              <a:rPr lang="en-US" dirty="0" smtClean="0"/>
              <a:t>’</a:t>
            </a:r>
            <a:r>
              <a:rPr lang="uk-UA" dirty="0" err="1" smtClean="0"/>
              <a:t>язане</a:t>
            </a:r>
            <a:r>
              <a:rPr lang="uk-UA" dirty="0" smtClean="0"/>
              <a:t> з розсіюванням протонами енергії до навколишніх  атомів (решітки). На рис. 2 (верхній рядок) наведено графік відновлення поздовжньої магнетизації.</a:t>
            </a:r>
          </a:p>
          <a:p>
            <a:r>
              <a:rPr lang="uk-UA" dirty="0" smtClean="0"/>
              <a:t>Протилежним до поздовжньої релаксації є </a:t>
            </a:r>
            <a:r>
              <a:rPr lang="uk-UA" i="1" dirty="0" smtClean="0"/>
              <a:t>поперечна</a:t>
            </a:r>
            <a:r>
              <a:rPr lang="uk-UA" dirty="0" smtClean="0"/>
              <a:t>, або </a:t>
            </a:r>
            <a:r>
              <a:rPr lang="uk-UA" i="1" dirty="0" smtClean="0"/>
              <a:t>спін-спінова релаксація </a:t>
            </a:r>
            <a:r>
              <a:rPr lang="uk-UA" dirty="0" smtClean="0"/>
              <a:t>(нижній ряд рис. 1 </a:t>
            </a:r>
            <a:r>
              <a:rPr lang="en-US" dirty="0" smtClean="0"/>
              <a:t>a b c)</a:t>
            </a:r>
            <a:r>
              <a:rPr lang="ru-RU" dirty="0" smtClean="0"/>
              <a:t>, </a:t>
            </a:r>
            <a:r>
              <a:rPr lang="uk-UA" dirty="0" smtClean="0"/>
              <a:t>механізмом якої є  спін-спінові взаємодії</a:t>
            </a:r>
            <a:r>
              <a:rPr lang="en-US" dirty="0" smtClean="0"/>
              <a:t>. </a:t>
            </a:r>
            <a:r>
              <a:rPr lang="uk-UA" dirty="0" smtClean="0"/>
              <a:t>Час спін-спінової релаксації позначається як Т2, а її графік наведений на рис. 2.</a:t>
            </a:r>
          </a:p>
          <a:p>
            <a:r>
              <a:rPr lang="uk-UA" dirty="0" smtClean="0"/>
              <a:t>Значення Т1 залежить від складу і структури тканини. В середовищі з молекулами різних розмірів, наприклад, в жировій тканині, Т1 скорочується. При високому вмісті води Т1 збільшується. Для води характерно також і довше Т2.</a:t>
            </a:r>
          </a:p>
          <a:p>
            <a:r>
              <a:rPr lang="uk-UA" dirty="0" smtClean="0"/>
              <a:t>При збільшенні сили зовнішнього магнітного моля збільшується Т1, що, в свою чергу, збільшує просторове і м</a:t>
            </a:r>
            <a:r>
              <a:rPr lang="en-US" dirty="0" smtClean="0"/>
              <a:t>’</a:t>
            </a:r>
            <a:r>
              <a:rPr lang="uk-UA" dirty="0" smtClean="0"/>
              <a:t>яко-тканинне </a:t>
            </a:r>
            <a:r>
              <a:rPr lang="en-US" dirty="0" smtClean="0"/>
              <a:t> </a:t>
            </a:r>
            <a:r>
              <a:rPr lang="uk-UA" dirty="0" smtClean="0"/>
              <a:t>розрізнення МРТ. </a:t>
            </a:r>
          </a:p>
          <a:p>
            <a:r>
              <a:rPr lang="uk-UA" dirty="0" smtClean="0"/>
              <a:t>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57232" y="4286248"/>
            <a:ext cx="5643602" cy="4114800"/>
          </a:xfrm>
        </p:spPr>
        <p:txBody>
          <a:bodyPr>
            <a:normAutofit/>
          </a:bodyPr>
          <a:lstStyle/>
          <a:p>
            <a:r>
              <a:rPr lang="uk-UA" dirty="0" smtClean="0"/>
              <a:t>На рис. 2</a:t>
            </a:r>
            <a:r>
              <a:rPr lang="en-US" dirty="0" smtClean="0"/>
              <a:t>a</a:t>
            </a:r>
            <a:r>
              <a:rPr lang="uk-UA" dirty="0" smtClean="0"/>
              <a:t> показано циліндрик з водою, розташований в середині зовнішньої обмотки електромагніта, що створює потужне магнітне поле В0. Крім того циліндрик оточений ще й обмоткою С1, яка створює радіочастотний імпульс і одночасно слугує антеною для реєстрації поперечного магнітного поля. Частота прецесії протонів залежить головним чином від сили магнітного поля В0. Якщо воно однорідне вздовж циліндрика, як на рис. 2а, частота прецесії протонів у всьому об</a:t>
            </a:r>
            <a:r>
              <a:rPr lang="en-US" dirty="0" smtClean="0"/>
              <a:t>’</a:t>
            </a:r>
            <a:r>
              <a:rPr lang="uk-UA" dirty="0" err="1" smtClean="0"/>
              <a:t>ємі</a:t>
            </a:r>
            <a:r>
              <a:rPr lang="uk-UA" dirty="0" smtClean="0"/>
              <a:t> циліндрика буде одна й та ж, то, відповідно, поперечний </a:t>
            </a:r>
            <a:r>
              <a:rPr lang="uk-UA" dirty="0" err="1" smtClean="0"/>
              <a:t>ехосигнал</a:t>
            </a:r>
            <a:r>
              <a:rPr lang="uk-UA" dirty="0" smtClean="0"/>
              <a:t> в антені буде мати вигляд, наведений на рис. 2</a:t>
            </a:r>
            <a:r>
              <a:rPr lang="en-US" dirty="0" smtClean="0"/>
              <a:t>b</a:t>
            </a:r>
            <a:r>
              <a:rPr lang="uk-UA" dirty="0" smtClean="0"/>
              <a:t>. Сигнал поступово затухає відповідно Т2. Якщо  піддати цей сигнал частотному аналізу, то буде отримано графік частот, представлений на рис. 2 </a:t>
            </a:r>
            <a:r>
              <a:rPr lang="en-US" dirty="0" smtClean="0"/>
              <a:t>c.</a:t>
            </a:r>
            <a:r>
              <a:rPr lang="uk-UA" dirty="0" smtClean="0"/>
              <a:t>, який показує одну й ту ж частоту прецесії в усіх протонів.</a:t>
            </a:r>
          </a:p>
          <a:p>
            <a:r>
              <a:rPr lang="uk-UA" dirty="0" smtClean="0"/>
              <a:t>При введені в конструкцію апарату третьої обмотки С2 (рис. 3а), яка призначається для створення градієнта магнітного поля В0 (поздовжньої нерівномірності), то частоти прецесії протонів вздовж циліндрика стануть різними. Відповідно, зміниться вигляд </a:t>
            </a:r>
            <a:r>
              <a:rPr lang="uk-UA" dirty="0" err="1" smtClean="0"/>
              <a:t>ехосигналу</a:t>
            </a:r>
            <a:r>
              <a:rPr lang="uk-UA" dirty="0" smtClean="0"/>
              <a:t> (рис. 3 </a:t>
            </a:r>
            <a:r>
              <a:rPr lang="en-US" dirty="0" smtClean="0"/>
              <a:t>b)</a:t>
            </a:r>
            <a:r>
              <a:rPr lang="uk-UA" dirty="0" smtClean="0"/>
              <a:t>, частотний склад якого показано на рис. 3с.</a:t>
            </a:r>
          </a:p>
          <a:p>
            <a:r>
              <a:rPr lang="uk-UA" dirty="0" smtClean="0"/>
              <a:t>Графік частотного складу прийняв форму, яка відповідає кількості протонів вздовж досліджуваного циліндрика, тобто одержано двовимірний образ досліджуваного об</a:t>
            </a:r>
            <a:r>
              <a:rPr lang="en-US" dirty="0" smtClean="0"/>
              <a:t>’</a:t>
            </a:r>
            <a:r>
              <a:rPr lang="uk-UA" dirty="0" err="1" smtClean="0"/>
              <a:t>єкта</a:t>
            </a:r>
            <a:r>
              <a:rPr lang="uk-UA" dirty="0" smtClean="0"/>
              <a:t> і його атомний склад.</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400" dirty="0" smtClean="0">
                <a:latin typeface="Arial" pitchFamily="34" charset="0"/>
                <a:cs typeface="Arial" pitchFamily="34" charset="0"/>
              </a:rPr>
              <a:t>Для формування тривимірного зображення складних за формою і молекулярним складом об</a:t>
            </a:r>
            <a:r>
              <a:rPr lang="en-US" sz="1400" dirty="0" smtClean="0">
                <a:latin typeface="Arial" pitchFamily="34" charset="0"/>
                <a:cs typeface="Arial" pitchFamily="34" charset="0"/>
              </a:rPr>
              <a:t>’</a:t>
            </a:r>
            <a:r>
              <a:rPr lang="uk-UA" sz="1400" dirty="0" err="1" smtClean="0">
                <a:latin typeface="Arial" pitchFamily="34" charset="0"/>
                <a:cs typeface="Arial" pitchFamily="34" charset="0"/>
              </a:rPr>
              <a:t>єктів</a:t>
            </a:r>
            <a:r>
              <a:rPr lang="uk-UA" sz="1400" dirty="0" smtClean="0">
                <a:latin typeface="Arial" pitchFamily="34" charset="0"/>
                <a:cs typeface="Arial" pitchFamily="34" charset="0"/>
              </a:rPr>
              <a:t>, наприклад, мозку чи інших анатомічних ділянок  тіла людини, градієнт магнітного поля необхідно формувати по трьом координатам і, відповідно, отримувати </a:t>
            </a:r>
            <a:r>
              <a:rPr lang="uk-UA" sz="1400" dirty="0" err="1" smtClean="0">
                <a:latin typeface="Arial" pitchFamily="34" charset="0"/>
                <a:cs typeface="Arial" pitchFamily="34" charset="0"/>
              </a:rPr>
              <a:t>трикоординатний</a:t>
            </a:r>
            <a:r>
              <a:rPr lang="uk-UA" sz="1400" dirty="0" smtClean="0">
                <a:latin typeface="Arial" pitchFamily="34" charset="0"/>
                <a:cs typeface="Arial" pitchFamily="34" charset="0"/>
              </a:rPr>
              <a:t> </a:t>
            </a:r>
            <a:r>
              <a:rPr lang="uk-UA" sz="1400" dirty="0" err="1" smtClean="0">
                <a:latin typeface="Arial" pitchFamily="34" charset="0"/>
                <a:cs typeface="Arial" pitchFamily="34" charset="0"/>
              </a:rPr>
              <a:t>МР-ехосигнал</a:t>
            </a:r>
            <a:r>
              <a:rPr lang="uk-UA" sz="1400" dirty="0" smtClean="0">
                <a:latin typeface="Arial" pitchFamily="34" charset="0"/>
                <a:cs typeface="Arial" pitchFamily="34" charset="0"/>
              </a:rPr>
              <a:t> (лівий рисунок). </a:t>
            </a:r>
          </a:p>
          <a:p>
            <a:r>
              <a:rPr lang="uk-UA" sz="1400" dirty="0" smtClean="0">
                <a:latin typeface="Arial" pitchFamily="34" charset="0"/>
                <a:cs typeface="Arial" pitchFamily="34" charset="0"/>
              </a:rPr>
              <a:t>На правому рисунку представлена принципова схема апарату для </a:t>
            </a:r>
            <a:r>
              <a:rPr lang="uk-UA" sz="1400" dirty="0" err="1" smtClean="0">
                <a:latin typeface="Arial" pitchFamily="34" charset="0"/>
                <a:cs typeface="Arial" pitchFamily="34" charset="0"/>
              </a:rPr>
              <a:t>магнітнорезонансних</a:t>
            </a:r>
            <a:r>
              <a:rPr lang="uk-UA" sz="1400" dirty="0" smtClean="0">
                <a:latin typeface="Arial" pitchFamily="34" charset="0"/>
                <a:cs typeface="Arial" pitchFamily="34" charset="0"/>
              </a:rPr>
              <a:t> зображань (МРЗ), або </a:t>
            </a:r>
            <a:r>
              <a:rPr lang="uk-UA" sz="1400" dirty="0" err="1" smtClean="0">
                <a:latin typeface="Arial" pitchFamily="34" charset="0"/>
                <a:cs typeface="Arial" pitchFamily="34" charset="0"/>
              </a:rPr>
              <a:t>магнітнорезонансної</a:t>
            </a:r>
            <a:r>
              <a:rPr lang="uk-UA" sz="1400" dirty="0" smtClean="0">
                <a:latin typeface="Arial" pitchFamily="34" charset="0"/>
                <a:cs typeface="Arial" pitchFamily="34" charset="0"/>
              </a:rPr>
              <a:t> томографії. </a:t>
            </a:r>
            <a:endParaRPr lang="uk-UA"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22</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600" dirty="0" smtClean="0">
                <a:latin typeface="Times New Roman" pitchFamily="18" charset="0"/>
                <a:cs typeface="Times New Roman" pitchFamily="18" charset="0"/>
              </a:rPr>
              <a:t>Ультразвукова діагностика</a:t>
            </a:r>
            <a:endParaRPr lang="uk-UA" sz="16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23</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24</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25</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26</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27</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А - </a:t>
            </a:r>
            <a:endParaRPr lang="uk-UA" dirty="0"/>
          </a:p>
        </p:txBody>
      </p:sp>
      <p:sp>
        <p:nvSpPr>
          <p:cNvPr id="4" name="Slide Number Placeholder 3"/>
          <p:cNvSpPr>
            <a:spLocks noGrp="1"/>
          </p:cNvSpPr>
          <p:nvPr>
            <p:ph type="sldNum" sz="quarter" idx="10"/>
          </p:nvPr>
        </p:nvSpPr>
        <p:spPr/>
        <p:txBody>
          <a:bodyPr/>
          <a:lstStyle/>
          <a:p>
            <a:fld id="{865804E6-14B2-499F-A385-7254FF3B1B3E}" type="slidenum">
              <a:rPr lang="ru-RU" smtClean="0"/>
              <a:pPr/>
              <a:t>28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err="1" smtClean="0">
                <a:latin typeface="Times New Roman" pitchFamily="18" charset="0"/>
                <a:cs typeface="Times New Roman" pitchFamily="18" charset="0"/>
              </a:rPr>
              <a:t>Гантрі</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КТ-сканера</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77B54-0A0D-4CE2-84E6-4427A70AD769}" type="slidenum">
              <a:rPr lang="en-US"/>
              <a:pPr/>
              <a:t>4</a:t>
            </a:fld>
            <a:endParaRPr lang="en-US"/>
          </a:p>
        </p:txBody>
      </p:sp>
      <p:sp>
        <p:nvSpPr>
          <p:cNvPr id="122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2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normAutofit/>
          </a:bodyPr>
          <a:lstStyle/>
          <a:p>
            <a:r>
              <a:rPr lang="uk-UA" sz="1800" dirty="0" err="1" smtClean="0">
                <a:latin typeface="Times New Roman" pitchFamily="18" charset="0"/>
                <a:cs typeface="Times New Roman" pitchFamily="18" charset="0"/>
              </a:rPr>
              <a:t>Однодетекторний</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КТ-сканер</a:t>
            </a:r>
            <a:r>
              <a:rPr lang="uk-UA" sz="1800" dirty="0" smtClean="0">
                <a:latin typeface="Times New Roman" pitchFamily="18" charset="0"/>
                <a:cs typeface="Times New Roman" pitchFamily="18" charset="0"/>
              </a:rPr>
              <a:t> з лінійним скануванням</a:t>
            </a:r>
            <a:endParaRPr lang="uk-UA" sz="1800" dirty="0">
              <a:latin typeface="Times New Roman" pitchFamily="18"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err="1" smtClean="0">
                <a:latin typeface="Times New Roman" pitchFamily="18" charset="0"/>
                <a:cs typeface="Times New Roman" pitchFamily="18" charset="0"/>
              </a:rPr>
              <a:t>Мультидетекторний</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КТ-сканер</a:t>
            </a:r>
            <a:r>
              <a:rPr lang="uk-UA" sz="1800" dirty="0" smtClean="0">
                <a:latin typeface="Times New Roman" pitchFamily="18" charset="0"/>
                <a:cs typeface="Times New Roman" pitchFamily="18" charset="0"/>
              </a:rPr>
              <a:t> з лінійним шаговим скануванням</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err="1" smtClean="0">
                <a:latin typeface="Times New Roman" pitchFamily="18" charset="0"/>
                <a:cs typeface="Times New Roman" pitchFamily="18" charset="0"/>
              </a:rPr>
              <a:t>Мультидетекторний</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КТ-сканер</a:t>
            </a:r>
            <a:r>
              <a:rPr lang="uk-UA" sz="1800" dirty="0" smtClean="0">
                <a:latin typeface="Times New Roman" pitchFamily="18" charset="0"/>
                <a:cs typeface="Times New Roman" pitchFamily="18" charset="0"/>
              </a:rPr>
              <a:t> з кільцевим скануванням</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smtClean="0">
                <a:latin typeface="Times New Roman" pitchFamily="18" charset="0"/>
                <a:cs typeface="Times New Roman" pitchFamily="18" charset="0"/>
              </a:rPr>
              <a:t>Спіральний </a:t>
            </a:r>
            <a:r>
              <a:rPr lang="uk-UA" sz="1800" dirty="0" err="1" smtClean="0">
                <a:latin typeface="Times New Roman" pitchFamily="18" charset="0"/>
                <a:cs typeface="Times New Roman" pitchFamily="18" charset="0"/>
              </a:rPr>
              <a:t>КТ-сканер</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err="1" smtClean="0">
                <a:latin typeface="Times New Roman" pitchFamily="18" charset="0"/>
                <a:cs typeface="Times New Roman" pitchFamily="18" charset="0"/>
              </a:rPr>
              <a:t>Мультисекторний</a:t>
            </a:r>
            <a:r>
              <a:rPr lang="uk-UA" sz="1800" dirty="0" smtClean="0">
                <a:latin typeface="Times New Roman" pitchFamily="18" charset="0"/>
                <a:cs typeface="Times New Roman" pitchFamily="18" charset="0"/>
              </a:rPr>
              <a:t> сканер</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800" dirty="0" smtClean="0">
                <a:latin typeface="Times New Roman" pitchFamily="18" charset="0"/>
                <a:cs typeface="Times New Roman" pitchFamily="18" charset="0"/>
              </a:rPr>
              <a:t>Матриця розрахунків щільності окремих </a:t>
            </a:r>
            <a:r>
              <a:rPr lang="uk-UA" sz="1800" dirty="0" err="1" smtClean="0">
                <a:latin typeface="Times New Roman" pitchFamily="18" charset="0"/>
                <a:cs typeface="Times New Roman" pitchFamily="18" charset="0"/>
              </a:rPr>
              <a:t>пікселів</a:t>
            </a:r>
            <a:r>
              <a:rPr lang="uk-UA" sz="1800" dirty="0" smtClean="0">
                <a:latin typeface="Times New Roman" pitchFamily="18" charset="0"/>
                <a:cs typeface="Times New Roman" pitchFamily="18" charset="0"/>
              </a:rPr>
              <a:t> поперечного перетину (зрізу) тіла пацієнта</a:t>
            </a:r>
            <a:endParaRPr lang="uk-UA" sz="18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865804E6-14B2-499F-A385-7254FF3B1B3E}"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5E48ABFD-A98E-42F3-ABAD-79F3A03B194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48ABFD-A98E-42F3-ABAD-79F3A03B194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E48ABFD-A98E-42F3-ABAD-79F3A03B194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FCF936-1C04-4F85-82ED-9DA6336023ED}" type="datetimeFigureOut">
              <a:rPr lang="ru-RU" smtClean="0"/>
              <a:pPr/>
              <a:t>09.09.2013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5E48ABFD-A98E-42F3-ABAD-79F3A03B1941}" type="slidenum">
              <a:rPr lang="ru-RU" smtClean="0"/>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
              <a:srgbClr val="000000">
                <a:alpha val="99000"/>
              </a:srgbClr>
            </a:gs>
            <a:gs pos="39999">
              <a:srgbClr val="0A128C"/>
            </a:gs>
            <a:gs pos="70000">
              <a:srgbClr val="181CC7"/>
            </a:gs>
            <a:gs pos="100000">
              <a:srgbClr val="FFC000"/>
            </a:gs>
            <a:gs pos="100000">
              <a:srgbClr val="FFC000"/>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FCF936-1C04-4F85-82ED-9DA6336023ED}" type="datetimeFigureOut">
              <a:rPr lang="ru-RU" smtClean="0"/>
              <a:pPr/>
              <a:t>09.09.2013</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E48ABFD-A98E-42F3-ABAD-79F3A03B1941}" type="slidenum">
              <a:rPr lang="ru-RU" smtClean="0"/>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8.tiff"/><Relationship Id="rId3" Type="http://schemas.openxmlformats.org/officeDocument/2006/relationships/image" Target="../media/image23.tiff"/><Relationship Id="rId7" Type="http://schemas.openxmlformats.org/officeDocument/2006/relationships/image" Target="../media/image27.tif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6.tiff"/><Relationship Id="rId5" Type="http://schemas.openxmlformats.org/officeDocument/2006/relationships/image" Target="../media/image25.tiff"/><Relationship Id="rId4" Type="http://schemas.openxmlformats.org/officeDocument/2006/relationships/image" Target="../media/image24.tiff"/><Relationship Id="rId9" Type="http://schemas.openxmlformats.org/officeDocument/2006/relationships/image" Target="../media/image29.tiff"/></Relationships>
</file>

<file path=ppt/slides/_rels/slide18.xml.rels><?xml version="1.0" encoding="UTF-8" standalone="yes"?>
<Relationships xmlns="http://schemas.openxmlformats.org/package/2006/relationships"><Relationship Id="rId8" Type="http://schemas.openxmlformats.org/officeDocument/2006/relationships/image" Target="../media/image35.tiff"/><Relationship Id="rId3" Type="http://schemas.openxmlformats.org/officeDocument/2006/relationships/image" Target="../media/image30.tiff"/><Relationship Id="rId7" Type="http://schemas.openxmlformats.org/officeDocument/2006/relationships/image" Target="../media/image34.tiff"/><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3.tiff"/><Relationship Id="rId5" Type="http://schemas.openxmlformats.org/officeDocument/2006/relationships/image" Target="../media/image32.tiff"/><Relationship Id="rId4" Type="http://schemas.openxmlformats.org/officeDocument/2006/relationships/image" Target="../media/image31.tiff"/></Relationships>
</file>

<file path=ppt/slides/_rels/slide19.xml.rels><?xml version="1.0" encoding="UTF-8" standalone="yes"?>
<Relationships xmlns="http://schemas.openxmlformats.org/package/2006/relationships"><Relationship Id="rId8" Type="http://schemas.openxmlformats.org/officeDocument/2006/relationships/image" Target="../media/image41.tiff"/><Relationship Id="rId3" Type="http://schemas.openxmlformats.org/officeDocument/2006/relationships/image" Target="../media/image36.tiff"/><Relationship Id="rId7" Type="http://schemas.openxmlformats.org/officeDocument/2006/relationships/image" Target="../media/image40.tiff"/><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9.tiff"/><Relationship Id="rId5" Type="http://schemas.openxmlformats.org/officeDocument/2006/relationships/image" Target="../media/image38.tiff"/><Relationship Id="rId4" Type="http://schemas.openxmlformats.org/officeDocument/2006/relationships/image" Target="../media/image37.tif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4" Type="http://schemas.openxmlformats.org/officeDocument/2006/relationships/image" Target="../media/image46.tiff"/></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2.tif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1"/>
            <a:ext cx="9144000" cy="6770875"/>
          </a:xfrm>
          <a:prstGeom prst="rect">
            <a:avLst/>
          </a:prstGeom>
        </p:spPr>
      </p:pic>
      <p:pic>
        <p:nvPicPr>
          <p:cNvPr id="2" name="Рисунок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786709" y="-2657"/>
            <a:ext cx="1386959" cy="1472388"/>
          </a:xfrm>
          <a:prstGeom prst="rect">
            <a:avLst/>
          </a:prstGeom>
        </p:spPr>
      </p:pic>
      <p:sp>
        <p:nvSpPr>
          <p:cNvPr id="9" name="Rectangle 1"/>
          <p:cNvSpPr>
            <a:spLocks noChangeArrowheads="1"/>
          </p:cNvSpPr>
          <p:nvPr/>
        </p:nvSpPr>
        <p:spPr bwMode="auto">
          <a:xfrm>
            <a:off x="2000232" y="4071942"/>
            <a:ext cx="6929486" cy="1754326"/>
          </a:xfrm>
          <a:prstGeom prst="rect">
            <a:avLst/>
          </a:prstGeom>
          <a:noFill/>
          <a:ln w="9525">
            <a:noFill/>
            <a:miter lim="800000"/>
            <a:headEnd/>
            <a:tailEnd/>
          </a:ln>
          <a:effectLst>
            <a:innerShdw blurRad="63500" dist="50800" dir="2700000">
              <a:prstClr val="black">
                <a:alpha val="50000"/>
              </a:prstClr>
            </a:innerShdw>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uk-UA" sz="4000" i="0" u="none" strike="noStrike" normalizeH="0" baseline="0" dirty="0" smtClean="0">
                <a:ln>
                  <a:solidFill>
                    <a:srgbClr val="FFFFFF"/>
                  </a:solidFill>
                </a:ln>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Харківський національний медичний університет</a:t>
            </a:r>
            <a:endParaRPr kumimoji="0" lang="uk-UA" sz="4000" i="0" u="none" strike="noStrike" normalizeH="0" baseline="0" dirty="0" smtClean="0">
              <a:ln>
                <a:solidFill>
                  <a:srgbClr val="FFFFFF"/>
                </a:solidFill>
              </a:ln>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uk-UA" sz="2800" i="0" u="none" strike="noStrike" normalizeH="0" baseline="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Times New Roman" pitchFamily="18" charset="0"/>
                <a:ea typeface="Calibri" pitchFamily="34" charset="0"/>
                <a:cs typeface="Times New Roman" pitchFamily="18" charset="0"/>
              </a:rPr>
              <a:t>Кафедра радіології і радіаційної медицини</a:t>
            </a:r>
            <a:endParaRPr kumimoji="0" lang="uk-UA" sz="2800" i="0" u="none" strike="noStrike" normalizeH="0" baseline="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1463575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57818" y="6488668"/>
            <a:ext cx="3786182" cy="369332"/>
          </a:xfrm>
          <a:prstGeom prst="rect">
            <a:avLst/>
          </a:prstGeom>
        </p:spPr>
        <p:txBody>
          <a:bodyPr wrap="square">
            <a:spAutoFit/>
          </a:bodyPr>
          <a:lstStyle/>
          <a:p>
            <a:pPr algn="ctr"/>
            <a:r>
              <a:rPr lang="uk-UA" b="1" i="1" dirty="0" smtClean="0">
                <a:solidFill>
                  <a:srgbClr val="FF0000"/>
                </a:solidFill>
              </a:rPr>
              <a:t>Пилипенко М. І.  2013</a:t>
            </a:r>
            <a:endParaRPr lang="uk-UA" b="1" i="1" dirty="0">
              <a:solidFill>
                <a:srgbClr val="FF0000"/>
              </a:solidFill>
            </a:endParaRPr>
          </a:p>
        </p:txBody>
      </p:sp>
      <p:pic>
        <p:nvPicPr>
          <p:cNvPr id="3" name="Picture 3" descr="D:\l4_7.TIF"/>
          <p:cNvPicPr>
            <a:picLocks noChangeAspect="1" noChangeArrowheads="1"/>
          </p:cNvPicPr>
          <p:nvPr/>
        </p:nvPicPr>
        <p:blipFill>
          <a:blip r:embed="rId3"/>
          <a:srcRect/>
          <a:stretch>
            <a:fillRect/>
          </a:stretch>
        </p:blipFill>
        <p:spPr bwMode="auto">
          <a:xfrm>
            <a:off x="1000100" y="1214422"/>
            <a:ext cx="7315200" cy="50228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86544" y="785794"/>
            <a:ext cx="8570912" cy="4929222"/>
            <a:chOff x="286544" y="785794"/>
            <a:chExt cx="8570912" cy="4929222"/>
          </a:xfrm>
        </p:grpSpPr>
        <p:pic>
          <p:nvPicPr>
            <p:cNvPr id="4098" name="Picture 2"/>
            <p:cNvPicPr>
              <a:picLocks noChangeAspect="1" noChangeArrowheads="1"/>
            </p:cNvPicPr>
            <p:nvPr/>
          </p:nvPicPr>
          <p:blipFill>
            <a:blip r:embed="rId3"/>
            <a:srcRect/>
            <a:stretch>
              <a:fillRect/>
            </a:stretch>
          </p:blipFill>
          <p:spPr bwMode="auto">
            <a:xfrm>
              <a:off x="286544" y="1981216"/>
              <a:ext cx="8570912" cy="3733800"/>
            </a:xfrm>
            <a:prstGeom prst="rect">
              <a:avLst/>
            </a:prstGeom>
            <a:noFill/>
            <a:ln w="9525">
              <a:noFill/>
              <a:miter lim="800000"/>
              <a:headEnd/>
              <a:tailEnd/>
            </a:ln>
            <a:effectLst/>
          </p:spPr>
        </p:pic>
        <p:sp>
          <p:nvSpPr>
            <p:cNvPr id="4" name="Rectangle 3"/>
            <p:cNvSpPr/>
            <p:nvPr/>
          </p:nvSpPr>
          <p:spPr>
            <a:xfrm>
              <a:off x="2000232" y="785794"/>
              <a:ext cx="5086906" cy="954107"/>
            </a:xfrm>
            <a:prstGeom prst="rect">
              <a:avLst/>
            </a:prstGeom>
          </p:spPr>
          <p:txBody>
            <a:bodyPr wrap="none">
              <a:spAutoFit/>
            </a:bodyPr>
            <a:lstStyle/>
            <a:p>
              <a:pPr algn="ctr"/>
              <a:r>
                <a:rPr lang="uk-UA" sz="2800" b="1" dirty="0" err="1" smtClean="0">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шостого </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покоління</a:t>
              </a:r>
            </a:p>
            <a:p>
              <a:pPr algn="ct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uk-UA" sz="2800" b="1" dirty="0" err="1" smtClean="0">
                  <a:effectLst>
                    <a:outerShdw blurRad="38100" dist="38100" dir="2700000" algn="tl">
                      <a:srgbClr val="000000">
                        <a:alpha val="43137"/>
                      </a:srgbClr>
                    </a:outerShdw>
                  </a:effectLst>
                  <a:latin typeface="Times New Roman" pitchFamily="18" charset="0"/>
                  <a:cs typeface="Times New Roman" pitchFamily="18" charset="0"/>
                </a:rPr>
                <a:t>двоенергійна</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 спіральна </a:t>
              </a:r>
              <a:r>
                <a:rPr lang="uk-UA" sz="2800" b="1" dirty="0" err="1" smtClean="0">
                  <a:effectLst>
                    <a:outerShdw blurRad="38100" dist="38100" dir="2700000" algn="tl">
                      <a:srgbClr val="000000">
                        <a:alpha val="43137"/>
                      </a:srgbClr>
                    </a:outerShdw>
                  </a:effectLst>
                  <a:latin typeface="Times New Roman" pitchFamily="18" charset="0"/>
                  <a:cs typeface="Times New Roman" pitchFamily="18" charset="0"/>
                </a:rPr>
                <a:t>КТ</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uk-UA" sz="28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00034" y="1238265"/>
            <a:ext cx="8124855" cy="5184637"/>
            <a:chOff x="500034" y="1238265"/>
            <a:chExt cx="8124855" cy="5184637"/>
          </a:xfrm>
        </p:grpSpPr>
        <p:pic>
          <p:nvPicPr>
            <p:cNvPr id="5123" name="Picture 3"/>
            <p:cNvPicPr>
              <a:picLocks noChangeAspect="1" noChangeArrowheads="1"/>
            </p:cNvPicPr>
            <p:nvPr/>
          </p:nvPicPr>
          <p:blipFill>
            <a:blip r:embed="rId3"/>
            <a:srcRect/>
            <a:stretch>
              <a:fillRect/>
            </a:stretch>
          </p:blipFill>
          <p:spPr bwMode="auto">
            <a:xfrm>
              <a:off x="500034" y="1257315"/>
              <a:ext cx="3857625" cy="4314825"/>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4786314" y="1238265"/>
              <a:ext cx="3838575" cy="4333875"/>
            </a:xfrm>
            <a:prstGeom prst="rect">
              <a:avLst/>
            </a:prstGeom>
            <a:noFill/>
            <a:ln w="9525">
              <a:noFill/>
              <a:miter lim="800000"/>
              <a:headEnd/>
              <a:tailEnd/>
            </a:ln>
            <a:effectLst/>
          </p:spPr>
        </p:pic>
        <p:sp>
          <p:nvSpPr>
            <p:cNvPr id="5" name="Rectangle 4"/>
            <p:cNvSpPr/>
            <p:nvPr/>
          </p:nvSpPr>
          <p:spPr>
            <a:xfrm>
              <a:off x="500034" y="5715016"/>
              <a:ext cx="2598019" cy="707886"/>
            </a:xfrm>
            <a:prstGeom prst="rect">
              <a:avLst/>
            </a:prstGeom>
          </p:spPr>
          <p:txBody>
            <a:bodyPr wrap="none">
              <a:spAutoFit/>
            </a:bodyPr>
            <a:lstStyle/>
            <a:p>
              <a:pPr algn="ctr"/>
              <a:r>
                <a:rPr lang="uk-UA" sz="2000" dirty="0" err="1" smtClean="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КТ-скан</a:t>
              </a:r>
              <a:r>
                <a:rPr lang="uk-UA" sz="2000" dirty="0" smtClean="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 традиційний </a:t>
              </a:r>
            </a:p>
            <a:p>
              <a:pPr algn="ctr"/>
              <a:r>
                <a:rPr lang="uk-UA" sz="2000" dirty="0" smtClean="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з контрастуванням</a:t>
              </a:r>
              <a:endParaRPr lang="uk-UA" sz="20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Rectangle 5"/>
            <p:cNvSpPr/>
            <p:nvPr/>
          </p:nvSpPr>
          <p:spPr>
            <a:xfrm>
              <a:off x="4714876" y="5643578"/>
              <a:ext cx="3786214" cy="646331"/>
            </a:xfrm>
            <a:prstGeom prst="rect">
              <a:avLst/>
            </a:prstGeom>
          </p:spPr>
          <p:txBody>
            <a:bodyPr wrap="square">
              <a:spAutoFit/>
            </a:bodyPr>
            <a:lstStyle/>
            <a:p>
              <a:pPr algn="ctr"/>
              <a:r>
                <a:rPr lang="uk-UA" dirty="0" err="1" smtClean="0">
                  <a:ln>
                    <a:solidFill>
                      <a:schemeClr val="tx1"/>
                    </a:solidFill>
                  </a:ln>
                  <a:effectLst>
                    <a:outerShdw blurRad="38100" dist="38100" dir="2700000" algn="tl">
                      <a:srgbClr val="000000">
                        <a:alpha val="43137"/>
                      </a:srgbClr>
                    </a:outerShdw>
                  </a:effectLst>
                </a:rPr>
                <a:t>КТ-скан</a:t>
              </a:r>
              <a:r>
                <a:rPr lang="uk-UA" dirty="0" smtClean="0">
                  <a:ln>
                    <a:solidFill>
                      <a:schemeClr val="tx1"/>
                    </a:solidFill>
                  </a:ln>
                  <a:effectLst>
                    <a:outerShdw blurRad="38100" dist="38100" dir="2700000" algn="tl">
                      <a:srgbClr val="000000">
                        <a:alpha val="43137"/>
                      </a:srgbClr>
                    </a:outerShdw>
                  </a:effectLst>
                </a:rPr>
                <a:t> </a:t>
              </a:r>
              <a:r>
                <a:rPr lang="uk-UA" dirty="0" err="1" smtClean="0">
                  <a:ln>
                    <a:solidFill>
                      <a:schemeClr val="tx1"/>
                    </a:solidFill>
                  </a:ln>
                  <a:effectLst>
                    <a:outerShdw blurRad="38100" dist="38100" dir="2700000" algn="tl">
                      <a:srgbClr val="000000">
                        <a:alpha val="43137"/>
                      </a:srgbClr>
                    </a:outerShdw>
                  </a:effectLst>
                </a:rPr>
                <a:t>двоенергійний</a:t>
              </a:r>
              <a:r>
                <a:rPr lang="uk-UA" dirty="0" smtClean="0">
                  <a:ln>
                    <a:solidFill>
                      <a:schemeClr val="tx1"/>
                    </a:solidFill>
                  </a:ln>
                  <a:effectLst>
                    <a:outerShdw blurRad="38100" dist="38100" dir="2700000" algn="tl">
                      <a:srgbClr val="000000">
                        <a:alpha val="43137"/>
                      </a:srgbClr>
                    </a:outerShdw>
                  </a:effectLst>
                </a:rPr>
                <a:t> </a:t>
              </a:r>
            </a:p>
            <a:p>
              <a:pPr algn="ctr"/>
              <a:r>
                <a:rPr lang="uk-UA" dirty="0" smtClean="0">
                  <a:ln>
                    <a:solidFill>
                      <a:schemeClr val="tx1"/>
                    </a:solidFill>
                  </a:ln>
                  <a:effectLst>
                    <a:outerShdw blurRad="38100" dist="38100" dir="2700000" algn="tl">
                      <a:srgbClr val="000000">
                        <a:alpha val="43137"/>
                      </a:srgbClr>
                    </a:outerShdw>
                  </a:effectLst>
                </a:rPr>
                <a:t>з контрастуванням</a:t>
              </a:r>
              <a:endParaRPr lang="uk-UA" dirty="0">
                <a:ln>
                  <a:solidFill>
                    <a:schemeClr val="tx1"/>
                  </a:solidFill>
                </a:ln>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16798" y="1142984"/>
            <a:ext cx="7814331" cy="4786346"/>
            <a:chOff x="616798" y="1142984"/>
            <a:chExt cx="7814331" cy="4786346"/>
          </a:xfrm>
        </p:grpSpPr>
        <p:pic>
          <p:nvPicPr>
            <p:cNvPr id="3074" name="Picture 2"/>
            <p:cNvPicPr>
              <a:picLocks noChangeAspect="1" noChangeArrowheads="1"/>
            </p:cNvPicPr>
            <p:nvPr/>
          </p:nvPicPr>
          <p:blipFill>
            <a:blip r:embed="rId3"/>
            <a:srcRect/>
            <a:stretch>
              <a:fillRect/>
            </a:stretch>
          </p:blipFill>
          <p:spPr bwMode="auto">
            <a:xfrm>
              <a:off x="616798" y="1142984"/>
              <a:ext cx="3598012" cy="4786346"/>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5000628" y="1183929"/>
              <a:ext cx="3430501" cy="4714907"/>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74984" y="1130842"/>
            <a:ext cx="8605800" cy="4318319"/>
            <a:chOff x="274984" y="1130842"/>
            <a:chExt cx="8605800" cy="4318319"/>
          </a:xfrm>
        </p:grpSpPr>
        <p:pic>
          <p:nvPicPr>
            <p:cNvPr id="6148" name="Picture 4"/>
            <p:cNvPicPr>
              <a:picLocks noChangeAspect="1" noChangeArrowheads="1"/>
            </p:cNvPicPr>
            <p:nvPr/>
          </p:nvPicPr>
          <p:blipFill>
            <a:blip r:embed="rId3"/>
            <a:srcRect/>
            <a:stretch>
              <a:fillRect/>
            </a:stretch>
          </p:blipFill>
          <p:spPr bwMode="auto">
            <a:xfrm>
              <a:off x="274984" y="1643050"/>
              <a:ext cx="4092119" cy="3806111"/>
            </a:xfrm>
            <a:prstGeom prst="rect">
              <a:avLst/>
            </a:prstGeom>
            <a:noFill/>
            <a:ln w="9525">
              <a:noFill/>
              <a:miter lim="800000"/>
              <a:headEnd/>
              <a:tailEnd/>
            </a:ln>
            <a:effectLst/>
          </p:spPr>
        </p:pic>
        <p:pic>
          <p:nvPicPr>
            <p:cNvPr id="6149" name="Picture 5"/>
            <p:cNvPicPr>
              <a:picLocks noChangeAspect="1" noChangeArrowheads="1"/>
            </p:cNvPicPr>
            <p:nvPr/>
          </p:nvPicPr>
          <p:blipFill>
            <a:blip r:embed="rId4"/>
            <a:srcRect/>
            <a:stretch>
              <a:fillRect/>
            </a:stretch>
          </p:blipFill>
          <p:spPr bwMode="auto">
            <a:xfrm>
              <a:off x="4704545" y="1643050"/>
              <a:ext cx="4176239" cy="3786214"/>
            </a:xfrm>
            <a:prstGeom prst="rect">
              <a:avLst/>
            </a:prstGeom>
            <a:noFill/>
            <a:ln w="9525">
              <a:noFill/>
              <a:miter lim="800000"/>
              <a:headEnd/>
              <a:tailEnd/>
            </a:ln>
            <a:effectLst/>
          </p:spPr>
        </p:pic>
        <p:sp>
          <p:nvSpPr>
            <p:cNvPr id="7" name="Rectangle 6"/>
            <p:cNvSpPr/>
            <p:nvPr/>
          </p:nvSpPr>
          <p:spPr>
            <a:xfrm>
              <a:off x="642910" y="1142984"/>
              <a:ext cx="3429024" cy="369332"/>
            </a:xfrm>
            <a:prstGeom prst="rect">
              <a:avLst/>
            </a:prstGeom>
          </p:spPr>
          <p:txBody>
            <a:bodyPr wrap="square">
              <a:spAutoFit/>
            </a:bodyPr>
            <a:lstStyle/>
            <a:p>
              <a:pPr algn="ctr"/>
              <a:r>
                <a:rPr lang="uk-UA" dirty="0" err="1" smtClean="0"/>
                <a:t>Бронхоендоскопія</a:t>
              </a:r>
              <a:endParaRPr lang="uk-UA" dirty="0"/>
            </a:p>
          </p:txBody>
        </p:sp>
        <p:sp>
          <p:nvSpPr>
            <p:cNvPr id="8" name="Rectangle 7"/>
            <p:cNvSpPr/>
            <p:nvPr/>
          </p:nvSpPr>
          <p:spPr>
            <a:xfrm>
              <a:off x="5643570" y="1130842"/>
              <a:ext cx="2232278" cy="369332"/>
            </a:xfrm>
            <a:prstGeom prst="rect">
              <a:avLst/>
            </a:prstGeom>
          </p:spPr>
          <p:txBody>
            <a:bodyPr wrap="none">
              <a:spAutoFit/>
            </a:bodyPr>
            <a:lstStyle/>
            <a:p>
              <a:r>
                <a:rPr lang="uk-UA" dirty="0" err="1" smtClean="0"/>
                <a:t>СКТ-реконструкція</a:t>
              </a:r>
              <a:endParaRPr lang="uk-UA"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4463" y="500042"/>
            <a:ext cx="8804467" cy="5519464"/>
            <a:chOff x="144463" y="500042"/>
            <a:chExt cx="8804467" cy="5519464"/>
          </a:xfrm>
        </p:grpSpPr>
        <p:pic>
          <p:nvPicPr>
            <p:cNvPr id="1028" name="Picture 4"/>
            <p:cNvPicPr>
              <a:picLocks noChangeAspect="1" noChangeArrowheads="1"/>
            </p:cNvPicPr>
            <p:nvPr/>
          </p:nvPicPr>
          <p:blipFill>
            <a:blip r:embed="rId3"/>
            <a:srcRect/>
            <a:stretch>
              <a:fillRect/>
            </a:stretch>
          </p:blipFill>
          <p:spPr bwMode="auto">
            <a:xfrm>
              <a:off x="144463" y="1285859"/>
              <a:ext cx="4427537" cy="4733647"/>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4572002" y="2000240"/>
              <a:ext cx="4376928" cy="3286147"/>
            </a:xfrm>
            <a:prstGeom prst="rect">
              <a:avLst/>
            </a:prstGeom>
            <a:noFill/>
            <a:ln w="9525">
              <a:noFill/>
              <a:miter lim="800000"/>
              <a:headEnd/>
              <a:tailEnd/>
            </a:ln>
            <a:effectLst/>
          </p:spPr>
        </p:pic>
        <p:sp>
          <p:nvSpPr>
            <p:cNvPr id="7" name="Rectangle 6"/>
            <p:cNvSpPr/>
            <p:nvPr/>
          </p:nvSpPr>
          <p:spPr>
            <a:xfrm>
              <a:off x="2250265" y="500042"/>
              <a:ext cx="4643469" cy="646331"/>
            </a:xfrm>
            <a:prstGeom prst="rect">
              <a:avLst/>
            </a:prstGeom>
          </p:spPr>
          <p:txBody>
            <a:bodyPr wrap="square">
              <a:spAutoFit/>
            </a:bodyPr>
            <a:lstStyle/>
            <a:p>
              <a:pPr algn="ctr"/>
              <a:r>
                <a:rPr lang="uk-UA" sz="3600" dirty="0" err="1" smtClean="0">
                  <a:effectLst>
                    <a:outerShdw blurRad="38100" dist="38100" dir="2700000" algn="tl">
                      <a:srgbClr val="000000">
                        <a:alpha val="43137"/>
                      </a:srgbClr>
                    </a:outerShdw>
                  </a:effectLst>
                  <a:latin typeface="Times New Roman" pitchFamily="18" charset="0"/>
                  <a:cs typeface="Times New Roman" pitchFamily="18" charset="0"/>
                </a:rPr>
                <a:t>КТ-холангіографія</a:t>
              </a:r>
              <a:endParaRPr lang="uk-UA" sz="3600" dirty="0">
                <a:effectLst>
                  <a:outerShdw blurRad="38100" dist="38100" dir="2700000" algn="tl">
                    <a:srgbClr val="000000">
                      <a:alpha val="43137"/>
                    </a:srgbClr>
                  </a:outerShdw>
                </a:effectLst>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248444" y="1357312"/>
            <a:ext cx="8647112" cy="4143375"/>
          </a:xfrm>
          <a:prstGeom prst="rect">
            <a:avLst/>
          </a:prstGeom>
          <a:noFill/>
          <a:ln w="9525">
            <a:noFill/>
            <a:miter lim="800000"/>
            <a:headEnd/>
            <a:tailEnd/>
          </a:ln>
          <a:effectLst/>
        </p:spPr>
      </p:pic>
      <p:sp>
        <p:nvSpPr>
          <p:cNvPr id="4" name="Rectangle 3"/>
          <p:cNvSpPr/>
          <p:nvPr/>
        </p:nvSpPr>
        <p:spPr>
          <a:xfrm>
            <a:off x="2571736" y="428604"/>
            <a:ext cx="3930178" cy="707886"/>
          </a:xfrm>
          <a:prstGeom prst="rect">
            <a:avLst/>
          </a:prstGeom>
        </p:spPr>
        <p:txBody>
          <a:bodyPr wrap="none">
            <a:spAutoFit/>
          </a:bodyPr>
          <a:lstStyle/>
          <a:p>
            <a:r>
              <a:rPr lang="uk-UA" sz="4000" dirty="0" err="1" smtClean="0">
                <a:effectLst>
                  <a:outerShdw blurRad="38100" dist="38100" dir="2700000" algn="tl">
                    <a:srgbClr val="000000">
                      <a:alpha val="43137"/>
                    </a:srgbClr>
                  </a:outerShdw>
                </a:effectLst>
                <a:latin typeface="Times New Roman" pitchFamily="18" charset="0"/>
                <a:cs typeface="Times New Roman" pitchFamily="18" charset="0"/>
              </a:rPr>
              <a:t>КТ-колонографія</a:t>
            </a:r>
            <a:endParaRPr lang="uk-UA"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71406" y="357166"/>
            <a:ext cx="8972612" cy="6319581"/>
            <a:chOff x="71406" y="357166"/>
            <a:chExt cx="8972612" cy="6319581"/>
          </a:xfrm>
        </p:grpSpPr>
        <p:sp>
          <p:nvSpPr>
            <p:cNvPr id="3" name="Rectangle 2"/>
            <p:cNvSpPr/>
            <p:nvPr/>
          </p:nvSpPr>
          <p:spPr>
            <a:xfrm>
              <a:off x="571472" y="357166"/>
              <a:ext cx="7951344" cy="646331"/>
            </a:xfrm>
            <a:prstGeom prst="rect">
              <a:avLst/>
            </a:prstGeom>
          </p:spPr>
          <p:txBody>
            <a:bodyPr wrap="none">
              <a:spAutoFit/>
            </a:bodyPr>
            <a:lstStyle/>
            <a:p>
              <a:r>
                <a:rPr lang="uk-UA" sz="3600" dirty="0" err="1" smtClean="0">
                  <a:effectLst>
                    <a:outerShdw blurRad="38100" dist="38100" dir="2700000" algn="tl">
                      <a:srgbClr val="000000">
                        <a:alpha val="43137"/>
                      </a:srgbClr>
                    </a:outerShdw>
                  </a:effectLst>
                  <a:latin typeface="Times New Roman" pitchFamily="18" charset="0"/>
                  <a:cs typeface="Times New Roman" pitchFamily="18" charset="0"/>
                </a:rPr>
                <a:t>Магнітнорезонансна</a:t>
              </a:r>
              <a:r>
                <a:rPr lang="uk-UA" sz="3600" dirty="0" smtClean="0">
                  <a:effectLst>
                    <a:outerShdw blurRad="38100" dist="38100" dir="2700000" algn="tl">
                      <a:srgbClr val="000000">
                        <a:alpha val="43137"/>
                      </a:srgbClr>
                    </a:outerShdw>
                  </a:effectLst>
                  <a:latin typeface="Times New Roman" pitchFamily="18" charset="0"/>
                  <a:cs typeface="Times New Roman" pitchFamily="18" charset="0"/>
                </a:rPr>
                <a:t> томографія (МРТ)</a:t>
              </a:r>
              <a:endParaRPr lang="uk-UA" sz="36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srcRect/>
            <a:stretch>
              <a:fillRect/>
            </a:stretch>
          </p:blipFill>
          <p:spPr bwMode="auto">
            <a:xfrm>
              <a:off x="71406" y="1376348"/>
              <a:ext cx="1714480" cy="1779970"/>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1841493" y="1371586"/>
              <a:ext cx="1763713" cy="1770623"/>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cstate="print"/>
            <a:srcRect/>
            <a:stretch>
              <a:fillRect/>
            </a:stretch>
          </p:blipFill>
          <p:spPr bwMode="auto">
            <a:xfrm>
              <a:off x="3690290" y="1214422"/>
              <a:ext cx="2453346" cy="2214578"/>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6257937" y="1220554"/>
              <a:ext cx="2786081" cy="2208446"/>
            </a:xfrm>
            <a:prstGeom prst="rect">
              <a:avLst/>
            </a:prstGeom>
            <a:noFill/>
            <a:ln w="9525">
              <a:noFill/>
              <a:miter lim="800000"/>
              <a:headEnd/>
              <a:tailEnd/>
            </a:ln>
            <a:effectLst/>
          </p:spPr>
        </p:pic>
        <p:pic>
          <p:nvPicPr>
            <p:cNvPr id="3078" name="Picture 6" descr="D:\ЛЕКЦІЇ\04 Майстерня\Заготовки\MRI_ris\03.tif"/>
            <p:cNvPicPr>
              <a:picLocks noChangeAspect="1" noChangeArrowheads="1"/>
            </p:cNvPicPr>
            <p:nvPr/>
          </p:nvPicPr>
          <p:blipFill>
            <a:blip r:embed="rId7"/>
            <a:srcRect/>
            <a:stretch>
              <a:fillRect/>
            </a:stretch>
          </p:blipFill>
          <p:spPr bwMode="auto">
            <a:xfrm>
              <a:off x="71406" y="3429001"/>
              <a:ext cx="1934043" cy="2714643"/>
            </a:xfrm>
            <a:prstGeom prst="rect">
              <a:avLst/>
            </a:prstGeom>
            <a:noFill/>
          </p:spPr>
        </p:pic>
        <p:pic>
          <p:nvPicPr>
            <p:cNvPr id="3079" name="Picture 7" descr="D:\ЛЕКЦІЇ\04 Майстерня\Заготовки\MRI_ris\04.tif"/>
            <p:cNvPicPr>
              <a:picLocks noChangeAspect="1" noChangeArrowheads="1"/>
            </p:cNvPicPr>
            <p:nvPr/>
          </p:nvPicPr>
          <p:blipFill>
            <a:blip r:embed="rId8"/>
            <a:srcRect/>
            <a:stretch>
              <a:fillRect/>
            </a:stretch>
          </p:blipFill>
          <p:spPr bwMode="auto">
            <a:xfrm>
              <a:off x="2071670" y="3429000"/>
              <a:ext cx="2786082" cy="2725827"/>
            </a:xfrm>
            <a:prstGeom prst="rect">
              <a:avLst/>
            </a:prstGeom>
            <a:noFill/>
          </p:spPr>
        </p:pic>
        <p:pic>
          <p:nvPicPr>
            <p:cNvPr id="3080" name="Picture 8" descr="D:\ЛЕКЦІЇ\04 Майстерня\Заготовки\MRI_ris\05_.TIF"/>
            <p:cNvPicPr>
              <a:picLocks noChangeAspect="1" noChangeArrowheads="1"/>
            </p:cNvPicPr>
            <p:nvPr/>
          </p:nvPicPr>
          <p:blipFill>
            <a:blip r:embed="rId9"/>
            <a:srcRect/>
            <a:stretch>
              <a:fillRect/>
            </a:stretch>
          </p:blipFill>
          <p:spPr bwMode="auto">
            <a:xfrm>
              <a:off x="4947010" y="3429000"/>
              <a:ext cx="4054146" cy="2695781"/>
            </a:xfrm>
            <a:prstGeom prst="rect">
              <a:avLst/>
            </a:prstGeom>
            <a:noFill/>
          </p:spPr>
        </p:pic>
        <p:sp>
          <p:nvSpPr>
            <p:cNvPr id="11" name="Rectangle 10"/>
            <p:cNvSpPr/>
            <p:nvPr/>
          </p:nvSpPr>
          <p:spPr>
            <a:xfrm>
              <a:off x="2928926" y="6215082"/>
              <a:ext cx="3791359" cy="461665"/>
            </a:xfrm>
            <a:prstGeom prst="rect">
              <a:avLst/>
            </a:prstGeom>
          </p:spPr>
          <p:txBody>
            <a:bodyPr wrap="none">
              <a:spAutoFit/>
            </a:bodyPr>
            <a:lstStyle/>
            <a:p>
              <a:r>
                <a:rPr lang="uk-UA" sz="2400" b="1" dirty="0" smtClean="0">
                  <a:latin typeface="Arial" pitchFamily="34" charset="0"/>
                  <a:cs typeface="Arial" pitchFamily="34" charset="0"/>
                </a:rPr>
                <a:t>Фізичні основи МРТ  (1)</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 y="500042"/>
            <a:ext cx="9143999" cy="6262732"/>
            <a:chOff x="1" y="500042"/>
            <a:chExt cx="9143999" cy="6262732"/>
          </a:xfrm>
        </p:grpSpPr>
        <p:sp>
          <p:nvSpPr>
            <p:cNvPr id="2" name="Rectangle 1"/>
            <p:cNvSpPr/>
            <p:nvPr/>
          </p:nvSpPr>
          <p:spPr>
            <a:xfrm>
              <a:off x="2428860" y="500042"/>
              <a:ext cx="4299703" cy="523220"/>
            </a:xfrm>
            <a:prstGeom prst="rect">
              <a:avLst/>
            </a:prstGeom>
          </p:spPr>
          <p:txBody>
            <a:bodyPr wrap="none">
              <a:spAutoFit/>
            </a:bodyPr>
            <a:lstStyle/>
            <a:p>
              <a:r>
                <a:rPr lang="uk-UA" sz="2800" b="1" dirty="0" smtClean="0">
                  <a:latin typeface="Arial" pitchFamily="34" charset="0"/>
                  <a:cs typeface="Arial" pitchFamily="34" charset="0"/>
                </a:rPr>
                <a:t>Фізичні основи МРТ (2)</a:t>
              </a:r>
            </a:p>
          </p:txBody>
        </p:sp>
        <p:pic>
          <p:nvPicPr>
            <p:cNvPr id="4098" name="Picture 2"/>
            <p:cNvPicPr>
              <a:picLocks noChangeAspect="1" noChangeArrowheads="1"/>
            </p:cNvPicPr>
            <p:nvPr/>
          </p:nvPicPr>
          <p:blipFill>
            <a:blip r:embed="rId3"/>
            <a:srcRect/>
            <a:stretch>
              <a:fillRect/>
            </a:stretch>
          </p:blipFill>
          <p:spPr bwMode="auto">
            <a:xfrm>
              <a:off x="49213" y="1257290"/>
              <a:ext cx="3141653" cy="2195678"/>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a:srcRect/>
            <a:stretch>
              <a:fillRect/>
            </a:stretch>
          </p:blipFill>
          <p:spPr bwMode="auto">
            <a:xfrm>
              <a:off x="3141770" y="1285860"/>
              <a:ext cx="2784259" cy="2143140"/>
            </a:xfrm>
            <a:prstGeom prst="rect">
              <a:avLst/>
            </a:prstGeom>
            <a:noFill/>
            <a:ln w="9525">
              <a:noFill/>
              <a:miter lim="800000"/>
              <a:headEnd/>
              <a:tailEnd/>
            </a:ln>
            <a:effectLst/>
          </p:spPr>
        </p:pic>
        <p:pic>
          <p:nvPicPr>
            <p:cNvPr id="4100" name="Picture 4"/>
            <p:cNvPicPr>
              <a:picLocks noChangeAspect="1" noChangeArrowheads="1"/>
            </p:cNvPicPr>
            <p:nvPr/>
          </p:nvPicPr>
          <p:blipFill>
            <a:blip r:embed="rId5"/>
            <a:srcRect/>
            <a:stretch>
              <a:fillRect/>
            </a:stretch>
          </p:blipFill>
          <p:spPr bwMode="auto">
            <a:xfrm>
              <a:off x="5943610" y="1520825"/>
              <a:ext cx="3143240" cy="1908175"/>
            </a:xfrm>
            <a:prstGeom prst="rect">
              <a:avLst/>
            </a:prstGeom>
            <a:noFill/>
            <a:ln w="9525">
              <a:noFill/>
              <a:miter lim="800000"/>
              <a:headEnd/>
              <a:tailEnd/>
            </a:ln>
            <a:effectLst/>
          </p:spPr>
        </p:pic>
        <p:pic>
          <p:nvPicPr>
            <p:cNvPr id="4101" name="Picture 5"/>
            <p:cNvPicPr>
              <a:picLocks noChangeAspect="1" noChangeArrowheads="1"/>
            </p:cNvPicPr>
            <p:nvPr/>
          </p:nvPicPr>
          <p:blipFill>
            <a:blip r:embed="rId6"/>
            <a:srcRect/>
            <a:stretch>
              <a:fillRect/>
            </a:stretch>
          </p:blipFill>
          <p:spPr bwMode="auto">
            <a:xfrm>
              <a:off x="1" y="3857628"/>
              <a:ext cx="2214545" cy="2905146"/>
            </a:xfrm>
            <a:prstGeom prst="rect">
              <a:avLst/>
            </a:prstGeom>
            <a:noFill/>
            <a:ln w="9525">
              <a:noFill/>
              <a:miter lim="800000"/>
              <a:headEnd/>
              <a:tailEnd/>
            </a:ln>
            <a:effectLst/>
          </p:spPr>
        </p:pic>
        <p:pic>
          <p:nvPicPr>
            <p:cNvPr id="4103" name="Picture 7"/>
            <p:cNvPicPr>
              <a:picLocks noChangeAspect="1" noChangeArrowheads="1"/>
            </p:cNvPicPr>
            <p:nvPr/>
          </p:nvPicPr>
          <p:blipFill>
            <a:blip r:embed="rId7"/>
            <a:srcRect/>
            <a:stretch>
              <a:fillRect/>
            </a:stretch>
          </p:blipFill>
          <p:spPr bwMode="auto">
            <a:xfrm>
              <a:off x="5857884" y="4429132"/>
              <a:ext cx="3286116" cy="1978020"/>
            </a:xfrm>
            <a:prstGeom prst="rect">
              <a:avLst/>
            </a:prstGeom>
            <a:noFill/>
            <a:ln w="9525">
              <a:noFill/>
              <a:miter lim="800000"/>
              <a:headEnd/>
              <a:tailEnd/>
            </a:ln>
            <a:effectLst/>
          </p:spPr>
        </p:pic>
        <p:pic>
          <p:nvPicPr>
            <p:cNvPr id="4104" name="Picture 8"/>
            <p:cNvPicPr>
              <a:picLocks noChangeAspect="1" noChangeArrowheads="1"/>
            </p:cNvPicPr>
            <p:nvPr/>
          </p:nvPicPr>
          <p:blipFill>
            <a:blip r:embed="rId8"/>
            <a:srcRect/>
            <a:stretch>
              <a:fillRect/>
            </a:stretch>
          </p:blipFill>
          <p:spPr bwMode="auto">
            <a:xfrm>
              <a:off x="1993107" y="3910946"/>
              <a:ext cx="4079091" cy="2808964"/>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000000">
                <a:alpha val="99000"/>
              </a:srgbClr>
            </a:gs>
            <a:gs pos="39999">
              <a:srgbClr val="0A128C">
                <a:alpha val="68000"/>
              </a:srgbClr>
            </a:gs>
            <a:gs pos="93000">
              <a:srgbClr val="181CC7"/>
            </a:gs>
            <a:gs pos="100000">
              <a:srgbClr val="FFC000"/>
            </a:gs>
            <a:gs pos="100000">
              <a:srgbClr val="FFC000"/>
            </a:gs>
          </a:gsLst>
          <a:lin ang="5400000" scaled="0"/>
          <a:tileRect/>
        </a:gradFill>
        <a:effectLst/>
      </p:bgPr>
    </p:bg>
    <p:spTree>
      <p:nvGrpSpPr>
        <p:cNvPr id="1" name=""/>
        <p:cNvGrpSpPr/>
        <p:nvPr/>
      </p:nvGrpSpPr>
      <p:grpSpPr>
        <a:xfrm>
          <a:off x="0" y="0"/>
          <a:ext cx="0" cy="0"/>
          <a:chOff x="0" y="0"/>
          <a:chExt cx="0" cy="0"/>
        </a:xfrm>
      </p:grpSpPr>
      <p:grpSp>
        <p:nvGrpSpPr>
          <p:cNvPr id="12" name="Group 11"/>
          <p:cNvGrpSpPr/>
          <p:nvPr/>
        </p:nvGrpSpPr>
        <p:grpSpPr>
          <a:xfrm>
            <a:off x="269669" y="500042"/>
            <a:ext cx="8639398" cy="5788056"/>
            <a:chOff x="269669" y="500042"/>
            <a:chExt cx="8639398" cy="5788056"/>
          </a:xfrm>
        </p:grpSpPr>
        <p:sp>
          <p:nvSpPr>
            <p:cNvPr id="3" name="Rectangle 2"/>
            <p:cNvSpPr/>
            <p:nvPr/>
          </p:nvSpPr>
          <p:spPr>
            <a:xfrm>
              <a:off x="2428860" y="500042"/>
              <a:ext cx="4299703" cy="523220"/>
            </a:xfrm>
            <a:prstGeom prst="rect">
              <a:avLst/>
            </a:prstGeom>
          </p:spPr>
          <p:txBody>
            <a:bodyPr wrap="none">
              <a:spAutoFit/>
            </a:bodyPr>
            <a:lstStyle/>
            <a:p>
              <a:r>
                <a:rPr lang="uk-UA" sz="2800" b="1" dirty="0" smtClean="0">
                  <a:latin typeface="Arial" pitchFamily="34" charset="0"/>
                  <a:cs typeface="Arial" pitchFamily="34" charset="0"/>
                </a:rPr>
                <a:t>Фізичні основи МРТ (3)</a:t>
              </a:r>
            </a:p>
          </p:txBody>
        </p:sp>
        <p:pic>
          <p:nvPicPr>
            <p:cNvPr id="5122" name="Picture 2"/>
            <p:cNvPicPr>
              <a:picLocks noChangeAspect="1" noChangeArrowheads="1"/>
            </p:cNvPicPr>
            <p:nvPr/>
          </p:nvPicPr>
          <p:blipFill>
            <a:blip r:embed="rId3"/>
            <a:srcRect/>
            <a:stretch>
              <a:fillRect/>
            </a:stretch>
          </p:blipFill>
          <p:spPr bwMode="auto">
            <a:xfrm>
              <a:off x="285720" y="1250022"/>
              <a:ext cx="2714644" cy="2178978"/>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3071802" y="1296197"/>
              <a:ext cx="2857520" cy="2132804"/>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a:srcRect/>
            <a:stretch>
              <a:fillRect/>
            </a:stretch>
          </p:blipFill>
          <p:spPr bwMode="auto">
            <a:xfrm>
              <a:off x="6007559" y="1285860"/>
              <a:ext cx="2850722" cy="2143141"/>
            </a:xfrm>
            <a:prstGeom prst="rect">
              <a:avLst/>
            </a:prstGeom>
            <a:noFill/>
            <a:ln w="9525">
              <a:noFill/>
              <a:miter lim="800000"/>
              <a:headEnd/>
              <a:tailEnd/>
            </a:ln>
            <a:effectLst/>
          </p:spPr>
        </p:pic>
        <p:pic>
          <p:nvPicPr>
            <p:cNvPr id="5126" name="Picture 6"/>
            <p:cNvPicPr>
              <a:picLocks noChangeAspect="1" noChangeArrowheads="1"/>
            </p:cNvPicPr>
            <p:nvPr/>
          </p:nvPicPr>
          <p:blipFill>
            <a:blip r:embed="rId6"/>
            <a:srcRect/>
            <a:stretch>
              <a:fillRect/>
            </a:stretch>
          </p:blipFill>
          <p:spPr bwMode="auto">
            <a:xfrm>
              <a:off x="3138478" y="4071942"/>
              <a:ext cx="2795594" cy="2200280"/>
            </a:xfrm>
            <a:prstGeom prst="rect">
              <a:avLst/>
            </a:prstGeom>
            <a:noFill/>
            <a:ln w="9525">
              <a:noFill/>
              <a:miter lim="800000"/>
              <a:headEnd/>
              <a:tailEnd/>
            </a:ln>
            <a:effectLst/>
          </p:spPr>
        </p:pic>
        <p:pic>
          <p:nvPicPr>
            <p:cNvPr id="5127" name="Picture 7"/>
            <p:cNvPicPr>
              <a:picLocks noChangeAspect="1" noChangeArrowheads="1"/>
            </p:cNvPicPr>
            <p:nvPr/>
          </p:nvPicPr>
          <p:blipFill>
            <a:blip r:embed="rId7"/>
            <a:srcRect/>
            <a:stretch>
              <a:fillRect/>
            </a:stretch>
          </p:blipFill>
          <p:spPr bwMode="auto">
            <a:xfrm>
              <a:off x="6000760" y="4036920"/>
              <a:ext cx="2908307" cy="2251178"/>
            </a:xfrm>
            <a:prstGeom prst="rect">
              <a:avLst/>
            </a:prstGeom>
            <a:noFill/>
            <a:ln w="9525">
              <a:noFill/>
              <a:miter lim="800000"/>
              <a:headEnd/>
              <a:tailEnd/>
            </a:ln>
            <a:effectLst/>
          </p:spPr>
        </p:pic>
        <p:pic>
          <p:nvPicPr>
            <p:cNvPr id="5128" name="Picture 8"/>
            <p:cNvPicPr>
              <a:picLocks noChangeAspect="1" noChangeArrowheads="1"/>
            </p:cNvPicPr>
            <p:nvPr/>
          </p:nvPicPr>
          <p:blipFill>
            <a:blip r:embed="rId8"/>
            <a:srcRect/>
            <a:stretch>
              <a:fillRect/>
            </a:stretch>
          </p:blipFill>
          <p:spPr bwMode="auto">
            <a:xfrm>
              <a:off x="269669" y="4067180"/>
              <a:ext cx="2788039" cy="2214578"/>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1472" y="714356"/>
            <a:ext cx="8001056" cy="3231654"/>
          </a:xfrm>
          <a:prstGeom prst="rect">
            <a:avLst/>
          </a:prstGeom>
        </p:spPr>
        <p:txBody>
          <a:bodyPr wrap="square">
            <a:spAutoFit/>
            <a:scene3d>
              <a:camera prst="orthographicFront"/>
              <a:lightRig rig="threePt" dir="t"/>
            </a:scene3d>
            <a:sp3d extrusionH="57150">
              <a:bevelT w="38100" h="38100"/>
            </a:sp3d>
          </a:bodyPr>
          <a:lstStyle/>
          <a:p>
            <a:pPr algn="ctr">
              <a:lnSpc>
                <a:spcPct val="75000"/>
              </a:lnSpc>
              <a:defRPr/>
            </a:pPr>
            <a:r>
              <a:rPr lang="uk-UA" sz="4800" b="1" dirty="0" smtClean="0">
                <a:ln w="1905">
                  <a:solidFill>
                    <a:schemeClr val="bg1">
                      <a:lumMod val="50000"/>
                      <a:lumOff val="50000"/>
                    </a:schemeClr>
                  </a:solidFill>
                </a:ln>
                <a:solidFill>
                  <a:srgbClr val="FF0000"/>
                </a:solidFill>
                <a:effectLst>
                  <a:innerShdw blurRad="69850" dist="43180" dir="5400000">
                    <a:srgbClr val="000000">
                      <a:alpha val="65000"/>
                    </a:srgbClr>
                  </a:innerShdw>
                </a:effectLst>
                <a:latin typeface="Times New Roman" pitchFamily="18" charset="0"/>
                <a:cs typeface="Times New Roman" pitchFamily="18" charset="0"/>
              </a:rPr>
              <a:t>Фізико-технічні основи радіологічних</a:t>
            </a:r>
          </a:p>
          <a:p>
            <a:pPr algn="ctr">
              <a:lnSpc>
                <a:spcPct val="75000"/>
              </a:lnSpc>
              <a:defRPr/>
            </a:pPr>
            <a:r>
              <a:rPr lang="uk-UA" sz="4800" b="1" dirty="0" smtClean="0">
                <a:ln w="1905">
                  <a:solidFill>
                    <a:schemeClr val="bg1">
                      <a:lumMod val="50000"/>
                      <a:lumOff val="50000"/>
                    </a:schemeClr>
                  </a:solidFill>
                </a:ln>
                <a:solidFill>
                  <a:srgbClr val="FF0000"/>
                </a:solidFill>
                <a:effectLst>
                  <a:innerShdw blurRad="69850" dist="43180" dir="5400000">
                    <a:srgbClr val="000000">
                      <a:alpha val="65000"/>
                    </a:srgbClr>
                  </a:innerShdw>
                </a:effectLst>
                <a:latin typeface="Times New Roman" pitchFamily="18" charset="0"/>
                <a:cs typeface="Times New Roman" pitchFamily="18" charset="0"/>
              </a:rPr>
              <a:t>зображань  </a:t>
            </a:r>
            <a:endParaRPr lang="uk-UA" sz="6000" b="1" dirty="0" smtClean="0">
              <a:ln w="1905">
                <a:solidFill>
                  <a:schemeClr val="bg1">
                    <a:lumMod val="50000"/>
                    <a:lumOff val="50000"/>
                  </a:schemeClr>
                </a:solidFill>
              </a:ln>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a:p>
            <a:pPr algn="ctr">
              <a:lnSpc>
                <a:spcPct val="150000"/>
              </a:lnSpc>
              <a:defRPr/>
            </a:pPr>
            <a:r>
              <a:rPr lang="uk-UA" sz="3200" b="1" dirty="0" smtClean="0">
                <a:ln w="1905">
                  <a:solidFill>
                    <a:srgbClr val="FFFF00"/>
                  </a:solidFill>
                </a:ln>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(Частина 2)</a:t>
            </a:r>
          </a:p>
          <a:p>
            <a:pPr algn="ctr">
              <a:lnSpc>
                <a:spcPct val="150000"/>
              </a:lnSpc>
              <a:defRPr/>
            </a:pPr>
            <a:endParaRPr lang="uk-UA" sz="3200" b="1" dirty="0">
              <a:ln w="1905">
                <a:solidFill>
                  <a:schemeClr val="bg1">
                    <a:lumMod val="50000"/>
                    <a:lumOff val="50000"/>
                  </a:schemeClr>
                </a:solidFill>
              </a:ln>
              <a:solidFill>
                <a:srgbClr val="FFFFFF"/>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Rectangle 2"/>
          <p:cNvSpPr/>
          <p:nvPr/>
        </p:nvSpPr>
        <p:spPr>
          <a:xfrm>
            <a:off x="1785918" y="3721246"/>
            <a:ext cx="5500726" cy="707886"/>
          </a:xfrm>
          <a:prstGeom prst="rect">
            <a:avLst/>
          </a:prstGeom>
        </p:spPr>
        <p:txBody>
          <a:bodyPr wrap="square">
            <a:spAutoFit/>
          </a:bodyPr>
          <a:lstStyle/>
          <a:p>
            <a:pPr algn="ctr"/>
            <a:r>
              <a:rPr lang="uk-UA" sz="4000" b="1" dirty="0" err="1" smtClean="0">
                <a:ln>
                  <a:solidFill>
                    <a:srgbClr val="FFFF00"/>
                  </a:solidFill>
                </a:ln>
                <a:effectLst>
                  <a:outerShdw blurRad="38100" dist="38100" dir="2700000" algn="tl">
                    <a:srgbClr val="000000">
                      <a:alpha val="43137"/>
                    </a:srgbClr>
                  </a:outerShdw>
                </a:effectLst>
                <a:latin typeface="Times New Roman" pitchFamily="18" charset="0"/>
                <a:cs typeface="Times New Roman" pitchFamily="18" charset="0"/>
              </a:rPr>
              <a:t>КТ</a:t>
            </a:r>
            <a:r>
              <a:rPr lang="uk-UA" sz="4000" b="1" dirty="0" smtClean="0">
                <a:ln>
                  <a:solidFill>
                    <a:srgbClr val="FFFF00"/>
                  </a:solidFill>
                </a:ln>
                <a:effectLst>
                  <a:outerShdw blurRad="38100" dist="38100" dir="2700000" algn="tl">
                    <a:srgbClr val="000000">
                      <a:alpha val="43137"/>
                    </a:srgbClr>
                  </a:outerShdw>
                </a:effectLst>
                <a:latin typeface="Times New Roman" pitchFamily="18" charset="0"/>
                <a:cs typeface="Times New Roman" pitchFamily="18" charset="0"/>
              </a:rPr>
              <a:t>, МРТ і УЗД</a:t>
            </a:r>
            <a:endParaRPr lang="uk-UA" sz="4000" b="1" dirty="0">
              <a:ln>
                <a:solidFill>
                  <a:srgbClr val="FFFF00"/>
                </a:solidFill>
              </a:ln>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chemeClr val="bg2"/>
            </a:gs>
            <a:gs pos="39999">
              <a:schemeClr val="bg1"/>
            </a:gs>
            <a:gs pos="70000">
              <a:schemeClr val="bg1">
                <a:lumMod val="95000"/>
              </a:schemeClr>
            </a:gs>
            <a:gs pos="100000">
              <a:srgbClr val="FFC000"/>
            </a:gs>
            <a:gs pos="100000">
              <a:srgbClr val="FFC000"/>
            </a:gs>
          </a:gsLst>
          <a:lin ang="5400000" scaled="0"/>
          <a:tileRect/>
        </a:gradFill>
        <a:effectLst/>
      </p:bgPr>
    </p:bg>
    <p:spTree>
      <p:nvGrpSpPr>
        <p:cNvPr id="1" name=""/>
        <p:cNvGrpSpPr/>
        <p:nvPr/>
      </p:nvGrpSpPr>
      <p:grpSpPr>
        <a:xfrm>
          <a:off x="0" y="0"/>
          <a:ext cx="0" cy="0"/>
          <a:chOff x="0" y="0"/>
          <a:chExt cx="0" cy="0"/>
        </a:xfrm>
      </p:grpSpPr>
      <p:grpSp>
        <p:nvGrpSpPr>
          <p:cNvPr id="8" name="Group 7"/>
          <p:cNvGrpSpPr/>
          <p:nvPr/>
        </p:nvGrpSpPr>
        <p:grpSpPr>
          <a:xfrm>
            <a:off x="639763" y="500042"/>
            <a:ext cx="8074466" cy="5000660"/>
            <a:chOff x="639763" y="500042"/>
            <a:chExt cx="8074466" cy="5000660"/>
          </a:xfrm>
        </p:grpSpPr>
        <p:sp>
          <p:nvSpPr>
            <p:cNvPr id="2" name="Rectangle 1"/>
            <p:cNvSpPr/>
            <p:nvPr/>
          </p:nvSpPr>
          <p:spPr>
            <a:xfrm>
              <a:off x="2428860" y="500042"/>
              <a:ext cx="4299703" cy="523220"/>
            </a:xfrm>
            <a:prstGeom prst="rect">
              <a:avLst/>
            </a:prstGeom>
          </p:spPr>
          <p:txBody>
            <a:bodyPr wrap="none">
              <a:spAutoFit/>
            </a:bodyPr>
            <a:lstStyle/>
            <a:p>
              <a:r>
                <a:rPr lang="uk-UA" sz="28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Фізичні основи МРТ (4)</a:t>
              </a:r>
            </a:p>
          </p:txBody>
        </p:sp>
        <p:pic>
          <p:nvPicPr>
            <p:cNvPr id="6146" name="Picture 2"/>
            <p:cNvPicPr>
              <a:picLocks noChangeAspect="1" noChangeArrowheads="1"/>
            </p:cNvPicPr>
            <p:nvPr/>
          </p:nvPicPr>
          <p:blipFill>
            <a:blip r:embed="rId3"/>
            <a:srcRect/>
            <a:stretch>
              <a:fillRect/>
            </a:stretch>
          </p:blipFill>
          <p:spPr bwMode="auto">
            <a:xfrm>
              <a:off x="639763" y="1433527"/>
              <a:ext cx="3932237" cy="4067175"/>
            </a:xfrm>
            <a:prstGeom prst="rect">
              <a:avLst/>
            </a:prstGeom>
            <a:noFill/>
            <a:ln w="9525">
              <a:noFill/>
              <a:miter lim="800000"/>
              <a:headEnd/>
              <a:tailEnd/>
            </a:ln>
            <a:effectLst/>
          </p:spPr>
        </p:pic>
        <p:pic>
          <p:nvPicPr>
            <p:cNvPr id="6149" name="Picture 5"/>
            <p:cNvPicPr>
              <a:picLocks noChangeAspect="1" noChangeArrowheads="1"/>
            </p:cNvPicPr>
            <p:nvPr/>
          </p:nvPicPr>
          <p:blipFill>
            <a:blip r:embed="rId4"/>
            <a:srcRect/>
            <a:stretch>
              <a:fillRect/>
            </a:stretch>
          </p:blipFill>
          <p:spPr bwMode="auto">
            <a:xfrm>
              <a:off x="4572000" y="1785926"/>
              <a:ext cx="4142229" cy="2500305"/>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285720" y="1"/>
            <a:ext cx="2443814" cy="685800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2714612" y="500042"/>
            <a:ext cx="6429388" cy="2525407"/>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3000364" y="3286124"/>
            <a:ext cx="5719762" cy="3387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0007"/>
          <p:cNvPicPr>
            <a:picLocks noChangeAspect="1" noChangeArrowheads="1"/>
          </p:cNvPicPr>
          <p:nvPr/>
        </p:nvPicPr>
        <p:blipFill>
          <a:blip r:embed="rId3"/>
          <a:srcRect/>
          <a:stretch>
            <a:fillRect/>
          </a:stretch>
        </p:blipFill>
        <p:spPr bwMode="auto">
          <a:xfrm>
            <a:off x="1547813" y="908050"/>
            <a:ext cx="5903912" cy="500697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5852" y="1334144"/>
            <a:ext cx="6500858" cy="646331"/>
          </a:xfrm>
          <a:prstGeom prst="rect">
            <a:avLst/>
          </a:prstGeom>
        </p:spPr>
        <p:txBody>
          <a:bodyPr wrap="square">
            <a:spAutoFit/>
          </a:bodyPr>
          <a:lstStyle/>
          <a:p>
            <a:pPr algn="ctr"/>
            <a:r>
              <a:rPr lang="uk-UA" sz="3600" b="1" dirty="0" smtClean="0">
                <a:effectLst>
                  <a:outerShdw blurRad="38100" dist="38100" dir="2700000" algn="tl">
                    <a:srgbClr val="000000">
                      <a:alpha val="43137"/>
                    </a:srgbClr>
                  </a:outerShdw>
                </a:effectLst>
                <a:latin typeface="Times New Roman" pitchFamily="18" charset="0"/>
                <a:cs typeface="Times New Roman" pitchFamily="18" charset="0"/>
              </a:rPr>
              <a:t>Ультразвукова діагностика</a:t>
            </a:r>
            <a:endParaRPr lang="uk-UA" sz="36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3"/>
          <a:srcRect/>
          <a:stretch>
            <a:fillRect/>
          </a:stretch>
        </p:blipFill>
        <p:spPr bwMode="auto">
          <a:xfrm>
            <a:off x="112463" y="2571744"/>
            <a:ext cx="8719607"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3"/>
          <a:srcRect/>
          <a:stretch>
            <a:fillRect/>
          </a:stretch>
        </p:blipFill>
        <p:spPr bwMode="auto">
          <a:xfrm>
            <a:off x="0" y="1489908"/>
            <a:ext cx="9121126" cy="32964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3"/>
          <a:srcRect/>
          <a:stretch>
            <a:fillRect/>
          </a:stretch>
        </p:blipFill>
        <p:spPr bwMode="auto">
          <a:xfrm>
            <a:off x="2214546" y="459483"/>
            <a:ext cx="4714908" cy="56112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srcRect/>
          <a:stretch>
            <a:fillRect/>
          </a:stretch>
        </p:blipFill>
        <p:spPr bwMode="auto">
          <a:xfrm>
            <a:off x="1216570" y="951938"/>
            <a:ext cx="6713016" cy="4334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srcRect/>
          <a:stretch>
            <a:fillRect/>
          </a:stretch>
        </p:blipFill>
        <p:spPr bwMode="auto">
          <a:xfrm>
            <a:off x="185769" y="98425"/>
            <a:ext cx="8815387" cy="6765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srcRect/>
          <a:stretch>
            <a:fillRect/>
          </a:stretch>
        </p:blipFill>
        <p:spPr bwMode="auto">
          <a:xfrm>
            <a:off x="52800" y="800100"/>
            <a:ext cx="4519200" cy="2771776"/>
          </a:xfrm>
          <a:prstGeom prst="rect">
            <a:avLst/>
          </a:prstGeom>
          <a:noFill/>
          <a:ln w="9525">
            <a:noFill/>
            <a:miter lim="800000"/>
            <a:headEnd/>
            <a:tailEnd/>
          </a:ln>
          <a:effectLst/>
        </p:spPr>
      </p:pic>
      <p:pic>
        <p:nvPicPr>
          <p:cNvPr id="3" name="Picture 4" descr="0041"/>
          <p:cNvPicPr>
            <a:picLocks noChangeAspect="1" noChangeArrowheads="1"/>
          </p:cNvPicPr>
          <p:nvPr/>
        </p:nvPicPr>
        <p:blipFill>
          <a:blip r:embed="rId4"/>
          <a:srcRect/>
          <a:stretch>
            <a:fillRect/>
          </a:stretch>
        </p:blipFill>
        <p:spPr bwMode="auto">
          <a:xfrm>
            <a:off x="4000496" y="2652594"/>
            <a:ext cx="5143504" cy="3884719"/>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57818" y="6488668"/>
            <a:ext cx="3786182" cy="369332"/>
          </a:xfrm>
          <a:prstGeom prst="rect">
            <a:avLst/>
          </a:prstGeom>
        </p:spPr>
        <p:txBody>
          <a:bodyPr wrap="square">
            <a:spAutoFit/>
          </a:bodyPr>
          <a:lstStyle/>
          <a:p>
            <a:pPr algn="ctr"/>
            <a:r>
              <a:rPr lang="uk-UA" b="1" i="1" dirty="0" smtClean="0">
                <a:solidFill>
                  <a:srgbClr val="FF0000"/>
                </a:solidFill>
              </a:rPr>
              <a:t>Пилипенко М. І.  2013</a:t>
            </a:r>
            <a:endParaRPr lang="uk-UA" b="1" i="1" dirty="0">
              <a:solidFill>
                <a:srgbClr val="FF0000"/>
              </a:solidFill>
            </a:endParaRPr>
          </a:p>
        </p:txBody>
      </p:sp>
      <p:pic>
        <p:nvPicPr>
          <p:cNvPr id="3" name="Picture 3" descr="XRAY"/>
          <p:cNvPicPr>
            <a:picLocks noChangeAspect="1" noChangeArrowheads="1"/>
          </p:cNvPicPr>
          <p:nvPr/>
        </p:nvPicPr>
        <p:blipFill>
          <a:blip r:embed="rId2"/>
          <a:srcRect/>
          <a:stretch>
            <a:fillRect/>
          </a:stretch>
        </p:blipFill>
        <p:spPr bwMode="auto">
          <a:xfrm>
            <a:off x="1828800" y="838200"/>
            <a:ext cx="5719763" cy="5791200"/>
          </a:xfrm>
          <a:prstGeom prst="rect">
            <a:avLst/>
          </a:prstGeom>
          <a:noFill/>
        </p:spPr>
      </p:pic>
      <p:pic>
        <p:nvPicPr>
          <p:cNvPr id="4" name="Picture 4"/>
          <p:cNvPicPr>
            <a:picLocks noChangeAspect="1" noChangeArrowheads="1"/>
          </p:cNvPicPr>
          <p:nvPr/>
        </p:nvPicPr>
        <p:blipFill>
          <a:blip r:embed="rId3"/>
          <a:srcRect/>
          <a:stretch>
            <a:fillRect/>
          </a:stretch>
        </p:blipFill>
        <p:spPr bwMode="auto">
          <a:xfrm>
            <a:off x="3378200" y="2514600"/>
            <a:ext cx="2184400" cy="1752600"/>
          </a:xfrm>
          <a:prstGeom prst="rect">
            <a:avLst/>
          </a:prstGeom>
          <a:noFill/>
          <a:ln w="9525">
            <a:noFill/>
            <a:miter lim="800000"/>
            <a:headEnd/>
            <a:tailEnd/>
          </a:ln>
          <a:effectLst/>
        </p:spPr>
      </p:pic>
      <p:sp>
        <p:nvSpPr>
          <p:cNvPr id="5" name="Rectangle 2"/>
          <p:cNvSpPr>
            <a:spLocks noChangeArrowheads="1"/>
          </p:cNvSpPr>
          <p:nvPr/>
        </p:nvSpPr>
        <p:spPr bwMode="auto">
          <a:xfrm>
            <a:off x="1928794" y="457200"/>
            <a:ext cx="5000660" cy="523220"/>
          </a:xfrm>
          <a:prstGeom prst="rect">
            <a:avLst/>
          </a:prstGeom>
          <a:noFill/>
          <a:ln w="9525">
            <a:noFill/>
            <a:miter lim="800000"/>
            <a:headEnd/>
            <a:tailEnd/>
          </a:ln>
          <a:effectLst/>
        </p:spPr>
        <p:txBody>
          <a:bodyPr wrap="square">
            <a:spAutoFit/>
          </a:bodyPr>
          <a:lstStyle/>
          <a:p>
            <a:pPr algn="ctr" eaLnBrk="0" hangingPunct="0">
              <a:spcBef>
                <a:spcPct val="50000"/>
              </a:spcBef>
            </a:pPr>
            <a:r>
              <a:rPr lang="uk-UA" sz="2800" b="1" i="0" dirty="0">
                <a:solidFill>
                  <a:srgbClr val="F61F02"/>
                </a:solidFill>
              </a:rPr>
              <a:t>ДЯКУЮ ЗА УВАГУ!</a:t>
            </a:r>
            <a:endParaRPr lang="ru-RU" sz="2800" b="1" i="0" dirty="0">
              <a:solidFill>
                <a:srgbClr val="F61F0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37" fill="hold" nodeType="afterEffect">
                                  <p:stCondLst>
                                    <p:cond delay="1000"/>
                                  </p:stCondLst>
                                  <p:childTnLst>
                                    <p:set>
                                      <p:cBhvr>
                                        <p:cTn id="13" dur="1" fill="hold">
                                          <p:stCondLst>
                                            <p:cond delay="0"/>
                                          </p:stCondLst>
                                        </p:cTn>
                                        <p:tgtEl>
                                          <p:spTgt spid="4"/>
                                        </p:tgtEl>
                                        <p:attrNameLst>
                                          <p:attrName>style.visibility</p:attrName>
                                        </p:attrNameLst>
                                      </p:cBhvr>
                                      <p:to>
                                        <p:strVal val="visible"/>
                                      </p:to>
                                    </p:set>
                                    <p:animEffect transition="in" filter="barn(out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D:\l4_1.TIF"/>
          <p:cNvPicPr>
            <a:picLocks noChangeAspect="1" noChangeArrowheads="1"/>
          </p:cNvPicPr>
          <p:nvPr/>
        </p:nvPicPr>
        <p:blipFill>
          <a:blip r:embed="rId3"/>
          <a:srcRect/>
          <a:stretch>
            <a:fillRect/>
          </a:stretch>
        </p:blipFill>
        <p:spPr bwMode="auto">
          <a:xfrm>
            <a:off x="2143108" y="0"/>
            <a:ext cx="54864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D0572587-C6F1-4B0D-9CE2-E6A27271DDA7}" type="slidenum">
              <a:rPr lang="en-US"/>
              <a:pPr/>
              <a:t>4</a:t>
            </a:fld>
            <a:endParaRPr lang="en-US">
              <a:latin typeface="Times" pitchFamily="100" charset="0"/>
            </a:endParaRPr>
          </a:p>
        </p:txBody>
      </p:sp>
      <p:pic>
        <p:nvPicPr>
          <p:cNvPr id="12" name="Picture 4" descr="D:\l4_2.TIF"/>
          <p:cNvPicPr>
            <a:picLocks noChangeAspect="1" noChangeArrowheads="1"/>
          </p:cNvPicPr>
          <p:nvPr/>
        </p:nvPicPr>
        <p:blipFill>
          <a:blip r:embed="rId3"/>
          <a:srcRect/>
          <a:stretch>
            <a:fillRect/>
          </a:stretch>
        </p:blipFill>
        <p:spPr bwMode="auto">
          <a:xfrm>
            <a:off x="1714480" y="1206500"/>
            <a:ext cx="5715040" cy="4445000"/>
          </a:xfrm>
          <a:prstGeom prst="rect">
            <a:avLst/>
          </a:prstGeom>
          <a:noFill/>
        </p:spPr>
      </p:pic>
      <p:sp>
        <p:nvSpPr>
          <p:cNvPr id="13" name="Rectangle 12"/>
          <p:cNvSpPr/>
          <p:nvPr/>
        </p:nvSpPr>
        <p:spPr>
          <a:xfrm>
            <a:off x="2000232" y="500042"/>
            <a:ext cx="5142946" cy="523220"/>
          </a:xfrm>
          <a:prstGeom prst="rect">
            <a:avLst/>
          </a:prstGeom>
        </p:spPr>
        <p:txBody>
          <a:bodyPr wrap="none">
            <a:spAutoFit/>
          </a:bodyPr>
          <a:lstStyle/>
          <a:p>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першого покоління</a:t>
            </a:r>
            <a:endParaRPr lang="uk-UA" sz="28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l4_3.TIF"/>
          <p:cNvPicPr>
            <a:picLocks noChangeAspect="1" noChangeArrowheads="1"/>
          </p:cNvPicPr>
          <p:nvPr/>
        </p:nvPicPr>
        <p:blipFill>
          <a:blip r:embed="rId3"/>
          <a:srcRect/>
          <a:stretch>
            <a:fillRect/>
          </a:stretch>
        </p:blipFill>
        <p:spPr bwMode="auto">
          <a:xfrm>
            <a:off x="1928794" y="1187450"/>
            <a:ext cx="5214974" cy="5060950"/>
          </a:xfrm>
          <a:prstGeom prst="rect">
            <a:avLst/>
          </a:prstGeom>
          <a:noFill/>
        </p:spPr>
      </p:pic>
      <p:sp>
        <p:nvSpPr>
          <p:cNvPr id="3" name="Rectangle 2"/>
          <p:cNvSpPr/>
          <p:nvPr/>
        </p:nvSpPr>
        <p:spPr>
          <a:xfrm>
            <a:off x="2000232" y="500042"/>
            <a:ext cx="4985019" cy="523220"/>
          </a:xfrm>
          <a:prstGeom prst="rect">
            <a:avLst/>
          </a:prstGeom>
        </p:spPr>
        <p:txBody>
          <a:bodyPr wrap="none">
            <a:spAutoFit/>
          </a:bodyPr>
          <a:lstStyle/>
          <a:p>
            <a:r>
              <a:rPr lang="uk-UA" sz="2800" b="1" dirty="0" err="1" smtClean="0">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 другого покоління</a:t>
            </a:r>
            <a:endParaRPr lang="uk-UA" sz="28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D:\l4_4.TIF"/>
          <p:cNvPicPr>
            <a:picLocks noChangeAspect="1" noChangeArrowheads="1"/>
          </p:cNvPicPr>
          <p:nvPr/>
        </p:nvPicPr>
        <p:blipFill>
          <a:blip r:embed="rId3"/>
          <a:srcRect/>
          <a:stretch>
            <a:fillRect/>
          </a:stretch>
        </p:blipFill>
        <p:spPr bwMode="auto">
          <a:xfrm>
            <a:off x="1785918" y="1214422"/>
            <a:ext cx="5572164" cy="4794250"/>
          </a:xfrm>
          <a:prstGeom prst="rect">
            <a:avLst/>
          </a:prstGeom>
          <a:noFill/>
        </p:spPr>
      </p:pic>
      <p:sp>
        <p:nvSpPr>
          <p:cNvPr id="5" name="Rectangle 4"/>
          <p:cNvSpPr/>
          <p:nvPr/>
        </p:nvSpPr>
        <p:spPr>
          <a:xfrm>
            <a:off x="1928794" y="500042"/>
            <a:ext cx="5214974" cy="523220"/>
          </a:xfrm>
          <a:prstGeom prst="rect">
            <a:avLst/>
          </a:prstGeom>
        </p:spPr>
        <p:txBody>
          <a:bodyPr wrap="square">
            <a:spAutoFit/>
          </a:bodyPr>
          <a:lstStyle/>
          <a:p>
            <a:pPr algn="ctr"/>
            <a:r>
              <a:rPr lang="uk-UA" sz="2800" b="1" dirty="0" err="1" smtClean="0">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effectLst>
                  <a:outerShdw blurRad="38100" dist="38100" dir="2700000" algn="tl">
                    <a:srgbClr val="000000">
                      <a:alpha val="43137"/>
                    </a:srgbClr>
                  </a:outerShdw>
                </a:effectLst>
                <a:latin typeface="Times New Roman" pitchFamily="18" charset="0"/>
                <a:cs typeface="Times New Roman" pitchFamily="18" charset="0"/>
              </a:rPr>
              <a:t> третього покоління</a:t>
            </a:r>
            <a:endParaRPr lang="uk-UA" sz="28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1538" y="762640"/>
            <a:ext cx="7000924" cy="523220"/>
          </a:xfrm>
          <a:prstGeom prst="rect">
            <a:avLst/>
          </a:prstGeom>
        </p:spPr>
        <p:txBody>
          <a:bodyPr wrap="square">
            <a:spAutoFit/>
          </a:bodyPr>
          <a:lstStyle/>
          <a:p>
            <a:pPr algn="ctr"/>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четвертого покоління</a:t>
            </a:r>
            <a:r>
              <a:rPr lang="en-US"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СКТ</a:t>
            </a:r>
            <a:endParaRPr lang="uk-UA" sz="28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a:srcRect/>
          <a:stretch>
            <a:fillRect/>
          </a:stretch>
        </p:blipFill>
        <p:spPr bwMode="auto">
          <a:xfrm>
            <a:off x="1735492" y="2214554"/>
            <a:ext cx="5515431" cy="25003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85720" y="785794"/>
            <a:ext cx="8610665" cy="5143536"/>
            <a:chOff x="285720" y="-207196"/>
            <a:chExt cx="8610665" cy="5143536"/>
          </a:xfrm>
        </p:grpSpPr>
        <p:pic>
          <p:nvPicPr>
            <p:cNvPr id="2050" name="Picture 2"/>
            <p:cNvPicPr>
              <a:picLocks noChangeAspect="1" noChangeArrowheads="1"/>
            </p:cNvPicPr>
            <p:nvPr/>
          </p:nvPicPr>
          <p:blipFill>
            <a:blip r:embed="rId3"/>
            <a:srcRect/>
            <a:stretch>
              <a:fillRect/>
            </a:stretch>
          </p:blipFill>
          <p:spPr bwMode="auto">
            <a:xfrm>
              <a:off x="285720" y="1285859"/>
              <a:ext cx="3000396" cy="3650481"/>
            </a:xfrm>
            <a:prstGeom prst="rect">
              <a:avLst/>
            </a:prstGeom>
            <a:noFill/>
            <a:ln w="9525">
              <a:noFill/>
              <a:miter lim="800000"/>
              <a:headEnd/>
              <a:tailEnd/>
            </a:ln>
            <a:effectLst/>
          </p:spPr>
        </p:pic>
        <p:sp>
          <p:nvSpPr>
            <p:cNvPr id="4" name="Rectangle 3"/>
            <p:cNvSpPr/>
            <p:nvPr/>
          </p:nvSpPr>
          <p:spPr>
            <a:xfrm>
              <a:off x="964381" y="-207196"/>
              <a:ext cx="7215238" cy="954107"/>
            </a:xfrm>
            <a:prstGeom prst="rect">
              <a:avLst/>
            </a:prstGeom>
          </p:spPr>
          <p:txBody>
            <a:bodyPr wrap="square">
              <a:spAutoFit/>
            </a:bodyPr>
            <a:lstStyle/>
            <a:p>
              <a:pPr algn="ctr"/>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КТ-сканер</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п</a:t>
              </a:r>
              <a:r>
                <a:rPr lang="en-US"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ятого</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покоління</a:t>
              </a:r>
            </a:p>
            <a:p>
              <a:pPr algn="ctr"/>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мультисекторна</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uk-UA" sz="28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КТ</a:t>
              </a:r>
              <a:r>
                <a:rPr lang="uk-UA"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(МСКТ)</a:t>
              </a:r>
              <a:r>
                <a:rPr lang="en-US"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endParaRPr lang="uk-UA" sz="2800" dirty="0"/>
            </a:p>
          </p:txBody>
        </p:sp>
        <p:pic>
          <p:nvPicPr>
            <p:cNvPr id="2051" name="Picture 3"/>
            <p:cNvPicPr>
              <a:picLocks noChangeAspect="1" noChangeArrowheads="1"/>
            </p:cNvPicPr>
            <p:nvPr/>
          </p:nvPicPr>
          <p:blipFill>
            <a:blip r:embed="rId4"/>
            <a:srcRect/>
            <a:stretch>
              <a:fillRect/>
            </a:stretch>
          </p:blipFill>
          <p:spPr bwMode="auto">
            <a:xfrm>
              <a:off x="3490912" y="2500307"/>
              <a:ext cx="5405473" cy="2428891"/>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57818" y="6488668"/>
            <a:ext cx="3786182" cy="369332"/>
          </a:xfrm>
          <a:prstGeom prst="rect">
            <a:avLst/>
          </a:prstGeom>
        </p:spPr>
        <p:txBody>
          <a:bodyPr wrap="square">
            <a:spAutoFit/>
          </a:bodyPr>
          <a:lstStyle/>
          <a:p>
            <a:pPr algn="ctr"/>
            <a:r>
              <a:rPr lang="uk-UA" b="1" i="1" dirty="0" smtClean="0">
                <a:solidFill>
                  <a:srgbClr val="FF0000"/>
                </a:solidFill>
              </a:rPr>
              <a:t>Пилипенко М. І.  2013</a:t>
            </a:r>
            <a:endParaRPr lang="uk-UA" b="1" i="1" dirty="0">
              <a:solidFill>
                <a:srgbClr val="FF0000"/>
              </a:solidFill>
            </a:endParaRPr>
          </a:p>
        </p:txBody>
      </p:sp>
      <p:pic>
        <p:nvPicPr>
          <p:cNvPr id="3" name="Picture 3" descr="D:\l4_6.TIF"/>
          <p:cNvPicPr>
            <a:picLocks noChangeAspect="1" noChangeArrowheads="1"/>
          </p:cNvPicPr>
          <p:nvPr/>
        </p:nvPicPr>
        <p:blipFill>
          <a:blip r:embed="rId3"/>
          <a:srcRect/>
          <a:stretch>
            <a:fillRect/>
          </a:stretch>
        </p:blipFill>
        <p:spPr bwMode="auto">
          <a:xfrm>
            <a:off x="1500166" y="1076325"/>
            <a:ext cx="6096000" cy="470535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3291</TotalTime>
  <Words>957</Words>
  <Application>Microsoft Office PowerPoint</Application>
  <PresentationFormat>On-screen Show (4:3)</PresentationFormat>
  <Paragraphs>100</Paragraphs>
  <Slides>29</Slides>
  <Notes>27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name</dc:creator>
  <cp:lastModifiedBy>user</cp:lastModifiedBy>
  <cp:revision>128</cp:revision>
  <dcterms:created xsi:type="dcterms:W3CDTF">2012-03-27T07:52:15Z</dcterms:created>
  <dcterms:modified xsi:type="dcterms:W3CDTF">2013-09-09T07:49:18Z</dcterms:modified>
</cp:coreProperties>
</file>