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7"/>
  </p:notesMasterIdLst>
  <p:sldIdLst>
    <p:sldId id="497" r:id="rId2"/>
    <p:sldId id="345" r:id="rId3"/>
    <p:sldId id="342" r:id="rId4"/>
    <p:sldId id="503" r:id="rId5"/>
    <p:sldId id="504" r:id="rId6"/>
    <p:sldId id="505" r:id="rId7"/>
    <p:sldId id="321" r:id="rId8"/>
    <p:sldId id="291" r:id="rId9"/>
    <p:sldId id="447" r:id="rId10"/>
    <p:sldId id="446" r:id="rId11"/>
    <p:sldId id="368" r:id="rId12"/>
    <p:sldId id="309" r:id="rId13"/>
    <p:sldId id="502" r:id="rId14"/>
    <p:sldId id="450" r:id="rId15"/>
    <p:sldId id="515" r:id="rId16"/>
    <p:sldId id="316" r:id="rId17"/>
    <p:sldId id="528" r:id="rId18"/>
    <p:sldId id="529" r:id="rId19"/>
    <p:sldId id="310" r:id="rId20"/>
    <p:sldId id="517" r:id="rId21"/>
    <p:sldId id="519" r:id="rId22"/>
    <p:sldId id="518" r:id="rId23"/>
    <p:sldId id="506" r:id="rId24"/>
    <p:sldId id="507" r:id="rId25"/>
    <p:sldId id="508" r:id="rId26"/>
    <p:sldId id="509" r:id="rId27"/>
    <p:sldId id="510" r:id="rId28"/>
    <p:sldId id="511" r:id="rId29"/>
    <p:sldId id="512" r:id="rId30"/>
    <p:sldId id="513" r:id="rId31"/>
    <p:sldId id="514" r:id="rId32"/>
    <p:sldId id="312" r:id="rId33"/>
    <p:sldId id="535" r:id="rId34"/>
    <p:sldId id="536" r:id="rId35"/>
    <p:sldId id="537" r:id="rId36"/>
    <p:sldId id="534" r:id="rId37"/>
    <p:sldId id="336" r:id="rId38"/>
    <p:sldId id="313" r:id="rId39"/>
    <p:sldId id="451" r:id="rId40"/>
    <p:sldId id="335" r:id="rId41"/>
    <p:sldId id="544" r:id="rId42"/>
    <p:sldId id="501" r:id="rId43"/>
    <p:sldId id="462" r:id="rId44"/>
    <p:sldId id="553" r:id="rId45"/>
    <p:sldId id="463" r:id="rId46"/>
    <p:sldId id="546" r:id="rId47"/>
    <p:sldId id="516" r:id="rId48"/>
    <p:sldId id="545" r:id="rId49"/>
    <p:sldId id="547" r:id="rId50"/>
    <p:sldId id="548" r:id="rId51"/>
    <p:sldId id="549" r:id="rId52"/>
    <p:sldId id="457" r:id="rId53"/>
    <p:sldId id="458" r:id="rId54"/>
    <p:sldId id="531" r:id="rId55"/>
    <p:sldId id="533" r:id="rId56"/>
    <p:sldId id="532" r:id="rId57"/>
    <p:sldId id="452" r:id="rId58"/>
    <p:sldId id="459" r:id="rId59"/>
    <p:sldId id="461" r:id="rId60"/>
    <p:sldId id="460" r:id="rId61"/>
    <p:sldId id="464" r:id="rId62"/>
    <p:sldId id="455" r:id="rId63"/>
    <p:sldId id="466" r:id="rId64"/>
    <p:sldId id="550" r:id="rId65"/>
    <p:sldId id="465" r:id="rId66"/>
    <p:sldId id="551" r:id="rId67"/>
    <p:sldId id="542" r:id="rId68"/>
    <p:sldId id="467" r:id="rId69"/>
    <p:sldId id="552" r:id="rId70"/>
    <p:sldId id="543" r:id="rId71"/>
    <p:sldId id="471" r:id="rId72"/>
    <p:sldId id="523" r:id="rId73"/>
    <p:sldId id="524" r:id="rId74"/>
    <p:sldId id="525" r:id="rId75"/>
    <p:sldId id="526" r:id="rId76"/>
    <p:sldId id="527" r:id="rId77"/>
    <p:sldId id="538" r:id="rId78"/>
    <p:sldId id="539" r:id="rId79"/>
    <p:sldId id="521" r:id="rId80"/>
    <p:sldId id="541" r:id="rId81"/>
    <p:sldId id="540" r:id="rId82"/>
    <p:sldId id="522" r:id="rId83"/>
    <p:sldId id="476" r:id="rId84"/>
    <p:sldId id="477" r:id="rId85"/>
    <p:sldId id="530" r:id="rId8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B9AE"/>
    <a:srgbClr val="6E6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86" autoAdjust="0"/>
  </p:normalViewPr>
  <p:slideViewPr>
    <p:cSldViewPr>
      <p:cViewPr varScale="1">
        <p:scale>
          <a:sx n="51" d="100"/>
          <a:sy n="51" d="100"/>
        </p:scale>
        <p:origin x="108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>
        <p:scale>
          <a:sx n="120" d="100"/>
          <a:sy n="120" d="100"/>
        </p:scale>
        <p:origin x="-1380" y="16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C59450-23EC-4F7B-B323-A1CC27BA00CB}" type="datetimeFigureOut">
              <a:rPr lang="uk-UA" smtClean="0"/>
              <a:pPr/>
              <a:t>31.10.2019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E0460-B5BE-4E3C-8B22-8F528D02D629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ТОРАКАЛЬНА РАДІОЛОГІЯ </a:t>
            </a:r>
            <a:r>
              <a:rPr lang="ru-RU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Частина</a:t>
            </a:r>
            <a:r>
              <a:rPr lang="ru-RU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uk-UA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5. </a:t>
            </a:r>
          </a:p>
          <a:p>
            <a:r>
              <a:rPr lang="ru-RU" sz="14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50" endPos="85000" dir="5400000" sy="-100000" algn="bl" rotWithShape="0"/>
                </a:effectLst>
              </a:rPr>
              <a:t>УСТАЛЕНІ ТЕРМІНИ</a:t>
            </a:r>
          </a:p>
          <a:p>
            <a:r>
              <a:rPr lang="ru-RU" sz="12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Cyr" pitchFamily="34" charset="-52"/>
              </a:rPr>
              <a:t>ІІ. </a:t>
            </a:r>
            <a:r>
              <a:rPr lang="ru-RU" sz="120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Cyr" pitchFamily="34" charset="-52"/>
              </a:rPr>
              <a:t>Радіологічна</a:t>
            </a:r>
            <a:r>
              <a:rPr lang="ru-RU" sz="12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Cyr" pitchFamily="34" charset="-52"/>
              </a:rPr>
              <a:t> </a:t>
            </a:r>
            <a:r>
              <a:rPr lang="ru-RU" sz="120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Cyr" pitchFamily="34" charset="-52"/>
              </a:rPr>
              <a:t>патанатомія</a:t>
            </a:r>
            <a:r>
              <a:rPr lang="ru-RU" sz="12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Cyr" pitchFamily="34" charset="-52"/>
              </a:rPr>
              <a:t> </a:t>
            </a:r>
          </a:p>
          <a:p>
            <a:endParaRPr lang="uk-UA" dirty="0"/>
          </a:p>
          <a:p>
            <a:endParaRPr lang="uk-UA" dirty="0"/>
          </a:p>
          <a:p>
            <a:r>
              <a:rPr lang="uk-UA" i="1" dirty="0"/>
              <a:t>Проф. М. І. Пилипенко (2014)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96EC31-F519-405D-B76F-57BAB2D35FF8}" type="slidenum">
              <a:rPr lang="uk-UA" smtClean="0"/>
              <a:pPr/>
              <a:t>1</a:t>
            </a:fld>
            <a:endParaRPr lang="uk-U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Повітрчні</a:t>
            </a:r>
            <a:r>
              <a:rPr lang="uk-UA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простори заповнені продуктами хвороби</a:t>
            </a:r>
            <a:endParaRPr lang="uk-U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2</a:t>
            </a:fld>
            <a:endParaRPr lang="uk-U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21</a:t>
            </a:fld>
            <a:endParaRPr lang="uk-U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22</a:t>
            </a:fld>
            <a:endParaRPr lang="uk-U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Потовщені </a:t>
            </a:r>
            <a:r>
              <a:rPr lang="uk-UA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міжчасточкові</a:t>
            </a:r>
            <a:r>
              <a:rPr lang="uk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перегородки при набряку легенів. Гладкі потовщені </a:t>
            </a:r>
            <a:r>
              <a:rPr lang="uk-UA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інтерлобулярні</a:t>
            </a:r>
            <a:r>
              <a:rPr lang="uk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перегородки обмежовують </a:t>
            </a:r>
            <a:r>
              <a:rPr lang="uk-UA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малі стрілки</a:t>
            </a:r>
            <a:r>
              <a:rPr lang="uk-UA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uk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численні вторинні легеневі часточки. Видимі часточки розрізняються за розміром частково через позицію часточок відносно площини сканування. Легеневі вени с (</a:t>
            </a:r>
            <a:r>
              <a:rPr lang="uk-UA" sz="1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великі стрілки</a:t>
            </a:r>
            <a:r>
              <a:rPr lang="uk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в перегородках видно як дрібні круглі крапки або лінійні розгалужені тіні</a:t>
            </a:r>
            <a:r>
              <a:rPr lang="uk-UA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..</a:t>
            </a:r>
            <a:endParaRPr lang="uk-U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23</a:t>
            </a:fld>
            <a:endParaRPr lang="uk-U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Тонкозрізовий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КТ-скан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пацієнта з правобічною карциномою легені показує гладкі потовщення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міжчасточкових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перегородок (маленькі стрілки) в правій верхній частці. Потовщення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перібронховаскулярного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інтерстіція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викликає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стовщиння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бронхів (велика стрілка). Правобічний плеврит. Ліва легеня здається нормальною.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24</a:t>
            </a:fld>
            <a:endParaRPr lang="uk-U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Зріз легені з </a:t>
            </a:r>
            <a:r>
              <a:rPr lang="uk-UA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лімфангітним</a:t>
            </a:r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поширенням пухлини. Гладкі потовщення </a:t>
            </a:r>
            <a:r>
              <a:rPr lang="uk-UA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міжчасточкових</a:t>
            </a:r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перетинок (маленькі стрілки) і </a:t>
            </a:r>
            <a:r>
              <a:rPr lang="uk-UA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перібронховаскулярного</a:t>
            </a:r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інтерстиція</a:t>
            </a:r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(велика стрілка).</a:t>
            </a:r>
            <a:endParaRPr lang="uk-UA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25</a:t>
            </a:fld>
            <a:endParaRPr lang="uk-U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ТЗ </a:t>
            </a:r>
            <a:r>
              <a:rPr lang="uk-UA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КТ-скан</a:t>
            </a:r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на рівні низу правої легені пацієнта з </a:t>
            </a:r>
            <a:r>
              <a:rPr lang="uk-UA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саркоїдозом</a:t>
            </a:r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uk-UA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Міждолькові</a:t>
            </a:r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перетинки потовщені </a:t>
            </a:r>
          </a:p>
          <a:p>
            <a:pPr algn="ctr"/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 вузликами (стрілки).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26</a:t>
            </a:fld>
            <a:endParaRPr lang="uk-U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Гістологічний зразок пацієнта з </a:t>
            </a:r>
            <a:r>
              <a:rPr lang="uk-UA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лімфангітним</a:t>
            </a:r>
            <a:r>
              <a:rPr lang="uk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поширенням пухлини ‒ вторинні легеневі часточки з вузликами пухлини (великі стрілки) </a:t>
            </a:r>
          </a:p>
          <a:p>
            <a:pPr algn="ctr"/>
            <a:r>
              <a:rPr lang="uk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uk-UA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міжчасточкових</a:t>
            </a:r>
            <a:r>
              <a:rPr lang="uk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перетинках. Пухлина (маленька стрілка) в </a:t>
            </a:r>
            <a:r>
              <a:rPr lang="uk-UA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центродольовій</a:t>
            </a:r>
            <a:r>
              <a:rPr lang="uk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1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перибронховаскулярній</a:t>
            </a:r>
            <a:r>
              <a:rPr lang="uk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ділянці. (Г-Е; </a:t>
            </a:r>
            <a:r>
              <a:rPr lang="uk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</a:t>
            </a:r>
            <a:r>
              <a:rPr lang="uk-UA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10.)</a:t>
            </a:r>
            <a:endParaRPr lang="uk-UA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uk-UA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27</a:t>
            </a:fld>
            <a:endParaRPr lang="uk-U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28</a:t>
            </a:fld>
            <a:endParaRPr lang="uk-U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29</a:t>
            </a:fld>
            <a:endParaRPr lang="uk-U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ts val="2700"/>
              </a:lnSpc>
              <a:spcBef>
                <a:spcPts val="0"/>
              </a:spcBef>
            </a:pPr>
            <a:r>
              <a:rPr lang="uk-UA" sz="1200" dirty="0">
                <a:solidFill>
                  <a:schemeClr val="bg1"/>
                </a:solidFill>
              </a:rPr>
              <a:t>ТЗ </a:t>
            </a:r>
            <a:r>
              <a:rPr lang="en-US" sz="1200" dirty="0">
                <a:solidFill>
                  <a:schemeClr val="bg1"/>
                </a:solidFill>
              </a:rPr>
              <a:t>КТ</a:t>
            </a:r>
            <a:r>
              <a:rPr lang="uk-UA" sz="1200" dirty="0" err="1">
                <a:solidFill>
                  <a:schemeClr val="bg1"/>
                </a:solidFill>
              </a:rPr>
              <a:t>-скан</a:t>
            </a:r>
            <a:r>
              <a:rPr lang="uk-UA" sz="1200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у </a:t>
            </a:r>
            <a:r>
              <a:rPr lang="en-US" sz="1200" dirty="0" err="1">
                <a:solidFill>
                  <a:schemeClr val="bg1"/>
                </a:solidFill>
              </a:rPr>
              <a:t>пацієнта</a:t>
            </a:r>
            <a:r>
              <a:rPr lang="en-US" sz="1200" dirty="0">
                <a:solidFill>
                  <a:schemeClr val="bg1"/>
                </a:solidFill>
              </a:rPr>
              <a:t> з </a:t>
            </a:r>
            <a:r>
              <a:rPr lang="en-US" sz="1200" dirty="0" err="1">
                <a:solidFill>
                  <a:schemeClr val="bg1"/>
                </a:solidFill>
              </a:rPr>
              <a:t>фолікулярн</a:t>
            </a:r>
            <a:r>
              <a:rPr lang="uk-UA" sz="1200" dirty="0" err="1">
                <a:solidFill>
                  <a:schemeClr val="bg1"/>
                </a:solidFill>
              </a:rPr>
              <a:t>им</a:t>
            </a:r>
            <a:r>
              <a:rPr lang="uk-UA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бронх</a:t>
            </a:r>
            <a:r>
              <a:rPr lang="uk-UA" sz="1200" dirty="0">
                <a:solidFill>
                  <a:schemeClr val="bg1"/>
                </a:solidFill>
              </a:rPr>
              <a:t>і</a:t>
            </a:r>
            <a:r>
              <a:rPr lang="en-US" sz="1200" dirty="0" err="1">
                <a:solidFill>
                  <a:schemeClr val="bg1"/>
                </a:solidFill>
              </a:rPr>
              <a:t>ол</a:t>
            </a:r>
            <a:r>
              <a:rPr lang="uk-UA" sz="1200" dirty="0">
                <a:solidFill>
                  <a:schemeClr val="bg1"/>
                </a:solidFill>
              </a:rPr>
              <a:t>і</a:t>
            </a:r>
            <a:r>
              <a:rPr lang="en-US" sz="1200" dirty="0">
                <a:solidFill>
                  <a:schemeClr val="bg1"/>
                </a:solidFill>
              </a:rPr>
              <a:t>т</a:t>
            </a:r>
            <a:r>
              <a:rPr lang="uk-UA" sz="1200" dirty="0">
                <a:solidFill>
                  <a:schemeClr val="bg1"/>
                </a:solidFill>
              </a:rPr>
              <a:t>ом </a:t>
            </a:r>
            <a:r>
              <a:rPr lang="en-US" sz="1200" dirty="0">
                <a:solidFill>
                  <a:schemeClr val="bg1"/>
                </a:solidFill>
              </a:rPr>
              <a:t>‒ </a:t>
            </a:r>
            <a:endParaRPr lang="uk-UA" sz="1200" dirty="0">
              <a:solidFill>
                <a:schemeClr val="bg1"/>
              </a:solidFill>
            </a:endParaRPr>
          </a:p>
          <a:p>
            <a:pPr>
              <a:lnSpc>
                <a:spcPts val="2700"/>
              </a:lnSpc>
              <a:spcBef>
                <a:spcPts val="0"/>
              </a:spcBef>
            </a:pPr>
            <a:r>
              <a:rPr lang="uk-UA" sz="1200" dirty="0">
                <a:solidFill>
                  <a:schemeClr val="bg1"/>
                </a:solidFill>
              </a:rPr>
              <a:t>малі нечіткі </a:t>
            </a:r>
            <a:r>
              <a:rPr lang="en-US" sz="1200" dirty="0" err="1">
                <a:solidFill>
                  <a:schemeClr val="bg1"/>
                </a:solidFill>
              </a:rPr>
              <a:t>центрочаст</a:t>
            </a:r>
            <a:r>
              <a:rPr lang="uk-UA" sz="1200" dirty="0" err="1">
                <a:solidFill>
                  <a:schemeClr val="bg1"/>
                </a:solidFill>
              </a:rPr>
              <a:t>оч</a:t>
            </a:r>
            <a:r>
              <a:rPr lang="en-US" sz="1200" dirty="0" err="1">
                <a:solidFill>
                  <a:schemeClr val="bg1"/>
                </a:solidFill>
              </a:rPr>
              <a:t>кові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вузлики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  <a:endParaRPr lang="uk-UA" sz="1200" dirty="0">
              <a:solidFill>
                <a:schemeClr val="bg1"/>
              </a:solidFill>
            </a:endParaRPr>
          </a:p>
          <a:p>
            <a:pPr>
              <a:lnSpc>
                <a:spcPts val="2700"/>
              </a:lnSpc>
              <a:spcBef>
                <a:spcPts val="0"/>
              </a:spcBef>
            </a:pPr>
            <a:r>
              <a:rPr lang="uk-UA" sz="1200" dirty="0">
                <a:solidFill>
                  <a:schemeClr val="bg1"/>
                </a:solidFill>
              </a:rPr>
              <a:t>Подекуди </a:t>
            </a:r>
            <a:r>
              <a:rPr lang="en-US" sz="1200" dirty="0">
                <a:solidFill>
                  <a:schemeClr val="bg1"/>
                </a:solidFill>
              </a:rPr>
              <a:t>(</a:t>
            </a:r>
            <a:r>
              <a:rPr lang="en-US" sz="1200" i="1" dirty="0" err="1">
                <a:solidFill>
                  <a:schemeClr val="bg1"/>
                </a:solidFill>
              </a:rPr>
              <a:t>стрілки</a:t>
            </a:r>
            <a:r>
              <a:rPr lang="en-US" sz="1200" dirty="0">
                <a:solidFill>
                  <a:schemeClr val="bg1"/>
                </a:solidFill>
              </a:rPr>
              <a:t>) </a:t>
            </a:r>
            <a:r>
              <a:rPr lang="en-US" sz="1200" dirty="0" err="1">
                <a:solidFill>
                  <a:schemeClr val="bg1"/>
                </a:solidFill>
              </a:rPr>
              <a:t>вони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оточ</a:t>
            </a:r>
            <a:r>
              <a:rPr lang="uk-UA" sz="1200" dirty="0" err="1">
                <a:solidFill>
                  <a:schemeClr val="bg1"/>
                </a:solidFill>
              </a:rPr>
              <a:t>ують</a:t>
            </a:r>
            <a:r>
              <a:rPr lang="uk-UA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розширені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центрочаст</a:t>
            </a:r>
            <a:r>
              <a:rPr lang="uk-UA" sz="1200" dirty="0" err="1">
                <a:solidFill>
                  <a:schemeClr val="bg1"/>
                </a:solidFill>
              </a:rPr>
              <a:t>оч</a:t>
            </a:r>
            <a:r>
              <a:rPr lang="en-US" sz="1200" dirty="0" err="1">
                <a:solidFill>
                  <a:schemeClr val="bg1"/>
                </a:solidFill>
              </a:rPr>
              <a:t>кові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бронхіол</a:t>
            </a:r>
            <a:r>
              <a:rPr lang="uk-UA" sz="1200" dirty="0">
                <a:solidFill>
                  <a:schemeClr val="bg1"/>
                </a:solidFill>
              </a:rPr>
              <a:t>и</a:t>
            </a:r>
            <a:r>
              <a:rPr lang="en-US" sz="1200" dirty="0"/>
              <a:t>.</a:t>
            </a:r>
            <a:endParaRPr lang="ru-RU" sz="12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30</a:t>
            </a:fld>
            <a:endParaRPr lang="uk-U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ts val="2700"/>
              </a:lnSpc>
              <a:spcBef>
                <a:spcPts val="0"/>
              </a:spcBef>
            </a:pP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Гістологічн</a:t>
            </a:r>
            <a:r>
              <a:rPr lang="uk-UA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ий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зраз</a:t>
            </a:r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endParaRPr lang="uk-UA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700"/>
              </a:lnSpc>
              <a:spcBef>
                <a:spcPts val="0"/>
              </a:spcBef>
            </a:pP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 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біопсії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легень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uk-UA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700"/>
              </a:lnSpc>
              <a:spcBef>
                <a:spcPts val="0"/>
              </a:spcBef>
            </a:pP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пацієнта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 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дифузн</a:t>
            </a:r>
            <a:r>
              <a:rPr lang="uk-UA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им</a:t>
            </a:r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панбронхіоліт</a:t>
            </a:r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ом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2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Маленькі</a:t>
            </a:r>
            <a:r>
              <a:rPr lang="en-US" sz="12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стрілки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міт</a:t>
            </a:r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ь 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вторинн</a:t>
            </a:r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часточку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uk-UA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Перибронхіолярні</a:t>
            </a:r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інфільтрати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12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велика</a:t>
            </a:r>
            <a:r>
              <a:rPr lang="en-US" sz="12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стрілка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переважають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центрах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кількох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вторинних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часточок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Центрочаст</a:t>
            </a:r>
            <a:r>
              <a:rPr lang="uk-UA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оч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кові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бронхіол</a:t>
            </a:r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1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розширені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(Н-Е; </a:t>
            </a:r>
            <a:r>
              <a:rPr lang="uk-UA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/>
              </a:rPr>
              <a:t></a:t>
            </a:r>
            <a:r>
              <a:rPr lang="en-US" sz="12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10.)</a:t>
            </a:r>
            <a:endParaRPr lang="ru-RU" sz="12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31</a:t>
            </a:fld>
            <a:endParaRPr lang="uk-U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uk-UA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Пневматоцелє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тонкостінний газонаповнений міхур в легені. Найбільш частими чинниками виникнення є гостра пневмонія, травма або аспірації газованої рідини і, зазвичай, минущі. Механізмом розвитку вважається поєднання некрозу паренхіми і утворення клапанної обструкції дихальних шляхів. На рентгенограмах і </a:t>
            </a:r>
            <a:r>
              <a:rPr lang="uk-UA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КТ-сканах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має вигляд як круглий тонкостінний повітряний міхур в легені 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39</a:t>
            </a:fld>
            <a:endParaRPr lang="uk-U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ru-RU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стозний</a:t>
            </a:r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пов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ru-RU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тряний</a:t>
            </a:r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прост</a:t>
            </a:r>
            <a:r>
              <a:rPr lang="en-US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ru-RU" sz="12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</a:t>
            </a:r>
            <a:r>
              <a:rPr lang="ru-RU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cystic air space</a:t>
            </a:r>
            <a:r>
              <a:rPr lang="uk-UA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endParaRPr lang="uk-UA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45</a:t>
            </a:fld>
            <a:endParaRPr lang="uk-U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Міцетома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— Окремий утвір із переплутаних гіф, зазвичай,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Aspergillus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змішаних зі слизом, фібрином і клітинними уламками в порожнині від попереднього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фіброкавернозного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туберкульозу або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саркоїдозу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Порожнина також може бути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результатомсамої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аспергільозної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пневмонії. В порожнині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міцетома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може рухатися залежно від положення пацієнта і може проявлятися ознакою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повітряого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півмісяця (рис). На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КТ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може виявитися губчаста структура маси і осередки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кальцифікації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міцетомі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Синонімом є </a:t>
            </a:r>
            <a:r>
              <a:rPr lang="uk-UA" sz="120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грибковй</a:t>
            </a:r>
            <a:r>
              <a:rPr lang="uk-UA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м'яч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53</a:t>
            </a:fld>
            <a:endParaRPr lang="uk-U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Псевдобляшка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легенева непрозорість, яка межує з вісцеральною плеврою, утворена злитими дрібними вузликами. Вона імітує зовнішній вигляд плевральної бляшки. Ця сутність зустрічається найчастіше при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саркоїдозі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(рис), силікозі і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пневмоконіозі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працівників вугільної промисловості.</a:t>
            </a:r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54</a:t>
            </a:fld>
            <a:endParaRPr lang="uk-U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Псевдобляшка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легенева непрозорість, яка межує з вісцеральною плеврою, утворена злитими дрібними вузликами. Вона імітує зовнішній вигляд плевральної бляшки. Ця сутність зустрічається найчастіше при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саркоїдозі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(рис), силікозі і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пневмоконіозі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працівників вугільної промисловості.</a:t>
            </a:r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55</a:t>
            </a:fld>
            <a:endParaRPr lang="uk-U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Псевдобляшка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легенева непрозорість, яка межує з вісцеральною плеврою, утворена злитими дрібними вузликами. Вона імітує зовнішній вигляд плевральної бляшки. Ця сутність зустрічається найчастіше при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саркоїдозі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(рис), силікозі і </a:t>
            </a:r>
            <a:r>
              <a:rPr lang="uk-UA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пневмоконіозі</a:t>
            </a:r>
            <a:r>
              <a:rPr lang="uk-UA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працівників вугільної промисловості.</a:t>
            </a:r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56</a:t>
            </a:fld>
            <a:endParaRPr lang="uk-U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Олігемія</a:t>
            </a:r>
            <a:r>
              <a:rPr lang="en-US" b="1" dirty="0"/>
              <a:t> </a:t>
            </a:r>
            <a:r>
              <a:rPr lang="en-US" b="1" dirty="0" err="1"/>
              <a:t>лівої</a:t>
            </a:r>
            <a:r>
              <a:rPr lang="en-US" b="1" dirty="0"/>
              <a:t> </a:t>
            </a:r>
            <a:r>
              <a:rPr lang="en-US" b="1" dirty="0" err="1"/>
              <a:t>легені</a:t>
            </a:r>
            <a:r>
              <a:rPr lang="en-US" b="1" dirty="0"/>
              <a:t> </a:t>
            </a:r>
            <a:r>
              <a:rPr lang="uk-UA" b="1" dirty="0"/>
              <a:t>(стрілки)</a:t>
            </a:r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57</a:t>
            </a:fld>
            <a:endParaRPr lang="uk-U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(Image courtesy of Martha Warnock, MD, University of California, San Francisco.)</a:t>
            </a:r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75</a:t>
            </a:fld>
            <a:endParaRPr lang="uk-U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(Image courtesy of Martha Warnock, MD, University of California, San Francisco.)</a:t>
            </a:r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76</a:t>
            </a:fld>
            <a:endParaRPr lang="uk-U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(Image courtesy of Martha Warnock, MD, University of California, San Francisco.)</a:t>
            </a:r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77</a:t>
            </a:fld>
            <a:endParaRPr lang="uk-U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(Image courtesy of Martha Warnock, MD, University of California, San Francisco.)</a:t>
            </a:r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BE0460-B5BE-4E3C-8B22-8F528D02D629}" type="slidenum">
              <a:rPr lang="uk-UA" smtClean="0"/>
              <a:pPr/>
              <a:t>78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2BA6D-0804-40CE-ABF4-A2711544D5AF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chemeClr val="tx1"/>
            </a:gs>
            <a:gs pos="63000">
              <a:schemeClr val="tx1"/>
            </a:gs>
            <a:gs pos="100000">
              <a:schemeClr val="tx1"/>
            </a:gs>
            <a:gs pos="88000">
              <a:schemeClr val="tx1"/>
            </a:gs>
            <a:gs pos="100000">
              <a:srgbClr val="8C3D9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2BA6D-0804-40CE-ABF4-A2711544D5AF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3B8E0-BBF7-46A1-9CE9-D5754854E2F2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tiff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57298"/>
            <a:ext cx="7772400" cy="1470025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Cyr" pitchFamily="34" charset="-52"/>
              </a:rPr>
              <a:t>ТОРАКАЛЬНА РАДІОЛОГІЯ</a:t>
            </a:r>
            <a:br>
              <a:rPr lang="uk-UA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143116"/>
            <a:ext cx="9144000" cy="3143272"/>
          </a:xfrm>
        </p:spPr>
        <p:txBody>
          <a:bodyPr>
            <a:normAutofit/>
          </a:bodyPr>
          <a:lstStyle/>
          <a:p>
            <a:endParaRPr lang="ru-RU" sz="44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50" endPos="85000" dir="5400000" sy="-100000" algn="bl" rotWithShape="0"/>
              </a:effectLst>
            </a:endParaRPr>
          </a:p>
          <a:p>
            <a:r>
              <a:rPr lang="ru-RU" sz="44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50" endPos="85000" dir="5400000" sy="-100000" algn="bl" rotWithShape="0"/>
                </a:effectLst>
              </a:rPr>
              <a:t>УСТАЛЕНІ ТЕРМІНИ</a:t>
            </a:r>
          </a:p>
          <a:p>
            <a:r>
              <a:rPr lang="ru-RU" sz="39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Cyr" pitchFamily="34" charset="-52"/>
              </a:rPr>
              <a:t> </a:t>
            </a:r>
            <a:r>
              <a:rPr lang="ru-RU" sz="390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Cyr" pitchFamily="34" charset="-52"/>
              </a:rPr>
              <a:t>Радіологічна</a:t>
            </a:r>
            <a:r>
              <a:rPr lang="ru-RU" sz="39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Cyr" pitchFamily="34" charset="-52"/>
              </a:rPr>
              <a:t> </a:t>
            </a:r>
            <a:r>
              <a:rPr lang="ru-RU" sz="390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Cyr" pitchFamily="34" charset="-52"/>
              </a:rPr>
              <a:t>патанатомія</a:t>
            </a:r>
            <a:r>
              <a:rPr lang="ru-RU" sz="390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Cyr" pitchFamily="34" charset="-52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5500694" y="6488692"/>
            <a:ext cx="2389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i="1" dirty="0">
                <a:solidFill>
                  <a:schemeClr val="bg1"/>
                </a:solidFill>
              </a:rPr>
              <a:t>Проф. М. І. Пилипенко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286256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Аномалії повітряних просторів в легенях і механізми їх формування. </a:t>
            </a:r>
          </a:p>
          <a:p>
            <a:pPr algn="ctr"/>
            <a:r>
              <a:rPr lang="uk-U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Хоча багато захворювань легень спричиняють аномалії, найбільш поширеним є один з наступних механізмів: </a:t>
            </a:r>
          </a:p>
          <a:p>
            <a:pPr algn="ctr"/>
            <a:r>
              <a:rPr lang="uk-U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(1) оклюзії судин і ішемічний некроз, </a:t>
            </a:r>
          </a:p>
          <a:p>
            <a:pPr algn="ctr"/>
            <a:r>
              <a:rPr lang="uk-U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(2) дилатація бронхів, (3) порушення пружності волокнистої мережі, </a:t>
            </a:r>
          </a:p>
          <a:p>
            <a:pPr algn="ctr"/>
            <a:r>
              <a:rPr lang="uk-U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(4) </a:t>
            </a:r>
            <a:r>
              <a:rPr lang="uk-UA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ремоделювання</a:t>
            </a:r>
            <a:r>
              <a:rPr lang="uk-U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архітектури легень і </a:t>
            </a:r>
            <a:r>
              <a:rPr lang="uk-UA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ретрактильний</a:t>
            </a:r>
            <a:r>
              <a:rPr lang="uk-U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інтерстиціальний</a:t>
            </a:r>
            <a:r>
              <a:rPr lang="uk-U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фіброз, (5) невідомі або багатофакторні механізми. </a:t>
            </a:r>
          </a:p>
          <a:p>
            <a:pPr algn="ctr"/>
            <a:r>
              <a:rPr lang="uk-U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а, b, c = прогресії в межах категорії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F:\КАФЕДРА\ЛЕКЦІЇ\04 Майстерня\03 В роботі\Торакльна радіологія\Глоссар Торак радиол\Повітряні простори.bmp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154" y="142852"/>
            <a:ext cx="8358246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ser\Pictures\Ателектаз середн частки спр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642918"/>
            <a:ext cx="6286544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85720" y="5429264"/>
            <a:ext cx="8572560" cy="1471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uk-UA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Спадіння</a:t>
            </a:r>
            <a:r>
              <a:rPr lang="uk-UA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всі</a:t>
            </a:r>
            <a:r>
              <a:rPr lang="uk-UA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єї</a:t>
            </a:r>
            <a:r>
              <a:rPr lang="uk-UA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легені</a:t>
            </a: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Одн</a:t>
            </a:r>
            <a:r>
              <a:rPr lang="uk-UA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</a:t>
            </a:r>
            <a:r>
              <a:rPr lang="uk-UA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en-US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механізмів</a:t>
            </a: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 </a:t>
            </a:r>
            <a:r>
              <a:rPr lang="en-US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розсмоктування</a:t>
            </a: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повітря</a:t>
            </a: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дистальн</a:t>
            </a:r>
            <a:r>
              <a:rPr lang="uk-UA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іше</a:t>
            </a:r>
            <a:r>
              <a:rPr lang="uk-UA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обструкції</a:t>
            </a: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дихальних</a:t>
            </a: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шляхів</a:t>
            </a: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ендобронхіальн</a:t>
            </a:r>
            <a:r>
              <a:rPr lang="uk-UA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 </a:t>
            </a:r>
            <a:r>
              <a:rPr lang="en-US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новоутворен</a:t>
            </a:r>
            <a:r>
              <a:rPr lang="uk-UA" sz="28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ня</a:t>
            </a:r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uk-UA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4546" y="119698"/>
            <a:ext cx="52820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en-US" sz="3600" b="1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телектаз</a:t>
            </a:r>
            <a:r>
              <a:rPr lang="en-US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uk-UA" sz="3600" b="1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atelectasis</a:t>
            </a:r>
            <a:r>
              <a:rPr lang="en-US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uk-UA" sz="3600" dirty="0">
              <a:ln>
                <a:solidFill>
                  <a:srgbClr val="FFFF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14546" y="119698"/>
            <a:ext cx="52820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en-US" sz="3600" b="1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телектаз</a:t>
            </a:r>
            <a:r>
              <a:rPr lang="en-US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uk-UA" sz="3600" b="1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atelectasis</a:t>
            </a:r>
            <a:r>
              <a:rPr lang="en-US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uk-UA" sz="3600" dirty="0">
              <a:ln>
                <a:solidFill>
                  <a:srgbClr val="FFFF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F:\КАФЕДРА\ЛЕКЦІЇ\06 Майстерня\01 В роботі\Торакльна радіологія\03 Глоссар Торак радиол\062 Ущільн дольове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525" y="781074"/>
            <a:ext cx="9163050" cy="6076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14546" y="119698"/>
            <a:ext cx="52820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en-US" sz="3600" b="1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телектаз</a:t>
            </a:r>
            <a:r>
              <a:rPr lang="en-US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uk-UA" sz="3600" b="1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atelectasis</a:t>
            </a:r>
            <a:r>
              <a:rPr lang="en-US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uk-UA" sz="3600" dirty="0">
              <a:ln>
                <a:solidFill>
                  <a:srgbClr val="FFFF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F:\КАФЕДРА\ЛЕКЦІЇ\06 Майстерня\01 В роботі\Торакльна радіологія\03 Глоссар Торак радиол\063 Ущільн дольове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3" y="1007659"/>
            <a:ext cx="5381641" cy="58503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214546" y="119698"/>
            <a:ext cx="52820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en-US" sz="3600" b="1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телектаз</a:t>
            </a:r>
            <a:r>
              <a:rPr lang="en-US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uk-UA" sz="3600" b="1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atelectasis</a:t>
            </a:r>
            <a:r>
              <a:rPr lang="en-US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uk-UA" sz="3600" dirty="0">
              <a:ln>
                <a:solidFill>
                  <a:srgbClr val="FFFF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F:\КАФЕДРА\ЛЕКЦІЇ\06 Майстерня\01 В роботі\Торакльна радіологія\03 Глоссар Торак радиол\065 Ателектаз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785794"/>
            <a:ext cx="5643602" cy="59476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928670"/>
            <a:ext cx="8643998" cy="5786478"/>
          </a:xfrm>
        </p:spPr>
        <p:txBody>
          <a:bodyPr>
            <a:normAutofit fontScale="92500"/>
          </a:bodyPr>
          <a:lstStyle/>
          <a:p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асто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використовується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синонім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колапс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нарівні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ателектаз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особливо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коли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супроводжується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явним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збільшенням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щільності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Зниження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'</a:t>
            </a:r>
            <a:r>
              <a:rPr lang="uk-UA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єму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викликає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затемнення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рентгенографія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збільшення щільності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(КТ)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ураженої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легені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чи її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частини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Ателектаз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викликає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аномальн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зміщення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щилин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бронхів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судин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діафрагми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серця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середостіння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Ателектаз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бути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легені,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частк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сегмента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субсегмента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Ураження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часто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кваліфікується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таки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ми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дескриптор</a:t>
            </a:r>
            <a:r>
              <a:rPr lang="uk-UA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ами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як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лінійн</a:t>
            </a:r>
            <a:r>
              <a:rPr lang="uk-UA" i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ий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i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диско</a:t>
            </a:r>
            <a:r>
              <a:rPr lang="uk-UA" i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їдний</a:t>
            </a:r>
            <a:r>
              <a:rPr lang="uk-UA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i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пластин</a:t>
            </a:r>
            <a:r>
              <a:rPr lang="uk-UA" i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оподібний</a:t>
            </a:r>
            <a:r>
              <a:rPr lang="en-US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14546" y="119698"/>
            <a:ext cx="52820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en-US" sz="3600" b="1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телектаз</a:t>
            </a:r>
            <a:r>
              <a:rPr lang="en-US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uk-UA" sz="3600" b="1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atelectasis</a:t>
            </a:r>
            <a:r>
              <a:rPr lang="en-US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uk-UA" sz="3600" dirty="0">
              <a:ln>
                <a:solidFill>
                  <a:srgbClr val="FFFF00"/>
                </a:solidFill>
              </a:ln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38" y="0"/>
            <a:ext cx="7772400" cy="1142984"/>
          </a:xfrm>
        </p:spPr>
        <p:txBody>
          <a:bodyPr>
            <a:noAutofit/>
          </a:bodyPr>
          <a:lstStyle/>
          <a:p>
            <a:pPr>
              <a:lnSpc>
                <a:spcPts val="3800"/>
              </a:lnSpc>
            </a:pPr>
            <a:r>
              <a:rPr lang="uk-UA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Круглястий ателектаз (</a:t>
            </a:r>
            <a:r>
              <a:rPr lang="uk-UA" sz="4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rounded</a:t>
            </a:r>
            <a:r>
              <a:rPr lang="uk-UA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4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atelectasis</a:t>
            </a:r>
            <a:r>
              <a:rPr lang="uk-UA" sz="3600" b="1" dirty="0">
                <a:solidFill>
                  <a:schemeClr val="bg1"/>
                </a:solidFill>
              </a:rPr>
              <a:t>)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357158" y="1285860"/>
            <a:ext cx="8501122" cy="535785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uk-UA" sz="2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Круглястий ателектаз – колапс легені, пов'язаний з </a:t>
            </a:r>
            <a:r>
              <a:rPr lang="uk-UA" sz="23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інвагінованою</a:t>
            </a:r>
            <a:r>
              <a:rPr lang="uk-UA" sz="2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фіброзною плеврою і потовщенням і фіброзом </a:t>
            </a:r>
            <a:r>
              <a:rPr lang="uk-UA" sz="23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інтерлобулярних</a:t>
            </a:r>
            <a:r>
              <a:rPr lang="uk-UA" sz="2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перетинок. Найчастіше це наслідком </a:t>
            </a:r>
            <a:r>
              <a:rPr lang="uk-UA" sz="23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азбестообумовленим</a:t>
            </a:r>
            <a:r>
              <a:rPr lang="uk-UA" sz="2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ексудативним плевритом з утворенням плевральних рубців, але це може статися з будь-яких причин плеврального фіброзу. На рентгенограмі грудної клітки круглястий ателектаз має вигляд маси, прилеглої до плевральної поверхні, як правило, в задній частині нижньої долі. Спотворені судини мають криволінійний хід, сходячись в масу (ознака хвіст комети). Ступінь ураження частки залежить від </a:t>
            </a:r>
            <a:r>
              <a:rPr lang="uk-UA" sz="23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обʼєму</a:t>
            </a:r>
            <a:r>
              <a:rPr lang="uk-UA" sz="2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3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ателектазованої</a:t>
            </a:r>
            <a:r>
              <a:rPr lang="uk-UA" sz="2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легені. </a:t>
            </a:r>
            <a:r>
              <a:rPr lang="uk-UA" sz="23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КТ</a:t>
            </a:r>
            <a:r>
              <a:rPr lang="uk-UA" sz="2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3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чутливіша</a:t>
            </a:r>
            <a:r>
              <a:rPr lang="uk-UA" sz="2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 виявленні і відображенні характерних рис круглястого ателектазу. Додатковою ознакою є однорідне поглинання контрастної речовини в </a:t>
            </a:r>
            <a:r>
              <a:rPr lang="uk-UA" sz="23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ателектазованій</a:t>
            </a:r>
            <a:r>
              <a:rPr lang="uk-UA" sz="23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легені. Синоніми: </a:t>
            </a:r>
            <a:r>
              <a:rPr lang="uk-UA" sz="23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синдром складеної легені, спіральний ателектаз, плевральна </a:t>
            </a:r>
            <a:r>
              <a:rPr lang="uk-UA" sz="23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псевдопухлина</a:t>
            </a:r>
            <a:r>
              <a:rPr lang="uk-UA" sz="23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і </a:t>
            </a:r>
            <a:r>
              <a:rPr lang="uk-UA" sz="23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плеврома</a:t>
            </a:r>
            <a:r>
              <a:rPr lang="uk-UA" sz="23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uk-UA" sz="23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38" y="214290"/>
            <a:ext cx="7772400" cy="857256"/>
          </a:xfrm>
        </p:spPr>
        <p:txBody>
          <a:bodyPr>
            <a:noAutofit/>
          </a:bodyPr>
          <a:lstStyle/>
          <a:p>
            <a:r>
              <a:rPr lang="uk-UA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Круглястий ателектаз </a:t>
            </a:r>
            <a:br>
              <a:rPr lang="uk-UA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3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rounded</a:t>
            </a:r>
            <a:r>
              <a:rPr lang="uk-UA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atelectasis</a:t>
            </a:r>
            <a:r>
              <a:rPr lang="uk-UA" sz="3600" b="1" dirty="0">
                <a:solidFill>
                  <a:schemeClr val="bg1"/>
                </a:solidFill>
              </a:rPr>
              <a:t>)</a:t>
            </a:r>
            <a:endParaRPr lang="uk-UA" sz="2800" dirty="0">
              <a:solidFill>
                <a:schemeClr val="bg1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74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295409"/>
            <a:ext cx="4999041" cy="5438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428604"/>
          </a:xfrm>
        </p:spPr>
        <p:txBody>
          <a:bodyPr>
            <a:noAutofit/>
          </a:bodyPr>
          <a:lstStyle/>
          <a:p>
            <a:r>
              <a:rPr lang="uk-UA" sz="28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Лінійний ателектаз (</a:t>
            </a:r>
            <a:r>
              <a:rPr lang="uk-UA" sz="2800" b="1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linear</a:t>
            </a:r>
            <a:r>
              <a:rPr lang="uk-UA" sz="28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 </a:t>
            </a:r>
            <a:r>
              <a:rPr lang="uk-UA" sz="2800" b="1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atelectasis</a:t>
            </a:r>
            <a:r>
              <a:rPr lang="uk-UA" sz="28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)</a:t>
            </a:r>
            <a:endParaRPr lang="ru-RU" sz="2800" dirty="0">
              <a:ln>
                <a:solidFill>
                  <a:srgbClr val="FFFF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00791" y="4891109"/>
            <a:ext cx="9344791" cy="1966890"/>
          </a:xfrm>
        </p:spPr>
        <p:txBody>
          <a:bodyPr>
            <a:noAutofit/>
          </a:bodyPr>
          <a:lstStyle/>
          <a:p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ділянка </a:t>
            </a:r>
            <a:r>
              <a:rPr lang="uk-UA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субсегментарного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ателектаз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лінійно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конфігурацією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майже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завжди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поширюється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плеври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Розташований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зазвичай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горизонтально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іноді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косо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</a:t>
            </a:r>
            <a:r>
              <a:rPr lang="en-US" sz="240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вертикальн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Товщина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ателектаз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знаходитися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діапазоні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кількох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міліметрів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більш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ніж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</a:t>
            </a:r>
            <a:r>
              <a:rPr lang="en-US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</a:t>
            </a:r>
            <a:endParaRPr lang="ru-RU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C:\Users\user\Pictures\Лінійний ателектаз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89408" y="357166"/>
            <a:ext cx="5468674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319738"/>
            <a:ext cx="9144000" cy="1752600"/>
          </a:xfrm>
        </p:spPr>
        <p:txBody>
          <a:bodyPr>
            <a:normAutofit fontScale="92500" lnSpcReduction="10000"/>
          </a:bodyPr>
          <a:lstStyle/>
          <a:p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розширення бронха в результаті його проксимальної закупорки слизом чи пухлиною (слизова пробка, інвазія раку) або при вродженій ваді (атрезія бронха). На </a:t>
            </a:r>
            <a:r>
              <a:rPr lang="uk-UA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КТ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в просвітку бронха виявляється вміст </a:t>
            </a:r>
            <a:r>
              <a:rPr lang="uk-UA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м'якотканинної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щільності (слиз), але може бути інший за своїм складом вміст (напр., щільніший матеріал легеневого </a:t>
            </a:r>
            <a:r>
              <a:rPr lang="uk-UA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аспергільоза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). </a:t>
            </a:r>
            <a:endParaRPr lang="ru-RU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Users\user\Pictures\Бронхоцеле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0"/>
            <a:ext cx="6500858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-357214"/>
            <a:ext cx="8072494" cy="1143008"/>
          </a:xfrm>
        </p:spPr>
        <p:txBody>
          <a:bodyPr>
            <a:normAutofit/>
          </a:bodyPr>
          <a:lstStyle/>
          <a:p>
            <a:r>
              <a:rPr lang="uk-UA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Бронхоцеле</a:t>
            </a:r>
            <a:r>
              <a:rPr lang="uk-U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uk-UA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bronchocele</a:t>
            </a:r>
            <a:r>
              <a:rPr lang="uk-U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ser\Pictures\Бронхоектази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0199" y="0"/>
            <a:ext cx="5643602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23"/>
            <a:ext cx="7772400" cy="571504"/>
          </a:xfrm>
        </p:spPr>
        <p:txBody>
          <a:bodyPr>
            <a:noAutofit/>
          </a:bodyPr>
          <a:lstStyle/>
          <a:p>
            <a:r>
              <a:rPr 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Бронхоектази</a:t>
            </a:r>
            <a:r>
              <a:rPr 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bronchiectasis</a:t>
            </a:r>
            <a:r>
              <a:rPr lang="uk-UA" sz="3600" b="1" dirty="0">
                <a:solidFill>
                  <a:srgbClr val="FF0000"/>
                </a:solidFill>
              </a:rPr>
              <a:t>)</a:t>
            </a:r>
            <a:endParaRPr lang="ru-RU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5500702"/>
            <a:ext cx="8715436" cy="1357322"/>
          </a:xfrm>
        </p:spPr>
        <p:txBody>
          <a:bodyPr>
            <a:normAutofit fontScale="77500" lnSpcReduction="20000"/>
          </a:bodyPr>
          <a:lstStyle/>
          <a:p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незворотні локальні або дифузні бронхіальні дилатації зазвичай в результаті хронічної запальної інфекції, проксимальної обструкції дихальних шляхів або вродженої бронхіальної аномалії. 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23"/>
            <a:ext cx="7772400" cy="571504"/>
          </a:xfrm>
        </p:spPr>
        <p:txBody>
          <a:bodyPr>
            <a:noAutofit/>
          </a:bodyPr>
          <a:lstStyle/>
          <a:p>
            <a:r>
              <a:rPr 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Бронхоектази</a:t>
            </a:r>
            <a:r>
              <a:rPr 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bronchiectasis</a:t>
            </a:r>
            <a:r>
              <a:rPr 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ru-RU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4786322"/>
            <a:ext cx="8715436" cy="1928826"/>
          </a:xfrm>
        </p:spPr>
        <p:txBody>
          <a:bodyPr>
            <a:normAutofit fontScale="77500" lnSpcReduction="20000"/>
          </a:bodyPr>
          <a:lstStyle/>
          <a:p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Рентгенограма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хворого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кістозним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фіброзом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КТ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показує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бронхоектатичний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характер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кістозних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просторів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визнаний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за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їх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чіткими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стінками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зв'язком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проксимальними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розширеними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бронхами. Бронх,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розташований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в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площині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сканування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показує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ознаку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рядок </a:t>
            </a:r>
            <a:r>
              <a:rPr lang="uk-UA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перлин</a:t>
            </a:r>
            <a:r>
              <a:rPr lang="en-US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ru-RU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стрілки</a:t>
            </a:r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</a:t>
            </a:r>
          </a:p>
        </p:txBody>
      </p:sp>
      <p:pic>
        <p:nvPicPr>
          <p:cNvPr id="2050" name="Picture 2" descr="F:\КАФЕДРА\ЛЕКЦІЇ\06 Майстерня\01 В роботі\Торакльна радіологія\03 Глоссар Торак радиол\02 Поточне\Бронхоектази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785794"/>
            <a:ext cx="8961592" cy="38157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83"/>
          </a:xfrm>
        </p:spPr>
        <p:txBody>
          <a:bodyPr>
            <a:noAutofit/>
          </a:bodyPr>
          <a:lstStyle/>
          <a:p>
            <a:r>
              <a:rPr lang="uk-UA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Тракційний</a:t>
            </a:r>
            <a:r>
              <a:rPr lang="uk-U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бронхоектаз</a:t>
            </a:r>
            <a:r>
              <a:rPr lang="uk-U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uk-U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uk-UA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traction</a:t>
            </a:r>
            <a:r>
              <a:rPr lang="uk-U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bronchiectasis</a:t>
            </a:r>
            <a:r>
              <a:rPr lang="uk-U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endParaRPr lang="ru-RU" sz="36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1857364"/>
            <a:ext cx="4572000" cy="4357718"/>
          </a:xfrm>
        </p:spPr>
        <p:txBody>
          <a:bodyPr>
            <a:normAutofit/>
          </a:bodyPr>
          <a:lstStyle/>
          <a:p>
            <a:r>
              <a:rPr lang="uk-UA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Тракційний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бронхоектаз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визначає патологічну дилатацію бронха, викликану оточуючим </a:t>
            </a:r>
            <a:r>
              <a:rPr lang="uk-UA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ретрактільним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легеневим фіброзом. </a:t>
            </a:r>
          </a:p>
          <a:p>
            <a:r>
              <a:rPr lang="uk-UA" sz="2400" b="1" dirty="0">
                <a:solidFill>
                  <a:schemeClr val="bg1"/>
                </a:solidFill>
              </a:rPr>
              <a:t> </a:t>
            </a:r>
            <a:endParaRPr lang="uk-UA" dirty="0">
              <a:solidFill>
                <a:schemeClr val="bg1"/>
              </a:solidFill>
            </a:endParaRPr>
          </a:p>
          <a:p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75106" name="Picture 2" descr="ретрактільн фіброз бронхектаз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5" y="1285860"/>
            <a:ext cx="4214843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857232"/>
            <a:ext cx="8643998" cy="5429288"/>
          </a:xfrm>
        </p:spPr>
        <p:txBody>
          <a:bodyPr>
            <a:normAutofit lnSpcReduction="10000"/>
          </a:bodyPr>
          <a:lstStyle/>
          <a:p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Морфологічні критерії </a:t>
            </a:r>
            <a:r>
              <a:rPr lang="uk-UA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бронхоектазів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uk-UA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тонкозрізових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КТ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включають бронхіальну дилатацію, прилеглість до супроводжувальної артерії (ознака </a:t>
            </a:r>
            <a:r>
              <a:rPr lang="uk-UA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перстень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 відсутність звужування бронхів в бік периферії легені та виявлення бронхів в 1 см від плеври. </a:t>
            </a:r>
            <a:r>
              <a:rPr lang="uk-UA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Бронхоектази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класифікують як </a:t>
            </a:r>
            <a:r>
              <a:rPr lang="uk-UA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циліндричні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варикозні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або </a:t>
            </a:r>
            <a:r>
              <a:rPr lang="uk-UA" i="1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кистозні</a:t>
            </a:r>
            <a:r>
              <a:rPr lang="uk-UA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залежності від їх зовнішнього вигляду. Часто супроводжуються стовщенням стінки бронхів і заповненням їх просвітку слизом.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00694" y="857256"/>
            <a:ext cx="3643306" cy="5643578"/>
          </a:xfrm>
        </p:spPr>
        <p:txBody>
          <a:bodyPr>
            <a:normAutofit/>
          </a:bodyPr>
          <a:lstStyle/>
          <a:p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Дилатація бронхіол від запального захворювання дихальних шляхів (потенційно оборотні) або фіброзу легені (необоротні). Розширені бронхіоли заповнені ексудатом і зі стовщеними стінками на </a:t>
            </a:r>
            <a:r>
              <a:rPr lang="uk-UA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КТ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створюють </a:t>
            </a:r>
            <a:r>
              <a:rPr lang="uk-UA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патерн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400" i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дерево-в-бруньках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або </a:t>
            </a:r>
            <a:r>
              <a:rPr lang="uk-UA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центрочасточкові</a:t>
            </a:r>
            <a:r>
              <a:rPr lang="uk-U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вузлики</a:t>
            </a:r>
            <a:endParaRPr lang="ru-RU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C:\Users\user\Pictures\Бронхіолоектази фіброзні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71546"/>
            <a:ext cx="5286412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596" y="0"/>
            <a:ext cx="8501122" cy="571480"/>
          </a:xfrm>
        </p:spPr>
        <p:txBody>
          <a:bodyPr>
            <a:noAutofit/>
          </a:bodyPr>
          <a:lstStyle/>
          <a:p>
            <a:r>
              <a:rPr lang="uk-UA" sz="4000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Бронхіолоектази</a:t>
            </a:r>
            <a:r>
              <a:rPr lang="uk-UA" sz="40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uk-UA" sz="4000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bronchiolectasis</a:t>
            </a:r>
            <a:r>
              <a:rPr lang="uk-UA" sz="40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83"/>
          </a:xfrm>
        </p:spPr>
        <p:txBody>
          <a:bodyPr>
            <a:noAutofit/>
          </a:bodyPr>
          <a:lstStyle/>
          <a:p>
            <a:r>
              <a:rPr lang="uk-UA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Тракційний</a:t>
            </a:r>
            <a:r>
              <a:rPr lang="uk-U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бронхіолоектаз</a:t>
            </a:r>
            <a:r>
              <a:rPr lang="uk-U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uk-U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sz="4000" dirty="0">
                <a:solidFill>
                  <a:schemeClr val="bg1"/>
                </a:solidFill>
              </a:rPr>
              <a:t>(</a:t>
            </a:r>
            <a:r>
              <a:rPr lang="uk-UA" sz="4000" dirty="0" err="1">
                <a:solidFill>
                  <a:schemeClr val="bg1"/>
                </a:solidFill>
              </a:rPr>
              <a:t>traction</a:t>
            </a:r>
            <a:r>
              <a:rPr lang="uk-UA" sz="4000" dirty="0">
                <a:solidFill>
                  <a:schemeClr val="bg1"/>
                </a:solidFill>
              </a:rPr>
              <a:t> </a:t>
            </a:r>
            <a:r>
              <a:rPr lang="uk-UA" sz="4000" dirty="0" err="1">
                <a:solidFill>
                  <a:schemeClr val="bg1"/>
                </a:solidFill>
              </a:rPr>
              <a:t>bronchiolectasis</a:t>
            </a:r>
            <a:r>
              <a:rPr lang="uk-UA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endParaRPr lang="ru-RU" sz="36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1857364"/>
            <a:ext cx="4286280" cy="4357718"/>
          </a:xfrm>
        </p:spPr>
        <p:txBody>
          <a:bodyPr>
            <a:normAutofit/>
          </a:bodyPr>
          <a:lstStyle/>
          <a:p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Тракційний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бронхіолоектаз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визначає патологічну дилатацію бронхіоли, викликану оточуючим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ретрактільним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легеневим фіброзом</a:t>
            </a:r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uk-UA" sz="2400" b="1" dirty="0">
                <a:solidFill>
                  <a:schemeClr val="bg1"/>
                </a:solidFill>
              </a:rPr>
              <a:t> </a:t>
            </a:r>
            <a:endParaRPr lang="uk-UA" dirty="0">
              <a:solidFill>
                <a:schemeClr val="bg1"/>
              </a:solidFill>
            </a:endParaRPr>
          </a:p>
          <a:p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75106" name="Picture 2" descr="ретрактільн фіброз бронхектаз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1285860"/>
            <a:ext cx="4214843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83"/>
          </a:xfrm>
        </p:spPr>
        <p:txBody>
          <a:bodyPr>
            <a:noAutofit/>
          </a:bodyPr>
          <a:lstStyle/>
          <a:p>
            <a:r>
              <a:rPr lang="uk-UA" sz="3600" b="1" dirty="0" err="1">
                <a:solidFill>
                  <a:schemeClr val="bg1"/>
                </a:solidFill>
              </a:rPr>
              <a:t>Бронхіолоектази</a:t>
            </a:r>
            <a:r>
              <a:rPr lang="uk-UA" sz="3600" b="1" dirty="0">
                <a:solidFill>
                  <a:schemeClr val="bg1"/>
                </a:solidFill>
              </a:rPr>
              <a:t> (</a:t>
            </a:r>
            <a:r>
              <a:rPr lang="uk-UA" sz="3600" b="1" dirty="0" err="1">
                <a:solidFill>
                  <a:schemeClr val="bg1"/>
                </a:solidFill>
              </a:rPr>
              <a:t>bronchiolectasis</a:t>
            </a:r>
            <a:r>
              <a:rPr lang="uk-UA" sz="3600" b="1" dirty="0">
                <a:solidFill>
                  <a:schemeClr val="bg1"/>
                </a:solidFill>
              </a:rPr>
              <a:t>)</a:t>
            </a:r>
            <a:endParaRPr lang="ru-RU" sz="36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85720" y="1285860"/>
            <a:ext cx="8572560" cy="4610120"/>
          </a:xfrm>
        </p:spPr>
        <p:txBody>
          <a:bodyPr>
            <a:noAutofit/>
          </a:bodyPr>
          <a:lstStyle/>
          <a:p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Бронхіолоектази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‒ дилатація бронхіол </a:t>
            </a:r>
          </a:p>
          <a:p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від запального захворювання дихальних шляхів (потенційно оборотні) або, більш часто, фіброзу легені (необоротні). Розширені бронхіоли, заповнені ексудатом і зі стовщеними стінками, </a:t>
            </a:r>
          </a:p>
          <a:p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КТ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створюють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патерн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дерево-в-бруньках </a:t>
            </a:r>
          </a:p>
          <a:p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або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центрочасточкові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вузлики.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Тракційні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бронхіолоектази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мають вигляд невеликих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кістозних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або трубчастих повітряних просторів, пов'язаних з фіброзом легені</a:t>
            </a:r>
            <a:r>
              <a:rPr lang="uk-UA" sz="28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57686" y="1142984"/>
            <a:ext cx="5000660" cy="5000660"/>
          </a:xfrm>
        </p:spPr>
        <p:txBody>
          <a:bodyPr>
            <a:noAutofit/>
          </a:bodyPr>
          <a:lstStyle/>
          <a:p>
            <a:r>
              <a:rPr lang="uk-UA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Звапнений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парабронхіальний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лімфовузол (наслідок </a:t>
            </a:r>
            <a:r>
              <a:rPr lang="uk-UA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гістоплазми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чи туберкульозу) еродує сусідній бронх. </a:t>
            </a:r>
          </a:p>
          <a:p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</a:t>
            </a:r>
            <a:r>
              <a:rPr lang="uk-UA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КТ-скані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виглядає </a:t>
            </a:r>
          </a:p>
          <a:p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маленьким </a:t>
            </a:r>
          </a:p>
          <a:p>
            <a:r>
              <a:rPr lang="uk-UA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кальцифікованим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фокусом </a:t>
            </a:r>
          </a:p>
          <a:p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безпосередній близькості від дихальних шляхів. Дистальні обструктивні зміни можуть включати ателектаз, слизову пробку і </a:t>
            </a:r>
            <a:r>
              <a:rPr lang="uk-UA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бронхоектази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ru-RU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C:\Users\user\Pictures\Бронхоліт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1214446"/>
            <a:ext cx="4500594" cy="514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43208" y="0"/>
            <a:ext cx="2857552" cy="571479"/>
          </a:xfrm>
        </p:spPr>
        <p:txBody>
          <a:bodyPr>
            <a:normAutofit fontScale="90000"/>
          </a:bodyPr>
          <a:lstStyle/>
          <a:p>
            <a:pPr algn="l"/>
            <a:r>
              <a:rPr lang="uk-UA" b="1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Бронхоліт</a:t>
            </a:r>
            <a:endParaRPr lang="ru-RU" dirty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38" y="714381"/>
            <a:ext cx="7772400" cy="1000107"/>
          </a:xfrm>
        </p:spPr>
        <p:txBody>
          <a:bodyPr>
            <a:normAutofit fontScale="90000"/>
          </a:bodyPr>
          <a:lstStyle/>
          <a:p>
            <a:r>
              <a:rPr lang="ru-RU" sz="4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Септальн</a:t>
            </a:r>
            <a:r>
              <a:rPr lang="en-US" sz="4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стовщення</a:t>
            </a:r>
            <a:r>
              <a:rPr lang="ru-RU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4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septal</a:t>
            </a:r>
            <a:r>
              <a:rPr lang="en-US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thickening </a:t>
            </a:r>
            <a:r>
              <a:rPr lang="uk-UA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br>
              <a:rPr lang="uk-UA" sz="4000" dirty="0">
                <a:solidFill>
                  <a:schemeClr val="bg1"/>
                </a:solidFill>
              </a:rPr>
            </a:b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2357430"/>
            <a:ext cx="8643998" cy="307183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Патолог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чне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стовщення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м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ждолькової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перегородки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перегородок,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спричинене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набряком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кл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тинною 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нф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льтрац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єю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брозом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бути </a:t>
            </a:r>
            <a:r>
              <a:rPr lang="ru-RU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en-US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вном</a:t>
            </a:r>
            <a:r>
              <a:rPr lang="en-US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рним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нер</a:t>
            </a:r>
            <a:r>
              <a:rPr lang="en-US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вном</a:t>
            </a:r>
            <a:r>
              <a:rPr lang="en-US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рним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вузлуватим</a:t>
            </a:r>
            <a:endParaRPr lang="uk-UA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8643998" cy="642942"/>
          </a:xfrm>
        </p:spPr>
        <p:txBody>
          <a:bodyPr>
            <a:noAutofit/>
          </a:bodyPr>
          <a:lstStyle/>
          <a:p>
            <a:r>
              <a:rPr lang="uk-UA" sz="32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Стовщення </a:t>
            </a:r>
            <a:r>
              <a:rPr lang="uk-UA" sz="3200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міжчасточкових</a:t>
            </a:r>
            <a:r>
              <a:rPr lang="uk-UA" sz="32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перетинок</a:t>
            </a:r>
            <a:br>
              <a:rPr lang="uk-UA" sz="32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interlobular </a:t>
            </a:r>
            <a:r>
              <a:rPr lang="en-US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septal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thickening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32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285860"/>
            <a:ext cx="8929718" cy="5357850"/>
          </a:xfrm>
        </p:spPr>
        <p:txBody>
          <a:bodyPr>
            <a:normAutofit fontScale="85000" lnSpcReduction="10000"/>
          </a:bodyPr>
          <a:lstStyle/>
          <a:p>
            <a: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рентгенограмі мають вигляд тонких лінійній затемнення, злитих дистальним кінцем майже під прямим кутом з плеврою в бокових базальних відділах (лінії </a:t>
            </a:r>
            <a:r>
              <a:rPr lang="uk-UA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Керлі</a:t>
            </a:r>
            <a: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 Зазвичай є ознакою лімфатичного поширення раку або набряку легенів. Лінії </a:t>
            </a:r>
            <a:r>
              <a:rPr lang="uk-UA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Керлі</a:t>
            </a:r>
            <a: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переважно розташовані у верхніх частках, 2-6 см довжини, виглядають радіальними тонкими лініями, орієнтованими на корені. В останні роки анатомічно описові терміни </a:t>
            </a:r>
            <a:r>
              <a:rPr lang="uk-UA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лінії перегородок</a:t>
            </a:r>
            <a: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і </a:t>
            </a:r>
            <a:r>
              <a:rPr lang="uk-UA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стовщення перегородок</a:t>
            </a:r>
            <a: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отримали вжиток більший ніж </a:t>
            </a:r>
            <a:r>
              <a:rPr lang="uk-UA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лінії </a:t>
            </a:r>
            <a:r>
              <a:rPr lang="en-US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</a:t>
            </a:r>
            <a:r>
              <a:rPr lang="uk-UA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рлі</a:t>
            </a:r>
            <a: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КТ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високого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розрізнення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стовщені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перегородки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можуть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бути гладкими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вузловатими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допомогти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диференціальній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діагностиці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214290"/>
            <a:ext cx="8643998" cy="642942"/>
          </a:xfrm>
        </p:spPr>
        <p:txBody>
          <a:bodyPr>
            <a:noAutofit/>
          </a:bodyPr>
          <a:lstStyle/>
          <a:p>
            <a:r>
              <a:rPr lang="uk-UA" sz="32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Стовщення </a:t>
            </a:r>
            <a:r>
              <a:rPr lang="uk-UA" sz="3200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міжчасточкових</a:t>
            </a:r>
            <a:r>
              <a:rPr lang="uk-UA" sz="32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перетинок 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interlobular </a:t>
            </a:r>
            <a:r>
              <a:rPr lang="en-US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septal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thickening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32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5357826"/>
            <a:ext cx="8929718" cy="1285884"/>
          </a:xfrm>
        </p:spPr>
        <p:txBody>
          <a:bodyPr>
            <a:normAutofit fontScale="85000" lnSpcReduction="10000"/>
          </a:bodyPr>
          <a:lstStyle/>
          <a:p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КТ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високого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розрізнення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стовщені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перегородки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можуть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бути гладкими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вузловатими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допомогти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диференціальній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діагностиці</a:t>
            </a:r>
            <a:r>
              <a:rPr lang="ru-RU" dirty="0"/>
              <a:t>.</a:t>
            </a:r>
            <a:endParaRPr lang="ru-RU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C:\Users\user\Pictures\Стовщен міждольк перетин.bmp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1071547"/>
            <a:ext cx="7072362" cy="43577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919032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Потовщені </a:t>
            </a:r>
            <a:r>
              <a:rPr lang="uk-UA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міжчасточкові</a:t>
            </a:r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перетинки при набряку легенів. Гладкі потовщені </a:t>
            </a:r>
            <a:r>
              <a:rPr lang="uk-UA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інтерлобулярні</a:t>
            </a:r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перетинки обмежовують </a:t>
            </a:r>
            <a:r>
              <a:rPr lang="uk-UA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20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малі стрілки</a:t>
            </a:r>
            <a:r>
              <a:rPr lang="uk-UA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численні вторинні легеневі часточки. Видимі часточки розрізняються за розміром частково через позицію часточок відносно площини сканування. Легеневі вени (</a:t>
            </a:r>
            <a:r>
              <a:rPr lang="uk-U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великі стрілки</a:t>
            </a:r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в перетинках видно як дрібні круглі крапки або лінійні розгалужені тіні</a:t>
            </a:r>
            <a:r>
              <a:rPr lang="uk-UA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0307" y="917248"/>
            <a:ext cx="7577907" cy="394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4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071563"/>
          </a:xfrm>
        </p:spPr>
        <p:txBody>
          <a:bodyPr>
            <a:normAutofit/>
          </a:bodyPr>
          <a:lstStyle/>
          <a:p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Cyr" pitchFamily="34" charset="-52"/>
              </a:rPr>
              <a:t>Стовщення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Cyr" pitchFamily="34" charset="-52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Cyr" pitchFamily="34" charset="-52"/>
              </a:rPr>
              <a:t>міжчасточкових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Cyr" pitchFamily="34" charset="-52"/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Cyr" pitchFamily="34" charset="-52"/>
              </a:rPr>
              <a:t>перетинок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Cyr" pitchFamily="34" charset="-52"/>
              </a:rPr>
              <a:t> </a:t>
            </a:r>
            <a:b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Cyr" pitchFamily="34" charset="-52"/>
              </a:rPr>
            </a:b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Cyr" pitchFamily="34" charset="-52"/>
              </a:rPr>
              <a:t>(</a:t>
            </a:r>
            <a:r>
              <a:rPr lang="en-US" sz="2800" dirty="0">
                <a:solidFill>
                  <a:schemeClr val="bg1"/>
                </a:solidFill>
              </a:rPr>
              <a:t>interlobular </a:t>
            </a:r>
            <a:r>
              <a:rPr lang="en-US" sz="2800" dirty="0" err="1">
                <a:solidFill>
                  <a:schemeClr val="bg1"/>
                </a:solidFill>
              </a:rPr>
              <a:t>septal</a:t>
            </a:r>
            <a:r>
              <a:rPr lang="uk-UA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thickening</a:t>
            </a:r>
            <a:r>
              <a:rPr lang="uk-UA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Cyr" pitchFamily="34" charset="-52"/>
              </a:rPr>
              <a:t>)</a:t>
            </a:r>
            <a:endParaRPr lang="uk-UA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Cyr" pitchFamily="34" charset="-5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955340"/>
            <a:ext cx="6082435" cy="3973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214282" y="4929198"/>
            <a:ext cx="864399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ТЗ </a:t>
            </a:r>
            <a:r>
              <a:rPr lang="uk-UA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КТ-скан</a:t>
            </a:r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хворого на рак правої легені ‒ гладкі потовщення </a:t>
            </a:r>
            <a:r>
              <a:rPr lang="uk-UA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міжчасточкових</a:t>
            </a:r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перетинок (</a:t>
            </a:r>
            <a:r>
              <a:rPr lang="uk-U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маленькі стрілки</a:t>
            </a:r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в правій верхній частці. Потовщення </a:t>
            </a:r>
            <a:r>
              <a:rPr lang="uk-UA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перибронховаскулярного</a:t>
            </a:r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інтерстиція</a:t>
            </a:r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викликає </a:t>
            </a:r>
            <a:r>
              <a:rPr lang="uk-UA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стовщиння</a:t>
            </a:r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бронхів (</a:t>
            </a:r>
            <a:r>
              <a:rPr lang="uk-UA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велика стрілка</a:t>
            </a:r>
            <a:r>
              <a:rPr lang="uk-UA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). Правобічний плеврит. Ліва легеня здається нормальною. </a:t>
            </a:r>
          </a:p>
        </p:txBody>
      </p:sp>
      <p:sp>
        <p:nvSpPr>
          <p:cNvPr id="9" name="Title 4"/>
          <p:cNvSpPr>
            <a:spLocks noGrp="1"/>
          </p:cNvSpPr>
          <p:nvPr>
            <p:ph type="ctrTitle"/>
          </p:nvPr>
        </p:nvSpPr>
        <p:spPr>
          <a:xfrm>
            <a:off x="214282" y="0"/>
            <a:ext cx="8643998" cy="1071563"/>
          </a:xfrm>
        </p:spPr>
        <p:txBody>
          <a:bodyPr>
            <a:noAutofit/>
          </a:bodyPr>
          <a:lstStyle/>
          <a:p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Стовщення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міжчасточкових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перетинок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interlobular </a:t>
            </a:r>
            <a:r>
              <a:rPr lang="en-US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septal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thickening</a:t>
            </a:r>
            <a:r>
              <a:rPr lang="uk-UA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0265" y="1000108"/>
            <a:ext cx="4643470" cy="4746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itle 4"/>
          <p:cNvSpPr>
            <a:spLocks noGrp="1"/>
          </p:cNvSpPr>
          <p:nvPr>
            <p:ph type="ctrTitle"/>
          </p:nvPr>
        </p:nvSpPr>
        <p:spPr>
          <a:xfrm>
            <a:off x="0" y="-142875"/>
            <a:ext cx="8929718" cy="1214438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Стовщення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міжчасточкових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перетинок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interlobular </a:t>
            </a:r>
            <a:r>
              <a:rPr lang="en-US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septal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thickening</a:t>
            </a:r>
            <a:r>
              <a:rPr lang="uk-UA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5645554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Зріз легені з </a:t>
            </a:r>
            <a:r>
              <a:rPr lang="uk-UA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лімфангітним</a:t>
            </a:r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поширенням пухлини. Гладкі стовщення </a:t>
            </a:r>
            <a:r>
              <a:rPr lang="uk-UA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міжчасточкових</a:t>
            </a:r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перетинок (</a:t>
            </a:r>
            <a:r>
              <a:rPr lang="uk-UA" sz="2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маленькі стрілки</a:t>
            </a:r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і </a:t>
            </a:r>
            <a:r>
              <a:rPr lang="uk-UA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перибронховаскулярного</a:t>
            </a:r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інтерстиція</a:t>
            </a:r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(</a:t>
            </a:r>
            <a:r>
              <a:rPr lang="uk-UA" sz="2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велика стрілка</a:t>
            </a:r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uk-U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000109"/>
            <a:ext cx="4643470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4857752" y="1894352"/>
            <a:ext cx="40005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ТЗ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КТ-скан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на рівні низу правої легені пацієнта 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із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саркоїдозом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Міждолькові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перетинки потовщені </a:t>
            </a:r>
          </a:p>
          <a:p>
            <a:pPr algn="ctr"/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 вузликами (</a:t>
            </a:r>
            <a:r>
              <a:rPr lang="uk-UA" sz="28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стрілки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</a:t>
            </a:r>
          </a:p>
        </p:txBody>
      </p:sp>
      <p:sp>
        <p:nvSpPr>
          <p:cNvPr id="12" name="Title 4"/>
          <p:cNvSpPr>
            <a:spLocks noGrp="1"/>
          </p:cNvSpPr>
          <p:nvPr>
            <p:ph type="ctrTitle"/>
          </p:nvPr>
        </p:nvSpPr>
        <p:spPr>
          <a:xfrm>
            <a:off x="214282" y="-142875"/>
            <a:ext cx="8715436" cy="1214438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Стовщення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міжчасточкових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перетинок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interlobular </a:t>
            </a:r>
            <a:r>
              <a:rPr lang="en-US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septal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thickening</a:t>
            </a:r>
            <a:r>
              <a:rPr lang="uk-UA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>
            <a:spLocks noGrp="1"/>
          </p:cNvSpPr>
          <p:nvPr>
            <p:ph type="ctrTitle"/>
          </p:nvPr>
        </p:nvSpPr>
        <p:spPr>
          <a:xfrm>
            <a:off x="214282" y="-16"/>
            <a:ext cx="8715436" cy="1214438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Стовщення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міжчасточкових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перетинок</a:t>
            </a: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interlobular </a:t>
            </a:r>
            <a:r>
              <a:rPr lang="en-US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septal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thickening</a:t>
            </a:r>
            <a:r>
              <a:rPr lang="uk-UA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endParaRPr lang="uk-UA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86314" y="1357298"/>
            <a:ext cx="407196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Гістологічний зразок пацієнта з </a:t>
            </a:r>
            <a:r>
              <a:rPr lang="uk-UA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лімфангітним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поширенням пухлини ‒ вторинні легеневі часточки з вузликами пухлини (</a:t>
            </a:r>
            <a:r>
              <a:rPr lang="uk-UA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великі стрілки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algn="ctr"/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uk-UA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міжчасточкових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перетинках. Пухлина (</a:t>
            </a:r>
            <a:r>
              <a:rPr lang="uk-UA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маленька стрілка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в </a:t>
            </a:r>
            <a:r>
              <a:rPr lang="uk-UA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центродольковій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перибронховаскулярній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ділянці. (Г-Е; 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/>
              </a:rPr>
              <a:t>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10.)</a:t>
            </a:r>
            <a:endParaRPr lang="uk-UA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428735"/>
            <a:ext cx="4601459" cy="5160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Центролобулярні</a:t>
            </a: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6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вузлики</a:t>
            </a:r>
            <a:endParaRPr lang="en-US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Centrilobular</a:t>
            </a: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nodules</a:t>
            </a: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142984"/>
            <a:ext cx="4071966" cy="565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1785926"/>
            <a:ext cx="4357718" cy="4214842"/>
          </a:xfrm>
        </p:spPr>
        <p:txBody>
          <a:bodyPr>
            <a:no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Центродолькові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вузлики при алергійному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пневмоніті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ТЗ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КТ-скан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‒ малі нечіткі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центродолькові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вузлики, відокремлені від плевральної поверхні і щілини на кілька міліметрів. Вузлики виникають 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центродолькових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бронхіол і виглядають </a:t>
            </a:r>
          </a:p>
          <a:p>
            <a:pPr>
              <a:lnSpc>
                <a:spcPts val="2500"/>
              </a:lnSpc>
              <a:spcBef>
                <a:spcPts val="0"/>
              </a:spcBef>
            </a:pP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лобулярні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розетки (</a:t>
            </a:r>
            <a:r>
              <a:rPr lang="uk-UA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стрілки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ru-RU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85720" y="0"/>
            <a:ext cx="857256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Центролобулярні</a:t>
            </a: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6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вузлики</a:t>
            </a:r>
            <a:endParaRPr lang="en-US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Centrilobular</a:t>
            </a: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nodules</a:t>
            </a: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357826"/>
            <a:ext cx="9144000" cy="1571636"/>
          </a:xfrm>
        </p:spPr>
        <p:txBody>
          <a:bodyPr>
            <a:noAutofit/>
          </a:bodyPr>
          <a:lstStyle/>
          <a:p>
            <a:pPr>
              <a:lnSpc>
                <a:spcPts val="2500"/>
              </a:lnSpc>
              <a:spcBef>
                <a:spcPts val="0"/>
              </a:spcBef>
            </a:pPr>
            <a:r>
              <a:rPr lang="uk-UA" sz="2400" dirty="0">
                <a:solidFill>
                  <a:schemeClr val="bg1"/>
                </a:solidFill>
              </a:rPr>
              <a:t>Гістологічний зразок  того ж хворого ‒ нечіткі </a:t>
            </a:r>
            <a:r>
              <a:rPr lang="uk-UA" sz="2400" dirty="0" err="1">
                <a:solidFill>
                  <a:schemeClr val="bg1"/>
                </a:solidFill>
              </a:rPr>
              <a:t>перибронхіолярні</a:t>
            </a:r>
            <a:r>
              <a:rPr lang="uk-UA" sz="2400" dirty="0">
                <a:solidFill>
                  <a:schemeClr val="bg1"/>
                </a:solidFill>
              </a:rPr>
              <a:t> і альвеолярні інфільтрати (</a:t>
            </a:r>
            <a:r>
              <a:rPr lang="uk-UA" sz="2400" i="1" dirty="0">
                <a:solidFill>
                  <a:schemeClr val="bg1"/>
                </a:solidFill>
              </a:rPr>
              <a:t>великі стрілки</a:t>
            </a:r>
            <a:r>
              <a:rPr lang="uk-UA" sz="2400" dirty="0">
                <a:solidFill>
                  <a:schemeClr val="bg1"/>
                </a:solidFill>
              </a:rPr>
              <a:t>), поширені в центрі дольки. </a:t>
            </a:r>
            <a:r>
              <a:rPr lang="uk-UA" sz="2400" dirty="0" err="1">
                <a:solidFill>
                  <a:schemeClr val="bg1"/>
                </a:solidFill>
              </a:rPr>
              <a:t>Міждолькові</a:t>
            </a:r>
            <a:r>
              <a:rPr lang="uk-UA" sz="2400" dirty="0">
                <a:solidFill>
                  <a:schemeClr val="bg1"/>
                </a:solidFill>
              </a:rPr>
              <a:t> перетинки (</a:t>
            </a:r>
            <a:r>
              <a:rPr lang="uk-UA" sz="2400" i="1" dirty="0">
                <a:solidFill>
                  <a:schemeClr val="bg1"/>
                </a:solidFill>
              </a:rPr>
              <a:t>маленькі стрілки</a:t>
            </a:r>
            <a:r>
              <a:rPr lang="uk-UA" sz="2400" dirty="0">
                <a:solidFill>
                  <a:schemeClr val="bg1"/>
                </a:solidFill>
              </a:rPr>
              <a:t>) розмежують три часточки (збільшення</a:t>
            </a:r>
            <a:r>
              <a:rPr lang="uk-UA" sz="2400" dirty="0">
                <a:solidFill>
                  <a:schemeClr val="bg1"/>
                </a:solidFill>
                <a:sym typeface="Symbol"/>
              </a:rPr>
              <a:t></a:t>
            </a:r>
            <a:r>
              <a:rPr lang="uk-UA" sz="2400" dirty="0">
                <a:solidFill>
                  <a:schemeClr val="bg1"/>
                </a:solidFill>
              </a:rPr>
              <a:t>15.)</a:t>
            </a:r>
            <a:endParaRPr lang="ru-RU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3102" y="1085851"/>
            <a:ext cx="5384980" cy="427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-214346" y="0"/>
            <a:ext cx="935837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Центролобулярні</a:t>
            </a:r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3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вузлики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Centrilobular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nodules</a:t>
            </a:r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4" y="1428736"/>
            <a:ext cx="4000496" cy="3143272"/>
          </a:xfrm>
        </p:spPr>
        <p:txBody>
          <a:bodyPr>
            <a:noAutofit/>
          </a:bodyPr>
          <a:lstStyle/>
          <a:p>
            <a:pPr>
              <a:lnSpc>
                <a:spcPts val="2700"/>
              </a:lnSpc>
              <a:spcBef>
                <a:spcPts val="0"/>
              </a:spcBef>
            </a:pPr>
            <a:r>
              <a:rPr lang="uk-UA" sz="2800" dirty="0">
                <a:solidFill>
                  <a:schemeClr val="bg1"/>
                </a:solidFill>
              </a:rPr>
              <a:t>ТЗ </a:t>
            </a:r>
            <a:r>
              <a:rPr lang="en-US" sz="2800" dirty="0">
                <a:solidFill>
                  <a:schemeClr val="bg1"/>
                </a:solidFill>
              </a:rPr>
              <a:t>КТ</a:t>
            </a:r>
            <a:r>
              <a:rPr lang="uk-UA" sz="2800" dirty="0" err="1">
                <a:solidFill>
                  <a:schemeClr val="bg1"/>
                </a:solidFill>
              </a:rPr>
              <a:t>-скан</a:t>
            </a:r>
            <a:r>
              <a:rPr lang="uk-UA" sz="2800" dirty="0">
                <a:solidFill>
                  <a:schemeClr val="bg1"/>
                </a:solidFill>
              </a:rPr>
              <a:t> </a:t>
            </a:r>
            <a:r>
              <a:rPr lang="en-US" sz="2800" dirty="0">
                <a:solidFill>
                  <a:schemeClr val="bg1"/>
                </a:solidFill>
              </a:rPr>
              <a:t>у </a:t>
            </a:r>
            <a:r>
              <a:rPr lang="en-US" sz="2800" dirty="0" err="1">
                <a:solidFill>
                  <a:schemeClr val="bg1"/>
                </a:solidFill>
              </a:rPr>
              <a:t>пацієнта</a:t>
            </a:r>
            <a:r>
              <a:rPr lang="en-US" sz="2800" dirty="0">
                <a:solidFill>
                  <a:schemeClr val="bg1"/>
                </a:solidFill>
              </a:rPr>
              <a:t> з </a:t>
            </a:r>
            <a:r>
              <a:rPr lang="en-US" sz="2800" dirty="0" err="1">
                <a:solidFill>
                  <a:schemeClr val="bg1"/>
                </a:solidFill>
              </a:rPr>
              <a:t>фолікулярн</a:t>
            </a:r>
            <a:r>
              <a:rPr lang="uk-UA" sz="2800" dirty="0" err="1">
                <a:solidFill>
                  <a:schemeClr val="bg1"/>
                </a:solidFill>
              </a:rPr>
              <a:t>им</a:t>
            </a:r>
            <a:r>
              <a:rPr lang="uk-UA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бронх</a:t>
            </a:r>
            <a:r>
              <a:rPr lang="uk-UA" sz="2800" dirty="0">
                <a:solidFill>
                  <a:schemeClr val="bg1"/>
                </a:solidFill>
              </a:rPr>
              <a:t>і</a:t>
            </a:r>
            <a:r>
              <a:rPr lang="en-US" sz="2800" dirty="0" err="1">
                <a:solidFill>
                  <a:schemeClr val="bg1"/>
                </a:solidFill>
              </a:rPr>
              <a:t>ол</a:t>
            </a:r>
            <a:r>
              <a:rPr lang="uk-UA" sz="2800" dirty="0">
                <a:solidFill>
                  <a:schemeClr val="bg1"/>
                </a:solidFill>
              </a:rPr>
              <a:t>і</a:t>
            </a:r>
            <a:r>
              <a:rPr lang="en-US" sz="2800" dirty="0">
                <a:solidFill>
                  <a:schemeClr val="bg1"/>
                </a:solidFill>
              </a:rPr>
              <a:t>т</a:t>
            </a:r>
            <a:r>
              <a:rPr lang="uk-UA" sz="2800" dirty="0">
                <a:solidFill>
                  <a:schemeClr val="bg1"/>
                </a:solidFill>
              </a:rPr>
              <a:t>ом </a:t>
            </a:r>
            <a:r>
              <a:rPr lang="en-US" sz="2800" dirty="0">
                <a:solidFill>
                  <a:schemeClr val="bg1"/>
                </a:solidFill>
              </a:rPr>
              <a:t>‒ </a:t>
            </a:r>
            <a:endParaRPr lang="uk-UA" sz="2800" dirty="0">
              <a:solidFill>
                <a:schemeClr val="bg1"/>
              </a:solidFill>
            </a:endParaRPr>
          </a:p>
          <a:p>
            <a:pPr>
              <a:lnSpc>
                <a:spcPts val="2700"/>
              </a:lnSpc>
              <a:spcBef>
                <a:spcPts val="0"/>
              </a:spcBef>
            </a:pPr>
            <a:r>
              <a:rPr lang="uk-UA" sz="2800" dirty="0">
                <a:solidFill>
                  <a:schemeClr val="bg1"/>
                </a:solidFill>
              </a:rPr>
              <a:t>малі нечіткі </a:t>
            </a:r>
            <a:r>
              <a:rPr lang="en-US" sz="2800" dirty="0" err="1">
                <a:solidFill>
                  <a:schemeClr val="bg1"/>
                </a:solidFill>
              </a:rPr>
              <a:t>центрочаст</a:t>
            </a:r>
            <a:r>
              <a:rPr lang="uk-UA" sz="2800" dirty="0" err="1">
                <a:solidFill>
                  <a:schemeClr val="bg1"/>
                </a:solidFill>
              </a:rPr>
              <a:t>оч</a:t>
            </a:r>
            <a:r>
              <a:rPr lang="en-US" sz="2800" dirty="0" err="1">
                <a:solidFill>
                  <a:schemeClr val="bg1"/>
                </a:solidFill>
              </a:rPr>
              <a:t>кові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вузлики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  <a:endParaRPr lang="uk-UA" sz="2800" dirty="0">
              <a:solidFill>
                <a:schemeClr val="bg1"/>
              </a:solidFill>
            </a:endParaRPr>
          </a:p>
          <a:p>
            <a:pPr>
              <a:lnSpc>
                <a:spcPts val="2700"/>
              </a:lnSpc>
              <a:spcBef>
                <a:spcPts val="0"/>
              </a:spcBef>
            </a:pPr>
            <a:r>
              <a:rPr lang="uk-UA" sz="2800" dirty="0">
                <a:solidFill>
                  <a:schemeClr val="bg1"/>
                </a:solidFill>
              </a:rPr>
              <a:t>Подекуди </a:t>
            </a:r>
            <a:r>
              <a:rPr lang="en-US" sz="2800" dirty="0">
                <a:solidFill>
                  <a:schemeClr val="bg1"/>
                </a:solidFill>
              </a:rPr>
              <a:t>(</a:t>
            </a:r>
            <a:r>
              <a:rPr lang="en-US" sz="2800" i="1" dirty="0" err="1">
                <a:solidFill>
                  <a:schemeClr val="bg1"/>
                </a:solidFill>
              </a:rPr>
              <a:t>стрілки</a:t>
            </a:r>
            <a:r>
              <a:rPr lang="en-US" sz="2800" dirty="0">
                <a:solidFill>
                  <a:schemeClr val="bg1"/>
                </a:solidFill>
              </a:rPr>
              <a:t>) </a:t>
            </a:r>
            <a:r>
              <a:rPr lang="en-US" sz="2800" dirty="0" err="1">
                <a:solidFill>
                  <a:schemeClr val="bg1"/>
                </a:solidFill>
              </a:rPr>
              <a:t>вони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оточ</a:t>
            </a:r>
            <a:r>
              <a:rPr lang="uk-UA" sz="2800" dirty="0" err="1">
                <a:solidFill>
                  <a:schemeClr val="bg1"/>
                </a:solidFill>
              </a:rPr>
              <a:t>ують</a:t>
            </a:r>
            <a:r>
              <a:rPr lang="uk-UA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розширені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центрочаст</a:t>
            </a:r>
            <a:r>
              <a:rPr lang="uk-UA" sz="2800" dirty="0" err="1">
                <a:solidFill>
                  <a:schemeClr val="bg1"/>
                </a:solidFill>
              </a:rPr>
              <a:t>оч</a:t>
            </a:r>
            <a:r>
              <a:rPr lang="en-US" sz="2800" dirty="0" err="1">
                <a:solidFill>
                  <a:schemeClr val="bg1"/>
                </a:solidFill>
              </a:rPr>
              <a:t>кові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бронхіол</a:t>
            </a:r>
            <a:r>
              <a:rPr lang="uk-UA" sz="2800" dirty="0">
                <a:solidFill>
                  <a:schemeClr val="bg1"/>
                </a:solidFill>
              </a:rPr>
              <a:t>и</a:t>
            </a:r>
            <a:r>
              <a:rPr lang="en-US" sz="2800" dirty="0"/>
              <a:t>.</a:t>
            </a:r>
            <a:endParaRPr lang="ru-RU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5776" y="1428736"/>
            <a:ext cx="4962532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14282" y="1"/>
            <a:ext cx="86439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Центролобулярні</a:t>
            </a:r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36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вузлики</a:t>
            </a:r>
          </a:p>
          <a:p>
            <a:pPr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Centrilobular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nodules</a:t>
            </a:r>
            <a:r>
              <a:rPr lang="uk-UA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4" y="1214422"/>
            <a:ext cx="4000496" cy="5214974"/>
          </a:xfrm>
        </p:spPr>
        <p:txBody>
          <a:bodyPr>
            <a:noAutofit/>
          </a:bodyPr>
          <a:lstStyle/>
          <a:p>
            <a:pPr>
              <a:lnSpc>
                <a:spcPts val="2700"/>
              </a:lnSpc>
              <a:spcBef>
                <a:spcPts val="0"/>
              </a:spcBef>
            </a:pP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Гістологічн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ий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зраз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endParaRPr lang="uk-UA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700"/>
              </a:lnSpc>
              <a:spcBef>
                <a:spcPts val="0"/>
              </a:spcBef>
            </a:pP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 </a:t>
            </a: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біопсії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леген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uk-UA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ts val="2700"/>
              </a:lnSpc>
              <a:spcBef>
                <a:spcPts val="0"/>
              </a:spcBef>
            </a:pP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пацієнта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 </a:t>
            </a: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дифузн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им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панбронхіоліт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ом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8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Маленькі</a:t>
            </a:r>
            <a:r>
              <a:rPr lang="en-US" sz="28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стрілки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міт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ь </a:t>
            </a: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вторинн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 </a:t>
            </a: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часточку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Перибронхіолярні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інфільтрати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28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велика</a:t>
            </a:r>
            <a:r>
              <a:rPr lang="en-US" sz="28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стрілка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переважають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центрах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кількох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вторинних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часточок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Центрочаст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оч</a:t>
            </a: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кові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бронхіол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en-US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розширені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(Н-Е; 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/>
              </a:rPr>
              <a:t>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10.)</a:t>
            </a:r>
            <a:endParaRPr lang="ru-RU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357298"/>
            <a:ext cx="492807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00108"/>
            <a:ext cx="9144000" cy="4500594"/>
          </a:xfrm>
        </p:spPr>
        <p:txBody>
          <a:bodyPr>
            <a:noAutofit/>
          </a:bodyPr>
          <a:lstStyle/>
          <a:p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Характеризується розподілом уздовж або поруч з лімфатичними судинами легені. Напрямок лімфатичних судин пролягає вздовж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бронхо-васкулярних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пучків, в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міжчасточкових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перегородках, навколо великих легеневих вен і в плеврі; альвеоли не мають лімфатичних судин. На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КТ-сканах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патологічні відхилення уздовж шляху з легеневих лімфатичних судин, тобто в коренях, далі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периваскулярному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і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центрочастковому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інтерстиції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 в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міжчасточкових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перегородках і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субплеврально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і є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перилімфатичним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розподілом. Цей розподіл зазвичай буває при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саркоїдозі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і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лімфангіїтному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поширенні раку</a:t>
            </a:r>
            <a:endParaRPr lang="ru-RU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57232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uk-UA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Перилімфатичний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розподіл </a:t>
            </a:r>
            <a:b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perilymphatic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distribution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3200" dirty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57232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uk-UA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Перилімфатичний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розподіл </a:t>
            </a:r>
            <a:b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perilymphatic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distribution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3200" dirty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572000" y="1285860"/>
            <a:ext cx="4572000" cy="5429288"/>
          </a:xfrm>
        </p:spPr>
        <p:txBody>
          <a:bodyPr>
            <a:normAutofit/>
          </a:bodyPr>
          <a:lstStyle/>
          <a:p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КТ-скані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патологічні відхилення уздовж шляху </a:t>
            </a:r>
          </a:p>
          <a:p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 легеневих лімфатичних судин, тобто з коренів, далі по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периваскулярному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і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центрочастковому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інтерстиції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та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міжчасточкових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перетинках і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субплеврально</a:t>
            </a:r>
            <a:endParaRPr lang="uk-UA" sz="2800" dirty="0"/>
          </a:p>
        </p:txBody>
      </p:sp>
      <p:pic>
        <p:nvPicPr>
          <p:cNvPr id="2050" name="Picture 2" descr="Перилімфатик розподі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857232"/>
            <a:ext cx="4307001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2876"/>
            <a:ext cx="9144000" cy="857232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uk-UA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Перилобулярний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розподіл </a:t>
            </a:r>
            <a:b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perilobular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distribution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3200" dirty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0" y="1285860"/>
            <a:ext cx="9144000" cy="5429288"/>
          </a:xfrm>
        </p:spPr>
        <p:txBody>
          <a:bodyPr>
            <a:normAutofit/>
          </a:bodyPr>
          <a:lstStyle/>
          <a:p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Перилобулярна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ділянка включає структури, які межують з периферією вторинної легеневої часточки. На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КТ-сканах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картина характеризується розподілом вздовж структур, які є межею легеневих часточок (тобто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міждолькові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перегородки, вісцеральна плевра і судини). Цей термін найчастіше використовується в контексті опису картини захворювань (наприклад,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перилобулярна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організація пневмонії), які уражають в основному поверхні вторинної легеневої часточки. Це може нагадувати невиразне потовщення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міжчасточкових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перетинок.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57232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uk-UA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Перилобулярний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розподіл </a:t>
            </a:r>
            <a:b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perilobular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distribution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3200" dirty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572000" y="1785926"/>
            <a:ext cx="4572000" cy="3714776"/>
          </a:xfrm>
        </p:spPr>
        <p:txBody>
          <a:bodyPr>
            <a:normAutofit/>
          </a:bodyPr>
          <a:lstStyle/>
          <a:p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Картина характеризується розподілом вздовж структур, які є межею легеневих часточок</a:t>
            </a:r>
            <a:endParaRPr lang="uk-UA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857232"/>
            <a:ext cx="430306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462614"/>
            <a:ext cx="9144000" cy="1752600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uk-UA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Повітряний міхур більше 1 см в діаметрі, різко обмежований тонкою стінкою товщиною не більш </a:t>
            </a:r>
          </a:p>
          <a:p>
            <a:pPr>
              <a:lnSpc>
                <a:spcPct val="70000"/>
              </a:lnSpc>
            </a:pPr>
            <a:r>
              <a:rPr lang="uk-UA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ніж 1 мм. Булла, зазвичай, супроводжується емфізематозними змінами в навколишній легені. </a:t>
            </a:r>
            <a:endParaRPr lang="ru-RU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C:\Users\user\Pictures\Булла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500042"/>
            <a:ext cx="6072229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3207" y="1"/>
            <a:ext cx="3357586" cy="571480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uk-UA" sz="32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Була (</a:t>
            </a:r>
            <a:r>
              <a:rPr lang="en-US" sz="32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bulla</a:t>
            </a:r>
            <a:r>
              <a:rPr lang="uk-UA" sz="32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3200" b="1" dirty="0">
              <a:ln>
                <a:solidFill>
                  <a:srgbClr val="FFFF00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5000636"/>
            <a:ext cx="8715436" cy="1643074"/>
          </a:xfrm>
        </p:spPr>
        <p:txBody>
          <a:bodyPr>
            <a:noAutofit/>
          </a:bodyPr>
          <a:lstStyle/>
          <a:p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Пухирі ‒ невеликі повітряні бульбашки під вісцеральною плеврою не більше 1 см в діаметрі. </a:t>
            </a:r>
          </a:p>
          <a:p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</a:t>
            </a:r>
            <a:r>
              <a:rPr lang="uk-UA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КТ-скані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пухир має вигляд тонкостінного </a:t>
            </a:r>
            <a:r>
              <a:rPr lang="uk-UA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кістозного</a:t>
            </a:r>
            <a:r>
              <a:rPr lang="uk-UA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повітряного простору, прилеглого до плеври. </a:t>
            </a:r>
            <a:endParaRPr lang="ru-RU" sz="2000" b="1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269805"/>
            <a:ext cx="4657188" cy="3587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76456" y="714356"/>
            <a:ext cx="3488160" cy="4332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3207" y="357166"/>
            <a:ext cx="3357586" cy="571480"/>
          </a:xfrm>
        </p:spPr>
        <p:txBody>
          <a:bodyPr>
            <a:noAutofit/>
          </a:bodyPr>
          <a:lstStyle/>
          <a:p>
            <a:r>
              <a:rPr lang="uk-UA" sz="36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Пухир (</a:t>
            </a:r>
            <a:r>
              <a:rPr lang="uk-UA" sz="3600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bleb</a:t>
            </a:r>
            <a:r>
              <a:rPr lang="uk-UA" sz="36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3207" y="1"/>
            <a:ext cx="3357586" cy="571480"/>
          </a:xfrm>
        </p:spPr>
        <p:txBody>
          <a:bodyPr>
            <a:noAutofit/>
          </a:bodyPr>
          <a:lstStyle/>
          <a:p>
            <a:r>
              <a:rPr lang="uk-UA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Кіста (</a:t>
            </a:r>
            <a:r>
              <a:rPr lang="uk-UA" sz="3600" b="1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cyst</a:t>
            </a:r>
            <a:r>
              <a:rPr lang="uk-UA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)</a:t>
            </a:r>
            <a:endParaRPr lang="uk-UA" sz="3600" dirty="0">
              <a:ln>
                <a:solidFill>
                  <a:srgbClr val="FFFF00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5" name="Picture 4" descr="C:\Users\user\Pictures\Кіста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928670"/>
            <a:ext cx="457203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57752" y="928670"/>
            <a:ext cx="4286248" cy="4752996"/>
          </a:xfrm>
        </p:spPr>
        <p:txBody>
          <a:bodyPr>
            <a:noAutofit/>
          </a:bodyPr>
          <a:lstStyle/>
          <a:p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Круглий обмежений простір в оточенні епітеліальних або фіброзних стінок змінної товщини. На знімку і </a:t>
            </a:r>
            <a:r>
              <a:rPr lang="uk-UA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КТ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виглядає як кругле просвітлення з чіткою межею з нормальною легенею. Мають мінливої товщини стіни, але переважно тонкостінні </a:t>
            </a:r>
          </a:p>
          <a:p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(&gt; 2 мм). Не </a:t>
            </a:r>
            <a:r>
              <a:rPr lang="uk-UA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пов</a:t>
            </a:r>
            <a:r>
              <a:rPr lang="en-US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'</a:t>
            </a:r>
            <a:r>
              <a:rPr lang="uk-UA" sz="2400" dirty="0" err="1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язані</a:t>
            </a:r>
            <a:r>
              <a:rPr lang="uk-UA" sz="24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 емфіземою, зазвичай містять повітря, але іноді рідину чи твердий матеріал.. </a:t>
            </a:r>
            <a:endParaRPr lang="ru-RU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1" y="4786322"/>
            <a:ext cx="8751155" cy="2071678"/>
          </a:xfrm>
        </p:spPr>
        <p:txBody>
          <a:bodyPr>
            <a:normAutofit fontScale="70000" lnSpcReduction="20000"/>
          </a:bodyPr>
          <a:lstStyle/>
          <a:p>
            <a:r>
              <a:rPr lang="uk-UA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Пневматоцелє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тонкостінний газонаповнений міхур в легені. Найбільш частими чинниками виникнення є гостра пневмонія, травма або аспірації газованої рідини. Зазвичай, минущі. Механізмом розвитку вважається поєднання некрозу паренхіми і утворення клапанної обструкції дихальних шляхів. На рентгенограмах і </a:t>
            </a:r>
            <a:r>
              <a:rPr lang="uk-UA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КТ-сканах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має вигляд круглого тонкостінного повітряного міхура в легені 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7158" y="71414"/>
            <a:ext cx="8429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Пневматоцелє</a:t>
            </a:r>
            <a:r>
              <a:rPr lang="uk-UA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uk-UA" sz="3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pneumatocele</a:t>
            </a:r>
            <a:r>
              <a:rPr lang="uk-UA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uk-UA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02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2671" y="785794"/>
            <a:ext cx="5313973" cy="3945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0100" y="1"/>
            <a:ext cx="7000924" cy="571480"/>
          </a:xfrm>
        </p:spPr>
        <p:txBody>
          <a:bodyPr>
            <a:noAutofit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Каверна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[</a:t>
            </a:r>
            <a:r>
              <a:rPr lang="ru-RU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порожнина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]</a:t>
            </a:r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(</a:t>
            </a:r>
            <a:r>
              <a:rPr lang="uk-UA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cavity</a:t>
            </a:r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29322" y="785794"/>
            <a:ext cx="3214678" cy="600079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Має вид просвітлення або площі малої щільності в межах консолідації легені, маси або вузлика. </a:t>
            </a:r>
          </a:p>
          <a:p>
            <a:pPr>
              <a:lnSpc>
                <a:spcPct val="80000"/>
              </a:lnSpc>
            </a:pPr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 разі розпаду консолідації продукт розпаду може евакуюватися через бронхи і залишити тільки тонкі стінки. Виникає порожнина,яка лише іноді може містити рідину. Не є синонімом </a:t>
            </a:r>
            <a:r>
              <a:rPr lang="uk-UA" sz="2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абсцесу</a:t>
            </a:r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4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F:\КАФЕДРА\ЛЕКЦІЇ\06 Майстерня\01 В роботі\Торакльна радіологія\03 Глоссар Торак радиол\085 каверна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642918"/>
            <a:ext cx="5678168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0100" y="1"/>
            <a:ext cx="7000924" cy="571480"/>
          </a:xfrm>
        </p:spPr>
        <p:txBody>
          <a:bodyPr>
            <a:noAutofit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Каверна (</a:t>
            </a:r>
            <a:r>
              <a:rPr lang="uk-UA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cavity</a:t>
            </a:r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000636"/>
            <a:ext cx="9144000" cy="1643074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Має вид просвітлення або площі малої щільності в межах консолідації легені, маси або вузлика. У разі розпаду консолідації продукт розпаду може евакуюватися через бронхи і залишити тільки тонкі стінки. Виникає порожнина,яка лише іноді може містити рідину. Не є синонімом </a:t>
            </a:r>
            <a:r>
              <a:rPr lang="uk-UA" sz="2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абсцесу</a:t>
            </a:r>
            <a:r>
              <a:rPr lang="uk-UA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2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C:\Users\user\Pictures\Маса з порожниною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714356"/>
            <a:ext cx="5715040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0100" y="1"/>
            <a:ext cx="7000924" cy="571480"/>
          </a:xfrm>
        </p:spPr>
        <p:txBody>
          <a:bodyPr>
            <a:noAutofit/>
          </a:bodyPr>
          <a:lstStyle/>
          <a:p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Каверни (</a:t>
            </a:r>
            <a:r>
              <a:rPr lang="uk-UA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cavity</a:t>
            </a:r>
            <a:r>
              <a:rPr lang="uk-UA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214950"/>
            <a:ext cx="9144000" cy="100013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uk-UA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КТ</a:t>
            </a:r>
            <a: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і фотографії патологічного зразка фіксованої легені пацієнта з туберкульозом ‒ безліч порожнин від </a:t>
            </a:r>
            <a:r>
              <a:rPr lang="uk-UA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казеозного</a:t>
            </a:r>
            <a: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некрозу (стрілки)</a:t>
            </a:r>
            <a:endParaRPr lang="ru-RU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00108"/>
            <a:ext cx="9144000" cy="37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158" y="1"/>
            <a:ext cx="8429684" cy="571480"/>
          </a:xfrm>
        </p:spPr>
        <p:txBody>
          <a:bodyPr>
            <a:noAutofit/>
          </a:bodyPr>
          <a:lstStyle/>
          <a:p>
            <a:r>
              <a:rPr lang="uk-UA" sz="3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Псевдопорожнина</a:t>
            </a:r>
            <a:r>
              <a:rPr lang="uk-UA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uk-UA" sz="3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pseudocavity</a:t>
            </a:r>
            <a:r>
              <a:rPr lang="uk-UA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uk-UA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143504" y="1000108"/>
            <a:ext cx="3786214" cy="4071966"/>
          </a:xfrm>
        </p:spPr>
        <p:txBody>
          <a:bodyPr>
            <a:noAutofit/>
          </a:bodyPr>
          <a:lstStyle/>
          <a:p>
            <a:r>
              <a:rPr lang="uk-UA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Псевдопорожнина</a:t>
            </a:r>
            <a:r>
              <a:rPr lang="uk-U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виглядає овальним або круглим осередком прозорості у вузликах, масах або ділянках консолідації. Репрезентує збережену паренхіму, нормальні чи </a:t>
            </a:r>
            <a:r>
              <a:rPr lang="uk-UA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ектазовані</a:t>
            </a:r>
            <a:r>
              <a:rPr lang="uk-U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бронхи або осередки емфіземи, а не кавітації. Ці </a:t>
            </a:r>
            <a:r>
              <a:rPr lang="uk-UA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псевдопорожнини</a:t>
            </a:r>
            <a:r>
              <a:rPr lang="uk-U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зазвичай мають розмір менше 1 см в діаметрі. Описані в пацієнтів з аденокарциномою (рис), </a:t>
            </a:r>
            <a:r>
              <a:rPr lang="uk-UA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бронхіолоальвеолярною</a:t>
            </a:r>
            <a:r>
              <a:rPr lang="uk-UA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карциномою і доброякісними захворюваннями, такими як інфекційна пневмонія</a:t>
            </a:r>
            <a:r>
              <a:rPr lang="uk-U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endParaRPr lang="uk-UA" sz="1000" dirty="0"/>
          </a:p>
        </p:txBody>
      </p:sp>
      <p:pic>
        <p:nvPicPr>
          <p:cNvPr id="179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1181105"/>
            <a:ext cx="4904486" cy="5033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714380"/>
          </a:xfrm>
        </p:spPr>
        <p:txBody>
          <a:bodyPr>
            <a:normAutofit/>
          </a:bodyPr>
          <a:lstStyle/>
          <a:p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Інфаркт легені (</a:t>
            </a:r>
            <a:r>
              <a:rPr lang="uk-UA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pulmonary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infarct</a:t>
            </a:r>
            <a:r>
              <a:rPr lang="uk-UA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8194" name="Picture 2" descr="F:\КАФЕДРА\ЛЕКЦІЇ\06 Майстерня\01 В роботі\Торакльна радіологія\03 Глоссар Торак радиол\Інфаркт легені cop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41060" y="928670"/>
            <a:ext cx="7274278" cy="5286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439" y="2500306"/>
            <a:ext cx="8643998" cy="3214710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Частина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периферичної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зони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легені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оточена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нкою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зної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товщини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та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заповнена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пов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трям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нка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може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бути тонкою, як при л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мфоанг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оматоз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або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стовщеною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як при 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опатичному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легеневому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броз</a:t>
            </a:r>
            <a:r>
              <a:rPr lang="en-US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Синоніми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була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en-US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ста</a:t>
            </a:r>
            <a:r>
              <a:rPr lang="ru-RU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чарункова</a:t>
            </a:r>
            <a:r>
              <a:rPr lang="ru-RU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к</a:t>
            </a:r>
            <a:r>
              <a:rPr lang="en-US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ста</a:t>
            </a:r>
            <a:endParaRPr lang="uk-UA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7158" y="657035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en-US" sz="3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3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стозний</a:t>
            </a: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пов</a:t>
            </a:r>
            <a:r>
              <a:rPr lang="en-US" sz="3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3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тряний</a:t>
            </a: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прост</a:t>
            </a:r>
            <a:r>
              <a:rPr lang="en-US" sz="3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3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cystic air space</a:t>
            </a:r>
            <a:r>
              <a:rPr lang="uk-UA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endParaRPr lang="uk-UA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5753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Лімфаденопатія (</a:t>
            </a:r>
            <a:r>
              <a:rPr lang="en-US" sz="4000" b="1" dirty="0">
                <a:solidFill>
                  <a:schemeClr val="bg1"/>
                </a:solidFill>
              </a:rPr>
              <a:t>l</a:t>
            </a:r>
            <a:r>
              <a:rPr lang="uk-UA" sz="4000" b="1" dirty="0" err="1">
                <a:solidFill>
                  <a:schemeClr val="bg1"/>
                </a:solidFill>
              </a:rPr>
              <a:t>ymphadenopathy</a:t>
            </a:r>
            <a:r>
              <a:rPr lang="uk-UA" sz="4000" b="1" dirty="0"/>
              <a:t>)</a:t>
            </a:r>
            <a:br>
              <a:rPr lang="uk-UA" sz="4000" dirty="0"/>
            </a:b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643050"/>
            <a:ext cx="8643998" cy="4929222"/>
          </a:xfrm>
        </p:spPr>
        <p:txBody>
          <a:bodyPr>
            <a:normAutofit fontScale="85000" lnSpcReduction="10000"/>
          </a:bodyPr>
          <a:lstStyle/>
          <a:p>
            <a:r>
              <a:rPr lang="uk-UA" dirty="0">
                <a:solidFill>
                  <a:schemeClr val="bg1"/>
                </a:solidFill>
              </a:rPr>
              <a:t>Лімфаденопатія  ‒ у загальному вжитку термін обмежується позначенням збільшення л/в з будь-якої причини. Терміни </a:t>
            </a:r>
            <a:r>
              <a:rPr lang="uk-UA" i="1" dirty="0">
                <a:solidFill>
                  <a:schemeClr val="bg1"/>
                </a:solidFill>
              </a:rPr>
              <a:t>збільшення л/в</a:t>
            </a:r>
            <a:r>
              <a:rPr lang="uk-UA" dirty="0">
                <a:solidFill>
                  <a:schemeClr val="bg1"/>
                </a:solidFill>
              </a:rPr>
              <a:t> (переважний) і </a:t>
            </a:r>
            <a:r>
              <a:rPr lang="uk-UA" i="1" dirty="0" err="1">
                <a:solidFill>
                  <a:schemeClr val="bg1"/>
                </a:solidFill>
              </a:rPr>
              <a:t>аденопатія</a:t>
            </a:r>
            <a:r>
              <a:rPr lang="uk-UA" dirty="0">
                <a:solidFill>
                  <a:schemeClr val="bg1"/>
                </a:solidFill>
              </a:rPr>
              <a:t> є синонімами. Існує широкий діапазон в розмірах нормальних л/в. Лімфовузли середостіння і воріт за даними </a:t>
            </a:r>
            <a:r>
              <a:rPr lang="uk-UA" dirty="0" err="1">
                <a:solidFill>
                  <a:schemeClr val="bg1"/>
                </a:solidFill>
              </a:rPr>
              <a:t>КT</a:t>
            </a:r>
            <a:r>
              <a:rPr lang="uk-UA" dirty="0">
                <a:solidFill>
                  <a:schemeClr val="bg1"/>
                </a:solidFill>
              </a:rPr>
              <a:t> мають розмір до 12 мм. Дещо довільні межі верхнього розміру норми ‒ 10 мм у короткому діаметрі для середостіння і 3 мм для більшості прикореневих вузлів</a:t>
            </a:r>
            <a:r>
              <a:rPr lang="uk-UA" dirty="0"/>
              <a:t>. </a:t>
            </a:r>
          </a:p>
          <a:p>
            <a: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Розміри не дозволяють надійно розрізнити здорові </a:t>
            </a:r>
          </a:p>
          <a:p>
            <a: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 уражені лімфовузли</a:t>
            </a:r>
          </a:p>
          <a:p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5753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Лімфаденопатія (</a:t>
            </a:r>
            <a:r>
              <a:rPr lang="en-US" sz="4000" b="1" dirty="0">
                <a:solidFill>
                  <a:schemeClr val="bg1"/>
                </a:solidFill>
              </a:rPr>
              <a:t>l</a:t>
            </a:r>
            <a:r>
              <a:rPr lang="uk-UA" sz="4000" b="1" dirty="0" err="1">
                <a:solidFill>
                  <a:schemeClr val="bg1"/>
                </a:solidFill>
              </a:rPr>
              <a:t>ymphadenopathy</a:t>
            </a:r>
            <a:r>
              <a:rPr lang="uk-UA" sz="4000" b="1" dirty="0">
                <a:solidFill>
                  <a:schemeClr val="bg1"/>
                </a:solidFill>
              </a:rPr>
              <a:t>)</a:t>
            </a:r>
            <a:br>
              <a:rPr lang="uk-UA" sz="4000" dirty="0">
                <a:solidFill>
                  <a:schemeClr val="bg1"/>
                </a:solidFill>
              </a:rPr>
            </a:b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57158" y="5929330"/>
            <a:ext cx="8429684" cy="642942"/>
          </a:xfrm>
        </p:spPr>
        <p:txBody>
          <a:bodyPr>
            <a:normAutofit/>
          </a:bodyPr>
          <a:lstStyle/>
          <a:p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Лімфаденопатія збільшення лімфовузлів</a:t>
            </a:r>
          </a:p>
        </p:txBody>
      </p:sp>
      <p:pic>
        <p:nvPicPr>
          <p:cNvPr id="176130" name="Picture 2" descr="Лімфаденопатія середос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2032" y="1343034"/>
            <a:ext cx="4093108" cy="4443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5753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Лімфаденопатія кореня </a:t>
            </a:r>
            <a:b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hilar</a:t>
            </a: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lymphadenopathy</a:t>
            </a: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F:\КАФЕДРА\ЛЕКЦІЇ\06 Майстерня\01 В роботі\Торакльна радіологія\03 Глоссар Торак радиол\131Hilar Lymphadenopathy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3561" y="1536073"/>
            <a:ext cx="5376877" cy="51076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5753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Лімфаденопатія кореня </a:t>
            </a:r>
            <a:b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hilar</a:t>
            </a: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lymphadenopathy</a:t>
            </a: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F:\КАФЕДРА\ЛЕКЦІЇ\06 Майстерня\01 В роботі\Торакльна радіологія\03 Глоссар Торак радиол\132 pair 131 CT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1974" y="1571612"/>
            <a:ext cx="6516174" cy="48972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7166"/>
            <a:ext cx="7772400" cy="714380"/>
          </a:xfrm>
        </p:spPr>
        <p:txBody>
          <a:bodyPr>
            <a:normAutofit fontScale="90000"/>
          </a:bodyPr>
          <a:lstStyle/>
          <a:p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Лімфаденопатія  (</a:t>
            </a:r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lymphadenopathy</a:t>
            </a: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F:\КАФЕДРА\ЛЕКЦІЇ\06 Майстерня\01 В роботі\Торакльна радіологія\03 Глоссар Торак радиол\158 Лімфаденопатія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127144"/>
            <a:ext cx="8572500" cy="5016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7166"/>
            <a:ext cx="7772400" cy="714380"/>
          </a:xfrm>
        </p:spPr>
        <p:txBody>
          <a:bodyPr>
            <a:normAutofit fontScale="90000"/>
          </a:bodyPr>
          <a:lstStyle/>
          <a:p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Лімфаденопатія  (</a:t>
            </a:r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lymphadenopathy</a:t>
            </a: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F:\КАФЕДРА\ЛЕКЦІЇ\06 Майстерня\01 В роботі\Торакльна радіологія\03 Глоссар Торак радиол\159 Лімфаденопатія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8785" y="1491615"/>
            <a:ext cx="8955215" cy="39376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142876"/>
            <a:ext cx="8643998" cy="928670"/>
          </a:xfrm>
        </p:spPr>
        <p:txBody>
          <a:bodyPr>
            <a:noAutofit/>
          </a:bodyPr>
          <a:lstStyle/>
          <a:p>
            <a:r>
              <a:rPr lang="uk-UA" sz="3600" b="1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Міцетома</a:t>
            </a:r>
            <a:r>
              <a:rPr lang="uk-UA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  (</a:t>
            </a:r>
            <a:r>
              <a:rPr lang="uk-UA" sz="3600" b="1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mycetoma</a:t>
            </a:r>
            <a:r>
              <a:rPr lang="uk-UA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)</a:t>
            </a:r>
            <a:endParaRPr lang="uk-UA" sz="3600" dirty="0">
              <a:ln>
                <a:solidFill>
                  <a:srgbClr val="FFFF00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5" name="Picture 4" descr="F:\КАФЕДРА\ЛЕКЦІЇ\04 Майстерня\03 В роботі\Торакльна радіологія\Глоссар Торак радиол\Рисунки\40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000108"/>
            <a:ext cx="5572164" cy="521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142876"/>
            <a:ext cx="8643998" cy="928670"/>
          </a:xfrm>
        </p:spPr>
        <p:txBody>
          <a:bodyPr>
            <a:noAutofit/>
          </a:bodyPr>
          <a:lstStyle/>
          <a:p>
            <a:r>
              <a:rPr lang="uk-UA" sz="3600" b="1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Міцетома</a:t>
            </a:r>
            <a:r>
              <a:rPr lang="uk-UA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  (</a:t>
            </a:r>
            <a:r>
              <a:rPr lang="uk-UA" sz="3600" b="1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mycetoma</a:t>
            </a:r>
            <a:r>
              <a:rPr lang="uk-UA" sz="3600" b="1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)</a:t>
            </a:r>
            <a:endParaRPr lang="uk-UA" sz="3600" dirty="0">
              <a:ln>
                <a:solidFill>
                  <a:srgbClr val="FFFF00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0034" y="1305342"/>
            <a:ext cx="835824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Міцетома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— окремий утвір із переплутаних гіф, зазвичай,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Aspergillus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змішаних зі слизом, фібрином і клітинними уламками в порожнині від попереднього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фіброкавернозного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туберкульозу або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саркоїдозу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Порожнина також може бути результатом самої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аспергільозної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пневмонії. </a:t>
            </a:r>
          </a:p>
          <a:p>
            <a:pPr>
              <a:defRPr/>
            </a:pP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порожнині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міцетома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може рухатися залежно від положення пацієнта і проявлятися ознакою </a:t>
            </a:r>
            <a:r>
              <a:rPr lang="uk-UA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повітряний півмісяць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На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КТ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інколи виявляється губчаста структура маси і осередки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звапнення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Синонім 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—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28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грибковй</a:t>
            </a:r>
            <a:r>
              <a:rPr lang="uk-UA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м'яч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uk-UA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142876"/>
            <a:ext cx="8643998" cy="928670"/>
          </a:xfrm>
        </p:spPr>
        <p:txBody>
          <a:bodyPr>
            <a:noAutofit/>
          </a:bodyPr>
          <a:lstStyle/>
          <a:p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Плевральна бляшка (</a:t>
            </a:r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pleural</a:t>
            </a: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plaque</a:t>
            </a:r>
            <a:r>
              <a:rPr lang="uk-UA" sz="3600" b="1" dirty="0">
                <a:solidFill>
                  <a:schemeClr val="bg1"/>
                </a:solidFill>
              </a:rPr>
              <a:t>)</a:t>
            </a:r>
            <a:endParaRPr lang="uk-UA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 descr="плевральна бляш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1000108"/>
            <a:ext cx="4143404" cy="536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142876"/>
            <a:ext cx="8643998" cy="928670"/>
          </a:xfrm>
        </p:spPr>
        <p:txBody>
          <a:bodyPr>
            <a:noAutofit/>
          </a:bodyPr>
          <a:lstStyle/>
          <a:p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Плевральна бляшка (</a:t>
            </a:r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pleural</a:t>
            </a: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plaque</a:t>
            </a:r>
            <a:r>
              <a:rPr lang="uk-UA" sz="3600" b="1" dirty="0">
                <a:solidFill>
                  <a:schemeClr val="bg1"/>
                </a:solidFill>
              </a:rPr>
              <a:t>)</a:t>
            </a:r>
            <a:endParaRPr lang="uk-UA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4282" y="1000108"/>
            <a:ext cx="871543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Плевральна бляшка являє собою майже </a:t>
            </a:r>
            <a:r>
              <a:rPr lang="uk-UA" sz="2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безклітинний</a:t>
            </a:r>
            <a:r>
              <a:rPr lang="uk-UA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фіброзно-гіаліновий</a:t>
            </a:r>
            <a:r>
              <a:rPr lang="uk-UA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утвір, що виникає переважно на поверхні </a:t>
            </a:r>
            <a:r>
              <a:rPr lang="uk-UA" sz="2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парієтальної</a:t>
            </a:r>
            <a:r>
              <a:rPr lang="uk-UA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плеври, переважно на діафрагмі і зісподу ребер. Бляшки зазвичай є наслідком попереднього (принаймні, 15 років тому) впливу азбесту. На </a:t>
            </a:r>
            <a:r>
              <a:rPr lang="uk-UA" sz="2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рентгензнімках</a:t>
            </a:r>
            <a:r>
              <a:rPr lang="uk-UA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uk-UA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 </a:t>
            </a:r>
            <a:r>
              <a:rPr lang="uk-UA" sz="2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КТ-сканах</a:t>
            </a:r>
            <a:r>
              <a:rPr lang="uk-UA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бляшки мають вигляд добре відмежованої ділянки плоского або вузлового потовщення плеври, підвищеного над рівнем інтактної плеври. Часто містять </a:t>
            </a:r>
            <a:r>
              <a:rPr lang="uk-UA" sz="2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кальцифікації</a:t>
            </a:r>
            <a:r>
              <a:rPr lang="uk-UA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Їх розмір варіює </a:t>
            </a:r>
          </a:p>
          <a:p>
            <a:pPr algn="ctr"/>
            <a:r>
              <a:rPr lang="uk-UA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від 1 до біля 5 см в діаметрі. При проекції на легеневе поле на рентгенограмі бляшка може імітувати легеневий вузлик.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142876"/>
            <a:ext cx="8643998" cy="928670"/>
          </a:xfrm>
        </p:spPr>
        <p:txBody>
          <a:bodyPr>
            <a:noAutofit/>
          </a:bodyPr>
          <a:lstStyle/>
          <a:p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Псевдобляшка</a:t>
            </a: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pseudoplaque</a:t>
            </a: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1026" name="Picture 10" descr="псевдобляш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1" y="1214422"/>
            <a:ext cx="4219307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572032" y="1120676"/>
            <a:ext cx="478631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Псевдобляшка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легенева непрозорість, яка межує з вісцеральною плеврою, утворена злитими дрібними вузликами. </a:t>
            </a:r>
          </a:p>
          <a:p>
            <a:pPr>
              <a:defRPr/>
            </a:pP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Вона імітує зовнішній вигляд плевральної бляшки. Ця сутність зустрічається найчастіше при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саркоїдозі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силікозі і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пневмоконіозі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працівників вугільної промисловості.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Олігемія легені (</a:t>
            </a:r>
            <a:r>
              <a:rPr lang="uk-UA" sz="4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lung</a:t>
            </a:r>
            <a:r>
              <a:rPr lang="uk-UA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4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oligemia</a:t>
            </a:r>
            <a:r>
              <a:rPr lang="uk-UA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uk-UA" sz="4000" b="1" dirty="0"/>
              <a:t>)</a:t>
            </a: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00759" y="1071546"/>
            <a:ext cx="2964677" cy="5286412"/>
          </a:xfrm>
        </p:spPr>
        <p:txBody>
          <a:bodyPr>
            <a:normAutofit fontScale="85000" lnSpcReduction="10000"/>
          </a:bodyPr>
          <a:lstStyle/>
          <a:p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Олігемія </a:t>
            </a:r>
            <a:r>
              <a:rPr lang="uk-UA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–зниження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об'єму </a:t>
            </a:r>
            <a:r>
              <a:rPr lang="uk-UA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кровотоку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Найбільш часто це зниження регіональне, але іноді загальне. Проявляється регіональним або поширеним зменшенням розміру і числа легеневих судин 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71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063666"/>
            <a:ext cx="5783083" cy="4079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642910" y="5357826"/>
            <a:ext cx="47547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Олігемія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лівої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легені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(стрілки)</a:t>
            </a:r>
            <a:endParaRPr lang="uk-UA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142983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Перерозподіл легеневого </a:t>
            </a:r>
            <a:r>
              <a:rPr lang="uk-UA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кровотоку</a:t>
            </a:r>
            <a:r>
              <a:rPr lang="uk-UA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uk-UA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pulmonary</a:t>
            </a:r>
            <a:r>
              <a:rPr lang="uk-UA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blood</a:t>
            </a:r>
            <a:r>
              <a:rPr lang="uk-UA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flow</a:t>
            </a:r>
            <a:r>
              <a:rPr lang="uk-UA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redistribution</a:t>
            </a:r>
            <a:r>
              <a:rPr lang="uk-UA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32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285860"/>
            <a:ext cx="8643998" cy="4929222"/>
          </a:xfrm>
        </p:spPr>
        <p:txBody>
          <a:bodyPr>
            <a:normAutofit fontScale="92500" lnSpcReduction="20000"/>
          </a:bodyPr>
          <a:lstStyle/>
          <a:p>
            <a:r>
              <a:rPr lang="uk-UA" dirty="0">
                <a:solidFill>
                  <a:schemeClr val="bg1"/>
                </a:solidFill>
              </a:rPr>
              <a:t>Перерозподіл легеневого </a:t>
            </a:r>
            <a:r>
              <a:rPr lang="uk-UA" dirty="0" err="1">
                <a:solidFill>
                  <a:schemeClr val="bg1"/>
                </a:solidFill>
              </a:rPr>
              <a:t>кровотоку</a:t>
            </a:r>
            <a:r>
              <a:rPr lang="uk-UA" b="1" dirty="0">
                <a:solidFill>
                  <a:schemeClr val="bg1"/>
                </a:solidFill>
              </a:rPr>
              <a:t> </a:t>
            </a:r>
            <a:r>
              <a:rPr lang="uk-UA" dirty="0">
                <a:solidFill>
                  <a:schemeClr val="bg1"/>
                </a:solidFill>
              </a:rPr>
              <a:t>– будь-яке відхилення нормального розподілу </a:t>
            </a:r>
            <a:r>
              <a:rPr lang="uk-UA" dirty="0" err="1">
                <a:solidFill>
                  <a:schemeClr val="bg1"/>
                </a:solidFill>
              </a:rPr>
              <a:t>кровотоку</a:t>
            </a:r>
            <a:r>
              <a:rPr lang="uk-UA" dirty="0">
                <a:solidFill>
                  <a:schemeClr val="bg1"/>
                </a:solidFill>
              </a:rPr>
              <a:t> в легенях, зумовлене збільшенням легеневого судинного опору будь-де в легеневому судинному руслі. Легеневий перерозподіл </a:t>
            </a:r>
            <a:r>
              <a:rPr lang="uk-UA" dirty="0" err="1">
                <a:solidFill>
                  <a:schemeClr val="bg1"/>
                </a:solidFill>
              </a:rPr>
              <a:t>кровотоку</a:t>
            </a:r>
            <a:r>
              <a:rPr lang="uk-UA" dirty="0">
                <a:solidFill>
                  <a:schemeClr val="bg1"/>
                </a:solidFill>
              </a:rPr>
              <a:t> проявляється у зменшенні розміру та/або кількості видимих легеневих судин в одному або кількох ділянках легенів (рис), з відповідним збільшенням кількості та/або розміру легеневих судин в інших частинах легень. Відхилення </a:t>
            </a:r>
            <a:r>
              <a:rPr lang="uk-UA" dirty="0" err="1">
                <a:solidFill>
                  <a:schemeClr val="bg1"/>
                </a:solidFill>
              </a:rPr>
              <a:t>кровотоку</a:t>
            </a:r>
            <a:r>
              <a:rPr lang="uk-UA" dirty="0">
                <a:solidFill>
                  <a:schemeClr val="bg1"/>
                </a:solidFill>
              </a:rPr>
              <a:t> у верхній частці пацієнтів з хворобою </a:t>
            </a:r>
            <a:r>
              <a:rPr lang="uk-UA" dirty="0" err="1">
                <a:solidFill>
                  <a:schemeClr val="bg1"/>
                </a:solidFill>
              </a:rPr>
              <a:t>мітрального</a:t>
            </a:r>
            <a:r>
              <a:rPr lang="uk-UA" dirty="0">
                <a:solidFill>
                  <a:schemeClr val="bg1"/>
                </a:solidFill>
              </a:rPr>
              <a:t> клапана є </a:t>
            </a:r>
            <a:r>
              <a:rPr lang="uk-UA" dirty="0" err="1">
                <a:solidFill>
                  <a:schemeClr val="bg1"/>
                </a:solidFill>
              </a:rPr>
              <a:t>архетиповим</a:t>
            </a:r>
            <a:r>
              <a:rPr lang="uk-UA" dirty="0">
                <a:solidFill>
                  <a:schemeClr val="bg1"/>
                </a:solidFill>
              </a:rPr>
              <a:t> прикладом перерозподілу.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142983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Перерозподіл легеневого </a:t>
            </a:r>
            <a:r>
              <a:rPr lang="uk-UA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кровотоку</a:t>
            </a:r>
            <a:r>
              <a:rPr lang="uk-UA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uk-UA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pulmonary</a:t>
            </a:r>
            <a:r>
              <a:rPr lang="uk-UA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blood</a:t>
            </a:r>
            <a:r>
              <a:rPr lang="uk-UA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flow</a:t>
            </a:r>
            <a:r>
              <a:rPr lang="uk-UA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redistribution</a:t>
            </a:r>
            <a:r>
              <a:rPr lang="uk-UA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32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285860"/>
            <a:ext cx="8643998" cy="4929222"/>
          </a:xfrm>
        </p:spPr>
        <p:txBody>
          <a:bodyPr>
            <a:normAutofit/>
          </a:bodyPr>
          <a:lstStyle/>
          <a:p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78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1851" y="1285883"/>
            <a:ext cx="5141917" cy="537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5753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4000" b="1" dirty="0" err="1">
                <a:solidFill>
                  <a:schemeClr val="bg1"/>
                </a:solidFill>
              </a:rPr>
              <a:t>Пневмомедіастінум</a:t>
            </a:r>
            <a:r>
              <a:rPr lang="uk-UA" sz="4000" b="1" dirty="0">
                <a:solidFill>
                  <a:schemeClr val="bg1"/>
                </a:solidFill>
              </a:rPr>
              <a:t> (</a:t>
            </a:r>
            <a:r>
              <a:rPr lang="uk-UA" sz="4000" b="1" dirty="0" err="1">
                <a:solidFill>
                  <a:schemeClr val="bg1"/>
                </a:solidFill>
              </a:rPr>
              <a:t>pneumomediastinum</a:t>
            </a:r>
            <a:r>
              <a:rPr lang="uk-UA" sz="4000" b="1" dirty="0">
                <a:solidFill>
                  <a:schemeClr val="bg1"/>
                </a:solidFill>
              </a:rPr>
              <a:t>)</a:t>
            </a:r>
            <a:br>
              <a:rPr lang="uk-UA" sz="4000" dirty="0">
                <a:solidFill>
                  <a:schemeClr val="bg1"/>
                </a:solidFill>
              </a:rPr>
            </a:b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720" y="1643050"/>
            <a:ext cx="8643998" cy="500066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uk-UA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Пневмомедіастінум</a:t>
            </a:r>
            <a:r>
              <a:rPr lang="uk-U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наявність газу в </a:t>
            </a:r>
            <a:r>
              <a:rPr lang="uk-UA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медіастинальних</a:t>
            </a:r>
            <a:r>
              <a:rPr lang="uk-U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тканинах за межами стравоходу і </a:t>
            </a:r>
            <a:r>
              <a:rPr lang="uk-UA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трахео-бронхіального</a:t>
            </a:r>
            <a:r>
              <a:rPr lang="uk-U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дерева. Може виникнути в результаті спонтанного розриву альвеол з подальшим проходженням повітря уздовж </a:t>
            </a:r>
            <a:r>
              <a:rPr lang="uk-UA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бронхо-васкулярного</a:t>
            </a:r>
            <a:r>
              <a:rPr lang="uk-U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інтерстиція</a:t>
            </a:r>
            <a:r>
              <a:rPr lang="uk-U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в середостіння. </a:t>
            </a:r>
            <a:r>
              <a:rPr lang="uk-UA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Пневмомедіастінум</a:t>
            </a:r>
            <a:r>
              <a:rPr lang="uk-U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асоціюється передусім з історією астми, сильний кашлем або штучної вентиляції. На рентгенограмах має вигляд прозорих смуг, в основному орієнтованих вертикально (рис). Деякі з цих смуг можуть облямовувати судини і головні бронхи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ru-RU" sz="24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5753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4000" b="1" dirty="0" err="1">
                <a:solidFill>
                  <a:schemeClr val="bg1"/>
                </a:solidFill>
              </a:rPr>
              <a:t>Пневмомедіастінум</a:t>
            </a:r>
            <a:r>
              <a:rPr lang="uk-UA" sz="4000" b="1" dirty="0">
                <a:solidFill>
                  <a:schemeClr val="bg1"/>
                </a:solidFill>
              </a:rPr>
              <a:t> (</a:t>
            </a:r>
            <a:r>
              <a:rPr lang="uk-UA" sz="4000" b="1" dirty="0" err="1">
                <a:solidFill>
                  <a:schemeClr val="bg1"/>
                </a:solidFill>
              </a:rPr>
              <a:t>pneumomediastinum</a:t>
            </a:r>
            <a:r>
              <a:rPr lang="uk-UA" sz="4000" b="1" dirty="0">
                <a:solidFill>
                  <a:schemeClr val="bg1"/>
                </a:solidFill>
              </a:rPr>
              <a:t>)</a:t>
            </a:r>
            <a:br>
              <a:rPr lang="uk-UA" sz="4000" dirty="0">
                <a:solidFill>
                  <a:schemeClr val="bg1"/>
                </a:solidFill>
              </a:rPr>
            </a:b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/>
          </a:p>
        </p:txBody>
      </p:sp>
      <p:pic>
        <p:nvPicPr>
          <p:cNvPr id="181250" name="Picture 5" descr="Пневмомедіастіну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9278" y="1285324"/>
            <a:ext cx="5610242" cy="5215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4000" b="1" dirty="0" err="1">
                <a:solidFill>
                  <a:schemeClr val="bg1"/>
                </a:solidFill>
              </a:rPr>
              <a:t>Пневмоперикардіум</a:t>
            </a:r>
            <a:r>
              <a:rPr lang="uk-UA" sz="4000" b="1" dirty="0">
                <a:solidFill>
                  <a:schemeClr val="bg1"/>
                </a:solidFill>
              </a:rPr>
              <a:t> (</a:t>
            </a:r>
            <a:r>
              <a:rPr lang="uk-UA" sz="4000" b="1" dirty="0" err="1">
                <a:solidFill>
                  <a:schemeClr val="bg1"/>
                </a:solidFill>
              </a:rPr>
              <a:t>pneumopericardium</a:t>
            </a:r>
            <a:r>
              <a:rPr lang="uk-UA" sz="4000" b="1" dirty="0">
                <a:solidFill>
                  <a:schemeClr val="bg1"/>
                </a:solidFill>
              </a:rPr>
              <a:t>)</a:t>
            </a: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285860"/>
            <a:ext cx="8643998" cy="4929222"/>
          </a:xfrm>
        </p:spPr>
        <p:txBody>
          <a:bodyPr>
            <a:normAutofit/>
          </a:bodyPr>
          <a:lstStyle/>
          <a:p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" name="Picture 3" descr="пневмоперикард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285860"/>
            <a:ext cx="607223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4000" b="1" dirty="0" err="1">
                <a:solidFill>
                  <a:schemeClr val="bg1"/>
                </a:solidFill>
              </a:rPr>
              <a:t>Пневмоперикардіум</a:t>
            </a:r>
            <a:r>
              <a:rPr lang="uk-UA" sz="4000" b="1" dirty="0">
                <a:solidFill>
                  <a:schemeClr val="bg1"/>
                </a:solidFill>
              </a:rPr>
              <a:t> (</a:t>
            </a:r>
            <a:r>
              <a:rPr lang="uk-UA" sz="4000" b="1" dirty="0" err="1">
                <a:solidFill>
                  <a:schemeClr val="bg1"/>
                </a:solidFill>
              </a:rPr>
              <a:t>pneumopericardium</a:t>
            </a:r>
            <a:r>
              <a:rPr lang="uk-UA" sz="4000" b="1" dirty="0">
                <a:solidFill>
                  <a:schemeClr val="bg1"/>
                </a:solidFill>
              </a:rPr>
              <a:t>)</a:t>
            </a: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571612"/>
            <a:ext cx="8643998" cy="4929222"/>
          </a:xfrm>
        </p:spPr>
        <p:txBody>
          <a:bodyPr>
            <a:normAutofit/>
          </a:bodyPr>
          <a:lstStyle/>
          <a:p>
            <a:r>
              <a:rPr lang="uk-UA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Пневмоперикардіум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– наявність газу в порожнині перикарда. Причина у дорослих зазвичай має ятрогенне походження (часто хірургічне). На </a:t>
            </a:r>
            <a:r>
              <a:rPr lang="uk-UA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рентгеногамах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і </a:t>
            </a:r>
            <a:r>
              <a:rPr lang="uk-UA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КТ-сканах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повітря в перикардіальній порожнині зазвичай легко диференціюється від </a:t>
            </a:r>
            <a:r>
              <a:rPr lang="uk-UA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пневмомедіастінума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оскільки прозорість, викликана повітрям, не поширюється за межі перикарда.</a:t>
            </a:r>
          </a:p>
          <a:p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38" y="357191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Пневмоторакс (</a:t>
            </a:r>
            <a:r>
              <a:rPr lang="uk-UA" sz="4000" b="1" dirty="0" err="1">
                <a:solidFill>
                  <a:schemeClr val="bg1"/>
                </a:solidFill>
              </a:rPr>
              <a:t>pneumothorax</a:t>
            </a:r>
            <a:r>
              <a:rPr lang="uk-UA" sz="4000" b="1" dirty="0">
                <a:solidFill>
                  <a:schemeClr val="bg1"/>
                </a:solidFill>
              </a:rPr>
              <a:t>)</a:t>
            </a:r>
            <a:br>
              <a:rPr lang="uk-UA" sz="4000" dirty="0">
                <a:solidFill>
                  <a:schemeClr val="bg1"/>
                </a:solidFill>
              </a:rPr>
            </a:b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285860"/>
            <a:ext cx="8643998" cy="492922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uk-UA" dirty="0">
                <a:solidFill>
                  <a:schemeClr val="bg1"/>
                </a:solidFill>
              </a:rPr>
              <a:t>Пневмоторакс – наявність газу в плевральній порожнині. Класифікується на: </a:t>
            </a:r>
            <a:r>
              <a:rPr lang="uk-UA" i="1" dirty="0">
                <a:solidFill>
                  <a:schemeClr val="bg1"/>
                </a:solidFill>
              </a:rPr>
              <a:t>спонтанний</a:t>
            </a:r>
            <a:r>
              <a:rPr lang="uk-UA" dirty="0">
                <a:solidFill>
                  <a:schemeClr val="bg1"/>
                </a:solidFill>
              </a:rPr>
              <a:t>, </a:t>
            </a:r>
            <a:r>
              <a:rPr lang="uk-UA" i="1" dirty="0">
                <a:solidFill>
                  <a:schemeClr val="bg1"/>
                </a:solidFill>
              </a:rPr>
              <a:t>травматичний</a:t>
            </a:r>
            <a:r>
              <a:rPr lang="uk-UA" dirty="0">
                <a:solidFill>
                  <a:schemeClr val="bg1"/>
                </a:solidFill>
              </a:rPr>
              <a:t>, </a:t>
            </a:r>
            <a:r>
              <a:rPr lang="uk-UA" i="1" dirty="0">
                <a:solidFill>
                  <a:schemeClr val="bg1"/>
                </a:solidFill>
              </a:rPr>
              <a:t>діагностичний</a:t>
            </a:r>
            <a:r>
              <a:rPr lang="uk-UA" dirty="0">
                <a:solidFill>
                  <a:schemeClr val="bg1"/>
                </a:solidFill>
              </a:rPr>
              <a:t> і </a:t>
            </a:r>
            <a:r>
              <a:rPr lang="uk-UA" i="1" dirty="0">
                <a:solidFill>
                  <a:schemeClr val="bg1"/>
                </a:solidFill>
              </a:rPr>
              <a:t>напружений</a:t>
            </a:r>
            <a:r>
              <a:rPr lang="uk-UA" dirty="0">
                <a:solidFill>
                  <a:schemeClr val="bg1"/>
                </a:solidFill>
              </a:rPr>
              <a:t>. Напружений пневмоторакс – це накопичення </a:t>
            </a:r>
            <a:r>
              <a:rPr lang="uk-UA" dirty="0" err="1">
                <a:solidFill>
                  <a:schemeClr val="bg1"/>
                </a:solidFill>
              </a:rPr>
              <a:t>внутріплеврального</a:t>
            </a:r>
            <a:r>
              <a:rPr lang="uk-UA" dirty="0">
                <a:solidFill>
                  <a:schemeClr val="bg1"/>
                </a:solidFill>
              </a:rPr>
              <a:t> газу під тиском. У цій ситуації </a:t>
            </a:r>
            <a:r>
              <a:rPr lang="uk-UA" dirty="0" err="1">
                <a:solidFill>
                  <a:schemeClr val="bg1"/>
                </a:solidFill>
              </a:rPr>
              <a:t>іпсилатеральна</a:t>
            </a:r>
            <a:r>
              <a:rPr lang="uk-UA" dirty="0">
                <a:solidFill>
                  <a:schemeClr val="bg1"/>
                </a:solidFill>
              </a:rPr>
              <a:t> легеня буде стиснута.. На рентгенограмах грудної клітки видно кромку вісцеральної плеври (рис), якщо пневмоторакс не надто малий або край плеври не дотичний до струменя ікс-променів. Напружений пневмоторакс може супроводжуватися значним зсувом середостіння в протилежний бік  і/або зміщенням купола діафрагми униз. Деякі зрушення можуть відбуватися і без напруги, оскільки тиск в плевральній порожнині при пневмотораксі стає атмосферним, тоді як тиск в </a:t>
            </a:r>
            <a:r>
              <a:rPr lang="uk-UA" dirty="0" err="1">
                <a:solidFill>
                  <a:schemeClr val="bg1"/>
                </a:solidFill>
              </a:rPr>
              <a:t>контралатеральній</a:t>
            </a:r>
            <a:r>
              <a:rPr lang="uk-UA" dirty="0">
                <a:solidFill>
                  <a:schemeClr val="bg1"/>
                </a:solidFill>
              </a:rPr>
              <a:t> плевральній порожнині залишається негативним.</a:t>
            </a:r>
          </a:p>
          <a:p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38" y="142852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Пневмоторакс (</a:t>
            </a:r>
            <a:r>
              <a:rPr lang="uk-UA" sz="4000" b="1" dirty="0" err="1">
                <a:solidFill>
                  <a:schemeClr val="bg1"/>
                </a:solidFill>
              </a:rPr>
              <a:t>pneumothorax</a:t>
            </a:r>
            <a:r>
              <a:rPr lang="uk-UA" sz="4000" b="1" dirty="0">
                <a:solidFill>
                  <a:schemeClr val="bg1"/>
                </a:solidFill>
              </a:rPr>
              <a:t>)</a:t>
            </a:r>
            <a:br>
              <a:rPr lang="uk-UA" sz="4000" dirty="0">
                <a:solidFill>
                  <a:schemeClr val="bg1"/>
                </a:solidFill>
              </a:rPr>
            </a:b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G:\Майстерня\03 Глоссар Торак радиол\091 пневмоторакс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1243" y="857232"/>
            <a:ext cx="5661513" cy="5877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38" y="142852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Пневмоторакс (</a:t>
            </a:r>
            <a:r>
              <a:rPr lang="uk-UA" sz="4000" b="1" dirty="0" err="1">
                <a:solidFill>
                  <a:schemeClr val="bg1"/>
                </a:solidFill>
              </a:rPr>
              <a:t>pneumothorax</a:t>
            </a:r>
            <a:r>
              <a:rPr lang="uk-UA" sz="4000" b="1" dirty="0">
                <a:solidFill>
                  <a:schemeClr val="bg1"/>
                </a:solidFill>
              </a:rPr>
              <a:t>)</a:t>
            </a:r>
            <a:br>
              <a:rPr lang="uk-UA" sz="4000" dirty="0">
                <a:solidFill>
                  <a:schemeClr val="bg1"/>
                </a:solidFill>
              </a:rPr>
            </a:b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5720" y="6253483"/>
            <a:ext cx="8501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24-річний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чоловік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після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ДТП</a:t>
            </a:r>
            <a:endParaRPr lang="uk-UA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F:\КАФЕДРА\ЛЕКЦІЇ\06 Майстерня\01 В роботі\Торакльна радіологія\03 Глоссар Торак радиол\Tension Pneumothorax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6573" y="867220"/>
            <a:ext cx="4830853" cy="51235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7238" y="357191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schemeClr val="bg1"/>
                </a:solidFill>
              </a:rPr>
              <a:t>Пневмоторакс (</a:t>
            </a:r>
            <a:r>
              <a:rPr lang="uk-UA" sz="4000" b="1" dirty="0" err="1">
                <a:solidFill>
                  <a:schemeClr val="bg1"/>
                </a:solidFill>
              </a:rPr>
              <a:t>pneumothorax</a:t>
            </a:r>
            <a:r>
              <a:rPr lang="uk-UA" sz="4000" b="1" dirty="0">
                <a:solidFill>
                  <a:schemeClr val="bg1"/>
                </a:solidFill>
              </a:rPr>
              <a:t>)</a:t>
            </a:r>
            <a:br>
              <a:rPr lang="uk-UA" sz="4000" dirty="0">
                <a:solidFill>
                  <a:schemeClr val="bg1"/>
                </a:solidFill>
              </a:rPr>
            </a:b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285860"/>
            <a:ext cx="8643998" cy="4929222"/>
          </a:xfrm>
        </p:spPr>
        <p:txBody>
          <a:bodyPr>
            <a:normAutofit/>
          </a:bodyPr>
          <a:lstStyle/>
          <a:p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82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5026" y="1142984"/>
            <a:ext cx="5038742" cy="5185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83"/>
          </a:xfrm>
        </p:spPr>
        <p:txBody>
          <a:bodyPr>
            <a:normAutofit/>
          </a:bodyPr>
          <a:lstStyle/>
          <a:p>
            <a: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Плевральний випіт (</a:t>
            </a:r>
            <a:r>
              <a:rPr lang="en-US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pleural effusion</a:t>
            </a:r>
            <a: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285860"/>
            <a:ext cx="8643998" cy="4929222"/>
          </a:xfrm>
        </p:spPr>
        <p:txBody>
          <a:bodyPr>
            <a:normAutofit/>
          </a:bodyPr>
          <a:lstStyle/>
          <a:p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2050" name="Picture 2" descr="G:\Майстерня\03 Глоссар Торак радиол\090 плевр випіт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5922" y="1071546"/>
            <a:ext cx="6482998" cy="5500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142983"/>
          </a:xfrm>
        </p:spPr>
        <p:txBody>
          <a:bodyPr>
            <a:normAutofit/>
          </a:bodyPr>
          <a:lstStyle/>
          <a:p>
            <a: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Плевральний випіт (</a:t>
            </a:r>
            <a:r>
              <a:rPr lang="en-US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pleural effusion</a:t>
            </a:r>
            <a: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F:\КАФЕДРА\ЛЕКЦІЇ\06 Майстерня\01 В роботі\Торакльна радіологія\03 Глоссар Торак радиол\Tub Pleural Effusion 4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474" y="1576586"/>
            <a:ext cx="8725243" cy="4424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Прогресивний масивний фіброз (</a:t>
            </a:r>
            <a:r>
              <a:rPr lang="uk-UA" sz="4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progressive</a:t>
            </a:r>
            <a:r>
              <a:rPr lang="uk-UA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4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massive</a:t>
            </a:r>
            <a:r>
              <a:rPr lang="uk-UA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4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fibrosis</a:t>
            </a:r>
            <a:r>
              <a:rPr lang="uk-UA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285860"/>
            <a:ext cx="8643998" cy="4929222"/>
          </a:xfrm>
        </p:spPr>
        <p:txBody>
          <a:bodyPr>
            <a:normAutofit/>
          </a:bodyPr>
          <a:lstStyle/>
          <a:p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83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1851" y="1309693"/>
            <a:ext cx="5427669" cy="530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Прогресивний масивний фіброз (</a:t>
            </a:r>
            <a:r>
              <a:rPr lang="uk-UA" sz="4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progressive</a:t>
            </a:r>
            <a:r>
              <a:rPr lang="uk-UA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4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massive</a:t>
            </a:r>
            <a:r>
              <a:rPr lang="uk-UA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40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fibrosis</a:t>
            </a:r>
            <a:r>
              <a:rPr lang="uk-UA" sz="4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285860"/>
            <a:ext cx="8643998" cy="4929222"/>
          </a:xfrm>
        </p:spPr>
        <p:txBody>
          <a:bodyPr>
            <a:normAutofit fontScale="92500" lnSpcReduction="20000"/>
          </a:bodyPr>
          <a:lstStyle/>
          <a:p>
            <a: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Цей стан є повільно зростаючою конгломерацією пилових частинок і відкладом колагену в осіб (в основному працівників вугільної промисловості), що піддаються масивній дії мінерального пилу. На знімку процес виглядає двостороннім переважно у верхніх частках ураженням, схожим на масу,. Фонова вузликова непрозорість відображає супутній </a:t>
            </a:r>
            <a:r>
              <a:rPr lang="uk-UA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пневмоконіоз</a:t>
            </a:r>
            <a: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з або без емфізематозної руйнації суміжно до масивного фіброзу. Подібні ураження іноді зустрічаються і в інших умовах, наприклад, при </a:t>
            </a:r>
            <a:r>
              <a:rPr lang="uk-UA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саркоїдозі</a:t>
            </a:r>
            <a: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і </a:t>
            </a:r>
            <a:r>
              <a:rPr lang="uk-UA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талькозі</a:t>
            </a:r>
            <a: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414"/>
            <a:ext cx="7772400" cy="571504"/>
          </a:xfrm>
        </p:spPr>
        <p:txBody>
          <a:bodyPr>
            <a:noAutofit/>
          </a:bodyPr>
          <a:lstStyle/>
          <a:p>
            <a:r>
              <a:rPr lang="uk-UA" sz="36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Емфізема легень</a:t>
            </a:r>
            <a:endParaRPr lang="ru-RU" sz="36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0100" y="5214950"/>
            <a:ext cx="8143900" cy="1571636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  <a:spcBef>
                <a:spcPts val="0"/>
              </a:spcBef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♦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плескатість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діафрагми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збільшення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обʼєму легенів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♦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збільшений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лівої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легеневої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артерії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♦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ослаблення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судин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♦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дифузне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збільшення</a:t>
            </a:r>
            <a:r>
              <a:rPr lang="ru-RU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прозорості легень</a:t>
            </a:r>
            <a:endParaRPr lang="ru-R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ru-RU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666914"/>
            <a:ext cx="4286280" cy="4405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642918"/>
            <a:ext cx="3973946" cy="4437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-71462"/>
            <a:ext cx="7772400" cy="571504"/>
          </a:xfrm>
        </p:spPr>
        <p:txBody>
          <a:bodyPr>
            <a:noAutofit/>
          </a:bodyPr>
          <a:lstStyle/>
          <a:p>
            <a:r>
              <a:rPr lang="uk-UA" sz="3600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Інтерстиційна</a:t>
            </a:r>
            <a:r>
              <a:rPr lang="uk-UA" sz="36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емфізема легень</a:t>
            </a:r>
            <a:endParaRPr lang="ru-RU" sz="36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5000636"/>
            <a:ext cx="8929718" cy="1857364"/>
          </a:xfrm>
        </p:spPr>
        <p:txBody>
          <a:bodyPr>
            <a:normAutofit fontScale="70000" lnSpcReduction="20000"/>
          </a:bodyPr>
          <a:lstStyle/>
          <a:p>
            <a:r>
              <a:rPr lang="uk-UA" sz="3400" dirty="0">
                <a:solidFill>
                  <a:schemeClr val="bg1"/>
                </a:solidFill>
              </a:rPr>
              <a:t>характеризується повітрям в </a:t>
            </a:r>
            <a:r>
              <a:rPr lang="uk-UA" sz="3400" dirty="0" err="1">
                <a:solidFill>
                  <a:schemeClr val="bg1"/>
                </a:solidFill>
              </a:rPr>
              <a:t>інтерстиції</a:t>
            </a:r>
            <a:r>
              <a:rPr lang="uk-UA" sz="3400" dirty="0">
                <a:solidFill>
                  <a:schemeClr val="bg1"/>
                </a:solidFill>
              </a:rPr>
              <a:t> легень, зазвичай,  в </a:t>
            </a:r>
            <a:r>
              <a:rPr lang="uk-UA" sz="3400" dirty="0" err="1">
                <a:solidFill>
                  <a:schemeClr val="bg1"/>
                </a:solidFill>
              </a:rPr>
              <a:t>перибронхо-васкулярній</a:t>
            </a:r>
            <a:r>
              <a:rPr lang="uk-UA" sz="3400" dirty="0">
                <a:solidFill>
                  <a:schemeClr val="bg1"/>
                </a:solidFill>
              </a:rPr>
              <a:t> оболонці, </a:t>
            </a:r>
            <a:r>
              <a:rPr lang="uk-UA" sz="3400" dirty="0" err="1">
                <a:solidFill>
                  <a:schemeClr val="bg1"/>
                </a:solidFill>
              </a:rPr>
              <a:t>междолькових</a:t>
            </a:r>
            <a:r>
              <a:rPr lang="uk-UA" sz="3400" dirty="0">
                <a:solidFill>
                  <a:schemeClr val="bg1"/>
                </a:solidFill>
              </a:rPr>
              <a:t> перетинках та вісцеральній плеврі. Найчастіше зустрічається в новонароджених, які отримують механічну вентиляцію. </a:t>
            </a:r>
            <a:r>
              <a:rPr lang="uk-UA" sz="3400" dirty="0" err="1">
                <a:solidFill>
                  <a:schemeClr val="bg1"/>
                </a:solidFill>
              </a:rPr>
              <a:t>Інтерстиційну</a:t>
            </a:r>
            <a:r>
              <a:rPr lang="uk-UA" sz="3400" dirty="0">
                <a:solidFill>
                  <a:schemeClr val="bg1"/>
                </a:solidFill>
              </a:rPr>
              <a:t> емфізему рідко визнають </a:t>
            </a:r>
            <a:r>
              <a:rPr lang="uk-UA" sz="3400" dirty="0" err="1">
                <a:solidFill>
                  <a:schemeClr val="bg1"/>
                </a:solidFill>
              </a:rPr>
              <a:t>рентгенологічно</a:t>
            </a:r>
            <a:r>
              <a:rPr lang="uk-UA" sz="3400" dirty="0">
                <a:solidFill>
                  <a:schemeClr val="bg1"/>
                </a:solidFill>
              </a:rPr>
              <a:t> </a:t>
            </a:r>
            <a:r>
              <a:rPr lang="uk-UA" sz="3400" dirty="0"/>
              <a:t>у </a:t>
            </a:r>
            <a:r>
              <a:rPr lang="uk-UA" sz="3400" dirty="0">
                <a:solidFill>
                  <a:schemeClr val="bg1"/>
                </a:solidFill>
              </a:rPr>
              <a:t>дорослих, але нерідко </a:t>
            </a:r>
            <a:r>
              <a:rPr lang="uk-UA" sz="3400" dirty="0" err="1">
                <a:solidFill>
                  <a:schemeClr val="bg1"/>
                </a:solidFill>
              </a:rPr>
              <a:t>бачуть</a:t>
            </a:r>
            <a:r>
              <a:rPr lang="uk-UA" sz="3400" dirty="0">
                <a:solidFill>
                  <a:schemeClr val="bg1"/>
                </a:solidFill>
              </a:rPr>
              <a:t> на </a:t>
            </a:r>
            <a:r>
              <a:rPr lang="uk-UA" sz="3400" dirty="0" err="1">
                <a:solidFill>
                  <a:schemeClr val="bg1"/>
                </a:solidFill>
              </a:rPr>
              <a:t>КТ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4" name="Picture 3" descr="C:\Users\user\Pictures\Інтерстиц емфізема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571480"/>
            <a:ext cx="464347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uk-UA" sz="3600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Центролобулярна</a:t>
            </a:r>
            <a:r>
              <a:rPr lang="uk-UA" sz="36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емфізема (</a:t>
            </a:r>
            <a:r>
              <a:rPr lang="uk-UA" sz="3600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centrilobular</a:t>
            </a:r>
            <a:r>
              <a:rPr lang="uk-UA" sz="36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3600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emphysema</a:t>
            </a:r>
            <a:r>
              <a:rPr lang="uk-UA" sz="36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b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429264"/>
            <a:ext cx="9144000" cy="1285884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uk-U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Характеризується розширенням дихальних бронхіол і руйнацією стінок </a:t>
            </a:r>
            <a:r>
              <a:rPr lang="uk-UA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центродолькових</a:t>
            </a:r>
            <a:r>
              <a:rPr lang="uk-U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альвеол. Форма емфіземи курців. На </a:t>
            </a:r>
            <a:r>
              <a:rPr lang="uk-UA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КT</a:t>
            </a:r>
            <a:r>
              <a:rPr lang="uk-UA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щільність центру дольки знижена, без видимих стінок, розподіл ураження переважно у верхніх зонах легень</a:t>
            </a:r>
            <a:endParaRPr lang="ru-RU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071546"/>
            <a:ext cx="6357982" cy="4246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uk-UA" sz="3600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Центролобулярна</a:t>
            </a:r>
            <a:r>
              <a:rPr lang="uk-UA" sz="36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емфізема (</a:t>
            </a:r>
            <a:r>
              <a:rPr lang="uk-UA" sz="3600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centrilobular</a:t>
            </a:r>
            <a:r>
              <a:rPr lang="uk-UA" sz="36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3600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emphysema</a:t>
            </a:r>
            <a:r>
              <a:rPr lang="uk-UA" sz="36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b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786454"/>
            <a:ext cx="9144000" cy="1285884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ТЗ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КТ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через верхню частку лівої легені ‒ видно 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центрочасточкові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артерії (</a:t>
            </a:r>
            <a:r>
              <a:rPr lang="uk-UA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стрілки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в чисельних осередках збільшеної прозорості</a:t>
            </a:r>
            <a:r>
              <a:rPr lang="uk-UA" sz="2400" dirty="0"/>
              <a:t>. 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79336" y="1000107"/>
            <a:ext cx="5578746" cy="4765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uk-UA" sz="3600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Центролобулярна</a:t>
            </a:r>
            <a:r>
              <a:rPr lang="uk-UA" sz="36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емфізема (</a:t>
            </a:r>
            <a:r>
              <a:rPr lang="uk-UA" sz="3600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centrilobular</a:t>
            </a:r>
            <a:r>
              <a:rPr lang="uk-UA" sz="36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uk-UA" sz="3600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emphysema</a:t>
            </a:r>
            <a:r>
              <a:rPr lang="uk-UA" sz="360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br>
              <a:rPr lang="uk-UA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786454"/>
            <a:ext cx="9144000" cy="1285884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ТЗ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КТ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через верхню частку лівої легені ‒ видно  </a:t>
            </a:r>
            <a:r>
              <a:rPr lang="uk-UA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центрочасточкові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артерії (</a:t>
            </a:r>
            <a:r>
              <a:rPr lang="uk-UA" sz="2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стрілки</a:t>
            </a:r>
            <a:r>
              <a:rPr lang="uk-UA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в чисельних осередках збільшеної прозорості</a:t>
            </a:r>
            <a:r>
              <a:rPr lang="uk-UA" sz="2400" dirty="0"/>
              <a:t>. 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1000107"/>
            <a:ext cx="5272424" cy="4682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0"/>
            <a:ext cx="8643998" cy="1470025"/>
          </a:xfrm>
        </p:spPr>
        <p:txBody>
          <a:bodyPr>
            <a:normAutofit/>
          </a:bodyPr>
          <a:lstStyle/>
          <a:p>
            <a:pPr lvl="0"/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Парасептальна</a:t>
            </a: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емфізема  </a:t>
            </a:r>
            <a:b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3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paraseptal</a:t>
            </a:r>
            <a:r>
              <a:rPr lang="uk-UA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emphysema</a:t>
            </a:r>
            <a:r>
              <a:rPr lang="uk-UA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85926"/>
            <a:ext cx="9144000" cy="1285884"/>
          </a:xfrm>
        </p:spPr>
        <p:txBody>
          <a:bodyPr>
            <a:noAutofit/>
          </a:bodyPr>
          <a:lstStyle/>
          <a:p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Парасептальна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емфізема характеризується переважним ураженням дистальних альвеол, їх проток і мішечків. Характерним є обмеження плевральними поверхнями і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міжчасточковими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перегородками. На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КТ-сканах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ця емфізема характеризується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субплевральними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і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перибронховаскулярними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ділянками підвищеної прозорості, розділеними інтактними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міжчасточковими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перегородками; іноді пов'язані з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булами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Термін </a:t>
            </a:r>
            <a:r>
              <a:rPr lang="uk-UA" sz="28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дистальна залозиста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емфізема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є синонімом.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0"/>
            <a:ext cx="8643998" cy="1470025"/>
          </a:xfrm>
        </p:spPr>
        <p:txBody>
          <a:bodyPr>
            <a:normAutofit/>
          </a:bodyPr>
          <a:lstStyle/>
          <a:p>
            <a:pPr lvl="0"/>
            <a:r>
              <a:rPr lang="uk-UA" sz="3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Парасептальна</a:t>
            </a: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емфізема  </a:t>
            </a:r>
            <a:br>
              <a:rPr lang="en-US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3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paraseptal</a:t>
            </a:r>
            <a:r>
              <a:rPr lang="uk-UA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3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emphysema</a:t>
            </a:r>
            <a:r>
              <a:rPr lang="uk-UA" sz="3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1500174"/>
            <a:ext cx="4572000" cy="5357826"/>
          </a:xfrm>
        </p:spPr>
        <p:txBody>
          <a:bodyPr>
            <a:noAutofit/>
          </a:bodyPr>
          <a:lstStyle/>
          <a:p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КТ-сканах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ця емфізема характеризується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субплевральними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і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перибронховаскулярними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ділянками підвищеної прозорості, розділеними інтактними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міжчасточковими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перетинками. </a:t>
            </a:r>
          </a:p>
          <a:p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Іноді бувають були.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парасептальна емфізем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357298"/>
            <a:ext cx="4357718" cy="5405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7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4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Панацинарна</a:t>
            </a:r>
            <a: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емфізема </a:t>
            </a:r>
            <a:b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4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panacinar</a:t>
            </a:r>
            <a: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4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emphysema</a:t>
            </a:r>
            <a: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571612"/>
            <a:ext cx="8643998" cy="3929090"/>
          </a:xfrm>
        </p:spPr>
        <p:txBody>
          <a:bodyPr>
            <a:noAutofit/>
          </a:bodyPr>
          <a:lstStyle/>
          <a:p>
            <a:pPr>
              <a:lnSpc>
                <a:spcPts val="2500"/>
              </a:lnSpc>
            </a:pP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Панацинарна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емфізема утягує всі частини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ацинусів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і вторинної легеневої часточки </a:t>
            </a:r>
          </a:p>
          <a:p>
            <a:pPr>
              <a:lnSpc>
                <a:spcPts val="2500"/>
              </a:lnSpc>
            </a:pP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більш-менш рівномірно. Переважає в нижніх частках і є формою емфіземи, пов'язаною з дефіцитом α1-антитрипсину.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Панацинарна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емфізема проявляється узагальненим зниженням легеневої паренхіми із зменшенням калібру кровоносних судин в ураженій легені. Важка форма цієї емфізема може співіснувати і поєднуватися з важкою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центролобулярною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емфіземою. Безлике підвищення прозорості легень може бути не відмітним від важкого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констриктивного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облітеративного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бронхіоліта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ts val="2500"/>
              </a:lnSpc>
            </a:pP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Термін </a:t>
            </a:r>
            <a:r>
              <a:rPr lang="uk-UA" sz="2800" i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панлобулярна</a:t>
            </a:r>
            <a:r>
              <a:rPr lang="uk-UA" sz="28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емфізема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є синонімом.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7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4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Панацинарна</a:t>
            </a:r>
            <a: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емфізема </a:t>
            </a:r>
            <a:b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4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panacinar</a:t>
            </a:r>
            <a: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4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emphysema</a:t>
            </a:r>
            <a: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0001" y="5286364"/>
            <a:ext cx="8643998" cy="1357346"/>
          </a:xfrm>
        </p:spPr>
        <p:txBody>
          <a:bodyPr>
            <a:normAutofit fontScale="85000" lnSpcReduction="10000"/>
          </a:bodyPr>
          <a:lstStyle/>
          <a:p>
            <a:r>
              <a:rPr lang="uk-UA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Панацинарна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емфізема проявляється узагальненим зниженням легеневої паренхіми із зменшенням калібру кровоносних судин в ураженій легені.</a:t>
            </a:r>
            <a:endParaRPr lang="uk-UA" dirty="0">
              <a:solidFill>
                <a:schemeClr val="bg1"/>
              </a:solidFill>
            </a:endParaRPr>
          </a:p>
        </p:txBody>
      </p:sp>
      <p:pic>
        <p:nvPicPr>
          <p:cNvPr id="512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1322387"/>
            <a:ext cx="5857916" cy="3910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2877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4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Бульозна</a:t>
            </a:r>
            <a: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емфізема </a:t>
            </a:r>
            <a:b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uk-UA" sz="4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bullous</a:t>
            </a:r>
            <a: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uk-UA" sz="40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emphysema</a:t>
            </a:r>
            <a:r>
              <a:rPr lang="uk-UA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2214554"/>
            <a:ext cx="8643998" cy="3929090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Булльозна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емфізема</a:t>
            </a:r>
            <a:r>
              <a:rPr lang="en-US" dirty="0">
                <a:solidFill>
                  <a:schemeClr val="bg1"/>
                </a:solidFill>
              </a:rPr>
              <a:t> ‒ </a:t>
            </a:r>
            <a:r>
              <a:rPr lang="en-US" dirty="0" err="1">
                <a:solidFill>
                  <a:schemeClr val="bg1"/>
                </a:solidFill>
              </a:rPr>
              <a:t>бульозне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руйнування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легеневої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паренхіми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зазвичай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на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тлі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парасептальної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або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панацинарної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емфіземи</a:t>
            </a:r>
            <a:r>
              <a:rPr lang="en-US" dirty="0">
                <a:solidFill>
                  <a:schemeClr val="bg1"/>
                </a:solidFill>
              </a:rPr>
              <a:t>. </a:t>
            </a:r>
            <a:r>
              <a:rPr lang="ru-RU" dirty="0" err="1">
                <a:solidFill>
                  <a:schemeClr val="bg1"/>
                </a:solidFill>
              </a:rPr>
              <a:t>Емф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ru-RU" dirty="0" err="1">
                <a:solidFill>
                  <a:schemeClr val="bg1"/>
                </a:solidFill>
              </a:rPr>
              <a:t>зема</a:t>
            </a:r>
            <a:r>
              <a:rPr lang="ru-RU" dirty="0">
                <a:solidFill>
                  <a:schemeClr val="bg1"/>
                </a:solidFill>
              </a:rPr>
              <a:t>, яка </a:t>
            </a:r>
            <a:r>
              <a:rPr lang="ru-RU" dirty="0" err="1">
                <a:solidFill>
                  <a:schemeClr val="bg1"/>
                </a:solidFill>
              </a:rPr>
              <a:t>характеризується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наявн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ru-RU" dirty="0" err="1">
                <a:solidFill>
                  <a:schemeClr val="bg1"/>
                </a:solidFill>
              </a:rPr>
              <a:t>стю</a:t>
            </a:r>
            <a:r>
              <a:rPr lang="ru-RU" dirty="0">
                <a:solidFill>
                  <a:schemeClr val="bg1"/>
                </a:solidFill>
              </a:rPr>
              <a:t> бул.</a:t>
            </a:r>
            <a:endParaRPr lang="uk-UA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484759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85720" y="335140"/>
            <a:ext cx="85725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200" i="0" u="none" strike="noStrike" cap="none" normalizeH="0" baseline="0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charset="0"/>
                <a:cs typeface="Arial" pitchFamily="34" charset="0"/>
              </a:rPr>
              <a:t>Бульозна</a:t>
            </a:r>
            <a:r>
              <a:rPr kumimoji="0" lang="uk-UA" sz="3200" i="0" u="none" strike="noStrike" cap="none" normalizeH="0" baseline="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charset="0"/>
                <a:cs typeface="Arial" pitchFamily="34" charset="0"/>
              </a:rPr>
              <a:t> емфізема (</a:t>
            </a:r>
            <a:r>
              <a:rPr kumimoji="0" lang="uk-UA" sz="3200" i="0" u="none" strike="noStrike" cap="none" normalizeH="0" baseline="0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charset="0"/>
                <a:cs typeface="Arial" pitchFamily="34" charset="0"/>
              </a:rPr>
              <a:t>bullous</a:t>
            </a:r>
            <a:r>
              <a:rPr kumimoji="0" lang="uk-UA" sz="3200" i="0" u="none" strike="noStrike" cap="none" normalizeH="0" baseline="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charset="0"/>
                <a:cs typeface="Arial" pitchFamily="34" charset="0"/>
              </a:rPr>
              <a:t> </a:t>
            </a:r>
            <a:r>
              <a:rPr kumimoji="0" lang="uk-UA" sz="3200" i="0" u="none" strike="noStrike" cap="none" normalizeH="0" baseline="0" dirty="0" err="1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charset="0"/>
                <a:cs typeface="Arial" pitchFamily="34" charset="0"/>
              </a:rPr>
              <a:t>emphysema</a:t>
            </a:r>
            <a:r>
              <a:rPr kumimoji="0" lang="uk-UA" sz="3200" i="0" u="none" strike="noStrike" cap="none" normalizeH="0" baseline="0" dirty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charset="0"/>
                <a:cs typeface="Arial" pitchFamily="34" charset="0"/>
              </a:rPr>
              <a:t>)</a:t>
            </a:r>
            <a:endParaRPr kumimoji="0" lang="uk-UA" sz="3200" i="0" u="none" strike="noStrike" cap="none" normalizeH="0" baseline="0" dirty="0">
              <a:ln>
                <a:solidFill>
                  <a:srgbClr val="FFFF00"/>
                </a:solidFill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4282" y="5187277"/>
            <a:ext cx="86439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Булльозна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емфізема ‒ руйнування легеневої паренхіми з утворенням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бул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зазвичай, на тлі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парасептальної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або </a:t>
            </a:r>
            <a:r>
              <a:rPr lang="uk-UA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панацинарної</a:t>
            </a:r>
            <a:r>
              <a:rPr lang="uk-UA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емфіземи. </a:t>
            </a:r>
          </a:p>
        </p:txBody>
      </p:sp>
      <p:pic>
        <p:nvPicPr>
          <p:cNvPr id="7" name="Picture 6" descr="C:\Users\user\Pictures\Архітектурне спотворення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1000108"/>
            <a:ext cx="564360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7191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4000" b="1" dirty="0" err="1">
                <a:solidFill>
                  <a:schemeClr val="bg1"/>
                </a:solidFill>
              </a:rPr>
              <a:t>Юкстадіафрагмальний</a:t>
            </a:r>
            <a:r>
              <a:rPr lang="uk-UA" sz="4000" b="1" dirty="0">
                <a:solidFill>
                  <a:schemeClr val="bg1"/>
                </a:solidFill>
              </a:rPr>
              <a:t> пік (</a:t>
            </a:r>
            <a:r>
              <a:rPr lang="uk-UA" sz="4000" b="1" dirty="0" err="1">
                <a:solidFill>
                  <a:schemeClr val="bg1"/>
                </a:solidFill>
              </a:rPr>
              <a:t>juxtaphrenic</a:t>
            </a:r>
            <a:r>
              <a:rPr lang="uk-UA" sz="4000" b="1" dirty="0">
                <a:solidFill>
                  <a:schemeClr val="bg1"/>
                </a:solidFill>
              </a:rPr>
              <a:t> </a:t>
            </a:r>
            <a:r>
              <a:rPr lang="uk-UA" sz="4000" b="1" dirty="0" err="1">
                <a:solidFill>
                  <a:schemeClr val="bg1"/>
                </a:solidFill>
              </a:rPr>
              <a:t>peak</a:t>
            </a:r>
            <a:r>
              <a:rPr lang="uk-UA" sz="4000" b="1" dirty="0">
                <a:solidFill>
                  <a:schemeClr val="bg1"/>
                </a:solidFill>
              </a:rPr>
              <a:t>)</a:t>
            </a:r>
            <a:br>
              <a:rPr lang="uk-UA" sz="4000" dirty="0">
                <a:solidFill>
                  <a:schemeClr val="bg1"/>
                </a:solidFill>
              </a:rPr>
            </a:b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285860"/>
            <a:ext cx="8643998" cy="4929222"/>
          </a:xfrm>
        </p:spPr>
        <p:txBody>
          <a:bodyPr>
            <a:normAutofit/>
          </a:bodyPr>
          <a:lstStyle/>
          <a:p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84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227" y="1378816"/>
            <a:ext cx="5629293" cy="5050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7191"/>
            <a:ext cx="7772400" cy="1142983"/>
          </a:xfrm>
        </p:spPr>
        <p:txBody>
          <a:bodyPr>
            <a:normAutofit fontScale="90000"/>
          </a:bodyPr>
          <a:lstStyle/>
          <a:p>
            <a:r>
              <a:rPr lang="uk-UA" sz="4000" b="1" dirty="0" err="1">
                <a:solidFill>
                  <a:schemeClr val="bg1"/>
                </a:solidFill>
              </a:rPr>
              <a:t>Юкстадіафрагмальний</a:t>
            </a:r>
            <a:r>
              <a:rPr lang="uk-UA" sz="4000" b="1" dirty="0">
                <a:solidFill>
                  <a:schemeClr val="bg1"/>
                </a:solidFill>
              </a:rPr>
              <a:t> пік (</a:t>
            </a:r>
            <a:r>
              <a:rPr lang="uk-UA" sz="4000" b="1" dirty="0" err="1">
                <a:solidFill>
                  <a:schemeClr val="bg1"/>
                </a:solidFill>
              </a:rPr>
              <a:t>juxtaphrenic</a:t>
            </a:r>
            <a:r>
              <a:rPr lang="uk-UA" sz="4000" b="1" dirty="0">
                <a:solidFill>
                  <a:schemeClr val="bg1"/>
                </a:solidFill>
              </a:rPr>
              <a:t> </a:t>
            </a:r>
            <a:r>
              <a:rPr lang="uk-UA" sz="4000" b="1" dirty="0" err="1">
                <a:solidFill>
                  <a:schemeClr val="bg1"/>
                </a:solidFill>
              </a:rPr>
              <a:t>peak</a:t>
            </a:r>
            <a:r>
              <a:rPr lang="uk-UA" sz="4000" b="1" dirty="0">
                <a:solidFill>
                  <a:schemeClr val="bg1"/>
                </a:solidFill>
              </a:rPr>
              <a:t>)</a:t>
            </a:r>
            <a:br>
              <a:rPr lang="uk-UA" sz="4000" dirty="0">
                <a:solidFill>
                  <a:schemeClr val="bg1"/>
                </a:solidFill>
              </a:rPr>
            </a:br>
            <a:endParaRPr lang="ru-RU" sz="4000" dirty="0">
              <a:ln>
                <a:solidFill>
                  <a:srgbClr val="FFFF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714488"/>
            <a:ext cx="8643998" cy="4929222"/>
          </a:xfrm>
        </p:spPr>
        <p:txBody>
          <a:bodyPr>
            <a:normAutofit/>
          </a:bodyPr>
          <a:lstStyle/>
          <a:p>
            <a:r>
              <a:rPr lang="uk-UA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Юкстадіафрагмальний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пік ‒ невеликий трикутник затемнення на вершині купола діафрагми, пов'язаний із втратою </a:t>
            </a:r>
            <a:r>
              <a:rPr lang="uk-UA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обʼєму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верхньою часткою з будь-якої причини (напр., пострадіаційний фіброз або верхня </a:t>
            </a:r>
            <a:r>
              <a:rPr lang="uk-UA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лобектомія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). Це найлегше побачити на фронтальній рентгенограмі грудної клітки (рис.). Пік зумовлений тягою вгору спайкою </a:t>
            </a:r>
            <a:r>
              <a:rPr lang="uk-UA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міждольової</a:t>
            </a:r>
            <a:r>
              <a:rPr lang="uk-UA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плеври</a:t>
            </a:r>
            <a:r>
              <a:rPr lang="uk-UA" dirty="0"/>
              <a:t>.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714356"/>
            <a:ext cx="8643998" cy="5000660"/>
          </a:xfrm>
        </p:spPr>
        <p:txBody>
          <a:bodyPr>
            <a:normAutofit lnSpcReduction="10000"/>
          </a:bodyPr>
          <a:lstStyle/>
          <a:p>
            <a:pPr marL="514350" lvl="0" indent="-514350" algn="l"/>
            <a:r>
              <a:rPr lang="en-US" sz="2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References</a:t>
            </a:r>
            <a:endParaRPr lang="uk-UA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sv-SE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Hansell DM, </a:t>
            </a:r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Bankier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AA, </a:t>
            </a:r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MacMahon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H, et al</a:t>
            </a:r>
            <a:r>
              <a:rPr lang="en-US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Radiology 2008; 246:697–722</a:t>
            </a:r>
          </a:p>
          <a:p>
            <a:pPr marL="514350" lvl="0" indent="-514350" algn="l"/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Gurney</a:t>
            </a:r>
            <a:r>
              <a:rPr lang="uk-UA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 W  </a:t>
            </a:r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Radiology 1991; 178:1-10</a:t>
            </a:r>
          </a:p>
          <a:p>
            <a:pPr marL="514350" lvl="0" indent="-514350" algn="l"/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Fan L</a:t>
            </a:r>
            <a:r>
              <a:rPr lang="en-US" sz="18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Shi-</a:t>
            </a:r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yuan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Fei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Sunb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Xiang-</a:t>
            </a:r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sheng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Xiao. </a:t>
            </a:r>
            <a:r>
              <a:rPr lang="en-US" sz="1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Eur</a:t>
            </a:r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J Radiology 70 (2009) 41–48</a:t>
            </a:r>
          </a:p>
          <a:p>
            <a:pPr marL="514350" lvl="0" indent="-514350" algn="l"/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Webb W. R. </a:t>
            </a:r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Radiology 2006; 239:322–338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Kim H, Min Park Ch, </a:t>
            </a:r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Sungmin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Woo S, et al. </a:t>
            </a:r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Radiology 2013; 269:585–593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Tanaka N, Matsumoto T, Miura G, et al</a:t>
            </a:r>
            <a:r>
              <a:rPr lang="en-US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Radiology 2003; 227:776–785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Irion KL, </a:t>
            </a:r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Marchiori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E, </a:t>
            </a:r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Hochhegger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B., et al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. </a:t>
            </a:r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AJR 2009; 192:W90–W96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Pineda V, </a:t>
            </a:r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Andreu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J, Caceres J, et al. </a:t>
            </a:r>
            <a:r>
              <a:rPr lang="en-US" sz="1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RadioGraphics</a:t>
            </a:r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2007; 27:19–32 </a:t>
            </a:r>
          </a:p>
          <a:p>
            <a:pPr algn="l"/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Kubiman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JE, Reyes BL, H. </a:t>
            </a:r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Hruban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RH, et al. </a:t>
            </a:r>
            <a:r>
              <a:rPr lang="en-US" sz="1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RadloGraphics</a:t>
            </a:r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1993; 13:47-75</a:t>
            </a:r>
          </a:p>
          <a:p>
            <a:pPr algn="l"/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Cacere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J, Mata J, Palmer J, et al. </a:t>
            </a:r>
            <a:r>
              <a:rPr lang="en-US" sz="1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RadloGraphics</a:t>
            </a:r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1991; 11:1143-1145</a:t>
            </a:r>
            <a:endParaRPr lang="uk-UA" sz="1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l"/>
            <a:r>
              <a:rPr lang="ru-RU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Berrocal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Madrid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C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Novo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S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et al. </a:t>
            </a:r>
            <a:r>
              <a:rPr lang="ru-RU" sz="1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RadioGraphics</a:t>
            </a:r>
            <a:r>
              <a:rPr lang="ru-RU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2004; 24: 17e</a:t>
            </a:r>
          </a:p>
          <a:p>
            <a:pPr algn="l"/>
            <a:r>
              <a:rPr lang="en-US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Mettler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F.A</a:t>
            </a:r>
            <a:r>
              <a:rPr lang="en-US" sz="1800" b="1" dirty="0"/>
              <a:t>. </a:t>
            </a:r>
            <a:r>
              <a:rPr lang="en-US" sz="1800" b="1" dirty="0">
                <a:solidFill>
                  <a:srgbClr val="FF0000"/>
                </a:solidFill>
              </a:rPr>
              <a:t>E</a:t>
            </a:r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ssentials of radiology. 2005</a:t>
            </a:r>
            <a:endParaRPr lang="uk-UA" sz="1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l"/>
            <a:r>
              <a:rPr lang="uk-UA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Park</a:t>
            </a:r>
            <a:r>
              <a:rPr lang="uk-UA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СM,  </a:t>
            </a:r>
            <a:r>
              <a:rPr lang="uk-UA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Goo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JM</a:t>
            </a:r>
            <a:r>
              <a:rPr lang="uk-UA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 </a:t>
            </a:r>
            <a:r>
              <a:rPr lang="uk-UA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Lee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HJ</a:t>
            </a:r>
            <a:r>
              <a:rPr lang="en-US" sz="1800" dirty="0"/>
              <a:t>. </a:t>
            </a:r>
            <a:r>
              <a:rPr lang="uk-UA" sz="1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RadioGraphics</a:t>
            </a:r>
            <a:r>
              <a:rPr lang="uk-UA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2007; </a:t>
            </a:r>
            <a:r>
              <a:rPr lang="uk-UA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27:391–408 </a:t>
            </a:r>
            <a:endParaRPr lang="en-US" sz="1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4573</TotalTime>
  <Words>4029</Words>
  <Application>Microsoft Office PowerPoint</Application>
  <PresentationFormat>Екран (4:3)</PresentationFormat>
  <Paragraphs>271</Paragraphs>
  <Slides>85</Slides>
  <Notes>24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85</vt:i4>
      </vt:variant>
    </vt:vector>
  </HeadingPairs>
  <TitlesOfParts>
    <vt:vector size="90" baseType="lpstr">
      <vt:lpstr>Arial</vt:lpstr>
      <vt:lpstr>Arial Cyr</vt:lpstr>
      <vt:lpstr>Calibri</vt:lpstr>
      <vt:lpstr>Times New Roman</vt:lpstr>
      <vt:lpstr>Office Theme</vt:lpstr>
      <vt:lpstr>ТОРАКАЛЬНА РАДІОЛОГІЯ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Круглястий ателектаз (rounded atelectasis)</vt:lpstr>
      <vt:lpstr>Круглястий ателектаз  (rounded atelectasis)</vt:lpstr>
      <vt:lpstr>Лінійний ателектаз (linear atelectasis)</vt:lpstr>
      <vt:lpstr>Бронхоцеле (bronchocele)</vt:lpstr>
      <vt:lpstr>Бронхоектази (bronchiectasis)</vt:lpstr>
      <vt:lpstr>Бронхоектази (bronchiectasis)</vt:lpstr>
      <vt:lpstr>Тракційний бронхоектаз  (traction bronchiectasis)</vt:lpstr>
      <vt:lpstr>Презентація PowerPoint</vt:lpstr>
      <vt:lpstr>Бронхіолоектази (bronchiolectasis)</vt:lpstr>
      <vt:lpstr>Тракційний бронхіолоектаз  (traction bronchiolectasis)</vt:lpstr>
      <vt:lpstr>Бронхіолоектази (bronchiolectasis)</vt:lpstr>
      <vt:lpstr>Бронхоліт</vt:lpstr>
      <vt:lpstr>Септальнi стовщення  (septal thickening ) </vt:lpstr>
      <vt:lpstr>Стовщення міжчасточкових перетинок  (interlobular septal thickening)</vt:lpstr>
      <vt:lpstr>Стовщення міжчасточкових перетинок (interlobular septal thickening)</vt:lpstr>
      <vt:lpstr>Стовщення міжчасточкових перетинок  (interlobular septal thickening)</vt:lpstr>
      <vt:lpstr>Стовщення міжчасточкових перетинок  (interlobular septal thickening)</vt:lpstr>
      <vt:lpstr>Стовщення міжчасточкових перетинок  (interlobular septal thickening)</vt:lpstr>
      <vt:lpstr>Стовщення міжчасточкових перетинок  (interlobular septal thickening)</vt:lpstr>
      <vt:lpstr>Стовщення міжчасточкових перетинок  (interlobular septal thickening)</vt:lpstr>
      <vt:lpstr>Презентація PowerPoint</vt:lpstr>
      <vt:lpstr>Презентація PowerPoint</vt:lpstr>
      <vt:lpstr>Презентація PowerPoint</vt:lpstr>
      <vt:lpstr>Презентація PowerPoint</vt:lpstr>
      <vt:lpstr>Перилімфатичний розподіл  (perilymphatic distribution)</vt:lpstr>
      <vt:lpstr>Перилімфатичний розподіл  (perilymphatic distribution)</vt:lpstr>
      <vt:lpstr>Перилобулярний розподіл  (perilobular distribution)</vt:lpstr>
      <vt:lpstr>Перилобулярний розподіл  (perilobular distribution)</vt:lpstr>
      <vt:lpstr>Була (bulla)</vt:lpstr>
      <vt:lpstr>Пухир (bleb)</vt:lpstr>
      <vt:lpstr>Кіста (cyst)</vt:lpstr>
      <vt:lpstr>Презентація PowerPoint</vt:lpstr>
      <vt:lpstr>Каверна [порожнина] (cavity)</vt:lpstr>
      <vt:lpstr>Каверна (cavity)</vt:lpstr>
      <vt:lpstr>Каверни (cavity)</vt:lpstr>
      <vt:lpstr>Псевдопорожнина (pseudocavity)</vt:lpstr>
      <vt:lpstr>Інфаркт легені (pulmonary infarct)</vt:lpstr>
      <vt:lpstr>Презентація PowerPoint</vt:lpstr>
      <vt:lpstr>Лімфаденопатія (lymphadenopathy) </vt:lpstr>
      <vt:lpstr>Лімфаденопатія (lymphadenopathy) </vt:lpstr>
      <vt:lpstr>Лімфаденопатія кореня  (hilar lymphadenopathy)</vt:lpstr>
      <vt:lpstr>Лімфаденопатія кореня  (hilar lymphadenopathy)</vt:lpstr>
      <vt:lpstr>Лімфаденопатія  (lymphadenopathy)</vt:lpstr>
      <vt:lpstr>Лімфаденопатія  (lymphadenopathy)</vt:lpstr>
      <vt:lpstr>Міцетома  (mycetoma)</vt:lpstr>
      <vt:lpstr>Міцетома  (mycetoma)</vt:lpstr>
      <vt:lpstr>Плевральна бляшка (pleural plaque)</vt:lpstr>
      <vt:lpstr>Плевральна бляшка (pleural plaque)</vt:lpstr>
      <vt:lpstr>Псевдобляшка (pseudoplaque)</vt:lpstr>
      <vt:lpstr>Олігемія легені (lung oligemia))</vt:lpstr>
      <vt:lpstr>Перерозподіл легеневого кровотоку (pulmonary blood flow redistribution)</vt:lpstr>
      <vt:lpstr>Перерозподіл легеневого кровотоку (pulmonary blood flow redistribution)</vt:lpstr>
      <vt:lpstr>Пневмомедіастінум (pneumomediastinum) </vt:lpstr>
      <vt:lpstr>Пневмомедіастінум (pneumomediastinum) </vt:lpstr>
      <vt:lpstr>Пневмоперикардіум (pneumopericardium)</vt:lpstr>
      <vt:lpstr>Пневмоперикардіум (pneumopericardium)</vt:lpstr>
      <vt:lpstr>Пневмоторакс (pneumothorax) </vt:lpstr>
      <vt:lpstr>Пневмоторакс (pneumothorax) </vt:lpstr>
      <vt:lpstr>Пневмоторакс (pneumothorax) </vt:lpstr>
      <vt:lpstr>Пневмоторакс (pneumothorax) </vt:lpstr>
      <vt:lpstr>Плевральний випіт (pleural effusion)</vt:lpstr>
      <vt:lpstr>Плевральний випіт (pleural effusion)</vt:lpstr>
      <vt:lpstr>Прогресивний масивний фіброз (progressive massive fibrosis)</vt:lpstr>
      <vt:lpstr>Прогресивний масивний фіброз (progressive massive fibrosis)</vt:lpstr>
      <vt:lpstr>Емфізема легень</vt:lpstr>
      <vt:lpstr>Інтерстиційна емфізема легень</vt:lpstr>
      <vt:lpstr>Центролобулярна емфізема (centrilobular emphysema) </vt:lpstr>
      <vt:lpstr>Центролобулярна емфізема (centrilobular emphysema) </vt:lpstr>
      <vt:lpstr>Центролобулярна емфізема (centrilobular emphysema) </vt:lpstr>
      <vt:lpstr>Парасептальна емфізема   (paraseptal emphysema)</vt:lpstr>
      <vt:lpstr>Парасептальна емфізема   (paraseptal emphysema)</vt:lpstr>
      <vt:lpstr>Панацинарна емфізема  (panacinar emphysema)</vt:lpstr>
      <vt:lpstr>Панацинарна емфізема  (panacinar emphysema)</vt:lpstr>
      <vt:lpstr>Бульозна емфізема  (bullous emphysema)</vt:lpstr>
      <vt:lpstr>Презентація PowerPoint</vt:lpstr>
      <vt:lpstr>Юкстадіафрагмальний пік (juxtaphrenic peak) </vt:lpstr>
      <vt:lpstr>Юкстадіафрагмальний пік (juxtaphrenic peak) </vt:lpstr>
      <vt:lpstr>Презентація PowerPoint</vt:lpstr>
    </vt:vector>
  </TitlesOfParts>
  <Company>name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name</dc:creator>
  <cp:lastModifiedBy>Микола Пилипенко</cp:lastModifiedBy>
  <cp:revision>181</cp:revision>
  <dcterms:created xsi:type="dcterms:W3CDTF">2009-10-28T19:35:23Z</dcterms:created>
  <dcterms:modified xsi:type="dcterms:W3CDTF">2019-10-31T18:57:32Z</dcterms:modified>
</cp:coreProperties>
</file>