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sldIdLst>
    <p:sldId id="300" r:id="rId3"/>
    <p:sldId id="296" r:id="rId4"/>
    <p:sldId id="277" r:id="rId5"/>
    <p:sldId id="278" r:id="rId6"/>
    <p:sldId id="279" r:id="rId7"/>
    <p:sldId id="258" r:id="rId8"/>
    <p:sldId id="282" r:id="rId9"/>
    <p:sldId id="283" r:id="rId10"/>
    <p:sldId id="284" r:id="rId11"/>
    <p:sldId id="286" r:id="rId12"/>
    <p:sldId id="287" r:id="rId13"/>
    <p:sldId id="263" r:id="rId14"/>
    <p:sldId id="288" r:id="rId15"/>
    <p:sldId id="289" r:id="rId16"/>
    <p:sldId id="265" r:id="rId17"/>
    <p:sldId id="268" r:id="rId18"/>
  </p:sldIdLst>
  <p:sldSz cx="9144000" cy="6858000" type="screen4x3"/>
  <p:notesSz cx="6780213" cy="98726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660033"/>
    <a:srgbClr val="990000"/>
    <a:srgbClr val="000066"/>
    <a:srgbClr val="800080"/>
    <a:srgbClr val="CC0000"/>
    <a:srgbClr val="660066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3846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0163" y="2"/>
            <a:ext cx="293846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BE0F63-539D-4214-ABEE-701CCB73379B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39775"/>
            <a:ext cx="4938713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865" y="4689477"/>
            <a:ext cx="5424487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377363"/>
            <a:ext cx="293846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0163" y="9377363"/>
            <a:ext cx="293846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E114CC-5600-4F99-B7B6-4AA09FA84D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790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F45BB-2D3C-47BE-A4C2-34147B11E0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445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91147-0868-4C0D-A7E0-66758C61A1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428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A4D21E-A38D-4173-918A-B17CAE9EF2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8463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89B67-314C-46D3-A836-3EEFB399F21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8396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43A0C-8AD8-4292-98F1-28C29F5AAF3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3323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192DF-2148-40A3-98DE-EC8ADC58CB2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153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81843-418E-4C02-9F1A-91975D32F2F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5508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94A24-5B9F-4333-800B-80D08B45544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0926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48D2F-BCBE-4B97-AE19-D8433F7BBF2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0298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9FE01-E339-4C02-B03E-612C859C4A0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4241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31E58-D7C3-454C-8F3B-F69CE398CB2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544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DF59D-807F-42AC-B3A7-FB3550000F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208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40CF6-106E-4632-8BCB-F7AD51CC0FA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9762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35007-D3C5-4794-8E93-469C964CDDB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7882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DEEE2-3BFC-429B-B858-4AC575C6103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4636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94475-3D72-4259-8B8A-FD11DCFDB2D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9303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DFD12-69B1-4633-A319-7D96F9A0F6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552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87DA2-7B33-4493-BB27-CBF35C5E30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345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88596-1D56-4772-98DC-0AF7C007C1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581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8BEB8-E322-4A1A-8DD7-40C9CC35E8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398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00474-D525-419D-880A-A1E664E064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143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8C993-0CBA-4631-8E54-B383B99351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282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7D6A57-E265-483A-A050-ADD2518D20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981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FEBE2C-72C3-4769-B108-29E005C37C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193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 smtClean="0"/>
            </a:lvl1pPr>
          </a:lstStyle>
          <a:p>
            <a:pPr>
              <a:defRPr/>
            </a:pPr>
            <a:fld id="{9009B55A-02E8-469C-BB1E-2479298323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6795083A-048C-4778-99B3-BB6C82B39ED7}" type="slidenum">
              <a:rPr lang="ru-RU" b="1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>
                <a:defRPr/>
              </a:pPr>
              <a:t>‹#›</a:t>
            </a:fld>
            <a:endParaRPr lang="ru-RU" b="1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421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23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34.png"/><Relationship Id="rId4" Type="http://schemas.openxmlformats.org/officeDocument/2006/relationships/image" Target="../media/image33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3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4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0.png"/><Relationship Id="rId5" Type="http://schemas.openxmlformats.org/officeDocument/2006/relationships/image" Target="../media/image18.wmf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0" y="260648"/>
            <a:ext cx="9144000" cy="50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Харк</a:t>
            </a:r>
            <a:r>
              <a:rPr lang="uk-UA" sz="2800" i="0" dirty="0">
                <a:solidFill>
                  <a:srgbClr val="333399"/>
                </a:solidFill>
                <a:latin typeface="Arial" charset="0"/>
              </a:rPr>
              <a:t>і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вський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національний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медичний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університет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8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8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Кафедра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медичної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 та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біоорганічної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хімії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006600"/>
                </a:solidFill>
                <a:latin typeface="Arial" charset="0"/>
              </a:rPr>
            </a:b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006600"/>
                </a:solidFill>
                <a:latin typeface="Arial" charset="0"/>
              </a:rPr>
            </a:b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400" i="0" dirty="0" err="1" smtClean="0">
                <a:solidFill>
                  <a:srgbClr val="006600"/>
                </a:solidFill>
                <a:latin typeface="Arial" charset="0"/>
              </a:rPr>
              <a:t>Лекція</a:t>
            </a:r>
            <a:endParaRPr lang="ru-RU" sz="2400" i="0" dirty="0" smtClean="0">
              <a:solidFill>
                <a:srgbClr val="006600"/>
              </a:solidFill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3200" i="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l-GR" sz="4800" i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α</a:t>
            </a:r>
            <a:r>
              <a:rPr lang="ru-RU" sz="3200" i="0" dirty="0" smtClean="0">
                <a:solidFill>
                  <a:srgbClr val="000000"/>
                </a:solidFill>
                <a:latin typeface="Arial" charset="0"/>
              </a:rPr>
              <a:t>- </a:t>
            </a:r>
            <a:r>
              <a:rPr lang="ru-RU" sz="3200" i="0" dirty="0" err="1" smtClean="0">
                <a:solidFill>
                  <a:srgbClr val="000000"/>
                </a:solidFill>
                <a:latin typeface="Arial" charset="0"/>
              </a:rPr>
              <a:t>Амінокислоти</a:t>
            </a:r>
            <a:r>
              <a:rPr lang="ru-RU" sz="3200" i="0" dirty="0" smtClean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ru-RU" sz="3200" i="0" dirty="0" err="1" smtClean="0">
                <a:solidFill>
                  <a:srgbClr val="000000"/>
                </a:solidFill>
                <a:latin typeface="Arial" charset="0"/>
              </a:rPr>
              <a:t>пептиди</a:t>
            </a:r>
            <a:r>
              <a:rPr lang="ru-RU" sz="3200" i="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ru-RU" sz="3200" i="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3200" i="0" dirty="0" err="1" smtClean="0">
                <a:solidFill>
                  <a:srgbClr val="000000"/>
                </a:solidFill>
                <a:latin typeface="Arial" charset="0"/>
              </a:rPr>
              <a:t>білки</a:t>
            </a:r>
            <a:endParaRPr lang="ru-RU" sz="3200" i="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3624" y="1638471"/>
            <a:ext cx="1457325" cy="1857375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" y="1556792"/>
            <a:ext cx="1914525" cy="191452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23528" y="5517232"/>
            <a:ext cx="84249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b="1" dirty="0">
                <a:solidFill>
                  <a:srgbClr val="6600CC"/>
                </a:solidFill>
              </a:rPr>
              <a:t>Лектор: доцент кафедри медичної та біоорганічної </a:t>
            </a:r>
            <a:r>
              <a:rPr lang="uk-UA" sz="1600" b="1">
                <a:solidFill>
                  <a:srgbClr val="6600CC"/>
                </a:solidFill>
              </a:rPr>
              <a:t>хімії Макаров В.О.</a:t>
            </a:r>
            <a:endParaRPr lang="uk-UA" sz="1600" b="1" dirty="0">
              <a:solidFill>
                <a:srgbClr val="66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7894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</a:rPr>
              <a:t>ЯКІСНІ АНАЛІТИЧНІ РЕАКЦІЇ НА АК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Char char="-"/>
              <a:defRPr/>
            </a:pPr>
            <a:r>
              <a:rPr lang="ru-RU" sz="2000" b="1" kern="1200" cap="all" dirty="0" err="1" smtClean="0">
                <a:latin typeface="Arial" charset="0"/>
                <a:cs typeface="Arial" charset="0"/>
              </a:rPr>
              <a:t>Нінгідринова</a:t>
            </a:r>
            <a:r>
              <a:rPr lang="ru-RU" sz="2000" b="1" kern="1200" cap="all" dirty="0" smtClean="0">
                <a:latin typeface="Arial" charset="0"/>
                <a:cs typeface="Arial" charset="0"/>
              </a:rPr>
              <a:t> </a:t>
            </a:r>
            <a:r>
              <a:rPr lang="ru-RU" sz="2000" b="1" kern="1200" cap="all" dirty="0" err="1" smtClean="0">
                <a:latin typeface="Arial" charset="0"/>
                <a:cs typeface="Arial" charset="0"/>
              </a:rPr>
              <a:t>реакція</a:t>
            </a:r>
            <a:r>
              <a:rPr lang="ru-RU" sz="2000" b="1" kern="1200" cap="all" dirty="0" smtClean="0">
                <a:latin typeface="Arial" charset="0"/>
                <a:cs typeface="Arial" charset="0"/>
              </a:rPr>
              <a:t> </a:t>
            </a:r>
            <a:r>
              <a:rPr lang="ru-RU" sz="2000" kern="1200" dirty="0" smtClean="0">
                <a:latin typeface="Arial" charset="0"/>
                <a:cs typeface="Arial" charset="0"/>
              </a:rPr>
              <a:t>для </a:t>
            </a:r>
            <a:r>
              <a:rPr lang="ru-RU" sz="2000" kern="1200" dirty="0" err="1" smtClean="0">
                <a:latin typeface="Arial" charset="0"/>
                <a:cs typeface="Arial" charset="0"/>
              </a:rPr>
              <a:t>виявлення</a:t>
            </a:r>
            <a:r>
              <a:rPr lang="ru-RU" sz="2000" kern="1200" dirty="0" smtClean="0">
                <a:latin typeface="Arial" charset="0"/>
                <a:cs typeface="Arial" charset="0"/>
              </a:rPr>
              <a:t> </a:t>
            </a:r>
            <a:r>
              <a:rPr lang="el-GR" sz="2000" kern="1200" dirty="0" smtClean="0">
                <a:latin typeface="Arial" charset="0"/>
                <a:cs typeface="Arial" charset="0"/>
              </a:rPr>
              <a:t>α</a:t>
            </a:r>
            <a:r>
              <a:rPr lang="ru-RU" sz="2000" kern="1200" dirty="0" smtClean="0">
                <a:latin typeface="Arial" charset="0"/>
                <a:cs typeface="Arial" charset="0"/>
              </a:rPr>
              <a:t>-</a:t>
            </a:r>
            <a:r>
              <a:rPr lang="ru-RU" sz="2000" kern="1200" dirty="0" err="1" smtClean="0">
                <a:latin typeface="Arial" charset="0"/>
                <a:cs typeface="Arial" charset="0"/>
              </a:rPr>
              <a:t>амінокислот</a:t>
            </a:r>
            <a:r>
              <a:rPr lang="ru-RU" sz="2000" kern="1200" dirty="0" smtClean="0">
                <a:latin typeface="Arial" charset="0"/>
                <a:cs typeface="Arial" charset="0"/>
              </a:rPr>
              <a:t>: </a:t>
            </a:r>
            <a:r>
              <a:rPr lang="ru-RU" sz="2000" kern="1200" dirty="0" err="1" smtClean="0">
                <a:latin typeface="Arial" charset="0"/>
                <a:cs typeface="Arial" charset="0"/>
              </a:rPr>
              <a:t>нінгідриновий</a:t>
            </a:r>
            <a:r>
              <a:rPr lang="ru-RU" sz="2000" kern="1200" dirty="0" smtClean="0">
                <a:latin typeface="Arial" charset="0"/>
                <a:cs typeface="Arial" charset="0"/>
              </a:rPr>
              <a:t> реактив </a:t>
            </a:r>
            <a:r>
              <a:rPr lang="ru-RU" sz="2000" kern="1200" dirty="0" err="1" smtClean="0">
                <a:latin typeface="Arial" charset="0"/>
                <a:cs typeface="Arial" charset="0"/>
              </a:rPr>
              <a:t>використовується</a:t>
            </a:r>
            <a:r>
              <a:rPr lang="ru-RU" sz="2000" kern="1200" dirty="0" smtClean="0">
                <a:latin typeface="Arial" charset="0"/>
                <a:cs typeface="Arial" charset="0"/>
              </a:rPr>
              <a:t> в </a:t>
            </a:r>
            <a:r>
              <a:rPr lang="ru-RU" sz="2000" kern="1200" dirty="0" err="1" smtClean="0">
                <a:latin typeface="Arial" charset="0"/>
                <a:cs typeface="Arial" charset="0"/>
              </a:rPr>
              <a:t>хроматографичному</a:t>
            </a:r>
            <a:r>
              <a:rPr lang="ru-RU" sz="2000" kern="1200" dirty="0" smtClean="0">
                <a:latin typeface="Arial" charset="0"/>
                <a:cs typeface="Arial" charset="0"/>
              </a:rPr>
              <a:t> </a:t>
            </a:r>
            <a:r>
              <a:rPr lang="ru-RU" sz="2000" kern="1200" dirty="0" err="1" smtClean="0">
                <a:latin typeface="Arial" charset="0"/>
                <a:cs typeface="Arial" charset="0"/>
              </a:rPr>
              <a:t>аналізі</a:t>
            </a:r>
            <a:r>
              <a:rPr lang="ru-RU" sz="2000" kern="1200" dirty="0" smtClean="0">
                <a:latin typeface="Arial" charset="0"/>
                <a:cs typeface="Arial" charset="0"/>
              </a:rPr>
              <a:t> для </a:t>
            </a:r>
            <a:r>
              <a:rPr lang="ru-RU" sz="2000" kern="1200" dirty="0" err="1" smtClean="0">
                <a:latin typeface="Arial" charset="0"/>
                <a:cs typeface="Arial" charset="0"/>
              </a:rPr>
              <a:t>прояву</a:t>
            </a:r>
            <a:r>
              <a:rPr lang="ru-RU" sz="2000" kern="1200" dirty="0" smtClean="0">
                <a:latin typeface="Arial" charset="0"/>
                <a:cs typeface="Arial" charset="0"/>
              </a:rPr>
              <a:t> </a:t>
            </a:r>
            <a:r>
              <a:rPr lang="ru-RU" sz="2000" kern="1200" dirty="0" err="1" smtClean="0">
                <a:latin typeface="Arial" charset="0"/>
                <a:cs typeface="Arial" charset="0"/>
              </a:rPr>
              <a:t>хроматограм</a:t>
            </a:r>
            <a:r>
              <a:rPr lang="ru-RU" sz="2000" kern="1200" dirty="0" smtClean="0">
                <a:latin typeface="Arial" charset="0"/>
                <a:cs typeface="Arial" charset="0"/>
              </a:rPr>
              <a:t>. </a:t>
            </a:r>
            <a:r>
              <a:rPr lang="ru-RU" sz="2000" kern="1200" dirty="0" err="1">
                <a:latin typeface="Arial" charset="0"/>
                <a:cs typeface="Arial" charset="0"/>
              </a:rPr>
              <a:t>Р</a:t>
            </a:r>
            <a:r>
              <a:rPr lang="ru-RU" sz="2000" kern="1200" dirty="0" err="1" smtClean="0">
                <a:latin typeface="Arial" charset="0"/>
                <a:cs typeface="Arial" charset="0"/>
              </a:rPr>
              <a:t>еакція</a:t>
            </a:r>
            <a:r>
              <a:rPr lang="ru-RU" sz="2000" kern="1200" dirty="0" smtClean="0">
                <a:latin typeface="Arial" charset="0"/>
                <a:cs typeface="Arial" charset="0"/>
              </a:rPr>
              <a:t> - для </a:t>
            </a:r>
            <a:r>
              <a:rPr lang="ru-RU" sz="2000" kern="1200" dirty="0" err="1" smtClean="0">
                <a:latin typeface="Arial" charset="0"/>
                <a:cs typeface="Arial" charset="0"/>
              </a:rPr>
              <a:t>кіл</a:t>
            </a:r>
            <a:r>
              <a:rPr lang="ru-RU" sz="2000" kern="1200" dirty="0" smtClean="0">
                <a:latin typeface="Arial" charset="0"/>
                <a:cs typeface="Arial" charset="0"/>
              </a:rPr>
              <a:t>. </a:t>
            </a:r>
            <a:r>
              <a:rPr lang="ru-RU" sz="2000" kern="1200" dirty="0" err="1" smtClean="0">
                <a:latin typeface="Arial" charset="0"/>
                <a:cs typeface="Arial" charset="0"/>
              </a:rPr>
              <a:t>калориметричного</a:t>
            </a:r>
            <a:r>
              <a:rPr lang="ru-RU" sz="2000" kern="1200" dirty="0" smtClean="0">
                <a:latin typeface="Arial" charset="0"/>
                <a:cs typeface="Arial" charset="0"/>
              </a:rPr>
              <a:t> </a:t>
            </a:r>
            <a:r>
              <a:rPr lang="ru-RU" sz="2000" kern="1200" dirty="0" err="1" smtClean="0">
                <a:latin typeface="Arial" charset="0"/>
                <a:cs typeface="Arial" charset="0"/>
              </a:rPr>
              <a:t>визначення</a:t>
            </a:r>
            <a:r>
              <a:rPr lang="ru-RU" sz="2000" kern="1200" dirty="0" smtClean="0">
                <a:latin typeface="Arial" charset="0"/>
                <a:cs typeface="Arial" charset="0"/>
              </a:rPr>
              <a:t> </a:t>
            </a:r>
            <a:r>
              <a:rPr lang="el-GR" sz="2000" kern="1200" dirty="0">
                <a:latin typeface="Arial" charset="0"/>
                <a:cs typeface="Arial" charset="0"/>
              </a:rPr>
              <a:t>α </a:t>
            </a:r>
            <a:r>
              <a:rPr lang="ru-RU" sz="2000" kern="1200" dirty="0" smtClean="0">
                <a:latin typeface="Arial" charset="0"/>
                <a:cs typeface="Arial" charset="0"/>
              </a:rPr>
              <a:t>-АК</a:t>
            </a:r>
            <a:r>
              <a:rPr lang="ru-RU" sz="20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.</a:t>
            </a:r>
            <a:endParaRPr lang="ru-RU" sz="2400" dirty="0" smtClean="0"/>
          </a:p>
          <a:p>
            <a:pPr marL="0" lvl="0" indent="0" algn="just" eaLnBrk="1" hangingPunct="1">
              <a:spcBef>
                <a:spcPct val="0"/>
              </a:spcBef>
              <a:buFontTx/>
              <a:buChar char="-"/>
              <a:defRPr/>
            </a:pP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3347864" y="3796767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0" dirty="0" smtClean="0"/>
              <a:t>Max</a:t>
            </a:r>
            <a:r>
              <a:rPr lang="ru-RU" i="0" dirty="0" smtClean="0"/>
              <a:t> </a:t>
            </a:r>
            <a:r>
              <a:rPr lang="ru-RU" i="0" dirty="0" err="1"/>
              <a:t>поглинання</a:t>
            </a:r>
            <a:r>
              <a:rPr lang="ru-RU" i="0" dirty="0"/>
              <a:t> в </a:t>
            </a:r>
            <a:r>
              <a:rPr lang="ru-RU" i="0" dirty="0" smtClean="0"/>
              <a:t>обл. 570 </a:t>
            </a:r>
            <a:r>
              <a:rPr lang="ru-RU" i="0" dirty="0" err="1" smtClean="0"/>
              <a:t>нм</a:t>
            </a:r>
            <a:endParaRPr lang="ru-RU" i="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4097386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FontTx/>
              <a:buChar char="-"/>
              <a:defRPr/>
            </a:pPr>
            <a:r>
              <a:rPr lang="ru-RU" b="1" cap="all" dirty="0" err="1">
                <a:sym typeface="Symbol" pitchFamily="18" charset="2"/>
              </a:rPr>
              <a:t>Біуретова</a:t>
            </a:r>
            <a:r>
              <a:rPr lang="ru-RU" b="1" cap="all" dirty="0">
                <a:sym typeface="Symbol" pitchFamily="18" charset="2"/>
              </a:rPr>
              <a:t> </a:t>
            </a:r>
            <a:r>
              <a:rPr lang="ru-RU" b="1" dirty="0" smtClean="0">
                <a:sym typeface="Symbol" pitchFamily="18" charset="2"/>
              </a:rPr>
              <a:t>РЕАКЦІЯ</a:t>
            </a:r>
            <a:r>
              <a:rPr lang="ru-RU" i="0" dirty="0" smtClean="0">
                <a:sym typeface="Symbol" pitchFamily="18" charset="2"/>
              </a:rPr>
              <a:t> для </a:t>
            </a:r>
            <a:r>
              <a:rPr lang="ru-RU" i="0" dirty="0" err="1" smtClean="0">
                <a:sym typeface="Symbol" pitchFamily="18" charset="2"/>
              </a:rPr>
              <a:t>виявлення</a:t>
            </a:r>
            <a:r>
              <a:rPr lang="ru-RU" i="0" dirty="0" smtClean="0">
                <a:sym typeface="Symbol" pitchFamily="18" charset="2"/>
              </a:rPr>
              <a:t> </a:t>
            </a:r>
            <a:r>
              <a:rPr lang="ru-RU" i="0" dirty="0" err="1" smtClean="0">
                <a:sym typeface="Symbol" pitchFamily="18" charset="2"/>
              </a:rPr>
              <a:t>пептидних</a:t>
            </a:r>
            <a:r>
              <a:rPr lang="ru-RU" i="0" dirty="0" smtClean="0">
                <a:sym typeface="Symbol" pitchFamily="18" charset="2"/>
              </a:rPr>
              <a:t> зв'язків </a:t>
            </a:r>
            <a:r>
              <a:rPr lang="ru-RU" i="0" dirty="0" smtClean="0"/>
              <a:t>(</a:t>
            </a:r>
            <a:r>
              <a:rPr lang="ru-RU" i="0" dirty="0" err="1" smtClean="0"/>
              <a:t>дають</a:t>
            </a:r>
            <a:r>
              <a:rPr lang="ru-RU" i="0" dirty="0" smtClean="0"/>
              <a:t> </a:t>
            </a:r>
            <a:r>
              <a:rPr lang="uk-UA" i="0" dirty="0" smtClean="0"/>
              <a:t>сполуки</a:t>
            </a:r>
            <a:r>
              <a:rPr lang="ru-RU" i="0" dirty="0" smtClean="0"/>
              <a:t> </a:t>
            </a:r>
            <a:r>
              <a:rPr lang="ru-RU" i="0" dirty="0"/>
              <a:t>з</a:t>
            </a:r>
            <a:r>
              <a:rPr lang="ru-RU" i="0" dirty="0" smtClean="0"/>
              <a:t> 2 і </a:t>
            </a:r>
            <a:r>
              <a:rPr lang="ru-RU" i="0" dirty="0" err="1" smtClean="0"/>
              <a:t>більш</a:t>
            </a:r>
            <a:r>
              <a:rPr lang="ru-RU" i="0" dirty="0" smtClean="0"/>
              <a:t> </a:t>
            </a:r>
            <a:r>
              <a:rPr lang="ru-RU" i="0" dirty="0" err="1" smtClean="0"/>
              <a:t>пептидних</a:t>
            </a:r>
            <a:r>
              <a:rPr lang="ru-RU" i="0" dirty="0" smtClean="0"/>
              <a:t> </a:t>
            </a:r>
            <a:r>
              <a:rPr lang="uk-UA" i="0" dirty="0" smtClean="0"/>
              <a:t>зв'язків</a:t>
            </a:r>
            <a:r>
              <a:rPr lang="ru-RU" i="0" dirty="0" smtClean="0"/>
              <a:t>):   р-н </a:t>
            </a:r>
            <a:r>
              <a:rPr lang="ru-RU" i="0" dirty="0" err="1" smtClean="0"/>
              <a:t>білку</a:t>
            </a:r>
            <a:r>
              <a:rPr lang="ru-RU" i="0" dirty="0" smtClean="0"/>
              <a:t> + </a:t>
            </a:r>
            <a:r>
              <a:rPr lang="en-US" i="0" dirty="0" smtClean="0"/>
              <a:t>NaOH, CuSO</a:t>
            </a:r>
            <a:r>
              <a:rPr lang="en-US" i="0" baseline="-25000" dirty="0" smtClean="0"/>
              <a:t>4</a:t>
            </a:r>
            <a:r>
              <a:rPr lang="en-US" i="0" dirty="0" smtClean="0">
                <a:latin typeface="Arial"/>
                <a:cs typeface="Arial"/>
              </a:rPr>
              <a:t>→</a:t>
            </a:r>
            <a:r>
              <a:rPr lang="uk-UA" i="0" dirty="0" smtClean="0">
                <a:latin typeface="Arial"/>
                <a:cs typeface="Arial"/>
              </a:rPr>
              <a:t> </a:t>
            </a:r>
            <a:r>
              <a:rPr lang="ru-RU" i="0" dirty="0" err="1" smtClean="0">
                <a:latin typeface="Arial"/>
                <a:cs typeface="Arial"/>
              </a:rPr>
              <a:t>фіолетове</a:t>
            </a:r>
            <a:r>
              <a:rPr lang="ru-RU" i="0" dirty="0" smtClean="0">
                <a:latin typeface="Arial"/>
                <a:cs typeface="Arial"/>
              </a:rPr>
              <a:t> </a:t>
            </a:r>
            <a:r>
              <a:rPr lang="uk-UA" i="0" dirty="0" smtClean="0">
                <a:latin typeface="Arial"/>
                <a:cs typeface="Arial"/>
              </a:rPr>
              <a:t>забарвлення</a:t>
            </a:r>
          </a:p>
        </p:txBody>
      </p:sp>
      <p:pic>
        <p:nvPicPr>
          <p:cNvPr id="32770" name="Picture 2" descr="C:\Users\Химия\Pictures\Рисунок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56" y="2133120"/>
            <a:ext cx="8507288" cy="1663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1" name="Picture 3" descr="C:\Users\Химия\Pictures\Рисунок3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46"/>
          <a:stretch/>
        </p:blipFill>
        <p:spPr bwMode="auto">
          <a:xfrm>
            <a:off x="318356" y="4765007"/>
            <a:ext cx="8507288" cy="2092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588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540"/>
            <a:ext cx="8229600" cy="1052736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</a:rPr>
              <a:t>ЯКІСНІ АНАЛІТИЧНІ РЕАКЦІЇ НА АК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4381947"/>
          </a:xfrm>
        </p:spPr>
        <p:txBody>
          <a:bodyPr/>
          <a:lstStyle/>
          <a:p>
            <a:pPr marL="0" lvl="0" indent="0" algn="just" eaLnBrk="1" hangingPunct="1">
              <a:spcBef>
                <a:spcPct val="0"/>
              </a:spcBef>
              <a:buFontTx/>
              <a:buChar char="-"/>
              <a:defRPr/>
            </a:pPr>
            <a:r>
              <a:rPr lang="ru-RU" sz="1800" b="1" i="1" kern="1200" cap="all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Ксантопротеінова</a:t>
            </a:r>
            <a:r>
              <a:rPr lang="ru-RU" sz="1800" b="1" i="1" kern="1200" cap="all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800" kern="12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реакція</a:t>
            </a:r>
            <a:r>
              <a:rPr lang="ru-RU" sz="1800" kern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для </a:t>
            </a:r>
            <a:r>
              <a:rPr lang="ru-RU" sz="1800" kern="12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виявлення</a:t>
            </a:r>
            <a:r>
              <a:rPr lang="ru-RU" sz="1800" kern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800" b="1" i="1" kern="12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гетероциклічних</a:t>
            </a:r>
            <a:r>
              <a:rPr lang="ru-RU" sz="1800" b="1" i="1" kern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та </a:t>
            </a:r>
            <a:r>
              <a:rPr lang="ru-RU" sz="1800" b="1" i="1" kern="12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ароматичних</a:t>
            </a:r>
            <a:r>
              <a:rPr lang="ru-RU" sz="1800" i="1" kern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el-GR" sz="1800" dirty="0">
                <a:solidFill>
                  <a:srgbClr val="000000"/>
                </a:solidFill>
                <a:sym typeface="Symbol" pitchFamily="18" charset="2"/>
              </a:rPr>
              <a:t>α</a:t>
            </a:r>
            <a:r>
              <a:rPr lang="ru-RU" sz="1800" kern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-</a:t>
            </a:r>
            <a:r>
              <a:rPr lang="ru-RU" sz="1800" kern="12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амінокислот</a:t>
            </a:r>
            <a:r>
              <a:rPr lang="ru-RU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;</a:t>
            </a: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r>
              <a:rPr lang="ru-RU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                        Б + </a:t>
            </a:r>
            <a:r>
              <a:rPr lang="en-US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HNO </a:t>
            </a:r>
            <a:r>
              <a:rPr lang="en-US" sz="1800" kern="1200" baseline="-250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3 </a:t>
            </a:r>
            <a:r>
              <a:rPr lang="en-US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(к) </a:t>
            </a:r>
            <a:r>
              <a:rPr lang="ru-RU" sz="1800" kern="1200" dirty="0" smtClean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→ </a:t>
            </a:r>
            <a:r>
              <a:rPr lang="ru-RU" sz="1800" kern="1200" dirty="0" err="1" smtClean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ж.забарв</a:t>
            </a:r>
            <a:r>
              <a:rPr lang="ru-RU" sz="1800" kern="1200" dirty="0" smtClean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. +</a:t>
            </a:r>
            <a:r>
              <a:rPr lang="en-US" sz="1800" kern="1200" dirty="0" smtClean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NH</a:t>
            </a:r>
            <a:r>
              <a:rPr lang="en-US" sz="1800" kern="1200" baseline="-25000" dirty="0" smtClean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3</a:t>
            </a:r>
            <a:r>
              <a:rPr lang="en-US" sz="1800" kern="1200" dirty="0" smtClean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  → </a:t>
            </a:r>
            <a:r>
              <a:rPr lang="ru-RU" sz="1800" kern="1200" dirty="0" err="1" smtClean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помаранч.забарв</a:t>
            </a:r>
            <a:r>
              <a:rPr lang="ru-RU" sz="1800" kern="1200" dirty="0" smtClean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.</a:t>
            </a:r>
            <a:endParaRPr lang="ru-RU" sz="1800" kern="1200" dirty="0">
              <a:solidFill>
                <a:srgbClr val="00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 eaLnBrk="1" hangingPunct="1">
              <a:spcBef>
                <a:spcPct val="0"/>
              </a:spcBef>
              <a:buFontTx/>
              <a:buChar char="-"/>
              <a:defRPr/>
            </a:pPr>
            <a:r>
              <a:rPr lang="ru-RU" sz="1800" b="1" kern="1200" cap="all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Реакція</a:t>
            </a:r>
            <a:r>
              <a:rPr lang="ru-RU" sz="1800" b="1" kern="1200" cap="all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b="1" kern="1200" cap="all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Фоля</a:t>
            </a:r>
            <a:r>
              <a:rPr lang="ru-RU" sz="1800" b="1" kern="1200" cap="all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для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виявлення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-</a:t>
            </a:r>
            <a:r>
              <a:rPr lang="ru-RU" sz="1800" kern="1200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амінокислот</a:t>
            </a:r>
            <a:r>
              <a:rPr lang="ru-RU" sz="1800" b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, </a:t>
            </a:r>
            <a:r>
              <a:rPr lang="ru-RU" sz="1800" b="1" kern="1200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що</a:t>
            </a:r>
            <a:r>
              <a:rPr lang="ru-RU" sz="1800" b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b="1" kern="1200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містять</a:t>
            </a:r>
            <a:r>
              <a:rPr lang="ru-RU" sz="1800" b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1800" b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S</a:t>
            </a:r>
            <a:endParaRPr lang="ru-RU" sz="1800" b="1" kern="1200" dirty="0">
              <a:solidFill>
                <a:srgbClr val="00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13199" y="2060848"/>
            <a:ext cx="914400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200" b="1" i="0" cap="all" dirty="0" err="1">
                <a:solidFill>
                  <a:srgbClr val="FF0000"/>
                </a:solidFill>
                <a:sym typeface="Symbol" pitchFamily="18" charset="2"/>
              </a:rPr>
              <a:t>кількісні</a:t>
            </a:r>
            <a:r>
              <a:rPr lang="ru-RU" sz="3200" b="1" i="0" cap="all" dirty="0">
                <a:solidFill>
                  <a:srgbClr val="FF0000"/>
                </a:solidFill>
                <a:sym typeface="Symbol" pitchFamily="18" charset="2"/>
              </a:rPr>
              <a:t> </a:t>
            </a:r>
            <a:r>
              <a:rPr lang="ru-RU" sz="3200" b="1" i="0" cap="all" dirty="0" err="1" smtClean="0">
                <a:solidFill>
                  <a:srgbClr val="FF0000"/>
                </a:solidFill>
                <a:sym typeface="Symbol" pitchFamily="18" charset="2"/>
              </a:rPr>
              <a:t>реакції</a:t>
            </a:r>
            <a:endParaRPr lang="ru-RU" sz="3200" b="1" i="0" cap="all" dirty="0" smtClean="0">
              <a:solidFill>
                <a:srgbClr val="FF0000"/>
              </a:solidFill>
              <a:sym typeface="Symbol" pitchFamily="18" charset="2"/>
            </a:endParaRPr>
          </a:p>
          <a:p>
            <a:pPr lvl="0" algn="just">
              <a:defRPr/>
            </a:pP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Метод формального </a:t>
            </a:r>
            <a:r>
              <a:rPr lang="ru-RU" dirty="0" err="1">
                <a:solidFill>
                  <a:srgbClr val="000000"/>
                </a:solidFill>
                <a:sym typeface="Symbol" pitchFamily="18" charset="2"/>
              </a:rPr>
              <a:t>титрування</a:t>
            </a:r>
            <a:r>
              <a:rPr lang="ru-RU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sym typeface="Symbol" pitchFamily="18" charset="2"/>
              </a:rPr>
              <a:t>Серенсена</a:t>
            </a:r>
            <a:r>
              <a:rPr lang="ru-RU" dirty="0" smtClean="0">
                <a:solidFill>
                  <a:srgbClr val="000000"/>
                </a:solidFill>
                <a:sym typeface="Symbol" pitchFamily="18" charset="2"/>
              </a:rPr>
              <a:t>: </a:t>
            </a:r>
            <a:r>
              <a:rPr lang="ru-RU" i="0" dirty="0" err="1">
                <a:solidFill>
                  <a:srgbClr val="000000"/>
                </a:solidFill>
                <a:sym typeface="Symbol" pitchFamily="18" charset="2"/>
              </a:rPr>
              <a:t>заснований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 на </a:t>
            </a:r>
            <a:r>
              <a:rPr lang="ru-RU" i="0" dirty="0" err="1">
                <a:solidFill>
                  <a:srgbClr val="000000"/>
                </a:solidFill>
                <a:sym typeface="Symbol" pitchFamily="18" charset="2"/>
              </a:rPr>
              <a:t>реакції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i="0" dirty="0" err="1">
                <a:solidFill>
                  <a:srgbClr val="000000"/>
                </a:solidFill>
                <a:sym typeface="Symbol" pitchFamily="18" charset="2"/>
              </a:rPr>
              <a:t>утворення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i="0" dirty="0" err="1" smtClean="0">
                <a:solidFill>
                  <a:srgbClr val="000000"/>
                </a:solidFill>
                <a:sym typeface="Symbol" pitchFamily="18" charset="2"/>
              </a:rPr>
              <a:t>імін</a:t>
            </a:r>
            <a:r>
              <a:rPr lang="uk-UA" i="0" dirty="0" err="1" smtClean="0">
                <a:solidFill>
                  <a:srgbClr val="000000"/>
                </a:solidFill>
                <a:sym typeface="Symbol" pitchFamily="18" charset="2"/>
              </a:rPr>
              <a:t>ів</a:t>
            </a:r>
            <a:r>
              <a:rPr lang="ru-RU" i="0" dirty="0" smtClean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:</a:t>
            </a:r>
          </a:p>
          <a:p>
            <a:pPr lvl="0" algn="just">
              <a:defRPr/>
            </a:pPr>
            <a:endParaRPr lang="ru-RU" i="0" dirty="0">
              <a:solidFill>
                <a:srgbClr val="000000"/>
              </a:solidFill>
              <a:sym typeface="Symbol" pitchFamily="18" charset="2"/>
            </a:endParaRPr>
          </a:p>
          <a:p>
            <a:pPr lvl="0" algn="just">
              <a:defRPr/>
            </a:pPr>
            <a:endParaRPr lang="ru-RU" i="0" dirty="0">
              <a:solidFill>
                <a:srgbClr val="000000"/>
              </a:solidFill>
              <a:sym typeface="Symbol" pitchFamily="18" charset="2"/>
            </a:endParaRPr>
          </a:p>
          <a:p>
            <a:pPr lvl="0" algn="just">
              <a:defRPr/>
            </a:pPr>
            <a:endParaRPr lang="ru-RU" i="0" dirty="0">
              <a:solidFill>
                <a:srgbClr val="000000"/>
              </a:solidFill>
              <a:sym typeface="Symbol" pitchFamily="18" charset="2"/>
            </a:endParaRPr>
          </a:p>
          <a:p>
            <a:pPr lvl="0" algn="just">
              <a:defRPr/>
            </a:pPr>
            <a:r>
              <a:rPr lang="ru-RU" u="sng" dirty="0" err="1" smtClean="0">
                <a:solidFill>
                  <a:srgbClr val="FF0000"/>
                </a:solidFill>
                <a:sym typeface="Symbol" pitchFamily="18" charset="2"/>
              </a:rPr>
              <a:t>Інщі</a:t>
            </a:r>
            <a:r>
              <a:rPr lang="ru-RU" u="sng" dirty="0" smtClean="0">
                <a:solidFill>
                  <a:srgbClr val="FF0000"/>
                </a:solidFill>
                <a:sym typeface="Symbol" pitchFamily="18" charset="2"/>
              </a:rPr>
              <a:t> </a:t>
            </a:r>
            <a:r>
              <a:rPr lang="ru-RU" i="0" dirty="0" err="1" smtClean="0">
                <a:solidFill>
                  <a:srgbClr val="000000"/>
                </a:solidFill>
                <a:sym typeface="Symbol" pitchFamily="18" charset="2"/>
              </a:rPr>
              <a:t>альдегіди</a:t>
            </a:r>
            <a:r>
              <a:rPr lang="ru-RU" i="0" dirty="0" smtClean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і </a:t>
            </a:r>
            <a:r>
              <a:rPr lang="ru-RU" i="0" dirty="0" err="1">
                <a:solidFill>
                  <a:srgbClr val="000000"/>
                </a:solidFill>
                <a:sym typeface="Symbol" pitchFamily="18" charset="2"/>
              </a:rPr>
              <a:t>кетони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 з </a:t>
            </a:r>
            <a:r>
              <a:rPr lang="el-GR" i="0" dirty="0">
                <a:solidFill>
                  <a:srgbClr val="000000"/>
                </a:solidFill>
                <a:sym typeface="Symbol" pitchFamily="18" charset="2"/>
              </a:rPr>
              <a:t>α-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АК </a:t>
            </a:r>
            <a:r>
              <a:rPr lang="ru-RU" i="0" dirty="0" err="1">
                <a:solidFill>
                  <a:srgbClr val="000000"/>
                </a:solidFill>
                <a:sym typeface="Symbol" pitchFamily="18" charset="2"/>
              </a:rPr>
              <a:t>утворюють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i="0" dirty="0" smtClean="0">
                <a:solidFill>
                  <a:srgbClr val="000000"/>
                </a:solidFill>
                <a:sym typeface="Symbol" pitchFamily="18" charset="2"/>
              </a:rPr>
              <a:t>основу </a:t>
            </a:r>
            <a:r>
              <a:rPr lang="ru-RU" i="0" dirty="0" err="1">
                <a:solidFill>
                  <a:srgbClr val="000000"/>
                </a:solidFill>
                <a:sym typeface="Symbol" pitchFamily="18" charset="2"/>
              </a:rPr>
              <a:t>Шиффа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i="0" dirty="0" smtClean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:</a:t>
            </a:r>
            <a:endParaRPr lang="ru-RU" i="0" dirty="0">
              <a:solidFill>
                <a:srgbClr val="000000"/>
              </a:solidFill>
              <a:sym typeface="Symbol" pitchFamily="18" charset="2"/>
            </a:endParaRPr>
          </a:p>
          <a:p>
            <a:pPr lvl="0" algn="just">
              <a:defRPr/>
            </a:pPr>
            <a:endParaRPr lang="ru-RU" i="0" dirty="0" smtClean="0">
              <a:solidFill>
                <a:srgbClr val="000000"/>
              </a:solidFill>
              <a:sym typeface="Symbol" pitchFamily="18" charset="2"/>
            </a:endParaRPr>
          </a:p>
          <a:p>
            <a:pPr lvl="0" algn="just">
              <a:defRPr/>
            </a:pPr>
            <a:endParaRPr lang="ru-RU" i="0" dirty="0">
              <a:solidFill>
                <a:srgbClr val="000000"/>
              </a:solidFill>
              <a:sym typeface="Symbol" pitchFamily="18" charset="2"/>
            </a:endParaRPr>
          </a:p>
          <a:p>
            <a:pPr lvl="0" algn="just">
              <a:defRPr/>
            </a:pPr>
            <a:r>
              <a:rPr lang="ru-RU" i="0" dirty="0" smtClean="0">
                <a:solidFill>
                  <a:srgbClr val="000000"/>
                </a:solidFill>
                <a:sym typeface="Symbol" pitchFamily="18" charset="2"/>
              </a:rPr>
              <a:t>Метод 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Ван-</a:t>
            </a:r>
            <a:r>
              <a:rPr lang="ru-RU" i="0" dirty="0" err="1">
                <a:solidFill>
                  <a:srgbClr val="000000"/>
                </a:solidFill>
                <a:sym typeface="Symbol" pitchFamily="18" charset="2"/>
              </a:rPr>
              <a:t>Слайка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:</a:t>
            </a:r>
          </a:p>
          <a:p>
            <a:pPr lvl="0" algn="just">
              <a:defRPr/>
            </a:pPr>
            <a:endParaRPr lang="ru-RU" i="0" dirty="0">
              <a:solidFill>
                <a:srgbClr val="000000"/>
              </a:solidFill>
              <a:sym typeface="Symbol" pitchFamily="18" charset="2"/>
            </a:endParaRPr>
          </a:p>
          <a:p>
            <a:pPr lvl="0" algn="just">
              <a:defRPr/>
            </a:pPr>
            <a:endParaRPr lang="ru-RU" i="0" dirty="0">
              <a:solidFill>
                <a:srgbClr val="000000"/>
              </a:solidFill>
              <a:sym typeface="Symbol" pitchFamily="18" charset="2"/>
            </a:endParaRPr>
          </a:p>
          <a:p>
            <a:pPr lvl="0" algn="just">
              <a:defRPr/>
            </a:pPr>
            <a:endParaRPr lang="ru-RU" i="0" dirty="0">
              <a:solidFill>
                <a:srgbClr val="000000"/>
              </a:solidFill>
              <a:sym typeface="Symbol" pitchFamily="18" charset="2"/>
            </a:endParaRPr>
          </a:p>
          <a:p>
            <a:pPr lvl="0" algn="just">
              <a:defRPr/>
            </a:pPr>
            <a:endParaRPr lang="ru-RU" i="0" dirty="0" smtClean="0">
              <a:solidFill>
                <a:srgbClr val="000000"/>
              </a:solidFill>
              <a:sym typeface="Symbol" pitchFamily="18" charset="2"/>
            </a:endParaRPr>
          </a:p>
          <a:p>
            <a:pPr lvl="0" algn="just">
              <a:defRPr/>
            </a:pPr>
            <a:r>
              <a:rPr lang="ru-RU" i="0" dirty="0" err="1">
                <a:solidFill>
                  <a:srgbClr val="000000"/>
                </a:solidFill>
                <a:sym typeface="Symbol" pitchFamily="18" charset="2"/>
              </a:rPr>
              <a:t>Цю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i="0" dirty="0" err="1">
                <a:solidFill>
                  <a:srgbClr val="000000"/>
                </a:solidFill>
                <a:sym typeface="Symbol" pitchFamily="18" charset="2"/>
              </a:rPr>
              <a:t>реакцію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i="0" dirty="0" err="1">
                <a:solidFill>
                  <a:srgbClr val="000000"/>
                </a:solidFill>
                <a:sym typeface="Symbol" pitchFamily="18" charset="2"/>
              </a:rPr>
              <a:t>використовують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 в </a:t>
            </a:r>
            <a:r>
              <a:rPr lang="ru-RU" i="0" dirty="0" err="1">
                <a:solidFill>
                  <a:srgbClr val="000000"/>
                </a:solidFill>
                <a:sym typeface="Symbol" pitchFamily="18" charset="2"/>
              </a:rPr>
              <a:t>біохімії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 для </a:t>
            </a:r>
            <a:r>
              <a:rPr lang="ru-RU" i="0" dirty="0" err="1">
                <a:solidFill>
                  <a:srgbClr val="000000"/>
                </a:solidFill>
                <a:sym typeface="Symbol" pitchFamily="18" charset="2"/>
              </a:rPr>
              <a:t>кількісного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i="0" dirty="0" err="1">
                <a:solidFill>
                  <a:srgbClr val="000000"/>
                </a:solidFill>
                <a:sym typeface="Symbol" pitchFamily="18" charset="2"/>
              </a:rPr>
              <a:t>визначення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i="0" dirty="0" err="1">
                <a:solidFill>
                  <a:srgbClr val="000000"/>
                </a:solidFill>
                <a:sym typeface="Symbol" pitchFamily="18" charset="2"/>
              </a:rPr>
              <a:t>амінокислот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 за </a:t>
            </a:r>
            <a:r>
              <a:rPr lang="ru-RU" i="0" dirty="0" err="1" smtClean="0">
                <a:solidFill>
                  <a:srgbClr val="000000"/>
                </a:solidFill>
                <a:sym typeface="Symbol" pitchFamily="18" charset="2"/>
              </a:rPr>
              <a:t>об’ємом</a:t>
            </a:r>
            <a:r>
              <a:rPr lang="ru-RU" i="0" dirty="0" smtClean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en-US" i="0" dirty="0" smtClean="0">
                <a:solidFill>
                  <a:srgbClr val="000000"/>
                </a:solidFill>
                <a:sym typeface="Symbol" pitchFamily="18" charset="2"/>
              </a:rPr>
              <a:t>N</a:t>
            </a:r>
            <a:r>
              <a:rPr lang="ru-RU" baseline="-25000" dirty="0" smtClean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 </a:t>
            </a:r>
            <a:r>
              <a:rPr lang="ru-RU" i="0" dirty="0" smtClean="0">
                <a:solidFill>
                  <a:srgbClr val="000000"/>
                </a:solidFill>
                <a:sym typeface="Symbol" pitchFamily="18" charset="2"/>
              </a:rPr>
              <a:t>, </a:t>
            </a:r>
            <a:r>
              <a:rPr lang="ru-RU" i="0" dirty="0" err="1" smtClean="0">
                <a:solidFill>
                  <a:srgbClr val="000000"/>
                </a:solidFill>
                <a:sym typeface="Symbol" pitchFamily="18" charset="2"/>
              </a:rPr>
              <a:t>що</a:t>
            </a:r>
            <a:r>
              <a:rPr lang="ru-RU" i="0" dirty="0" smtClean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i="0" dirty="0" err="1" smtClean="0">
                <a:solidFill>
                  <a:srgbClr val="000000"/>
                </a:solidFill>
                <a:sym typeface="Symbol" pitchFamily="18" charset="2"/>
              </a:rPr>
              <a:t>виділяється</a:t>
            </a:r>
            <a:r>
              <a:rPr lang="ru-RU" i="0" dirty="0" smtClean="0">
                <a:solidFill>
                  <a:srgbClr val="000000"/>
                </a:solidFill>
                <a:sym typeface="Symbol" pitchFamily="18" charset="2"/>
              </a:rPr>
              <a:t>.</a:t>
            </a:r>
            <a:endParaRPr lang="ru-RU" i="0" dirty="0">
              <a:solidFill>
                <a:srgbClr val="000000"/>
              </a:solidFill>
              <a:sym typeface="Symbol" pitchFamily="18" charset="2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7416740"/>
              </p:ext>
            </p:extLst>
          </p:nvPr>
        </p:nvGraphicFramePr>
        <p:xfrm>
          <a:off x="1475656" y="2924944"/>
          <a:ext cx="5414963" cy="1103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26" name="ISIS/Draw Sketch" r:id="rId3" imgW="4705200" imgH="961920" progId="ISISServer">
                  <p:embed/>
                </p:oleObj>
              </mc:Choice>
              <mc:Fallback>
                <p:oleObj name="ISIS/Draw Sketch" r:id="rId3" imgW="4705200" imgH="961920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2924944"/>
                        <a:ext cx="5414963" cy="1103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2764809"/>
              </p:ext>
            </p:extLst>
          </p:nvPr>
        </p:nvGraphicFramePr>
        <p:xfrm>
          <a:off x="25593" y="5373216"/>
          <a:ext cx="6277246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27" r:id="rId5" imgW="4906010" imgH="681990" progId="ISISServer">
                  <p:embed/>
                </p:oleObj>
              </mc:Choice>
              <mc:Fallback>
                <p:oleObj r:id="rId5" imgW="4906010" imgH="681990" progId="ISISServer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93" y="5373216"/>
                        <a:ext cx="6277246" cy="8640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8007115"/>
              </p:ext>
            </p:extLst>
          </p:nvPr>
        </p:nvGraphicFramePr>
        <p:xfrm>
          <a:off x="3707904" y="4293096"/>
          <a:ext cx="5283200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28" name="ISIS/Draw Sketch" r:id="rId7" imgW="4705200" imgH="876240" progId="ISISServer">
                  <p:embed/>
                </p:oleObj>
              </mc:Choice>
              <mc:Fallback>
                <p:oleObj name="ISIS/Draw Sketch" r:id="rId7" imgW="4705200" imgH="87624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707904" y="4293096"/>
                        <a:ext cx="5283200" cy="984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4305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0" y="-16312"/>
            <a:ext cx="9144000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0" cap="all" dirty="0" err="1">
                <a:solidFill>
                  <a:srgbClr val="FF0000"/>
                </a:solidFill>
              </a:rPr>
              <a:t>Перетворення</a:t>
            </a:r>
            <a:r>
              <a:rPr lang="ru-RU" sz="3200" b="1" i="0" cap="all" dirty="0">
                <a:solidFill>
                  <a:srgbClr val="FF0000"/>
                </a:solidFill>
              </a:rPr>
              <a:t> </a:t>
            </a:r>
            <a:r>
              <a:rPr lang="ru-RU" sz="3200" b="1" i="0" cap="all" dirty="0" err="1">
                <a:solidFill>
                  <a:srgbClr val="FF0000"/>
                </a:solidFill>
              </a:rPr>
              <a:t>амінокислот</a:t>
            </a:r>
            <a:r>
              <a:rPr lang="ru-RU" sz="3200" b="1" i="0" cap="all" dirty="0">
                <a:solidFill>
                  <a:srgbClr val="FF0000"/>
                </a:solidFill>
              </a:rPr>
              <a:t> в </a:t>
            </a:r>
            <a:r>
              <a:rPr lang="ru-RU" sz="3200" b="1" i="0" cap="all" dirty="0" err="1" smtClean="0">
                <a:solidFill>
                  <a:srgbClr val="FF0000"/>
                </a:solidFill>
              </a:rPr>
              <a:t>організмі</a:t>
            </a:r>
            <a:endParaRPr lang="ru-RU" sz="3200" b="1" i="0" cap="all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ru-RU" b="1" i="0" cap="all" dirty="0" err="1" smtClean="0">
                <a:solidFill>
                  <a:srgbClr val="990000"/>
                </a:solidFill>
              </a:rPr>
              <a:t>Декарбоксилювання</a:t>
            </a:r>
            <a:endParaRPr lang="ru-RU" b="1" i="0" cap="all" dirty="0" smtClean="0">
              <a:solidFill>
                <a:srgbClr val="990000"/>
              </a:solidFill>
            </a:endParaRPr>
          </a:p>
          <a:p>
            <a:pPr lvl="0">
              <a:defRPr/>
            </a:pPr>
            <a:endParaRPr lang="ru-RU" b="1" i="0" cap="all" dirty="0">
              <a:solidFill>
                <a:srgbClr val="990000"/>
              </a:solidFill>
            </a:endParaRPr>
          </a:p>
          <a:p>
            <a:pPr lvl="0">
              <a:defRPr/>
            </a:pPr>
            <a:endParaRPr lang="ru-RU" b="1" i="0" cap="all" dirty="0">
              <a:solidFill>
                <a:srgbClr val="990000"/>
              </a:solidFill>
            </a:endParaRPr>
          </a:p>
          <a:p>
            <a:pPr algn="just">
              <a:defRPr/>
            </a:pPr>
            <a:r>
              <a:rPr lang="ru-RU" i="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endParaRPr lang="ru-RU" i="0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>
              <a:defRPr/>
            </a:pPr>
            <a:endParaRPr lang="ru-RU" i="0" dirty="0" smtClean="0"/>
          </a:p>
          <a:p>
            <a:pPr algn="just">
              <a:defRPr/>
            </a:pPr>
            <a:endParaRPr lang="ru-RU" i="0" dirty="0" smtClean="0"/>
          </a:p>
          <a:p>
            <a:pPr algn="just">
              <a:defRPr/>
            </a:pPr>
            <a:endParaRPr lang="ru-RU" i="0" dirty="0"/>
          </a:p>
          <a:p>
            <a:pPr algn="just">
              <a:defRPr/>
            </a:pPr>
            <a:r>
              <a:rPr lang="ru-RU" i="0" dirty="0" smtClean="0"/>
              <a:t>В </a:t>
            </a:r>
            <a:r>
              <a:rPr lang="ru-RU" i="0" dirty="0" err="1"/>
              <a:t>організмі</a:t>
            </a:r>
            <a:r>
              <a:rPr lang="ru-RU" i="0" dirty="0"/>
              <a:t> </a:t>
            </a:r>
            <a:r>
              <a:rPr lang="ru-RU" i="0" dirty="0" err="1"/>
              <a:t>беруть</a:t>
            </a:r>
            <a:r>
              <a:rPr lang="ru-RU" i="0" dirty="0"/>
              <a:t> участь </a:t>
            </a:r>
            <a:r>
              <a:rPr lang="ru-RU" i="0" dirty="0" err="1"/>
              <a:t>ферменти</a:t>
            </a:r>
            <a:r>
              <a:rPr lang="ru-RU" i="0" dirty="0"/>
              <a:t> </a:t>
            </a:r>
            <a:r>
              <a:rPr lang="ru-RU" i="0" dirty="0" err="1" smtClean="0"/>
              <a:t>декарбоксилази</a:t>
            </a:r>
            <a:r>
              <a:rPr lang="ru-RU" i="0" dirty="0" smtClean="0"/>
              <a:t>: АК </a:t>
            </a:r>
            <a:r>
              <a:rPr lang="ru-RU" i="0" dirty="0" smtClean="0">
                <a:latin typeface="Arial"/>
                <a:cs typeface="Arial"/>
              </a:rPr>
              <a:t>→</a:t>
            </a:r>
            <a:r>
              <a:rPr lang="ru-RU" i="0" dirty="0" err="1" smtClean="0">
                <a:latin typeface="Arial"/>
                <a:cs typeface="Arial"/>
              </a:rPr>
              <a:t>біог</a:t>
            </a:r>
            <a:r>
              <a:rPr lang="ru-RU" i="0" dirty="0" smtClean="0">
                <a:latin typeface="Arial"/>
                <a:cs typeface="Arial"/>
              </a:rPr>
              <a:t>. </a:t>
            </a:r>
            <a:r>
              <a:rPr lang="ru-RU" i="0" dirty="0" err="1" smtClean="0">
                <a:latin typeface="Arial"/>
                <a:cs typeface="Arial"/>
              </a:rPr>
              <a:t>амін</a:t>
            </a:r>
            <a:endParaRPr lang="ru-RU" i="0" dirty="0"/>
          </a:p>
          <a:p>
            <a:pPr algn="just">
              <a:defRPr/>
            </a:pPr>
            <a:endParaRPr lang="ru-RU" i="0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0" y="2909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19" name="Rectangle 8"/>
          <p:cNvSpPr>
            <a:spLocks noChangeArrowheads="1"/>
          </p:cNvSpPr>
          <p:nvPr/>
        </p:nvSpPr>
        <p:spPr bwMode="auto">
          <a:xfrm>
            <a:off x="0" y="2909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1640458"/>
              </p:ext>
            </p:extLst>
          </p:nvPr>
        </p:nvGraphicFramePr>
        <p:xfrm>
          <a:off x="930525" y="3258909"/>
          <a:ext cx="7272808" cy="16541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75" name="ISIS/Draw Sketch" r:id="rId3" imgW="3429000" imgH="780840" progId="ISISServer">
                  <p:embed/>
                </p:oleObj>
              </mc:Choice>
              <mc:Fallback>
                <p:oleObj name="ISIS/Draw Sketch" r:id="rId3" imgW="3429000" imgH="78084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30525" y="3258909"/>
                        <a:ext cx="7272808" cy="16541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71" y="4913038"/>
            <a:ext cx="9144000" cy="18134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043687"/>
            <a:ext cx="5673126" cy="1712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hangingPunct="1">
              <a:defRPr/>
            </a:pPr>
            <a:r>
              <a:rPr lang="ru-RU" sz="3200" b="1" kern="1200" cap="all" dirty="0" err="1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  <a:t>Перетворення</a:t>
            </a:r>
            <a:r>
              <a:rPr lang="ru-RU" sz="3200" b="1" kern="1200" cap="all" dirty="0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ru-RU" sz="3200" b="1" kern="1200" cap="all" dirty="0" err="1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  <a:t>амінокислот</a:t>
            </a:r>
            <a:r>
              <a:rPr lang="ru-RU" sz="3200" b="1" kern="1200" cap="all" dirty="0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  <a:t> в </a:t>
            </a:r>
            <a:r>
              <a:rPr lang="ru-RU" sz="3200" b="1" kern="1200" cap="all" dirty="0" err="1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  <a:t>організмі</a:t>
            </a:r>
            <a:r>
              <a:rPr lang="ru-RU" sz="3200" b="1" kern="1200" cap="all" dirty="0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ru-RU" sz="3200" b="1" kern="1200" cap="all" dirty="0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/>
          <a:lstStyle/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r>
              <a:rPr lang="ru-RU" sz="1800" b="1" kern="1200" cap="all" dirty="0" err="1" smtClean="0">
                <a:solidFill>
                  <a:srgbClr val="CC0000"/>
                </a:solidFill>
                <a:latin typeface="Arial" charset="0"/>
                <a:cs typeface="Arial" charset="0"/>
              </a:rPr>
              <a:t>Дезамінування</a:t>
            </a:r>
            <a:r>
              <a:rPr lang="ru-RU" sz="1800" b="1" kern="1200" cap="all" dirty="0" smtClean="0">
                <a:solidFill>
                  <a:srgbClr val="CC0000"/>
                </a:solidFill>
                <a:latin typeface="Arial" charset="0"/>
                <a:cs typeface="Arial" charset="0"/>
              </a:rPr>
              <a:t>: </a:t>
            </a: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r>
              <a:rPr lang="ru-RU" sz="1800" b="1" kern="1200" dirty="0" smtClean="0">
                <a:latin typeface="Arial" charset="0"/>
                <a:cs typeface="Arial" charset="0"/>
              </a:rPr>
              <a:t>1. </a:t>
            </a:r>
            <a:r>
              <a:rPr lang="ru-RU" sz="1800" b="1" kern="1200" dirty="0" err="1" smtClean="0">
                <a:latin typeface="Arial" charset="0"/>
                <a:cs typeface="Arial" charset="0"/>
              </a:rPr>
              <a:t>Окиснювальне</a:t>
            </a:r>
            <a:r>
              <a:rPr lang="ru-RU" sz="1800" kern="1200" dirty="0">
                <a:latin typeface="Arial" charset="0"/>
                <a:cs typeface="Arial" charset="0"/>
              </a:rPr>
              <a:t>– в </a:t>
            </a:r>
            <a:r>
              <a:rPr lang="ru-RU" sz="1800" kern="1200" dirty="0" err="1">
                <a:latin typeface="Arial" charset="0"/>
                <a:cs typeface="Arial" charset="0"/>
              </a:rPr>
              <a:t>м'язах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smtClean="0">
                <a:latin typeface="Arial" charset="0"/>
                <a:cs typeface="Arial" charset="0"/>
              </a:rPr>
              <a:t>за </a:t>
            </a:r>
            <a:r>
              <a:rPr lang="ru-RU" sz="1800" kern="1200" dirty="0" err="1">
                <a:latin typeface="Arial" charset="0"/>
                <a:cs typeface="Arial" charset="0"/>
              </a:rPr>
              <a:t>участ</a:t>
            </a:r>
            <a:r>
              <a:rPr lang="ru-RU" sz="1800" kern="1200" dirty="0">
                <a:latin typeface="Arial" charset="0"/>
                <a:cs typeface="Arial" charset="0"/>
              </a:rPr>
              <a:t>. </a:t>
            </a:r>
            <a:r>
              <a:rPr lang="ru-RU" sz="1800" kern="1200" dirty="0" err="1">
                <a:latin typeface="Arial" charset="0"/>
                <a:cs typeface="Arial" charset="0"/>
              </a:rPr>
              <a:t>ферментів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дегідрогеназ</a:t>
            </a:r>
            <a:r>
              <a:rPr lang="ru-RU" sz="1800" kern="1200" dirty="0">
                <a:latin typeface="Arial" charset="0"/>
                <a:cs typeface="Arial" charset="0"/>
              </a:rPr>
              <a:t> і </a:t>
            </a:r>
            <a:r>
              <a:rPr lang="ru-RU" sz="1800" kern="1200" dirty="0" smtClean="0">
                <a:latin typeface="Arial" charset="0"/>
                <a:cs typeface="Arial" charset="0"/>
              </a:rPr>
              <a:t>коферменту НАД</a:t>
            </a:r>
            <a:r>
              <a:rPr lang="ru-RU" sz="1800" kern="1200" baseline="30000" dirty="0">
                <a:latin typeface="Arial" charset="0"/>
                <a:cs typeface="Arial" charset="0"/>
              </a:rPr>
              <a:t>+</a:t>
            </a: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i="1" kern="1200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i="1" kern="12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i="1" kern="1200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i="1" kern="1200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i="1" kern="12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i="1" kern="1200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i="1" kern="12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i="1" kern="12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r>
              <a:rPr lang="ru-RU" sz="1800" b="1" kern="1200" dirty="0" smtClean="0">
                <a:latin typeface="Arial" charset="0"/>
                <a:cs typeface="Arial" charset="0"/>
              </a:rPr>
              <a:t>2. </a:t>
            </a:r>
            <a:r>
              <a:rPr lang="ru-RU" sz="1800" b="1" kern="1200" dirty="0" err="1" smtClean="0">
                <a:latin typeface="Arial" charset="0"/>
                <a:cs typeface="Arial" charset="0"/>
              </a:rPr>
              <a:t>Неокиснювальне</a:t>
            </a:r>
            <a:r>
              <a:rPr lang="ru-RU" sz="1800" b="1" kern="1200" dirty="0" smtClean="0">
                <a:latin typeface="Arial" charset="0"/>
                <a:cs typeface="Arial" charset="0"/>
              </a:rPr>
              <a:t> </a:t>
            </a:r>
            <a:r>
              <a:rPr lang="ru-RU" sz="1800" kern="1200" dirty="0" smtClean="0">
                <a:latin typeface="Arial" charset="0"/>
                <a:cs typeface="Arial" charset="0"/>
              </a:rPr>
              <a:t>(</a:t>
            </a:r>
            <a:r>
              <a:rPr lang="ru-RU" sz="1800" kern="1200" dirty="0" err="1" smtClean="0">
                <a:latin typeface="Arial" charset="0"/>
                <a:cs typeface="Arial" charset="0"/>
              </a:rPr>
              <a:t>внутрішньомолекулярне</a:t>
            </a:r>
            <a:r>
              <a:rPr lang="ru-RU" sz="1800" kern="1200" dirty="0">
                <a:latin typeface="Arial" charset="0"/>
                <a:cs typeface="Arial" charset="0"/>
              </a:rPr>
              <a:t>) - в </a:t>
            </a:r>
            <a:r>
              <a:rPr lang="ru-RU" sz="1800" kern="1200" dirty="0" err="1">
                <a:latin typeface="Arial" charset="0"/>
                <a:cs typeface="Arial" charset="0"/>
              </a:rPr>
              <a:t>бактеріях</a:t>
            </a:r>
            <a:r>
              <a:rPr lang="ru-RU" sz="1800" kern="1200" dirty="0">
                <a:latin typeface="Arial" charset="0"/>
                <a:cs typeface="Arial" charset="0"/>
              </a:rPr>
              <a:t>, грибах</a:t>
            </a:r>
            <a:endParaRPr lang="ru-RU" sz="1800" kern="1200" dirty="0" smtClean="0"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kern="1200" dirty="0"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kern="1200" dirty="0" smtClean="0"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kern="1200" dirty="0">
              <a:solidFill>
                <a:srgbClr val="000066"/>
              </a:solidFill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i="1" kern="1200" dirty="0" smtClean="0">
              <a:solidFill>
                <a:srgbClr val="000066"/>
              </a:solidFill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i="1" kern="1200" dirty="0" smtClean="0">
              <a:solidFill>
                <a:srgbClr val="000066"/>
              </a:solidFill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r>
              <a:rPr lang="ru-RU" sz="1800" b="1" i="1" kern="1200" dirty="0" smtClean="0">
                <a:latin typeface="Arial" charset="0"/>
                <a:cs typeface="Arial" charset="0"/>
              </a:rPr>
              <a:t>3</a:t>
            </a:r>
            <a:r>
              <a:rPr lang="ru-RU" sz="1800" b="1" kern="1200" dirty="0" smtClean="0">
                <a:latin typeface="Arial" charset="0"/>
                <a:cs typeface="Arial" charset="0"/>
              </a:rPr>
              <a:t>. </a:t>
            </a:r>
            <a:r>
              <a:rPr lang="ru-RU" sz="1800" b="1" kern="1200" dirty="0" err="1" smtClean="0">
                <a:latin typeface="Arial" charset="0"/>
                <a:cs typeface="Arial" charset="0"/>
              </a:rPr>
              <a:t>Відновне</a:t>
            </a:r>
            <a:endParaRPr lang="ru-RU" sz="1800" kern="1200" dirty="0">
              <a:solidFill>
                <a:srgbClr val="000066"/>
              </a:solidFill>
              <a:latin typeface="Arial" charset="0"/>
              <a:cs typeface="Arial" charset="0"/>
            </a:endParaRPr>
          </a:p>
          <a:p>
            <a:endParaRPr lang="ru-RU" dirty="0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780163"/>
              </p:ext>
            </p:extLst>
          </p:nvPr>
        </p:nvGraphicFramePr>
        <p:xfrm>
          <a:off x="3059832" y="5733256"/>
          <a:ext cx="4752528" cy="9660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28" name="ISIS/Draw Sketch" r:id="rId3" imgW="4076640" imgH="828360" progId="ISISServer">
                  <p:embed/>
                </p:oleObj>
              </mc:Choice>
              <mc:Fallback>
                <p:oleObj name="ISIS/Draw Sketch" r:id="rId3" imgW="4076640" imgH="82836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59832" y="5733256"/>
                        <a:ext cx="4752528" cy="9660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61" y="2760704"/>
            <a:ext cx="5637741" cy="9209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43" y="1743285"/>
            <a:ext cx="6077649" cy="1017419"/>
          </a:xfrm>
          <a:prstGeom prst="rect">
            <a:avLst/>
          </a:prstGeom>
        </p:spPr>
      </p:pic>
      <p:pic>
        <p:nvPicPr>
          <p:cNvPr id="24808" name="Picture 232" descr="C:\Users\Химия\Pictures\Рисунок4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43" y="4156038"/>
            <a:ext cx="7841501" cy="1275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58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88578"/>
            <a:ext cx="8229600" cy="1143000"/>
          </a:xfrm>
        </p:spPr>
        <p:txBody>
          <a:bodyPr/>
          <a:lstStyle/>
          <a:p>
            <a:r>
              <a:rPr lang="ru-RU" sz="3200" b="1" kern="1200" cap="all" dirty="0" err="1">
                <a:solidFill>
                  <a:srgbClr val="FF0000"/>
                </a:solidFill>
                <a:latin typeface="Arial" charset="0"/>
                <a:cs typeface="Arial" charset="0"/>
              </a:rPr>
              <a:t>Перетворення</a:t>
            </a:r>
            <a:r>
              <a:rPr lang="ru-RU" sz="3200" b="1" kern="1200" cap="all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sz="3200" b="1" kern="1200" cap="all" dirty="0" err="1">
                <a:solidFill>
                  <a:srgbClr val="FF0000"/>
                </a:solidFill>
                <a:latin typeface="Arial" charset="0"/>
                <a:cs typeface="Arial" charset="0"/>
              </a:rPr>
              <a:t>амінокислот</a:t>
            </a:r>
            <a:r>
              <a:rPr lang="ru-RU" sz="3200" b="1" kern="1200" cap="all" dirty="0">
                <a:solidFill>
                  <a:srgbClr val="FF0000"/>
                </a:solidFill>
                <a:latin typeface="Arial" charset="0"/>
                <a:cs typeface="Arial" charset="0"/>
              </a:rPr>
              <a:t> в </a:t>
            </a:r>
            <a:r>
              <a:rPr lang="ru-RU" sz="3200" b="1" kern="1200" cap="all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організмі</a:t>
            </a:r>
            <a:r>
              <a:rPr lang="ru-RU" sz="3200" b="1" kern="1200" cap="all" dirty="0">
                <a:solidFill>
                  <a:srgbClr val="FF0000"/>
                </a:solidFill>
                <a:latin typeface="Arial" charset="0"/>
                <a:cs typeface="Arial" charset="0"/>
              </a:rPr>
              <a:t/>
            </a:r>
            <a:br>
              <a:rPr lang="ru-RU" sz="3200" b="1" kern="1200" cap="all" dirty="0">
                <a:solidFill>
                  <a:srgbClr val="FF0000"/>
                </a:solidFill>
                <a:latin typeface="Arial" charset="0"/>
                <a:cs typeface="Arial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4525963"/>
          </a:xfrm>
        </p:spPr>
        <p:txBody>
          <a:bodyPr/>
          <a:lstStyle/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r>
              <a:rPr lang="ru-RU" sz="1800" b="1" kern="1200" dirty="0" smtClean="0">
                <a:latin typeface="Arial" charset="0"/>
                <a:cs typeface="Arial" charset="0"/>
              </a:rPr>
              <a:t>4. Г</a:t>
            </a:r>
            <a:r>
              <a:rPr lang="uk-UA" sz="1800" b="1" kern="1200" dirty="0" smtClean="0">
                <a:latin typeface="Arial" charset="0"/>
                <a:cs typeface="Arial" charset="0"/>
              </a:rPr>
              <a:t>і</a:t>
            </a:r>
            <a:r>
              <a:rPr lang="ru-RU" sz="1800" b="1" kern="1200" dirty="0" err="1" smtClean="0">
                <a:latin typeface="Arial" charset="0"/>
                <a:cs typeface="Arial" charset="0"/>
              </a:rPr>
              <a:t>дролітичне</a:t>
            </a:r>
            <a:r>
              <a:rPr lang="ru-RU" sz="1800" b="1" kern="1200" dirty="0" smtClean="0">
                <a:latin typeface="Arial" charset="0"/>
                <a:cs typeface="Arial" charset="0"/>
              </a:rPr>
              <a:t> </a:t>
            </a: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kern="1200" dirty="0"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kern="1200" dirty="0" smtClean="0"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kern="1200" dirty="0"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kern="1200" dirty="0" smtClean="0"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kern="1200" dirty="0"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r>
              <a:rPr lang="ru-RU" sz="1800" b="1" kern="1200" cap="all" dirty="0" err="1">
                <a:solidFill>
                  <a:srgbClr val="FF0000"/>
                </a:solidFill>
                <a:latin typeface="Arial" charset="0"/>
                <a:cs typeface="Arial" charset="0"/>
              </a:rPr>
              <a:t>Трансамінування</a:t>
            </a:r>
            <a:r>
              <a:rPr lang="ru-RU" sz="1800" b="1" kern="1200" cap="all" dirty="0">
                <a:solidFill>
                  <a:srgbClr val="FF0000"/>
                </a:solidFill>
                <a:latin typeface="Arial" charset="0"/>
                <a:cs typeface="Arial" charset="0"/>
              </a:rPr>
              <a:t> (</a:t>
            </a:r>
            <a:r>
              <a:rPr lang="ru-RU" sz="1800" b="1" kern="1200" cap="all" dirty="0" err="1">
                <a:solidFill>
                  <a:srgbClr val="FF0000"/>
                </a:solidFill>
                <a:latin typeface="Arial" charset="0"/>
                <a:cs typeface="Arial" charset="0"/>
              </a:rPr>
              <a:t>переамінування</a:t>
            </a:r>
            <a:r>
              <a:rPr lang="ru-RU" sz="1800" b="1" kern="1200" cap="all" dirty="0">
                <a:solidFill>
                  <a:srgbClr val="FF0000"/>
                </a:solidFill>
                <a:latin typeface="Arial" charset="0"/>
                <a:cs typeface="Arial" charset="0"/>
              </a:rPr>
              <a:t>) </a:t>
            </a:r>
            <a:r>
              <a:rPr lang="ru-RU" sz="1800" kern="1200" dirty="0" smtClean="0">
                <a:latin typeface="Arial" charset="0"/>
                <a:cs typeface="Arial" charset="0"/>
              </a:rPr>
              <a:t>– </a:t>
            </a:r>
            <a:r>
              <a:rPr lang="ru-RU" sz="1800" kern="1200" dirty="0" err="1">
                <a:latin typeface="Arial" charset="0"/>
                <a:cs typeface="Arial" charset="0"/>
              </a:rPr>
              <a:t>основний</a:t>
            </a:r>
            <a:r>
              <a:rPr lang="ru-RU" sz="1800" kern="1200" dirty="0">
                <a:latin typeface="Arial" charset="0"/>
                <a:cs typeface="Arial" charset="0"/>
              </a:rPr>
              <a:t> шлях </a:t>
            </a:r>
            <a:r>
              <a:rPr lang="ru-RU" sz="1800" kern="1200" dirty="0" err="1" smtClean="0">
                <a:latin typeface="Arial" charset="0"/>
                <a:cs typeface="Arial" charset="0"/>
              </a:rPr>
              <a:t>біосинтезу</a:t>
            </a:r>
            <a:r>
              <a:rPr lang="ru-RU" sz="1800" kern="1200" dirty="0" smtClean="0">
                <a:latin typeface="Arial" charset="0"/>
                <a:cs typeface="Arial" charset="0"/>
              </a:rPr>
              <a:t>                  </a:t>
            </a:r>
            <a:r>
              <a:rPr lang="el-GR" sz="1800" dirty="0">
                <a:solidFill>
                  <a:srgbClr val="000000"/>
                </a:solidFill>
                <a:sym typeface="Symbol" pitchFamily="18" charset="2"/>
              </a:rPr>
              <a:t>α</a:t>
            </a:r>
            <a:r>
              <a:rPr lang="ru-RU" sz="1800" kern="1200" dirty="0" smtClean="0">
                <a:latin typeface="Arial" charset="0"/>
                <a:cs typeface="Arial" charset="0"/>
              </a:rPr>
              <a:t>-</a:t>
            </a:r>
            <a:r>
              <a:rPr lang="ru-RU" sz="1800" kern="1200" dirty="0" err="1" smtClean="0">
                <a:latin typeface="Arial" charset="0"/>
                <a:cs typeface="Arial" charset="0"/>
              </a:rPr>
              <a:t>амінокислот</a:t>
            </a:r>
            <a:r>
              <a:rPr lang="ru-RU" sz="1800" kern="1200" dirty="0" smtClean="0">
                <a:latin typeface="Arial" charset="0"/>
                <a:cs typeface="Arial" charset="0"/>
              </a:rPr>
              <a:t> </a:t>
            </a:r>
            <a:r>
              <a:rPr lang="ru-RU" sz="1800" kern="1200" dirty="0">
                <a:latin typeface="Arial" charset="0"/>
                <a:cs typeface="Arial" charset="0"/>
              </a:rPr>
              <a:t>з </a:t>
            </a:r>
            <a:r>
              <a:rPr lang="el-GR" sz="1800" dirty="0">
                <a:solidFill>
                  <a:srgbClr val="000000"/>
                </a:solidFill>
                <a:sym typeface="Symbol" pitchFamily="18" charset="2"/>
              </a:rPr>
              <a:t>α</a:t>
            </a:r>
            <a:r>
              <a:rPr lang="ru-RU" sz="1800" kern="1200" dirty="0" smtClean="0">
                <a:latin typeface="Arial" charset="0"/>
                <a:cs typeface="Arial" charset="0"/>
              </a:rPr>
              <a:t>-</a:t>
            </a:r>
            <a:r>
              <a:rPr lang="ru-RU" sz="1800" kern="1200" dirty="0" err="1" smtClean="0">
                <a:latin typeface="Arial" charset="0"/>
                <a:cs typeface="Arial" charset="0"/>
              </a:rPr>
              <a:t>оксокислот</a:t>
            </a:r>
            <a:r>
              <a:rPr lang="ru-RU" sz="1800" kern="1200" dirty="0">
                <a:latin typeface="Arial" charset="0"/>
                <a:cs typeface="Arial" charset="0"/>
              </a:rPr>
              <a:t>. </a:t>
            </a:r>
            <a:r>
              <a:rPr lang="ru-RU" sz="1800" kern="1200" dirty="0" err="1">
                <a:latin typeface="Arial" charset="0"/>
                <a:cs typeface="Arial" charset="0"/>
              </a:rPr>
              <a:t>Процес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відбувається</a:t>
            </a:r>
            <a:r>
              <a:rPr lang="ru-RU" sz="1800" kern="1200" dirty="0">
                <a:latin typeface="Arial" charset="0"/>
                <a:cs typeface="Arial" charset="0"/>
              </a:rPr>
              <a:t> за </a:t>
            </a:r>
            <a:r>
              <a:rPr lang="ru-RU" sz="1800" kern="1200" dirty="0" err="1">
                <a:latin typeface="Arial" charset="0"/>
                <a:cs typeface="Arial" charset="0"/>
              </a:rPr>
              <a:t>участю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ферментів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трансаміназ</a:t>
            </a:r>
            <a:r>
              <a:rPr lang="ru-RU" sz="1800" kern="1200" dirty="0">
                <a:latin typeface="Arial" charset="0"/>
                <a:cs typeface="Arial" charset="0"/>
              </a:rPr>
              <a:t> і коферменту </a:t>
            </a:r>
            <a:r>
              <a:rPr lang="ru-RU" sz="1800" kern="1200" dirty="0" smtClean="0">
                <a:latin typeface="Arial" charset="0"/>
                <a:cs typeface="Arial" charset="0"/>
              </a:rPr>
              <a:t>п</a:t>
            </a:r>
            <a:r>
              <a:rPr lang="uk-UA" sz="1800" kern="1200" dirty="0" smtClean="0">
                <a:latin typeface="Arial" charset="0"/>
                <a:cs typeface="Arial" charset="0"/>
              </a:rPr>
              <a:t>і</a:t>
            </a:r>
            <a:r>
              <a:rPr lang="ru-RU" sz="1800" kern="1200" dirty="0" err="1" smtClean="0">
                <a:latin typeface="Arial" charset="0"/>
                <a:cs typeface="Arial" charset="0"/>
              </a:rPr>
              <a:t>ридоксальфосфату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6317157"/>
              </p:ext>
            </p:extLst>
          </p:nvPr>
        </p:nvGraphicFramePr>
        <p:xfrm>
          <a:off x="2555875" y="995363"/>
          <a:ext cx="4076700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41" name="ISIS/Draw Sketch" r:id="rId3" imgW="4076640" imgH="933120" progId="ISISServer">
                  <p:embed/>
                </p:oleObj>
              </mc:Choice>
              <mc:Fallback>
                <p:oleObj name="ISIS/Draw Sketch" r:id="rId3" imgW="4076640" imgH="93312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55875" y="995363"/>
                        <a:ext cx="4076700" cy="933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5721" name="Picture 121" descr="C:\Users\Химия\Pictures\Рисунок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942" y="3481387"/>
            <a:ext cx="7315200" cy="337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65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0" y="871509"/>
            <a:ext cx="8964488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i="0" dirty="0" smtClean="0"/>
              <a:t>	</a:t>
            </a:r>
            <a:r>
              <a:rPr lang="ru-RU" sz="2000" b="1" i="0" dirty="0">
                <a:latin typeface="Times New Roman" pitchFamily="18" charset="0"/>
                <a:cs typeface="Times New Roman" pitchFamily="18" charset="0"/>
              </a:rPr>
              <a:t>АК </a:t>
            </a:r>
            <a:r>
              <a:rPr lang="ru-RU" sz="2000" b="1" i="0" dirty="0" err="1">
                <a:latin typeface="Times New Roman" pitchFamily="18" charset="0"/>
                <a:cs typeface="Times New Roman" pitchFamily="18" charset="0"/>
              </a:rPr>
              <a:t>здатні</a:t>
            </a:r>
            <a:r>
              <a:rPr lang="ru-RU" sz="2000" b="1" i="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000" b="1" i="0" dirty="0" err="1">
                <a:latin typeface="Times New Roman" pitchFamily="18" charset="0"/>
                <a:cs typeface="Times New Roman" pitchFamily="18" charset="0"/>
              </a:rPr>
              <a:t>поліконденсації</a:t>
            </a:r>
            <a:r>
              <a:rPr lang="ru-RU" sz="2000" b="1" i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i="0" dirty="0" err="1">
                <a:latin typeface="Times New Roman" pitchFamily="18" charset="0"/>
                <a:cs typeface="Times New Roman" pitchFamily="18" charset="0"/>
              </a:rPr>
              <a:t>реакції</a:t>
            </a:r>
            <a:r>
              <a:rPr lang="ru-RU" sz="2000" i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0" dirty="0" err="1">
                <a:latin typeface="Times New Roman" pitchFamily="18" charset="0"/>
                <a:cs typeface="Times New Roman" pitchFamily="18" charset="0"/>
              </a:rPr>
              <a:t>полімеризації</a:t>
            </a:r>
            <a:r>
              <a:rPr lang="ru-RU" sz="2000" i="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000" i="0" dirty="0" err="1">
                <a:latin typeface="Times New Roman" pitchFamily="18" charset="0"/>
                <a:cs typeface="Times New Roman" pitchFamily="18" charset="0"/>
              </a:rPr>
              <a:t>відщепленням</a:t>
            </a:r>
            <a:r>
              <a:rPr lang="ru-RU" sz="2000" i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0" dirty="0" err="1">
                <a:latin typeface="Times New Roman" pitchFamily="18" charset="0"/>
                <a:cs typeface="Times New Roman" pitchFamily="18" charset="0"/>
              </a:rPr>
              <a:t>молекули</a:t>
            </a:r>
            <a:r>
              <a:rPr lang="ru-RU" sz="2000" i="0" dirty="0">
                <a:latin typeface="Times New Roman" pitchFamily="18" charset="0"/>
                <a:cs typeface="Times New Roman" pitchFamily="18" charset="0"/>
              </a:rPr>
              <a:t> води) з </a:t>
            </a:r>
            <a:r>
              <a:rPr lang="ru-RU" sz="2000" i="0" dirty="0" err="1">
                <a:latin typeface="Times New Roman" pitchFamily="18" charset="0"/>
                <a:cs typeface="Times New Roman" pitchFamily="18" charset="0"/>
              </a:rPr>
              <a:t>утворенням</a:t>
            </a:r>
            <a:r>
              <a:rPr lang="ru-RU" sz="2000" i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atin typeface="Times New Roman" pitchFamily="18" charset="0"/>
                <a:cs typeface="Times New Roman" pitchFamily="18" charset="0"/>
              </a:rPr>
              <a:t>ди</a:t>
            </a:r>
            <a:r>
              <a:rPr lang="ru-RU" sz="2000" b="1" i="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b="1" i="0" dirty="0">
                <a:latin typeface="Times New Roman" pitchFamily="18" charset="0"/>
                <a:cs typeface="Times New Roman" pitchFamily="18" charset="0"/>
              </a:rPr>
              <a:t>, три- </a:t>
            </a:r>
            <a:r>
              <a:rPr lang="ru-RU" sz="2000" i="0" dirty="0">
                <a:latin typeface="Times New Roman" pitchFamily="18" charset="0"/>
                <a:cs typeface="Times New Roman" pitchFamily="18" charset="0"/>
              </a:rPr>
              <a:t>... .. </a:t>
            </a:r>
            <a:r>
              <a:rPr lang="ru-RU" sz="2000" i="0" dirty="0" err="1">
                <a:latin typeface="Times New Roman" pitchFamily="18" charset="0"/>
                <a:cs typeface="Times New Roman" pitchFamily="18" charset="0"/>
              </a:rPr>
              <a:t>поліпептидів</a:t>
            </a:r>
            <a:r>
              <a:rPr lang="ru-RU" sz="2000" i="0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b="1" i="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 i="0" dirty="0"/>
          </a:p>
          <a:p>
            <a:pPr>
              <a:defRPr/>
            </a:pPr>
            <a:endParaRPr lang="ru-RU" sz="2000" b="1" i="0" dirty="0"/>
          </a:p>
          <a:p>
            <a:pPr>
              <a:defRPr/>
            </a:pPr>
            <a:endParaRPr lang="ru-RU" sz="2000" b="1" i="0" dirty="0"/>
          </a:p>
          <a:p>
            <a:pPr>
              <a:defRPr/>
            </a:pPr>
            <a:endParaRPr lang="ru-RU" sz="2000" b="1" i="0" dirty="0"/>
          </a:p>
          <a:p>
            <a:pPr>
              <a:defRPr/>
            </a:pPr>
            <a:endParaRPr lang="ru-RU" sz="2000" b="1" i="0" dirty="0"/>
          </a:p>
          <a:p>
            <a:pPr>
              <a:defRPr/>
            </a:pPr>
            <a:endParaRPr lang="ru-RU" sz="2000" b="1" i="0" dirty="0"/>
          </a:p>
          <a:p>
            <a:pPr>
              <a:defRPr/>
            </a:pPr>
            <a:r>
              <a:rPr lang="ru-RU" sz="2000" i="0" dirty="0"/>
              <a:t>	</a:t>
            </a:r>
          </a:p>
          <a:p>
            <a:pPr>
              <a:defRPr/>
            </a:pPr>
            <a:endParaRPr lang="ru-RU" sz="2000" i="0" dirty="0" smtClean="0"/>
          </a:p>
          <a:p>
            <a:pPr algn="just">
              <a:defRPr/>
            </a:pPr>
            <a:endParaRPr lang="ru-RU" sz="2400" i="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400" i="0" dirty="0" err="1">
                <a:latin typeface="Times New Roman" pitchFamily="18" charset="0"/>
                <a:cs typeface="Times New Roman" pitchFamily="18" charset="0"/>
              </a:rPr>
              <a:t>Пептиди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0" dirty="0" err="1">
                <a:latin typeface="Times New Roman" pitchFamily="18" charset="0"/>
                <a:cs typeface="Times New Roman" pitchFamily="18" charset="0"/>
              </a:rPr>
              <a:t>заданої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0" dirty="0" err="1">
                <a:latin typeface="Times New Roman" pitchFamily="18" charset="0"/>
                <a:cs typeface="Times New Roman" pitchFamily="18" charset="0"/>
              </a:rPr>
              <a:t>будови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400" i="0" dirty="0" err="1">
                <a:latin typeface="Times New Roman" pitchFamily="18" charset="0"/>
                <a:cs typeface="Times New Roman" pitchFamily="18" charset="0"/>
              </a:rPr>
              <a:t>вдається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0" dirty="0" err="1">
                <a:latin typeface="Times New Roman" pitchFamily="18" charset="0"/>
                <a:cs typeface="Times New Roman" pitchFamily="18" charset="0"/>
              </a:rPr>
              <a:t>отримати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0" dirty="0" smtClean="0">
                <a:latin typeface="Times New Roman" pitchFamily="18" charset="0"/>
                <a:cs typeface="Times New Roman" pitchFamily="18" charset="0"/>
              </a:rPr>
              <a:t>прямою </a:t>
            </a:r>
            <a:r>
              <a:rPr lang="ru-RU" sz="2400" i="0" dirty="0" err="1">
                <a:latin typeface="Times New Roman" pitchFamily="18" charset="0"/>
                <a:cs typeface="Times New Roman" pitchFamily="18" charset="0"/>
              </a:rPr>
              <a:t>конденсацією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i="0" dirty="0">
                <a:latin typeface="Times New Roman" pitchFamily="18" charset="0"/>
                <a:cs typeface="Times New Roman" pitchFamily="18" charset="0"/>
              </a:rPr>
              <a:t>α-</a:t>
            </a:r>
            <a:r>
              <a:rPr lang="ru-RU" sz="2400" i="0" dirty="0" err="1">
                <a:latin typeface="Times New Roman" pitchFamily="18" charset="0"/>
                <a:cs typeface="Times New Roman" pitchFamily="18" charset="0"/>
              </a:rPr>
              <a:t>амінокислот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0" dirty="0" err="1">
                <a:latin typeface="Times New Roman" pitchFamily="18" charset="0"/>
                <a:cs typeface="Times New Roman" pitchFamily="18" charset="0"/>
              </a:rPr>
              <a:t>оскільки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0" dirty="0" err="1">
                <a:latin typeface="Times New Roman" pitchFamily="18" charset="0"/>
                <a:cs typeface="Times New Roman" pitchFamily="18" charset="0"/>
              </a:rPr>
              <a:t>поєднання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0" dirty="0" err="1">
                <a:latin typeface="Times New Roman" pitchFamily="18" charset="0"/>
                <a:cs typeface="Times New Roman" pitchFamily="18" charset="0"/>
              </a:rPr>
              <a:t>навіть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0" dirty="0" err="1">
                <a:latin typeface="Times New Roman" pitchFamily="18" charset="0"/>
                <a:cs typeface="Times New Roman" pitchFamily="18" charset="0"/>
              </a:rPr>
              <a:t>двох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0" dirty="0" err="1">
                <a:latin typeface="Times New Roman" pitchFamily="18" charset="0"/>
                <a:cs typeface="Times New Roman" pitchFamily="18" charset="0"/>
              </a:rPr>
              <a:t>компонентів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0" dirty="0" err="1">
                <a:latin typeface="Times New Roman" pitchFamily="18" charset="0"/>
                <a:cs typeface="Times New Roman" pitchFamily="18" charset="0"/>
              </a:rPr>
              <a:t>наприклад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0" dirty="0" err="1">
                <a:latin typeface="Times New Roman" pitchFamily="18" charset="0"/>
                <a:cs typeface="Times New Roman" pitchFamily="18" charset="0"/>
              </a:rPr>
              <a:t>гліцину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i="0" dirty="0" err="1">
                <a:latin typeface="Times New Roman" pitchFamily="18" charset="0"/>
                <a:cs typeface="Times New Roman" pitchFamily="18" charset="0"/>
              </a:rPr>
              <a:t>аланіну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0" dirty="0" err="1">
                <a:latin typeface="Times New Roman" pitchFamily="18" charset="0"/>
                <a:cs typeface="Times New Roman" pitchFamily="18" charset="0"/>
              </a:rPr>
              <a:t>дасть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 4 дипептида: </a:t>
            </a:r>
            <a:r>
              <a:rPr lang="ru-RU" sz="2400" i="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i="0" dirty="0" smtClean="0">
                <a:latin typeface="Times New Roman" pitchFamily="18" charset="0"/>
                <a:cs typeface="Times New Roman" pitchFamily="18" charset="0"/>
              </a:rPr>
              <a:t>ала-ала</a:t>
            </a:r>
            <a:r>
              <a:rPr lang="ru-RU" sz="2400" b="1" i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0" dirty="0" err="1">
                <a:latin typeface="Times New Roman" pitchFamily="18" charset="0"/>
                <a:cs typeface="Times New Roman" pitchFamily="18" charset="0"/>
              </a:rPr>
              <a:t>глі</a:t>
            </a:r>
            <a:r>
              <a:rPr lang="ru-RU" sz="2400" b="1" i="0" dirty="0">
                <a:latin typeface="Times New Roman" pitchFamily="18" charset="0"/>
                <a:cs typeface="Times New Roman" pitchFamily="18" charset="0"/>
              </a:rPr>
              <a:t>-ала, </a:t>
            </a:r>
            <a:r>
              <a:rPr lang="ru-RU" sz="2400" b="1" i="0" dirty="0" err="1">
                <a:latin typeface="Times New Roman" pitchFamily="18" charset="0"/>
                <a:cs typeface="Times New Roman" pitchFamily="18" charset="0"/>
              </a:rPr>
              <a:t>глі-глі</a:t>
            </a:r>
            <a:r>
              <a:rPr lang="ru-RU" sz="2400" b="1" i="0" dirty="0">
                <a:latin typeface="Times New Roman" pitchFamily="18" charset="0"/>
                <a:cs typeface="Times New Roman" pitchFamily="18" charset="0"/>
              </a:rPr>
              <a:t>, ала-</a:t>
            </a:r>
            <a:r>
              <a:rPr lang="ru-RU" sz="2400" b="1" i="0" dirty="0" err="1">
                <a:latin typeface="Times New Roman" pitchFamily="18" charset="0"/>
                <a:cs typeface="Times New Roman" pitchFamily="18" charset="0"/>
              </a:rPr>
              <a:t>глі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. При </a:t>
            </a:r>
            <a:r>
              <a:rPr lang="ru-RU" sz="2400" i="0" dirty="0" err="1">
                <a:latin typeface="Times New Roman" pitchFamily="18" charset="0"/>
                <a:cs typeface="Times New Roman" pitchFamily="18" charset="0"/>
              </a:rPr>
              <a:t>збільшенні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0" dirty="0" err="1">
                <a:latin typeface="Times New Roman" pitchFamily="18" charset="0"/>
                <a:cs typeface="Times New Roman" pitchFamily="18" charset="0"/>
              </a:rPr>
              <a:t>кількості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0" dirty="0" err="1">
                <a:latin typeface="Times New Roman" pitchFamily="18" charset="0"/>
                <a:cs typeface="Times New Roman" pitchFamily="18" charset="0"/>
              </a:rPr>
              <a:t>амінокислот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0" dirty="0" err="1">
                <a:latin typeface="Times New Roman" pitchFamily="18" charset="0"/>
                <a:cs typeface="Times New Roman" pitchFamily="18" charset="0"/>
              </a:rPr>
              <a:t>збільшується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0" dirty="0" err="1"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0" dirty="0" err="1">
                <a:latin typeface="Times New Roman" pitchFamily="18" charset="0"/>
                <a:cs typeface="Times New Roman" pitchFamily="18" charset="0"/>
              </a:rPr>
              <a:t>можливих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0" dirty="0" err="1">
                <a:latin typeface="Times New Roman" pitchFamily="18" charset="0"/>
                <a:cs typeface="Times New Roman" pitchFamily="18" charset="0"/>
              </a:rPr>
              <a:t>пептидів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: при 20 </a:t>
            </a:r>
            <a:r>
              <a:rPr lang="ru-RU" sz="2400" i="0" dirty="0" err="1">
                <a:latin typeface="Times New Roman" pitchFamily="18" charset="0"/>
                <a:cs typeface="Times New Roman" pitchFamily="18" charset="0"/>
              </a:rPr>
              <a:t>амінокислотних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0" dirty="0" err="1">
                <a:latin typeface="Times New Roman" pitchFamily="18" charset="0"/>
                <a:cs typeface="Times New Roman" pitchFamily="18" charset="0"/>
              </a:rPr>
              <a:t>залишках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0" dirty="0" err="1">
                <a:latin typeface="Times New Roman" pitchFamily="18" charset="0"/>
                <a:cs typeface="Times New Roman" pitchFamily="18" charset="0"/>
              </a:rPr>
              <a:t>можна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0" dirty="0" err="1">
                <a:latin typeface="Times New Roman" pitchFamily="18" charset="0"/>
                <a:cs typeface="Times New Roman" pitchFamily="18" charset="0"/>
              </a:rPr>
              <a:t>отримати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 1014 </a:t>
            </a:r>
            <a:r>
              <a:rPr lang="ru-RU" sz="2400" i="0" dirty="0" err="1">
                <a:latin typeface="Times New Roman" pitchFamily="18" charset="0"/>
                <a:cs typeface="Times New Roman" pitchFamily="18" charset="0"/>
              </a:rPr>
              <a:t>пептидів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 !!!</a:t>
            </a:r>
            <a:endParaRPr lang="ru-RU" sz="2400" i="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34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9584278"/>
              </p:ext>
            </p:extLst>
          </p:nvPr>
        </p:nvGraphicFramePr>
        <p:xfrm>
          <a:off x="296863" y="1936750"/>
          <a:ext cx="8824912" cy="211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67" name="ISIS/Draw Sketch" r:id="rId3" imgW="6076800" imgH="1457280" progId="ISISServer">
                  <p:embed/>
                </p:oleObj>
              </mc:Choice>
              <mc:Fallback>
                <p:oleObj name="ISIS/Draw Sketch" r:id="rId3" imgW="6076800" imgH="1457280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863" y="1936750"/>
                        <a:ext cx="8824912" cy="211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12576" y="79421"/>
            <a:ext cx="8939336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3200" b="1" i="0" cap="all" dirty="0" err="1">
                <a:solidFill>
                  <a:srgbClr val="FF0000"/>
                </a:solidFill>
                <a:latin typeface="Arial" charset="0"/>
                <a:cs typeface="Arial" charset="0"/>
              </a:rPr>
              <a:t>Утворення</a:t>
            </a:r>
            <a:r>
              <a:rPr lang="ru-RU" sz="3200" b="1" i="0" cap="all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sz="3200" b="1" i="0" cap="all" dirty="0" err="1">
                <a:solidFill>
                  <a:srgbClr val="FF0000"/>
                </a:solidFill>
                <a:latin typeface="Arial" charset="0"/>
                <a:cs typeface="Arial" charset="0"/>
              </a:rPr>
              <a:t>пептидів</a:t>
            </a:r>
            <a:r>
              <a:rPr lang="ru-RU" sz="3200" b="1" i="0" cap="all" dirty="0">
                <a:solidFill>
                  <a:srgbClr val="FF0000"/>
                </a:solidFill>
                <a:latin typeface="Arial" charset="0"/>
                <a:cs typeface="Arial" charset="0"/>
              </a:rPr>
              <a:t>, </a:t>
            </a:r>
            <a:r>
              <a:rPr lang="ru-RU" sz="3200" b="1" i="0" cap="all" dirty="0" err="1">
                <a:solidFill>
                  <a:srgbClr val="FF0000"/>
                </a:solidFill>
                <a:latin typeface="Arial" charset="0"/>
                <a:cs typeface="Arial" charset="0"/>
              </a:rPr>
              <a:t>поліпептиди</a:t>
            </a:r>
            <a:r>
              <a:rPr lang="ru-RU" sz="3200" b="1" i="0" cap="all" dirty="0">
                <a:solidFill>
                  <a:srgbClr val="FF0000"/>
                </a:solidFill>
                <a:latin typeface="Arial" charset="0"/>
                <a:cs typeface="Arial" charset="0"/>
              </a:rPr>
              <a:t> і </a:t>
            </a:r>
            <a:r>
              <a:rPr lang="ru-RU" sz="3200" b="1" i="0" cap="all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БІЛКІВ</a:t>
            </a:r>
            <a:endParaRPr lang="ru-RU" i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-16522" y="1077218"/>
            <a:ext cx="550810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>
              <a:defRPr/>
            </a:pPr>
            <a:r>
              <a:rPr lang="uk-UA" b="1" i="0" cap="all" dirty="0"/>
              <a:t>Первинна структура </a:t>
            </a:r>
            <a:r>
              <a:rPr lang="uk-UA" b="1" i="0" cap="all" dirty="0" smtClean="0"/>
              <a:t>– </a:t>
            </a:r>
            <a:r>
              <a:rPr lang="uk-UA" i="0" cap="all" dirty="0" smtClean="0"/>
              <a:t>природа   </a:t>
            </a:r>
            <a:r>
              <a:rPr lang="uk-UA" i="0" cap="all" dirty="0"/>
              <a:t>і</a:t>
            </a:r>
          </a:p>
          <a:p>
            <a:pPr marL="0" indent="0">
              <a:defRPr/>
            </a:pPr>
            <a:r>
              <a:rPr lang="uk-UA" i="0" cap="all" dirty="0"/>
              <a:t>  кількість (склад) </a:t>
            </a:r>
            <a:r>
              <a:rPr lang="uk-UA" i="0" cap="all" dirty="0" smtClean="0"/>
              <a:t> АК</a:t>
            </a:r>
            <a:r>
              <a:rPr lang="uk-UA" i="0" cap="all" dirty="0"/>
              <a:t>, </a:t>
            </a:r>
            <a:r>
              <a:rPr lang="uk-UA" i="0" cap="all" dirty="0" smtClean="0"/>
              <a:t> їх</a:t>
            </a:r>
            <a:endParaRPr lang="uk-UA" i="0" cap="all" dirty="0"/>
          </a:p>
          <a:p>
            <a:pPr marL="0" indent="0">
              <a:defRPr/>
            </a:pPr>
            <a:r>
              <a:rPr lang="uk-UA" i="0" cap="all" dirty="0"/>
              <a:t>послідовність в</a:t>
            </a:r>
          </a:p>
          <a:p>
            <a:pPr marL="0" indent="0">
              <a:defRPr/>
            </a:pPr>
            <a:r>
              <a:rPr lang="uk-UA" i="0" cap="all" dirty="0" smtClean="0"/>
              <a:t>Поліпептидному ланцюгу. </a:t>
            </a:r>
            <a:r>
              <a:rPr lang="uk-UA" i="0" cap="all" dirty="0"/>
              <a:t>склад</a:t>
            </a:r>
          </a:p>
          <a:p>
            <a:pPr marL="0" indent="0">
              <a:defRPr/>
            </a:pPr>
            <a:r>
              <a:rPr lang="uk-UA" i="0" cap="all" dirty="0"/>
              <a:t>визначають на </a:t>
            </a:r>
            <a:r>
              <a:rPr lang="uk-UA" i="0" cap="all" dirty="0" smtClean="0"/>
              <a:t>хроматографі</a:t>
            </a:r>
            <a:endParaRPr lang="uk-UA" i="0" cap="all" dirty="0"/>
          </a:p>
          <a:p>
            <a:pPr marL="0" indent="0">
              <a:defRPr/>
            </a:pPr>
            <a:r>
              <a:rPr lang="uk-UA" i="0" cap="all" dirty="0" smtClean="0"/>
              <a:t>ЗА продуктами </a:t>
            </a:r>
            <a:r>
              <a:rPr lang="uk-UA" i="0" cap="all" dirty="0"/>
              <a:t>повного гідролізу білка.</a:t>
            </a:r>
          </a:p>
          <a:p>
            <a:pPr marL="0" indent="0">
              <a:defRPr/>
            </a:pPr>
            <a:r>
              <a:rPr lang="uk-UA" i="0" cap="all" dirty="0"/>
              <a:t>Послідовність - шляхом</a:t>
            </a:r>
          </a:p>
          <a:p>
            <a:pPr marL="0" indent="0">
              <a:defRPr/>
            </a:pPr>
            <a:r>
              <a:rPr lang="uk-UA" i="0" cap="all" dirty="0"/>
              <a:t>послідовного відщеплення</a:t>
            </a:r>
          </a:p>
          <a:p>
            <a:pPr marL="0" indent="0">
              <a:defRPr/>
            </a:pPr>
            <a:r>
              <a:rPr lang="uk-UA" i="0" cap="all" dirty="0"/>
              <a:t>кожної АК і її ідентифікації.</a:t>
            </a:r>
            <a:endParaRPr lang="uk-UA" i="0" dirty="0" smtClean="0"/>
          </a:p>
        </p:txBody>
      </p:sp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0" y="2171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0" y="0"/>
            <a:ext cx="90364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3200" b="1" i="0" cap="all" dirty="0">
                <a:solidFill>
                  <a:srgbClr val="FF0000"/>
                </a:solidFill>
              </a:rPr>
              <a:t>У </a:t>
            </a:r>
            <a:r>
              <a:rPr lang="ru-RU" sz="3200" b="1" i="0" cap="all" dirty="0" err="1">
                <a:solidFill>
                  <a:srgbClr val="FF0000"/>
                </a:solidFill>
              </a:rPr>
              <a:t>білках</a:t>
            </a:r>
            <a:r>
              <a:rPr lang="ru-RU" sz="3200" b="1" i="0" cap="all" dirty="0">
                <a:solidFill>
                  <a:srgbClr val="FF0000"/>
                </a:solidFill>
              </a:rPr>
              <a:t> </a:t>
            </a:r>
            <a:r>
              <a:rPr lang="ru-RU" sz="3200" b="1" i="0" cap="all" dirty="0" err="1">
                <a:solidFill>
                  <a:srgbClr val="FF0000"/>
                </a:solidFill>
              </a:rPr>
              <a:t>розрізняють</a:t>
            </a:r>
            <a:r>
              <a:rPr lang="ru-RU" sz="3200" b="1" i="0" cap="all" dirty="0">
                <a:solidFill>
                  <a:srgbClr val="FF0000"/>
                </a:solidFill>
              </a:rPr>
              <a:t> </a:t>
            </a:r>
            <a:r>
              <a:rPr lang="ru-RU" sz="3200" b="1" i="0" cap="all" dirty="0" err="1">
                <a:solidFill>
                  <a:srgbClr val="FF0000"/>
                </a:solidFill>
              </a:rPr>
              <a:t>чотири</a:t>
            </a:r>
            <a:endParaRPr lang="ru-RU" sz="3200" b="1" i="0" cap="all" dirty="0">
              <a:solidFill>
                <a:srgbClr val="FF0000"/>
              </a:solidFill>
            </a:endParaRPr>
          </a:p>
          <a:p>
            <a:pPr lvl="0" algn="ctr">
              <a:defRPr/>
            </a:pPr>
            <a:r>
              <a:rPr lang="ru-RU" sz="3200" b="1" i="0" cap="all" dirty="0" err="1">
                <a:solidFill>
                  <a:srgbClr val="FF0000"/>
                </a:solidFill>
              </a:rPr>
              <a:t>рівня</a:t>
            </a:r>
            <a:r>
              <a:rPr lang="ru-RU" sz="3200" b="1" i="0" cap="all" dirty="0">
                <a:solidFill>
                  <a:srgbClr val="FF0000"/>
                </a:solidFill>
              </a:rPr>
              <a:t> </a:t>
            </a:r>
            <a:r>
              <a:rPr lang="ru-RU" sz="3200" b="1" i="0" cap="all" dirty="0" err="1">
                <a:solidFill>
                  <a:srgbClr val="FF0000"/>
                </a:solidFill>
              </a:rPr>
              <a:t>структури</a:t>
            </a:r>
            <a:endParaRPr lang="uk-UA" i="0" dirty="0">
              <a:solidFill>
                <a:srgbClr val="000000"/>
              </a:solidFill>
            </a:endParaRPr>
          </a:p>
        </p:txBody>
      </p:sp>
      <p:pic>
        <p:nvPicPr>
          <p:cNvPr id="33794" name="Picture 2" descr="C:\Users\Химия\Pictures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602" y="1009116"/>
            <a:ext cx="3930231" cy="5613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5" name="Picture 3" descr="C:\Users\Химия\Pictures\Рисунок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22" y="3923681"/>
            <a:ext cx="5044351" cy="2680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ПЛАН ЛЕКЦ</a:t>
            </a:r>
            <a:r>
              <a:rPr lang="uk-UA" dirty="0" smtClean="0"/>
              <a:t>ІЇ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sz="2800" dirty="0" err="1"/>
              <a:t>Біологічні</a:t>
            </a:r>
            <a:r>
              <a:rPr lang="ru-RU" sz="2800" dirty="0"/>
              <a:t> </a:t>
            </a:r>
            <a:r>
              <a:rPr lang="ru-RU" sz="2800" dirty="0" err="1"/>
              <a:t>функції</a:t>
            </a:r>
            <a:r>
              <a:rPr lang="ru-RU" sz="2800" dirty="0"/>
              <a:t> </a:t>
            </a:r>
            <a:r>
              <a:rPr lang="ru-RU" sz="2800" dirty="0" err="1"/>
              <a:t>білків</a:t>
            </a:r>
            <a:r>
              <a:rPr lang="ru-RU" sz="2800" dirty="0"/>
              <a:t>.</a:t>
            </a:r>
          </a:p>
          <a:p>
            <a:pPr marL="514350" indent="-514350">
              <a:buAutoNum type="arabicPeriod"/>
            </a:pPr>
            <a:r>
              <a:rPr lang="ru-RU" sz="2800" dirty="0"/>
              <a:t>АК, </a:t>
            </a:r>
            <a:r>
              <a:rPr lang="ru-RU" sz="2800" dirty="0" err="1"/>
              <a:t>класифікація</a:t>
            </a:r>
            <a:r>
              <a:rPr lang="ru-RU" sz="2800" dirty="0"/>
              <a:t> АК.</a:t>
            </a:r>
          </a:p>
          <a:p>
            <a:pPr marL="514350" indent="-514350">
              <a:buAutoNum type="arabicPeriod"/>
            </a:pPr>
            <a:r>
              <a:rPr lang="ru-RU" sz="2800" dirty="0"/>
              <a:t>Будова АК.</a:t>
            </a:r>
          </a:p>
          <a:p>
            <a:pPr marL="514350" indent="-514350">
              <a:buAutoNum type="arabicPeriod"/>
            </a:pPr>
            <a:r>
              <a:rPr lang="ru-RU" sz="2800" dirty="0" err="1"/>
              <a:t>Ізомерія</a:t>
            </a:r>
            <a:r>
              <a:rPr lang="ru-RU" sz="2800" dirty="0"/>
              <a:t> АК.</a:t>
            </a:r>
          </a:p>
          <a:p>
            <a:pPr marL="514350" indent="-514350">
              <a:buAutoNum type="arabicPeriod"/>
            </a:pPr>
            <a:r>
              <a:rPr lang="ru-RU" sz="2800" dirty="0"/>
              <a:t>Амфотерность АК.</a:t>
            </a:r>
          </a:p>
          <a:p>
            <a:pPr marL="514350" indent="-514350">
              <a:buAutoNum type="arabicPeriod"/>
            </a:pPr>
            <a:r>
              <a:rPr lang="ru-RU" sz="2800" dirty="0" err="1"/>
              <a:t>Хім</a:t>
            </a:r>
            <a:r>
              <a:rPr lang="ru-RU" sz="2800" dirty="0"/>
              <a:t>. </a:t>
            </a:r>
            <a:r>
              <a:rPr lang="ru-RU" sz="2800" dirty="0" err="1"/>
              <a:t>властивості</a:t>
            </a:r>
            <a:r>
              <a:rPr lang="ru-RU" sz="2800" dirty="0"/>
              <a:t> АК.</a:t>
            </a:r>
          </a:p>
          <a:p>
            <a:pPr marL="514350" indent="-514350">
              <a:buAutoNum type="arabicPeriod"/>
            </a:pPr>
            <a:r>
              <a:rPr lang="ru-RU" sz="2800" dirty="0" err="1"/>
              <a:t>Перетворення</a:t>
            </a:r>
            <a:r>
              <a:rPr lang="ru-RU" sz="2800" dirty="0"/>
              <a:t> АК в </a:t>
            </a:r>
            <a:r>
              <a:rPr lang="ru-RU" sz="2800" dirty="0" err="1"/>
              <a:t>організмі</a:t>
            </a:r>
            <a:r>
              <a:rPr lang="ru-RU" sz="2800" dirty="0"/>
              <a:t>.</a:t>
            </a:r>
          </a:p>
          <a:p>
            <a:pPr marL="514350" indent="-514350">
              <a:buAutoNum type="arabicPeriod"/>
            </a:pPr>
            <a:r>
              <a:rPr lang="ru-RU" sz="2800" dirty="0" err="1" smtClean="0"/>
              <a:t>Утворення</a:t>
            </a:r>
            <a:r>
              <a:rPr lang="ru-RU" sz="2800" dirty="0" smtClean="0"/>
              <a:t> </a:t>
            </a:r>
            <a:r>
              <a:rPr lang="ru-RU" sz="2800" dirty="0" err="1"/>
              <a:t>пептидів</a:t>
            </a:r>
            <a:r>
              <a:rPr lang="ru-RU" sz="2800" dirty="0"/>
              <a:t>, </a:t>
            </a:r>
            <a:r>
              <a:rPr lang="ru-RU" sz="2800" dirty="0" err="1"/>
              <a:t>поліпептидів</a:t>
            </a:r>
            <a:r>
              <a:rPr lang="ru-RU" sz="2800" dirty="0"/>
              <a:t> і </a:t>
            </a:r>
            <a:r>
              <a:rPr lang="ru-RU" sz="2800" dirty="0" err="1"/>
              <a:t>білків</a:t>
            </a:r>
            <a:r>
              <a:rPr lang="ru-RU" sz="2800" dirty="0"/>
              <a:t>. </a:t>
            </a:r>
            <a:r>
              <a:rPr lang="ru-RU" sz="2800" dirty="0" err="1"/>
              <a:t>Пептидний</a:t>
            </a:r>
            <a:r>
              <a:rPr lang="ru-RU" sz="2800" dirty="0"/>
              <a:t> </a:t>
            </a:r>
            <a:r>
              <a:rPr lang="ru-RU" sz="2800" dirty="0" err="1"/>
              <a:t>зв'язок</a:t>
            </a:r>
            <a:r>
              <a:rPr lang="ru-RU" sz="2800" dirty="0"/>
              <a:t>.</a:t>
            </a:r>
          </a:p>
          <a:p>
            <a:pPr marL="514350" indent="-514350">
              <a:buAutoNum type="arabicPeriod"/>
            </a:pPr>
            <a:r>
              <a:rPr lang="ru-RU" sz="2800" dirty="0" err="1"/>
              <a:t>Класифікація</a:t>
            </a:r>
            <a:r>
              <a:rPr lang="ru-RU" sz="2800" dirty="0"/>
              <a:t> </a:t>
            </a:r>
            <a:r>
              <a:rPr lang="ru-RU" sz="2800" dirty="0" err="1"/>
              <a:t>білків</a:t>
            </a:r>
            <a:r>
              <a:rPr lang="ru-RU" sz="2800" dirty="0"/>
              <a:t>.</a:t>
            </a:r>
          </a:p>
          <a:p>
            <a:pPr marL="514350" indent="-514350">
              <a:buAutoNum type="arabicPeriod"/>
            </a:pPr>
            <a:r>
              <a:rPr lang="ru-RU" sz="2800" dirty="0" err="1"/>
              <a:t>Назва</a:t>
            </a:r>
            <a:r>
              <a:rPr lang="ru-RU" sz="2800" dirty="0"/>
              <a:t> </a:t>
            </a:r>
            <a:r>
              <a:rPr lang="ru-RU" sz="2800" dirty="0" err="1"/>
              <a:t>пептидів</a:t>
            </a:r>
            <a:r>
              <a:rPr lang="ru-RU" sz="2800" dirty="0"/>
              <a:t>.</a:t>
            </a:r>
          </a:p>
          <a:p>
            <a:pPr marL="514350" indent="-514350">
              <a:buAutoNum type="arabicPeriod"/>
            </a:pPr>
            <a:r>
              <a:rPr lang="ru-RU" sz="2800" dirty="0" err="1"/>
              <a:t>Структури</a:t>
            </a:r>
            <a:r>
              <a:rPr lang="ru-RU" sz="2800" dirty="0"/>
              <a:t> </a:t>
            </a:r>
            <a:r>
              <a:rPr lang="ru-RU" sz="2800" dirty="0" err="1"/>
              <a:t>білка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0177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 eaLnBrk="1" hangingPunct="1"/>
            <a:r>
              <a:rPr lang="ru-RU" sz="2800" b="1" dirty="0">
                <a:solidFill>
                  <a:srgbClr val="FF0000"/>
                </a:solidFill>
              </a:rPr>
              <a:t>БІЛКИ (ПРОТЕЇНИ)</a:t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> БІОЛОГІЧНІ ФУНКЦІЇ БІЛКІВ</a:t>
            </a:r>
            <a:endParaRPr lang="ru-RU" sz="2800" b="1" dirty="0" smtClean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958" y="1412875"/>
            <a:ext cx="9170358" cy="5445125"/>
          </a:xfrm>
        </p:spPr>
        <p:txBody>
          <a:bodyPr/>
          <a:lstStyle/>
          <a:p>
            <a:pPr marL="457200" indent="-457200" eaLnBrk="1" hangingPunct="1">
              <a:buFontTx/>
              <a:buAutoNum type="arabicPeriod"/>
              <a:defRPr/>
            </a:pPr>
            <a:r>
              <a:rPr lang="ru-RU" sz="2400" dirty="0" err="1"/>
              <a:t>Енергетична</a:t>
            </a:r>
            <a:r>
              <a:rPr lang="ru-RU" sz="2400" dirty="0"/>
              <a:t> (Б - </a:t>
            </a:r>
            <a:r>
              <a:rPr lang="ru-RU" sz="2400" dirty="0" err="1"/>
              <a:t>продукти</a:t>
            </a:r>
            <a:r>
              <a:rPr lang="ru-RU" sz="2400" dirty="0"/>
              <a:t> </a:t>
            </a:r>
            <a:r>
              <a:rPr lang="ru-RU" sz="2400" dirty="0" err="1"/>
              <a:t>харчування</a:t>
            </a:r>
            <a:r>
              <a:rPr lang="ru-RU" sz="2400" dirty="0"/>
              <a:t>).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ru-RU" sz="2400" dirty="0"/>
              <a:t>Ф і </a:t>
            </a:r>
            <a:r>
              <a:rPr lang="ru-RU" sz="2400" dirty="0" err="1"/>
              <a:t>деякі</a:t>
            </a:r>
            <a:r>
              <a:rPr lang="ru-RU" sz="2400" dirty="0"/>
              <a:t> Г </a:t>
            </a:r>
            <a:r>
              <a:rPr lang="ru-RU" sz="2400" dirty="0" err="1"/>
              <a:t>мають</a:t>
            </a:r>
            <a:r>
              <a:rPr lang="ru-RU" sz="2400" dirty="0"/>
              <a:t> </a:t>
            </a:r>
            <a:r>
              <a:rPr lang="ru-RU" sz="2400" dirty="0" err="1"/>
              <a:t>білкову</a:t>
            </a:r>
            <a:r>
              <a:rPr lang="ru-RU" sz="2400" dirty="0"/>
              <a:t> природу.</a:t>
            </a:r>
          </a:p>
          <a:p>
            <a:pPr marL="457200" indent="-457200" defTabSz="354013" eaLnBrk="1" hangingPunct="1">
              <a:buFontTx/>
              <a:buAutoNum type="arabicPeriod"/>
              <a:tabLst>
                <a:tab pos="722313" algn="l"/>
              </a:tabLst>
              <a:defRPr/>
            </a:pPr>
            <a:r>
              <a:rPr lang="ru-RU" sz="2400" dirty="0"/>
              <a:t>Структурна (</a:t>
            </a:r>
            <a:r>
              <a:rPr lang="ru-RU" sz="2400" dirty="0" err="1"/>
              <a:t>структурні</a:t>
            </a:r>
            <a:r>
              <a:rPr lang="ru-RU" sz="2400" dirty="0"/>
              <a:t> Б </a:t>
            </a:r>
            <a:r>
              <a:rPr lang="ru-RU" sz="2400" dirty="0" smtClean="0"/>
              <a:t>– </a:t>
            </a:r>
            <a:r>
              <a:rPr lang="ru-RU" sz="2400" dirty="0" err="1" smtClean="0"/>
              <a:t>складова</a:t>
            </a:r>
            <a:r>
              <a:rPr lang="ru-RU" sz="2400" dirty="0"/>
              <a:t> </a:t>
            </a:r>
            <a:r>
              <a:rPr lang="ru-RU" sz="2400" dirty="0" smtClean="0"/>
              <a:t>                      	</a:t>
            </a:r>
            <a:r>
              <a:rPr lang="ru-RU" sz="2400" dirty="0" err="1" smtClean="0"/>
              <a:t>частина</a:t>
            </a:r>
            <a:r>
              <a:rPr lang="ru-RU" sz="2400" dirty="0" smtClean="0"/>
              <a:t> </a:t>
            </a:r>
            <a:r>
              <a:rPr lang="ru-RU" sz="2400" dirty="0" err="1"/>
              <a:t>сполучної</a:t>
            </a:r>
            <a:r>
              <a:rPr lang="ru-RU" sz="2400" dirty="0"/>
              <a:t> </a:t>
            </a:r>
            <a:r>
              <a:rPr lang="ru-RU" sz="2400" dirty="0" err="1"/>
              <a:t>тканини</a:t>
            </a:r>
            <a:r>
              <a:rPr lang="ru-RU" sz="2400" dirty="0"/>
              <a:t>).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ru-RU" sz="2400" dirty="0" smtClean="0"/>
              <a:t> </a:t>
            </a:r>
            <a:r>
              <a:rPr lang="ru-RU" sz="2400" dirty="0" err="1"/>
              <a:t>Механіко-хімічна</a:t>
            </a:r>
            <a:r>
              <a:rPr lang="ru-RU" sz="2400" dirty="0"/>
              <a:t> (</a:t>
            </a:r>
            <a:r>
              <a:rPr lang="ru-RU" sz="2400" dirty="0" err="1"/>
              <a:t>скоротливі</a:t>
            </a:r>
            <a:r>
              <a:rPr lang="ru-RU" sz="2400" dirty="0"/>
              <a:t> Б).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ru-RU" sz="2400" dirty="0" smtClean="0"/>
              <a:t> </a:t>
            </a:r>
            <a:r>
              <a:rPr lang="ru-RU" sz="2400" dirty="0" err="1"/>
              <a:t>Захисна</a:t>
            </a:r>
            <a:r>
              <a:rPr lang="ru-RU" sz="2400" dirty="0"/>
              <a:t> (АТ, </a:t>
            </a:r>
            <a:r>
              <a:rPr lang="ru-RU" sz="2400" dirty="0" err="1"/>
              <a:t>імуноглобулін</a:t>
            </a:r>
            <a:r>
              <a:rPr lang="ru-RU" sz="2400" dirty="0"/>
              <a:t>, </a:t>
            </a:r>
            <a:r>
              <a:rPr lang="ru-RU" sz="2400" dirty="0" err="1"/>
              <a:t>інтерферон</a:t>
            </a:r>
            <a:r>
              <a:rPr lang="ru-RU" sz="2400" dirty="0"/>
              <a:t>).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ru-RU" sz="2400" dirty="0" err="1" smtClean="0"/>
              <a:t>Кровоспинна</a:t>
            </a:r>
            <a:endParaRPr lang="ru-RU" sz="2400" dirty="0"/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ru-RU" sz="2400" dirty="0"/>
              <a:t>(Б </a:t>
            </a:r>
            <a:r>
              <a:rPr lang="ru-RU" sz="2400" dirty="0" err="1"/>
              <a:t>фібриноген</a:t>
            </a:r>
            <a:r>
              <a:rPr lang="ru-RU" sz="2400" dirty="0"/>
              <a:t> → </a:t>
            </a:r>
            <a:r>
              <a:rPr lang="ru-RU" sz="2400" dirty="0" err="1"/>
              <a:t>фібрин</a:t>
            </a:r>
            <a:r>
              <a:rPr lang="ru-RU" sz="2400" dirty="0" smtClean="0"/>
              <a:t>).</a:t>
            </a:r>
          </a:p>
          <a:p>
            <a:pPr marL="0" indent="0" eaLnBrk="1" hangingPunct="1">
              <a:buNone/>
              <a:defRPr/>
            </a:pPr>
            <a:endParaRPr lang="ru-RU" sz="2400" dirty="0"/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ru-RU" sz="2400" dirty="0"/>
              <a:t>                  </a:t>
            </a:r>
            <a:r>
              <a:rPr lang="ru-RU" sz="2400" dirty="0" smtClean="0"/>
              <a:t>7</a:t>
            </a:r>
            <a:r>
              <a:rPr lang="ru-RU" sz="2400" dirty="0"/>
              <a:t>. </a:t>
            </a:r>
            <a:r>
              <a:rPr lang="ru-RU" sz="2400" dirty="0" err="1"/>
              <a:t>Лікарські</a:t>
            </a:r>
            <a:r>
              <a:rPr lang="ru-RU" sz="2400" dirty="0"/>
              <a:t> </a:t>
            </a:r>
            <a:r>
              <a:rPr lang="ru-RU" sz="2400" dirty="0" err="1"/>
              <a:t>препарати</a:t>
            </a:r>
            <a:r>
              <a:rPr lang="ru-RU" sz="2400" dirty="0"/>
              <a:t>.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ru-RU" sz="2400" dirty="0"/>
              <a:t>                  </a:t>
            </a:r>
            <a:r>
              <a:rPr lang="ru-RU" sz="2400" dirty="0" smtClean="0"/>
              <a:t>8</a:t>
            </a:r>
            <a:r>
              <a:rPr lang="ru-RU" sz="2400" dirty="0"/>
              <a:t>. </a:t>
            </a:r>
            <a:r>
              <a:rPr lang="ru-RU" sz="2400" dirty="0" err="1"/>
              <a:t>Білки</a:t>
            </a:r>
            <a:r>
              <a:rPr lang="ru-RU" sz="2400" dirty="0"/>
              <a:t> ─ </a:t>
            </a:r>
            <a:r>
              <a:rPr lang="ru-RU" sz="2400" dirty="0" err="1"/>
              <a:t>маркери</a:t>
            </a:r>
            <a:r>
              <a:rPr lang="ru-RU" sz="2400" dirty="0"/>
              <a:t> </a:t>
            </a:r>
            <a:r>
              <a:rPr lang="ru-RU" sz="2400" dirty="0" err="1"/>
              <a:t>онкології</a:t>
            </a:r>
            <a:r>
              <a:rPr lang="ru-RU" sz="2400" dirty="0"/>
              <a:t>, </a:t>
            </a:r>
            <a:r>
              <a:rPr lang="ru-RU" sz="2400" dirty="0" err="1"/>
              <a:t>запалення</a:t>
            </a:r>
            <a:r>
              <a:rPr lang="ru-RU" sz="2400" dirty="0"/>
              <a:t>,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ru-RU" sz="2400" dirty="0"/>
              <a:t>                         </a:t>
            </a:r>
            <a:r>
              <a:rPr lang="ru-RU" sz="2400" dirty="0" err="1"/>
              <a:t>спадкових</a:t>
            </a:r>
            <a:r>
              <a:rPr lang="ru-RU" sz="2400" dirty="0"/>
              <a:t> </a:t>
            </a:r>
            <a:r>
              <a:rPr lang="ru-RU" sz="2400" dirty="0" err="1"/>
              <a:t>патологій</a:t>
            </a:r>
            <a:r>
              <a:rPr lang="ru-RU" sz="2400" dirty="0"/>
              <a:t>.</a:t>
            </a:r>
            <a:endParaRPr lang="ru-RU" sz="2400" dirty="0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8"/>
          <a:stretch>
            <a:fillRect/>
          </a:stretch>
        </p:blipFill>
        <p:spPr bwMode="auto">
          <a:xfrm>
            <a:off x="6784975" y="31750"/>
            <a:ext cx="2384425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1557338"/>
            <a:ext cx="2359025" cy="143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13" y="2997200"/>
            <a:ext cx="1958975" cy="281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47"/>
          <a:stretch>
            <a:fillRect/>
          </a:stretch>
        </p:blipFill>
        <p:spPr bwMode="auto">
          <a:xfrm>
            <a:off x="4876847" y="4005064"/>
            <a:ext cx="2160240" cy="1443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9525"/>
            <a:ext cx="2043113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27025" y="39688"/>
            <a:ext cx="8229600" cy="863600"/>
          </a:xfrm>
        </p:spPr>
        <p:txBody>
          <a:bodyPr/>
          <a:lstStyle/>
          <a:p>
            <a:pPr eaLnBrk="1" hangingPunct="1"/>
            <a:r>
              <a:rPr lang="ru-RU" sz="3200" b="1" dirty="0">
                <a:solidFill>
                  <a:srgbClr val="FF0000"/>
                </a:solidFill>
              </a:rPr>
              <a:t>БІЛКИ</a:t>
            </a:r>
            <a:endParaRPr lang="ru-RU" sz="3200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69"/>
          <a:stretch>
            <a:fillRect/>
          </a:stretch>
        </p:blipFill>
        <p:spPr bwMode="auto">
          <a:xfrm>
            <a:off x="6156325" y="2492375"/>
            <a:ext cx="2832100" cy="1443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0" name="Объект 2"/>
          <p:cNvSpPr>
            <a:spLocks noGrp="1"/>
          </p:cNvSpPr>
          <p:nvPr>
            <p:ph idx="1"/>
          </p:nvPr>
        </p:nvSpPr>
        <p:spPr>
          <a:xfrm>
            <a:off x="25400" y="1526867"/>
            <a:ext cx="9144000" cy="4998169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sz="2800" dirty="0" err="1"/>
              <a:t>Високомолекулярні</a:t>
            </a:r>
            <a:r>
              <a:rPr lang="ru-RU" sz="2800" dirty="0"/>
              <a:t> </a:t>
            </a:r>
            <a:r>
              <a:rPr lang="ru-RU" sz="2800" dirty="0" err="1"/>
              <a:t>природні</a:t>
            </a:r>
            <a:r>
              <a:rPr lang="ru-RU" sz="2800" dirty="0"/>
              <a:t> </a:t>
            </a:r>
            <a:r>
              <a:rPr lang="ru-RU" sz="2800" dirty="0" err="1"/>
              <a:t>полімери</a:t>
            </a:r>
            <a:r>
              <a:rPr lang="ru-RU" sz="2800" dirty="0"/>
              <a:t>, </a:t>
            </a:r>
            <a:r>
              <a:rPr lang="ru-RU" sz="2800" dirty="0" err="1"/>
              <a:t>побудовані</a:t>
            </a:r>
            <a:r>
              <a:rPr lang="ru-RU" sz="2800" dirty="0"/>
              <a:t> </a:t>
            </a:r>
            <a:r>
              <a:rPr lang="ru-RU" sz="2800" dirty="0" err="1"/>
              <a:t>із</a:t>
            </a:r>
            <a:r>
              <a:rPr lang="ru-RU" sz="2800" dirty="0"/>
              <a:t> </a:t>
            </a:r>
            <a:r>
              <a:rPr lang="ru-RU" sz="2800" dirty="0" err="1"/>
              <a:t>залишків</a:t>
            </a:r>
            <a:r>
              <a:rPr lang="ru-RU" sz="2800" dirty="0"/>
              <a:t> </a:t>
            </a:r>
            <a:r>
              <a:rPr lang="el-GR" sz="2800" dirty="0"/>
              <a:t>α-</a:t>
            </a:r>
            <a:r>
              <a:rPr lang="ru-RU" sz="2800" dirty="0"/>
              <a:t>АК, </a:t>
            </a:r>
            <a:r>
              <a:rPr lang="ru-RU" sz="2800" dirty="0" err="1"/>
              <a:t>з'єднані</a:t>
            </a:r>
            <a:r>
              <a:rPr lang="ru-RU" sz="2800" dirty="0"/>
              <a:t> </a:t>
            </a:r>
            <a:r>
              <a:rPr lang="ru-RU" sz="2800" dirty="0" err="1"/>
              <a:t>пептидними</a:t>
            </a:r>
            <a:r>
              <a:rPr lang="ru-RU" sz="2800" dirty="0"/>
              <a:t> (</a:t>
            </a:r>
            <a:r>
              <a:rPr lang="ru-RU" sz="2800" dirty="0" err="1" smtClean="0"/>
              <a:t>амідними</a:t>
            </a:r>
            <a:r>
              <a:rPr lang="ru-RU" sz="2800" dirty="0" smtClean="0"/>
              <a:t>) </a:t>
            </a:r>
            <a:r>
              <a:rPr lang="ru-RU" sz="2800" dirty="0" err="1"/>
              <a:t>зв'язками</a:t>
            </a:r>
            <a:r>
              <a:rPr lang="ru-RU" sz="2800" dirty="0" smtClean="0"/>
              <a:t>.</a:t>
            </a:r>
          </a:p>
          <a:p>
            <a:pPr marL="0" indent="0" eaLnBrk="1" hangingPunct="1">
              <a:buFontTx/>
              <a:buNone/>
            </a:pPr>
            <a:endParaRPr lang="ru-RU" sz="2800" dirty="0" smtClean="0"/>
          </a:p>
          <a:p>
            <a:pPr marL="0" indent="0" eaLnBrk="1" hangingPunct="1">
              <a:buFontTx/>
              <a:buNone/>
            </a:pPr>
            <a:endParaRPr lang="ru-RU" sz="2800" dirty="0" smtClean="0"/>
          </a:p>
          <a:p>
            <a:pPr marL="0" indent="0" eaLnBrk="1" hangingPunct="1">
              <a:buFontTx/>
              <a:buNone/>
            </a:pPr>
            <a:r>
              <a:rPr lang="ru-RU" sz="2800" dirty="0" err="1"/>
              <a:t>Білки</a:t>
            </a:r>
            <a:r>
              <a:rPr lang="ru-RU" sz="2800" dirty="0"/>
              <a:t> з </a:t>
            </a:r>
            <a:r>
              <a:rPr lang="ru-RU" sz="2800" dirty="0" err="1"/>
              <a:t>низькою</a:t>
            </a:r>
            <a:r>
              <a:rPr lang="ru-RU" sz="2800" dirty="0"/>
              <a:t> молекулярною </a:t>
            </a:r>
            <a:r>
              <a:rPr lang="ru-RU" sz="2800" dirty="0" err="1" smtClean="0"/>
              <a:t>масою-пептиди</a:t>
            </a:r>
            <a:endParaRPr lang="ru-RU" sz="2800" dirty="0"/>
          </a:p>
          <a:p>
            <a:pPr marL="0" indent="0" eaLnBrk="1" hangingPunct="1">
              <a:buFontTx/>
              <a:buNone/>
            </a:pPr>
            <a:r>
              <a:rPr lang="el-GR" sz="2800" dirty="0"/>
              <a:t>α-</a:t>
            </a:r>
            <a:r>
              <a:rPr lang="ru-RU" sz="2800" dirty="0"/>
              <a:t>АК - </a:t>
            </a:r>
            <a:r>
              <a:rPr lang="ru-RU" sz="2800" dirty="0" err="1"/>
              <a:t>мономерні</a:t>
            </a:r>
            <a:r>
              <a:rPr lang="ru-RU" sz="2800" dirty="0"/>
              <a:t> </a:t>
            </a:r>
            <a:r>
              <a:rPr lang="ru-RU" sz="2800" dirty="0" err="1"/>
              <a:t>одиниці</a:t>
            </a:r>
            <a:r>
              <a:rPr lang="ru-RU" sz="2800" dirty="0"/>
              <a:t> Б і </a:t>
            </a:r>
            <a:r>
              <a:rPr lang="ru-RU" sz="2800" dirty="0" err="1"/>
              <a:t>пептидів</a:t>
            </a:r>
            <a:r>
              <a:rPr lang="ru-RU" sz="2800" dirty="0"/>
              <a:t>.</a:t>
            </a:r>
          </a:p>
          <a:p>
            <a:pPr marL="0" indent="0" eaLnBrk="1" hangingPunct="1">
              <a:buFontTx/>
              <a:buNone/>
            </a:pPr>
            <a:r>
              <a:rPr lang="ru-RU" sz="2800" dirty="0"/>
              <a:t>1 </a:t>
            </a:r>
            <a:r>
              <a:rPr lang="ru-RU" sz="2800" dirty="0" smtClean="0"/>
              <a:t>гр.: </a:t>
            </a:r>
            <a:r>
              <a:rPr lang="ru-RU" sz="2800" dirty="0" err="1"/>
              <a:t>Протеїногенні</a:t>
            </a:r>
            <a:r>
              <a:rPr lang="ru-RU" sz="2800" dirty="0"/>
              <a:t> АК </a:t>
            </a:r>
            <a:r>
              <a:rPr lang="ru-RU" sz="2800" dirty="0" smtClean="0"/>
              <a:t>– </a:t>
            </a:r>
            <a:r>
              <a:rPr lang="ru-RU" sz="2800" dirty="0" err="1" smtClean="0"/>
              <a:t>входять</a:t>
            </a:r>
            <a:r>
              <a:rPr lang="ru-RU" sz="2800" dirty="0" smtClean="0"/>
              <a:t> </a:t>
            </a:r>
            <a:r>
              <a:rPr lang="ru-RU" sz="2800" dirty="0"/>
              <a:t>до складу Б (</a:t>
            </a:r>
            <a:r>
              <a:rPr lang="el-GR" sz="2800" dirty="0"/>
              <a:t>α-</a:t>
            </a:r>
            <a:r>
              <a:rPr lang="ru-RU" sz="2800" dirty="0"/>
              <a:t>АК)</a:t>
            </a:r>
          </a:p>
          <a:p>
            <a:pPr marL="0" indent="0" eaLnBrk="1" hangingPunct="1">
              <a:buFontTx/>
              <a:buNone/>
            </a:pPr>
            <a:r>
              <a:rPr lang="ru-RU" sz="2800" dirty="0"/>
              <a:t>2 </a:t>
            </a:r>
            <a:r>
              <a:rPr lang="ru-RU" sz="2800" dirty="0" smtClean="0"/>
              <a:t>гр.: </a:t>
            </a:r>
            <a:r>
              <a:rPr lang="ru-RU" sz="2800" dirty="0" err="1" smtClean="0"/>
              <a:t>непротеїногенні</a:t>
            </a:r>
            <a:r>
              <a:rPr lang="ru-RU" sz="2800" dirty="0" smtClean="0"/>
              <a:t> </a:t>
            </a:r>
            <a:r>
              <a:rPr lang="ru-RU" sz="2800" dirty="0"/>
              <a:t>АК </a:t>
            </a:r>
            <a:r>
              <a:rPr lang="ru-RU" sz="2800" dirty="0" smtClean="0"/>
              <a:t>– не </a:t>
            </a:r>
            <a:r>
              <a:rPr lang="ru-RU" sz="2800" dirty="0" err="1"/>
              <a:t>беруть</a:t>
            </a:r>
            <a:r>
              <a:rPr lang="ru-RU" sz="2800" dirty="0"/>
              <a:t> </a:t>
            </a:r>
            <a:r>
              <a:rPr lang="ru-RU" sz="2800" dirty="0" err="1"/>
              <a:t>участі</a:t>
            </a:r>
            <a:r>
              <a:rPr lang="ru-RU" sz="2800" dirty="0"/>
              <a:t> в </a:t>
            </a:r>
            <a:r>
              <a:rPr lang="ru-RU" sz="2800" dirty="0" err="1"/>
              <a:t>утворенні</a:t>
            </a:r>
            <a:r>
              <a:rPr lang="ru-RU" sz="2800" dirty="0"/>
              <a:t> Б.</a:t>
            </a:r>
            <a:endParaRPr lang="ru-RU" sz="1800" dirty="0" smtClean="0"/>
          </a:p>
          <a:p>
            <a:pPr marL="0" indent="0" eaLnBrk="1" hangingPunct="1">
              <a:buFontTx/>
              <a:buNone/>
            </a:pPr>
            <a:endParaRPr lang="ru-RU" sz="2800" dirty="0" smtClean="0"/>
          </a:p>
        </p:txBody>
      </p:sp>
      <p:pic>
        <p:nvPicPr>
          <p:cNvPr id="410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8"/>
          <a:stretch>
            <a:fillRect/>
          </a:stretch>
        </p:blipFill>
        <p:spPr bwMode="auto">
          <a:xfrm>
            <a:off x="6784975" y="31750"/>
            <a:ext cx="2384425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720725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</a:rPr>
              <a:t>АМІНОКИСЛОТИ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4763" y="549275"/>
            <a:ext cx="9144001" cy="4824413"/>
          </a:xfrm>
        </p:spPr>
        <p:txBody>
          <a:bodyPr/>
          <a:lstStyle/>
          <a:p>
            <a:pPr marL="0" indent="0" algn="just" eaLnBrk="1" hangingPunct="1">
              <a:buFontTx/>
              <a:buNone/>
              <a:defRPr/>
            </a:pPr>
            <a:r>
              <a:rPr lang="ru-RU" sz="2400" dirty="0" err="1"/>
              <a:t>Структурні</a:t>
            </a:r>
            <a:r>
              <a:rPr lang="ru-RU" sz="2400" dirty="0"/>
              <a:t> </a:t>
            </a:r>
            <a:r>
              <a:rPr lang="ru-RU" sz="2400" dirty="0" err="1"/>
              <a:t>мономери</a:t>
            </a:r>
            <a:r>
              <a:rPr lang="ru-RU" sz="2400" dirty="0"/>
              <a:t> </a:t>
            </a:r>
            <a:r>
              <a:rPr lang="ru-RU" sz="2400" dirty="0" err="1"/>
              <a:t>білків</a:t>
            </a:r>
            <a:r>
              <a:rPr lang="ru-RU" sz="2400" dirty="0"/>
              <a:t>, </a:t>
            </a:r>
            <a:r>
              <a:rPr lang="ru-RU" sz="2400" dirty="0" err="1"/>
              <a:t>похідні</a:t>
            </a:r>
            <a:r>
              <a:rPr lang="ru-RU" sz="2400" dirty="0"/>
              <a:t> </a:t>
            </a:r>
            <a:r>
              <a:rPr lang="ru-RU" sz="2400" dirty="0" err="1"/>
              <a:t>карбонових</a:t>
            </a:r>
            <a:r>
              <a:rPr lang="ru-RU" sz="2400" dirty="0"/>
              <a:t> кислот, у </a:t>
            </a:r>
            <a:r>
              <a:rPr lang="ru-RU" sz="2400" dirty="0" err="1"/>
              <a:t>яких</a:t>
            </a:r>
            <a:r>
              <a:rPr lang="ru-RU" sz="2400" dirty="0"/>
              <a:t> </a:t>
            </a:r>
            <a:r>
              <a:rPr lang="ru-RU" sz="2400" b="1" dirty="0"/>
              <a:t>1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більше</a:t>
            </a:r>
            <a:r>
              <a:rPr lang="ru-RU" sz="2400" dirty="0"/>
              <a:t> </a:t>
            </a:r>
            <a:r>
              <a:rPr lang="ru-RU" sz="2400" dirty="0" err="1"/>
              <a:t>атомів</a:t>
            </a:r>
            <a:r>
              <a:rPr lang="ru-RU" sz="2400" dirty="0"/>
              <a:t> </a:t>
            </a:r>
            <a:r>
              <a:rPr lang="ru-RU" sz="2400" b="1" dirty="0"/>
              <a:t>Н </a:t>
            </a:r>
            <a:r>
              <a:rPr lang="ru-RU" sz="2400" dirty="0" err="1"/>
              <a:t>вуглецевого</a:t>
            </a:r>
            <a:r>
              <a:rPr lang="ru-RU" sz="2400" dirty="0"/>
              <a:t> </a:t>
            </a:r>
            <a:r>
              <a:rPr lang="ru-RU" sz="2400" dirty="0" err="1"/>
              <a:t>ланцюга</a:t>
            </a:r>
            <a:r>
              <a:rPr lang="ru-RU" sz="2400" dirty="0"/>
              <a:t> </a:t>
            </a:r>
            <a:r>
              <a:rPr lang="ru-RU" sz="2400" dirty="0" err="1" smtClean="0"/>
              <a:t>заміщений</a:t>
            </a:r>
            <a:r>
              <a:rPr lang="ru-RU" sz="2400" dirty="0" smtClean="0"/>
              <a:t>           на – </a:t>
            </a:r>
            <a:r>
              <a:rPr lang="en-US" sz="2400" dirty="0" smtClean="0"/>
              <a:t>NH</a:t>
            </a:r>
            <a:r>
              <a:rPr lang="en-US" sz="2400" baseline="-25000" dirty="0" smtClean="0"/>
              <a:t>2</a:t>
            </a:r>
            <a:r>
              <a:rPr lang="ru-RU" sz="2400" dirty="0" smtClean="0"/>
              <a:t>.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1800" dirty="0" smtClean="0"/>
              <a:t>                                 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ru-RU" sz="18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– СООН </a:t>
            </a:r>
          </a:p>
          <a:p>
            <a:pPr marL="0" indent="0" eaLnBrk="1" hangingPunct="1">
              <a:buFontTx/>
              <a:buNone/>
              <a:defRPr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buFontTx/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  <a:cs typeface="Times New Roman" pitchFamily="18" charset="0"/>
              </a:rPr>
              <a:t>АК</a:t>
            </a:r>
            <a:r>
              <a:rPr lang="ru-RU" sz="2400" b="1" dirty="0" smtClean="0">
                <a:solidFill>
                  <a:srgbClr val="FF0000"/>
                </a:solidFill>
                <a:cs typeface="Times New Roman" pitchFamily="18" charset="0"/>
              </a:rPr>
              <a:t>  </a:t>
            </a:r>
            <a:r>
              <a:rPr lang="en-US" sz="2400" b="1" dirty="0" smtClean="0">
                <a:solidFill>
                  <a:srgbClr val="FF0000"/>
                </a:solidFill>
                <a:cs typeface="Times New Roman" pitchFamily="18" charset="0"/>
              </a:rPr>
              <a:t>RCH(NH</a:t>
            </a:r>
            <a:r>
              <a:rPr lang="en-US" sz="2400" b="1" baseline="-25000" dirty="0" smtClean="0">
                <a:solidFill>
                  <a:srgbClr val="FF0000"/>
                </a:solidFill>
                <a:cs typeface="Times New Roman" pitchFamily="18" charset="0"/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  <a:cs typeface="Times New Roman" pitchFamily="18" charset="0"/>
              </a:rPr>
              <a:t>)COOH</a:t>
            </a:r>
          </a:p>
          <a:p>
            <a:pPr marL="0" indent="0" algn="ctr" eaLnBrk="1" hangingPunct="1">
              <a:buFontTx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  <a:cs typeface="Times New Roman" pitchFamily="18" charset="0"/>
              </a:rPr>
              <a:t>КЛАСИФІКАЦІЯ АК: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l-GR" sz="2400" dirty="0" smtClean="0">
                <a:cs typeface="Times New Roman" pitchFamily="18" charset="0"/>
              </a:rPr>
              <a:t>α</a:t>
            </a:r>
            <a:r>
              <a:rPr lang="ru-RU" sz="2400" dirty="0" smtClean="0">
                <a:cs typeface="Times New Roman" pitchFamily="18" charset="0"/>
              </a:rPr>
              <a:t>, </a:t>
            </a:r>
            <a:r>
              <a:rPr lang="el-GR" sz="2400" dirty="0" smtClean="0"/>
              <a:t>β</a:t>
            </a:r>
            <a:r>
              <a:rPr lang="ru-RU" sz="2400" dirty="0" smtClean="0"/>
              <a:t>, </a:t>
            </a:r>
            <a:r>
              <a:rPr lang="el-GR" sz="2400" dirty="0" smtClean="0"/>
              <a:t>γ</a:t>
            </a:r>
            <a:endParaRPr lang="ru-RU" sz="2400" dirty="0" smtClean="0"/>
          </a:p>
          <a:p>
            <a:pPr marL="0" indent="0" eaLnBrk="1" hangingPunct="1">
              <a:buNone/>
              <a:defRPr/>
            </a:pPr>
            <a:endParaRPr lang="ru-RU" sz="2400" b="1" dirty="0" smtClean="0">
              <a:solidFill>
                <a:srgbClr val="FF0000"/>
              </a:solidFill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endParaRPr lang="ru-RU" sz="2400" b="1" dirty="0" smtClean="0">
              <a:solidFill>
                <a:srgbClr val="FF0000"/>
              </a:solidFill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endParaRPr lang="ru-RU" sz="2400" b="1" dirty="0" smtClean="0">
              <a:solidFill>
                <a:srgbClr val="FF0000"/>
              </a:solidFill>
            </a:endParaRPr>
          </a:p>
          <a:p>
            <a:pPr marL="0" indent="0" eaLnBrk="1" hangingPunct="1">
              <a:buNone/>
              <a:defRPr/>
            </a:pPr>
            <a:endParaRPr lang="ru-RU" sz="2400" b="1" dirty="0" smtClean="0">
              <a:solidFill>
                <a:srgbClr val="FF0000"/>
              </a:solidFill>
            </a:endParaRPr>
          </a:p>
          <a:p>
            <a:pPr marL="0" indent="0" algn="just" eaLnBrk="1" hangingPunct="1">
              <a:buNone/>
              <a:defRPr/>
            </a:pPr>
            <a:r>
              <a:rPr lang="ru-RU" sz="2400" dirty="0" smtClean="0"/>
              <a:t>2. </a:t>
            </a:r>
            <a:r>
              <a:rPr lang="ru-RU" sz="2400" dirty="0" err="1"/>
              <a:t>Фізіологічно</a:t>
            </a:r>
            <a:r>
              <a:rPr lang="ru-RU" sz="2400" dirty="0"/>
              <a:t>: </a:t>
            </a:r>
            <a:r>
              <a:rPr lang="ru-RU" sz="2400" dirty="0" err="1" smtClean="0"/>
              <a:t>замінні</a:t>
            </a:r>
            <a:r>
              <a:rPr lang="ru-RU" sz="2400" dirty="0" smtClean="0"/>
              <a:t> </a:t>
            </a:r>
            <a:r>
              <a:rPr lang="ru-RU" sz="2400" dirty="0"/>
              <a:t>та </a:t>
            </a:r>
            <a:r>
              <a:rPr lang="ru-RU" sz="2400" dirty="0" err="1" smtClean="0"/>
              <a:t>незамінні</a:t>
            </a:r>
            <a:r>
              <a:rPr lang="ru-RU" sz="2400" dirty="0" smtClean="0"/>
              <a:t> </a:t>
            </a:r>
            <a:r>
              <a:rPr lang="ru-RU" sz="2400" dirty="0"/>
              <a:t>(лейцин, </a:t>
            </a:r>
            <a:r>
              <a:rPr lang="ru-RU" sz="2400" dirty="0" err="1" smtClean="0"/>
              <a:t>ізолейцин</a:t>
            </a:r>
            <a:r>
              <a:rPr lang="ru-RU" sz="2400" dirty="0"/>
              <a:t>, </a:t>
            </a:r>
            <a:r>
              <a:rPr lang="ru-RU" sz="2400" dirty="0" err="1"/>
              <a:t>треонін</a:t>
            </a:r>
            <a:r>
              <a:rPr lang="ru-RU" sz="2400" dirty="0"/>
              <a:t>, </a:t>
            </a:r>
            <a:r>
              <a:rPr lang="ru-RU" sz="2400" dirty="0" err="1"/>
              <a:t>лізин</a:t>
            </a:r>
            <a:r>
              <a:rPr lang="ru-RU" sz="2400" dirty="0"/>
              <a:t>, </a:t>
            </a:r>
            <a:r>
              <a:rPr lang="ru-RU" sz="2400" dirty="0" err="1"/>
              <a:t>фенілаланін</a:t>
            </a:r>
            <a:r>
              <a:rPr lang="ru-RU" sz="2400" dirty="0"/>
              <a:t>, </a:t>
            </a:r>
            <a:r>
              <a:rPr lang="ru-RU" sz="2400" dirty="0" err="1"/>
              <a:t>метіонін</a:t>
            </a:r>
            <a:r>
              <a:rPr lang="ru-RU" sz="2400" dirty="0"/>
              <a:t>, триптофан, для </a:t>
            </a:r>
            <a:r>
              <a:rPr lang="ru-RU" sz="2400" dirty="0" err="1" smtClean="0"/>
              <a:t>дітей</a:t>
            </a:r>
            <a:r>
              <a:rPr lang="ru-RU" sz="2400" dirty="0" smtClean="0"/>
              <a:t> </a:t>
            </a:r>
            <a:r>
              <a:rPr lang="ru-RU" sz="2400" dirty="0"/>
              <a:t>- </a:t>
            </a:r>
            <a:r>
              <a:rPr lang="ru-RU" sz="2400" dirty="0" err="1" smtClean="0"/>
              <a:t>гістидин</a:t>
            </a:r>
            <a:r>
              <a:rPr lang="ru-RU" sz="2400" dirty="0" smtClean="0"/>
              <a:t>).</a:t>
            </a:r>
            <a:endParaRPr lang="ru-RU" sz="2400" dirty="0" smtClean="0">
              <a:cs typeface="Times New Roman" pitchFamily="18" charset="0"/>
            </a:endParaRPr>
          </a:p>
        </p:txBody>
      </p:sp>
      <p:graphicFrame>
        <p:nvGraphicFramePr>
          <p:cNvPr id="512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7195027"/>
              </p:ext>
            </p:extLst>
          </p:nvPr>
        </p:nvGraphicFramePr>
        <p:xfrm>
          <a:off x="5580112" y="1628800"/>
          <a:ext cx="1439863" cy="982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8" name="ISIS/Draw Sketch" r:id="rId3" imgW="1047600" imgH="714240" progId="ISISServer">
                  <p:embed/>
                </p:oleObj>
              </mc:Choice>
              <mc:Fallback>
                <p:oleObj name="ISIS/Draw Sketch" r:id="rId3" imgW="1047600" imgH="714240" progId="ISISServer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1628800"/>
                        <a:ext cx="1439863" cy="982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014142"/>
            <a:ext cx="3538667" cy="10712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14142"/>
            <a:ext cx="2987824" cy="15291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4014142"/>
            <a:ext cx="2383422" cy="10310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-7185" y="620688"/>
            <a:ext cx="9139671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uk-UA" sz="2000" i="0" dirty="0" smtClean="0">
                <a:sym typeface="Symbol" pitchFamily="18" charset="2"/>
              </a:rPr>
              <a:t>Обумовлена факторами:</a:t>
            </a:r>
          </a:p>
          <a:p>
            <a:pPr algn="just">
              <a:defRPr/>
            </a:pPr>
            <a:r>
              <a:rPr lang="uk-UA" sz="2000" i="0" dirty="0" smtClean="0">
                <a:sym typeface="Symbol" pitchFamily="18" charset="2"/>
              </a:rPr>
              <a:t>1. Будовою вуглеводневого ланцюга</a:t>
            </a:r>
          </a:p>
          <a:p>
            <a:pPr algn="just">
              <a:defRPr/>
            </a:pPr>
            <a:r>
              <a:rPr lang="uk-UA" sz="2000" i="0" dirty="0" smtClean="0">
                <a:sym typeface="Symbol" pitchFamily="18" charset="2"/>
              </a:rPr>
              <a:t>2. Положенням аміногрупи</a:t>
            </a:r>
          </a:p>
          <a:p>
            <a:pPr algn="just">
              <a:defRPr/>
            </a:pPr>
            <a:r>
              <a:rPr lang="uk-UA" sz="2000" i="0" dirty="0" smtClean="0">
                <a:sym typeface="Symbol" pitchFamily="18" charset="2"/>
              </a:rPr>
              <a:t>3. Просторовою будовою</a:t>
            </a:r>
          </a:p>
          <a:p>
            <a:pPr algn="just">
              <a:defRPr/>
            </a:pPr>
            <a:r>
              <a:rPr lang="uk-UA" sz="2000" i="0" dirty="0" smtClean="0">
                <a:sym typeface="Symbol" pitchFamily="18" charset="2"/>
              </a:rPr>
              <a:t>Молекули всіх -амінокислот за винятком найпростішої (гліцин) </a:t>
            </a:r>
            <a:r>
              <a:rPr lang="uk-UA" sz="2000" i="0" dirty="0" err="1" smtClean="0">
                <a:sym typeface="Symbol" pitchFamily="18" charset="2"/>
              </a:rPr>
              <a:t>хіральні</a:t>
            </a:r>
            <a:r>
              <a:rPr lang="uk-UA" sz="2000" i="0" dirty="0" smtClean="0">
                <a:sym typeface="Symbol" pitchFamily="18" charset="2"/>
              </a:rPr>
              <a:t>. Тому існують у вигляді </a:t>
            </a:r>
            <a:r>
              <a:rPr lang="uk-UA" sz="2000" i="0" dirty="0" err="1" smtClean="0">
                <a:sym typeface="Symbol" pitchFamily="18" charset="2"/>
              </a:rPr>
              <a:t>енантіомерів</a:t>
            </a:r>
            <a:r>
              <a:rPr lang="uk-UA" sz="2000" i="0" dirty="0" smtClean="0">
                <a:sym typeface="Symbol" pitchFamily="18" charset="2"/>
              </a:rPr>
              <a:t>.</a:t>
            </a:r>
          </a:p>
          <a:p>
            <a:pPr algn="just">
              <a:defRPr/>
            </a:pPr>
            <a:r>
              <a:rPr lang="uk-UA" sz="2000" i="0" dirty="0" smtClean="0">
                <a:sym typeface="Symbol" pitchFamily="18" charset="2"/>
              </a:rPr>
              <a:t>Молекули природних амінокислот</a:t>
            </a:r>
          </a:p>
          <a:p>
            <a:pPr algn="just">
              <a:defRPr/>
            </a:pPr>
            <a:r>
              <a:rPr lang="uk-UA" sz="2000" i="0" dirty="0" smtClean="0">
                <a:sym typeface="Symbol" pitchFamily="18" charset="2"/>
              </a:rPr>
              <a:t>належать до</a:t>
            </a:r>
            <a:r>
              <a:rPr lang="ru-RU" sz="2000" i="0" dirty="0" smtClean="0">
                <a:sym typeface="Symbol" pitchFamily="18" charset="2"/>
              </a:rPr>
              <a:t> </a:t>
            </a:r>
            <a:r>
              <a:rPr lang="en-US" sz="2000" i="0" dirty="0">
                <a:sym typeface="Symbol" pitchFamily="18" charset="2"/>
              </a:rPr>
              <a:t>L-</a:t>
            </a:r>
            <a:r>
              <a:rPr lang="ru-RU" sz="2000" i="0" dirty="0">
                <a:sym typeface="Symbol" pitchFamily="18" charset="2"/>
              </a:rPr>
              <a:t>ряду.</a:t>
            </a:r>
            <a:endParaRPr lang="ru-RU" sz="2000" i="0" dirty="0" smtClean="0">
              <a:sym typeface="Symbol" pitchFamily="18" charset="2"/>
            </a:endParaRPr>
          </a:p>
          <a:p>
            <a:pPr algn="just">
              <a:defRPr/>
            </a:pPr>
            <a:endParaRPr lang="ru-RU" sz="2000" i="0" dirty="0" smtClean="0">
              <a:sym typeface="Symbol" pitchFamily="18" charset="2"/>
            </a:endParaRPr>
          </a:p>
          <a:p>
            <a:pPr algn="just">
              <a:defRPr/>
            </a:pPr>
            <a:endParaRPr lang="ru-RU" sz="2000" i="0" dirty="0">
              <a:sym typeface="Symbol" pitchFamily="18" charset="2"/>
            </a:endParaRPr>
          </a:p>
          <a:p>
            <a:pPr algn="just">
              <a:defRPr/>
            </a:pPr>
            <a:endParaRPr lang="ru-RU" sz="2000" i="0" dirty="0" smtClean="0">
              <a:sym typeface="Symbol" pitchFamily="18" charset="2"/>
            </a:endParaRPr>
          </a:p>
          <a:p>
            <a:pPr algn="just">
              <a:defRPr/>
            </a:pPr>
            <a:r>
              <a:rPr lang="ru-RU" sz="2000" i="0" dirty="0" err="1">
                <a:sym typeface="Symbol" pitchFamily="18" charset="2"/>
              </a:rPr>
              <a:t>Деякі</a:t>
            </a:r>
            <a:r>
              <a:rPr lang="ru-RU" sz="2000" i="0" dirty="0">
                <a:sym typeface="Symbol" pitchFamily="18" charset="2"/>
              </a:rPr>
              <a:t> </a:t>
            </a:r>
            <a:r>
              <a:rPr lang="ru-RU" sz="2000" i="0" dirty="0" err="1">
                <a:sym typeface="Symbol" pitchFamily="18" charset="2"/>
              </a:rPr>
              <a:t>амінокислоти</a:t>
            </a:r>
            <a:r>
              <a:rPr lang="ru-RU" sz="2000" i="0" dirty="0">
                <a:sym typeface="Symbol" pitchFamily="18" charset="2"/>
              </a:rPr>
              <a:t> в</a:t>
            </a:r>
          </a:p>
          <a:p>
            <a:pPr algn="just">
              <a:defRPr/>
            </a:pPr>
            <a:r>
              <a:rPr lang="ru-RU" sz="2000" i="0" dirty="0" err="1">
                <a:sym typeface="Symbol" pitchFamily="18" charset="2"/>
              </a:rPr>
              <a:t>організмі</a:t>
            </a:r>
            <a:r>
              <a:rPr lang="ru-RU" sz="2000" i="0" dirty="0">
                <a:sym typeface="Symbol" pitchFamily="18" charset="2"/>
              </a:rPr>
              <a:t> </a:t>
            </a:r>
            <a:r>
              <a:rPr lang="ru-RU" sz="2000" i="0" dirty="0" err="1">
                <a:sym typeface="Symbol" pitchFamily="18" charset="2"/>
              </a:rPr>
              <a:t>піддаються</a:t>
            </a:r>
            <a:r>
              <a:rPr lang="ru-RU" sz="2000" i="0" dirty="0">
                <a:sym typeface="Symbol" pitchFamily="18" charset="2"/>
              </a:rPr>
              <a:t> </a:t>
            </a:r>
            <a:r>
              <a:rPr lang="ru-RU" sz="2000" i="0" dirty="0" err="1">
                <a:sym typeface="Symbol" pitchFamily="18" charset="2"/>
              </a:rPr>
              <a:t>хімічній</a:t>
            </a:r>
            <a:endParaRPr lang="ru-RU" sz="2000" i="0" dirty="0">
              <a:sym typeface="Symbol" pitchFamily="18" charset="2"/>
            </a:endParaRPr>
          </a:p>
          <a:p>
            <a:pPr algn="just">
              <a:defRPr/>
            </a:pPr>
            <a:r>
              <a:rPr lang="ru-RU" sz="2000" i="0" dirty="0" err="1">
                <a:sym typeface="Symbol" pitchFamily="18" charset="2"/>
              </a:rPr>
              <a:t>модифікації</a:t>
            </a:r>
            <a:r>
              <a:rPr lang="ru-RU" sz="2000" i="0" dirty="0">
                <a:sym typeface="Symbol" pitchFamily="18" charset="2"/>
              </a:rPr>
              <a:t>:</a:t>
            </a:r>
          </a:p>
          <a:p>
            <a:pPr algn="just">
              <a:defRPr/>
            </a:pPr>
            <a:r>
              <a:rPr lang="ru-RU" sz="2000" i="0" dirty="0">
                <a:sym typeface="Symbol" pitchFamily="18" charset="2"/>
              </a:rPr>
              <a:t>- </a:t>
            </a:r>
            <a:r>
              <a:rPr lang="ru-RU" sz="2000" i="0" dirty="0" err="1">
                <a:sym typeface="Symbol" pitchFamily="18" charset="2"/>
              </a:rPr>
              <a:t>ферментативне</a:t>
            </a:r>
            <a:r>
              <a:rPr lang="ru-RU" sz="2000" i="0" dirty="0">
                <a:sym typeface="Symbol" pitchFamily="18" charset="2"/>
              </a:rPr>
              <a:t> (за </a:t>
            </a:r>
            <a:r>
              <a:rPr lang="ru-RU" sz="2000" i="0" dirty="0" err="1">
                <a:sym typeface="Symbol" pitchFamily="18" charset="2"/>
              </a:rPr>
              <a:t>участю</a:t>
            </a:r>
            <a:r>
              <a:rPr lang="ru-RU" sz="2000" i="0" dirty="0">
                <a:sym typeface="Symbol" pitchFamily="18" charset="2"/>
              </a:rPr>
              <a:t> </a:t>
            </a:r>
            <a:r>
              <a:rPr lang="ru-RU" sz="2000" i="0" dirty="0" err="1">
                <a:sym typeface="Symbol" pitchFamily="18" charset="2"/>
              </a:rPr>
              <a:t>вітаміну</a:t>
            </a:r>
            <a:r>
              <a:rPr lang="ru-RU" sz="2000" i="0" dirty="0">
                <a:sym typeface="Symbol" pitchFamily="18" charset="2"/>
              </a:rPr>
              <a:t> С)</a:t>
            </a:r>
          </a:p>
          <a:p>
            <a:pPr algn="just">
              <a:defRPr/>
            </a:pPr>
            <a:r>
              <a:rPr lang="ru-RU" sz="2000" i="0" dirty="0" err="1" smtClean="0">
                <a:sym typeface="Symbol" pitchFamily="18" charset="2"/>
              </a:rPr>
              <a:t>гидроксилювання</a:t>
            </a:r>
            <a:r>
              <a:rPr lang="ru-RU" sz="2000" i="0" dirty="0" smtClean="0">
                <a:sym typeface="Symbol" pitchFamily="18" charset="2"/>
              </a:rPr>
              <a:t> </a:t>
            </a:r>
            <a:r>
              <a:rPr lang="ru-RU" sz="2000" i="0" dirty="0" err="1" smtClean="0">
                <a:sym typeface="Symbol" pitchFamily="18" charset="2"/>
              </a:rPr>
              <a:t>проліну</a:t>
            </a:r>
            <a:r>
              <a:rPr lang="ru-RU" sz="2000" i="0" dirty="0" smtClean="0">
                <a:sym typeface="Symbol" pitchFamily="18" charset="2"/>
              </a:rPr>
              <a:t> </a:t>
            </a:r>
            <a:r>
              <a:rPr lang="ru-RU" sz="2000" i="0" dirty="0">
                <a:sym typeface="Symbol" pitchFamily="18" charset="2"/>
              </a:rPr>
              <a:t>і </a:t>
            </a:r>
            <a:r>
              <a:rPr lang="ru-RU" sz="2000" i="0" dirty="0" err="1">
                <a:sym typeface="Symbol" pitchFamily="18" charset="2"/>
              </a:rPr>
              <a:t>лізину</a:t>
            </a:r>
            <a:r>
              <a:rPr lang="ru-RU" sz="2000" i="0" dirty="0">
                <a:sym typeface="Symbol" pitchFamily="18" charset="2"/>
              </a:rPr>
              <a:t> -</a:t>
            </a:r>
          </a:p>
          <a:p>
            <a:pPr algn="just">
              <a:defRPr/>
            </a:pPr>
            <a:r>
              <a:rPr lang="ru-RU" sz="2000" i="0" dirty="0" smtClean="0">
                <a:sym typeface="Symbol" pitchFamily="18" charset="2"/>
              </a:rPr>
              <a:t>4-гіфдроксипролін </a:t>
            </a:r>
            <a:r>
              <a:rPr lang="ru-RU" sz="2000" i="0" dirty="0">
                <a:sym typeface="Symbol" pitchFamily="18" charset="2"/>
              </a:rPr>
              <a:t>і 5-гідроксилізин.</a:t>
            </a:r>
          </a:p>
          <a:p>
            <a:pPr algn="just">
              <a:defRPr/>
            </a:pPr>
            <a:r>
              <a:rPr lang="ru-RU" sz="2000" i="0" dirty="0">
                <a:sym typeface="Symbol" pitchFamily="18" charset="2"/>
              </a:rPr>
              <a:t>- </a:t>
            </a:r>
            <a:r>
              <a:rPr lang="ru-RU" sz="2000" i="0" dirty="0" err="1" smtClean="0">
                <a:sym typeface="Symbol" pitchFamily="18" charset="2"/>
              </a:rPr>
              <a:t>окиснення</a:t>
            </a:r>
            <a:r>
              <a:rPr lang="ru-RU" sz="2000" i="0" dirty="0" smtClean="0">
                <a:sym typeface="Symbol" pitchFamily="18" charset="2"/>
              </a:rPr>
              <a:t> </a:t>
            </a:r>
            <a:r>
              <a:rPr lang="ru-RU" sz="2000" i="0" dirty="0" err="1" smtClean="0">
                <a:sym typeface="Symbol" pitchFamily="18" charset="2"/>
              </a:rPr>
              <a:t>тіольних</a:t>
            </a:r>
            <a:r>
              <a:rPr lang="ru-RU" sz="2000" i="0" dirty="0" smtClean="0">
                <a:sym typeface="Symbol" pitchFamily="18" charset="2"/>
              </a:rPr>
              <a:t> </a:t>
            </a:r>
            <a:r>
              <a:rPr lang="ru-RU" sz="2000" i="0" dirty="0" err="1">
                <a:sym typeface="Symbol" pitchFamily="18" charset="2"/>
              </a:rPr>
              <a:t>груп</a:t>
            </a:r>
            <a:r>
              <a:rPr lang="ru-RU" sz="2000" i="0" dirty="0">
                <a:sym typeface="Symbol" pitchFamily="18" charset="2"/>
              </a:rPr>
              <a:t>: </a:t>
            </a:r>
            <a:r>
              <a:rPr lang="ru-RU" sz="2000" i="0" dirty="0" err="1">
                <a:sym typeface="Symbol" pitchFamily="18" charset="2"/>
              </a:rPr>
              <a:t>цистеїн</a:t>
            </a:r>
            <a:r>
              <a:rPr lang="ru-RU" sz="2000" i="0" dirty="0">
                <a:sym typeface="Symbol" pitchFamily="18" charset="2"/>
              </a:rPr>
              <a:t> - </a:t>
            </a:r>
            <a:r>
              <a:rPr lang="ru-RU" sz="2000" i="0" dirty="0" err="1">
                <a:sym typeface="Symbol" pitchFamily="18" charset="2"/>
              </a:rPr>
              <a:t>цистин</a:t>
            </a:r>
            <a:r>
              <a:rPr lang="ru-RU" sz="2000" i="0" dirty="0">
                <a:sym typeface="Symbol" pitchFamily="18" charset="2"/>
              </a:rPr>
              <a:t> - (</a:t>
            </a:r>
            <a:r>
              <a:rPr lang="ru-RU" sz="2000" i="0" dirty="0" err="1">
                <a:sym typeface="Symbol" pitchFamily="18" charset="2"/>
              </a:rPr>
              <a:t>захисна</a:t>
            </a:r>
            <a:r>
              <a:rPr lang="ru-RU" sz="2000" i="0" dirty="0">
                <a:sym typeface="Symbol" pitchFamily="18" charset="2"/>
              </a:rPr>
              <a:t> </a:t>
            </a:r>
            <a:r>
              <a:rPr lang="ru-RU" sz="2000" i="0" dirty="0" err="1">
                <a:sym typeface="Symbol" pitchFamily="18" charset="2"/>
              </a:rPr>
              <a:t>функція</a:t>
            </a:r>
            <a:r>
              <a:rPr lang="ru-RU" sz="2000" i="0" dirty="0">
                <a:sym typeface="Symbol" pitchFamily="18" charset="2"/>
              </a:rPr>
              <a:t> </a:t>
            </a:r>
            <a:r>
              <a:rPr lang="ru-RU" sz="2000" i="0" dirty="0" err="1">
                <a:sym typeface="Symbol" pitchFamily="18" charset="2"/>
              </a:rPr>
              <a:t>цистеїну</a:t>
            </a:r>
            <a:r>
              <a:rPr lang="ru-RU" sz="2000" i="0" dirty="0">
                <a:sym typeface="Symbol" pitchFamily="18" charset="2"/>
              </a:rPr>
              <a:t> </a:t>
            </a:r>
            <a:r>
              <a:rPr lang="ru-RU" sz="2000" i="0" dirty="0" err="1">
                <a:sym typeface="Symbol" pitchFamily="18" charset="2"/>
              </a:rPr>
              <a:t>внаслідок</a:t>
            </a:r>
            <a:r>
              <a:rPr lang="ru-RU" sz="2000" i="0" dirty="0">
                <a:sym typeface="Symbol" pitchFamily="18" charset="2"/>
              </a:rPr>
              <a:t> </a:t>
            </a:r>
            <a:r>
              <a:rPr lang="ru-RU" sz="2000" i="0" dirty="0" err="1">
                <a:sym typeface="Symbol" pitchFamily="18" charset="2"/>
              </a:rPr>
              <a:t>легкості</a:t>
            </a:r>
            <a:r>
              <a:rPr lang="ru-RU" sz="2000" i="0" dirty="0">
                <a:sym typeface="Symbol" pitchFamily="18" charset="2"/>
              </a:rPr>
              <a:t> </a:t>
            </a:r>
            <a:r>
              <a:rPr lang="ru-RU" sz="2000" i="0" dirty="0" err="1" smtClean="0">
                <a:sym typeface="Symbol" pitchFamily="18" charset="2"/>
              </a:rPr>
              <a:t>окиснення</a:t>
            </a:r>
            <a:r>
              <a:rPr lang="ru-RU" sz="2000" i="0" dirty="0">
                <a:sym typeface="Symbol" pitchFamily="18" charset="2"/>
              </a:rPr>
              <a:t>.)</a:t>
            </a:r>
            <a:endParaRPr lang="ru-RU" sz="2000" dirty="0">
              <a:sym typeface="Symbol" pitchFamily="18" charset="2"/>
            </a:endParaRPr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2" name="Rectangle 8"/>
          <p:cNvSpPr>
            <a:spLocks noChangeArrowheads="1"/>
          </p:cNvSpPr>
          <p:nvPr/>
        </p:nvSpPr>
        <p:spPr bwMode="auto">
          <a:xfrm>
            <a:off x="0" y="29765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8" name="Rectangle 14"/>
          <p:cNvSpPr>
            <a:spLocks noChangeArrowheads="1"/>
          </p:cNvSpPr>
          <p:nvPr/>
        </p:nvSpPr>
        <p:spPr bwMode="auto">
          <a:xfrm>
            <a:off x="0" y="29765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" name="Заголовок 1"/>
          <p:cNvSpPr txBox="1">
            <a:spLocks/>
          </p:cNvSpPr>
          <p:nvPr/>
        </p:nvSpPr>
        <p:spPr bwMode="auto">
          <a:xfrm>
            <a:off x="447851" y="0"/>
            <a:ext cx="8229600" cy="778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3200" b="1" i="0" dirty="0" smtClean="0">
                <a:solidFill>
                  <a:srgbClr val="FF0000"/>
                </a:solidFill>
              </a:rPr>
              <a:t>ІЗОМЕРІЯ  АК</a:t>
            </a:r>
            <a:endParaRPr lang="ru-RU" sz="3200" b="1" i="0" dirty="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014" y="2276872"/>
            <a:ext cx="4228458" cy="27033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92088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АМФОТЕРНІСТЬ </a:t>
            </a:r>
            <a:r>
              <a:rPr lang="ru-RU" sz="3200" b="1" dirty="0">
                <a:solidFill>
                  <a:srgbClr val="FF0000"/>
                </a:solidFill>
              </a:rPr>
              <a:t>АМІНОКИСЛОТ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2564904"/>
            <a:ext cx="290132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Аніонна форма превалює в лужному середовищі</a:t>
            </a:r>
          </a:p>
          <a:p>
            <a:r>
              <a:rPr lang="ru-RU" dirty="0" smtClean="0"/>
              <a:t>рН=13..14</a:t>
            </a:r>
          </a:p>
          <a:p>
            <a:pPr algn="ctr"/>
            <a:r>
              <a:rPr lang="ru-RU" dirty="0" smtClean="0"/>
              <a:t>(</a:t>
            </a:r>
            <a:r>
              <a:rPr lang="uk-UA" dirty="0" smtClean="0"/>
              <a:t>молекули</a:t>
            </a:r>
          </a:p>
          <a:p>
            <a:pPr algn="ctr"/>
            <a:r>
              <a:rPr lang="uk-UA" dirty="0" smtClean="0"/>
              <a:t>переміщаються </a:t>
            </a:r>
          </a:p>
          <a:p>
            <a:pPr algn="ctr"/>
            <a:r>
              <a:rPr lang="uk-UA" dirty="0" smtClean="0"/>
              <a:t>до аноду)</a:t>
            </a:r>
            <a:endParaRPr lang="uk-UA" dirty="0"/>
          </a:p>
        </p:txBody>
      </p:sp>
      <p:sp>
        <p:nvSpPr>
          <p:cNvPr id="8" name="TextBox 7"/>
          <p:cNvSpPr txBox="1"/>
          <p:nvPr/>
        </p:nvSpPr>
        <p:spPr>
          <a:xfrm>
            <a:off x="2857557" y="2564904"/>
            <a:ext cx="304224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Біполярний іон,</a:t>
            </a:r>
          </a:p>
          <a:p>
            <a:r>
              <a:rPr lang="uk-UA" dirty="0" err="1" smtClean="0"/>
              <a:t>Цвіттер-іон</a:t>
            </a:r>
            <a:endParaRPr lang="uk-UA" dirty="0" smtClean="0"/>
          </a:p>
          <a:p>
            <a:r>
              <a:rPr lang="uk-UA" dirty="0"/>
              <a:t>І</a:t>
            </a:r>
            <a:r>
              <a:rPr lang="uk-UA" dirty="0" smtClean="0"/>
              <a:t>ЕТ</a:t>
            </a:r>
          </a:p>
          <a:p>
            <a:r>
              <a:rPr lang="uk-UA" dirty="0" smtClean="0"/>
              <a:t>(АК </a:t>
            </a:r>
            <a:r>
              <a:rPr lang="uk-UA" dirty="0" err="1" smtClean="0"/>
              <a:t>електронейтральна</a:t>
            </a:r>
            <a:r>
              <a:rPr lang="uk-UA" dirty="0" smtClean="0"/>
              <a:t>)</a:t>
            </a:r>
          </a:p>
          <a:p>
            <a:r>
              <a:rPr lang="uk-UA" dirty="0" smtClean="0"/>
              <a:t>АК в водних нейтральних </a:t>
            </a:r>
          </a:p>
          <a:p>
            <a:r>
              <a:rPr lang="uk-UA" dirty="0" smtClean="0"/>
              <a:t>розчинах утворюють</a:t>
            </a:r>
          </a:p>
          <a:p>
            <a:r>
              <a:rPr lang="uk-UA" dirty="0" smtClean="0"/>
              <a:t>внутрішні солі.</a:t>
            </a:r>
            <a:endParaRPr lang="uk-UA" dirty="0"/>
          </a:p>
        </p:txBody>
      </p:sp>
      <p:sp>
        <p:nvSpPr>
          <p:cNvPr id="10" name="TextBox 9"/>
          <p:cNvSpPr txBox="1"/>
          <p:nvPr/>
        </p:nvSpPr>
        <p:spPr>
          <a:xfrm>
            <a:off x="6123665" y="2531323"/>
            <a:ext cx="313226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Катіонна</a:t>
            </a:r>
            <a:r>
              <a:rPr lang="ru-RU" dirty="0" smtClean="0"/>
              <a:t> </a:t>
            </a:r>
            <a:r>
              <a:rPr lang="ru-RU" dirty="0"/>
              <a:t>форма</a:t>
            </a:r>
          </a:p>
          <a:p>
            <a:r>
              <a:rPr lang="ru-RU" dirty="0" err="1"/>
              <a:t>превалює</a:t>
            </a:r>
            <a:r>
              <a:rPr lang="ru-RU" dirty="0"/>
              <a:t> в</a:t>
            </a:r>
          </a:p>
          <a:p>
            <a:r>
              <a:rPr lang="ru-RU" dirty="0" smtClean="0"/>
              <a:t>сильнокислому </a:t>
            </a:r>
            <a:r>
              <a:rPr lang="ru-RU" dirty="0" err="1" smtClean="0"/>
              <a:t>середовищі</a:t>
            </a:r>
            <a:endParaRPr lang="ru-RU" dirty="0" smtClean="0"/>
          </a:p>
          <a:p>
            <a:r>
              <a:rPr lang="ru-RU" dirty="0" smtClean="0"/>
              <a:t> рН=1..2 </a:t>
            </a:r>
          </a:p>
          <a:p>
            <a:pPr algn="ctr"/>
            <a:r>
              <a:rPr lang="ru-RU" dirty="0" smtClean="0"/>
              <a:t>(</a:t>
            </a:r>
            <a:r>
              <a:rPr lang="uk-UA" dirty="0"/>
              <a:t>молекули</a:t>
            </a:r>
          </a:p>
          <a:p>
            <a:pPr algn="ctr"/>
            <a:r>
              <a:rPr lang="uk-UA" dirty="0"/>
              <a:t>переміщаються </a:t>
            </a:r>
          </a:p>
          <a:p>
            <a:pPr algn="ctr"/>
            <a:r>
              <a:rPr lang="ru-RU" dirty="0" smtClean="0"/>
              <a:t>до катоду)</a:t>
            </a:r>
            <a:endParaRPr lang="ru-RU" dirty="0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8561717"/>
              </p:ext>
            </p:extLst>
          </p:nvPr>
        </p:nvGraphicFramePr>
        <p:xfrm>
          <a:off x="-21263" y="692696"/>
          <a:ext cx="9223002" cy="18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0" name="ISIS/Draw Sketch" r:id="rId3" imgW="5524200" imgH="866520" progId="ISISServer">
                  <p:embed/>
                </p:oleObj>
              </mc:Choice>
              <mc:Fallback>
                <p:oleObj name="ISIS/Draw Sketch" r:id="rId3" imgW="5524200" imgH="86652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21263" y="692696"/>
                        <a:ext cx="9223002" cy="180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87906" y="5047729"/>
            <a:ext cx="7585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cap="all" dirty="0" smtClean="0"/>
              <a:t>-СООН – </a:t>
            </a:r>
            <a:r>
              <a:rPr lang="ru-RU" sz="3200" cap="all" dirty="0" err="1" smtClean="0"/>
              <a:t>кислотний</a:t>
            </a:r>
            <a:r>
              <a:rPr lang="ru-RU" sz="3200" cap="all" dirty="0" smtClean="0"/>
              <a:t> центр!!!!!</a:t>
            </a:r>
          </a:p>
          <a:p>
            <a:r>
              <a:rPr lang="ru-RU" sz="3200" cap="all" dirty="0" smtClean="0"/>
              <a:t>-</a:t>
            </a:r>
            <a:r>
              <a:rPr lang="en-US" sz="3200" cap="all" dirty="0" smtClean="0"/>
              <a:t>NH</a:t>
            </a:r>
            <a:r>
              <a:rPr lang="en-US" sz="3200" cap="all" baseline="-25000" dirty="0" smtClean="0"/>
              <a:t>2</a:t>
            </a:r>
            <a:r>
              <a:rPr lang="en-US" sz="3200" cap="all" dirty="0" smtClean="0"/>
              <a:t> – </a:t>
            </a:r>
            <a:r>
              <a:rPr lang="ru-RU" sz="3200" cap="all" dirty="0" err="1" smtClean="0"/>
              <a:t>Основний</a:t>
            </a:r>
            <a:r>
              <a:rPr lang="ru-RU" sz="3200" cap="all" dirty="0" smtClean="0"/>
              <a:t> центр!!!!!</a:t>
            </a:r>
            <a:endParaRPr lang="ru-RU" sz="3200" cap="all" dirty="0"/>
          </a:p>
        </p:txBody>
      </p:sp>
    </p:spTree>
    <p:extLst>
      <p:ext uri="{BB962C8B-B14F-4D97-AF65-F5344CB8AC3E}">
        <p14:creationId xmlns:p14="http://schemas.microsoft.com/office/powerpoint/2010/main" val="209906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652"/>
            <a:ext cx="8229600" cy="64807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ХІМІЧНІ ВЛАСТИВОСТІ АК</a:t>
            </a:r>
            <a:endParaRPr lang="ru-RU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706119"/>
              </p:ext>
            </p:extLst>
          </p:nvPr>
        </p:nvGraphicFramePr>
        <p:xfrm>
          <a:off x="3578473" y="2204864"/>
          <a:ext cx="1863725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7" name="ISIS/Draw Sketch" r:id="rId3" imgW="1314360" imgH="666720" progId="ISISServer">
                  <p:embed/>
                </p:oleObj>
              </mc:Choice>
              <mc:Fallback>
                <p:oleObj name="ISIS/Draw Sketch" r:id="rId3" imgW="1314360" imgH="666720" progId="ISISServer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8473" y="2204864"/>
                        <a:ext cx="1863725" cy="946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641170" y="548680"/>
            <a:ext cx="31888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Реакція</a:t>
            </a:r>
            <a:r>
              <a:rPr lang="ru-RU" dirty="0" smtClean="0"/>
              <a:t> по </a:t>
            </a:r>
            <a:r>
              <a:rPr lang="ru-RU" b="1" dirty="0" smtClean="0">
                <a:solidFill>
                  <a:srgbClr val="FF0000"/>
                </a:solidFill>
              </a:rPr>
              <a:t>–СООН </a:t>
            </a:r>
          </a:p>
          <a:p>
            <a:r>
              <a:rPr lang="ru-RU" dirty="0"/>
              <a:t>(</a:t>
            </a:r>
            <a:r>
              <a:rPr lang="ru-RU" dirty="0" err="1"/>
              <a:t>утворення</a:t>
            </a:r>
            <a:r>
              <a:rPr lang="ru-RU" dirty="0"/>
              <a:t> солей, </a:t>
            </a:r>
            <a:r>
              <a:rPr lang="ru-RU" dirty="0" err="1"/>
              <a:t>естерів</a:t>
            </a:r>
            <a:r>
              <a:rPr lang="ru-RU" dirty="0"/>
              <a:t>,</a:t>
            </a:r>
          </a:p>
          <a:p>
            <a:r>
              <a:rPr lang="ru-RU" dirty="0" err="1"/>
              <a:t>амідів</a:t>
            </a:r>
            <a:r>
              <a:rPr lang="ru-RU" dirty="0"/>
              <a:t>,</a:t>
            </a:r>
          </a:p>
          <a:p>
            <a:r>
              <a:rPr lang="ru-RU" dirty="0" err="1" smtClean="0"/>
              <a:t>галогенангідридів</a:t>
            </a:r>
            <a:r>
              <a:rPr lang="ru-RU" dirty="0"/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631721"/>
            <a:ext cx="25600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Реакція</a:t>
            </a:r>
            <a:r>
              <a:rPr lang="ru-RU" dirty="0" smtClean="0"/>
              <a:t> по </a:t>
            </a:r>
            <a:r>
              <a:rPr lang="ru-RU" b="1" dirty="0" smtClean="0">
                <a:solidFill>
                  <a:srgbClr val="FF0000"/>
                </a:solidFill>
              </a:rPr>
              <a:t>– </a:t>
            </a:r>
            <a:r>
              <a:rPr lang="en-US" b="1" dirty="0" smtClean="0">
                <a:solidFill>
                  <a:srgbClr val="FF0000"/>
                </a:solidFill>
              </a:rPr>
              <a:t>NH</a:t>
            </a:r>
            <a:r>
              <a:rPr lang="en-US" b="1" baseline="-25000" dirty="0" smtClean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dirty="0"/>
              <a:t>(</a:t>
            </a:r>
            <a:r>
              <a:rPr lang="ru-RU" dirty="0" err="1" smtClean="0"/>
              <a:t>алкілування</a:t>
            </a:r>
            <a:r>
              <a:rPr lang="ru-RU" dirty="0" smtClean="0"/>
              <a:t>,</a:t>
            </a:r>
            <a:endParaRPr lang="ru-RU" dirty="0"/>
          </a:p>
          <a:p>
            <a:r>
              <a:rPr lang="ru-RU" dirty="0" err="1" smtClean="0"/>
              <a:t>ацилювання</a:t>
            </a:r>
            <a:r>
              <a:rPr lang="ru-RU" dirty="0" smtClean="0"/>
              <a:t>, з </a:t>
            </a:r>
            <a:r>
              <a:rPr lang="en-US" dirty="0" smtClean="0"/>
              <a:t>HNO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80921"/>
            <a:ext cx="3459212" cy="5108991"/>
          </a:xfrm>
          <a:prstGeom prst="rect">
            <a:avLst/>
          </a:prstGeom>
        </p:spPr>
      </p:pic>
      <p:pic>
        <p:nvPicPr>
          <p:cNvPr id="20708" name="Picture 228" descr="C:\Users\Химия\Pictures\Рисунок2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680921"/>
            <a:ext cx="3188822" cy="5108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245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187" y="548680"/>
            <a:ext cx="9144000" cy="4525963"/>
          </a:xfrm>
        </p:spPr>
        <p:txBody>
          <a:bodyPr/>
          <a:lstStyle/>
          <a:p>
            <a:pPr marL="0" lvl="0" indent="0" algn="ctr" eaLnBrk="1" hangingPunct="1">
              <a:spcBef>
                <a:spcPct val="0"/>
              </a:spcBef>
              <a:buNone/>
              <a:defRPr/>
            </a:pPr>
            <a:r>
              <a:rPr lang="ru-RU" sz="2000" b="1" kern="1200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Нагр</a:t>
            </a:r>
            <a:r>
              <a:rPr lang="uk-UA" sz="2000" b="1" kern="12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і</a:t>
            </a:r>
            <a:r>
              <a:rPr lang="ru-RU" sz="2000" b="1" kern="1200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вання</a:t>
            </a:r>
            <a:r>
              <a:rPr lang="ru-RU" sz="2000" b="1" kern="12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АК, </a:t>
            </a:r>
            <a:r>
              <a:rPr lang="ru-RU" sz="2000" b="1" kern="1200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термічні</a:t>
            </a:r>
            <a:r>
              <a:rPr lang="ru-RU" sz="2000" b="1" kern="12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sz="2000" b="1" kern="1200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перетворення</a:t>
            </a:r>
            <a:endParaRPr lang="ru-RU" sz="2000" b="1" kern="1200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r>
              <a:rPr lang="ru-RU" sz="1800" kern="1200" dirty="0" smtClean="0">
                <a:solidFill>
                  <a:srgbClr val="990000"/>
                </a:solidFill>
                <a:latin typeface="Arial" charset="0"/>
                <a:cs typeface="Arial" charset="0"/>
                <a:sym typeface="Symbol" pitchFamily="18" charset="2"/>
              </a:rPr>
              <a:t></a:t>
            </a:r>
            <a:r>
              <a:rPr lang="ru-RU" sz="1800" kern="1200" dirty="0">
                <a:solidFill>
                  <a:srgbClr val="990000"/>
                </a:solidFill>
                <a:latin typeface="Arial" charset="0"/>
                <a:cs typeface="Arial" charset="0"/>
                <a:sym typeface="Symbol" pitchFamily="18" charset="2"/>
              </a:rPr>
              <a:t>-</a:t>
            </a:r>
            <a:r>
              <a:rPr lang="ru-RU" sz="1800" kern="1200" dirty="0" err="1" smtClean="0">
                <a:solidFill>
                  <a:srgbClr val="990000"/>
                </a:solidFill>
                <a:latin typeface="Arial" charset="0"/>
                <a:cs typeface="Arial" charset="0"/>
                <a:sym typeface="Symbol" pitchFamily="18" charset="2"/>
              </a:rPr>
              <a:t>амінокислоти</a:t>
            </a:r>
            <a:r>
              <a:rPr lang="ru-RU" sz="1800" kern="1200" dirty="0" smtClean="0">
                <a:solidFill>
                  <a:srgbClr val="0033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утворюють</a:t>
            </a: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внутрішні</a:t>
            </a: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гетероциклічні</a:t>
            </a: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 (</a:t>
            </a:r>
            <a:r>
              <a:rPr lang="ru-RU" sz="1800" kern="1200" dirty="0" err="1" smtClean="0">
                <a:latin typeface="Arial" charset="0"/>
                <a:cs typeface="Arial" charset="0"/>
                <a:sym typeface="Symbol" pitchFamily="18" charset="2"/>
              </a:rPr>
              <a:t>піразинові</a:t>
            </a:r>
            <a:r>
              <a:rPr lang="ru-RU" sz="1800" kern="1200" dirty="0" smtClean="0">
                <a:latin typeface="Arial" charset="0"/>
                <a:cs typeface="Arial" charset="0"/>
                <a:sym typeface="Symbol" pitchFamily="18" charset="2"/>
              </a:rPr>
              <a:t>)</a:t>
            </a:r>
            <a:endParaRPr lang="ru-RU" sz="1800" kern="1200" dirty="0"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аміди</a:t>
            </a: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 -</a:t>
            </a:r>
            <a:r>
              <a:rPr lang="ru-RU" sz="1800" u="sng" kern="1200" dirty="0">
                <a:solidFill>
                  <a:srgbClr val="C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b="1" u="sng" kern="1200" dirty="0" err="1" smtClean="0">
                <a:solidFill>
                  <a:srgbClr val="C00000"/>
                </a:solidFill>
                <a:latin typeface="Arial" charset="0"/>
                <a:cs typeface="Arial" charset="0"/>
                <a:sym typeface="Symbol" pitchFamily="18" charset="2"/>
              </a:rPr>
              <a:t>дикетопіперазін</a:t>
            </a:r>
            <a:r>
              <a:rPr lang="ru-RU" sz="1800" b="1" kern="1200" dirty="0">
                <a:latin typeface="Arial" charset="0"/>
                <a:cs typeface="Arial" charset="0"/>
                <a:sym typeface="Symbol" pitchFamily="18" charset="2"/>
              </a:rPr>
              <a:t>:</a:t>
            </a:r>
            <a:endParaRPr lang="ru-RU" sz="1800" b="1" i="1" u="sng" kern="1200" dirty="0">
              <a:solidFill>
                <a:srgbClr val="99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i="1" u="sng" kern="1200" dirty="0" smtClean="0">
              <a:solidFill>
                <a:srgbClr val="99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i="1" u="sng" kern="1200" dirty="0">
              <a:solidFill>
                <a:srgbClr val="99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i="1" u="sng" kern="1200" dirty="0" smtClean="0">
              <a:solidFill>
                <a:srgbClr val="99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r>
              <a:rPr lang="el-GR" sz="1800" kern="1200" dirty="0" smtClean="0">
                <a:solidFill>
                  <a:srgbClr val="C00000"/>
                </a:solidFill>
                <a:latin typeface="Arial" charset="0"/>
                <a:cs typeface="Arial" charset="0"/>
                <a:sym typeface="Symbol" pitchFamily="18" charset="2"/>
              </a:rPr>
              <a:t>β</a:t>
            </a:r>
            <a:r>
              <a:rPr lang="uk-UA" sz="1800" kern="1200" dirty="0" smtClean="0">
                <a:solidFill>
                  <a:srgbClr val="C00000"/>
                </a:solidFill>
                <a:latin typeface="Arial" charset="0"/>
                <a:cs typeface="Arial" charset="0"/>
                <a:sym typeface="Symbol" pitchFamily="18" charset="2"/>
              </a:rPr>
              <a:t>-амінокислоти </a:t>
            </a:r>
            <a:r>
              <a:rPr lang="uk-UA" sz="1800" kern="1200" dirty="0" smtClean="0">
                <a:latin typeface="Arial" charset="0"/>
                <a:cs typeface="Arial" charset="0"/>
                <a:sym typeface="Symbol" pitchFamily="18" charset="2"/>
              </a:rPr>
              <a:t>відщеплюють</a:t>
            </a: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r>
              <a:rPr lang="uk-UA" sz="1800" kern="1200" dirty="0" smtClean="0">
                <a:latin typeface="Arial" charset="0"/>
                <a:cs typeface="Arial" charset="0"/>
                <a:sym typeface="Symbol" pitchFamily="18" charset="2"/>
              </a:rPr>
              <a:t>аміак, так як в їх молекулах</a:t>
            </a: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r>
              <a:rPr lang="uk-UA" sz="1800" kern="1200" dirty="0" smtClean="0">
                <a:latin typeface="Arial" charset="0"/>
                <a:cs typeface="Arial" charset="0"/>
                <a:sym typeface="Symbol" pitchFamily="18" charset="2"/>
              </a:rPr>
              <a:t>є рухливий -водневий</a:t>
            </a: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r>
              <a:rPr lang="uk-UA" sz="1800" kern="1200" dirty="0" smtClean="0">
                <a:latin typeface="Arial" charset="0"/>
                <a:cs typeface="Arial" charset="0"/>
                <a:sym typeface="Symbol" pitchFamily="18" charset="2"/>
              </a:rPr>
              <a:t>атом, утворюючи </a:t>
            </a:r>
            <a:r>
              <a:rPr lang="uk-UA" sz="1800" u="sng" kern="1200" dirty="0" smtClean="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не насичену</a:t>
            </a: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r>
              <a:rPr lang="uk-UA" sz="1800" kern="1200" dirty="0" smtClean="0">
                <a:latin typeface="Arial" charset="0"/>
                <a:cs typeface="Arial" charset="0"/>
                <a:sym typeface="Symbol" pitchFamily="18" charset="2"/>
              </a:rPr>
              <a:t>кислоту:</a:t>
            </a: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i="1" u="sng" kern="1200" dirty="0">
              <a:solidFill>
                <a:srgbClr val="99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i="1" u="sng" kern="1200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Symbol" pitchFamily="18" charset="2"/>
            </a:endParaRP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-94593"/>
            <a:ext cx="8229600" cy="850106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</a:rPr>
              <a:t>СПЕЦИФІЧНІ ВЛАСТИВОСТІ АК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51221" y="1099300"/>
            <a:ext cx="3446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/>
              <a:t>міжмолекулярна</a:t>
            </a:r>
            <a:r>
              <a:rPr lang="ru-RU" dirty="0"/>
              <a:t> </a:t>
            </a:r>
            <a:r>
              <a:rPr lang="ru-RU" dirty="0" err="1" smtClean="0"/>
              <a:t>дегідротація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0444" y="5074643"/>
            <a:ext cx="42298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 pitchFamily="18" charset="2"/>
              <a:buNone/>
              <a:defRPr/>
            </a:pPr>
            <a:r>
              <a:rPr lang="el-GR" i="0" dirty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γ</a:t>
            </a:r>
            <a:r>
              <a:rPr lang="ru-RU" i="0" dirty="0">
                <a:solidFill>
                  <a:srgbClr val="990000"/>
                </a:solidFill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– </a:t>
            </a:r>
            <a:r>
              <a:rPr lang="ru-RU" i="0" dirty="0" err="1">
                <a:solidFill>
                  <a:srgbClr val="990000"/>
                </a:solidFill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амінокислоти</a:t>
            </a:r>
            <a:r>
              <a:rPr lang="ru-RU" i="0" dirty="0">
                <a:solidFill>
                  <a:srgbClr val="990000"/>
                </a:solidFill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ru-RU" i="0" dirty="0" err="1"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утворюють</a:t>
            </a:r>
            <a:endParaRPr lang="ru-RU" i="0" dirty="0">
              <a:ea typeface="Arial Unicode MS" pitchFamily="34" charset="-128"/>
              <a:cs typeface="Arial Unicode MS" pitchFamily="34" charset="-128"/>
              <a:sym typeface="Symbol" pitchFamily="18" charset="2"/>
            </a:endParaRPr>
          </a:p>
          <a:p>
            <a:pPr>
              <a:buFont typeface="Symbol" pitchFamily="18" charset="2"/>
              <a:buNone/>
              <a:defRPr/>
            </a:pPr>
            <a:r>
              <a:rPr lang="ru-RU" i="0" dirty="0" err="1" smtClean="0"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внутрішньомолекулярні</a:t>
            </a:r>
            <a:r>
              <a:rPr lang="ru-RU" i="0" dirty="0" smtClean="0"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ru-RU" i="0" dirty="0" err="1"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циклічні</a:t>
            </a:r>
            <a:endParaRPr lang="ru-RU" i="0" dirty="0">
              <a:ea typeface="Arial Unicode MS" pitchFamily="34" charset="-128"/>
              <a:cs typeface="Arial Unicode MS" pitchFamily="34" charset="-128"/>
              <a:sym typeface="Symbol" pitchFamily="18" charset="2"/>
            </a:endParaRPr>
          </a:p>
          <a:p>
            <a:pPr>
              <a:buFont typeface="Symbol" pitchFamily="18" charset="2"/>
              <a:buNone/>
              <a:defRPr/>
            </a:pPr>
            <a:r>
              <a:rPr lang="ru-RU" i="0" dirty="0" err="1"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аміди</a:t>
            </a:r>
            <a:r>
              <a:rPr lang="ru-RU" i="0" dirty="0"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ru-RU" i="0" dirty="0">
                <a:solidFill>
                  <a:srgbClr val="990000"/>
                </a:solidFill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(</a:t>
            </a:r>
            <a:r>
              <a:rPr lang="ru-RU" i="0" dirty="0" err="1">
                <a:solidFill>
                  <a:srgbClr val="990000"/>
                </a:solidFill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лактами</a:t>
            </a:r>
            <a:r>
              <a:rPr lang="ru-RU" i="0" dirty="0">
                <a:solidFill>
                  <a:srgbClr val="990000"/>
                </a:solidFill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): </a:t>
            </a:r>
            <a:r>
              <a:rPr lang="ru-RU" i="0" dirty="0" err="1" smtClean="0"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внутришньомолекулярна</a:t>
            </a:r>
            <a:r>
              <a:rPr lang="ru-RU" i="0" dirty="0" smtClean="0"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ru-RU" i="0" dirty="0" err="1"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дегідратація</a:t>
            </a:r>
            <a:endParaRPr lang="ru-RU" i="0" dirty="0" smtClean="0">
              <a:ea typeface="Arial Unicode MS" pitchFamily="34" charset="-128"/>
              <a:cs typeface="Arial Unicode MS" pitchFamily="34" charset="-128"/>
              <a:sym typeface="Symbol" pitchFamily="18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15191" y="6412183"/>
            <a:ext cx="2682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just">
              <a:defRPr/>
            </a:pPr>
            <a:r>
              <a:rPr lang="ru-RU" i="0" dirty="0"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ГАМК</a:t>
            </a:r>
            <a:r>
              <a:rPr lang="ru-RU" i="0" dirty="0">
                <a:latin typeface="Arial"/>
                <a:ea typeface="Arial Unicode MS" pitchFamily="34" charset="-128"/>
                <a:cs typeface="Arial"/>
                <a:sym typeface="Symbol" pitchFamily="18" charset="2"/>
              </a:rPr>
              <a:t>→</a:t>
            </a:r>
            <a:r>
              <a:rPr lang="el-GR" i="0" dirty="0">
                <a:latin typeface="Arial"/>
                <a:ea typeface="Arial Unicode MS" pitchFamily="34" charset="-128"/>
                <a:cs typeface="Arial"/>
                <a:sym typeface="Symbol" pitchFamily="18" charset="2"/>
              </a:rPr>
              <a:t>γ</a:t>
            </a:r>
            <a:r>
              <a:rPr lang="ru-RU" i="0" dirty="0" smtClean="0">
                <a:latin typeface="Arial"/>
                <a:ea typeface="Arial Unicode MS" pitchFamily="34" charset="-128"/>
                <a:cs typeface="Arial"/>
                <a:sym typeface="Symbol" pitchFamily="18" charset="2"/>
              </a:rPr>
              <a:t>-</a:t>
            </a:r>
            <a:r>
              <a:rPr lang="ru-RU" i="0" dirty="0" err="1" smtClean="0">
                <a:latin typeface="Arial"/>
                <a:ea typeface="Arial Unicode MS" pitchFamily="34" charset="-128"/>
                <a:cs typeface="Arial"/>
                <a:sym typeface="Symbol" pitchFamily="18" charset="2"/>
              </a:rPr>
              <a:t>бутиролактам</a:t>
            </a:r>
            <a:endParaRPr lang="ru-RU" i="0" dirty="0">
              <a:ea typeface="Arial Unicode MS" pitchFamily="34" charset="-128"/>
              <a:cs typeface="Arial Unicode MS" pitchFamily="34" charset="-128"/>
              <a:sym typeface="Symbol" pitchFamily="18" charset="2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21" y="3873843"/>
            <a:ext cx="4977922" cy="1110100"/>
          </a:xfrm>
          <a:prstGeom prst="rect">
            <a:avLst/>
          </a:prstGeom>
        </p:spPr>
      </p:pic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0141900"/>
              </p:ext>
            </p:extLst>
          </p:nvPr>
        </p:nvGraphicFramePr>
        <p:xfrm>
          <a:off x="5148064" y="4865045"/>
          <a:ext cx="3749675" cy="152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36" name="ISIS/Draw Sketch" r:id="rId4" imgW="3225800" imgH="1315720" progId="ISISServer">
                  <p:embed/>
                </p:oleObj>
              </mc:Choice>
              <mc:Fallback>
                <p:oleObj name="ISIS/Draw Sketch" r:id="rId4" imgW="3225800" imgH="1315720" progId="ISISServer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4865045"/>
                        <a:ext cx="3749675" cy="1525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716" name="Picture 212" descr="C:\Users\Химия\Pictures\Рисунок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0638" y="1577203"/>
            <a:ext cx="4662586" cy="2309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280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2802</TotalTime>
  <Words>700</Words>
  <Application>Microsoft Office PowerPoint</Application>
  <PresentationFormat>Экран (4:3)</PresentationFormat>
  <Paragraphs>195</Paragraphs>
  <Slides>16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6" baseType="lpstr">
      <vt:lpstr>Arial Unicode MS</vt:lpstr>
      <vt:lpstr>Arial</vt:lpstr>
      <vt:lpstr>Calibri</vt:lpstr>
      <vt:lpstr>Symbol</vt:lpstr>
      <vt:lpstr>Tahoma</vt:lpstr>
      <vt:lpstr>Times New Roman</vt:lpstr>
      <vt:lpstr>Оформление по умолчанию</vt:lpstr>
      <vt:lpstr>1_Тема Office</vt:lpstr>
      <vt:lpstr>ISIS/Draw Sketch</vt:lpstr>
      <vt:lpstr>ISISServer</vt:lpstr>
      <vt:lpstr>Презентация PowerPoint</vt:lpstr>
      <vt:lpstr>Презентация PowerPoint</vt:lpstr>
      <vt:lpstr>БІЛКИ (ПРОТЕЇНИ)  БІОЛОГІЧНІ ФУНКЦІЇ БІЛКІВ</vt:lpstr>
      <vt:lpstr>БІЛКИ</vt:lpstr>
      <vt:lpstr>АМІНОКИСЛОТИ</vt:lpstr>
      <vt:lpstr>Презентация PowerPoint</vt:lpstr>
      <vt:lpstr>АМФОТЕРНІСТЬ АМІНОКИСЛОТ</vt:lpstr>
      <vt:lpstr>ХІМІЧНІ ВЛАСТИВОСТІ АК</vt:lpstr>
      <vt:lpstr>СПЕЦИФІЧНІ ВЛАСТИВОСТІ АК</vt:lpstr>
      <vt:lpstr>ЯКІСНІ АНАЛІТИЧНІ РЕАКЦІЇ НА АК</vt:lpstr>
      <vt:lpstr>ЯКІСНІ АНАЛІТИЧНІ РЕАКЦІЇ НА АК</vt:lpstr>
      <vt:lpstr>Презентация PowerPoint</vt:lpstr>
      <vt:lpstr>Перетворення амінокислот в організмі </vt:lpstr>
      <vt:lpstr>Перетворення амінокислот в організмі </vt:lpstr>
      <vt:lpstr>Презентация PowerPoint</vt:lpstr>
      <vt:lpstr>Презентация PowerPoint</vt:lpstr>
    </vt:vector>
  </TitlesOfParts>
  <Company>ХНМУ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Пользователь Windows</cp:lastModifiedBy>
  <cp:revision>169</cp:revision>
  <cp:lastPrinted>2017-09-22T13:01:24Z</cp:lastPrinted>
  <dcterms:created xsi:type="dcterms:W3CDTF">2009-03-12T11:38:12Z</dcterms:created>
  <dcterms:modified xsi:type="dcterms:W3CDTF">2018-04-11T08:23:33Z</dcterms:modified>
</cp:coreProperties>
</file>