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94" r:id="rId3"/>
  </p:sldMasterIdLst>
  <p:sldIdLst>
    <p:sldId id="316" r:id="rId4"/>
    <p:sldId id="315" r:id="rId5"/>
    <p:sldId id="276" r:id="rId6"/>
    <p:sldId id="257" r:id="rId7"/>
    <p:sldId id="258" r:id="rId8"/>
    <p:sldId id="259" r:id="rId9"/>
    <p:sldId id="260" r:id="rId10"/>
    <p:sldId id="261" r:id="rId11"/>
    <p:sldId id="277" r:id="rId12"/>
    <p:sldId id="262" r:id="rId13"/>
    <p:sldId id="263" r:id="rId14"/>
    <p:sldId id="317" r:id="rId15"/>
    <p:sldId id="312" r:id="rId16"/>
    <p:sldId id="265" r:id="rId17"/>
    <p:sldId id="313" r:id="rId18"/>
    <p:sldId id="266" r:id="rId19"/>
    <p:sldId id="314" r:id="rId20"/>
    <p:sldId id="281" r:id="rId21"/>
    <p:sldId id="282" r:id="rId22"/>
    <p:sldId id="320" r:id="rId23"/>
    <p:sldId id="321" r:id="rId24"/>
    <p:sldId id="322" r:id="rId25"/>
    <p:sldId id="323" r:id="rId26"/>
    <p:sldId id="324" r:id="rId27"/>
    <p:sldId id="325" r:id="rId28"/>
    <p:sldId id="326" r:id="rId29"/>
    <p:sldId id="327" r:id="rId30"/>
    <p:sldId id="328" r:id="rId31"/>
    <p:sldId id="329" r:id="rId32"/>
    <p:sldId id="330" r:id="rId33"/>
    <p:sldId id="331" r:id="rId34"/>
    <p:sldId id="332" r:id="rId35"/>
    <p:sldId id="333" r:id="rId36"/>
    <p:sldId id="334" r:id="rId37"/>
    <p:sldId id="335" r:id="rId38"/>
    <p:sldId id="336" r:id="rId39"/>
    <p:sldId id="337" r:id="rId40"/>
    <p:sldId id="338" r:id="rId41"/>
    <p:sldId id="339" r:id="rId42"/>
    <p:sldId id="340" r:id="rId43"/>
    <p:sldId id="341" r:id="rId44"/>
    <p:sldId id="342" r:id="rId45"/>
    <p:sldId id="343" r:id="rId46"/>
    <p:sldId id="344" r:id="rId47"/>
    <p:sldId id="345" r:id="rId48"/>
    <p:sldId id="346" r:id="rId49"/>
    <p:sldId id="347" r:id="rId50"/>
    <p:sldId id="348" r:id="rId51"/>
    <p:sldId id="349" r:id="rId52"/>
    <p:sldId id="350" r:id="rId53"/>
    <p:sldId id="351" r:id="rId54"/>
    <p:sldId id="352" r:id="rId55"/>
    <p:sldId id="353" r:id="rId56"/>
    <p:sldId id="354" r:id="rId57"/>
    <p:sldId id="355" r:id="rId58"/>
    <p:sldId id="356" r:id="rId59"/>
    <p:sldId id="357" r:id="rId60"/>
    <p:sldId id="358" r:id="rId61"/>
    <p:sldId id="359" r:id="rId62"/>
  </p:sldIdLst>
  <p:sldSz cx="9144000" cy="6858000" type="screen4x3"/>
  <p:notesSz cx="6780213" cy="9872663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CC0000"/>
    <a:srgbClr val="990099"/>
    <a:srgbClr val="990000"/>
    <a:srgbClr val="FF0000"/>
    <a:srgbClr val="009900"/>
    <a:srgbClr val="008000"/>
    <a:srgbClr val="00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7716" autoAdjust="0"/>
  </p:normalViewPr>
  <p:slideViewPr>
    <p:cSldViewPr>
      <p:cViewPr varScale="1">
        <p:scale>
          <a:sx n="120" d="100"/>
          <a:sy n="120" d="100"/>
        </p:scale>
        <p:origin x="134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3.xml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42" Type="http://schemas.openxmlformats.org/officeDocument/2006/relationships/slide" Target="slides/slide39.xml"/><Relationship Id="rId47" Type="http://schemas.openxmlformats.org/officeDocument/2006/relationships/slide" Target="slides/slide44.xml"/><Relationship Id="rId50" Type="http://schemas.openxmlformats.org/officeDocument/2006/relationships/slide" Target="slides/slide47.xml"/><Relationship Id="rId55" Type="http://schemas.openxmlformats.org/officeDocument/2006/relationships/slide" Target="slides/slide52.xml"/><Relationship Id="rId63" Type="http://schemas.openxmlformats.org/officeDocument/2006/relationships/presProps" Target="presProps.xml"/><Relationship Id="rId76" Type="http://schemas.microsoft.com/office/2015/10/relationships/revisionInfo" Target="revisionInfo.xml"/><Relationship Id="rId7" Type="http://schemas.openxmlformats.org/officeDocument/2006/relationships/slide" Target="slides/slide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9" Type="http://schemas.openxmlformats.org/officeDocument/2006/relationships/slide" Target="slides/slide26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slide" Target="slides/slide34.xml"/><Relationship Id="rId40" Type="http://schemas.openxmlformats.org/officeDocument/2006/relationships/slide" Target="slides/slide37.xml"/><Relationship Id="rId45" Type="http://schemas.openxmlformats.org/officeDocument/2006/relationships/slide" Target="slides/slide42.xml"/><Relationship Id="rId53" Type="http://schemas.openxmlformats.org/officeDocument/2006/relationships/slide" Target="slides/slide50.xml"/><Relationship Id="rId58" Type="http://schemas.openxmlformats.org/officeDocument/2006/relationships/slide" Target="slides/slide55.xml"/><Relationship Id="rId66" Type="http://schemas.openxmlformats.org/officeDocument/2006/relationships/tableStyles" Target="tableStyles.xml"/><Relationship Id="rId5" Type="http://schemas.openxmlformats.org/officeDocument/2006/relationships/slide" Target="slides/slide2.xml"/><Relationship Id="rId61" Type="http://schemas.openxmlformats.org/officeDocument/2006/relationships/slide" Target="slides/slide58.xml"/><Relationship Id="rId19" Type="http://schemas.openxmlformats.org/officeDocument/2006/relationships/slide" Target="slides/slide1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slide" Target="slides/slide32.xml"/><Relationship Id="rId43" Type="http://schemas.openxmlformats.org/officeDocument/2006/relationships/slide" Target="slides/slide40.xml"/><Relationship Id="rId48" Type="http://schemas.openxmlformats.org/officeDocument/2006/relationships/slide" Target="slides/slide45.xml"/><Relationship Id="rId56" Type="http://schemas.openxmlformats.org/officeDocument/2006/relationships/slide" Target="slides/slide53.xml"/><Relationship Id="rId64" Type="http://schemas.openxmlformats.org/officeDocument/2006/relationships/viewProps" Target="viewProps.xml"/><Relationship Id="rId8" Type="http://schemas.openxmlformats.org/officeDocument/2006/relationships/slide" Target="slides/slide5.xml"/><Relationship Id="rId51" Type="http://schemas.openxmlformats.org/officeDocument/2006/relationships/slide" Target="slides/slide48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slide" Target="slides/slide35.xml"/><Relationship Id="rId46" Type="http://schemas.openxmlformats.org/officeDocument/2006/relationships/slide" Target="slides/slide43.xml"/><Relationship Id="rId59" Type="http://schemas.openxmlformats.org/officeDocument/2006/relationships/slide" Target="slides/slide56.xml"/><Relationship Id="rId20" Type="http://schemas.openxmlformats.org/officeDocument/2006/relationships/slide" Target="slides/slide17.xml"/><Relationship Id="rId41" Type="http://schemas.openxmlformats.org/officeDocument/2006/relationships/slide" Target="slides/slide38.xml"/><Relationship Id="rId54" Type="http://schemas.openxmlformats.org/officeDocument/2006/relationships/slide" Target="slides/slide51.xml"/><Relationship Id="rId62" Type="http://schemas.openxmlformats.org/officeDocument/2006/relationships/slide" Target="slides/slide5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slide" Target="slides/slide33.xml"/><Relationship Id="rId49" Type="http://schemas.openxmlformats.org/officeDocument/2006/relationships/slide" Target="slides/slide46.xml"/><Relationship Id="rId57" Type="http://schemas.openxmlformats.org/officeDocument/2006/relationships/slide" Target="slides/slide54.xml"/><Relationship Id="rId10" Type="http://schemas.openxmlformats.org/officeDocument/2006/relationships/slide" Target="slides/slide7.xml"/><Relationship Id="rId31" Type="http://schemas.openxmlformats.org/officeDocument/2006/relationships/slide" Target="slides/slide28.xml"/><Relationship Id="rId44" Type="http://schemas.openxmlformats.org/officeDocument/2006/relationships/slide" Target="slides/slide41.xml"/><Relationship Id="rId52" Type="http://schemas.openxmlformats.org/officeDocument/2006/relationships/slide" Target="slides/slide49.xml"/><Relationship Id="rId60" Type="http://schemas.openxmlformats.org/officeDocument/2006/relationships/slide" Target="slides/slide57.xml"/><Relationship Id="rId65" Type="http://schemas.openxmlformats.org/officeDocument/2006/relationships/theme" Target="theme/theme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39" Type="http://schemas.openxmlformats.org/officeDocument/2006/relationships/slide" Target="slides/slide36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1.wmf"/><Relationship Id="rId2" Type="http://schemas.openxmlformats.org/officeDocument/2006/relationships/image" Target="../media/image30.wmf"/><Relationship Id="rId1" Type="http://schemas.openxmlformats.org/officeDocument/2006/relationships/image" Target="../media/image29.wmf"/></Relationships>
</file>

<file path=ppt/drawings/_rels/vmlDrawing10.vml.rels><?xml version="1.0" encoding="UTF-8" standalone="yes"?>
<Relationships xmlns="http://schemas.openxmlformats.org/package/2006/relationships"><Relationship Id="rId3" Type="http://schemas.openxmlformats.org/officeDocument/2006/relationships/image" Target="../media/image82.wmf"/><Relationship Id="rId2" Type="http://schemas.openxmlformats.org/officeDocument/2006/relationships/image" Target="../media/image81.wmf"/><Relationship Id="rId1" Type="http://schemas.openxmlformats.org/officeDocument/2006/relationships/image" Target="../media/image80.wmf"/></Relationships>
</file>

<file path=ppt/drawings/_rels/vmlDrawing11.vml.rels><?xml version="1.0" encoding="UTF-8" standalone="yes"?>
<Relationships xmlns="http://schemas.openxmlformats.org/package/2006/relationships"><Relationship Id="rId3" Type="http://schemas.openxmlformats.org/officeDocument/2006/relationships/image" Target="../media/image85.wmf"/><Relationship Id="rId2" Type="http://schemas.openxmlformats.org/officeDocument/2006/relationships/image" Target="../media/image84.wmf"/><Relationship Id="rId1" Type="http://schemas.openxmlformats.org/officeDocument/2006/relationships/image" Target="../media/image83.wmf"/><Relationship Id="rId6" Type="http://schemas.openxmlformats.org/officeDocument/2006/relationships/image" Target="../media/image88.wmf"/><Relationship Id="rId5" Type="http://schemas.openxmlformats.org/officeDocument/2006/relationships/image" Target="../media/image87.wmf"/><Relationship Id="rId4" Type="http://schemas.openxmlformats.org/officeDocument/2006/relationships/image" Target="../media/image86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34.wmf"/><Relationship Id="rId2" Type="http://schemas.openxmlformats.org/officeDocument/2006/relationships/image" Target="../media/image33.wmf"/><Relationship Id="rId1" Type="http://schemas.openxmlformats.org/officeDocument/2006/relationships/image" Target="../media/image32.wmf"/><Relationship Id="rId4" Type="http://schemas.openxmlformats.org/officeDocument/2006/relationships/image" Target="../media/image35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7.w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45.wmf"/><Relationship Id="rId1" Type="http://schemas.openxmlformats.org/officeDocument/2006/relationships/image" Target="../media/image44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48.wmf"/><Relationship Id="rId2" Type="http://schemas.openxmlformats.org/officeDocument/2006/relationships/image" Target="../media/image47.wmf"/><Relationship Id="rId1" Type="http://schemas.openxmlformats.org/officeDocument/2006/relationships/image" Target="../media/image46.w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51.wmf"/><Relationship Id="rId2" Type="http://schemas.openxmlformats.org/officeDocument/2006/relationships/image" Target="../media/image50.wmf"/><Relationship Id="rId1" Type="http://schemas.openxmlformats.org/officeDocument/2006/relationships/image" Target="../media/image49.wmf"/></Relationships>
</file>

<file path=ppt/drawings/_rels/vmlDrawing7.vml.rels><?xml version="1.0" encoding="UTF-8" standalone="yes"?>
<Relationships xmlns="http://schemas.openxmlformats.org/package/2006/relationships"><Relationship Id="rId2" Type="http://schemas.openxmlformats.org/officeDocument/2006/relationships/image" Target="../media/image53.wmf"/><Relationship Id="rId1" Type="http://schemas.openxmlformats.org/officeDocument/2006/relationships/image" Target="../media/image52.w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54.w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72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4F09D5-CA12-41C5-9D16-4981EEBAA8C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C33A8B-159E-400E-8EC8-2EBD8969DA3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913B0A-AB3D-4776-B5C9-E81268634E8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7CA11D19-CA39-4A94-B724-0D9E087FDAD1}" type="datetimeFigureOut">
              <a:rPr lang="ru-RU"/>
              <a:pPr>
                <a:defRPr/>
              </a:pPr>
              <a:t>18.09.2018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4E272431-F399-4D30-9B26-62D106C4FAD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3C23AD0A-FD79-4270-9248-92E576441071}" type="datetimeFigureOut">
              <a:rPr lang="ru-RU"/>
              <a:pPr>
                <a:defRPr/>
              </a:pPr>
              <a:t>18.09.2018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BAEA4DF7-3FC5-4A97-96A8-3AA1FDFB74F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FDCBF4B9-7DA0-4ED6-9A4C-F7B254246613}" type="datetimeFigureOut">
              <a:rPr lang="ru-RU"/>
              <a:pPr>
                <a:defRPr/>
              </a:pPr>
              <a:t>18.09.2018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8D7C1BD3-56A9-4FE6-8FB2-3A3F33312B1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48AFB34E-A05C-4FC2-B808-DFFC455657F8}" type="datetimeFigureOut">
              <a:rPr lang="ru-RU"/>
              <a:pPr>
                <a:defRPr/>
              </a:pPr>
              <a:t>18.09.2018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330ABE95-FEDA-4268-B4DF-CBAF5555E44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8966CF40-8A3D-4588-B97B-A16311E808C3}" type="datetimeFigureOut">
              <a:rPr lang="ru-RU"/>
              <a:pPr>
                <a:defRPr/>
              </a:pPr>
              <a:t>18.09.2018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85FC6719-DE58-4D1B-8554-AF426D42049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ED5F3B49-5D52-4C21-886E-3A335D8DE7DD}" type="datetimeFigureOut">
              <a:rPr lang="ru-RU"/>
              <a:pPr>
                <a:defRPr/>
              </a:pPr>
              <a:t>18.09.2018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FC744B27-C4D7-43F7-9775-E8B0D9125B4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FF0EF004-8AFA-4A90-B726-B0AD850B008E}" type="datetimeFigureOut">
              <a:rPr lang="ru-RU"/>
              <a:pPr>
                <a:defRPr/>
              </a:pPr>
              <a:t>18.09.2018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34C2C646-50B1-4027-A5BA-BCBA28CE417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305D44D6-392E-4BA1-90C4-0035C68ADBD9}" type="datetimeFigureOut">
              <a:rPr lang="ru-RU"/>
              <a:pPr>
                <a:defRPr/>
              </a:pPr>
              <a:t>18.09.2018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72C37251-29BA-4963-8F79-CBAB52D660A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F2C538-D479-4B41-8AE4-723E6B8A4F0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4D31BACD-C559-4F8E-BFC4-E59A30652DE0}" type="datetimeFigureOut">
              <a:rPr lang="ru-RU"/>
              <a:pPr>
                <a:defRPr/>
              </a:pPr>
              <a:t>18.09.2018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C2C79BFB-DD5B-4DDF-9E7E-14DF117FBAD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437629B5-67C8-4BBE-8040-F80EC5400613}" type="datetimeFigureOut">
              <a:rPr lang="ru-RU"/>
              <a:pPr>
                <a:defRPr/>
              </a:pPr>
              <a:t>18.09.2018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13B5B60E-6D72-473A-BB5B-5DE2A34FFA9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667A37C3-6BC3-4FB7-9AEB-0D014C8D7E4E}" type="datetimeFigureOut">
              <a:rPr lang="ru-RU"/>
              <a:pPr>
                <a:defRPr/>
              </a:pPr>
              <a:t>18.09.2018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CAB50BE2-A12B-4B35-9979-356107DC44B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628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7897DDEF-B623-4D8A-B46C-2E2151BE969A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271484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A89B67-314C-46D3-A836-3EEFB399F21B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864849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D43A0C-8AD8-4292-98F1-28C29F5AAF37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316699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B192DF-2148-40A3-98DE-EC8ADC58CB2A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638014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E81843-418E-4C02-9F1A-91975D32F2F7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777311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294A24-5B9F-4333-800B-80D08B455442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119147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248D2F-BCBE-4B97-AE19-D8433F7BBF27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36217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46A3A9-B523-4E49-9203-A47E6EB8BDA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69FE01-E339-4C02-B03E-612C859C4A07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8438617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431E58-D7C3-454C-8F3B-F69CE398CB2F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735181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840CF6-106E-4632-8BCB-F7AD51CC0FA6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6908498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A35007-D3C5-4794-8E93-469C964CDDB6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5543894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8DEEE2-3BFC-429B-B858-4AC575C61030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4992675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/>
          </p:nvPr>
        </p:nvSpPr>
        <p:spPr>
          <a:xfrm>
            <a:off x="457200" y="381000"/>
            <a:ext cx="8229600" cy="57150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294475-3D72-4259-8B8A-FD11DCFDB2DB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8104467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371600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981200"/>
            <a:ext cx="4038600" cy="41148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41148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1DFD12-69B1-4633-A319-7D96F9A0F638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38565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186B43-E502-4A2F-A194-24F45DDC49B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29D380-2801-49EE-AA07-29451959CF0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D09887-3831-4D98-A034-0005A7C8380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5D1A45-DA6A-42B5-84D6-5628218349C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0CBEB6-3B77-4254-A065-4F0EAE082F1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FB7E13-B869-4A16-B8E7-A62B7A9CEBD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13" Type="http://schemas.openxmlformats.org/officeDocument/2006/relationships/slideLayout" Target="../slideLayouts/slideLayout36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slideLayout" Target="../slideLayouts/slideLayout35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Relationship Id="rId14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542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57238AE6-EEC1-4492-B5EF-98ABE80BF94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13315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defRPr>
            </a:lvl1pPr>
          </a:lstStyle>
          <a:p>
            <a:pPr>
              <a:defRPr/>
            </a:pPr>
            <a:fld id="{702F7679-CE7E-4ADE-A23D-B711E23863C7}" type="datetimeFigureOut">
              <a:rPr lang="ru-RU"/>
              <a:pPr>
                <a:defRPr/>
              </a:pPr>
              <a:t>18.09.2018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defRPr>
            </a:lvl1pPr>
          </a:lstStyle>
          <a:p>
            <a:pPr>
              <a:defRPr/>
            </a:pPr>
            <a:fld id="{CA71D1A7-F130-4927-9EE4-2D346653847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4" r:id="rId2"/>
    <p:sldLayoutId id="2147483685" r:id="rId3"/>
    <p:sldLayoutId id="2147483686" r:id="rId4"/>
    <p:sldLayoutId id="2147483687" r:id="rId5"/>
    <p:sldLayoutId id="2147483688" r:id="rId6"/>
    <p:sldLayoutId id="2147483689" r:id="rId7"/>
    <p:sldLayoutId id="2147483690" r:id="rId8"/>
    <p:sldLayoutId id="2147483691" r:id="rId9"/>
    <p:sldLayoutId id="2147483692" r:id="rId10"/>
    <p:sldLayoutId id="2147483693" r:id="rId11"/>
    <p:sldLayoutId id="2147483708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pPr>
              <a:defRPr/>
            </a:pPr>
            <a:endParaRPr lang="ru-RU" b="1" i="1">
              <a:solidFill>
                <a:prstClr val="black">
                  <a:tint val="75000"/>
                </a:prstClr>
              </a:solidFill>
              <a:latin typeface="Tahoma" pitchFamily="34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pPr>
              <a:defRPr/>
            </a:pPr>
            <a:endParaRPr lang="ru-RU" b="1" i="1">
              <a:solidFill>
                <a:prstClr val="black">
                  <a:tint val="75000"/>
                </a:prstClr>
              </a:solidFill>
              <a:latin typeface="Tahoma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pPr>
              <a:defRPr/>
            </a:pPr>
            <a:fld id="{6795083A-048C-4778-99B3-BB6C82B39ED7}" type="slidenum">
              <a:rPr lang="ru-RU" b="1" i="1">
                <a:solidFill>
                  <a:prstClr val="black">
                    <a:tint val="75000"/>
                  </a:prstClr>
                </a:solidFill>
                <a:latin typeface="Tahoma" pitchFamily="34" charset="0"/>
              </a:rPr>
              <a:pPr>
                <a:defRPr/>
              </a:pPr>
              <a:t>‹#›</a:t>
            </a:fld>
            <a:endParaRPr lang="ru-RU" b="1" i="1">
              <a:solidFill>
                <a:prstClr val="black">
                  <a:tint val="75000"/>
                </a:prstClr>
              </a:solidFill>
              <a:latin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627729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6" r:id="rId2"/>
    <p:sldLayoutId id="2147483697" r:id="rId3"/>
    <p:sldLayoutId id="2147483698" r:id="rId4"/>
    <p:sldLayoutId id="2147483699" r:id="rId5"/>
    <p:sldLayoutId id="2147483700" r:id="rId6"/>
    <p:sldLayoutId id="2147483701" r:id="rId7"/>
    <p:sldLayoutId id="2147483702" r:id="rId8"/>
    <p:sldLayoutId id="2147483703" r:id="rId9"/>
    <p:sldLayoutId id="2147483704" r:id="rId10"/>
    <p:sldLayoutId id="2147483705" r:id="rId11"/>
    <p:sldLayoutId id="2147483706" r:id="rId12"/>
    <p:sldLayoutId id="2147483707" r:id="rId13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7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4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27.png"/><Relationship Id="rId4" Type="http://schemas.openxmlformats.org/officeDocument/2006/relationships/image" Target="../media/image26.jpe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" Target="slide8.xml"/><Relationship Id="rId1" Type="http://schemas.openxmlformats.org/officeDocument/2006/relationships/slideLayout" Target="../slideLayouts/slideLayout15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wmf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30.w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29.wmf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wmf"/><Relationship Id="rId3" Type="http://schemas.openxmlformats.org/officeDocument/2006/relationships/oleObject" Target="../embeddings/oleObject4.bin"/><Relationship Id="rId7" Type="http://schemas.openxmlformats.org/officeDocument/2006/relationships/oleObject" Target="../embeddings/oleObject6.bin"/><Relationship Id="rId12" Type="http://schemas.openxmlformats.org/officeDocument/2006/relationships/image" Target="../media/image36.jpg"/><Relationship Id="rId2" Type="http://schemas.openxmlformats.org/officeDocument/2006/relationships/slideLayout" Target="../slideLayouts/slideLayout23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33.wmf"/><Relationship Id="rId11" Type="http://schemas.openxmlformats.org/officeDocument/2006/relationships/slide" Target="slide8.xml"/><Relationship Id="rId5" Type="http://schemas.openxmlformats.org/officeDocument/2006/relationships/oleObject" Target="../embeddings/oleObject5.bin"/><Relationship Id="rId10" Type="http://schemas.openxmlformats.org/officeDocument/2006/relationships/image" Target="../media/image35.wmf"/><Relationship Id="rId4" Type="http://schemas.openxmlformats.org/officeDocument/2006/relationships/image" Target="../media/image32.wmf"/><Relationship Id="rId9" Type="http://schemas.openxmlformats.org/officeDocument/2006/relationships/oleObject" Target="../embeddings/oleObject7.bin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slide" Target="slide8.xml"/><Relationship Id="rId3" Type="http://schemas.openxmlformats.org/officeDocument/2006/relationships/oleObject" Target="../embeddings/oleObject8.bin"/><Relationship Id="rId7" Type="http://schemas.openxmlformats.org/officeDocument/2006/relationships/image" Target="../media/image40.png"/><Relationship Id="rId2" Type="http://schemas.openxmlformats.org/officeDocument/2006/relationships/slideLayout" Target="../slideLayouts/slideLayout18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39.jpeg"/><Relationship Id="rId5" Type="http://schemas.openxmlformats.org/officeDocument/2006/relationships/image" Target="../media/image38.jpeg"/><Relationship Id="rId4" Type="http://schemas.openxmlformats.org/officeDocument/2006/relationships/image" Target="../media/image37.wmf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18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13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13.xml"/><Relationship Id="rId4" Type="http://schemas.microsoft.com/office/2007/relationships/hdphoto" Target="../media/hdphoto1.wdp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7" Type="http://schemas.openxmlformats.org/officeDocument/2006/relationships/image" Target="../media/image45.wmf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10.bin"/><Relationship Id="rId5" Type="http://schemas.openxmlformats.org/officeDocument/2006/relationships/image" Target="../media/image44.wmf"/><Relationship Id="rId4" Type="http://schemas.openxmlformats.org/officeDocument/2006/relationships/oleObject" Target="../embeddings/oleObject9.bin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8.wmf"/><Relationship Id="rId3" Type="http://schemas.openxmlformats.org/officeDocument/2006/relationships/oleObject" Target="../embeddings/oleObject11.bin"/><Relationship Id="rId7" Type="http://schemas.openxmlformats.org/officeDocument/2006/relationships/oleObject" Target="../embeddings/oleObject13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47.wmf"/><Relationship Id="rId5" Type="http://schemas.openxmlformats.org/officeDocument/2006/relationships/oleObject" Target="../embeddings/oleObject12.bin"/><Relationship Id="rId10" Type="http://schemas.openxmlformats.org/officeDocument/2006/relationships/image" Target="../media/image56.png"/><Relationship Id="rId4" Type="http://schemas.openxmlformats.org/officeDocument/2006/relationships/image" Target="../media/image46.wmf"/><Relationship Id="rId9" Type="http://schemas.openxmlformats.org/officeDocument/2006/relationships/image" Target="../media/image55.png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1.wmf"/><Relationship Id="rId3" Type="http://schemas.openxmlformats.org/officeDocument/2006/relationships/oleObject" Target="../embeddings/oleObject14.bin"/><Relationship Id="rId7" Type="http://schemas.openxmlformats.org/officeDocument/2006/relationships/oleObject" Target="../embeddings/oleObject16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50.wmf"/><Relationship Id="rId5" Type="http://schemas.openxmlformats.org/officeDocument/2006/relationships/oleObject" Target="../embeddings/oleObject15.bin"/><Relationship Id="rId4" Type="http://schemas.openxmlformats.org/officeDocument/2006/relationships/image" Target="../media/image49.wmf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7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53.wmf"/><Relationship Id="rId5" Type="http://schemas.openxmlformats.org/officeDocument/2006/relationships/oleObject" Target="../embeddings/oleObject18.bin"/><Relationship Id="rId4" Type="http://schemas.openxmlformats.org/officeDocument/2006/relationships/image" Target="../media/image52.wmf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8.vml"/><Relationship Id="rId5" Type="http://schemas.openxmlformats.org/officeDocument/2006/relationships/image" Target="../media/image54.wmf"/><Relationship Id="rId4" Type="http://schemas.openxmlformats.org/officeDocument/2006/relationships/oleObject" Target="../embeddings/oleObject19.bin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jpeg"/><Relationship Id="rId7" Type="http://schemas.openxmlformats.org/officeDocument/2006/relationships/image" Target="../media/image63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62.png"/><Relationship Id="rId5" Type="http://schemas.openxmlformats.org/officeDocument/2006/relationships/image" Target="../media/image61.png"/><Relationship Id="rId4" Type="http://schemas.openxmlformats.org/officeDocument/2006/relationships/image" Target="../media/image60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66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hem.msu.su/rus/teaching/Kinetics-online/flash/ill2_rus.swf" TargetMode="External"/><Relationship Id="rId2" Type="http://schemas.openxmlformats.org/officeDocument/2006/relationships/image" Target="../media/image67.jpe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68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image" Target="../media/image69.emf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13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0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9.vml"/><Relationship Id="rId4" Type="http://schemas.openxmlformats.org/officeDocument/2006/relationships/image" Target="../media/image72.wmf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jpeg"/><Relationship Id="rId2" Type="http://schemas.openxmlformats.org/officeDocument/2006/relationships/image" Target="../media/image73.jpeg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75.pn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13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13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1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2.wmf"/><Relationship Id="rId3" Type="http://schemas.openxmlformats.org/officeDocument/2006/relationships/oleObject" Target="../embeddings/oleObject21.bin"/><Relationship Id="rId7" Type="http://schemas.openxmlformats.org/officeDocument/2006/relationships/oleObject" Target="../embeddings/oleObject23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0.vml"/><Relationship Id="rId6" Type="http://schemas.openxmlformats.org/officeDocument/2006/relationships/image" Target="../media/image81.wmf"/><Relationship Id="rId5" Type="http://schemas.openxmlformats.org/officeDocument/2006/relationships/oleObject" Target="../embeddings/oleObject22.bin"/><Relationship Id="rId4" Type="http://schemas.openxmlformats.org/officeDocument/2006/relationships/image" Target="../media/image80.wmf"/></Relationships>
</file>

<file path=ppt/slides/_rels/slide55.xml.rels><?xml version="1.0" encoding="UTF-8" standalone="yes"?>
<Relationships xmlns="http://schemas.openxmlformats.org/package/2006/relationships"><Relationship Id="rId8" Type="http://schemas.openxmlformats.org/officeDocument/2006/relationships/image" Target="../media/image85.wmf"/><Relationship Id="rId13" Type="http://schemas.openxmlformats.org/officeDocument/2006/relationships/image" Target="../media/image87.wmf"/><Relationship Id="rId3" Type="http://schemas.openxmlformats.org/officeDocument/2006/relationships/oleObject" Target="../embeddings/oleObject24.bin"/><Relationship Id="rId7" Type="http://schemas.openxmlformats.org/officeDocument/2006/relationships/oleObject" Target="../embeddings/oleObject26.bin"/><Relationship Id="rId12" Type="http://schemas.openxmlformats.org/officeDocument/2006/relationships/oleObject" Target="../embeddings/oleObject28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1.vml"/><Relationship Id="rId6" Type="http://schemas.openxmlformats.org/officeDocument/2006/relationships/image" Target="../media/image84.wmf"/><Relationship Id="rId11" Type="http://schemas.openxmlformats.org/officeDocument/2006/relationships/image" Target="../media/image86.wmf"/><Relationship Id="rId5" Type="http://schemas.openxmlformats.org/officeDocument/2006/relationships/oleObject" Target="../embeddings/oleObject25.bin"/><Relationship Id="rId15" Type="http://schemas.openxmlformats.org/officeDocument/2006/relationships/image" Target="../media/image88.wmf"/><Relationship Id="rId10" Type="http://schemas.openxmlformats.org/officeDocument/2006/relationships/oleObject" Target="../embeddings/oleObject27.bin"/><Relationship Id="rId4" Type="http://schemas.openxmlformats.org/officeDocument/2006/relationships/image" Target="../media/image83.wmf"/><Relationship Id="rId9" Type="http://schemas.openxmlformats.org/officeDocument/2006/relationships/image" Target="../media/image89.emf"/><Relationship Id="rId14" Type="http://schemas.openxmlformats.org/officeDocument/2006/relationships/oleObject" Target="../embeddings/oleObject29.bin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png"/><Relationship Id="rId2" Type="http://schemas.openxmlformats.org/officeDocument/2006/relationships/image" Target="../media/image90.png"/><Relationship Id="rId1" Type="http://schemas.openxmlformats.org/officeDocument/2006/relationships/slideLayout" Target="../slideLayouts/slideLayout18.xml"/><Relationship Id="rId5" Type="http://schemas.openxmlformats.org/officeDocument/2006/relationships/slide" Target="slide8.xml"/><Relationship Id="rId4" Type="http://schemas.openxmlformats.org/officeDocument/2006/relationships/image" Target="../media/image92.png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image" Target="../media/image93.png"/><Relationship Id="rId1" Type="http://schemas.openxmlformats.org/officeDocument/2006/relationships/slideLayout" Target="../slideLayouts/slideLayout17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4"/>
          <p:cNvSpPr txBox="1">
            <a:spLocks noChangeArrowheads="1"/>
          </p:cNvSpPr>
          <p:nvPr/>
        </p:nvSpPr>
        <p:spPr bwMode="auto">
          <a:xfrm>
            <a:off x="0" y="260648"/>
            <a:ext cx="9144000" cy="563231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b="1" i="1"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 b="1" i="1"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 b="1" i="1"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 b="1" i="1"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 b="1" i="1"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algn="just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algn="just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algn="just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algn="just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sz="2800" i="0" dirty="0" err="1">
                <a:solidFill>
                  <a:srgbClr val="333399"/>
                </a:solidFill>
                <a:latin typeface="Arial" charset="0"/>
              </a:rPr>
              <a:t>Харк</a:t>
            </a:r>
            <a:r>
              <a:rPr lang="uk-UA" sz="2800" i="0" dirty="0">
                <a:solidFill>
                  <a:srgbClr val="333399"/>
                </a:solidFill>
                <a:latin typeface="Arial" charset="0"/>
              </a:rPr>
              <a:t>і</a:t>
            </a:r>
            <a:r>
              <a:rPr lang="ru-RU" sz="2800" i="0" dirty="0" err="1">
                <a:solidFill>
                  <a:srgbClr val="333399"/>
                </a:solidFill>
                <a:latin typeface="Arial" charset="0"/>
              </a:rPr>
              <a:t>вський</a:t>
            </a:r>
            <a:r>
              <a:rPr lang="ru-RU" sz="2800" i="0" dirty="0">
                <a:solidFill>
                  <a:srgbClr val="333399"/>
                </a:solidFill>
                <a:latin typeface="Arial" charset="0"/>
              </a:rPr>
              <a:t> </a:t>
            </a:r>
            <a:r>
              <a:rPr lang="ru-RU" sz="2800" i="0" dirty="0" err="1">
                <a:solidFill>
                  <a:srgbClr val="333399"/>
                </a:solidFill>
                <a:latin typeface="Arial" charset="0"/>
              </a:rPr>
              <a:t>національний</a:t>
            </a:r>
            <a:r>
              <a:rPr lang="ru-RU" sz="2800" i="0" dirty="0">
                <a:solidFill>
                  <a:srgbClr val="333399"/>
                </a:solidFill>
                <a:latin typeface="Arial" charset="0"/>
              </a:rPr>
              <a:t> </a:t>
            </a:r>
            <a:r>
              <a:rPr lang="ru-RU" sz="2800" i="0" dirty="0" err="1">
                <a:solidFill>
                  <a:srgbClr val="333399"/>
                </a:solidFill>
                <a:latin typeface="Arial" charset="0"/>
              </a:rPr>
              <a:t>медичний</a:t>
            </a:r>
            <a:r>
              <a:rPr lang="ru-RU" sz="2800" i="0" dirty="0">
                <a:solidFill>
                  <a:srgbClr val="333399"/>
                </a:solidFill>
                <a:latin typeface="Arial" charset="0"/>
              </a:rPr>
              <a:t> </a:t>
            </a:r>
            <a:r>
              <a:rPr lang="ru-RU" sz="2800" i="0" dirty="0" err="1">
                <a:solidFill>
                  <a:srgbClr val="333399"/>
                </a:solidFill>
                <a:latin typeface="Arial" charset="0"/>
              </a:rPr>
              <a:t>університет</a:t>
            </a:r>
            <a:r>
              <a:rPr lang="ru-RU" sz="2800" i="0" dirty="0">
                <a:solidFill>
                  <a:srgbClr val="333399"/>
                </a:solidFill>
                <a:latin typeface="Arial" charset="0"/>
              </a:rPr>
              <a:t/>
            </a:r>
            <a:br>
              <a:rPr lang="ru-RU" sz="2800" i="0" dirty="0">
                <a:solidFill>
                  <a:srgbClr val="333399"/>
                </a:solidFill>
                <a:latin typeface="Arial" charset="0"/>
              </a:rPr>
            </a:br>
            <a:r>
              <a:rPr lang="ru-RU" sz="2800" i="0" dirty="0">
                <a:solidFill>
                  <a:srgbClr val="333399"/>
                </a:solidFill>
                <a:latin typeface="Arial" charset="0"/>
              </a:rPr>
              <a:t/>
            </a:r>
            <a:br>
              <a:rPr lang="ru-RU" sz="2800" i="0" dirty="0">
                <a:solidFill>
                  <a:srgbClr val="333399"/>
                </a:solidFill>
                <a:latin typeface="Arial" charset="0"/>
              </a:rPr>
            </a:br>
            <a:r>
              <a:rPr lang="ru-RU" sz="2400" i="0" dirty="0">
                <a:solidFill>
                  <a:srgbClr val="333399"/>
                </a:solidFill>
                <a:latin typeface="Arial" charset="0"/>
              </a:rPr>
              <a:t>Кафедра </a:t>
            </a:r>
            <a:r>
              <a:rPr lang="ru-RU" sz="2400" i="0" dirty="0" err="1">
                <a:solidFill>
                  <a:srgbClr val="333399"/>
                </a:solidFill>
                <a:latin typeface="Arial" charset="0"/>
              </a:rPr>
              <a:t>медичної</a:t>
            </a:r>
            <a:r>
              <a:rPr lang="ru-RU" sz="2400" i="0" dirty="0">
                <a:solidFill>
                  <a:srgbClr val="333399"/>
                </a:solidFill>
                <a:latin typeface="Arial" charset="0"/>
              </a:rPr>
              <a:t> та </a:t>
            </a:r>
            <a:r>
              <a:rPr lang="ru-RU" sz="2400" i="0" dirty="0" err="1">
                <a:solidFill>
                  <a:srgbClr val="333399"/>
                </a:solidFill>
                <a:latin typeface="Arial" charset="0"/>
              </a:rPr>
              <a:t>біоорганічної</a:t>
            </a:r>
            <a:r>
              <a:rPr lang="ru-RU" sz="2400" i="0" dirty="0">
                <a:solidFill>
                  <a:srgbClr val="333399"/>
                </a:solidFill>
                <a:latin typeface="Arial" charset="0"/>
              </a:rPr>
              <a:t> </a:t>
            </a:r>
            <a:r>
              <a:rPr lang="ru-RU" sz="2400" i="0" dirty="0" err="1">
                <a:solidFill>
                  <a:srgbClr val="333399"/>
                </a:solidFill>
                <a:latin typeface="Arial" charset="0"/>
              </a:rPr>
              <a:t>хімії</a:t>
            </a:r>
            <a:r>
              <a:rPr lang="ru-RU" sz="2400" i="0" dirty="0">
                <a:solidFill>
                  <a:srgbClr val="333399"/>
                </a:solidFill>
                <a:latin typeface="Arial" charset="0"/>
              </a:rPr>
              <a:t/>
            </a:r>
            <a:br>
              <a:rPr lang="ru-RU" sz="2400" i="0" dirty="0">
                <a:solidFill>
                  <a:srgbClr val="333399"/>
                </a:solidFill>
                <a:latin typeface="Arial" charset="0"/>
              </a:rPr>
            </a:br>
            <a:r>
              <a:rPr lang="ru-RU" sz="2400" i="0" dirty="0">
                <a:solidFill>
                  <a:srgbClr val="333399"/>
                </a:solidFill>
                <a:latin typeface="Arial" charset="0"/>
              </a:rPr>
              <a:t/>
            </a:r>
            <a:br>
              <a:rPr lang="ru-RU" sz="2400" i="0" dirty="0">
                <a:solidFill>
                  <a:srgbClr val="333399"/>
                </a:solidFill>
                <a:latin typeface="Arial" charset="0"/>
              </a:rPr>
            </a:br>
            <a:r>
              <a:rPr lang="ru-RU" sz="2400" i="0" dirty="0">
                <a:solidFill>
                  <a:srgbClr val="006600"/>
                </a:solidFill>
                <a:latin typeface="Arial" charset="0"/>
              </a:rPr>
              <a:t> «</a:t>
            </a:r>
            <a:r>
              <a:rPr lang="ru-RU" sz="2400" i="0" dirty="0" err="1">
                <a:solidFill>
                  <a:srgbClr val="006600"/>
                </a:solidFill>
                <a:latin typeface="Arial" charset="0"/>
              </a:rPr>
              <a:t>Медична</a:t>
            </a:r>
            <a:r>
              <a:rPr lang="ru-RU" sz="2400" i="0" dirty="0">
                <a:solidFill>
                  <a:srgbClr val="006600"/>
                </a:solidFill>
                <a:latin typeface="Arial" charset="0"/>
              </a:rPr>
              <a:t> </a:t>
            </a:r>
            <a:r>
              <a:rPr lang="ru-RU" sz="2400" i="0" dirty="0" err="1">
                <a:solidFill>
                  <a:srgbClr val="006600"/>
                </a:solidFill>
                <a:latin typeface="Arial" charset="0"/>
              </a:rPr>
              <a:t>хімія</a:t>
            </a:r>
            <a:r>
              <a:rPr lang="ru-RU" sz="2400" i="0" dirty="0">
                <a:solidFill>
                  <a:srgbClr val="006600"/>
                </a:solidFill>
                <a:latin typeface="Arial" charset="0"/>
              </a:rPr>
              <a:t>»</a:t>
            </a:r>
            <a:br>
              <a:rPr lang="ru-RU" sz="2400" i="0" dirty="0">
                <a:solidFill>
                  <a:srgbClr val="006600"/>
                </a:solidFill>
                <a:latin typeface="Arial" charset="0"/>
              </a:rPr>
            </a:br>
            <a:r>
              <a:rPr lang="ru-RU" sz="2400" i="0" dirty="0">
                <a:solidFill>
                  <a:srgbClr val="006600"/>
                </a:solidFill>
                <a:latin typeface="Arial" charset="0"/>
              </a:rPr>
              <a:t/>
            </a:r>
            <a:br>
              <a:rPr lang="ru-RU" sz="2400" i="0" dirty="0">
                <a:solidFill>
                  <a:srgbClr val="006600"/>
                </a:solidFill>
                <a:latin typeface="Arial" charset="0"/>
              </a:rPr>
            </a:br>
            <a:endParaRPr lang="ru-RU" sz="2400" i="0" dirty="0">
              <a:solidFill>
                <a:srgbClr val="006600"/>
              </a:solidFill>
              <a:latin typeface="Arial" charset="0"/>
            </a:endParaRPr>
          </a:p>
          <a:p>
            <a:pPr algn="ctr" eaLnBrk="1" hangingPunct="1">
              <a:spcBef>
                <a:spcPct val="50000"/>
              </a:spcBef>
            </a:pPr>
            <a:r>
              <a:rPr lang="ru-RU" sz="2400" i="0" dirty="0" err="1">
                <a:solidFill>
                  <a:srgbClr val="006600"/>
                </a:solidFill>
                <a:latin typeface="Arial" charset="0"/>
              </a:rPr>
              <a:t>Лекція</a:t>
            </a:r>
            <a:r>
              <a:rPr lang="ru-RU" sz="2400" i="0" dirty="0">
                <a:solidFill>
                  <a:srgbClr val="006600"/>
                </a:solidFill>
                <a:latin typeface="Arial" charset="0"/>
              </a:rPr>
              <a:t> № </a:t>
            </a:r>
            <a:r>
              <a:rPr lang="ru-RU" sz="2400" i="0" dirty="0" smtClean="0">
                <a:solidFill>
                  <a:srgbClr val="006600"/>
                </a:solidFill>
                <a:latin typeface="Arial" charset="0"/>
              </a:rPr>
              <a:t>2</a:t>
            </a:r>
            <a:endParaRPr lang="ru-RU" sz="2400" i="0" dirty="0">
              <a:solidFill>
                <a:srgbClr val="006600"/>
              </a:solidFill>
              <a:latin typeface="Arial" charset="0"/>
            </a:endParaRPr>
          </a:p>
          <a:p>
            <a:pPr algn="ctr" eaLnBrk="1" hangingPunct="1">
              <a:spcBef>
                <a:spcPct val="50000"/>
              </a:spcBef>
            </a:pPr>
            <a:endParaRPr lang="ru-RU" sz="2400" i="0" dirty="0">
              <a:solidFill>
                <a:srgbClr val="006600"/>
              </a:solidFill>
              <a:latin typeface="Arial" charset="0"/>
            </a:endParaRPr>
          </a:p>
          <a:p>
            <a:pPr algn="ctr" eaLnBrk="1" hangingPunct="1">
              <a:spcBef>
                <a:spcPct val="50000"/>
              </a:spcBef>
            </a:pPr>
            <a:r>
              <a:rPr lang="ru-RU" sz="3200" i="0" dirty="0">
                <a:solidFill>
                  <a:srgbClr val="000000"/>
                </a:solidFill>
                <a:latin typeface="Arial" charset="0"/>
              </a:rPr>
              <a:t>ОСНОВИ </a:t>
            </a:r>
            <a:r>
              <a:rPr lang="uk-UA" sz="3200" i="0" dirty="0" smtClean="0">
                <a:solidFill>
                  <a:srgbClr val="000000"/>
                </a:solidFill>
                <a:latin typeface="Arial" charset="0"/>
              </a:rPr>
              <a:t>БІОЕНЕРГЕТИКИ. КІНЕТИЧНІ ЗАКОНОМІРНОСТІ ПЕРЕБІГУ БІОХІМІЧНИХ ПРОЦЕСІВ.</a:t>
            </a:r>
            <a:endParaRPr lang="ru-RU" sz="3200" i="0" dirty="0">
              <a:solidFill>
                <a:srgbClr val="000000"/>
              </a:solidFill>
              <a:latin typeface="Arial" charset="0"/>
            </a:endParaRPr>
          </a:p>
        </p:txBody>
      </p:sp>
      <p:pic>
        <p:nvPicPr>
          <p:cNvPr id="6" name="Рисунок 5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86675" y="1809561"/>
            <a:ext cx="1457325" cy="1857375"/>
          </a:xfrm>
          <a:prstGeom prst="rect">
            <a:avLst/>
          </a:prstGeom>
          <a:noFill/>
        </p:spPr>
      </p:pic>
      <p:pic>
        <p:nvPicPr>
          <p:cNvPr id="7" name="Рисунок 6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87" y="1556792"/>
            <a:ext cx="1914525" cy="1914525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2474241" y="5761459"/>
            <a:ext cx="666023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uk-UA" sz="2000" b="1" dirty="0">
                <a:solidFill>
                  <a:srgbClr val="6600CC"/>
                </a:solidFill>
              </a:rPr>
              <a:t>Лектор: </a:t>
            </a:r>
            <a:r>
              <a:rPr lang="uk-UA" sz="2000" b="1" dirty="0" err="1">
                <a:solidFill>
                  <a:srgbClr val="6600CC"/>
                </a:solidFill>
              </a:rPr>
              <a:t>зав.каф</a:t>
            </a:r>
            <a:r>
              <a:rPr lang="uk-UA" sz="2000" b="1" dirty="0">
                <a:solidFill>
                  <a:srgbClr val="6600CC"/>
                </a:solidFill>
              </a:rPr>
              <a:t>. </a:t>
            </a:r>
            <a:r>
              <a:rPr lang="ru-RU" sz="2000" b="1" dirty="0" err="1">
                <a:solidFill>
                  <a:srgbClr val="6600CC"/>
                </a:solidFill>
              </a:rPr>
              <a:t>медичної</a:t>
            </a:r>
            <a:r>
              <a:rPr lang="ru-RU" sz="2000" b="1" dirty="0">
                <a:solidFill>
                  <a:srgbClr val="6600CC"/>
                </a:solidFill>
              </a:rPr>
              <a:t> та </a:t>
            </a:r>
            <a:r>
              <a:rPr lang="ru-RU" sz="2000" b="1" dirty="0" err="1">
                <a:solidFill>
                  <a:srgbClr val="6600CC"/>
                </a:solidFill>
              </a:rPr>
              <a:t>біоорганічної</a:t>
            </a:r>
            <a:r>
              <a:rPr lang="ru-RU" sz="2000" b="1" dirty="0">
                <a:solidFill>
                  <a:srgbClr val="6600CC"/>
                </a:solidFill>
              </a:rPr>
              <a:t> </a:t>
            </a:r>
            <a:r>
              <a:rPr lang="ru-RU" sz="2000" b="1" dirty="0" err="1">
                <a:solidFill>
                  <a:srgbClr val="6600CC"/>
                </a:solidFill>
              </a:rPr>
              <a:t>хімії</a:t>
            </a:r>
            <a:r>
              <a:rPr lang="ru-RU" sz="2000" b="1" dirty="0">
                <a:solidFill>
                  <a:srgbClr val="6600CC"/>
                </a:solidFill>
              </a:rPr>
              <a:t>, </a:t>
            </a:r>
          </a:p>
          <a:p>
            <a:pPr algn="r"/>
            <a:r>
              <a:rPr lang="ru-RU" sz="2000" b="1" dirty="0" err="1">
                <a:solidFill>
                  <a:srgbClr val="6600CC"/>
                </a:solidFill>
              </a:rPr>
              <a:t>д.фарм.н</a:t>
            </a:r>
            <a:r>
              <a:rPr lang="ru-RU" sz="2000" b="1" dirty="0">
                <a:solidFill>
                  <a:srgbClr val="6600CC"/>
                </a:solidFill>
              </a:rPr>
              <a:t>., проф. </a:t>
            </a:r>
            <a:r>
              <a:rPr lang="ru-RU" sz="2000" b="1" dirty="0" err="1">
                <a:solidFill>
                  <a:srgbClr val="6600CC"/>
                </a:solidFill>
              </a:rPr>
              <a:t>Сирова</a:t>
            </a:r>
            <a:r>
              <a:rPr lang="ru-RU" sz="2000" b="1" dirty="0">
                <a:solidFill>
                  <a:srgbClr val="6600CC"/>
                </a:solidFill>
              </a:rPr>
              <a:t> Г.О.</a:t>
            </a:r>
          </a:p>
        </p:txBody>
      </p:sp>
    </p:spTree>
    <p:extLst>
      <p:ext uri="{BB962C8B-B14F-4D97-AF65-F5344CB8AC3E}">
        <p14:creationId xmlns:p14="http://schemas.microsoft.com/office/powerpoint/2010/main" val="1482260631"/>
      </p:ext>
    </p:extLst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547813" y="1125538"/>
            <a:ext cx="6400800" cy="720725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endParaRPr lang="ru-RU" sz="800"/>
          </a:p>
          <a:p>
            <a:pPr eaLnBrk="1" hangingPunct="1">
              <a:lnSpc>
                <a:spcPct val="80000"/>
              </a:lnSpc>
            </a:pPr>
            <a:endParaRPr lang="ru-RU" sz="1800"/>
          </a:p>
          <a:p>
            <a:pPr eaLnBrk="1" hangingPunct="1">
              <a:lnSpc>
                <a:spcPct val="80000"/>
              </a:lnSpc>
            </a:pPr>
            <a:endParaRPr lang="ru-RU" sz="800"/>
          </a:p>
          <a:p>
            <a:pPr eaLnBrk="1" hangingPunct="1">
              <a:lnSpc>
                <a:spcPct val="80000"/>
              </a:lnSpc>
            </a:pPr>
            <a:endParaRPr lang="ru-RU" sz="800"/>
          </a:p>
          <a:p>
            <a:pPr eaLnBrk="1" hangingPunct="1">
              <a:lnSpc>
                <a:spcPct val="80000"/>
              </a:lnSpc>
            </a:pPr>
            <a:endParaRPr lang="ru-RU" sz="1800"/>
          </a:p>
          <a:p>
            <a:pPr eaLnBrk="1" hangingPunct="1">
              <a:lnSpc>
                <a:spcPct val="80000"/>
              </a:lnSpc>
            </a:pPr>
            <a:endParaRPr lang="ru-RU" sz="1800"/>
          </a:p>
          <a:p>
            <a:pPr eaLnBrk="1" hangingPunct="1">
              <a:lnSpc>
                <a:spcPct val="80000"/>
              </a:lnSpc>
            </a:pPr>
            <a:endParaRPr lang="ru-RU" sz="1800"/>
          </a:p>
          <a:p>
            <a:pPr eaLnBrk="1" hangingPunct="1">
              <a:lnSpc>
                <a:spcPct val="80000"/>
              </a:lnSpc>
            </a:pPr>
            <a:endParaRPr lang="ru-RU" sz="1800"/>
          </a:p>
        </p:txBody>
      </p:sp>
      <p:sp>
        <p:nvSpPr>
          <p:cNvPr id="34818" name="Text Box 3"/>
          <p:cNvSpPr txBox="1">
            <a:spLocks noChangeArrowheads="1"/>
          </p:cNvSpPr>
          <p:nvPr/>
        </p:nvSpPr>
        <p:spPr bwMode="auto">
          <a:xfrm>
            <a:off x="755650" y="2708275"/>
            <a:ext cx="7848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34819" name="Text Box 6"/>
          <p:cNvSpPr txBox="1">
            <a:spLocks noChangeArrowheads="1"/>
          </p:cNvSpPr>
          <p:nvPr/>
        </p:nvSpPr>
        <p:spPr bwMode="auto">
          <a:xfrm>
            <a:off x="3924300" y="1844675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34820" name="Text Box 7"/>
          <p:cNvSpPr txBox="1">
            <a:spLocks noChangeArrowheads="1"/>
          </p:cNvSpPr>
          <p:nvPr/>
        </p:nvSpPr>
        <p:spPr bwMode="auto">
          <a:xfrm>
            <a:off x="2555875" y="1484313"/>
            <a:ext cx="396081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34821" name="Text Box 10"/>
          <p:cNvSpPr txBox="1">
            <a:spLocks noChangeArrowheads="1"/>
          </p:cNvSpPr>
          <p:nvPr/>
        </p:nvSpPr>
        <p:spPr bwMode="auto">
          <a:xfrm>
            <a:off x="1547813" y="5445125"/>
            <a:ext cx="6408737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34822" name="Text Box 11"/>
          <p:cNvSpPr txBox="1">
            <a:spLocks noChangeArrowheads="1"/>
          </p:cNvSpPr>
          <p:nvPr/>
        </p:nvSpPr>
        <p:spPr bwMode="auto">
          <a:xfrm>
            <a:off x="12700" y="31750"/>
            <a:ext cx="9144000" cy="12311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 b="1" cap="all" dirty="0">
                <a:solidFill>
                  <a:srgbClr val="C00000"/>
                </a:solidFill>
              </a:rPr>
              <a:t>ОСНОВНИЙ ЗАКОН </a:t>
            </a:r>
            <a:r>
              <a:rPr lang="ru-RU" sz="2000" b="1" cap="all" dirty="0" err="1">
                <a:solidFill>
                  <a:srgbClr val="C00000"/>
                </a:solidFill>
              </a:rPr>
              <a:t>Термохімії</a:t>
            </a:r>
            <a:r>
              <a:rPr lang="ru-RU" sz="2000" b="1" cap="all" dirty="0">
                <a:solidFill>
                  <a:srgbClr val="C00000"/>
                </a:solidFill>
              </a:rPr>
              <a:t> (1836 - 1840 </a:t>
            </a:r>
            <a:r>
              <a:rPr lang="ru-RU" sz="2000" b="1" cap="all" dirty="0" err="1">
                <a:solidFill>
                  <a:srgbClr val="C00000"/>
                </a:solidFill>
              </a:rPr>
              <a:t>рр</a:t>
            </a:r>
            <a:r>
              <a:rPr lang="ru-RU" sz="2000" b="1" cap="all" dirty="0">
                <a:solidFill>
                  <a:srgbClr val="C00000"/>
                </a:solidFill>
              </a:rPr>
              <a:t>.) ─ закон Гесса:</a:t>
            </a:r>
            <a:endParaRPr lang="ru-RU" sz="2000" b="1" i="1" cap="all" dirty="0">
              <a:solidFill>
                <a:srgbClr val="C00000"/>
              </a:solidFill>
            </a:endParaRPr>
          </a:p>
          <a:p>
            <a:pPr algn="ctr"/>
            <a:r>
              <a:rPr lang="ru-RU" b="1" i="1" dirty="0" err="1"/>
              <a:t>Тепловий</a:t>
            </a:r>
            <a:r>
              <a:rPr lang="ru-RU" b="1" i="1" dirty="0"/>
              <a:t> </a:t>
            </a:r>
            <a:r>
              <a:rPr lang="ru-RU" b="1" i="1" dirty="0" err="1"/>
              <a:t>ефект</a:t>
            </a:r>
            <a:r>
              <a:rPr lang="ru-RU" b="1" i="1" dirty="0"/>
              <a:t> </a:t>
            </a:r>
            <a:r>
              <a:rPr lang="ru-RU" b="1" i="1" dirty="0" err="1"/>
              <a:t>хімічних</a:t>
            </a:r>
            <a:r>
              <a:rPr lang="ru-RU" b="1" i="1" dirty="0"/>
              <a:t> </a:t>
            </a:r>
            <a:r>
              <a:rPr lang="ru-RU" b="1" i="1" dirty="0" err="1"/>
              <a:t>реакцій</a:t>
            </a:r>
            <a:r>
              <a:rPr lang="ru-RU" b="1" i="1" dirty="0"/>
              <a:t>, </a:t>
            </a:r>
            <a:r>
              <a:rPr lang="ru-RU" b="1" i="1" dirty="0" err="1"/>
              <a:t>що</a:t>
            </a:r>
            <a:r>
              <a:rPr lang="ru-RU" b="1" i="1" dirty="0"/>
              <a:t> </a:t>
            </a:r>
            <a:r>
              <a:rPr lang="ru-RU" b="1" i="1" dirty="0" err="1"/>
              <a:t>протікають</a:t>
            </a:r>
            <a:r>
              <a:rPr lang="ru-RU" b="1" i="1" dirty="0"/>
              <a:t> при </a:t>
            </a:r>
            <a:r>
              <a:rPr lang="ru-RU" b="1" i="1" dirty="0" err="1"/>
              <a:t>постійному</a:t>
            </a:r>
            <a:r>
              <a:rPr lang="ru-RU" b="1" i="1" dirty="0"/>
              <a:t> </a:t>
            </a:r>
            <a:r>
              <a:rPr lang="ru-RU" b="1" i="1" dirty="0" err="1"/>
              <a:t>об'ємі</a:t>
            </a:r>
            <a:r>
              <a:rPr lang="ru-RU" b="1" i="1" dirty="0"/>
              <a:t> </a:t>
            </a:r>
            <a:r>
              <a:rPr lang="ru-RU" b="1" i="1" dirty="0" err="1"/>
              <a:t>або</a:t>
            </a:r>
            <a:r>
              <a:rPr lang="ru-RU" b="1" i="1" dirty="0"/>
              <a:t> </a:t>
            </a:r>
            <a:r>
              <a:rPr lang="ru-RU" b="1" i="1" dirty="0" err="1"/>
              <a:t>тиску</a:t>
            </a:r>
            <a:r>
              <a:rPr lang="ru-RU" b="1" i="1" dirty="0"/>
              <a:t>, не </a:t>
            </a:r>
            <a:r>
              <a:rPr lang="ru-RU" b="1" i="1" dirty="0" err="1"/>
              <a:t>залежить</a:t>
            </a:r>
            <a:r>
              <a:rPr lang="ru-RU" b="1" i="1" dirty="0"/>
              <a:t> </a:t>
            </a:r>
            <a:r>
              <a:rPr lang="ru-RU" b="1" i="1" dirty="0" err="1"/>
              <a:t>від</a:t>
            </a:r>
            <a:r>
              <a:rPr lang="ru-RU" b="1" i="1" dirty="0"/>
              <a:t> числа </a:t>
            </a:r>
            <a:r>
              <a:rPr lang="ru-RU" b="1" i="1" dirty="0" err="1"/>
              <a:t>проміжних</a:t>
            </a:r>
            <a:r>
              <a:rPr lang="ru-RU" b="1" i="1" dirty="0"/>
              <a:t> </a:t>
            </a:r>
            <a:r>
              <a:rPr lang="ru-RU" b="1" i="1" dirty="0" err="1"/>
              <a:t>стадій</a:t>
            </a:r>
            <a:r>
              <a:rPr lang="ru-RU" b="1" i="1" dirty="0"/>
              <a:t> і </a:t>
            </a:r>
            <a:r>
              <a:rPr lang="ru-RU" b="1" i="1" dirty="0" err="1"/>
              <a:t>визначається</a:t>
            </a:r>
            <a:r>
              <a:rPr lang="ru-RU" b="1" i="1" dirty="0"/>
              <a:t> </a:t>
            </a:r>
            <a:r>
              <a:rPr lang="ru-RU" b="1" i="1" dirty="0" err="1"/>
              <a:t>тільки</a:t>
            </a:r>
            <a:r>
              <a:rPr lang="ru-RU" b="1" i="1" dirty="0"/>
              <a:t> </a:t>
            </a:r>
            <a:r>
              <a:rPr lang="ru-RU" b="1" i="1" dirty="0" err="1"/>
              <a:t>початковим</a:t>
            </a:r>
            <a:r>
              <a:rPr lang="ru-RU" b="1" i="1" dirty="0"/>
              <a:t> і </a:t>
            </a:r>
            <a:r>
              <a:rPr lang="ru-RU" b="1" i="1" dirty="0" err="1"/>
              <a:t>кінцевим</a:t>
            </a:r>
            <a:r>
              <a:rPr lang="ru-RU" b="1" i="1" dirty="0"/>
              <a:t> станом </a:t>
            </a:r>
            <a:r>
              <a:rPr lang="ru-RU" b="1" i="1" dirty="0" err="1"/>
              <a:t>системи</a:t>
            </a:r>
            <a:r>
              <a:rPr lang="ru-RU" b="1" i="1" dirty="0"/>
              <a:t>.</a:t>
            </a:r>
          </a:p>
        </p:txBody>
      </p:sp>
      <p:sp>
        <p:nvSpPr>
          <p:cNvPr id="34823" name="Text Box 12"/>
          <p:cNvSpPr txBox="1">
            <a:spLocks noChangeArrowheads="1"/>
          </p:cNvSpPr>
          <p:nvPr/>
        </p:nvSpPr>
        <p:spPr bwMode="auto">
          <a:xfrm>
            <a:off x="733425" y="2374900"/>
            <a:ext cx="7416800" cy="17235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 i="1" dirty="0"/>
              <a:t>C</a:t>
            </a:r>
            <a:r>
              <a:rPr lang="ru-RU" b="1" i="1" baseline="-25000" dirty="0"/>
              <a:t>(</a:t>
            </a:r>
            <a:r>
              <a:rPr lang="uk-UA" b="1" i="1" baseline="-25000" dirty="0" err="1"/>
              <a:t>тв</a:t>
            </a:r>
            <a:r>
              <a:rPr lang="uk-UA" b="1" i="1" baseline="-25000" dirty="0"/>
              <a:t>) </a:t>
            </a:r>
            <a:r>
              <a:rPr lang="uk-UA" b="1" i="1" baseline="-25000" dirty="0" err="1"/>
              <a:t>графит</a:t>
            </a:r>
            <a:r>
              <a:rPr lang="uk-UA" b="1" i="1" baseline="-25000" dirty="0"/>
              <a:t> </a:t>
            </a:r>
            <a:r>
              <a:rPr lang="uk-UA" b="1" i="1" dirty="0"/>
              <a:t>+ О</a:t>
            </a:r>
            <a:r>
              <a:rPr lang="uk-UA" b="1" i="1" baseline="-25000" dirty="0"/>
              <a:t>2(г) </a:t>
            </a:r>
            <a:r>
              <a:rPr lang="uk-UA" b="1" i="1" dirty="0"/>
              <a:t>= СО</a:t>
            </a:r>
            <a:r>
              <a:rPr lang="uk-UA" b="1" i="1" baseline="-25000" dirty="0"/>
              <a:t>2</a:t>
            </a:r>
            <a:r>
              <a:rPr lang="uk-UA" b="1" i="1" dirty="0"/>
              <a:t> </a:t>
            </a:r>
            <a:r>
              <a:rPr lang="uk-UA" b="1" i="1" baseline="-25000" dirty="0"/>
              <a:t>(г)</a:t>
            </a:r>
            <a:r>
              <a:rPr lang="uk-UA" b="1" i="1" dirty="0"/>
              <a:t>                          ΔН = -393,8 кДж/моль</a:t>
            </a:r>
            <a:endParaRPr lang="ru-RU" b="1" dirty="0"/>
          </a:p>
          <a:p>
            <a:r>
              <a:rPr lang="ru-RU" sz="1600" b="1" dirty="0" err="1"/>
              <a:t>Вуглекислий</a:t>
            </a:r>
            <a:r>
              <a:rPr lang="ru-RU" sz="1600" b="1" dirty="0"/>
              <a:t> газ </a:t>
            </a:r>
            <a:r>
              <a:rPr lang="ru-RU" sz="1600" b="1" dirty="0" err="1"/>
              <a:t>можна</a:t>
            </a:r>
            <a:r>
              <a:rPr lang="ru-RU" sz="1600" b="1" dirty="0"/>
              <a:t> </a:t>
            </a:r>
            <a:r>
              <a:rPr lang="ru-RU" sz="1600" b="1" dirty="0" err="1"/>
              <a:t>отримати</a:t>
            </a:r>
            <a:r>
              <a:rPr lang="ru-RU" sz="1600" b="1" dirty="0"/>
              <a:t> </a:t>
            </a:r>
            <a:r>
              <a:rPr lang="ru-RU" sz="1600" b="1" dirty="0" err="1"/>
              <a:t>також</a:t>
            </a:r>
            <a:r>
              <a:rPr lang="ru-RU" sz="1600" b="1" dirty="0"/>
              <a:t> в </a:t>
            </a:r>
            <a:r>
              <a:rPr lang="ru-RU" sz="1600" b="1" dirty="0" err="1"/>
              <a:t>результаті</a:t>
            </a:r>
            <a:r>
              <a:rPr lang="ru-RU" sz="1600" b="1" dirty="0"/>
              <a:t> </a:t>
            </a:r>
            <a:r>
              <a:rPr lang="ru-RU" sz="1600" b="1" dirty="0" err="1"/>
              <a:t>наступних</a:t>
            </a:r>
            <a:r>
              <a:rPr lang="ru-RU" sz="1600" b="1" dirty="0"/>
              <a:t> </a:t>
            </a:r>
            <a:r>
              <a:rPr lang="ru-RU" sz="1600" b="1" dirty="0" err="1"/>
              <a:t>реакцій</a:t>
            </a:r>
            <a:r>
              <a:rPr lang="ru-RU" sz="1600" b="1" dirty="0"/>
              <a:t>:</a:t>
            </a:r>
          </a:p>
          <a:p>
            <a:r>
              <a:rPr lang="ru-RU" b="1" i="1" dirty="0"/>
              <a:t>С</a:t>
            </a:r>
            <a:r>
              <a:rPr lang="ru-RU" b="1" i="1" baseline="-25000" dirty="0"/>
              <a:t> (</a:t>
            </a:r>
            <a:r>
              <a:rPr lang="uk-UA" b="1" i="1" baseline="-25000" dirty="0" err="1"/>
              <a:t>тв</a:t>
            </a:r>
            <a:r>
              <a:rPr lang="uk-UA" b="1" i="1" baseline="-25000" dirty="0"/>
              <a:t>) </a:t>
            </a:r>
            <a:r>
              <a:rPr lang="uk-UA" b="1" i="1" baseline="-25000" dirty="0" err="1"/>
              <a:t>графит</a:t>
            </a:r>
            <a:r>
              <a:rPr lang="uk-UA" b="1" i="1" baseline="-25000" dirty="0"/>
              <a:t> </a:t>
            </a:r>
            <a:r>
              <a:rPr lang="ru-RU" b="1" i="1" dirty="0"/>
              <a:t>+ ½ О</a:t>
            </a:r>
            <a:r>
              <a:rPr lang="ru-RU" b="1" i="1" baseline="-25000" dirty="0"/>
              <a:t>2</a:t>
            </a:r>
            <a:r>
              <a:rPr lang="ru-RU" b="1" i="1" dirty="0"/>
              <a:t> = СО(г)                  ΔН</a:t>
            </a:r>
            <a:r>
              <a:rPr lang="ru-RU" b="1" i="1" baseline="-25000" dirty="0"/>
              <a:t>1 </a:t>
            </a:r>
            <a:r>
              <a:rPr lang="ru-RU" b="1" i="1" dirty="0"/>
              <a:t> = -110,6 кДж/моль</a:t>
            </a:r>
          </a:p>
          <a:p>
            <a:r>
              <a:rPr lang="ru-RU" b="1" i="1" dirty="0"/>
              <a:t>СО(г) + ½ О</a:t>
            </a:r>
            <a:r>
              <a:rPr lang="ru-RU" b="1" i="1" baseline="-25000" dirty="0"/>
              <a:t>2</a:t>
            </a:r>
            <a:r>
              <a:rPr lang="ru-RU" b="1" i="1" dirty="0"/>
              <a:t>(г) = СО</a:t>
            </a:r>
            <a:r>
              <a:rPr lang="ru-RU" b="1" i="1" baseline="-25000" dirty="0"/>
              <a:t>2</a:t>
            </a:r>
            <a:r>
              <a:rPr lang="ru-RU" b="1" i="1" dirty="0"/>
              <a:t>(г)                     ΔН</a:t>
            </a:r>
            <a:r>
              <a:rPr lang="ru-RU" b="1" i="1" baseline="-25000" dirty="0"/>
              <a:t>2</a:t>
            </a:r>
            <a:r>
              <a:rPr lang="ru-RU" b="1" i="1" dirty="0"/>
              <a:t> = -283,2 кДж/моль)</a:t>
            </a:r>
          </a:p>
          <a:p>
            <a:r>
              <a:rPr lang="ru-RU" b="1" i="1" dirty="0"/>
              <a:t>ΔН = ΔН</a:t>
            </a:r>
            <a:r>
              <a:rPr lang="ru-RU" b="1" i="1" baseline="-25000" dirty="0"/>
              <a:t>1</a:t>
            </a:r>
            <a:r>
              <a:rPr lang="ru-RU" b="1" i="1" dirty="0"/>
              <a:t> + ΔН</a:t>
            </a:r>
            <a:r>
              <a:rPr lang="ru-RU" b="1" i="1" baseline="-25000" dirty="0"/>
              <a:t>2</a:t>
            </a:r>
            <a:r>
              <a:rPr lang="ru-RU" b="1" i="1" dirty="0"/>
              <a:t>;  ΔН = -110,6 – 283,2 = -393,8 кДж/моль</a:t>
            </a:r>
            <a:r>
              <a:rPr lang="ru-RU" b="1" dirty="0"/>
              <a:t>,</a:t>
            </a:r>
            <a:r>
              <a:rPr lang="ru-RU" dirty="0"/>
              <a:t> </a:t>
            </a:r>
          </a:p>
        </p:txBody>
      </p:sp>
      <p:pic>
        <p:nvPicPr>
          <p:cNvPr id="34824" name="Picture 1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740650" y="1411288"/>
            <a:ext cx="140335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825" name="TextBox 15"/>
          <p:cNvSpPr txBox="1">
            <a:spLocks noChangeArrowheads="1"/>
          </p:cNvSpPr>
          <p:nvPr/>
        </p:nvSpPr>
        <p:spPr bwMode="auto">
          <a:xfrm>
            <a:off x="8027988" y="3060700"/>
            <a:ext cx="85407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400"/>
              <a:t>Г.И.Гесс</a:t>
            </a:r>
          </a:p>
        </p:txBody>
      </p:sp>
      <p:cxnSp>
        <p:nvCxnSpPr>
          <p:cNvPr id="4" name="Прямая со стрелкой 3"/>
          <p:cNvCxnSpPr/>
          <p:nvPr/>
        </p:nvCxnSpPr>
        <p:spPr>
          <a:xfrm flipV="1">
            <a:off x="4618038" y="4295775"/>
            <a:ext cx="1008062" cy="792163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4827" name="Группа 21"/>
          <p:cNvGrpSpPr>
            <a:grpSpLocks/>
          </p:cNvGrpSpPr>
          <p:nvPr/>
        </p:nvGrpSpPr>
        <p:grpSpPr bwMode="auto">
          <a:xfrm>
            <a:off x="4618038" y="4287838"/>
            <a:ext cx="1839912" cy="800100"/>
            <a:chOff x="4618019" y="4288236"/>
            <a:chExt cx="1840706" cy="799709"/>
          </a:xfrm>
        </p:grpSpPr>
        <p:cxnSp>
          <p:nvCxnSpPr>
            <p:cNvPr id="6" name="Прямая со стрелкой 5"/>
            <p:cNvCxnSpPr/>
            <p:nvPr/>
          </p:nvCxnSpPr>
          <p:spPr>
            <a:xfrm>
              <a:off x="5570930" y="4288236"/>
              <a:ext cx="887795" cy="799709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Прямая со стрелкой 7"/>
            <p:cNvCxnSpPr/>
            <p:nvPr/>
          </p:nvCxnSpPr>
          <p:spPr>
            <a:xfrm>
              <a:off x="4618019" y="5087945"/>
              <a:ext cx="1840706" cy="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4828" name="TextBox 13"/>
          <p:cNvSpPr txBox="1">
            <a:spLocks noChangeArrowheads="1"/>
          </p:cNvSpPr>
          <p:nvPr/>
        </p:nvSpPr>
        <p:spPr bwMode="auto">
          <a:xfrm>
            <a:off x="5308600" y="4006850"/>
            <a:ext cx="52546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СО</a:t>
            </a:r>
          </a:p>
        </p:txBody>
      </p:sp>
      <p:sp>
        <p:nvSpPr>
          <p:cNvPr id="34829" name="TextBox 14"/>
          <p:cNvSpPr txBox="1">
            <a:spLocks noChangeArrowheads="1"/>
          </p:cNvSpPr>
          <p:nvPr/>
        </p:nvSpPr>
        <p:spPr bwMode="auto">
          <a:xfrm>
            <a:off x="4464050" y="4437063"/>
            <a:ext cx="576263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l-GR">
                <a:latin typeface="Times New Roman" pitchFamily="18" charset="0"/>
                <a:cs typeface="Times New Roman" pitchFamily="18" charset="0"/>
              </a:rPr>
              <a:t>Δ</a:t>
            </a:r>
            <a:r>
              <a:rPr lang="ru-RU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baseline="-25000">
                <a:latin typeface="Times New Roman" pitchFamily="18" charset="0"/>
                <a:cs typeface="Times New Roman" pitchFamily="18" charset="0"/>
              </a:rPr>
              <a:t>1</a:t>
            </a:r>
            <a:endParaRPr lang="ru-RU" baseline="-25000"/>
          </a:p>
        </p:txBody>
      </p:sp>
      <p:sp>
        <p:nvSpPr>
          <p:cNvPr id="34830" name="TextBox 16"/>
          <p:cNvSpPr txBox="1">
            <a:spLocks noChangeArrowheads="1"/>
          </p:cNvSpPr>
          <p:nvPr/>
        </p:nvSpPr>
        <p:spPr bwMode="auto">
          <a:xfrm>
            <a:off x="5999163" y="4395788"/>
            <a:ext cx="5778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l-GR">
                <a:latin typeface="Times New Roman" pitchFamily="18" charset="0"/>
                <a:cs typeface="Times New Roman" pitchFamily="18" charset="0"/>
              </a:rPr>
              <a:t>Δ</a:t>
            </a:r>
            <a:r>
              <a:rPr lang="ru-RU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baseline="-25000">
                <a:latin typeface="Times New Roman" pitchFamily="18" charset="0"/>
                <a:cs typeface="Times New Roman" pitchFamily="18" charset="0"/>
              </a:rPr>
              <a:t>2</a:t>
            </a:r>
            <a:endParaRPr lang="ru-RU" baseline="-25000"/>
          </a:p>
        </p:txBody>
      </p:sp>
      <p:sp>
        <p:nvSpPr>
          <p:cNvPr id="34831" name="TextBox 17"/>
          <p:cNvSpPr txBox="1">
            <a:spLocks noChangeArrowheads="1"/>
          </p:cNvSpPr>
          <p:nvPr/>
        </p:nvSpPr>
        <p:spPr bwMode="auto">
          <a:xfrm>
            <a:off x="4349750" y="5011738"/>
            <a:ext cx="3508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С</a:t>
            </a:r>
          </a:p>
        </p:txBody>
      </p:sp>
      <p:sp>
        <p:nvSpPr>
          <p:cNvPr id="34832" name="TextBox 18"/>
          <p:cNvSpPr txBox="1">
            <a:spLocks noChangeArrowheads="1"/>
          </p:cNvSpPr>
          <p:nvPr/>
        </p:nvSpPr>
        <p:spPr bwMode="auto">
          <a:xfrm>
            <a:off x="5375275" y="5087938"/>
            <a:ext cx="5016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l-GR">
                <a:latin typeface="Times New Roman" pitchFamily="18" charset="0"/>
                <a:cs typeface="Times New Roman" pitchFamily="18" charset="0"/>
              </a:rPr>
              <a:t>Δ</a:t>
            </a:r>
            <a:r>
              <a:rPr lang="ru-RU">
                <a:latin typeface="Times New Roman" pitchFamily="18" charset="0"/>
                <a:cs typeface="Times New Roman" pitchFamily="18" charset="0"/>
              </a:rPr>
              <a:t>Н</a:t>
            </a:r>
            <a:endParaRPr lang="ru-RU" baseline="-25000"/>
          </a:p>
        </p:txBody>
      </p:sp>
      <p:sp>
        <p:nvSpPr>
          <p:cNvPr id="34833" name="TextBox 19"/>
          <p:cNvSpPr txBox="1">
            <a:spLocks noChangeArrowheads="1"/>
          </p:cNvSpPr>
          <p:nvPr/>
        </p:nvSpPr>
        <p:spPr bwMode="auto">
          <a:xfrm>
            <a:off x="6459538" y="5049838"/>
            <a:ext cx="61118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СО</a:t>
            </a:r>
            <a:r>
              <a:rPr lang="ru-RU" baseline="-25000"/>
              <a:t>2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546100" y="5826125"/>
            <a:ext cx="8576387" cy="76944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spcBef>
                <a:spcPct val="20000"/>
              </a:spcBef>
              <a:defRPr/>
            </a:pPr>
            <a:r>
              <a:rPr lang="ru-RU" sz="2000" kern="0" dirty="0" err="1">
                <a:solidFill>
                  <a:srgbClr val="000000"/>
                </a:solidFill>
                <a:latin typeface="Arial"/>
                <a:cs typeface="Arial"/>
              </a:rPr>
              <a:t>Лавуазьє</a:t>
            </a:r>
            <a:r>
              <a:rPr lang="ru-RU" sz="2000" kern="0" dirty="0">
                <a:solidFill>
                  <a:srgbClr val="000000"/>
                </a:solidFill>
                <a:latin typeface="Arial"/>
                <a:cs typeface="Arial"/>
              </a:rPr>
              <a:t> і Лаплас: теплота </a:t>
            </a:r>
            <a:r>
              <a:rPr lang="ru-RU" sz="2000" kern="0" dirty="0" err="1">
                <a:solidFill>
                  <a:srgbClr val="000000"/>
                </a:solidFill>
                <a:latin typeface="Arial"/>
                <a:cs typeface="Arial"/>
              </a:rPr>
              <a:t>розкладання</a:t>
            </a:r>
            <a:r>
              <a:rPr lang="ru-RU" sz="2000" kern="0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ru-RU" sz="2000" kern="0" dirty="0" err="1">
                <a:solidFill>
                  <a:srgbClr val="000000"/>
                </a:solidFill>
                <a:latin typeface="Arial"/>
                <a:cs typeface="Arial"/>
              </a:rPr>
              <a:t>речовини</a:t>
            </a:r>
            <a:r>
              <a:rPr lang="ru-RU" sz="2000" kern="0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ru-RU" sz="2000" kern="0" dirty="0" err="1">
                <a:solidFill>
                  <a:srgbClr val="000000"/>
                </a:solidFill>
                <a:latin typeface="Arial"/>
                <a:cs typeface="Arial"/>
              </a:rPr>
              <a:t>чисельно</a:t>
            </a:r>
            <a:r>
              <a:rPr lang="ru-RU" sz="2000" kern="0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ru-RU" sz="2000" kern="0" dirty="0" err="1">
                <a:solidFill>
                  <a:srgbClr val="000000"/>
                </a:solidFill>
                <a:latin typeface="Arial"/>
                <a:cs typeface="Arial"/>
              </a:rPr>
              <a:t>дорівнює</a:t>
            </a:r>
            <a:endParaRPr lang="ru-RU" sz="2000" kern="0" dirty="0">
              <a:solidFill>
                <a:srgbClr val="000000"/>
              </a:solidFill>
              <a:latin typeface="Arial"/>
              <a:cs typeface="Arial"/>
            </a:endParaRPr>
          </a:p>
          <a:p>
            <a:pPr>
              <a:spcBef>
                <a:spcPct val="20000"/>
              </a:spcBef>
              <a:defRPr/>
            </a:pPr>
            <a:r>
              <a:rPr lang="ru-RU" sz="2000" kern="0" dirty="0" err="1">
                <a:solidFill>
                  <a:srgbClr val="000000"/>
                </a:solidFill>
                <a:latin typeface="Arial"/>
                <a:cs typeface="Arial"/>
              </a:rPr>
              <a:t>теплоті</a:t>
            </a:r>
            <a:r>
              <a:rPr lang="ru-RU" sz="2000" kern="0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ru-RU" sz="2000" kern="0" dirty="0" err="1">
                <a:solidFill>
                  <a:srgbClr val="000000"/>
                </a:solidFill>
                <a:latin typeface="Arial"/>
                <a:cs typeface="Arial"/>
              </a:rPr>
              <a:t>її</a:t>
            </a:r>
            <a:r>
              <a:rPr lang="ru-RU" sz="2000" kern="0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ru-RU" sz="2000" kern="0" dirty="0" err="1">
                <a:solidFill>
                  <a:srgbClr val="000000"/>
                </a:solidFill>
                <a:latin typeface="Arial"/>
                <a:cs typeface="Arial"/>
              </a:rPr>
              <a:t>утворення</a:t>
            </a:r>
            <a:r>
              <a:rPr lang="ru-RU" sz="2000" kern="0" dirty="0">
                <a:solidFill>
                  <a:srgbClr val="000000"/>
                </a:solidFill>
                <a:latin typeface="Arial"/>
                <a:cs typeface="Arial"/>
              </a:rPr>
              <a:t>, але </a:t>
            </a:r>
            <a:r>
              <a:rPr lang="ru-RU" sz="2000" kern="0" dirty="0" err="1">
                <a:solidFill>
                  <a:srgbClr val="000000"/>
                </a:solidFill>
                <a:latin typeface="Arial"/>
                <a:cs typeface="Arial"/>
              </a:rPr>
              <a:t>має</a:t>
            </a:r>
            <a:r>
              <a:rPr lang="ru-RU" sz="2000" kern="0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ru-RU" sz="2000" kern="0" dirty="0" err="1">
                <a:solidFill>
                  <a:srgbClr val="000000"/>
                </a:solidFill>
                <a:latin typeface="Arial"/>
                <a:cs typeface="Arial"/>
              </a:rPr>
              <a:t>протилежний</a:t>
            </a:r>
            <a:r>
              <a:rPr lang="ru-RU" sz="2000" kern="0" dirty="0">
                <a:solidFill>
                  <a:srgbClr val="000000"/>
                </a:solidFill>
                <a:latin typeface="Arial"/>
                <a:cs typeface="Arial"/>
              </a:rPr>
              <a:t> знак.</a:t>
            </a: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 flipV="1">
            <a:off x="12700" y="5610225"/>
            <a:ext cx="9131300" cy="36513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547813" y="1125538"/>
            <a:ext cx="6400800" cy="720725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endParaRPr lang="ru-RU" sz="800"/>
          </a:p>
          <a:p>
            <a:pPr eaLnBrk="1" hangingPunct="1">
              <a:lnSpc>
                <a:spcPct val="80000"/>
              </a:lnSpc>
            </a:pPr>
            <a:endParaRPr lang="ru-RU" sz="1800"/>
          </a:p>
          <a:p>
            <a:pPr eaLnBrk="1" hangingPunct="1">
              <a:lnSpc>
                <a:spcPct val="80000"/>
              </a:lnSpc>
            </a:pPr>
            <a:endParaRPr lang="ru-RU" sz="800"/>
          </a:p>
          <a:p>
            <a:pPr eaLnBrk="1" hangingPunct="1">
              <a:lnSpc>
                <a:spcPct val="80000"/>
              </a:lnSpc>
            </a:pPr>
            <a:endParaRPr lang="ru-RU" sz="800"/>
          </a:p>
          <a:p>
            <a:pPr eaLnBrk="1" hangingPunct="1">
              <a:lnSpc>
                <a:spcPct val="80000"/>
              </a:lnSpc>
            </a:pPr>
            <a:endParaRPr lang="ru-RU" sz="1800"/>
          </a:p>
          <a:p>
            <a:pPr eaLnBrk="1" hangingPunct="1">
              <a:lnSpc>
                <a:spcPct val="80000"/>
              </a:lnSpc>
            </a:pPr>
            <a:endParaRPr lang="ru-RU" sz="1800"/>
          </a:p>
          <a:p>
            <a:pPr eaLnBrk="1" hangingPunct="1">
              <a:lnSpc>
                <a:spcPct val="80000"/>
              </a:lnSpc>
            </a:pPr>
            <a:endParaRPr lang="ru-RU" sz="1800"/>
          </a:p>
          <a:p>
            <a:pPr eaLnBrk="1" hangingPunct="1">
              <a:lnSpc>
                <a:spcPct val="80000"/>
              </a:lnSpc>
            </a:pPr>
            <a:endParaRPr lang="ru-RU" sz="1800"/>
          </a:p>
        </p:txBody>
      </p:sp>
      <p:sp>
        <p:nvSpPr>
          <p:cNvPr id="35842" name="Text Box 3"/>
          <p:cNvSpPr txBox="1">
            <a:spLocks noChangeArrowheads="1"/>
          </p:cNvSpPr>
          <p:nvPr/>
        </p:nvSpPr>
        <p:spPr bwMode="auto">
          <a:xfrm>
            <a:off x="755650" y="2708275"/>
            <a:ext cx="7848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35843" name="Text Box 4"/>
          <p:cNvSpPr txBox="1">
            <a:spLocks noChangeArrowheads="1"/>
          </p:cNvSpPr>
          <p:nvPr/>
        </p:nvSpPr>
        <p:spPr bwMode="auto">
          <a:xfrm>
            <a:off x="179512" y="981075"/>
            <a:ext cx="8964488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uk-UA" b="1" dirty="0">
                <a:solidFill>
                  <a:srgbClr val="FF0000"/>
                </a:solidFill>
              </a:rPr>
              <a:t>І</a:t>
            </a:r>
            <a:r>
              <a:rPr lang="ru-RU" b="1" dirty="0">
                <a:solidFill>
                  <a:srgbClr val="FF0000"/>
                </a:solidFill>
              </a:rPr>
              <a:t>: </a:t>
            </a:r>
            <a:r>
              <a:rPr lang="ru-RU" dirty="0" err="1"/>
              <a:t>тепловий</a:t>
            </a:r>
            <a:r>
              <a:rPr lang="ru-RU" dirty="0"/>
              <a:t> </a:t>
            </a:r>
            <a:r>
              <a:rPr lang="ru-RU" dirty="0" err="1"/>
              <a:t>ефект</a:t>
            </a:r>
            <a:r>
              <a:rPr lang="ru-RU" dirty="0"/>
              <a:t> </a:t>
            </a:r>
            <a:r>
              <a:rPr lang="ru-RU" dirty="0" err="1" smtClean="0"/>
              <a:t>реакції</a:t>
            </a:r>
            <a:r>
              <a:rPr lang="ru-RU" dirty="0" smtClean="0"/>
              <a:t> </a:t>
            </a:r>
            <a:r>
              <a:rPr lang="ru-RU" dirty="0" err="1" smtClean="0">
                <a:solidFill>
                  <a:srgbClr val="FF0000"/>
                </a:solidFill>
              </a:rPr>
              <a:t>утворення</a:t>
            </a:r>
            <a:r>
              <a:rPr lang="ru-RU" dirty="0" smtClean="0"/>
              <a:t> </a:t>
            </a:r>
            <a:r>
              <a:rPr lang="ru-RU" dirty="0"/>
              <a:t>(</a:t>
            </a:r>
            <a:r>
              <a:rPr lang="ru-RU" dirty="0" err="1"/>
              <a:t>ентальпія</a:t>
            </a:r>
            <a:r>
              <a:rPr lang="ru-RU" dirty="0"/>
              <a:t>) </a:t>
            </a:r>
            <a:r>
              <a:rPr lang="ru-RU" dirty="0" err="1"/>
              <a:t>дорівнює</a:t>
            </a:r>
            <a:r>
              <a:rPr lang="ru-RU" dirty="0"/>
              <a:t> </a:t>
            </a:r>
            <a:r>
              <a:rPr lang="ru-RU" dirty="0" err="1"/>
              <a:t>різниці</a:t>
            </a:r>
            <a:r>
              <a:rPr lang="ru-RU" dirty="0"/>
              <a:t> </a:t>
            </a:r>
            <a:r>
              <a:rPr lang="ru-RU" dirty="0" err="1"/>
              <a:t>між</a:t>
            </a:r>
            <a:r>
              <a:rPr lang="ru-RU" dirty="0"/>
              <a:t> </a:t>
            </a:r>
            <a:r>
              <a:rPr lang="ru-RU" dirty="0" err="1"/>
              <a:t>алгебраїчною</a:t>
            </a:r>
            <a:r>
              <a:rPr lang="ru-RU" dirty="0"/>
              <a:t> сумою </a:t>
            </a:r>
            <a:r>
              <a:rPr lang="ru-RU" dirty="0" err="1"/>
              <a:t>стандартних</a:t>
            </a:r>
            <a:r>
              <a:rPr lang="ru-RU" dirty="0"/>
              <a:t> </a:t>
            </a:r>
            <a:r>
              <a:rPr lang="ru-RU" dirty="0" err="1"/>
              <a:t>ентальпій</a:t>
            </a:r>
            <a:r>
              <a:rPr lang="ru-RU" dirty="0"/>
              <a:t> </a:t>
            </a:r>
            <a:r>
              <a:rPr lang="ru-RU" dirty="0" err="1">
                <a:solidFill>
                  <a:srgbClr val="FF0000"/>
                </a:solidFill>
              </a:rPr>
              <a:t>утворення</a:t>
            </a:r>
            <a:r>
              <a:rPr lang="ru-RU" dirty="0"/>
              <a:t> </a:t>
            </a:r>
            <a:r>
              <a:rPr lang="ru-RU" dirty="0" err="1"/>
              <a:t>продуктів</a:t>
            </a:r>
            <a:r>
              <a:rPr lang="ru-RU" dirty="0"/>
              <a:t> </a:t>
            </a:r>
            <a:r>
              <a:rPr lang="ru-RU" dirty="0" err="1"/>
              <a:t>реакції</a:t>
            </a:r>
            <a:r>
              <a:rPr lang="ru-RU" dirty="0"/>
              <a:t> і </a:t>
            </a:r>
            <a:r>
              <a:rPr lang="ru-RU" dirty="0" err="1"/>
              <a:t>стандартних</a:t>
            </a:r>
            <a:r>
              <a:rPr lang="ru-RU" dirty="0"/>
              <a:t> </a:t>
            </a:r>
            <a:r>
              <a:rPr lang="ru-RU" dirty="0" err="1"/>
              <a:t>ентальпій</a:t>
            </a:r>
            <a:r>
              <a:rPr lang="ru-RU" dirty="0"/>
              <a:t> </a:t>
            </a:r>
            <a:r>
              <a:rPr lang="ru-RU" dirty="0" err="1">
                <a:solidFill>
                  <a:srgbClr val="FF0000"/>
                </a:solidFill>
              </a:rPr>
              <a:t>утворення</a:t>
            </a:r>
            <a:r>
              <a:rPr lang="ru-RU" dirty="0"/>
              <a:t> </a:t>
            </a:r>
            <a:r>
              <a:rPr lang="ru-RU" dirty="0" err="1"/>
              <a:t>вихідних</a:t>
            </a:r>
            <a:r>
              <a:rPr lang="ru-RU" dirty="0"/>
              <a:t> </a:t>
            </a:r>
            <a:r>
              <a:rPr lang="ru-RU" dirty="0" err="1"/>
              <a:t>речовин</a:t>
            </a:r>
            <a:r>
              <a:rPr lang="ru-RU" dirty="0"/>
              <a:t> з </a:t>
            </a:r>
            <a:r>
              <a:rPr lang="ru-RU" dirty="0" err="1"/>
              <a:t>урахуванням</a:t>
            </a:r>
            <a:r>
              <a:rPr lang="ru-RU" dirty="0"/>
              <a:t> </a:t>
            </a:r>
            <a:r>
              <a:rPr lang="ru-RU" dirty="0" err="1"/>
              <a:t>стехіометричних</a:t>
            </a:r>
            <a:r>
              <a:rPr lang="ru-RU" dirty="0"/>
              <a:t> </a:t>
            </a:r>
            <a:r>
              <a:rPr lang="ru-RU" dirty="0" err="1"/>
              <a:t>коефіцієнтів</a:t>
            </a:r>
            <a:r>
              <a:rPr lang="ru-RU" dirty="0"/>
              <a:t>.</a:t>
            </a:r>
          </a:p>
        </p:txBody>
      </p:sp>
      <p:sp>
        <p:nvSpPr>
          <p:cNvPr id="35844" name="Text Box 6"/>
          <p:cNvSpPr txBox="1">
            <a:spLocks noChangeArrowheads="1"/>
          </p:cNvSpPr>
          <p:nvPr/>
        </p:nvSpPr>
        <p:spPr bwMode="auto">
          <a:xfrm>
            <a:off x="3924300" y="1844675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35845" name="Text Box 9"/>
          <p:cNvSpPr txBox="1">
            <a:spLocks noChangeArrowheads="1"/>
          </p:cNvSpPr>
          <p:nvPr/>
        </p:nvSpPr>
        <p:spPr bwMode="auto">
          <a:xfrm>
            <a:off x="757238" y="282575"/>
            <a:ext cx="7632700" cy="376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 cap="all" dirty="0">
                <a:solidFill>
                  <a:srgbClr val="C00000"/>
                </a:solidFill>
              </a:rPr>
              <a:t>ДВА СЛІДСТВА з закону Гесса:</a:t>
            </a:r>
          </a:p>
        </p:txBody>
      </p:sp>
      <p:sp>
        <p:nvSpPr>
          <p:cNvPr id="35846" name="Text Box 10"/>
          <p:cNvSpPr txBox="1">
            <a:spLocks noChangeArrowheads="1"/>
          </p:cNvSpPr>
          <p:nvPr/>
        </p:nvSpPr>
        <p:spPr bwMode="auto">
          <a:xfrm>
            <a:off x="1547813" y="5445125"/>
            <a:ext cx="6408737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35847" name="Text Box 11"/>
          <p:cNvSpPr txBox="1">
            <a:spLocks noChangeArrowheads="1"/>
          </p:cNvSpPr>
          <p:nvPr/>
        </p:nvSpPr>
        <p:spPr bwMode="auto">
          <a:xfrm>
            <a:off x="925513" y="2159000"/>
            <a:ext cx="7561262" cy="20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 i="1" dirty="0"/>
              <a:t>NH</a:t>
            </a:r>
            <a:r>
              <a:rPr lang="ru-RU" sz="1600" b="1" i="1" baseline="-25000" dirty="0"/>
              <a:t>2</a:t>
            </a:r>
            <a:r>
              <a:rPr lang="en-US" b="1" i="1" dirty="0"/>
              <a:t>CONH</a:t>
            </a:r>
            <a:r>
              <a:rPr lang="ru-RU" sz="1600" b="1" i="1" baseline="-25000" dirty="0"/>
              <a:t>2</a:t>
            </a:r>
            <a:r>
              <a:rPr lang="ru-RU" b="1" i="1" dirty="0"/>
              <a:t> (</a:t>
            </a:r>
            <a:r>
              <a:rPr lang="ru-RU" b="1" i="1" dirty="0" err="1" smtClean="0"/>
              <a:t>водн.р</a:t>
            </a:r>
            <a:r>
              <a:rPr lang="ru-RU" b="1" i="1" dirty="0" smtClean="0"/>
              <a:t>.) </a:t>
            </a:r>
            <a:r>
              <a:rPr lang="ru-RU" b="1" i="1" dirty="0"/>
              <a:t>+ Н</a:t>
            </a:r>
            <a:r>
              <a:rPr lang="ru-RU" sz="1600" b="1" i="1" baseline="-25000" dirty="0"/>
              <a:t>2</a:t>
            </a:r>
            <a:r>
              <a:rPr lang="ru-RU" b="1" i="1" dirty="0"/>
              <a:t>О </a:t>
            </a:r>
            <a:r>
              <a:rPr lang="ru-RU" b="1" i="1" dirty="0" smtClean="0"/>
              <a:t>(р.)  </a:t>
            </a:r>
            <a:r>
              <a:rPr lang="ru-RU" b="1" i="1" dirty="0"/>
              <a:t>= СО</a:t>
            </a:r>
            <a:r>
              <a:rPr lang="ru-RU" sz="1600" b="1" i="1" baseline="-25000" dirty="0"/>
              <a:t>2</a:t>
            </a:r>
            <a:r>
              <a:rPr lang="ru-RU" b="1" i="1" dirty="0"/>
              <a:t> (</a:t>
            </a:r>
            <a:r>
              <a:rPr lang="ru-RU" b="1" i="1" dirty="0" err="1" smtClean="0"/>
              <a:t>водн.р</a:t>
            </a:r>
            <a:r>
              <a:rPr lang="ru-RU" b="1" i="1" dirty="0" smtClean="0"/>
              <a:t>.) </a:t>
            </a:r>
            <a:r>
              <a:rPr lang="ru-RU" b="1" i="1" dirty="0"/>
              <a:t>+ 2</a:t>
            </a:r>
            <a:r>
              <a:rPr lang="en-US" b="1" i="1" dirty="0"/>
              <a:t>NH</a:t>
            </a:r>
            <a:r>
              <a:rPr lang="ru-RU" sz="1600" b="1" i="1" baseline="-25000" dirty="0"/>
              <a:t>3</a:t>
            </a:r>
            <a:r>
              <a:rPr lang="ru-RU" b="1" i="1" dirty="0"/>
              <a:t> (</a:t>
            </a:r>
            <a:r>
              <a:rPr lang="ru-RU" b="1" i="1" dirty="0" err="1" smtClean="0"/>
              <a:t>водн.р</a:t>
            </a:r>
            <a:r>
              <a:rPr lang="ru-RU" b="1" i="1" dirty="0" smtClean="0"/>
              <a:t>.). </a:t>
            </a:r>
            <a:endParaRPr lang="ru-RU" b="1" i="1" dirty="0"/>
          </a:p>
          <a:p>
            <a:r>
              <a:rPr lang="ru-RU" b="1" i="1" dirty="0" err="1"/>
              <a:t>Відповідно</a:t>
            </a:r>
            <a:r>
              <a:rPr lang="ru-RU" b="1" i="1" dirty="0"/>
              <a:t> до закону Гесса :</a:t>
            </a:r>
          </a:p>
          <a:p>
            <a:r>
              <a:rPr lang="ru-RU" b="1" i="1" dirty="0"/>
              <a:t>ΔН</a:t>
            </a:r>
            <a:r>
              <a:rPr lang="ru-RU" b="1" i="1" baseline="30000" dirty="0"/>
              <a:t>0</a:t>
            </a:r>
            <a:r>
              <a:rPr lang="ru-RU" b="1" i="1" dirty="0"/>
              <a:t> </a:t>
            </a:r>
            <a:r>
              <a:rPr lang="ru-RU" b="1" i="1" dirty="0" err="1"/>
              <a:t>реакції</a:t>
            </a:r>
            <a:r>
              <a:rPr lang="ru-RU" b="1" i="1" dirty="0"/>
              <a:t>  = ΔН</a:t>
            </a:r>
            <a:r>
              <a:rPr lang="ru-RU" b="1" i="1" baseline="30000" dirty="0"/>
              <a:t>0</a:t>
            </a:r>
            <a:r>
              <a:rPr lang="ru-RU" b="1" i="1" dirty="0"/>
              <a:t> СО</a:t>
            </a:r>
            <a:r>
              <a:rPr lang="ru-RU" sz="1600" b="1" i="1" baseline="-25000" dirty="0"/>
              <a:t>2</a:t>
            </a:r>
            <a:r>
              <a:rPr lang="ru-RU" b="1" i="1" dirty="0"/>
              <a:t> (</a:t>
            </a:r>
            <a:r>
              <a:rPr lang="ru-RU" b="1" i="1" dirty="0" err="1" smtClean="0"/>
              <a:t>водн.р</a:t>
            </a:r>
            <a:r>
              <a:rPr lang="ru-RU" b="1" i="1" dirty="0" smtClean="0"/>
              <a:t>.) </a:t>
            </a:r>
            <a:r>
              <a:rPr lang="ru-RU" b="1" i="1" dirty="0"/>
              <a:t>+ 2 ΔН</a:t>
            </a:r>
            <a:r>
              <a:rPr lang="en-US" b="1" i="1" dirty="0"/>
              <a:t>NH</a:t>
            </a:r>
            <a:r>
              <a:rPr lang="ru-RU" sz="1600" b="1" i="1" baseline="-25000" dirty="0"/>
              <a:t>3</a:t>
            </a:r>
            <a:r>
              <a:rPr lang="ru-RU" b="1" i="1" dirty="0"/>
              <a:t> (</a:t>
            </a:r>
            <a:r>
              <a:rPr lang="ru-RU" b="1" i="1" dirty="0" err="1" smtClean="0"/>
              <a:t>водн.р</a:t>
            </a:r>
            <a:r>
              <a:rPr lang="ru-RU" b="1" i="1" dirty="0" smtClean="0"/>
              <a:t>.) </a:t>
            </a:r>
            <a:r>
              <a:rPr lang="ru-RU" b="1" i="1" dirty="0"/>
              <a:t>–</a:t>
            </a:r>
          </a:p>
          <a:p>
            <a:r>
              <a:rPr lang="ru-RU" b="1" i="1" dirty="0">
                <a:sym typeface="Symbol" pitchFamily="18" charset="2"/>
              </a:rPr>
              <a:t></a:t>
            </a:r>
            <a:r>
              <a:rPr lang="ru-RU" b="1" i="1" dirty="0"/>
              <a:t>ΔН </a:t>
            </a:r>
            <a:r>
              <a:rPr lang="en-US" b="1" i="1" dirty="0"/>
              <a:t>NH</a:t>
            </a:r>
            <a:r>
              <a:rPr lang="ru-RU" sz="1600" b="1" i="1" baseline="-25000" dirty="0"/>
              <a:t>2</a:t>
            </a:r>
            <a:r>
              <a:rPr lang="en-US" b="1" i="1" dirty="0"/>
              <a:t>CONH</a:t>
            </a:r>
            <a:r>
              <a:rPr lang="ru-RU" sz="1600" b="1" i="1" baseline="-25000" dirty="0"/>
              <a:t>2</a:t>
            </a:r>
            <a:r>
              <a:rPr lang="ru-RU" b="1" i="1" baseline="-25000" dirty="0"/>
              <a:t> </a:t>
            </a:r>
            <a:r>
              <a:rPr lang="ru-RU" b="1" i="1" dirty="0"/>
              <a:t>(</a:t>
            </a:r>
            <a:r>
              <a:rPr lang="ru-RU" b="1" i="1" dirty="0" err="1" smtClean="0"/>
              <a:t>водн.р</a:t>
            </a:r>
            <a:r>
              <a:rPr lang="ru-RU" b="1" i="1" dirty="0" smtClean="0"/>
              <a:t>.)+ </a:t>
            </a:r>
            <a:r>
              <a:rPr lang="ru-RU" b="1" i="1" dirty="0"/>
              <a:t>ΔН</a:t>
            </a:r>
            <a:r>
              <a:rPr lang="ru-RU" b="1" i="1" baseline="30000" dirty="0"/>
              <a:t>0</a:t>
            </a:r>
            <a:r>
              <a:rPr lang="ru-RU" b="1" i="1" dirty="0"/>
              <a:t> </a:t>
            </a:r>
            <a:r>
              <a:rPr lang="ru-RU" b="1" i="1" dirty="0" smtClean="0"/>
              <a:t>Н</a:t>
            </a:r>
            <a:r>
              <a:rPr lang="ru-RU" sz="1600" b="1" i="1" baseline="-25000" dirty="0" smtClean="0"/>
              <a:t>2</a:t>
            </a:r>
            <a:r>
              <a:rPr lang="ru-RU" b="1" i="1" dirty="0" smtClean="0"/>
              <a:t>О(р) </a:t>
            </a:r>
            <a:r>
              <a:rPr lang="ru-RU" b="1" i="1" dirty="0">
                <a:sym typeface="Symbol" pitchFamily="18" charset="2"/>
              </a:rPr>
              <a:t></a:t>
            </a:r>
            <a:r>
              <a:rPr lang="ru-RU" b="1" i="1" dirty="0"/>
              <a:t> =</a:t>
            </a:r>
          </a:p>
          <a:p>
            <a:r>
              <a:rPr lang="ru-RU" b="1" i="1" dirty="0"/>
              <a:t>= -699,6 + 2(-80,8) -</a:t>
            </a:r>
            <a:r>
              <a:rPr lang="ru-RU" b="1" i="1" dirty="0">
                <a:sym typeface="Symbol" pitchFamily="18" charset="2"/>
              </a:rPr>
              <a:t></a:t>
            </a:r>
            <a:r>
              <a:rPr lang="ru-RU" b="1" i="1" dirty="0"/>
              <a:t>-319,2 + (-285,8)</a:t>
            </a:r>
            <a:r>
              <a:rPr lang="ru-RU" b="1" i="1" dirty="0">
                <a:sym typeface="Symbol" pitchFamily="18" charset="2"/>
              </a:rPr>
              <a:t></a:t>
            </a:r>
            <a:r>
              <a:rPr lang="ru-RU" b="1" i="1" dirty="0"/>
              <a:t> = -256,2 кДж/моль.</a:t>
            </a:r>
          </a:p>
          <a:p>
            <a:r>
              <a:rPr lang="ru-RU" dirty="0"/>
              <a:t>З </a:t>
            </a:r>
            <a:r>
              <a:rPr lang="ru-RU" dirty="0" err="1"/>
              <a:t>урахуванням</a:t>
            </a:r>
            <a:r>
              <a:rPr lang="ru-RU" dirty="0"/>
              <a:t> агрегатного стану </a:t>
            </a:r>
            <a:r>
              <a:rPr lang="ru-RU" dirty="0" err="1"/>
              <a:t>речовини</a:t>
            </a:r>
            <a:r>
              <a:rPr lang="ru-RU" dirty="0"/>
              <a:t>, тому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перехід</a:t>
            </a:r>
            <a:r>
              <a:rPr lang="ru-RU" dirty="0"/>
              <a:t> з одного агрегатного стану в </a:t>
            </a:r>
            <a:r>
              <a:rPr lang="ru-RU" dirty="0" err="1"/>
              <a:t>інше</a:t>
            </a:r>
            <a:r>
              <a:rPr lang="ru-RU" dirty="0"/>
              <a:t> </a:t>
            </a:r>
            <a:r>
              <a:rPr lang="ru-RU" dirty="0" err="1"/>
              <a:t>вимагає</a:t>
            </a:r>
            <a:r>
              <a:rPr lang="ru-RU" dirty="0"/>
              <a:t> </a:t>
            </a:r>
            <a:r>
              <a:rPr lang="ru-RU" dirty="0" err="1"/>
              <a:t>енергетичних</a:t>
            </a:r>
            <a:r>
              <a:rPr lang="ru-RU" dirty="0"/>
              <a:t> </a:t>
            </a:r>
            <a:r>
              <a:rPr lang="ru-RU" dirty="0" err="1"/>
              <a:t>витрат</a:t>
            </a:r>
            <a:endParaRPr lang="ru-RU" dirty="0"/>
          </a:p>
        </p:txBody>
      </p:sp>
      <p:sp>
        <p:nvSpPr>
          <p:cNvPr id="35848" name="Text Box 12"/>
          <p:cNvSpPr txBox="1">
            <a:spLocks noChangeArrowheads="1"/>
          </p:cNvSpPr>
          <p:nvPr/>
        </p:nvSpPr>
        <p:spPr bwMode="auto">
          <a:xfrm>
            <a:off x="179512" y="4293097"/>
            <a:ext cx="8784976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uk-UA" b="1" dirty="0">
                <a:solidFill>
                  <a:srgbClr val="FF0000"/>
                </a:solidFill>
              </a:rPr>
              <a:t>ІІ</a:t>
            </a:r>
            <a:r>
              <a:rPr lang="ru-RU" b="1" dirty="0">
                <a:solidFill>
                  <a:srgbClr val="FF0000"/>
                </a:solidFill>
              </a:rPr>
              <a:t>:</a:t>
            </a:r>
            <a:r>
              <a:rPr lang="ru-RU" i="1" dirty="0">
                <a:solidFill>
                  <a:srgbClr val="FF0000"/>
                </a:solidFill>
              </a:rPr>
              <a:t> </a:t>
            </a:r>
            <a:r>
              <a:rPr lang="ru-RU" dirty="0" err="1"/>
              <a:t>тепловий</a:t>
            </a:r>
            <a:r>
              <a:rPr lang="ru-RU" dirty="0"/>
              <a:t> </a:t>
            </a:r>
            <a:r>
              <a:rPr lang="ru-RU" dirty="0" err="1"/>
              <a:t>ефект</a:t>
            </a:r>
            <a:r>
              <a:rPr lang="ru-RU" dirty="0"/>
              <a:t> </a:t>
            </a:r>
            <a:r>
              <a:rPr lang="ru-RU" dirty="0" err="1" smtClean="0"/>
              <a:t>реакції</a:t>
            </a:r>
            <a:r>
              <a:rPr lang="ru-RU" dirty="0" smtClean="0"/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згоряння</a:t>
            </a:r>
            <a:r>
              <a:rPr lang="ru-RU" dirty="0" smtClean="0"/>
              <a:t> </a:t>
            </a:r>
            <a:r>
              <a:rPr lang="ru-RU" dirty="0" err="1"/>
              <a:t>дорівнює</a:t>
            </a:r>
            <a:r>
              <a:rPr lang="ru-RU" dirty="0"/>
              <a:t> </a:t>
            </a:r>
            <a:r>
              <a:rPr lang="ru-RU" dirty="0" err="1"/>
              <a:t>різниці</a:t>
            </a:r>
            <a:r>
              <a:rPr lang="ru-RU" dirty="0"/>
              <a:t> </a:t>
            </a:r>
            <a:r>
              <a:rPr lang="ru-RU" dirty="0" err="1"/>
              <a:t>між</a:t>
            </a:r>
            <a:r>
              <a:rPr lang="ru-RU" dirty="0"/>
              <a:t> сумами </a:t>
            </a:r>
            <a:r>
              <a:rPr lang="ru-RU" dirty="0" err="1"/>
              <a:t>стандартної</a:t>
            </a:r>
            <a:r>
              <a:rPr lang="ru-RU" dirty="0"/>
              <a:t> </a:t>
            </a:r>
            <a:r>
              <a:rPr lang="ru-RU" dirty="0" err="1"/>
              <a:t>ентальпії</a:t>
            </a:r>
            <a:r>
              <a:rPr lang="ru-RU" dirty="0"/>
              <a:t> </a:t>
            </a:r>
            <a:r>
              <a:rPr lang="ru-RU" dirty="0" err="1">
                <a:solidFill>
                  <a:srgbClr val="FF0000"/>
                </a:solidFill>
              </a:rPr>
              <a:t>згоряння</a:t>
            </a:r>
            <a:r>
              <a:rPr lang="ru-RU" dirty="0"/>
              <a:t> </a:t>
            </a:r>
            <a:r>
              <a:rPr lang="ru-RU" dirty="0" err="1"/>
              <a:t>вихідних</a:t>
            </a:r>
            <a:r>
              <a:rPr lang="ru-RU" dirty="0"/>
              <a:t> </a:t>
            </a:r>
            <a:r>
              <a:rPr lang="ru-RU" dirty="0" err="1"/>
              <a:t>речовин</a:t>
            </a:r>
            <a:r>
              <a:rPr lang="ru-RU" dirty="0"/>
              <a:t> і </a:t>
            </a:r>
            <a:r>
              <a:rPr lang="ru-RU" dirty="0" err="1"/>
              <a:t>стандартних</a:t>
            </a:r>
            <a:r>
              <a:rPr lang="ru-RU" dirty="0"/>
              <a:t> </a:t>
            </a:r>
            <a:r>
              <a:rPr lang="ru-RU" dirty="0" err="1"/>
              <a:t>ентальпій</a:t>
            </a:r>
            <a:r>
              <a:rPr lang="ru-RU" dirty="0"/>
              <a:t> </a:t>
            </a:r>
            <a:r>
              <a:rPr lang="ru-RU" dirty="0" err="1">
                <a:solidFill>
                  <a:srgbClr val="FF0000"/>
                </a:solidFill>
              </a:rPr>
              <a:t>згоряння</a:t>
            </a:r>
            <a:r>
              <a:rPr lang="ru-RU" dirty="0"/>
              <a:t> </a:t>
            </a:r>
            <a:r>
              <a:rPr lang="ru-RU" dirty="0" err="1"/>
              <a:t>продуктів</a:t>
            </a:r>
            <a:r>
              <a:rPr lang="ru-RU" dirty="0"/>
              <a:t> </a:t>
            </a:r>
            <a:r>
              <a:rPr lang="ru-RU" dirty="0" err="1"/>
              <a:t>реакції</a:t>
            </a:r>
            <a:r>
              <a:rPr lang="ru-RU" dirty="0"/>
              <a:t>, </a:t>
            </a:r>
            <a:r>
              <a:rPr lang="ru-RU" dirty="0" err="1"/>
              <a:t>взятих</a:t>
            </a:r>
            <a:r>
              <a:rPr lang="ru-RU" dirty="0"/>
              <a:t> </a:t>
            </a:r>
            <a:r>
              <a:rPr lang="ru-RU" dirty="0" err="1"/>
              <a:t>відповідно</a:t>
            </a:r>
            <a:r>
              <a:rPr lang="ru-RU" dirty="0"/>
              <a:t> до стехиометрическими </a:t>
            </a:r>
            <a:r>
              <a:rPr lang="ru-RU" dirty="0" err="1"/>
              <a:t>коефіцієнтами</a:t>
            </a:r>
            <a:r>
              <a:rPr lang="ru-RU" dirty="0"/>
              <a:t>.</a:t>
            </a:r>
          </a:p>
          <a:p>
            <a:endParaRPr lang="ru-RU" b="1" i="1" dirty="0"/>
          </a:p>
          <a:p>
            <a:pPr algn="ctr"/>
            <a:r>
              <a:rPr lang="ru-RU" sz="2000" b="1" i="1" dirty="0">
                <a:solidFill>
                  <a:srgbClr val="FF0000"/>
                </a:solidFill>
              </a:rPr>
              <a:t>Закон Гесса </a:t>
            </a:r>
            <a:r>
              <a:rPr lang="ru-RU" sz="2000" b="1" i="1" dirty="0" err="1">
                <a:solidFill>
                  <a:srgbClr val="FF0000"/>
                </a:solidFill>
              </a:rPr>
              <a:t>застосовується</a:t>
            </a:r>
            <a:r>
              <a:rPr lang="ru-RU" sz="2000" b="1" i="1" dirty="0">
                <a:solidFill>
                  <a:srgbClr val="FF0000"/>
                </a:solidFill>
              </a:rPr>
              <a:t> для </a:t>
            </a:r>
            <a:r>
              <a:rPr lang="ru-RU" sz="2000" b="1" i="1" dirty="0" err="1">
                <a:solidFill>
                  <a:srgbClr val="FF0000"/>
                </a:solidFill>
              </a:rPr>
              <a:t>обчислення</a:t>
            </a:r>
            <a:r>
              <a:rPr lang="ru-RU" sz="2000" b="1" i="1" dirty="0">
                <a:solidFill>
                  <a:srgbClr val="FF0000"/>
                </a:solidFill>
              </a:rPr>
              <a:t> </a:t>
            </a:r>
            <a:r>
              <a:rPr lang="ru-RU" sz="2000" b="1" i="1" dirty="0" err="1">
                <a:solidFill>
                  <a:srgbClr val="FF0000"/>
                </a:solidFill>
              </a:rPr>
              <a:t>всіх</a:t>
            </a:r>
            <a:r>
              <a:rPr lang="ru-RU" sz="2000" b="1" i="1" dirty="0">
                <a:solidFill>
                  <a:srgbClr val="FF0000"/>
                </a:solidFill>
              </a:rPr>
              <a:t> </a:t>
            </a:r>
            <a:r>
              <a:rPr lang="ru-RU" sz="2000" b="1" i="1" dirty="0" err="1">
                <a:solidFill>
                  <a:srgbClr val="FF0000"/>
                </a:solidFill>
              </a:rPr>
              <a:t>термодинамічних</a:t>
            </a:r>
            <a:r>
              <a:rPr lang="ru-RU" sz="2000" b="1" i="1" dirty="0">
                <a:solidFill>
                  <a:srgbClr val="FF0000"/>
                </a:solidFill>
              </a:rPr>
              <a:t> </a:t>
            </a:r>
            <a:r>
              <a:rPr lang="ru-RU" sz="2000" b="1" i="1" dirty="0" err="1">
                <a:solidFill>
                  <a:srgbClr val="FF0000"/>
                </a:solidFill>
              </a:rPr>
              <a:t>функцій</a:t>
            </a:r>
            <a:r>
              <a:rPr lang="ru-RU" sz="2000" b="1" i="1" dirty="0">
                <a:solidFill>
                  <a:srgbClr val="FF0000"/>
                </a:solidFill>
              </a:rPr>
              <a:t> !!!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AD88FAE0-8E78-4F7D-A5BD-CF79B32B5E7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marL="0" indent="0">
              <a:buNone/>
            </a:pPr>
            <a:r>
              <a:rPr lang="uk-UA" sz="2400" dirty="0"/>
              <a:t>Кожен елемент стійкий при 298К (25 ° С) і тиску 100кПа (1 </a:t>
            </a:r>
            <a:r>
              <a:rPr lang="uk-UA" sz="2400" dirty="0" err="1"/>
              <a:t>атм</a:t>
            </a:r>
            <a:r>
              <a:rPr lang="uk-UA" sz="2400" dirty="0"/>
              <a:t>) - характеризується нульовою </a:t>
            </a:r>
            <a:r>
              <a:rPr lang="uk-UA" sz="2400" dirty="0" err="1"/>
              <a:t>ентальпією</a:t>
            </a:r>
            <a:r>
              <a:rPr lang="uk-UA" sz="2400" dirty="0"/>
              <a:t> </a:t>
            </a:r>
            <a:r>
              <a:rPr lang="uk-UA" sz="2400" dirty="0" err="1"/>
              <a:t>дельа</a:t>
            </a:r>
            <a:r>
              <a:rPr lang="uk-UA" sz="2400" dirty="0"/>
              <a:t> </a:t>
            </a:r>
            <a:r>
              <a:rPr lang="el-GR" sz="2400" dirty="0"/>
              <a:t>Δ</a:t>
            </a:r>
            <a:r>
              <a:rPr lang="uk-UA" sz="2400" dirty="0"/>
              <a:t>Н = 298.</a:t>
            </a:r>
          </a:p>
          <a:p>
            <a:pPr marL="0" indent="0">
              <a:buNone/>
            </a:pPr>
            <a:r>
              <a:rPr lang="uk-UA" sz="2400" dirty="0">
                <a:solidFill>
                  <a:srgbClr val="FF0000"/>
                </a:solidFill>
              </a:rPr>
              <a:t>Перший закон термодинаміки:</a:t>
            </a:r>
            <a:r>
              <a:rPr lang="uk-UA" sz="2400" dirty="0"/>
              <a:t> для живих систем: всі види робіт в організмі відбуваються за рахунок еквівалентної кількості енергії, що виділяється при окисленні поживних речовин.</a:t>
            </a:r>
          </a:p>
          <a:p>
            <a:pPr marL="0" indent="0">
              <a:buNone/>
            </a:pPr>
            <a:r>
              <a:rPr lang="uk-UA" sz="2400" dirty="0"/>
              <a:t>АТФ енергетична валюта організму</a:t>
            </a:r>
          </a:p>
          <a:p>
            <a:pPr marL="0" indent="0">
              <a:buNone/>
            </a:pPr>
            <a:r>
              <a:rPr lang="uk-UA" sz="2400" dirty="0"/>
              <a:t>Гідроліз АТФ:</a:t>
            </a:r>
          </a:p>
          <a:p>
            <a:pPr marL="0" indent="0" algn="ctr">
              <a:buNone/>
            </a:pPr>
            <a:r>
              <a:rPr lang="uk-UA" sz="2400" dirty="0"/>
              <a:t>АТФ +</a:t>
            </a:r>
            <a:r>
              <a:rPr lang="en-US" sz="2400" dirty="0"/>
              <a:t>H</a:t>
            </a:r>
            <a:r>
              <a:rPr lang="uk-UA" sz="2400" baseline="-25000" dirty="0"/>
              <a:t>2</a:t>
            </a:r>
            <a:r>
              <a:rPr lang="en-US" sz="2400" dirty="0"/>
              <a:t>O→</a:t>
            </a:r>
            <a:r>
              <a:rPr lang="uk-UA" sz="2400" dirty="0"/>
              <a:t> АДФ + Ф</a:t>
            </a:r>
            <a:r>
              <a:rPr lang="ru-RU" sz="2400" baseline="-25000" dirty="0"/>
              <a:t>н</a:t>
            </a:r>
            <a:endParaRPr lang="uk-UA" sz="2400" dirty="0"/>
          </a:p>
          <a:p>
            <a:pPr marL="0" indent="0" algn="ctr">
              <a:buNone/>
            </a:pPr>
            <a:r>
              <a:rPr lang="uk-UA" sz="2400" dirty="0"/>
              <a:t>Ф</a:t>
            </a:r>
            <a:r>
              <a:rPr lang="ru-RU" sz="2400" baseline="-25000" dirty="0"/>
              <a:t>н</a:t>
            </a:r>
            <a:r>
              <a:rPr lang="uk-UA" sz="2400" dirty="0"/>
              <a:t>- неорганічний фосфат</a:t>
            </a:r>
          </a:p>
          <a:p>
            <a:pPr marL="0" indent="0" algn="ctr">
              <a:buNone/>
            </a:pPr>
            <a:r>
              <a:rPr lang="el-GR" sz="2400" dirty="0"/>
              <a:t>Δ</a:t>
            </a:r>
            <a:r>
              <a:rPr lang="en-US" sz="2400" dirty="0"/>
              <a:t>G</a:t>
            </a:r>
            <a:r>
              <a:rPr lang="en-US" sz="2400" baseline="-25000" dirty="0"/>
              <a:t>1</a:t>
            </a:r>
            <a:r>
              <a:rPr lang="en-US" sz="2400" dirty="0"/>
              <a:t>=-15 </a:t>
            </a:r>
            <a:r>
              <a:rPr lang="ru-RU" sz="2400" dirty="0"/>
              <a:t>кДж/моль</a:t>
            </a:r>
          </a:p>
          <a:p>
            <a:pPr marL="0" indent="0" algn="ctr">
              <a:buNone/>
            </a:pPr>
            <a:r>
              <a:rPr lang="ru-RU" sz="2400" dirty="0"/>
              <a:t>АДФ+</a:t>
            </a:r>
            <a:r>
              <a:rPr lang="en-US" sz="2400" dirty="0"/>
              <a:t> H</a:t>
            </a:r>
            <a:r>
              <a:rPr lang="uk-UA" sz="2400" baseline="-25000" dirty="0"/>
              <a:t>2</a:t>
            </a:r>
            <a:r>
              <a:rPr lang="en-US" sz="2400" dirty="0"/>
              <a:t>O →</a:t>
            </a:r>
            <a:r>
              <a:rPr lang="uk-UA" sz="2400" dirty="0"/>
              <a:t> АМФ+Ф</a:t>
            </a:r>
            <a:r>
              <a:rPr lang="ru-RU" sz="2400" baseline="-25000" dirty="0"/>
              <a:t>н</a:t>
            </a:r>
          </a:p>
          <a:p>
            <a:pPr marL="0" indent="0" algn="ctr">
              <a:buNone/>
            </a:pPr>
            <a:r>
              <a:rPr lang="el-GR" sz="2400" dirty="0"/>
              <a:t>Δ</a:t>
            </a:r>
            <a:r>
              <a:rPr lang="en-US" sz="2400" dirty="0"/>
              <a:t>G</a:t>
            </a:r>
            <a:r>
              <a:rPr lang="ru-RU" sz="2400" baseline="-25000" dirty="0"/>
              <a:t>2</a:t>
            </a:r>
            <a:r>
              <a:rPr lang="en-US" sz="2400" dirty="0"/>
              <a:t>=-</a:t>
            </a:r>
            <a:r>
              <a:rPr lang="ru-RU" sz="2400" dirty="0"/>
              <a:t>30</a:t>
            </a:r>
            <a:r>
              <a:rPr lang="en-US" sz="2400" dirty="0"/>
              <a:t> </a:t>
            </a:r>
            <a:r>
              <a:rPr lang="ru-RU" sz="2400" dirty="0"/>
              <a:t>кДж/моль</a:t>
            </a:r>
          </a:p>
          <a:p>
            <a:pPr marL="0" indent="0" algn="ctr">
              <a:buNone/>
            </a:pPr>
            <a:r>
              <a:rPr lang="ru-RU" sz="2400" dirty="0"/>
              <a:t>АМФ</a:t>
            </a:r>
            <a:r>
              <a:rPr lang="uk-UA" sz="2400" dirty="0"/>
              <a:t> +</a:t>
            </a:r>
            <a:r>
              <a:rPr lang="en-US" sz="2400" dirty="0"/>
              <a:t>H</a:t>
            </a:r>
            <a:r>
              <a:rPr lang="uk-UA" sz="2400" baseline="-25000" dirty="0"/>
              <a:t>2</a:t>
            </a:r>
            <a:r>
              <a:rPr lang="en-US" sz="2400" dirty="0"/>
              <a:t>O→</a:t>
            </a:r>
            <a:r>
              <a:rPr lang="ru-RU" sz="2400" dirty="0" err="1"/>
              <a:t>аденозин+Ф</a:t>
            </a:r>
            <a:endParaRPr lang="ru-RU" sz="2400" dirty="0"/>
          </a:p>
          <a:p>
            <a:pPr marL="0" indent="0" algn="ctr">
              <a:buNone/>
            </a:pPr>
            <a:r>
              <a:rPr lang="el-GR" sz="2400" dirty="0"/>
              <a:t>Δ</a:t>
            </a:r>
            <a:r>
              <a:rPr lang="en-US" sz="2400" dirty="0"/>
              <a:t>G</a:t>
            </a:r>
            <a:r>
              <a:rPr lang="ru-RU" sz="2400" baseline="-25000" dirty="0"/>
              <a:t>3</a:t>
            </a:r>
            <a:r>
              <a:rPr lang="en-US" sz="2400" dirty="0"/>
              <a:t>=-</a:t>
            </a:r>
            <a:r>
              <a:rPr lang="ru-RU" sz="2400" dirty="0"/>
              <a:t>14</a:t>
            </a:r>
            <a:r>
              <a:rPr lang="en-US" sz="2400" dirty="0"/>
              <a:t> </a:t>
            </a:r>
            <a:r>
              <a:rPr lang="ru-RU" sz="2400" dirty="0"/>
              <a:t>кДж/моль</a:t>
            </a:r>
            <a:endParaRPr lang="uk-UA" sz="2400" dirty="0"/>
          </a:p>
          <a:p>
            <a:pPr marL="0" indent="0" algn="ctr">
              <a:buNone/>
            </a:pPr>
            <a:r>
              <a:rPr lang="el-GR" sz="2400" dirty="0"/>
              <a:t>Δ</a:t>
            </a:r>
            <a:r>
              <a:rPr lang="en-US" sz="2400" dirty="0"/>
              <a:t>G −</a:t>
            </a:r>
            <a:r>
              <a:rPr lang="ru-RU" sz="2400" dirty="0"/>
              <a:t>з</a:t>
            </a:r>
            <a:r>
              <a:rPr lang="uk-UA" sz="2400" dirty="0" err="1"/>
              <a:t>ниження</a:t>
            </a:r>
            <a:r>
              <a:rPr lang="uk-UA" sz="2400" dirty="0"/>
              <a:t> вільної енергії</a:t>
            </a:r>
          </a:p>
        </p:txBody>
      </p:sp>
    </p:spTree>
    <p:extLst>
      <p:ext uri="{BB962C8B-B14F-4D97-AF65-F5344CB8AC3E}">
        <p14:creationId xmlns:p14="http://schemas.microsoft.com/office/powerpoint/2010/main" val="419777777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547813" y="1125538"/>
            <a:ext cx="6400800" cy="720725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endParaRPr lang="ru-RU" sz="800"/>
          </a:p>
          <a:p>
            <a:pPr eaLnBrk="1" hangingPunct="1">
              <a:lnSpc>
                <a:spcPct val="80000"/>
              </a:lnSpc>
            </a:pPr>
            <a:endParaRPr lang="ru-RU" sz="1800"/>
          </a:p>
          <a:p>
            <a:pPr eaLnBrk="1" hangingPunct="1">
              <a:lnSpc>
                <a:spcPct val="80000"/>
              </a:lnSpc>
            </a:pPr>
            <a:endParaRPr lang="ru-RU" sz="800"/>
          </a:p>
          <a:p>
            <a:pPr eaLnBrk="1" hangingPunct="1">
              <a:lnSpc>
                <a:spcPct val="80000"/>
              </a:lnSpc>
            </a:pPr>
            <a:endParaRPr lang="ru-RU" sz="800"/>
          </a:p>
          <a:p>
            <a:pPr eaLnBrk="1" hangingPunct="1">
              <a:lnSpc>
                <a:spcPct val="80000"/>
              </a:lnSpc>
            </a:pPr>
            <a:endParaRPr lang="ru-RU" sz="1800"/>
          </a:p>
          <a:p>
            <a:pPr eaLnBrk="1" hangingPunct="1">
              <a:lnSpc>
                <a:spcPct val="80000"/>
              </a:lnSpc>
            </a:pPr>
            <a:endParaRPr lang="ru-RU" sz="1800"/>
          </a:p>
          <a:p>
            <a:pPr eaLnBrk="1" hangingPunct="1">
              <a:lnSpc>
                <a:spcPct val="80000"/>
              </a:lnSpc>
            </a:pPr>
            <a:endParaRPr lang="ru-RU" sz="1800"/>
          </a:p>
          <a:p>
            <a:pPr eaLnBrk="1" hangingPunct="1">
              <a:lnSpc>
                <a:spcPct val="80000"/>
              </a:lnSpc>
            </a:pPr>
            <a:endParaRPr lang="ru-RU" sz="1800"/>
          </a:p>
        </p:txBody>
      </p:sp>
      <p:sp>
        <p:nvSpPr>
          <p:cNvPr id="37890" name="Text Box 3"/>
          <p:cNvSpPr txBox="1">
            <a:spLocks noChangeArrowheads="1"/>
          </p:cNvSpPr>
          <p:nvPr/>
        </p:nvSpPr>
        <p:spPr bwMode="auto">
          <a:xfrm>
            <a:off x="755650" y="2708275"/>
            <a:ext cx="7848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7891" name="Text Box 4"/>
          <p:cNvSpPr txBox="1">
            <a:spLocks noChangeArrowheads="1"/>
          </p:cNvSpPr>
          <p:nvPr/>
        </p:nvSpPr>
        <p:spPr bwMode="auto">
          <a:xfrm>
            <a:off x="0" y="-3175"/>
            <a:ext cx="9144000" cy="65556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 i="1" dirty="0">
                <a:solidFill>
                  <a:srgbClr val="333399"/>
                </a:solidFill>
              </a:rPr>
              <a:t>	</a:t>
            </a:r>
            <a:r>
              <a:rPr lang="ru-RU" sz="2000" b="1" dirty="0" err="1">
                <a:solidFill>
                  <a:srgbClr val="FF0000"/>
                </a:solidFill>
              </a:rPr>
              <a:t>Енергетичний</a:t>
            </a:r>
            <a:r>
              <a:rPr lang="ru-RU" sz="2000" b="1" dirty="0">
                <a:solidFill>
                  <a:srgbClr val="FF0000"/>
                </a:solidFill>
              </a:rPr>
              <a:t> баланс </a:t>
            </a:r>
            <a:r>
              <a:rPr lang="ru-RU" sz="2000" dirty="0" err="1"/>
              <a:t>організму</a:t>
            </a:r>
            <a:r>
              <a:rPr lang="ru-RU" sz="2000" dirty="0"/>
              <a:t> </a:t>
            </a:r>
            <a:r>
              <a:rPr lang="ru-RU" sz="2000" dirty="0" err="1"/>
              <a:t>вивчається</a:t>
            </a:r>
            <a:r>
              <a:rPr lang="ru-RU" sz="2000" dirty="0"/>
              <a:t> методами </a:t>
            </a:r>
            <a:r>
              <a:rPr lang="ru-RU" sz="2000" dirty="0" err="1">
                <a:solidFill>
                  <a:srgbClr val="FF0000"/>
                </a:solidFill>
              </a:rPr>
              <a:t>прямої</a:t>
            </a:r>
            <a:endParaRPr lang="ru-RU" sz="2000" dirty="0">
              <a:solidFill>
                <a:srgbClr val="FF0000"/>
              </a:solidFill>
            </a:endParaRPr>
          </a:p>
          <a:p>
            <a:r>
              <a:rPr lang="ru-RU" sz="2000" dirty="0"/>
              <a:t>  (З </a:t>
            </a:r>
            <a:r>
              <a:rPr lang="ru-RU" sz="2000" dirty="0" err="1"/>
              <a:t>ізольованою</a:t>
            </a:r>
            <a:r>
              <a:rPr lang="ru-RU" sz="2000" dirty="0"/>
              <a:t> камерою) і </a:t>
            </a:r>
            <a:r>
              <a:rPr lang="ru-RU" sz="2000" dirty="0" err="1"/>
              <a:t>непрямий</a:t>
            </a:r>
            <a:r>
              <a:rPr lang="ru-RU" sz="2000" dirty="0"/>
              <a:t> (з </a:t>
            </a:r>
            <a:r>
              <a:rPr lang="ru-RU" sz="2000" dirty="0" err="1"/>
              <a:t>розрахунками</a:t>
            </a:r>
            <a:r>
              <a:rPr lang="ru-RU" sz="2000" dirty="0"/>
              <a:t>) </a:t>
            </a:r>
            <a:r>
              <a:rPr lang="ru-RU" sz="2000" dirty="0" err="1"/>
              <a:t>калориметрії</a:t>
            </a:r>
            <a:r>
              <a:rPr lang="ru-RU" sz="2000" dirty="0"/>
              <a:t>.</a:t>
            </a:r>
            <a:r>
              <a:rPr lang="ru-RU" sz="2000" b="1" dirty="0">
                <a:solidFill>
                  <a:srgbClr val="000000"/>
                </a:solidFill>
              </a:rPr>
              <a:t>	</a:t>
            </a:r>
          </a:p>
          <a:p>
            <a:endParaRPr lang="ru-RU" sz="2000" b="1" dirty="0">
              <a:solidFill>
                <a:srgbClr val="000000"/>
              </a:solidFill>
            </a:endParaRPr>
          </a:p>
          <a:p>
            <a:r>
              <a:rPr lang="ru-RU" sz="2000" b="1" dirty="0">
                <a:solidFill>
                  <a:srgbClr val="FF0000"/>
                </a:solidFill>
              </a:rPr>
              <a:t> </a:t>
            </a:r>
            <a:r>
              <a:rPr lang="ru-RU" sz="2000" b="1" dirty="0" err="1">
                <a:solidFill>
                  <a:srgbClr val="FF0000"/>
                </a:solidFill>
              </a:rPr>
              <a:t>Дихальний</a:t>
            </a:r>
            <a:r>
              <a:rPr lang="ru-RU" sz="2000" b="1" dirty="0">
                <a:solidFill>
                  <a:srgbClr val="FF0000"/>
                </a:solidFill>
              </a:rPr>
              <a:t> </a:t>
            </a:r>
            <a:r>
              <a:rPr lang="ru-RU" sz="2000" b="1" dirty="0" err="1">
                <a:solidFill>
                  <a:srgbClr val="FF0000"/>
                </a:solidFill>
              </a:rPr>
              <a:t>коефіцієнт</a:t>
            </a:r>
            <a:r>
              <a:rPr lang="ru-RU" sz="2000" b="1" dirty="0">
                <a:solidFill>
                  <a:srgbClr val="FF0000"/>
                </a:solidFill>
              </a:rPr>
              <a:t> </a:t>
            </a:r>
            <a:r>
              <a:rPr lang="ru-RU" sz="2000" dirty="0" err="1"/>
              <a:t>це</a:t>
            </a:r>
            <a:r>
              <a:rPr lang="ru-RU" sz="2000" dirty="0"/>
              <a:t> </a:t>
            </a:r>
            <a:r>
              <a:rPr lang="ru-RU" sz="2000" dirty="0" err="1"/>
              <a:t>співвідношення</a:t>
            </a:r>
            <a:r>
              <a:rPr lang="ru-RU" sz="2000" dirty="0"/>
              <a:t> </a:t>
            </a:r>
            <a:r>
              <a:rPr lang="ru-RU" sz="2000" dirty="0" err="1"/>
              <a:t>між</a:t>
            </a:r>
            <a:r>
              <a:rPr lang="ru-RU" sz="2000" dirty="0"/>
              <a:t> </a:t>
            </a:r>
            <a:r>
              <a:rPr lang="ru-RU" sz="2000" dirty="0" err="1"/>
              <a:t>обсягом</a:t>
            </a:r>
            <a:r>
              <a:rPr lang="ru-RU" sz="2000" dirty="0"/>
              <a:t> </a:t>
            </a:r>
            <a:r>
              <a:rPr lang="ru-RU" sz="2000" dirty="0" err="1"/>
              <a:t>виділяється</a:t>
            </a:r>
            <a:r>
              <a:rPr lang="ru-RU" sz="2000" dirty="0"/>
              <a:t> СО2 і </a:t>
            </a:r>
            <a:r>
              <a:rPr lang="ru-RU" sz="2000" dirty="0" err="1"/>
              <a:t>поглиненого</a:t>
            </a:r>
            <a:r>
              <a:rPr lang="ru-RU" sz="2000" dirty="0"/>
              <a:t> О2.</a:t>
            </a:r>
          </a:p>
          <a:p>
            <a:r>
              <a:rPr lang="ru-RU" sz="2000" dirty="0"/>
              <a:t>Для </a:t>
            </a:r>
            <a:r>
              <a:rPr lang="ru-RU" sz="2000" dirty="0" err="1"/>
              <a:t>вуглеводів</a:t>
            </a:r>
            <a:r>
              <a:rPr lang="ru-RU" sz="2000" dirty="0"/>
              <a:t> </a:t>
            </a:r>
            <a:r>
              <a:rPr lang="ru-RU" sz="2000" dirty="0" err="1"/>
              <a:t>він</a:t>
            </a:r>
            <a:r>
              <a:rPr lang="ru-RU" sz="2000" dirty="0"/>
              <a:t> </a:t>
            </a:r>
            <a:r>
              <a:rPr lang="ru-RU" sz="2000" dirty="0" err="1"/>
              <a:t>дорівнює</a:t>
            </a:r>
            <a:r>
              <a:rPr lang="ru-RU" sz="2000" dirty="0"/>
              <a:t> 1,0,</a:t>
            </a:r>
          </a:p>
          <a:p>
            <a:r>
              <a:rPr lang="ru-RU" sz="2000" dirty="0"/>
              <a:t>         </a:t>
            </a:r>
            <a:r>
              <a:rPr lang="ru-RU" sz="2000" dirty="0" err="1"/>
              <a:t>білків</a:t>
            </a:r>
            <a:r>
              <a:rPr lang="ru-RU" sz="2000" dirty="0"/>
              <a:t> - 0,8,</a:t>
            </a:r>
          </a:p>
          <a:p>
            <a:r>
              <a:rPr lang="ru-RU" sz="2000" dirty="0"/>
              <a:t>         </a:t>
            </a:r>
            <a:r>
              <a:rPr lang="ru-RU" sz="2000" dirty="0" err="1"/>
              <a:t>жирів</a:t>
            </a:r>
            <a:r>
              <a:rPr lang="ru-RU" sz="2000" dirty="0"/>
              <a:t> - 0,7.</a:t>
            </a:r>
          </a:p>
          <a:p>
            <a:r>
              <a:rPr lang="ru-RU" sz="2000" dirty="0">
                <a:solidFill>
                  <a:srgbClr val="000000"/>
                </a:solidFill>
              </a:rPr>
              <a:t> 	</a:t>
            </a:r>
            <a:r>
              <a:rPr lang="ru-RU" sz="2000" b="1" dirty="0">
                <a:solidFill>
                  <a:srgbClr val="FF0000"/>
                </a:solidFill>
              </a:rPr>
              <a:t> </a:t>
            </a:r>
            <a:r>
              <a:rPr lang="ru-RU" sz="2000" b="1" dirty="0" err="1">
                <a:solidFill>
                  <a:srgbClr val="FF0000"/>
                </a:solidFill>
              </a:rPr>
              <a:t>Теплотворний</a:t>
            </a:r>
            <a:r>
              <a:rPr lang="ru-RU" sz="2000" b="1" dirty="0">
                <a:solidFill>
                  <a:srgbClr val="FF0000"/>
                </a:solidFill>
              </a:rPr>
              <a:t> </a:t>
            </a:r>
            <a:r>
              <a:rPr lang="ru-RU" sz="2000" b="1" dirty="0" err="1">
                <a:solidFill>
                  <a:srgbClr val="FF0000"/>
                </a:solidFill>
              </a:rPr>
              <a:t>еквівалент</a:t>
            </a:r>
            <a:r>
              <a:rPr lang="ru-RU" sz="2000" b="1" dirty="0">
                <a:solidFill>
                  <a:srgbClr val="FF0000"/>
                </a:solidFill>
              </a:rPr>
              <a:t> </a:t>
            </a:r>
            <a:r>
              <a:rPr lang="ru-RU" sz="2000" b="1" dirty="0" err="1">
                <a:solidFill>
                  <a:srgbClr val="FF0000"/>
                </a:solidFill>
              </a:rPr>
              <a:t>кисню</a:t>
            </a:r>
            <a:r>
              <a:rPr lang="ru-RU" sz="2000" b="1" dirty="0">
                <a:solidFill>
                  <a:srgbClr val="FF0000"/>
                </a:solidFill>
              </a:rPr>
              <a:t> </a:t>
            </a:r>
            <a:r>
              <a:rPr lang="ru-RU" sz="2000" dirty="0"/>
              <a:t>- </a:t>
            </a:r>
            <a:r>
              <a:rPr lang="ru-RU" sz="2000" dirty="0" err="1"/>
              <a:t>кількість</a:t>
            </a:r>
            <a:r>
              <a:rPr lang="ru-RU" sz="2000" dirty="0"/>
              <a:t> </a:t>
            </a:r>
            <a:r>
              <a:rPr lang="ru-RU" sz="2000" dirty="0" err="1"/>
              <a:t>теплоти</a:t>
            </a:r>
            <a:r>
              <a:rPr lang="ru-RU" sz="2000" dirty="0"/>
              <a:t>, </a:t>
            </a:r>
            <a:r>
              <a:rPr lang="ru-RU" sz="2000" dirty="0" err="1"/>
              <a:t>що</a:t>
            </a:r>
            <a:r>
              <a:rPr lang="ru-RU" sz="2000" dirty="0"/>
              <a:t> </a:t>
            </a:r>
            <a:r>
              <a:rPr lang="ru-RU" sz="2000" dirty="0" err="1"/>
              <a:t>виділяється</a:t>
            </a:r>
            <a:r>
              <a:rPr lang="ru-RU" sz="2000" dirty="0"/>
              <a:t> при </a:t>
            </a:r>
            <a:r>
              <a:rPr lang="ru-RU" sz="2000" dirty="0" err="1"/>
              <a:t>витрачанні</a:t>
            </a:r>
            <a:r>
              <a:rPr lang="ru-RU" sz="2000" dirty="0"/>
              <a:t> 1 л </a:t>
            </a:r>
            <a:r>
              <a:rPr lang="ru-RU" sz="2000" dirty="0" err="1"/>
              <a:t>кисню</a:t>
            </a:r>
            <a:r>
              <a:rPr lang="ru-RU" sz="2000" dirty="0"/>
              <a:t>.</a:t>
            </a:r>
          </a:p>
          <a:p>
            <a:r>
              <a:rPr lang="ru-RU" sz="2000" dirty="0">
                <a:solidFill>
                  <a:srgbClr val="000000"/>
                </a:solidFill>
              </a:rPr>
              <a:t>Для </a:t>
            </a:r>
            <a:r>
              <a:rPr lang="ru-RU" sz="2000" b="1" dirty="0">
                <a:solidFill>
                  <a:srgbClr val="000000"/>
                </a:solidFill>
              </a:rPr>
              <a:t>углеводов</a:t>
            </a:r>
            <a:r>
              <a:rPr lang="ru-RU" sz="2000" dirty="0">
                <a:solidFill>
                  <a:srgbClr val="000000"/>
                </a:solidFill>
              </a:rPr>
              <a:t> - 21,2 кДж, </a:t>
            </a:r>
          </a:p>
          <a:p>
            <a:r>
              <a:rPr lang="ru-RU" sz="2000" b="1" dirty="0">
                <a:solidFill>
                  <a:srgbClr val="000000"/>
                </a:solidFill>
              </a:rPr>
              <a:t>        	белков </a:t>
            </a:r>
            <a:r>
              <a:rPr lang="ru-RU" sz="2000" dirty="0">
                <a:solidFill>
                  <a:srgbClr val="000000"/>
                </a:solidFill>
              </a:rPr>
              <a:t>– 20,09 кДж, </a:t>
            </a:r>
          </a:p>
          <a:p>
            <a:r>
              <a:rPr lang="ru-RU" sz="2000" b="1" dirty="0">
                <a:solidFill>
                  <a:srgbClr val="000000"/>
                </a:solidFill>
              </a:rPr>
              <a:t>       	 жиров</a:t>
            </a:r>
            <a:r>
              <a:rPr lang="ru-RU" sz="2000" dirty="0">
                <a:solidFill>
                  <a:srgbClr val="000000"/>
                </a:solidFill>
              </a:rPr>
              <a:t> – 19,6 кДж.</a:t>
            </a:r>
          </a:p>
          <a:p>
            <a:r>
              <a:rPr lang="ru-RU" sz="2000" dirty="0">
                <a:solidFill>
                  <a:srgbClr val="000000"/>
                </a:solidFill>
              </a:rPr>
              <a:t> 	</a:t>
            </a:r>
            <a:r>
              <a:rPr lang="ru-RU" sz="2000" dirty="0" err="1"/>
              <a:t>Цінність</a:t>
            </a:r>
            <a:r>
              <a:rPr lang="ru-RU" sz="2000" dirty="0"/>
              <a:t> </a:t>
            </a:r>
            <a:r>
              <a:rPr lang="ru-RU" sz="2000" dirty="0" err="1"/>
              <a:t>фізіологічного</a:t>
            </a:r>
            <a:r>
              <a:rPr lang="ru-RU" sz="2000" dirty="0"/>
              <a:t> </a:t>
            </a:r>
            <a:r>
              <a:rPr lang="ru-RU" sz="2000" dirty="0" err="1">
                <a:solidFill>
                  <a:srgbClr val="000000"/>
                </a:solidFill>
              </a:rPr>
              <a:t>пального</a:t>
            </a:r>
            <a:r>
              <a:rPr lang="ru-RU" sz="2000" dirty="0">
                <a:solidFill>
                  <a:srgbClr val="000000"/>
                </a:solidFill>
              </a:rPr>
              <a:t> (</a:t>
            </a:r>
            <a:r>
              <a:rPr lang="ru-RU" sz="2000" dirty="0" err="1">
                <a:solidFill>
                  <a:srgbClr val="000000"/>
                </a:solidFill>
              </a:rPr>
              <a:t>харчових</a:t>
            </a:r>
            <a:r>
              <a:rPr lang="ru-RU" sz="2000" dirty="0">
                <a:solidFill>
                  <a:srgbClr val="000000"/>
                </a:solidFill>
              </a:rPr>
              <a:t> </a:t>
            </a:r>
            <a:r>
              <a:rPr lang="ru-RU" sz="2000" dirty="0" err="1">
                <a:solidFill>
                  <a:srgbClr val="000000"/>
                </a:solidFill>
              </a:rPr>
              <a:t>продуктів</a:t>
            </a:r>
            <a:r>
              <a:rPr lang="ru-RU" sz="2000" dirty="0">
                <a:solidFill>
                  <a:srgbClr val="000000"/>
                </a:solidFill>
              </a:rPr>
              <a:t>):</a:t>
            </a:r>
          </a:p>
          <a:p>
            <a:r>
              <a:rPr lang="ru-RU" sz="2000" dirty="0">
                <a:solidFill>
                  <a:srgbClr val="000000"/>
                </a:solidFill>
              </a:rPr>
              <a:t>  			</a:t>
            </a:r>
            <a:r>
              <a:rPr lang="ru-RU" sz="2000" dirty="0" err="1">
                <a:solidFill>
                  <a:srgbClr val="000000"/>
                </a:solidFill>
              </a:rPr>
              <a:t>вуглеводів</a:t>
            </a:r>
            <a:r>
              <a:rPr lang="ru-RU" sz="2000" dirty="0">
                <a:solidFill>
                  <a:srgbClr val="000000"/>
                </a:solidFill>
              </a:rPr>
              <a:t> - 19,8 кДж / </a:t>
            </a:r>
            <a:r>
              <a:rPr lang="ru-RU" sz="2000" dirty="0" err="1">
                <a:solidFill>
                  <a:srgbClr val="000000"/>
                </a:solidFill>
              </a:rPr>
              <a:t>грам</a:t>
            </a:r>
            <a:r>
              <a:rPr lang="ru-RU" sz="2000" dirty="0">
                <a:solidFill>
                  <a:srgbClr val="000000"/>
                </a:solidFill>
              </a:rPr>
              <a:t>,</a:t>
            </a:r>
          </a:p>
          <a:p>
            <a:r>
              <a:rPr lang="ru-RU" sz="2000" dirty="0">
                <a:solidFill>
                  <a:srgbClr val="000000"/>
                </a:solidFill>
              </a:rPr>
              <a:t>			</a:t>
            </a:r>
            <a:r>
              <a:rPr lang="ru-RU" sz="2000" dirty="0" err="1">
                <a:solidFill>
                  <a:srgbClr val="000000"/>
                </a:solidFill>
              </a:rPr>
              <a:t>білків</a:t>
            </a:r>
            <a:r>
              <a:rPr lang="ru-RU" sz="2000" dirty="0">
                <a:solidFill>
                  <a:srgbClr val="000000"/>
                </a:solidFill>
              </a:rPr>
              <a:t> - 16,8 кДж / </a:t>
            </a:r>
            <a:r>
              <a:rPr lang="ru-RU" sz="2000" dirty="0" err="1">
                <a:solidFill>
                  <a:srgbClr val="000000"/>
                </a:solidFill>
              </a:rPr>
              <a:t>грам</a:t>
            </a:r>
            <a:r>
              <a:rPr lang="ru-RU" sz="2000" dirty="0">
                <a:solidFill>
                  <a:srgbClr val="000000"/>
                </a:solidFill>
              </a:rPr>
              <a:t>,</a:t>
            </a:r>
          </a:p>
          <a:p>
            <a:r>
              <a:rPr lang="ru-RU" sz="2000" dirty="0">
                <a:solidFill>
                  <a:srgbClr val="000000"/>
                </a:solidFill>
              </a:rPr>
              <a:t>			</a:t>
            </a:r>
            <a:r>
              <a:rPr lang="ru-RU" sz="2000" dirty="0" err="1">
                <a:solidFill>
                  <a:srgbClr val="000000"/>
                </a:solidFill>
              </a:rPr>
              <a:t>жирів</a:t>
            </a:r>
            <a:r>
              <a:rPr lang="ru-RU" sz="2000" dirty="0">
                <a:solidFill>
                  <a:srgbClr val="000000"/>
                </a:solidFill>
              </a:rPr>
              <a:t> - 37,8 кДж / грам.</a:t>
            </a:r>
          </a:p>
          <a:p>
            <a:r>
              <a:rPr lang="ru-RU" sz="2000" b="1" dirty="0">
                <a:solidFill>
                  <a:srgbClr val="333399"/>
                </a:solidFill>
              </a:rPr>
              <a:t>	</a:t>
            </a:r>
            <a:r>
              <a:rPr lang="ru-RU" sz="2000" b="1" dirty="0" err="1">
                <a:solidFill>
                  <a:srgbClr val="FF0000"/>
                </a:solidFill>
              </a:rPr>
              <a:t>Добова</a:t>
            </a:r>
            <a:r>
              <a:rPr lang="ru-RU" sz="2000" b="1" dirty="0">
                <a:solidFill>
                  <a:srgbClr val="FF0000"/>
                </a:solidFill>
              </a:rPr>
              <a:t> потреба </a:t>
            </a:r>
            <a:r>
              <a:rPr lang="ru-RU" sz="2000" dirty="0" err="1"/>
              <a:t>людини</a:t>
            </a:r>
            <a:r>
              <a:rPr lang="ru-RU" sz="2000" dirty="0"/>
              <a:t> в </a:t>
            </a:r>
            <a:r>
              <a:rPr lang="ru-RU" sz="2000" dirty="0" err="1"/>
              <a:t>енергії</a:t>
            </a:r>
            <a:r>
              <a:rPr lang="ru-RU" sz="2000" dirty="0"/>
              <a:t> (в </a:t>
            </a:r>
            <a:r>
              <a:rPr lang="ru-RU" sz="2000" dirty="0" err="1"/>
              <a:t>середньому</a:t>
            </a:r>
            <a:r>
              <a:rPr lang="ru-RU" sz="2000" dirty="0"/>
              <a:t>):</a:t>
            </a:r>
          </a:p>
          <a:p>
            <a:r>
              <a:rPr lang="ru-RU" sz="2000" dirty="0"/>
              <a:t>- при </a:t>
            </a:r>
            <a:r>
              <a:rPr lang="ru-RU" sz="2000" dirty="0" err="1"/>
              <a:t>легкій</a:t>
            </a:r>
            <a:r>
              <a:rPr lang="ru-RU" sz="2000" dirty="0"/>
              <a:t> </a:t>
            </a:r>
            <a:r>
              <a:rPr lang="ru-RU" sz="2000" dirty="0" err="1"/>
              <a:t>праці</a:t>
            </a:r>
            <a:r>
              <a:rPr lang="ru-RU" sz="2000" dirty="0"/>
              <a:t> в </a:t>
            </a:r>
            <a:r>
              <a:rPr lang="ru-RU" sz="2000" dirty="0" err="1"/>
              <a:t>сидячому</a:t>
            </a:r>
            <a:r>
              <a:rPr lang="ru-RU" sz="2000" dirty="0"/>
              <a:t> </a:t>
            </a:r>
            <a:r>
              <a:rPr lang="ru-RU" sz="2000" dirty="0" err="1"/>
              <a:t>положенні</a:t>
            </a:r>
            <a:r>
              <a:rPr lang="ru-RU" sz="2000" dirty="0"/>
              <a:t> - 8400-11700 кДж;</a:t>
            </a:r>
          </a:p>
          <a:p>
            <a:r>
              <a:rPr lang="ru-RU" sz="2000" dirty="0"/>
              <a:t>- при </a:t>
            </a:r>
            <a:r>
              <a:rPr lang="ru-RU" sz="2000" dirty="0" err="1"/>
              <a:t>розміреним</a:t>
            </a:r>
            <a:r>
              <a:rPr lang="ru-RU" sz="2000" dirty="0"/>
              <a:t>, але </a:t>
            </a:r>
            <a:r>
              <a:rPr lang="ru-RU" sz="2000" dirty="0" err="1"/>
              <a:t>напруженій</a:t>
            </a:r>
            <a:r>
              <a:rPr lang="ru-RU" sz="2000" dirty="0"/>
              <a:t> </a:t>
            </a:r>
            <a:r>
              <a:rPr lang="ru-RU" sz="2000" dirty="0" err="1"/>
              <a:t>роботі</a:t>
            </a:r>
            <a:r>
              <a:rPr lang="ru-RU" sz="2000" dirty="0"/>
              <a:t> - 12500-15100 кДж;</a:t>
            </a:r>
          </a:p>
          <a:p>
            <a:r>
              <a:rPr lang="ru-RU" sz="2000" dirty="0"/>
              <a:t>- при </a:t>
            </a:r>
            <a:r>
              <a:rPr lang="ru-RU" sz="2000" dirty="0" err="1"/>
              <a:t>важкій</a:t>
            </a:r>
            <a:r>
              <a:rPr lang="ru-RU" sz="2000" dirty="0"/>
              <a:t> </a:t>
            </a:r>
            <a:r>
              <a:rPr lang="ru-RU" sz="2000" dirty="0" err="1"/>
              <a:t>фізичній</a:t>
            </a:r>
            <a:r>
              <a:rPr lang="ru-RU" sz="2000" dirty="0"/>
              <a:t> </a:t>
            </a:r>
            <a:r>
              <a:rPr lang="ru-RU" sz="2000" dirty="0" err="1"/>
              <a:t>праці</a:t>
            </a:r>
            <a:r>
              <a:rPr lang="ru-RU" sz="2000" dirty="0"/>
              <a:t> - 16700-20900 кДж.</a:t>
            </a:r>
          </a:p>
        </p:txBody>
      </p:sp>
      <p:sp>
        <p:nvSpPr>
          <p:cNvPr id="37892" name="Text Box 6"/>
          <p:cNvSpPr txBox="1">
            <a:spLocks noChangeArrowheads="1"/>
          </p:cNvSpPr>
          <p:nvPr/>
        </p:nvSpPr>
        <p:spPr bwMode="auto">
          <a:xfrm>
            <a:off x="3924300" y="1844675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37893" name="Text Box 10"/>
          <p:cNvSpPr txBox="1">
            <a:spLocks noChangeArrowheads="1"/>
          </p:cNvSpPr>
          <p:nvPr/>
        </p:nvSpPr>
        <p:spPr bwMode="auto">
          <a:xfrm>
            <a:off x="1547813" y="5445125"/>
            <a:ext cx="6408737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>
              <a:solidFill>
                <a:srgbClr val="000000"/>
              </a:solidFill>
            </a:endParaRPr>
          </a:p>
        </p:txBody>
      </p:sp>
      <p:pic>
        <p:nvPicPr>
          <p:cNvPr id="3789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231063" y="2441575"/>
            <a:ext cx="1912937" cy="154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89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4282781"/>
            <a:ext cx="1259809" cy="9448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896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273925" y="4059238"/>
            <a:ext cx="1766888" cy="116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547813" y="1125538"/>
            <a:ext cx="6400800" cy="720725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endParaRPr lang="ru-RU" sz="800"/>
          </a:p>
          <a:p>
            <a:pPr eaLnBrk="1" hangingPunct="1">
              <a:lnSpc>
                <a:spcPct val="80000"/>
              </a:lnSpc>
            </a:pPr>
            <a:endParaRPr lang="ru-RU" sz="1800"/>
          </a:p>
          <a:p>
            <a:pPr eaLnBrk="1" hangingPunct="1">
              <a:lnSpc>
                <a:spcPct val="80000"/>
              </a:lnSpc>
            </a:pPr>
            <a:endParaRPr lang="ru-RU" sz="800"/>
          </a:p>
          <a:p>
            <a:pPr eaLnBrk="1" hangingPunct="1">
              <a:lnSpc>
                <a:spcPct val="80000"/>
              </a:lnSpc>
            </a:pPr>
            <a:endParaRPr lang="ru-RU" sz="800"/>
          </a:p>
          <a:p>
            <a:pPr eaLnBrk="1" hangingPunct="1">
              <a:lnSpc>
                <a:spcPct val="80000"/>
              </a:lnSpc>
            </a:pPr>
            <a:endParaRPr lang="ru-RU" sz="1800"/>
          </a:p>
          <a:p>
            <a:pPr eaLnBrk="1" hangingPunct="1">
              <a:lnSpc>
                <a:spcPct val="80000"/>
              </a:lnSpc>
            </a:pPr>
            <a:endParaRPr lang="ru-RU" sz="1800"/>
          </a:p>
          <a:p>
            <a:pPr eaLnBrk="1" hangingPunct="1">
              <a:lnSpc>
                <a:spcPct val="80000"/>
              </a:lnSpc>
            </a:pPr>
            <a:endParaRPr lang="ru-RU" sz="1800"/>
          </a:p>
          <a:p>
            <a:pPr eaLnBrk="1" hangingPunct="1">
              <a:lnSpc>
                <a:spcPct val="80000"/>
              </a:lnSpc>
            </a:pPr>
            <a:endParaRPr lang="ru-RU" sz="1800"/>
          </a:p>
        </p:txBody>
      </p:sp>
      <p:sp>
        <p:nvSpPr>
          <p:cNvPr id="38914" name="Text Box 3"/>
          <p:cNvSpPr txBox="1">
            <a:spLocks noChangeArrowheads="1"/>
          </p:cNvSpPr>
          <p:nvPr/>
        </p:nvSpPr>
        <p:spPr bwMode="auto">
          <a:xfrm>
            <a:off x="755650" y="2708275"/>
            <a:ext cx="7848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38915" name="Rectangle 5"/>
          <p:cNvSpPr>
            <a:spLocks noGrp="1" noChangeArrowheads="1"/>
          </p:cNvSpPr>
          <p:nvPr>
            <p:ph type="ctrTitle"/>
          </p:nvPr>
        </p:nvSpPr>
        <p:spPr>
          <a:xfrm>
            <a:off x="900113" y="1916113"/>
            <a:ext cx="7772400" cy="2879725"/>
          </a:xfrm>
        </p:spPr>
        <p:txBody>
          <a:bodyPr/>
          <a:lstStyle/>
          <a:p>
            <a:pPr eaLnBrk="1" hangingPunct="1"/>
            <a:r>
              <a:rPr lang="ru-RU"/>
              <a:t/>
            </a:r>
            <a:br>
              <a:rPr lang="ru-RU"/>
            </a:br>
            <a:endParaRPr lang="ru-RU"/>
          </a:p>
        </p:txBody>
      </p:sp>
      <p:sp>
        <p:nvSpPr>
          <p:cNvPr id="38916" name="Text Box 6"/>
          <p:cNvSpPr txBox="1">
            <a:spLocks noChangeArrowheads="1"/>
          </p:cNvSpPr>
          <p:nvPr/>
        </p:nvSpPr>
        <p:spPr bwMode="auto">
          <a:xfrm>
            <a:off x="3924300" y="1844675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38917" name="Text Box 7"/>
          <p:cNvSpPr txBox="1">
            <a:spLocks noChangeArrowheads="1"/>
          </p:cNvSpPr>
          <p:nvPr/>
        </p:nvSpPr>
        <p:spPr bwMode="auto">
          <a:xfrm>
            <a:off x="2555875" y="1484313"/>
            <a:ext cx="396081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38918" name="Text Box 8"/>
          <p:cNvSpPr txBox="1">
            <a:spLocks noChangeArrowheads="1"/>
          </p:cNvSpPr>
          <p:nvPr/>
        </p:nvSpPr>
        <p:spPr bwMode="auto">
          <a:xfrm>
            <a:off x="1258888" y="4427538"/>
            <a:ext cx="6659562" cy="2430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  <a:p>
            <a:pPr>
              <a:spcBef>
                <a:spcPct val="50000"/>
              </a:spcBef>
            </a:pPr>
            <a:endParaRPr lang="ru-RU"/>
          </a:p>
          <a:p>
            <a:pPr>
              <a:spcBef>
                <a:spcPct val="50000"/>
              </a:spcBef>
            </a:pPr>
            <a:endParaRPr lang="ru-RU"/>
          </a:p>
          <a:p>
            <a:pPr>
              <a:spcBef>
                <a:spcPct val="50000"/>
              </a:spcBef>
            </a:pPr>
            <a:endParaRPr lang="ru-RU"/>
          </a:p>
          <a:p>
            <a:pPr>
              <a:spcBef>
                <a:spcPct val="50000"/>
              </a:spcBef>
            </a:pPr>
            <a:endParaRPr lang="ru-RU"/>
          </a:p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38919" name="Text Box 9"/>
          <p:cNvSpPr txBox="1">
            <a:spLocks noChangeArrowheads="1"/>
          </p:cNvSpPr>
          <p:nvPr/>
        </p:nvSpPr>
        <p:spPr bwMode="auto">
          <a:xfrm>
            <a:off x="971550" y="188913"/>
            <a:ext cx="76327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uk-UA" sz="2800" b="1" dirty="0">
                <a:solidFill>
                  <a:srgbClr val="FF0000"/>
                </a:solidFill>
              </a:rPr>
              <a:t>ІІ </a:t>
            </a:r>
            <a:r>
              <a:rPr lang="ru-RU" sz="2800" b="1" dirty="0">
                <a:solidFill>
                  <a:srgbClr val="FF0000"/>
                </a:solidFill>
              </a:rPr>
              <a:t>ЗАКОН ТЕРМОДИНАМ</a:t>
            </a:r>
            <a:r>
              <a:rPr lang="uk-UA" sz="2800" b="1" dirty="0">
                <a:solidFill>
                  <a:srgbClr val="FF0000"/>
                </a:solidFill>
              </a:rPr>
              <a:t>І</a:t>
            </a:r>
            <a:r>
              <a:rPr lang="ru-RU" sz="2800" b="1" dirty="0">
                <a:solidFill>
                  <a:srgbClr val="FF0000"/>
                </a:solidFill>
              </a:rPr>
              <a:t>КИ</a:t>
            </a:r>
            <a:r>
              <a:rPr lang="ru-RU" sz="2400" dirty="0"/>
              <a:t> </a:t>
            </a:r>
          </a:p>
        </p:txBody>
      </p:sp>
      <p:sp>
        <p:nvSpPr>
          <p:cNvPr id="38920" name="Text Box 10"/>
          <p:cNvSpPr txBox="1">
            <a:spLocks noChangeArrowheads="1"/>
          </p:cNvSpPr>
          <p:nvPr/>
        </p:nvSpPr>
        <p:spPr bwMode="auto">
          <a:xfrm>
            <a:off x="1547813" y="5445125"/>
            <a:ext cx="6408737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38921" name="Text Box 13"/>
          <p:cNvSpPr txBox="1">
            <a:spLocks noChangeArrowheads="1"/>
          </p:cNvSpPr>
          <p:nvPr/>
        </p:nvSpPr>
        <p:spPr bwMode="auto">
          <a:xfrm>
            <a:off x="250825" y="712788"/>
            <a:ext cx="8713788" cy="53245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 i="1" dirty="0"/>
              <a:t>	</a:t>
            </a:r>
            <a:r>
              <a:rPr lang="ru-RU" sz="2000" b="1" i="1" dirty="0" err="1"/>
              <a:t>Мимовільні</a:t>
            </a:r>
            <a:r>
              <a:rPr lang="ru-RU" sz="2000" b="1" i="1" dirty="0"/>
              <a:t> </a:t>
            </a:r>
            <a:r>
              <a:rPr lang="ru-RU" sz="2000" b="1" i="1" dirty="0" err="1"/>
              <a:t>процеси</a:t>
            </a:r>
            <a:r>
              <a:rPr lang="ru-RU" sz="2000" b="1" i="1" dirty="0"/>
              <a:t>, </a:t>
            </a:r>
            <a:r>
              <a:rPr lang="ru-RU" sz="2000" dirty="0" err="1"/>
              <a:t>що</a:t>
            </a:r>
            <a:r>
              <a:rPr lang="ru-RU" sz="2000" dirty="0"/>
              <a:t> </a:t>
            </a:r>
            <a:r>
              <a:rPr lang="ru-RU" sz="2000" dirty="0" err="1"/>
              <a:t>протікають</a:t>
            </a:r>
            <a:r>
              <a:rPr lang="ru-RU" sz="2000" dirty="0"/>
              <a:t> без </a:t>
            </a:r>
            <a:r>
              <a:rPr lang="ru-RU" sz="2000" dirty="0" err="1"/>
              <a:t>зовнішнього</a:t>
            </a:r>
            <a:r>
              <a:rPr lang="ru-RU" sz="2000" dirty="0"/>
              <a:t> </a:t>
            </a:r>
            <a:r>
              <a:rPr lang="ru-RU" sz="2000" dirty="0" err="1"/>
              <a:t>впливу</a:t>
            </a:r>
            <a:r>
              <a:rPr lang="ru-RU" sz="2000" dirty="0"/>
              <a:t>, </a:t>
            </a:r>
            <a:r>
              <a:rPr lang="ru-RU" sz="2000" dirty="0" err="1"/>
              <a:t>що</a:t>
            </a:r>
            <a:r>
              <a:rPr lang="ru-RU" sz="2000" dirty="0"/>
              <a:t> </a:t>
            </a:r>
            <a:r>
              <a:rPr lang="ru-RU" sz="2000" dirty="0" err="1"/>
              <a:t>відбуваються</a:t>
            </a:r>
            <a:r>
              <a:rPr lang="ru-RU" sz="2000" dirty="0"/>
              <a:t> без </a:t>
            </a:r>
            <a:r>
              <a:rPr lang="ru-RU" sz="2000" dirty="0" err="1"/>
              <a:t>зміни</a:t>
            </a:r>
            <a:r>
              <a:rPr lang="ru-RU" sz="2000" dirty="0"/>
              <a:t> </a:t>
            </a:r>
            <a:r>
              <a:rPr lang="ru-RU" sz="2000" dirty="0" err="1"/>
              <a:t>енергетичного</a:t>
            </a:r>
            <a:r>
              <a:rPr lang="ru-RU" sz="2000" dirty="0"/>
              <a:t> стану, </a:t>
            </a:r>
            <a:r>
              <a:rPr lang="ru-RU" sz="2000" dirty="0" err="1"/>
              <a:t>здійснюються</a:t>
            </a:r>
            <a:r>
              <a:rPr lang="ru-RU" sz="2000" dirty="0"/>
              <a:t> </a:t>
            </a:r>
            <a:r>
              <a:rPr lang="ru-RU" sz="2000" dirty="0" err="1"/>
              <a:t>тільки</a:t>
            </a:r>
            <a:r>
              <a:rPr lang="ru-RU" sz="2000" dirty="0"/>
              <a:t> в </a:t>
            </a:r>
            <a:r>
              <a:rPr lang="ru-RU" sz="2000" dirty="0" err="1"/>
              <a:t>напрямку</a:t>
            </a:r>
            <a:r>
              <a:rPr lang="ru-RU" sz="2000" dirty="0"/>
              <a:t>, при </a:t>
            </a:r>
            <a:r>
              <a:rPr lang="ru-RU" sz="2000" dirty="0" err="1"/>
              <a:t>якому</a:t>
            </a:r>
            <a:r>
              <a:rPr lang="ru-RU" sz="2000" dirty="0"/>
              <a:t> </a:t>
            </a:r>
            <a:r>
              <a:rPr lang="ru-RU" sz="2000" dirty="0" err="1">
                <a:solidFill>
                  <a:srgbClr val="FF0000"/>
                </a:solidFill>
              </a:rPr>
              <a:t>безлад</a:t>
            </a:r>
            <a:r>
              <a:rPr lang="ru-RU" sz="2000" dirty="0"/>
              <a:t> в </a:t>
            </a:r>
            <a:r>
              <a:rPr lang="ru-RU" sz="2000" dirty="0" err="1"/>
              <a:t>системі</a:t>
            </a:r>
            <a:r>
              <a:rPr lang="ru-RU" sz="2000" dirty="0"/>
              <a:t> </a:t>
            </a:r>
            <a:r>
              <a:rPr lang="ru-RU" sz="2000" dirty="0" err="1"/>
              <a:t>зростає</a:t>
            </a:r>
            <a:r>
              <a:rPr lang="ru-RU" sz="2000" dirty="0"/>
              <a:t> і вона переходить в </a:t>
            </a:r>
            <a:r>
              <a:rPr lang="ru-RU" sz="2000" dirty="0" err="1"/>
              <a:t>більш</a:t>
            </a:r>
            <a:r>
              <a:rPr lang="ru-RU" sz="2000" dirty="0"/>
              <a:t> </a:t>
            </a:r>
            <a:r>
              <a:rPr lang="ru-RU" sz="2000" dirty="0" err="1"/>
              <a:t>ймовірний</a:t>
            </a:r>
            <a:r>
              <a:rPr lang="ru-RU" sz="2000" dirty="0"/>
              <a:t> стан.</a:t>
            </a:r>
          </a:p>
          <a:p>
            <a:endParaRPr lang="ru-RU" sz="2000" dirty="0"/>
          </a:p>
          <a:p>
            <a:r>
              <a:rPr lang="ru-RU" sz="2000" dirty="0" err="1"/>
              <a:t>Прагнення</a:t>
            </a:r>
            <a:r>
              <a:rPr lang="ru-RU" sz="2000" dirty="0"/>
              <a:t> </a:t>
            </a:r>
            <a:r>
              <a:rPr lang="ru-RU" sz="2000" dirty="0" err="1"/>
              <a:t>системи</a:t>
            </a:r>
            <a:r>
              <a:rPr lang="ru-RU" sz="2000" dirty="0"/>
              <a:t> перейти в </a:t>
            </a:r>
            <a:r>
              <a:rPr lang="ru-RU" sz="2000" dirty="0" err="1"/>
              <a:t>більш</a:t>
            </a:r>
            <a:r>
              <a:rPr lang="ru-RU" sz="2000" dirty="0"/>
              <a:t> </a:t>
            </a:r>
            <a:r>
              <a:rPr lang="ru-RU" sz="2000" dirty="0" err="1"/>
              <a:t>ймовірне</a:t>
            </a:r>
            <a:r>
              <a:rPr lang="ru-RU" sz="2000" dirty="0"/>
              <a:t> </a:t>
            </a:r>
            <a:r>
              <a:rPr lang="ru-RU" sz="2000" dirty="0" err="1"/>
              <a:t>безладне</a:t>
            </a:r>
            <a:r>
              <a:rPr lang="ru-RU" sz="2000" dirty="0"/>
              <a:t> стан:</a:t>
            </a:r>
            <a:endParaRPr lang="ru-RU" sz="2000" i="1" dirty="0"/>
          </a:p>
          <a:p>
            <a:endParaRPr lang="en-US" sz="2000" i="1" dirty="0"/>
          </a:p>
          <a:p>
            <a:r>
              <a:rPr lang="ru-RU" sz="2000" i="1" dirty="0" err="1"/>
              <a:t>Перехід</a:t>
            </a:r>
            <a:r>
              <a:rPr lang="ru-RU" sz="2000" i="1" dirty="0"/>
              <a:t> </a:t>
            </a:r>
            <a:r>
              <a:rPr lang="ru-RU" sz="2000" i="1" dirty="0" err="1"/>
              <a:t>зі</a:t>
            </a:r>
            <a:r>
              <a:rPr lang="ru-RU" sz="2000" i="1" dirty="0"/>
              <a:t> стану 2 в 1 </a:t>
            </a:r>
            <a:r>
              <a:rPr lang="ru-RU" sz="2000" i="1" dirty="0" err="1"/>
              <a:t>мимоволі</a:t>
            </a:r>
            <a:r>
              <a:rPr lang="ru-RU" sz="2000" i="1" dirty="0"/>
              <a:t> не </a:t>
            </a:r>
            <a:r>
              <a:rPr lang="ru-RU" sz="2000" i="1" dirty="0" err="1"/>
              <a:t>можливий</a:t>
            </a:r>
            <a:r>
              <a:rPr lang="ru-RU" sz="2000" i="1" dirty="0"/>
              <a:t>!</a:t>
            </a:r>
          </a:p>
          <a:p>
            <a:endParaRPr lang="ru-RU" sz="2000" i="1" dirty="0"/>
          </a:p>
          <a:p>
            <a:endParaRPr lang="en-US" sz="2000" i="1" dirty="0"/>
          </a:p>
          <a:p>
            <a:endParaRPr lang="en-US" sz="2000" i="1" dirty="0"/>
          </a:p>
          <a:p>
            <a:endParaRPr lang="en-US" sz="2000" i="1" dirty="0"/>
          </a:p>
          <a:p>
            <a:r>
              <a:rPr lang="ru-RU" sz="2000" i="1" dirty="0" err="1"/>
              <a:t>Мірою</a:t>
            </a:r>
            <a:r>
              <a:rPr lang="ru-RU" sz="2000" i="1" dirty="0"/>
              <a:t> </a:t>
            </a:r>
            <a:r>
              <a:rPr lang="ru-RU" sz="2000" i="1" dirty="0" err="1"/>
              <a:t>невпорядкованості</a:t>
            </a:r>
            <a:r>
              <a:rPr lang="ru-RU" sz="2000" i="1" dirty="0"/>
              <a:t> </a:t>
            </a:r>
            <a:r>
              <a:rPr lang="ru-RU" sz="2000" i="1" dirty="0" err="1"/>
              <a:t>системи</a:t>
            </a:r>
            <a:r>
              <a:rPr lang="ru-RU" sz="2000" i="1" dirty="0"/>
              <a:t> </a:t>
            </a:r>
            <a:r>
              <a:rPr lang="ru-RU" sz="2000" i="1" dirty="0" err="1"/>
              <a:t>або</a:t>
            </a:r>
            <a:r>
              <a:rPr lang="ru-RU" sz="2000" i="1" dirty="0"/>
              <a:t> </a:t>
            </a:r>
            <a:r>
              <a:rPr lang="ru-RU" sz="2000" i="1" dirty="0" err="1"/>
              <a:t>ймовірності</a:t>
            </a:r>
            <a:r>
              <a:rPr lang="ru-RU" sz="2000" i="1" dirty="0"/>
              <a:t> є </a:t>
            </a:r>
            <a:r>
              <a:rPr lang="ru-RU" sz="2000" i="1" dirty="0" err="1">
                <a:solidFill>
                  <a:srgbClr val="00B0F0"/>
                </a:solidFill>
              </a:rPr>
              <a:t>ентропія</a:t>
            </a:r>
            <a:r>
              <a:rPr lang="ru-RU" sz="2000" i="1" dirty="0">
                <a:solidFill>
                  <a:srgbClr val="00B0F0"/>
                </a:solidFill>
              </a:rPr>
              <a:t> (S)</a:t>
            </a:r>
            <a:r>
              <a:rPr lang="ru-RU" sz="2000" i="1" dirty="0"/>
              <a:t>:</a:t>
            </a:r>
          </a:p>
          <a:p>
            <a:endParaRPr lang="ru-RU" sz="2000" b="1" i="1" dirty="0">
              <a:solidFill>
                <a:srgbClr val="990099"/>
              </a:solidFill>
            </a:endParaRPr>
          </a:p>
          <a:p>
            <a:pPr algn="ctr"/>
            <a:r>
              <a:rPr lang="en-US" sz="2000" b="1" i="1" dirty="0">
                <a:solidFill>
                  <a:srgbClr val="990099"/>
                </a:solidFill>
              </a:rPr>
              <a:t>S = R/N </a:t>
            </a:r>
            <a:r>
              <a:rPr lang="en-US" sz="2000" b="1" i="1" dirty="0" err="1">
                <a:solidFill>
                  <a:srgbClr val="990099"/>
                </a:solidFill>
              </a:rPr>
              <a:t>lnW</a:t>
            </a:r>
            <a:r>
              <a:rPr lang="en-US" sz="2000" b="1" i="1" dirty="0">
                <a:solidFill>
                  <a:srgbClr val="990099"/>
                </a:solidFill>
              </a:rPr>
              <a:t>,  </a:t>
            </a:r>
            <a:r>
              <a:rPr lang="ru-RU" sz="2000" b="1" i="1" dirty="0">
                <a:solidFill>
                  <a:srgbClr val="990099"/>
                </a:solidFill>
              </a:rPr>
              <a:t>кДж</a:t>
            </a:r>
            <a:r>
              <a:rPr lang="en-US" sz="2000" b="1" i="1" dirty="0">
                <a:solidFill>
                  <a:srgbClr val="990099"/>
                </a:solidFill>
              </a:rPr>
              <a:t>/</a:t>
            </a:r>
            <a:r>
              <a:rPr lang="ru-RU" sz="2000" b="1" i="1" dirty="0">
                <a:solidFill>
                  <a:srgbClr val="990099"/>
                </a:solidFill>
              </a:rPr>
              <a:t>моль</a:t>
            </a:r>
            <a:r>
              <a:rPr lang="en-US" sz="2000" b="1" i="1" dirty="0">
                <a:solidFill>
                  <a:srgbClr val="990099"/>
                </a:solidFill>
              </a:rPr>
              <a:t>∙</a:t>
            </a:r>
            <a:r>
              <a:rPr lang="ru-RU" sz="2000" b="1" i="1" dirty="0">
                <a:solidFill>
                  <a:srgbClr val="990099"/>
                </a:solidFill>
              </a:rPr>
              <a:t>К.  </a:t>
            </a:r>
            <a:endParaRPr lang="ru-RU" sz="2000" i="1" dirty="0">
              <a:solidFill>
                <a:srgbClr val="990099"/>
              </a:solidFill>
            </a:endParaRPr>
          </a:p>
          <a:p>
            <a:r>
              <a:rPr lang="ru-RU" sz="2000" i="1" dirty="0"/>
              <a:t>де R – </a:t>
            </a:r>
            <a:r>
              <a:rPr lang="ru-RU" sz="2000" i="1" dirty="0" err="1"/>
              <a:t>універсальна</a:t>
            </a:r>
            <a:r>
              <a:rPr lang="ru-RU" sz="2000" i="1" dirty="0"/>
              <a:t> </a:t>
            </a:r>
            <a:r>
              <a:rPr lang="ru-RU" sz="2000" i="1" dirty="0" err="1"/>
              <a:t>газова</a:t>
            </a:r>
            <a:r>
              <a:rPr lang="ru-RU" sz="2000" i="1" dirty="0"/>
              <a:t> стала,    N  - число Авогадро</a:t>
            </a:r>
          </a:p>
          <a:p>
            <a:r>
              <a:rPr lang="en-US" sz="2000" i="1" dirty="0"/>
              <a:t>W</a:t>
            </a:r>
            <a:r>
              <a:rPr lang="ru-RU" sz="2000" i="1" dirty="0"/>
              <a:t> – </a:t>
            </a:r>
            <a:r>
              <a:rPr lang="ru-RU" sz="2000" i="1" dirty="0" err="1"/>
              <a:t>ймовірність</a:t>
            </a:r>
            <a:r>
              <a:rPr lang="ru-RU" sz="2000" i="1" dirty="0"/>
              <a:t> стану </a:t>
            </a:r>
            <a:r>
              <a:rPr lang="ru-RU" sz="2000" i="1" dirty="0" err="1"/>
              <a:t>системи</a:t>
            </a:r>
            <a:r>
              <a:rPr lang="ru-RU" sz="2000" i="1" dirty="0"/>
              <a:t>.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1763713" y="2890838"/>
            <a:ext cx="1965325" cy="5715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633413" y="3684588"/>
            <a:ext cx="914400" cy="4572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en-US" sz="1600">
                <a:solidFill>
                  <a:schemeClr val="tx1"/>
                </a:solidFill>
              </a:rPr>
              <a:t>Ar   He</a:t>
            </a:r>
            <a:endParaRPr lang="ru-RU" sz="1600">
              <a:solidFill>
                <a:schemeClr val="tx1"/>
              </a:solidFill>
            </a:endParaRPr>
          </a:p>
        </p:txBody>
      </p:sp>
      <p:cxnSp>
        <p:nvCxnSpPr>
          <p:cNvPr id="8" name="Прямая соединительная линия 7"/>
          <p:cNvCxnSpPr>
            <a:stCxn id="6" idx="0"/>
            <a:endCxn id="6" idx="2"/>
          </p:cNvCxnSpPr>
          <p:nvPr/>
        </p:nvCxnSpPr>
        <p:spPr>
          <a:xfrm>
            <a:off x="1090613" y="3684588"/>
            <a:ext cx="0" cy="4572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925" name="TextBox 10"/>
          <p:cNvSpPr txBox="1">
            <a:spLocks noChangeArrowheads="1"/>
          </p:cNvSpPr>
          <p:nvPr/>
        </p:nvSpPr>
        <p:spPr bwMode="auto">
          <a:xfrm>
            <a:off x="327025" y="3276600"/>
            <a:ext cx="85215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dirty="0"/>
              <a:t>стан 1</a:t>
            </a:r>
          </a:p>
        </p:txBody>
      </p:sp>
      <p:cxnSp>
        <p:nvCxnSpPr>
          <p:cNvPr id="14" name="Прямая со стрелкой 13"/>
          <p:cNvCxnSpPr>
            <a:stCxn id="6" idx="3"/>
          </p:cNvCxnSpPr>
          <p:nvPr/>
        </p:nvCxnSpPr>
        <p:spPr>
          <a:xfrm>
            <a:off x="1547813" y="3913188"/>
            <a:ext cx="2987675" cy="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Прямоугольник 14"/>
          <p:cNvSpPr/>
          <p:nvPr/>
        </p:nvSpPr>
        <p:spPr>
          <a:xfrm>
            <a:off x="4559300" y="3689350"/>
            <a:ext cx="914400" cy="4572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schemeClr val="tx1"/>
                </a:solidFill>
              </a:rPr>
              <a:t>Не, </a:t>
            </a:r>
            <a:r>
              <a:rPr lang="en-US" dirty="0" err="1">
                <a:solidFill>
                  <a:schemeClr val="tx1"/>
                </a:solidFill>
              </a:rPr>
              <a:t>Ar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8928" name="TextBox 15"/>
          <p:cNvSpPr txBox="1">
            <a:spLocks noChangeArrowheads="1"/>
          </p:cNvSpPr>
          <p:nvPr/>
        </p:nvSpPr>
        <p:spPr bwMode="auto">
          <a:xfrm>
            <a:off x="4251325" y="3276600"/>
            <a:ext cx="85215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dirty="0"/>
              <a:t>стан 2</a:t>
            </a:r>
          </a:p>
        </p:txBody>
      </p:sp>
      <p:sp>
        <p:nvSpPr>
          <p:cNvPr id="38929" name="TextBox 16"/>
          <p:cNvSpPr txBox="1">
            <a:spLocks noChangeArrowheads="1"/>
          </p:cNvSpPr>
          <p:nvPr/>
        </p:nvSpPr>
        <p:spPr bwMode="auto">
          <a:xfrm>
            <a:off x="1651000" y="3317875"/>
            <a:ext cx="2781300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dirty="0" err="1"/>
              <a:t>взаємна</a:t>
            </a:r>
            <a:r>
              <a:rPr lang="ru-RU" dirty="0"/>
              <a:t> </a:t>
            </a:r>
            <a:r>
              <a:rPr lang="ru-RU" dirty="0" err="1"/>
              <a:t>дифузія</a:t>
            </a:r>
            <a:endParaRPr lang="ru-RU" dirty="0"/>
          </a:p>
          <a:p>
            <a:pPr algn="ctr"/>
            <a:r>
              <a:rPr lang="ru-RU" dirty="0" err="1"/>
              <a:t>мимовільний</a:t>
            </a:r>
            <a:r>
              <a:rPr lang="ru-RU" dirty="0"/>
              <a:t> </a:t>
            </a:r>
            <a:r>
              <a:rPr lang="ru-RU" dirty="0" err="1"/>
              <a:t>процес</a:t>
            </a:r>
            <a:r>
              <a:rPr lang="ru-RU" dirty="0"/>
              <a:t> </a:t>
            </a:r>
            <a:r>
              <a:rPr lang="ru-RU" dirty="0" err="1"/>
              <a:t>змішування</a:t>
            </a:r>
            <a:r>
              <a:rPr lang="ru-RU" dirty="0"/>
              <a:t> </a:t>
            </a:r>
            <a:r>
              <a:rPr lang="ru-RU" dirty="0" err="1"/>
              <a:t>газів</a:t>
            </a:r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marL="0" indent="0" eaLnBrk="1" hangingPunct="1">
              <a:buFontTx/>
              <a:buNone/>
              <a:defRPr/>
            </a:pPr>
            <a:r>
              <a:rPr lang="ru-RU" sz="2400" dirty="0" err="1"/>
              <a:t>Процеси</a:t>
            </a:r>
            <a:r>
              <a:rPr lang="ru-RU" sz="2400" dirty="0"/>
              <a:t>, </a:t>
            </a:r>
            <a:r>
              <a:rPr lang="ru-RU" sz="2400" dirty="0" err="1"/>
              <a:t>що</a:t>
            </a:r>
            <a:r>
              <a:rPr lang="ru-RU" sz="2400" dirty="0"/>
              <a:t> </a:t>
            </a:r>
            <a:r>
              <a:rPr lang="ru-RU" sz="2400" dirty="0" err="1"/>
              <a:t>відбуваються</a:t>
            </a:r>
            <a:r>
              <a:rPr lang="ru-RU" sz="2400" dirty="0"/>
              <a:t> </a:t>
            </a:r>
            <a:r>
              <a:rPr lang="ru-RU" sz="2400" dirty="0" err="1"/>
              <a:t>зі</a:t>
            </a:r>
            <a:r>
              <a:rPr lang="ru-RU" sz="2400" dirty="0"/>
              <a:t> </a:t>
            </a:r>
            <a:r>
              <a:rPr lang="ru-RU" sz="2400" dirty="0" err="1"/>
              <a:t>зменшенням</a:t>
            </a:r>
            <a:r>
              <a:rPr lang="ru-RU" sz="2400" dirty="0"/>
              <a:t> порядку в </a:t>
            </a:r>
            <a:r>
              <a:rPr lang="ru-RU" sz="2400" dirty="0" err="1"/>
              <a:t>розташування</a:t>
            </a:r>
            <a:r>
              <a:rPr lang="ru-RU" sz="2400" dirty="0"/>
              <a:t> </a:t>
            </a:r>
            <a:r>
              <a:rPr lang="ru-RU" sz="2400" dirty="0" err="1"/>
              <a:t>частинок</a:t>
            </a:r>
            <a:r>
              <a:rPr lang="ru-RU" sz="2400" dirty="0"/>
              <a:t> </a:t>
            </a:r>
            <a:r>
              <a:rPr lang="ru-RU" sz="2400" dirty="0" err="1"/>
              <a:t>системи</a:t>
            </a:r>
            <a:r>
              <a:rPr lang="ru-RU" sz="2400" dirty="0"/>
              <a:t>, </a:t>
            </a:r>
            <a:r>
              <a:rPr lang="ru-RU" sz="2400" dirty="0" err="1"/>
              <a:t>супроводжуються</a:t>
            </a:r>
            <a:r>
              <a:rPr lang="ru-RU" sz="2400" dirty="0"/>
              <a:t> </a:t>
            </a:r>
            <a:r>
              <a:rPr lang="ru-RU" sz="2400" dirty="0" err="1"/>
              <a:t>збільшенням</a:t>
            </a:r>
            <a:r>
              <a:rPr lang="ru-RU" sz="2400" dirty="0"/>
              <a:t> </a:t>
            </a:r>
            <a:r>
              <a:rPr lang="ru-RU" sz="2400" dirty="0" err="1"/>
              <a:t>ентропії</a:t>
            </a:r>
            <a:r>
              <a:rPr lang="ru-RU" sz="2400" dirty="0"/>
              <a:t> (ΔS&gt; 0).</a:t>
            </a:r>
          </a:p>
          <a:p>
            <a:pPr marL="0" indent="0" eaLnBrk="1" hangingPunct="1">
              <a:buFontTx/>
              <a:buNone/>
              <a:defRPr/>
            </a:pPr>
            <a:r>
              <a:rPr lang="ru-RU" sz="2400" dirty="0" err="1"/>
              <a:t>Це</a:t>
            </a:r>
            <a:r>
              <a:rPr lang="ru-RU" sz="2400" dirty="0"/>
              <a:t> </a:t>
            </a:r>
            <a:r>
              <a:rPr lang="ru-RU" sz="2400" dirty="0" err="1"/>
              <a:t>фазові</a:t>
            </a:r>
            <a:r>
              <a:rPr lang="ru-RU" sz="2400" dirty="0"/>
              <a:t> переходи: </a:t>
            </a:r>
            <a:r>
              <a:rPr lang="ru-RU" sz="2400" dirty="0" err="1"/>
              <a:t>плавлення</a:t>
            </a:r>
            <a:r>
              <a:rPr lang="ru-RU" sz="2400" dirty="0"/>
              <a:t>, </a:t>
            </a:r>
            <a:r>
              <a:rPr lang="ru-RU" sz="2400" dirty="0" err="1"/>
              <a:t>випаровування</a:t>
            </a:r>
            <a:r>
              <a:rPr lang="ru-RU" sz="2400" dirty="0"/>
              <a:t>, </a:t>
            </a:r>
            <a:r>
              <a:rPr lang="ru-RU" sz="2400" dirty="0" err="1"/>
              <a:t>розчинення</a:t>
            </a:r>
            <a:r>
              <a:rPr lang="ru-RU" sz="2400" dirty="0"/>
              <a:t>, </a:t>
            </a:r>
            <a:r>
              <a:rPr lang="ru-RU" sz="2400" dirty="0" err="1"/>
              <a:t>кристалізація</a:t>
            </a:r>
            <a:r>
              <a:rPr lang="ru-RU" sz="2400" dirty="0"/>
              <a:t>.</a:t>
            </a:r>
          </a:p>
          <a:p>
            <a:pPr marL="0" indent="0" eaLnBrk="1" hangingPunct="1">
              <a:buFontTx/>
              <a:buNone/>
              <a:defRPr/>
            </a:pPr>
            <a:r>
              <a:rPr lang="ru-RU" sz="2400" dirty="0" err="1"/>
              <a:t>Плавлення</a:t>
            </a:r>
            <a:r>
              <a:rPr lang="ru-RU" sz="2400" dirty="0"/>
              <a:t> </a:t>
            </a:r>
            <a:r>
              <a:rPr lang="ru-RU" sz="2400" dirty="0" err="1"/>
              <a:t>льоду</a:t>
            </a:r>
            <a:r>
              <a:rPr lang="ru-RU" sz="2400" dirty="0"/>
              <a:t> : </a:t>
            </a:r>
            <a:r>
              <a:rPr lang="ru-RU" sz="2400" dirty="0" smtClean="0"/>
              <a:t>Н</a:t>
            </a:r>
            <a:r>
              <a:rPr lang="ru-RU" sz="2400" baseline="-25000" dirty="0" smtClean="0"/>
              <a:t>2</a:t>
            </a:r>
            <a:r>
              <a:rPr lang="ru-RU" sz="2400" dirty="0" smtClean="0"/>
              <a:t>О</a:t>
            </a:r>
            <a:r>
              <a:rPr lang="ru-RU" sz="2400" baseline="-25000" dirty="0" smtClean="0"/>
              <a:t>(</a:t>
            </a:r>
            <a:r>
              <a:rPr lang="ru-RU" sz="2400" baseline="-25000" dirty="0" err="1" smtClean="0"/>
              <a:t>лід</a:t>
            </a:r>
            <a:r>
              <a:rPr lang="ru-RU" sz="2400" baseline="-25000" dirty="0"/>
              <a:t>)</a:t>
            </a:r>
            <a:r>
              <a:rPr lang="ru-RU" sz="2400" dirty="0"/>
              <a:t>→ </a:t>
            </a:r>
            <a:r>
              <a:rPr lang="ru-RU" sz="2400" dirty="0" smtClean="0"/>
              <a:t>Н</a:t>
            </a:r>
            <a:r>
              <a:rPr lang="ru-RU" sz="2400" baseline="-25000" dirty="0" smtClean="0"/>
              <a:t>2</a:t>
            </a:r>
            <a:r>
              <a:rPr lang="ru-RU" sz="2400" dirty="0" smtClean="0"/>
              <a:t>О</a:t>
            </a:r>
            <a:r>
              <a:rPr lang="ru-RU" sz="2400" baseline="-25000" dirty="0" smtClean="0"/>
              <a:t>(р.)</a:t>
            </a:r>
            <a:r>
              <a:rPr lang="ru-RU" sz="2400" dirty="0" smtClean="0"/>
              <a:t>; </a:t>
            </a:r>
            <a:r>
              <a:rPr lang="el-GR" sz="2400" dirty="0" smtClean="0"/>
              <a:t>Δ</a:t>
            </a:r>
            <a:r>
              <a:rPr lang="ru-RU" sz="2400" dirty="0"/>
              <a:t>Н= 6,0 кДж/моль, </a:t>
            </a:r>
            <a:r>
              <a:rPr lang="el-GR" sz="2400" dirty="0"/>
              <a:t>Δ</a:t>
            </a:r>
            <a:r>
              <a:rPr lang="en-US" sz="2400" dirty="0"/>
              <a:t>S&gt;0</a:t>
            </a:r>
            <a:endParaRPr lang="ru-RU" sz="2400" dirty="0"/>
          </a:p>
          <a:p>
            <a:pPr marL="0" indent="0" eaLnBrk="1" hangingPunct="1">
              <a:buFontTx/>
              <a:buNone/>
              <a:defRPr/>
            </a:pPr>
            <a:endParaRPr lang="ru-RU" sz="2400" dirty="0"/>
          </a:p>
          <a:p>
            <a:pPr marL="0" indent="0" eaLnBrk="1" hangingPunct="1">
              <a:buFontTx/>
              <a:buNone/>
              <a:defRPr/>
            </a:pPr>
            <a:endParaRPr lang="en-US" sz="2400" dirty="0"/>
          </a:p>
          <a:p>
            <a:pPr marL="0" indent="0" eaLnBrk="1" hangingPunct="1">
              <a:buFontTx/>
              <a:buNone/>
              <a:defRPr/>
            </a:pPr>
            <a:r>
              <a:rPr lang="ru-RU" sz="2400" dirty="0" err="1"/>
              <a:t>Випаровування</a:t>
            </a:r>
            <a:r>
              <a:rPr lang="ru-RU" sz="2400" dirty="0"/>
              <a:t> води : </a:t>
            </a:r>
            <a:r>
              <a:rPr lang="ru-RU" sz="2400" dirty="0" smtClean="0"/>
              <a:t>Н</a:t>
            </a:r>
            <a:r>
              <a:rPr lang="ru-RU" sz="2400" baseline="-25000" dirty="0" smtClean="0"/>
              <a:t>2</a:t>
            </a:r>
            <a:r>
              <a:rPr lang="ru-RU" sz="2400" dirty="0" smtClean="0"/>
              <a:t>О</a:t>
            </a:r>
            <a:r>
              <a:rPr lang="ru-RU" sz="2400" baseline="-25000" dirty="0" smtClean="0"/>
              <a:t>(р.)</a:t>
            </a:r>
            <a:r>
              <a:rPr lang="ru-RU" sz="2400" dirty="0"/>
              <a:t>→ Н</a:t>
            </a:r>
            <a:r>
              <a:rPr lang="ru-RU" sz="2400" baseline="-25000" dirty="0"/>
              <a:t>2</a:t>
            </a:r>
            <a:r>
              <a:rPr lang="ru-RU" sz="2400" dirty="0"/>
              <a:t>О</a:t>
            </a:r>
            <a:r>
              <a:rPr lang="ru-RU" sz="2400" baseline="-25000" dirty="0"/>
              <a:t>(г)</a:t>
            </a:r>
            <a:r>
              <a:rPr lang="ru-RU" sz="2400" dirty="0"/>
              <a:t>;    </a:t>
            </a:r>
            <a:r>
              <a:rPr lang="el-GR" sz="2400" dirty="0"/>
              <a:t>Δ</a:t>
            </a:r>
            <a:r>
              <a:rPr lang="ru-RU" sz="2400" dirty="0"/>
              <a:t>Н= 44 кДж/моль, </a:t>
            </a:r>
            <a:r>
              <a:rPr lang="el-GR" sz="2400" dirty="0"/>
              <a:t>Δ</a:t>
            </a:r>
            <a:r>
              <a:rPr lang="en-US" sz="2400" dirty="0"/>
              <a:t>S&gt;0</a:t>
            </a:r>
            <a:endParaRPr lang="ru-RU" sz="2400" dirty="0"/>
          </a:p>
          <a:p>
            <a:pPr marL="0" indent="0" eaLnBrk="1" hangingPunct="1">
              <a:buFontTx/>
              <a:buNone/>
              <a:defRPr/>
            </a:pPr>
            <a:r>
              <a:rPr lang="ru-RU" sz="2400" dirty="0" err="1"/>
              <a:t>Розчинення</a:t>
            </a:r>
            <a:r>
              <a:rPr lang="ru-RU" sz="2400" dirty="0"/>
              <a:t> </a:t>
            </a:r>
            <a:r>
              <a:rPr lang="en-US" sz="2400" dirty="0" err="1"/>
              <a:t>KCl</a:t>
            </a:r>
            <a:r>
              <a:rPr lang="ru-RU" sz="2400" dirty="0"/>
              <a:t>: </a:t>
            </a:r>
          </a:p>
          <a:p>
            <a:pPr marL="0" indent="0" eaLnBrk="1" hangingPunct="1">
              <a:buFontTx/>
              <a:buNone/>
              <a:defRPr/>
            </a:pPr>
            <a:r>
              <a:rPr lang="ru-RU" sz="2400" dirty="0"/>
              <a:t>      </a:t>
            </a:r>
            <a:r>
              <a:rPr lang="en-US" sz="2400" dirty="0" err="1"/>
              <a:t>KCl</a:t>
            </a:r>
            <a:r>
              <a:rPr lang="ru-RU" sz="2400" baseline="-25000" dirty="0"/>
              <a:t>(к) </a:t>
            </a:r>
            <a:r>
              <a:rPr lang="ru-RU" sz="2400" dirty="0"/>
              <a:t>+ Н</a:t>
            </a:r>
            <a:r>
              <a:rPr lang="ru-RU" sz="2400" baseline="-25000" dirty="0"/>
              <a:t>2</a:t>
            </a:r>
            <a:r>
              <a:rPr lang="ru-RU" sz="2400" dirty="0"/>
              <a:t>О →</a:t>
            </a:r>
            <a:r>
              <a:rPr lang="ru-RU" sz="2400" dirty="0" err="1" smtClean="0"/>
              <a:t>К</a:t>
            </a:r>
            <a:r>
              <a:rPr lang="ru-RU" sz="2800" baseline="30000" dirty="0" err="1" smtClean="0"/>
              <a:t>+</a:t>
            </a:r>
            <a:r>
              <a:rPr lang="ru-RU" sz="2400" baseline="-25000" dirty="0" err="1" smtClean="0"/>
              <a:t>водн.р</a:t>
            </a:r>
            <a:r>
              <a:rPr lang="ru-RU" sz="2400" baseline="-25000" dirty="0" smtClean="0"/>
              <a:t>. </a:t>
            </a:r>
            <a:r>
              <a:rPr lang="ru-RU" sz="2400" dirty="0"/>
              <a:t>+ </a:t>
            </a:r>
            <a:r>
              <a:rPr lang="en-US" sz="2400" dirty="0"/>
              <a:t>Cl</a:t>
            </a:r>
            <a:r>
              <a:rPr lang="ru-RU" sz="2800" baseline="30000" dirty="0" smtClean="0"/>
              <a:t>-</a:t>
            </a:r>
            <a:r>
              <a:rPr lang="ru-RU" sz="2400" baseline="-25000" dirty="0" err="1" smtClean="0"/>
              <a:t>водн.р</a:t>
            </a:r>
            <a:r>
              <a:rPr lang="ru-RU" sz="2400" baseline="-25000" dirty="0" smtClean="0"/>
              <a:t>. </a:t>
            </a:r>
            <a:r>
              <a:rPr lang="ru-RU" sz="2400" dirty="0"/>
              <a:t>;</a:t>
            </a:r>
            <a:r>
              <a:rPr lang="el-GR" sz="2000" dirty="0"/>
              <a:t> </a:t>
            </a:r>
            <a:r>
              <a:rPr lang="ru-RU" sz="2000" dirty="0"/>
              <a:t>     </a:t>
            </a:r>
            <a:r>
              <a:rPr lang="el-GR" sz="2400" dirty="0"/>
              <a:t>Δ</a:t>
            </a:r>
            <a:r>
              <a:rPr lang="ru-RU" sz="2400" dirty="0"/>
              <a:t>Н= 19 кДж/моль, </a:t>
            </a:r>
            <a:r>
              <a:rPr lang="el-GR" sz="2400" dirty="0"/>
              <a:t>Δ</a:t>
            </a:r>
            <a:r>
              <a:rPr lang="en-US" sz="2400" dirty="0"/>
              <a:t>S&gt;0</a:t>
            </a:r>
            <a:endParaRPr lang="ru-RU" sz="2400" dirty="0"/>
          </a:p>
          <a:p>
            <a:pPr marL="0" indent="0" eaLnBrk="1" hangingPunct="1">
              <a:buFontTx/>
              <a:buNone/>
              <a:defRPr/>
            </a:pPr>
            <a:r>
              <a:rPr lang="ru-RU" sz="2400" dirty="0" err="1"/>
              <a:t>Термічна</a:t>
            </a:r>
            <a:r>
              <a:rPr lang="ru-RU" sz="2400" dirty="0"/>
              <a:t> </a:t>
            </a:r>
            <a:r>
              <a:rPr lang="ru-RU" sz="2400" dirty="0" err="1"/>
              <a:t>дисоціація</a:t>
            </a:r>
            <a:r>
              <a:rPr lang="ru-RU" sz="2400" dirty="0"/>
              <a:t> (</a:t>
            </a:r>
            <a:r>
              <a:rPr lang="en-US" sz="2400" dirty="0"/>
              <a:t>NH</a:t>
            </a:r>
            <a:r>
              <a:rPr lang="en-US" sz="2400" baseline="-25000" dirty="0"/>
              <a:t>4</a:t>
            </a:r>
            <a:r>
              <a:rPr lang="en-US" sz="2400" dirty="0"/>
              <a:t>)</a:t>
            </a:r>
            <a:r>
              <a:rPr lang="en-US" sz="2400" baseline="-25000" dirty="0"/>
              <a:t>2</a:t>
            </a:r>
            <a:r>
              <a:rPr lang="en-US" sz="2400" dirty="0"/>
              <a:t>CO</a:t>
            </a:r>
            <a:r>
              <a:rPr lang="en-US" sz="2400" baseline="-25000" dirty="0"/>
              <a:t>3</a:t>
            </a:r>
            <a:r>
              <a:rPr lang="ru-RU" sz="2400" dirty="0"/>
              <a:t>:</a:t>
            </a:r>
          </a:p>
          <a:p>
            <a:pPr marL="0" indent="0" eaLnBrk="1" hangingPunct="1">
              <a:buFontTx/>
              <a:buNone/>
              <a:defRPr/>
            </a:pPr>
            <a:r>
              <a:rPr lang="ru-RU" sz="2400" dirty="0"/>
              <a:t>(</a:t>
            </a:r>
            <a:r>
              <a:rPr lang="en-US" sz="2400" dirty="0"/>
              <a:t>NH</a:t>
            </a:r>
            <a:r>
              <a:rPr lang="en-US" sz="2400" baseline="-25000" dirty="0"/>
              <a:t>4</a:t>
            </a:r>
            <a:r>
              <a:rPr lang="en-US" sz="2400" dirty="0"/>
              <a:t>)</a:t>
            </a:r>
            <a:r>
              <a:rPr lang="en-US" sz="2400" baseline="-25000" dirty="0"/>
              <a:t>2</a:t>
            </a:r>
            <a:r>
              <a:rPr lang="en-US" sz="2400" dirty="0"/>
              <a:t>CO</a:t>
            </a:r>
            <a:r>
              <a:rPr lang="en-US" sz="2400" baseline="-25000" dirty="0"/>
              <a:t>3</a:t>
            </a:r>
            <a:r>
              <a:rPr lang="ru-RU" sz="2400" baseline="-25000" dirty="0"/>
              <a:t> </a:t>
            </a:r>
            <a:r>
              <a:rPr lang="en-US" sz="2400" dirty="0"/>
              <a:t>→</a:t>
            </a:r>
            <a:r>
              <a:rPr lang="ru-RU" sz="2400" dirty="0"/>
              <a:t>2</a:t>
            </a:r>
            <a:r>
              <a:rPr lang="en-US" sz="2400" dirty="0"/>
              <a:t>NH</a:t>
            </a:r>
            <a:r>
              <a:rPr lang="en-US" sz="2400" baseline="-25000" dirty="0"/>
              <a:t>3(</a:t>
            </a:r>
            <a:r>
              <a:rPr lang="ru-RU" sz="2400" baseline="-25000" dirty="0"/>
              <a:t>г</a:t>
            </a:r>
            <a:r>
              <a:rPr lang="en-US" sz="2400" baseline="-25000" dirty="0"/>
              <a:t>) </a:t>
            </a:r>
            <a:r>
              <a:rPr lang="en-US" sz="2400" dirty="0"/>
              <a:t>+ CO</a:t>
            </a:r>
            <a:r>
              <a:rPr lang="en-US" sz="2400" baseline="-25000" dirty="0"/>
              <a:t>2(</a:t>
            </a:r>
            <a:r>
              <a:rPr lang="ru-RU" sz="2400" baseline="-25000" dirty="0"/>
              <a:t>г</a:t>
            </a:r>
            <a:r>
              <a:rPr lang="en-US" sz="2400" baseline="-25000" dirty="0"/>
              <a:t>)</a:t>
            </a:r>
            <a:r>
              <a:rPr lang="en-US" sz="2400" dirty="0"/>
              <a:t>+</a:t>
            </a:r>
            <a:r>
              <a:rPr lang="ru-RU" sz="2400" dirty="0"/>
              <a:t>Н</a:t>
            </a:r>
            <a:r>
              <a:rPr lang="ru-RU" sz="2400" baseline="-25000" dirty="0"/>
              <a:t>2</a:t>
            </a:r>
            <a:r>
              <a:rPr lang="ru-RU" sz="2400" dirty="0"/>
              <a:t>О;   </a:t>
            </a:r>
            <a:r>
              <a:rPr lang="el-GR" sz="2400" dirty="0"/>
              <a:t>Δ</a:t>
            </a:r>
            <a:r>
              <a:rPr lang="ru-RU" sz="2400" dirty="0"/>
              <a:t>Н= 68 кДж/моль, </a:t>
            </a:r>
            <a:r>
              <a:rPr lang="el-GR" sz="2400" dirty="0"/>
              <a:t>Δ</a:t>
            </a:r>
            <a:r>
              <a:rPr lang="en-US" sz="2400" dirty="0"/>
              <a:t>S&gt;0</a:t>
            </a:r>
            <a:endParaRPr lang="ru-RU" sz="2400" dirty="0"/>
          </a:p>
          <a:p>
            <a:pPr marL="0" indent="0" eaLnBrk="1" hangingPunct="1">
              <a:buFontTx/>
              <a:buNone/>
              <a:defRPr/>
            </a:pPr>
            <a:endParaRPr lang="ru-RU" sz="2400" dirty="0"/>
          </a:p>
          <a:p>
            <a:pPr marL="0" indent="0" eaLnBrk="1" hangingPunct="1">
              <a:buFontTx/>
              <a:buNone/>
              <a:defRPr/>
            </a:pPr>
            <a:r>
              <a:rPr lang="ru-RU" dirty="0"/>
              <a:t>=&gt;</a:t>
            </a:r>
            <a:r>
              <a:rPr lang="ru-RU" sz="2400" b="1" dirty="0">
                <a:solidFill>
                  <a:srgbClr val="C00000"/>
                </a:solidFill>
              </a:rPr>
              <a:t> ЕНТРОПІЯ</a:t>
            </a:r>
            <a:r>
              <a:rPr lang="ru-RU" sz="2400" dirty="0"/>
              <a:t> </a:t>
            </a:r>
            <a:r>
              <a:rPr lang="ru-RU" sz="2400" spc="-150" dirty="0"/>
              <a:t>–   </a:t>
            </a:r>
            <a:r>
              <a:rPr lang="ru-RU" sz="2400" spc="-150" dirty="0" err="1"/>
              <a:t>кількісна</a:t>
            </a:r>
            <a:r>
              <a:rPr lang="ru-RU" sz="2400" spc="-150" dirty="0"/>
              <a:t> </a:t>
            </a:r>
            <a:r>
              <a:rPr lang="ru-RU" sz="2400" spc="-150" dirty="0" err="1"/>
              <a:t>міра</a:t>
            </a:r>
            <a:r>
              <a:rPr lang="ru-RU" sz="2400" spc="-150" dirty="0"/>
              <a:t> </a:t>
            </a:r>
            <a:r>
              <a:rPr lang="ru-RU" sz="2400" spc="-150" dirty="0" err="1"/>
              <a:t>безладу</a:t>
            </a:r>
            <a:r>
              <a:rPr lang="ru-RU" sz="2400" spc="-150" dirty="0"/>
              <a:t> в </a:t>
            </a:r>
            <a:r>
              <a:rPr lang="ru-RU" sz="2400" spc="-150" dirty="0" err="1"/>
              <a:t>системі</a:t>
            </a:r>
            <a:endParaRPr lang="ru-RU" spc="-150" dirty="0"/>
          </a:p>
          <a:p>
            <a:pPr marL="0" indent="0" eaLnBrk="1" hangingPunct="1">
              <a:buFontTx/>
              <a:buNone/>
              <a:defRPr/>
            </a:pPr>
            <a:endParaRPr lang="ru-RU" sz="2400" dirty="0"/>
          </a:p>
          <a:p>
            <a:pPr marL="0" indent="0" eaLnBrk="1" hangingPunct="1">
              <a:buFontTx/>
              <a:buNone/>
              <a:defRPr/>
            </a:pPr>
            <a:endParaRPr lang="en-US" sz="2000" dirty="0"/>
          </a:p>
          <a:p>
            <a:pPr marL="0" indent="0" eaLnBrk="1" hangingPunct="1">
              <a:buFontTx/>
              <a:buNone/>
              <a:defRPr/>
            </a:pPr>
            <a:endParaRPr lang="ru-RU" sz="2400" dirty="0"/>
          </a:p>
        </p:txBody>
      </p:sp>
      <p:pic>
        <p:nvPicPr>
          <p:cNvPr id="3993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84438" y="2463800"/>
            <a:ext cx="1479550" cy="925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939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03825" y="2463800"/>
            <a:ext cx="1384300" cy="79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Text Box 3"/>
          <p:cNvSpPr txBox="1">
            <a:spLocks noChangeArrowheads="1"/>
          </p:cNvSpPr>
          <p:nvPr/>
        </p:nvSpPr>
        <p:spPr bwMode="auto">
          <a:xfrm>
            <a:off x="755650" y="2708275"/>
            <a:ext cx="7848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40962" name="Rectangle 4"/>
          <p:cNvSpPr>
            <a:spLocks noGrp="1" noChangeArrowheads="1"/>
          </p:cNvSpPr>
          <p:nvPr>
            <p:ph type="ctrTitle"/>
          </p:nvPr>
        </p:nvSpPr>
        <p:spPr>
          <a:xfrm>
            <a:off x="900113" y="1916113"/>
            <a:ext cx="7772400" cy="2879725"/>
          </a:xfrm>
        </p:spPr>
        <p:txBody>
          <a:bodyPr/>
          <a:lstStyle/>
          <a:p>
            <a:pPr eaLnBrk="1" hangingPunct="1"/>
            <a:r>
              <a:rPr lang="ru-RU"/>
              <a:t/>
            </a:r>
            <a:br>
              <a:rPr lang="ru-RU"/>
            </a:br>
            <a:endParaRPr lang="ru-RU"/>
          </a:p>
        </p:txBody>
      </p:sp>
      <p:sp>
        <p:nvSpPr>
          <p:cNvPr id="40963" name="Text Box 5"/>
          <p:cNvSpPr txBox="1">
            <a:spLocks noChangeArrowheads="1"/>
          </p:cNvSpPr>
          <p:nvPr/>
        </p:nvSpPr>
        <p:spPr bwMode="auto">
          <a:xfrm>
            <a:off x="3924300" y="1844675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40964" name="Text Box 6"/>
          <p:cNvSpPr txBox="1">
            <a:spLocks noChangeArrowheads="1"/>
          </p:cNvSpPr>
          <p:nvPr/>
        </p:nvSpPr>
        <p:spPr bwMode="auto">
          <a:xfrm>
            <a:off x="2555875" y="1484313"/>
            <a:ext cx="396081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40965" name="Text Box 7"/>
          <p:cNvSpPr txBox="1">
            <a:spLocks noChangeArrowheads="1"/>
          </p:cNvSpPr>
          <p:nvPr/>
        </p:nvSpPr>
        <p:spPr bwMode="auto">
          <a:xfrm>
            <a:off x="1258888" y="4427538"/>
            <a:ext cx="6659562" cy="2430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  <a:p>
            <a:pPr>
              <a:spcBef>
                <a:spcPct val="50000"/>
              </a:spcBef>
            </a:pPr>
            <a:endParaRPr lang="ru-RU"/>
          </a:p>
          <a:p>
            <a:pPr>
              <a:spcBef>
                <a:spcPct val="50000"/>
              </a:spcBef>
            </a:pPr>
            <a:endParaRPr lang="ru-RU"/>
          </a:p>
          <a:p>
            <a:pPr>
              <a:spcBef>
                <a:spcPct val="50000"/>
              </a:spcBef>
            </a:pPr>
            <a:endParaRPr lang="ru-RU"/>
          </a:p>
          <a:p>
            <a:pPr>
              <a:spcBef>
                <a:spcPct val="50000"/>
              </a:spcBef>
            </a:pPr>
            <a:endParaRPr lang="ru-RU"/>
          </a:p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40966" name="Text Box 8"/>
          <p:cNvSpPr txBox="1">
            <a:spLocks noChangeArrowheads="1"/>
          </p:cNvSpPr>
          <p:nvPr/>
        </p:nvSpPr>
        <p:spPr bwMode="auto">
          <a:xfrm>
            <a:off x="863600" y="46038"/>
            <a:ext cx="7632700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b="1" dirty="0" err="1">
                <a:solidFill>
                  <a:srgbClr val="C00000"/>
                </a:solidFill>
              </a:rPr>
              <a:t>Формулювання</a:t>
            </a:r>
            <a:r>
              <a:rPr lang="ru-RU" sz="2800" b="1" dirty="0">
                <a:solidFill>
                  <a:srgbClr val="C00000"/>
                </a:solidFill>
              </a:rPr>
              <a:t> ІІ закону </a:t>
            </a:r>
            <a:r>
              <a:rPr lang="ru-RU" sz="2800" b="1" dirty="0" err="1">
                <a:solidFill>
                  <a:srgbClr val="C00000"/>
                </a:solidFill>
              </a:rPr>
              <a:t>термодинаміки</a:t>
            </a:r>
            <a:r>
              <a:rPr lang="ru-RU" sz="2800" b="1" dirty="0">
                <a:solidFill>
                  <a:srgbClr val="C00000"/>
                </a:solidFill>
              </a:rPr>
              <a:t> :</a:t>
            </a:r>
          </a:p>
        </p:txBody>
      </p:sp>
      <p:sp>
        <p:nvSpPr>
          <p:cNvPr id="40967" name="Text Box 9"/>
          <p:cNvSpPr txBox="1">
            <a:spLocks noChangeArrowheads="1"/>
          </p:cNvSpPr>
          <p:nvPr/>
        </p:nvSpPr>
        <p:spPr bwMode="auto">
          <a:xfrm>
            <a:off x="1547813" y="5445125"/>
            <a:ext cx="6408737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40968" name="Text Box 10"/>
          <p:cNvSpPr txBox="1">
            <a:spLocks noChangeArrowheads="1"/>
          </p:cNvSpPr>
          <p:nvPr/>
        </p:nvSpPr>
        <p:spPr bwMode="auto">
          <a:xfrm>
            <a:off x="0" y="573088"/>
            <a:ext cx="9144000" cy="5386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i="1" dirty="0" err="1"/>
              <a:t>Клаузіус</a:t>
            </a:r>
            <a:r>
              <a:rPr lang="ru-RU" sz="2000" i="1" dirty="0"/>
              <a:t>: теплота не </a:t>
            </a:r>
            <a:r>
              <a:rPr lang="ru-RU" sz="2000" i="1" dirty="0" err="1"/>
              <a:t>може</a:t>
            </a:r>
            <a:r>
              <a:rPr lang="ru-RU" sz="2000" i="1" dirty="0"/>
              <a:t> сама </a:t>
            </a:r>
            <a:r>
              <a:rPr lang="ru-RU" sz="2000" i="1" dirty="0" err="1"/>
              <a:t>переходити</a:t>
            </a:r>
            <a:r>
              <a:rPr lang="ru-RU" sz="2000" i="1" dirty="0"/>
              <a:t> </a:t>
            </a:r>
            <a:r>
              <a:rPr lang="ru-RU" sz="2000" i="1" dirty="0" err="1"/>
              <a:t>від</a:t>
            </a:r>
            <a:r>
              <a:rPr lang="ru-RU" sz="2000" i="1" dirty="0"/>
              <a:t> холодного </a:t>
            </a:r>
            <a:r>
              <a:rPr lang="ru-RU" sz="2000" i="1" dirty="0" err="1"/>
              <a:t>тіла</a:t>
            </a:r>
            <a:r>
              <a:rPr lang="ru-RU" sz="2000" i="1" dirty="0"/>
              <a:t> до </a:t>
            </a:r>
            <a:r>
              <a:rPr lang="ru-RU" sz="2000" i="1" dirty="0" err="1"/>
              <a:t>гарячого</a:t>
            </a:r>
            <a:endParaRPr lang="ru-RU" sz="2000" i="1" dirty="0"/>
          </a:p>
          <a:p>
            <a:endParaRPr lang="uk-UA" sz="2000" i="1" dirty="0"/>
          </a:p>
          <a:p>
            <a:pPr algn="ctr"/>
            <a:r>
              <a:rPr lang="ru-RU" sz="2000" i="1" dirty="0" err="1"/>
              <a:t>Різні</a:t>
            </a:r>
            <a:r>
              <a:rPr lang="ru-RU" sz="2000" i="1" dirty="0"/>
              <a:t> </a:t>
            </a:r>
            <a:r>
              <a:rPr lang="ru-RU" sz="2000" i="1" dirty="0" err="1"/>
              <a:t>види</a:t>
            </a:r>
            <a:r>
              <a:rPr lang="ru-RU" sz="2000" i="1" dirty="0"/>
              <a:t> </a:t>
            </a:r>
            <a:r>
              <a:rPr lang="ru-RU" sz="2000" i="1" dirty="0" err="1"/>
              <a:t>енергії</a:t>
            </a:r>
            <a:r>
              <a:rPr lang="ru-RU" sz="2000" i="1" dirty="0"/>
              <a:t> </a:t>
            </a:r>
            <a:r>
              <a:rPr lang="ru-RU" sz="2000" i="1" dirty="0" err="1"/>
              <a:t>прагнуть</a:t>
            </a:r>
            <a:r>
              <a:rPr lang="ru-RU" sz="2000" i="1" dirty="0"/>
              <a:t> </a:t>
            </a:r>
            <a:r>
              <a:rPr lang="ru-RU" sz="2000" i="1" dirty="0" err="1"/>
              <a:t>перетворитися</a:t>
            </a:r>
            <a:r>
              <a:rPr lang="ru-RU" sz="2000" i="1" dirty="0"/>
              <a:t> в теплоту, а теплота, в свою </a:t>
            </a:r>
            <a:r>
              <a:rPr lang="ru-RU" sz="2000" i="1" dirty="0" err="1"/>
              <a:t>чергу</a:t>
            </a:r>
            <a:r>
              <a:rPr lang="ru-RU" sz="2000" i="1" dirty="0"/>
              <a:t>, </a:t>
            </a:r>
            <a:r>
              <a:rPr lang="ru-RU" sz="2000" i="1" dirty="0" err="1"/>
              <a:t>прагне</a:t>
            </a:r>
            <a:r>
              <a:rPr lang="ru-RU" sz="2000" i="1" dirty="0"/>
              <a:t> </a:t>
            </a:r>
            <a:r>
              <a:rPr lang="ru-RU" sz="2000" i="1" dirty="0" err="1"/>
              <a:t>розсіятися</a:t>
            </a:r>
            <a:r>
              <a:rPr lang="ru-RU" sz="2000" i="1" dirty="0"/>
              <a:t>, </a:t>
            </a:r>
            <a:r>
              <a:rPr lang="ru-RU" sz="2000" i="1" dirty="0" err="1"/>
              <a:t>тобто</a:t>
            </a:r>
            <a:r>
              <a:rPr lang="ru-RU" sz="2000" i="1" dirty="0"/>
              <a:t> теплоту </a:t>
            </a:r>
            <a:r>
              <a:rPr lang="ru-RU" sz="2000" i="1" dirty="0" err="1"/>
              <a:t>можна</a:t>
            </a:r>
            <a:r>
              <a:rPr lang="ru-RU" sz="2000" i="1" dirty="0"/>
              <a:t> </a:t>
            </a:r>
            <a:r>
              <a:rPr lang="ru-RU" sz="2000" i="1" dirty="0" err="1"/>
              <a:t>повністю</a:t>
            </a:r>
            <a:r>
              <a:rPr lang="ru-RU" sz="2000" i="1" dirty="0"/>
              <a:t> </a:t>
            </a:r>
            <a:r>
              <a:rPr lang="ru-RU" sz="2000" i="1" dirty="0" err="1"/>
              <a:t>перетворити</a:t>
            </a:r>
            <a:r>
              <a:rPr lang="ru-RU" sz="2000" i="1" dirty="0"/>
              <a:t> в роботу.</a:t>
            </a:r>
          </a:p>
          <a:p>
            <a:r>
              <a:rPr lang="ru-RU" sz="2000" i="1" dirty="0"/>
              <a:t> </a:t>
            </a:r>
            <a:r>
              <a:rPr lang="ru-RU" sz="2000" i="1" dirty="0">
                <a:solidFill>
                  <a:srgbClr val="990000"/>
                </a:solidFill>
              </a:rPr>
              <a:t>Або:</a:t>
            </a:r>
            <a:r>
              <a:rPr lang="ru-RU" sz="2000" i="1" dirty="0"/>
              <a:t> </a:t>
            </a:r>
          </a:p>
          <a:p>
            <a:endParaRPr lang="ru-RU" sz="2000" i="1" dirty="0"/>
          </a:p>
          <a:p>
            <a:pPr algn="ctr"/>
            <a:r>
              <a:rPr lang="ru-RU" sz="2000" i="1" dirty="0"/>
              <a:t>Всякий </a:t>
            </a:r>
            <a:r>
              <a:rPr lang="ru-RU" sz="2000" i="1" dirty="0" err="1"/>
              <a:t>мимовільний</a:t>
            </a:r>
            <a:r>
              <a:rPr lang="ru-RU" sz="2000" i="1" dirty="0"/>
              <a:t> </a:t>
            </a:r>
            <a:r>
              <a:rPr lang="ru-RU" sz="2000" i="1" dirty="0" err="1"/>
              <a:t>процес</a:t>
            </a:r>
            <a:r>
              <a:rPr lang="ru-RU" sz="2000" i="1" dirty="0"/>
              <a:t> в </a:t>
            </a:r>
            <a:r>
              <a:rPr lang="ru-RU" sz="2000" i="1" dirty="0" err="1"/>
              <a:t>ізольованій</a:t>
            </a:r>
            <a:r>
              <a:rPr lang="ru-RU" sz="2000" i="1" dirty="0"/>
              <a:t> </a:t>
            </a:r>
            <a:r>
              <a:rPr lang="ru-RU" sz="2000" i="1" dirty="0" err="1"/>
              <a:t>системі</a:t>
            </a:r>
            <a:r>
              <a:rPr lang="ru-RU" sz="2000" i="1" dirty="0"/>
              <a:t> </a:t>
            </a:r>
            <a:r>
              <a:rPr lang="ru-RU" sz="2000" i="1" dirty="0" err="1"/>
              <a:t>йде</a:t>
            </a:r>
            <a:r>
              <a:rPr lang="ru-RU" sz="2000" i="1" dirty="0"/>
              <a:t> </a:t>
            </a:r>
            <a:r>
              <a:rPr lang="ru-RU" sz="2000" i="1" dirty="0" err="1"/>
              <a:t>зі</a:t>
            </a:r>
            <a:r>
              <a:rPr lang="ru-RU" sz="2000" i="1" dirty="0"/>
              <a:t> </a:t>
            </a:r>
            <a:r>
              <a:rPr lang="ru-RU" sz="2000" i="1" dirty="0" err="1"/>
              <a:t>зростанням</a:t>
            </a:r>
            <a:r>
              <a:rPr lang="ru-RU" sz="2000" i="1" dirty="0"/>
              <a:t> </a:t>
            </a:r>
            <a:r>
              <a:rPr lang="ru-RU" sz="2000" i="1" dirty="0" err="1"/>
              <a:t>ентропії</a:t>
            </a:r>
            <a:r>
              <a:rPr lang="ru-RU" sz="2000" i="1" dirty="0"/>
              <a:t>.</a:t>
            </a:r>
          </a:p>
          <a:p>
            <a:pPr algn="ctr"/>
            <a:r>
              <a:rPr lang="ru-RU" sz="2000" i="1" dirty="0">
                <a:solidFill>
                  <a:srgbClr val="000000"/>
                </a:solidFill>
              </a:rPr>
              <a:t>Теплова смерть - стан </a:t>
            </a:r>
            <a:r>
              <a:rPr lang="ru-RU" sz="2000" i="1" dirty="0" err="1">
                <a:solidFill>
                  <a:srgbClr val="000000"/>
                </a:solidFill>
              </a:rPr>
              <a:t>max</a:t>
            </a:r>
            <a:r>
              <a:rPr lang="ru-RU" sz="2000" i="1" dirty="0">
                <a:solidFill>
                  <a:srgbClr val="000000"/>
                </a:solidFill>
              </a:rPr>
              <a:t> </a:t>
            </a:r>
            <a:r>
              <a:rPr lang="ru-RU" sz="2000" i="1" dirty="0" err="1">
                <a:solidFill>
                  <a:srgbClr val="000000"/>
                </a:solidFill>
              </a:rPr>
              <a:t>ентропії</a:t>
            </a:r>
            <a:r>
              <a:rPr lang="ru-RU" sz="2000" i="1" dirty="0">
                <a:solidFill>
                  <a:srgbClr val="000000"/>
                </a:solidFill>
              </a:rPr>
              <a:t>. </a:t>
            </a:r>
            <a:r>
              <a:rPr lang="ru-RU" sz="2000" i="1" dirty="0" err="1">
                <a:solidFill>
                  <a:srgbClr val="000000"/>
                </a:solidFill>
              </a:rPr>
              <a:t>Нашому</a:t>
            </a:r>
            <a:r>
              <a:rPr lang="ru-RU" sz="2000" i="1" dirty="0">
                <a:solidFill>
                  <a:srgbClr val="000000"/>
                </a:solidFill>
              </a:rPr>
              <a:t> </a:t>
            </a:r>
            <a:r>
              <a:rPr lang="ru-RU" sz="2000" i="1" dirty="0" err="1">
                <a:solidFill>
                  <a:srgbClr val="000000"/>
                </a:solidFill>
              </a:rPr>
              <a:t>Всесвіту</a:t>
            </a:r>
            <a:r>
              <a:rPr lang="ru-RU" sz="2000" i="1" dirty="0">
                <a:solidFill>
                  <a:srgbClr val="000000"/>
                </a:solidFill>
              </a:rPr>
              <a:t> не </a:t>
            </a:r>
            <a:r>
              <a:rPr lang="ru-RU" sz="2000" i="1" dirty="0" err="1">
                <a:solidFill>
                  <a:srgbClr val="000000"/>
                </a:solidFill>
              </a:rPr>
              <a:t>загрожує</a:t>
            </a:r>
            <a:r>
              <a:rPr lang="ru-RU" sz="2000" i="1" dirty="0">
                <a:solidFill>
                  <a:srgbClr val="000000"/>
                </a:solidFill>
              </a:rPr>
              <a:t>.</a:t>
            </a:r>
          </a:p>
          <a:p>
            <a:pPr algn="ctr"/>
            <a:endParaRPr lang="ru-RU" sz="2000" i="1" dirty="0">
              <a:solidFill>
                <a:srgbClr val="000000"/>
              </a:solidFill>
            </a:endParaRPr>
          </a:p>
          <a:p>
            <a:pPr algn="ctr"/>
            <a:r>
              <a:rPr lang="ru-RU" sz="2000" b="1" i="1" dirty="0">
                <a:solidFill>
                  <a:srgbClr val="C00000"/>
                </a:solidFill>
              </a:rPr>
              <a:t>Постулат Планка (1911-1912 </a:t>
            </a:r>
            <a:r>
              <a:rPr lang="ru-RU" sz="2000" b="1" i="1" dirty="0" err="1">
                <a:solidFill>
                  <a:srgbClr val="C00000"/>
                </a:solidFill>
              </a:rPr>
              <a:t>рр</a:t>
            </a:r>
            <a:r>
              <a:rPr lang="ru-RU" sz="2000" b="1" i="1" dirty="0">
                <a:solidFill>
                  <a:srgbClr val="C00000"/>
                </a:solidFill>
              </a:rPr>
              <a:t>): </a:t>
            </a:r>
            <a:r>
              <a:rPr lang="ru-RU" sz="2000" i="1" dirty="0"/>
              <a:t>«при абсолютному </a:t>
            </a:r>
            <a:r>
              <a:rPr lang="ru-RU" sz="2000" i="1" dirty="0" err="1"/>
              <a:t>нулі</a:t>
            </a:r>
            <a:r>
              <a:rPr lang="ru-RU" sz="2000" i="1" dirty="0"/>
              <a:t> </a:t>
            </a:r>
            <a:r>
              <a:rPr lang="ru-RU" sz="2000" i="1" dirty="0" err="1"/>
              <a:t>ентропія</a:t>
            </a:r>
            <a:r>
              <a:rPr lang="ru-RU" sz="2000" i="1" dirty="0"/>
              <a:t> </a:t>
            </a:r>
            <a:r>
              <a:rPr lang="ru-RU" sz="2000" i="1" dirty="0" err="1"/>
              <a:t>індивідуального</a:t>
            </a:r>
            <a:r>
              <a:rPr lang="ru-RU" sz="2000" i="1" dirty="0"/>
              <a:t> </a:t>
            </a:r>
            <a:r>
              <a:rPr lang="ru-RU" sz="2000" i="1" dirty="0" err="1"/>
              <a:t>кристала</a:t>
            </a:r>
            <a:r>
              <a:rPr lang="ru-RU" sz="2000" i="1" dirty="0"/>
              <a:t> (</a:t>
            </a:r>
            <a:r>
              <a:rPr lang="ru-RU" sz="2000" i="1" dirty="0" err="1"/>
              <a:t>речовини</a:t>
            </a:r>
            <a:r>
              <a:rPr lang="ru-RU" sz="2000" i="1" dirty="0"/>
              <a:t> з </a:t>
            </a:r>
            <a:r>
              <a:rPr lang="ru-RU" sz="2000" i="1" dirty="0" err="1"/>
              <a:t>індивідуальної</a:t>
            </a:r>
            <a:r>
              <a:rPr lang="ru-RU" sz="2000" i="1" dirty="0"/>
              <a:t> </a:t>
            </a:r>
            <a:r>
              <a:rPr lang="ru-RU" sz="2000" i="1" dirty="0" err="1"/>
              <a:t>кристалічною</a:t>
            </a:r>
            <a:r>
              <a:rPr lang="ru-RU" sz="2000" i="1" dirty="0"/>
              <a:t> </a:t>
            </a:r>
            <a:r>
              <a:rPr lang="ru-RU" sz="2000" i="1" dirty="0" err="1"/>
              <a:t>решіткою</a:t>
            </a:r>
            <a:r>
              <a:rPr lang="ru-RU" sz="2000" i="1" dirty="0"/>
              <a:t>) </a:t>
            </a:r>
            <a:r>
              <a:rPr lang="ru-RU" sz="2000" i="1" dirty="0" err="1"/>
              <a:t>дорівнює</a:t>
            </a:r>
            <a:r>
              <a:rPr lang="ru-RU" sz="2000" i="1" dirty="0"/>
              <a:t> нулю» - </a:t>
            </a:r>
            <a:r>
              <a:rPr lang="en-US" sz="2000" i="1" dirty="0"/>
              <a:t>S</a:t>
            </a:r>
            <a:r>
              <a:rPr lang="en-US" sz="2000" i="1" baseline="-25000" dirty="0"/>
              <a:t>0</a:t>
            </a:r>
            <a:r>
              <a:rPr lang="en-US" sz="2000" i="1" dirty="0"/>
              <a:t>=0.</a:t>
            </a:r>
            <a:endParaRPr lang="ru-RU" sz="2000" i="1" dirty="0"/>
          </a:p>
          <a:p>
            <a:endParaRPr lang="ru-RU" sz="2000" i="1" dirty="0"/>
          </a:p>
          <a:p>
            <a:pPr algn="ctr"/>
            <a:r>
              <a:rPr lang="ru-RU" sz="2000" i="1" dirty="0"/>
              <a:t> </a:t>
            </a:r>
            <a:r>
              <a:rPr lang="ru-RU" sz="2000" i="1" dirty="0" err="1"/>
              <a:t>Цей</a:t>
            </a:r>
            <a:r>
              <a:rPr lang="ru-RU" sz="2000" i="1" dirty="0"/>
              <a:t> принцип </a:t>
            </a:r>
            <a:r>
              <a:rPr lang="ru-RU" sz="2000" i="1" dirty="0" err="1"/>
              <a:t>називають</a:t>
            </a:r>
            <a:r>
              <a:rPr lang="ru-RU" sz="2000" i="1" dirty="0"/>
              <a:t> </a:t>
            </a:r>
            <a:r>
              <a:rPr lang="ru-RU" sz="2000" b="1" cap="all" dirty="0">
                <a:solidFill>
                  <a:srgbClr val="FF0000"/>
                </a:solidFill>
              </a:rPr>
              <a:t>ІІІ законом </a:t>
            </a:r>
            <a:r>
              <a:rPr lang="ru-RU" sz="2000" b="1" cap="all" dirty="0" err="1">
                <a:solidFill>
                  <a:srgbClr val="FF0000"/>
                </a:solidFill>
              </a:rPr>
              <a:t>термодинаміки</a:t>
            </a:r>
            <a:endParaRPr lang="ru-RU" sz="2000" b="1" cap="all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549275"/>
          </a:xfrm>
        </p:spPr>
        <p:txBody>
          <a:bodyPr/>
          <a:lstStyle/>
          <a:p>
            <a:pPr eaLnBrk="1" hangingPunct="1"/>
            <a:r>
              <a:rPr lang="ru-RU" sz="2400" b="1" dirty="0">
                <a:solidFill>
                  <a:srgbClr val="C00000"/>
                </a:solidFill>
              </a:rPr>
              <a:t>ЗАКОНОМІРНОСТІ У ЗМІНИ ЕНТРОПІЇ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400" y="476250"/>
            <a:ext cx="9118600" cy="6381750"/>
          </a:xfrm>
        </p:spPr>
        <p:txBody>
          <a:bodyPr/>
          <a:lstStyle/>
          <a:p>
            <a:pPr marL="0" indent="0" eaLnBrk="1" hangingPunct="1">
              <a:buFontTx/>
              <a:buNone/>
            </a:pPr>
            <a:r>
              <a:rPr lang="ru-RU" sz="2000" dirty="0"/>
              <a:t>У </a:t>
            </a:r>
            <a:r>
              <a:rPr lang="ru-RU" sz="2000" dirty="0" err="1"/>
              <a:t>розрахунках</a:t>
            </a:r>
            <a:r>
              <a:rPr lang="ru-RU" sz="2000" dirty="0"/>
              <a:t> </a:t>
            </a:r>
            <a:r>
              <a:rPr lang="ru-RU" sz="2000" dirty="0" err="1"/>
              <a:t>використовуються</a:t>
            </a:r>
            <a:r>
              <a:rPr lang="ru-RU" sz="2000" dirty="0"/>
              <a:t> </a:t>
            </a:r>
            <a:r>
              <a:rPr lang="ru-RU" sz="2000" dirty="0" err="1"/>
              <a:t>стандартні</a:t>
            </a:r>
            <a:r>
              <a:rPr lang="ru-RU" sz="2000" dirty="0"/>
              <a:t> </a:t>
            </a:r>
            <a:r>
              <a:rPr lang="ru-RU" sz="2000" dirty="0" err="1"/>
              <a:t>ентропії</a:t>
            </a:r>
            <a:r>
              <a:rPr lang="ru-RU" sz="2000" dirty="0"/>
              <a:t> ΔS0298 (</a:t>
            </a:r>
            <a:r>
              <a:rPr lang="ru-RU" sz="2000" dirty="0" err="1"/>
              <a:t>визначають</a:t>
            </a:r>
            <a:r>
              <a:rPr lang="ru-RU" sz="2000" dirty="0"/>
              <a:t> при 298 К і 101,325 кПа).</a:t>
            </a:r>
          </a:p>
          <a:p>
            <a:pPr marL="0" indent="0" eaLnBrk="1" hangingPunct="1">
              <a:buFontTx/>
              <a:buNone/>
            </a:pPr>
            <a:r>
              <a:rPr lang="ru-RU" sz="2000" dirty="0" err="1"/>
              <a:t>Ускладнення</a:t>
            </a:r>
            <a:r>
              <a:rPr lang="ru-RU" sz="2000" dirty="0"/>
              <a:t> молекул </a:t>
            </a:r>
            <a:r>
              <a:rPr lang="ru-RU" sz="2000" dirty="0" err="1"/>
              <a:t>обумовлює</a:t>
            </a:r>
            <a:r>
              <a:rPr lang="ru-RU" sz="2000" dirty="0"/>
              <a:t> </a:t>
            </a:r>
            <a:r>
              <a:rPr lang="ru-RU" sz="2000" dirty="0">
                <a:latin typeface="Calibri" pitchFamily="34" charset="0"/>
              </a:rPr>
              <a:t>↑ </a:t>
            </a:r>
            <a:r>
              <a:rPr lang="ru-RU" sz="2000" dirty="0" err="1"/>
              <a:t>ентропії</a:t>
            </a:r>
            <a:r>
              <a:rPr lang="ru-RU" sz="2000" dirty="0">
                <a:latin typeface="Calibri" pitchFamily="34" charset="0"/>
              </a:rPr>
              <a:t>:</a:t>
            </a:r>
          </a:p>
          <a:p>
            <a:pPr marL="0" indent="0" eaLnBrk="1" hangingPunct="1">
              <a:buFontTx/>
              <a:buNone/>
            </a:pPr>
            <a:r>
              <a:rPr lang="el-GR" sz="2000" dirty="0"/>
              <a:t>Δ</a:t>
            </a:r>
            <a:r>
              <a:rPr lang="en-US" sz="2000" dirty="0"/>
              <a:t>S</a:t>
            </a:r>
            <a:r>
              <a:rPr lang="ru-RU" sz="2000" baseline="30000" dirty="0"/>
              <a:t>0</a:t>
            </a:r>
            <a:r>
              <a:rPr lang="ru-RU" sz="2000" baseline="-25000" dirty="0"/>
              <a:t>298 </a:t>
            </a:r>
            <a:r>
              <a:rPr lang="ru-RU" sz="2000" dirty="0"/>
              <a:t>: атомарного (О)= 161 Дж/</a:t>
            </a:r>
            <a:r>
              <a:rPr lang="ru-RU" sz="2000" dirty="0" err="1"/>
              <a:t>моль∙К</a:t>
            </a:r>
            <a:r>
              <a:rPr lang="ru-RU" sz="2000" dirty="0"/>
              <a:t>; </a:t>
            </a:r>
          </a:p>
          <a:p>
            <a:pPr marL="0" indent="0" eaLnBrk="1" hangingPunct="1">
              <a:buFontTx/>
              <a:buNone/>
            </a:pPr>
            <a:r>
              <a:rPr lang="ru-RU" sz="2000" dirty="0"/>
              <a:t>молекулярного(О</a:t>
            </a:r>
            <a:r>
              <a:rPr lang="ru-RU" sz="2000" baseline="-25000" dirty="0"/>
              <a:t>2</a:t>
            </a:r>
            <a:r>
              <a:rPr lang="ru-RU" sz="2000" dirty="0"/>
              <a:t>)=205 Дж/</a:t>
            </a:r>
            <a:r>
              <a:rPr lang="ru-RU" sz="2000" dirty="0" err="1"/>
              <a:t>моль∙К</a:t>
            </a:r>
            <a:r>
              <a:rPr lang="ru-RU" sz="2000" dirty="0"/>
              <a:t>; озону (О</a:t>
            </a:r>
            <a:r>
              <a:rPr lang="ru-RU" sz="2000" baseline="-25000" dirty="0"/>
              <a:t>3</a:t>
            </a:r>
            <a:r>
              <a:rPr lang="ru-RU" sz="2000" dirty="0"/>
              <a:t>)=239 Дж/</a:t>
            </a:r>
            <a:r>
              <a:rPr lang="ru-RU" sz="2000" dirty="0" err="1"/>
              <a:t>моль∙К</a:t>
            </a:r>
            <a:r>
              <a:rPr lang="ru-RU" sz="2000" dirty="0"/>
              <a:t>.</a:t>
            </a:r>
          </a:p>
          <a:p>
            <a:pPr marL="0" indent="0" eaLnBrk="1" hangingPunct="1">
              <a:buFontTx/>
              <a:buNone/>
            </a:pPr>
            <a:r>
              <a:rPr lang="ru-RU" sz="2000" dirty="0"/>
              <a:t>2. Чим </a:t>
            </a:r>
            <a:r>
              <a:rPr lang="ru-RU" sz="2000" dirty="0" err="1"/>
              <a:t>більше</a:t>
            </a:r>
            <a:r>
              <a:rPr lang="ru-RU" sz="2000" dirty="0"/>
              <a:t> </a:t>
            </a:r>
            <a:r>
              <a:rPr lang="ru-RU" sz="2000" dirty="0" err="1"/>
              <a:t>твердість</a:t>
            </a:r>
            <a:r>
              <a:rPr lang="ru-RU" sz="2000" dirty="0"/>
              <a:t> </a:t>
            </a:r>
            <a:r>
              <a:rPr lang="ru-RU" sz="2000" dirty="0" err="1"/>
              <a:t>речовини</a:t>
            </a:r>
            <a:r>
              <a:rPr lang="ru-RU" sz="2000" dirty="0"/>
              <a:t>, </a:t>
            </a:r>
            <a:r>
              <a:rPr lang="ru-RU" sz="2000" dirty="0" err="1"/>
              <a:t>тим</a:t>
            </a:r>
            <a:r>
              <a:rPr lang="ru-RU" sz="2000" dirty="0"/>
              <a:t> </a:t>
            </a:r>
            <a:r>
              <a:rPr lang="ru-RU" sz="2000" dirty="0" err="1"/>
              <a:t>менше</a:t>
            </a:r>
            <a:r>
              <a:rPr lang="ru-RU" sz="2000" dirty="0"/>
              <a:t> </a:t>
            </a:r>
            <a:r>
              <a:rPr lang="ru-RU" sz="2000" dirty="0" err="1"/>
              <a:t>його</a:t>
            </a:r>
            <a:r>
              <a:rPr lang="ru-RU" sz="2000" dirty="0"/>
              <a:t> </a:t>
            </a:r>
            <a:r>
              <a:rPr lang="ru-RU" sz="2000" dirty="0" err="1"/>
              <a:t>ентропія</a:t>
            </a:r>
            <a:r>
              <a:rPr lang="ru-RU" sz="2000" dirty="0"/>
              <a:t>:</a:t>
            </a:r>
          </a:p>
          <a:p>
            <a:pPr marL="0" indent="0" eaLnBrk="1" hangingPunct="1">
              <a:buFontTx/>
              <a:buNone/>
            </a:pPr>
            <a:r>
              <a:rPr lang="ru-RU" sz="2000" dirty="0" err="1"/>
              <a:t>Стандартні</a:t>
            </a:r>
            <a:r>
              <a:rPr lang="ru-RU" sz="2000" dirty="0"/>
              <a:t> </a:t>
            </a:r>
            <a:r>
              <a:rPr lang="ru-RU" sz="2000" dirty="0" err="1"/>
              <a:t>ентропії</a:t>
            </a:r>
            <a:r>
              <a:rPr lang="ru-RU" sz="2000" dirty="0"/>
              <a:t> </a:t>
            </a:r>
            <a:r>
              <a:rPr lang="en-US" sz="2000" dirty="0" err="1"/>
              <a:t>Pb</a:t>
            </a:r>
            <a:r>
              <a:rPr lang="en-US" sz="2000" dirty="0"/>
              <a:t>=65 </a:t>
            </a:r>
            <a:r>
              <a:rPr lang="ru-RU" sz="2000" dirty="0"/>
              <a:t>Дж/</a:t>
            </a:r>
            <a:r>
              <a:rPr lang="ru-RU" sz="2000" dirty="0" err="1"/>
              <a:t>моль∙К</a:t>
            </a:r>
            <a:r>
              <a:rPr lang="ru-RU" sz="2000" dirty="0"/>
              <a:t>; </a:t>
            </a:r>
            <a:r>
              <a:rPr lang="en-US" sz="2000" dirty="0"/>
              <a:t>Wo=33 </a:t>
            </a:r>
            <a:r>
              <a:rPr lang="ru-RU" sz="2000" dirty="0"/>
              <a:t>Дж/</a:t>
            </a:r>
            <a:r>
              <a:rPr lang="ru-RU" sz="2000" dirty="0" err="1"/>
              <a:t>моль∙К</a:t>
            </a:r>
            <a:r>
              <a:rPr lang="ru-RU" sz="2000" dirty="0"/>
              <a:t>;</a:t>
            </a:r>
          </a:p>
          <a:p>
            <a:pPr marL="0" indent="0" eaLnBrk="1" hangingPunct="1">
              <a:buFontTx/>
              <a:buNone/>
            </a:pPr>
            <a:r>
              <a:rPr lang="ru-RU" sz="2000" dirty="0"/>
              <a:t>Алмаза=2 Дж/</a:t>
            </a:r>
            <a:r>
              <a:rPr lang="ru-RU" sz="2000" dirty="0" err="1"/>
              <a:t>моль∙К</a:t>
            </a:r>
            <a:r>
              <a:rPr lang="ru-RU" sz="2000" dirty="0"/>
              <a:t>.</a:t>
            </a:r>
          </a:p>
          <a:p>
            <a:pPr marL="0" indent="0" eaLnBrk="1" hangingPunct="1">
              <a:buFontTx/>
              <a:buNone/>
            </a:pPr>
            <a:r>
              <a:rPr lang="ru-RU" sz="2000" dirty="0"/>
              <a:t>3. </a:t>
            </a:r>
            <a:r>
              <a:rPr lang="ru-RU" sz="2000" dirty="0" err="1"/>
              <a:t>Ентропія</a:t>
            </a:r>
            <a:r>
              <a:rPr lang="ru-RU" sz="2000" dirty="0"/>
              <a:t> </a:t>
            </a:r>
            <a:r>
              <a:rPr lang="ru-RU" sz="2000" dirty="0" err="1"/>
              <a:t>речовин</a:t>
            </a:r>
            <a:r>
              <a:rPr lang="ru-RU" sz="2000" dirty="0"/>
              <a:t> в аморфному </a:t>
            </a:r>
            <a:r>
              <a:rPr lang="ru-RU" sz="2000" dirty="0" err="1"/>
              <a:t>або</a:t>
            </a:r>
            <a:r>
              <a:rPr lang="ru-RU" sz="2000" dirty="0"/>
              <a:t> </a:t>
            </a:r>
            <a:r>
              <a:rPr lang="ru-RU" sz="2000" dirty="0" err="1"/>
              <a:t>склоподібного</a:t>
            </a:r>
            <a:r>
              <a:rPr lang="ru-RU" sz="2000" dirty="0"/>
              <a:t> </a:t>
            </a:r>
            <a:r>
              <a:rPr lang="ru-RU" sz="2000" dirty="0" err="1"/>
              <a:t>стані</a:t>
            </a:r>
            <a:r>
              <a:rPr lang="ru-RU" sz="2000" dirty="0"/>
              <a:t> </a:t>
            </a:r>
            <a:r>
              <a:rPr lang="ru-RU" sz="2000" dirty="0" err="1"/>
              <a:t>більше</a:t>
            </a:r>
            <a:r>
              <a:rPr lang="ru-RU" sz="2000" dirty="0"/>
              <a:t>, </a:t>
            </a:r>
            <a:r>
              <a:rPr lang="ru-RU" sz="2000" dirty="0" err="1"/>
              <a:t>ніж</a:t>
            </a:r>
            <a:r>
              <a:rPr lang="ru-RU" sz="2000" dirty="0"/>
              <a:t> в </a:t>
            </a:r>
            <a:r>
              <a:rPr lang="ru-RU" sz="2000" dirty="0" err="1"/>
              <a:t>кристалічних</a:t>
            </a:r>
            <a:r>
              <a:rPr lang="ru-RU" sz="2000" dirty="0"/>
              <a:t> :</a:t>
            </a:r>
          </a:p>
          <a:p>
            <a:pPr marL="0" indent="0" eaLnBrk="1" hangingPunct="1">
              <a:buFontTx/>
              <a:buNone/>
            </a:pPr>
            <a:r>
              <a:rPr lang="el-GR" sz="2000" dirty="0"/>
              <a:t>Δ</a:t>
            </a:r>
            <a:r>
              <a:rPr lang="en-US" sz="2000" dirty="0"/>
              <a:t>S</a:t>
            </a:r>
            <a:r>
              <a:rPr lang="ru-RU" sz="2000" baseline="30000" dirty="0"/>
              <a:t>0</a:t>
            </a:r>
            <a:r>
              <a:rPr lang="ru-RU" sz="2000" baseline="-25000" dirty="0"/>
              <a:t>298</a:t>
            </a:r>
            <a:r>
              <a:rPr lang="en-US" sz="2000" dirty="0"/>
              <a:t> Al(OH)</a:t>
            </a:r>
            <a:r>
              <a:rPr lang="en-US" sz="2000" baseline="-25000" dirty="0"/>
              <a:t>3</a:t>
            </a:r>
            <a:r>
              <a:rPr lang="en-US" sz="2000" dirty="0"/>
              <a:t> </a:t>
            </a:r>
            <a:r>
              <a:rPr lang="en-US" sz="2000" baseline="-25000" dirty="0"/>
              <a:t>(</a:t>
            </a:r>
            <a:r>
              <a:rPr lang="ru-RU" sz="2000" baseline="-25000" dirty="0"/>
              <a:t>к)</a:t>
            </a:r>
            <a:r>
              <a:rPr lang="ru-RU" sz="2000" dirty="0"/>
              <a:t>= 70,1 Дж/</a:t>
            </a:r>
            <a:r>
              <a:rPr lang="ru-RU" sz="2000" dirty="0" err="1"/>
              <a:t>моль∙К</a:t>
            </a:r>
            <a:r>
              <a:rPr lang="ru-RU" sz="2000" dirty="0"/>
              <a:t>     </a:t>
            </a:r>
            <a:r>
              <a:rPr lang="en-US" sz="2000" dirty="0"/>
              <a:t> </a:t>
            </a:r>
            <a:r>
              <a:rPr lang="el-GR" sz="2000" dirty="0"/>
              <a:t>Δ</a:t>
            </a:r>
            <a:r>
              <a:rPr lang="en-US" sz="2000" dirty="0"/>
              <a:t>S</a:t>
            </a:r>
            <a:r>
              <a:rPr lang="ru-RU" sz="2000" baseline="30000" dirty="0"/>
              <a:t>0</a:t>
            </a:r>
            <a:r>
              <a:rPr lang="ru-RU" sz="2000" baseline="-25000" dirty="0"/>
              <a:t>298</a:t>
            </a:r>
            <a:r>
              <a:rPr lang="en-US" sz="2000" dirty="0"/>
              <a:t> Na</a:t>
            </a:r>
            <a:r>
              <a:rPr lang="en-US" sz="2000" baseline="-25000" dirty="0"/>
              <a:t>2</a:t>
            </a:r>
            <a:r>
              <a:rPr lang="en-US" sz="2000" dirty="0"/>
              <a:t>B</a:t>
            </a:r>
            <a:r>
              <a:rPr lang="en-US" sz="2000" baseline="-25000" dirty="0"/>
              <a:t>4</a:t>
            </a:r>
            <a:r>
              <a:rPr lang="en-US" sz="2000" dirty="0"/>
              <a:t>O</a:t>
            </a:r>
            <a:r>
              <a:rPr lang="en-US" sz="2000" baseline="-25000" dirty="0"/>
              <a:t>7(</a:t>
            </a:r>
            <a:r>
              <a:rPr lang="ru-RU" sz="2000" baseline="-25000" dirty="0"/>
              <a:t>к)</a:t>
            </a:r>
            <a:r>
              <a:rPr lang="ru-RU" sz="2000" dirty="0"/>
              <a:t>= </a:t>
            </a:r>
            <a:r>
              <a:rPr lang="en-US" sz="2000" dirty="0"/>
              <a:t>190 </a:t>
            </a:r>
            <a:r>
              <a:rPr lang="ru-RU" sz="2000" dirty="0"/>
              <a:t>Дж/</a:t>
            </a:r>
            <a:r>
              <a:rPr lang="ru-RU" sz="2000" dirty="0" err="1"/>
              <a:t>моль∙К</a:t>
            </a:r>
            <a:endParaRPr lang="ru-RU" sz="2400" dirty="0"/>
          </a:p>
          <a:p>
            <a:pPr marL="0" indent="0" eaLnBrk="1" hangingPunct="1">
              <a:buFontTx/>
              <a:buNone/>
            </a:pPr>
            <a:r>
              <a:rPr lang="el-GR" sz="2000" dirty="0"/>
              <a:t>Δ</a:t>
            </a:r>
            <a:r>
              <a:rPr lang="en-US" sz="2000" dirty="0"/>
              <a:t>S</a:t>
            </a:r>
            <a:r>
              <a:rPr lang="ru-RU" sz="2000" baseline="30000" dirty="0"/>
              <a:t>0</a:t>
            </a:r>
            <a:r>
              <a:rPr lang="ru-RU" sz="2000" baseline="-25000" dirty="0"/>
              <a:t>298</a:t>
            </a:r>
            <a:r>
              <a:rPr lang="en-US" sz="2000" dirty="0"/>
              <a:t> Al(OH)</a:t>
            </a:r>
            <a:r>
              <a:rPr lang="en-US" sz="2000" baseline="-25000" dirty="0"/>
              <a:t>3 (</a:t>
            </a:r>
            <a:r>
              <a:rPr lang="ru-RU" sz="2000" baseline="-25000" dirty="0" err="1"/>
              <a:t>аморф</a:t>
            </a:r>
            <a:r>
              <a:rPr lang="ru-RU" sz="2000" baseline="-25000" dirty="0"/>
              <a:t>)= </a:t>
            </a:r>
            <a:r>
              <a:rPr lang="ru-RU" sz="2000" dirty="0"/>
              <a:t>83 Дж/</a:t>
            </a:r>
            <a:r>
              <a:rPr lang="ru-RU" sz="2000" dirty="0" err="1"/>
              <a:t>моль∙К</a:t>
            </a:r>
            <a:r>
              <a:rPr lang="en-US" sz="2000" dirty="0"/>
              <a:t>    </a:t>
            </a:r>
            <a:r>
              <a:rPr lang="el-GR" sz="2000" dirty="0"/>
              <a:t>Δ</a:t>
            </a:r>
            <a:r>
              <a:rPr lang="en-US" sz="2000" dirty="0"/>
              <a:t>S</a:t>
            </a:r>
            <a:r>
              <a:rPr lang="ru-RU" sz="2000" baseline="30000" dirty="0"/>
              <a:t>0</a:t>
            </a:r>
            <a:r>
              <a:rPr lang="ru-RU" sz="2000" baseline="-25000" dirty="0"/>
              <a:t>298</a:t>
            </a:r>
            <a:r>
              <a:rPr lang="en-US" sz="2000" dirty="0"/>
              <a:t> </a:t>
            </a:r>
            <a:r>
              <a:rPr lang="en-US" sz="2000" dirty="0" smtClean="0"/>
              <a:t>Na</a:t>
            </a:r>
            <a:r>
              <a:rPr lang="en-US" sz="2000" baseline="-25000" dirty="0" smtClean="0"/>
              <a:t>2</a:t>
            </a:r>
            <a:r>
              <a:rPr lang="en-US" sz="2000" dirty="0" smtClean="0"/>
              <a:t>B</a:t>
            </a:r>
            <a:r>
              <a:rPr lang="en-US" sz="2000" baseline="-25000" dirty="0" smtClean="0"/>
              <a:t>4</a:t>
            </a:r>
            <a:r>
              <a:rPr lang="en-US" sz="2000" dirty="0" smtClean="0"/>
              <a:t>O</a:t>
            </a:r>
            <a:r>
              <a:rPr lang="en-US" sz="2000" baseline="-25000" dirty="0" smtClean="0"/>
              <a:t>7(c</a:t>
            </a:r>
            <a:r>
              <a:rPr lang="ru-RU" sz="2000" baseline="-25000" dirty="0" err="1" smtClean="0"/>
              <a:t>клян</a:t>
            </a:r>
            <a:r>
              <a:rPr lang="ru-RU" sz="2000" baseline="-25000" dirty="0" smtClean="0"/>
              <a:t>)</a:t>
            </a:r>
            <a:r>
              <a:rPr lang="ru-RU" sz="2000" dirty="0" smtClean="0"/>
              <a:t>= </a:t>
            </a:r>
            <a:r>
              <a:rPr lang="ru-RU" sz="2000" dirty="0"/>
              <a:t>202</a:t>
            </a:r>
            <a:r>
              <a:rPr lang="en-US" sz="2000" dirty="0"/>
              <a:t> </a:t>
            </a:r>
            <a:r>
              <a:rPr lang="ru-RU" sz="2000" dirty="0"/>
              <a:t>Дж/</a:t>
            </a:r>
            <a:r>
              <a:rPr lang="ru-RU" sz="2000" dirty="0" err="1"/>
              <a:t>моль∙К</a:t>
            </a:r>
            <a:endParaRPr lang="ru-RU" sz="2000" dirty="0"/>
          </a:p>
          <a:p>
            <a:pPr marL="0" indent="0" eaLnBrk="1" hangingPunct="1">
              <a:buFontTx/>
              <a:buNone/>
            </a:pPr>
            <a:r>
              <a:rPr lang="ru-RU" sz="2000" dirty="0"/>
              <a:t>4. У межах </a:t>
            </a:r>
            <a:r>
              <a:rPr lang="ru-RU" sz="2000" dirty="0" err="1"/>
              <a:t>підгрупи</a:t>
            </a:r>
            <a:r>
              <a:rPr lang="ru-RU" sz="2000" dirty="0"/>
              <a:t> </a:t>
            </a:r>
            <a:r>
              <a:rPr lang="ru-RU" sz="2000" dirty="0" err="1"/>
              <a:t>елементів</a:t>
            </a:r>
            <a:r>
              <a:rPr lang="ru-RU" sz="2000" dirty="0"/>
              <a:t> </a:t>
            </a:r>
            <a:r>
              <a:rPr lang="ru-RU" sz="2000" dirty="0" err="1"/>
              <a:t>періодичної</a:t>
            </a:r>
            <a:r>
              <a:rPr lang="ru-RU" sz="2000" dirty="0"/>
              <a:t> </a:t>
            </a:r>
            <a:r>
              <a:rPr lang="ru-RU" sz="2000" dirty="0" err="1"/>
              <a:t>системи</a:t>
            </a:r>
            <a:r>
              <a:rPr lang="ru-RU" sz="2000" dirty="0"/>
              <a:t> </a:t>
            </a:r>
            <a:r>
              <a:rPr lang="ru-RU" sz="2000" dirty="0" err="1"/>
              <a:t>ентропії</a:t>
            </a:r>
            <a:r>
              <a:rPr lang="ru-RU" sz="2000" dirty="0"/>
              <a:t> </a:t>
            </a:r>
            <a:r>
              <a:rPr lang="ru-RU" sz="2000" dirty="0" err="1"/>
              <a:t>простих</a:t>
            </a:r>
            <a:r>
              <a:rPr lang="ru-RU" sz="2000" dirty="0"/>
              <a:t> </a:t>
            </a:r>
            <a:r>
              <a:rPr lang="ru-RU" sz="2000" dirty="0" err="1"/>
              <a:t>речовин</a:t>
            </a:r>
            <a:r>
              <a:rPr lang="ru-RU" sz="2000" dirty="0"/>
              <a:t> </a:t>
            </a:r>
            <a:r>
              <a:rPr lang="ru-RU" sz="2000" dirty="0">
                <a:latin typeface="Calibri" pitchFamily="34" charset="0"/>
              </a:rPr>
              <a:t>↑: </a:t>
            </a:r>
            <a:r>
              <a:rPr lang="ru-RU" sz="2000" dirty="0"/>
              <a:t>для  </a:t>
            </a:r>
            <a:r>
              <a:rPr lang="ru-RU" sz="2000" dirty="0" err="1"/>
              <a:t>крист</a:t>
            </a:r>
            <a:r>
              <a:rPr lang="ru-RU" sz="2000" dirty="0"/>
              <a:t>: </a:t>
            </a:r>
            <a:r>
              <a:rPr lang="en-US" sz="2000" dirty="0"/>
              <a:t>As=31,15 </a:t>
            </a:r>
            <a:r>
              <a:rPr lang="ru-RU" sz="2000" dirty="0"/>
              <a:t>Дж/</a:t>
            </a:r>
            <a:r>
              <a:rPr lang="ru-RU" sz="2000" dirty="0" err="1"/>
              <a:t>моль∙К</a:t>
            </a:r>
            <a:endParaRPr lang="en-US" sz="2000" dirty="0"/>
          </a:p>
          <a:p>
            <a:pPr marL="0" indent="0" eaLnBrk="1" hangingPunct="1">
              <a:buFontTx/>
              <a:buNone/>
            </a:pPr>
            <a:r>
              <a:rPr lang="en-US" sz="2000" dirty="0"/>
              <a:t>                                                       Sb= 45,7 </a:t>
            </a:r>
            <a:r>
              <a:rPr lang="ru-RU" sz="2000" dirty="0"/>
              <a:t>Дж/</a:t>
            </a:r>
            <a:r>
              <a:rPr lang="ru-RU" sz="2000" dirty="0" err="1"/>
              <a:t>моль∙К</a:t>
            </a:r>
            <a:endParaRPr lang="en-US" sz="2000" dirty="0"/>
          </a:p>
          <a:p>
            <a:pPr marL="0" indent="0" eaLnBrk="1" hangingPunct="1">
              <a:buFontTx/>
              <a:buNone/>
            </a:pPr>
            <a:r>
              <a:rPr lang="en-US" sz="2000" dirty="0"/>
              <a:t>                                                       Bi= 56,9 </a:t>
            </a:r>
            <a:r>
              <a:rPr lang="ru-RU" sz="2000" dirty="0"/>
              <a:t>Дж/</a:t>
            </a:r>
            <a:r>
              <a:rPr lang="ru-RU" sz="2000" dirty="0" err="1"/>
              <a:t>моль∙</a:t>
            </a:r>
            <a:r>
              <a:rPr lang="ru-RU" sz="2000" dirty="0" err="1" smtClean="0"/>
              <a:t>К</a:t>
            </a:r>
            <a:endParaRPr lang="en-US" sz="2000" dirty="0"/>
          </a:p>
          <a:p>
            <a:pPr marL="0" indent="0" eaLnBrk="1" hangingPunct="1">
              <a:buFontTx/>
              <a:buNone/>
            </a:pPr>
            <a:r>
              <a:rPr lang="en-US" sz="2000" dirty="0"/>
              <a:t>5</a:t>
            </a:r>
            <a:r>
              <a:rPr lang="ru-RU" sz="2000" dirty="0"/>
              <a:t>. </a:t>
            </a:r>
            <a:r>
              <a:rPr lang="ru-RU" sz="2000" dirty="0" err="1"/>
              <a:t>Ентропія</a:t>
            </a:r>
            <a:r>
              <a:rPr lang="ru-RU" sz="2000" dirty="0"/>
              <a:t> </a:t>
            </a:r>
            <a:r>
              <a:rPr lang="ru-RU" sz="2000" dirty="0" err="1"/>
              <a:t>простих</a:t>
            </a:r>
            <a:r>
              <a:rPr lang="ru-RU" sz="2000" dirty="0"/>
              <a:t> </a:t>
            </a:r>
            <a:r>
              <a:rPr lang="ru-RU" sz="2000" dirty="0" err="1"/>
              <a:t>речовин</a:t>
            </a:r>
            <a:r>
              <a:rPr lang="ru-RU" sz="2000" dirty="0"/>
              <a:t> і </a:t>
            </a:r>
            <a:r>
              <a:rPr lang="ru-RU" sz="2000" dirty="0" err="1"/>
              <a:t>сполук</a:t>
            </a:r>
            <a:r>
              <a:rPr lang="ru-RU" sz="2000" dirty="0"/>
              <a:t> ‒ </a:t>
            </a:r>
            <a:r>
              <a:rPr lang="ru-RU" sz="2000" dirty="0" err="1"/>
              <a:t>періодична</a:t>
            </a:r>
            <a:r>
              <a:rPr lang="ru-RU" sz="2000" dirty="0"/>
              <a:t> </a:t>
            </a:r>
            <a:r>
              <a:rPr lang="ru-RU" sz="2000" dirty="0" err="1"/>
              <a:t>властивість</a:t>
            </a:r>
            <a:r>
              <a:rPr lang="ru-RU" sz="2000" dirty="0"/>
              <a:t>.</a:t>
            </a:r>
            <a:endParaRPr lang="ru-RU" sz="2800" dirty="0"/>
          </a:p>
          <a:p>
            <a:pPr marL="0" indent="0" eaLnBrk="1" hangingPunct="1">
              <a:buFontTx/>
              <a:buNone/>
            </a:pPr>
            <a:endParaRPr lang="ru-RU" sz="2800" dirty="0"/>
          </a:p>
          <a:p>
            <a:pPr marL="0" indent="0" eaLnBrk="1" hangingPunct="1">
              <a:buFontTx/>
              <a:buNone/>
            </a:pPr>
            <a:endParaRPr lang="ru-RU" sz="2400" dirty="0"/>
          </a:p>
          <a:p>
            <a:pPr marL="0" indent="0" eaLnBrk="1" hangingPunct="1">
              <a:buFontTx/>
              <a:buNone/>
            </a:pPr>
            <a:endParaRPr lang="ru-RU" sz="2000" dirty="0"/>
          </a:p>
          <a:p>
            <a:pPr marL="0" indent="0" eaLnBrk="1" hangingPunct="1">
              <a:buFontTx/>
              <a:buNone/>
            </a:pPr>
            <a:endParaRPr lang="ru-RU" sz="2400" dirty="0"/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4356100" y="3933825"/>
            <a:ext cx="0" cy="86360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1988" name="Picture 2" descr="C:\Users\Химия\Pictures\кислород\dream-team-ozonator-00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77138" y="836613"/>
            <a:ext cx="1566862" cy="1604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989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699375" y="2441575"/>
            <a:ext cx="1322388" cy="96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Заголовок 1"/>
          <p:cNvSpPr>
            <a:spLocks noGrp="1"/>
          </p:cNvSpPr>
          <p:nvPr>
            <p:ph type="title"/>
          </p:nvPr>
        </p:nvSpPr>
        <p:spPr>
          <a:xfrm>
            <a:off x="0" y="-242888"/>
            <a:ext cx="9144000" cy="1143001"/>
          </a:xfrm>
        </p:spPr>
        <p:txBody>
          <a:bodyPr/>
          <a:lstStyle/>
          <a:p>
            <a:pPr eaLnBrk="1" hangingPunct="1"/>
            <a:r>
              <a:rPr lang="ru-RU" sz="2400" b="1" cap="all" dirty="0" err="1">
                <a:solidFill>
                  <a:srgbClr val="C00000"/>
                </a:solidFill>
              </a:rPr>
              <a:t>Ентальпійний</a:t>
            </a:r>
            <a:r>
              <a:rPr lang="ru-RU" sz="2400" b="1" cap="all" dirty="0">
                <a:solidFill>
                  <a:srgbClr val="C00000"/>
                </a:solidFill>
              </a:rPr>
              <a:t> (ΔH) І </a:t>
            </a:r>
            <a:r>
              <a:rPr lang="ru-RU" sz="2400" b="1" cap="all" dirty="0" err="1">
                <a:solidFill>
                  <a:srgbClr val="C00000"/>
                </a:solidFill>
              </a:rPr>
              <a:t>Ентропійний</a:t>
            </a:r>
            <a:r>
              <a:rPr lang="ru-RU" sz="2400" b="1" cap="all" dirty="0">
                <a:solidFill>
                  <a:srgbClr val="C00000"/>
                </a:solidFill>
              </a:rPr>
              <a:t> (ΔS) ФАКТОРИ І НАПРЯМОК ПРОЦЕСУ</a:t>
            </a:r>
          </a:p>
        </p:txBody>
      </p:sp>
      <p:sp>
        <p:nvSpPr>
          <p:cNvPr id="43010" name="Объект 2"/>
          <p:cNvSpPr>
            <a:spLocks noGrp="1"/>
          </p:cNvSpPr>
          <p:nvPr>
            <p:ph idx="1"/>
          </p:nvPr>
        </p:nvSpPr>
        <p:spPr>
          <a:xfrm>
            <a:off x="0" y="765175"/>
            <a:ext cx="9144000" cy="5976938"/>
          </a:xfrm>
        </p:spPr>
        <p:txBody>
          <a:bodyPr/>
          <a:lstStyle/>
          <a:p>
            <a:pPr marL="0" indent="0" eaLnBrk="1" hangingPunct="1">
              <a:buFontTx/>
              <a:buNone/>
            </a:pPr>
            <a:r>
              <a:rPr lang="ru-RU" sz="2000" dirty="0" err="1">
                <a:solidFill>
                  <a:srgbClr val="C00000"/>
                </a:solidFill>
              </a:rPr>
              <a:t>Енергія</a:t>
            </a:r>
            <a:r>
              <a:rPr lang="ru-RU" sz="2000" dirty="0">
                <a:solidFill>
                  <a:srgbClr val="C00000"/>
                </a:solidFill>
              </a:rPr>
              <a:t> </a:t>
            </a:r>
            <a:r>
              <a:rPr lang="ru-RU" sz="2000" dirty="0" err="1">
                <a:solidFill>
                  <a:srgbClr val="C00000"/>
                </a:solidFill>
              </a:rPr>
              <a:t>Гіббса</a:t>
            </a:r>
            <a:r>
              <a:rPr lang="ru-RU" sz="2000" dirty="0">
                <a:solidFill>
                  <a:srgbClr val="C00000"/>
                </a:solidFill>
              </a:rPr>
              <a:t> (</a:t>
            </a:r>
            <a:r>
              <a:rPr lang="ru-RU" sz="2000" dirty="0" err="1">
                <a:solidFill>
                  <a:srgbClr val="C00000"/>
                </a:solidFill>
              </a:rPr>
              <a:t>вільна</a:t>
            </a:r>
            <a:r>
              <a:rPr lang="ru-RU" sz="2000" dirty="0">
                <a:solidFill>
                  <a:srgbClr val="C00000"/>
                </a:solidFill>
              </a:rPr>
              <a:t> </a:t>
            </a:r>
            <a:r>
              <a:rPr lang="ru-RU" sz="2000" dirty="0" err="1">
                <a:solidFill>
                  <a:srgbClr val="C00000"/>
                </a:solidFill>
              </a:rPr>
              <a:t>енергія</a:t>
            </a:r>
            <a:r>
              <a:rPr lang="ru-RU" sz="2000" dirty="0">
                <a:solidFill>
                  <a:srgbClr val="C00000"/>
                </a:solidFill>
              </a:rPr>
              <a:t>)</a:t>
            </a:r>
            <a:r>
              <a:rPr lang="ru-RU" sz="2000" dirty="0"/>
              <a:t>– </a:t>
            </a:r>
            <a:r>
              <a:rPr lang="ru-RU" sz="2000" dirty="0" err="1"/>
              <a:t>ізобарно-ізотермічний</a:t>
            </a:r>
            <a:r>
              <a:rPr lang="ru-RU" sz="2000" dirty="0"/>
              <a:t> </a:t>
            </a:r>
            <a:r>
              <a:rPr lang="ru-RU" sz="2000" dirty="0" err="1"/>
              <a:t>потенціал</a:t>
            </a:r>
            <a:r>
              <a:rPr lang="en-US" sz="2000" dirty="0"/>
              <a:t>(G)</a:t>
            </a:r>
            <a:r>
              <a:rPr lang="ru-RU" sz="2000" dirty="0"/>
              <a:t>. За </a:t>
            </a:r>
            <a:r>
              <a:rPr lang="ru-RU" sz="2000" dirty="0" err="1"/>
              <a:t>рівняння</a:t>
            </a:r>
            <a:r>
              <a:rPr lang="ru-RU" sz="2000" dirty="0"/>
              <a:t> ΔG = ΔH-TΔS </a:t>
            </a:r>
            <a:r>
              <a:rPr lang="ru-RU" sz="2000" dirty="0" err="1"/>
              <a:t>мимовільного</a:t>
            </a:r>
            <a:r>
              <a:rPr lang="ru-RU" sz="2000" dirty="0"/>
              <a:t> переходу </a:t>
            </a:r>
            <a:r>
              <a:rPr lang="ru-RU" sz="2000" dirty="0" err="1"/>
              <a:t>процесу</a:t>
            </a:r>
            <a:r>
              <a:rPr lang="ru-RU" sz="2000" dirty="0"/>
              <a:t> </a:t>
            </a:r>
            <a:r>
              <a:rPr lang="ru-RU" sz="2000" dirty="0" err="1"/>
              <a:t>сприяє</a:t>
            </a:r>
            <a:r>
              <a:rPr lang="ru-RU" sz="2000" dirty="0"/>
              <a:t> </a:t>
            </a:r>
            <a:r>
              <a:rPr lang="ru-RU" sz="2000" dirty="0">
                <a:latin typeface="Calibri" pitchFamily="34" charset="0"/>
              </a:rPr>
              <a:t>↓</a:t>
            </a:r>
            <a:r>
              <a:rPr lang="el-GR" sz="2000" dirty="0"/>
              <a:t>Δ</a:t>
            </a:r>
            <a:r>
              <a:rPr lang="en-US" sz="2000" dirty="0"/>
              <a:t>H</a:t>
            </a:r>
            <a:r>
              <a:rPr lang="ru-RU" sz="2000" dirty="0"/>
              <a:t> и 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>
                <a:latin typeface="Calibri" pitchFamily="34" charset="0"/>
              </a:rPr>
              <a:t>↑</a:t>
            </a:r>
            <a:r>
              <a:rPr lang="el-GR" sz="2000" dirty="0" smtClean="0"/>
              <a:t> </a:t>
            </a:r>
            <a:r>
              <a:rPr lang="el-GR" sz="2000" dirty="0"/>
              <a:t>Δ</a:t>
            </a:r>
            <a:r>
              <a:rPr lang="en-US" sz="2000" dirty="0"/>
              <a:t>S </a:t>
            </a:r>
            <a:r>
              <a:rPr lang="ru-RU" sz="2000" dirty="0"/>
              <a:t>:</a:t>
            </a:r>
          </a:p>
          <a:p>
            <a:pPr marL="0" indent="0" eaLnBrk="1" hangingPunct="1">
              <a:buFontTx/>
              <a:buNone/>
            </a:pPr>
            <a:r>
              <a:rPr lang="ru-RU" sz="2000" dirty="0"/>
              <a:t>При </a:t>
            </a:r>
            <a:r>
              <a:rPr lang="ru-RU" sz="2000" dirty="0" err="1"/>
              <a:t>низьких</a:t>
            </a:r>
            <a:r>
              <a:rPr lang="ru-RU" sz="2000" dirty="0"/>
              <a:t> температурах Т</a:t>
            </a:r>
            <a:r>
              <a:rPr lang="ru-RU" sz="2000" dirty="0">
                <a:latin typeface="Calibri" pitchFamily="34" charset="0"/>
              </a:rPr>
              <a:t>≈ОК  </a:t>
            </a:r>
            <a:r>
              <a:rPr lang="en-US" sz="2000" dirty="0"/>
              <a:t>T</a:t>
            </a:r>
            <a:r>
              <a:rPr lang="el-GR" sz="2000" dirty="0"/>
              <a:t>Δ</a:t>
            </a:r>
            <a:r>
              <a:rPr lang="en-US" sz="2000" dirty="0"/>
              <a:t>S</a:t>
            </a:r>
            <a:r>
              <a:rPr lang="en-US" sz="2400" dirty="0">
                <a:latin typeface="Calibri" pitchFamily="34" charset="0"/>
              </a:rPr>
              <a:t>≈</a:t>
            </a:r>
            <a:r>
              <a:rPr lang="ru-RU" sz="2400" dirty="0">
                <a:latin typeface="Calibri" pitchFamily="34" charset="0"/>
              </a:rPr>
              <a:t>0</a:t>
            </a:r>
            <a:r>
              <a:rPr lang="ru-RU" sz="2000" dirty="0">
                <a:latin typeface="Calibri" pitchFamily="34" charset="0"/>
              </a:rPr>
              <a:t>  </a:t>
            </a:r>
            <a:r>
              <a:rPr lang="ru-RU" sz="2000" dirty="0"/>
              <a:t> </a:t>
            </a:r>
            <a:r>
              <a:rPr lang="el-GR" sz="2000" dirty="0"/>
              <a:t>Δ</a:t>
            </a:r>
            <a:r>
              <a:rPr lang="en-US" sz="2000" dirty="0"/>
              <a:t>G=</a:t>
            </a:r>
            <a:r>
              <a:rPr lang="el-GR" sz="2000" dirty="0"/>
              <a:t> Δ</a:t>
            </a:r>
            <a:r>
              <a:rPr lang="en-US" sz="2000" dirty="0"/>
              <a:t>H</a:t>
            </a:r>
            <a:endParaRPr lang="ru-RU" sz="2000" dirty="0"/>
          </a:p>
          <a:p>
            <a:pPr marL="0" indent="0" eaLnBrk="1" hangingPunct="1">
              <a:buFontTx/>
              <a:buNone/>
            </a:pPr>
            <a:r>
              <a:rPr lang="ru-RU" sz="2000" dirty="0"/>
              <a:t>При </a:t>
            </a:r>
            <a:r>
              <a:rPr lang="ru-RU" sz="2000" dirty="0" err="1"/>
              <a:t>звичайних</a:t>
            </a:r>
            <a:r>
              <a:rPr lang="ru-RU" sz="2000" dirty="0"/>
              <a:t> температурах : </a:t>
            </a:r>
            <a:r>
              <a:rPr lang="en-US" sz="2000" dirty="0"/>
              <a:t>T</a:t>
            </a:r>
            <a:r>
              <a:rPr lang="el-GR" sz="2000" dirty="0"/>
              <a:t>Δ</a:t>
            </a:r>
            <a:r>
              <a:rPr lang="en-US" sz="2000" dirty="0"/>
              <a:t>S &lt;</a:t>
            </a:r>
            <a:r>
              <a:rPr lang="el-GR" sz="2000" dirty="0"/>
              <a:t> Δ</a:t>
            </a:r>
            <a:r>
              <a:rPr lang="en-US" sz="2000" dirty="0"/>
              <a:t>H</a:t>
            </a:r>
            <a:r>
              <a:rPr lang="ru-RU" sz="2000" dirty="0"/>
              <a:t> =&gt; </a:t>
            </a:r>
          </a:p>
          <a:p>
            <a:pPr marL="0" indent="0" algn="r" eaLnBrk="1" hangingPunct="1">
              <a:buFontTx/>
              <a:buNone/>
            </a:pPr>
            <a:r>
              <a:rPr lang="ru-RU" sz="2000" dirty="0"/>
              <a:t> 	        		</a:t>
            </a:r>
            <a:r>
              <a:rPr lang="ru-RU" sz="2000" dirty="0" err="1"/>
              <a:t>екзотермічні</a:t>
            </a:r>
            <a:r>
              <a:rPr lang="ru-RU" sz="2000" dirty="0"/>
              <a:t> </a:t>
            </a:r>
            <a:r>
              <a:rPr lang="ru-RU" sz="2000" dirty="0" err="1"/>
              <a:t>реакції</a:t>
            </a:r>
            <a:r>
              <a:rPr lang="ru-RU" sz="2000" dirty="0"/>
              <a:t> (</a:t>
            </a:r>
            <a:r>
              <a:rPr lang="el-GR" sz="2000" dirty="0"/>
              <a:t>Δ</a:t>
            </a:r>
            <a:r>
              <a:rPr lang="en-US" sz="2000" dirty="0"/>
              <a:t>H&lt;</a:t>
            </a:r>
            <a:r>
              <a:rPr lang="ru-RU" sz="2000" dirty="0"/>
              <a:t>0) </a:t>
            </a:r>
            <a:r>
              <a:rPr lang="ru-RU" sz="2000" dirty="0" err="1"/>
              <a:t>протікають</a:t>
            </a:r>
            <a:r>
              <a:rPr lang="ru-RU" sz="2000" dirty="0"/>
              <a:t> </a:t>
            </a:r>
            <a:r>
              <a:rPr lang="ru-RU" sz="2000" dirty="0" err="1"/>
              <a:t>мимовільно</a:t>
            </a:r>
            <a:endParaRPr lang="ru-RU" sz="2000" dirty="0"/>
          </a:p>
          <a:p>
            <a:pPr marL="0" indent="0" algn="r" eaLnBrk="1" hangingPunct="1">
              <a:buFontTx/>
              <a:buNone/>
            </a:pPr>
            <a:r>
              <a:rPr lang="ru-RU" sz="2000" dirty="0"/>
              <a:t> 				</a:t>
            </a:r>
            <a:r>
              <a:rPr lang="ru-RU" sz="2000" dirty="0" err="1"/>
              <a:t>ендотермічні</a:t>
            </a:r>
            <a:r>
              <a:rPr lang="ru-RU" sz="2000" dirty="0"/>
              <a:t> </a:t>
            </a:r>
            <a:r>
              <a:rPr lang="ru-RU" sz="2000" dirty="0" err="1"/>
              <a:t>реакції</a:t>
            </a:r>
            <a:r>
              <a:rPr lang="ru-RU" sz="2000" dirty="0"/>
              <a:t> (</a:t>
            </a:r>
            <a:r>
              <a:rPr lang="el-GR" sz="2000" dirty="0"/>
              <a:t>Δ</a:t>
            </a:r>
            <a:r>
              <a:rPr lang="en-US" sz="2000" dirty="0"/>
              <a:t>H &gt;</a:t>
            </a:r>
            <a:r>
              <a:rPr lang="ru-RU" sz="2000" dirty="0"/>
              <a:t>0)  - </a:t>
            </a:r>
            <a:r>
              <a:rPr lang="ru-RU" sz="2000" dirty="0" err="1"/>
              <a:t>змушено</a:t>
            </a:r>
            <a:r>
              <a:rPr lang="ru-RU" sz="2000" dirty="0"/>
              <a:t>.</a:t>
            </a:r>
          </a:p>
          <a:p>
            <a:pPr marL="0" indent="0" eaLnBrk="1" hangingPunct="1">
              <a:buFontTx/>
              <a:buNone/>
            </a:pPr>
            <a:r>
              <a:rPr lang="ru-RU" sz="2000" dirty="0"/>
              <a:t>При </a:t>
            </a:r>
            <a:r>
              <a:rPr lang="ru-RU" sz="2000" dirty="0" err="1"/>
              <a:t>дуже</a:t>
            </a:r>
            <a:r>
              <a:rPr lang="ru-RU" sz="2000" dirty="0"/>
              <a:t> </a:t>
            </a:r>
            <a:r>
              <a:rPr lang="ru-RU" sz="2000" dirty="0" err="1"/>
              <a:t>високих</a:t>
            </a:r>
            <a:r>
              <a:rPr lang="ru-RU" sz="2000" dirty="0"/>
              <a:t> температурах : </a:t>
            </a:r>
            <a:r>
              <a:rPr lang="el-GR" sz="2000" dirty="0"/>
              <a:t>Δ</a:t>
            </a:r>
            <a:r>
              <a:rPr lang="en-US" sz="2000" dirty="0"/>
              <a:t>H &lt;T</a:t>
            </a:r>
            <a:r>
              <a:rPr lang="el-GR" sz="2000" dirty="0"/>
              <a:t>Δ</a:t>
            </a:r>
            <a:r>
              <a:rPr lang="en-US" sz="2000" dirty="0"/>
              <a:t>S</a:t>
            </a:r>
            <a:r>
              <a:rPr lang="ru-RU" sz="2000" dirty="0"/>
              <a:t> =&gt;</a:t>
            </a:r>
            <a:r>
              <a:rPr lang="el-GR" sz="2000" dirty="0"/>
              <a:t>Δ</a:t>
            </a:r>
            <a:r>
              <a:rPr lang="en-US" sz="2000" dirty="0"/>
              <a:t>G= T</a:t>
            </a:r>
            <a:r>
              <a:rPr lang="el-GR" sz="2000" dirty="0"/>
              <a:t>Δ</a:t>
            </a:r>
            <a:r>
              <a:rPr lang="en-US" sz="2000" dirty="0"/>
              <a:t>S</a:t>
            </a:r>
            <a:r>
              <a:rPr lang="ru-RU" sz="2000" dirty="0"/>
              <a:t> </a:t>
            </a:r>
            <a:endParaRPr lang="en-US" sz="2000" dirty="0"/>
          </a:p>
          <a:p>
            <a:pPr marL="0" indent="0" eaLnBrk="1" hangingPunct="1">
              <a:buFontTx/>
              <a:buNone/>
            </a:pPr>
            <a:r>
              <a:rPr lang="ru-RU" sz="2000" b="1" dirty="0" err="1">
                <a:solidFill>
                  <a:srgbClr val="FF0000"/>
                </a:solidFill>
              </a:rPr>
              <a:t>Ентропійний</a:t>
            </a:r>
            <a:r>
              <a:rPr lang="ru-RU" sz="2000" b="1" dirty="0">
                <a:solidFill>
                  <a:srgbClr val="FF0000"/>
                </a:solidFill>
              </a:rPr>
              <a:t> фактор</a:t>
            </a:r>
            <a:r>
              <a:rPr lang="ru-RU" sz="2000" dirty="0"/>
              <a:t>(</a:t>
            </a:r>
            <a:r>
              <a:rPr lang="ru-RU" sz="2000" dirty="0" err="1"/>
              <a:t>прагнення</a:t>
            </a:r>
            <a:r>
              <a:rPr lang="ru-RU" sz="2000" dirty="0"/>
              <a:t> до </a:t>
            </a:r>
            <a:r>
              <a:rPr lang="ru-RU" sz="2000" dirty="0" err="1"/>
              <a:t>розриву</a:t>
            </a:r>
            <a:r>
              <a:rPr lang="ru-RU" sz="2000" dirty="0"/>
              <a:t> </a:t>
            </a:r>
            <a:r>
              <a:rPr lang="ru-RU" sz="2000" dirty="0" err="1"/>
              <a:t>зв'язків</a:t>
            </a:r>
            <a:r>
              <a:rPr lang="ru-RU" sz="2000" dirty="0"/>
              <a:t>) </a:t>
            </a:r>
            <a:r>
              <a:rPr lang="ru-RU" sz="2000" dirty="0" err="1"/>
              <a:t>сильніше</a:t>
            </a:r>
            <a:r>
              <a:rPr lang="ru-RU" sz="2000" dirty="0"/>
              <a:t> </a:t>
            </a:r>
            <a:r>
              <a:rPr lang="ru-RU" sz="2000" b="1" dirty="0" err="1">
                <a:solidFill>
                  <a:srgbClr val="FF0000"/>
                </a:solidFill>
              </a:rPr>
              <a:t>ентальпійного</a:t>
            </a:r>
            <a:r>
              <a:rPr lang="ru-RU" sz="2000" dirty="0"/>
              <a:t> (</a:t>
            </a:r>
            <a:r>
              <a:rPr lang="ru-RU" sz="2000" dirty="0" err="1"/>
              <a:t>прагнення</a:t>
            </a:r>
            <a:r>
              <a:rPr lang="ru-RU" sz="2000" dirty="0"/>
              <a:t> до </a:t>
            </a:r>
            <a:r>
              <a:rPr lang="ru-RU" sz="2000" dirty="0" err="1"/>
              <a:t>утворення</a:t>
            </a:r>
            <a:r>
              <a:rPr lang="ru-RU" sz="2000" dirty="0"/>
              <a:t> </a:t>
            </a:r>
            <a:r>
              <a:rPr lang="ru-RU" sz="2000" dirty="0" err="1"/>
              <a:t>зв'язків</a:t>
            </a:r>
            <a:r>
              <a:rPr lang="ru-RU" sz="2000" dirty="0"/>
              <a:t>).</a:t>
            </a:r>
          </a:p>
          <a:p>
            <a:pPr marL="0" indent="0" eaLnBrk="1" hangingPunct="1">
              <a:buFontTx/>
              <a:buNone/>
            </a:pPr>
            <a:r>
              <a:rPr lang="ru-RU" sz="2000" dirty="0"/>
              <a:t>* Чим </a:t>
            </a:r>
            <a:r>
              <a:rPr lang="ru-RU" sz="2000" dirty="0" err="1"/>
              <a:t>більше</a:t>
            </a:r>
            <a:r>
              <a:rPr lang="ru-RU" sz="2000" dirty="0"/>
              <a:t> Т, </a:t>
            </a:r>
            <a:r>
              <a:rPr lang="ru-RU" sz="2000" dirty="0" err="1"/>
              <a:t>тим</a:t>
            </a:r>
            <a:r>
              <a:rPr lang="ru-RU" sz="2000" dirty="0"/>
              <a:t> </a:t>
            </a:r>
            <a:r>
              <a:rPr lang="ru-RU" sz="2000" dirty="0" err="1"/>
              <a:t>більше</a:t>
            </a:r>
            <a:r>
              <a:rPr lang="ru-RU" sz="2000" dirty="0"/>
              <a:t> роль </a:t>
            </a:r>
            <a:r>
              <a:rPr lang="ru-RU" sz="2000" dirty="0" err="1"/>
              <a:t>ентропійного</a:t>
            </a:r>
            <a:r>
              <a:rPr lang="ru-RU" sz="2000" dirty="0"/>
              <a:t> фактора.</a:t>
            </a:r>
          </a:p>
          <a:p>
            <a:pPr marL="0" indent="0" eaLnBrk="1" hangingPunct="1">
              <a:buFontTx/>
              <a:buNone/>
            </a:pPr>
            <a:r>
              <a:rPr lang="ru-RU" sz="2000" dirty="0"/>
              <a:t>* </a:t>
            </a:r>
            <a:r>
              <a:rPr lang="ru-RU" sz="2000" dirty="0" err="1"/>
              <a:t>Якщо</a:t>
            </a:r>
            <a:r>
              <a:rPr lang="ru-RU" sz="2000" dirty="0"/>
              <a:t> </a:t>
            </a:r>
            <a:r>
              <a:rPr lang="el-GR" sz="2000" dirty="0"/>
              <a:t>Δ</a:t>
            </a:r>
            <a:r>
              <a:rPr lang="en-US" sz="2000" dirty="0"/>
              <a:t>H&lt;</a:t>
            </a:r>
            <a:r>
              <a:rPr lang="ru-RU" sz="2000" dirty="0"/>
              <a:t>0 (</a:t>
            </a:r>
            <a:r>
              <a:rPr lang="ru-RU" sz="2000" dirty="0" err="1"/>
              <a:t>екзотермічна</a:t>
            </a:r>
            <a:r>
              <a:rPr lang="ru-RU" sz="2000" dirty="0"/>
              <a:t> </a:t>
            </a:r>
            <a:r>
              <a:rPr lang="ru-RU" sz="2000" dirty="0" err="1"/>
              <a:t>реакція</a:t>
            </a:r>
            <a:r>
              <a:rPr lang="ru-RU" sz="2000" dirty="0"/>
              <a:t>), а </a:t>
            </a:r>
            <a:r>
              <a:rPr lang="el-GR" sz="2000" dirty="0"/>
              <a:t>Δ</a:t>
            </a:r>
            <a:r>
              <a:rPr lang="en-US" sz="2000" dirty="0"/>
              <a:t>S &gt;</a:t>
            </a:r>
            <a:r>
              <a:rPr lang="ru-RU" sz="2000" dirty="0"/>
              <a:t>0 =&gt; </a:t>
            </a:r>
            <a:r>
              <a:rPr lang="ru-RU" sz="2000" dirty="0" err="1"/>
              <a:t>реакція</a:t>
            </a:r>
            <a:r>
              <a:rPr lang="ru-RU" sz="2000" dirty="0"/>
              <a:t> </a:t>
            </a:r>
            <a:r>
              <a:rPr lang="ru-RU" sz="2000" dirty="0" err="1"/>
              <a:t>йде</a:t>
            </a:r>
            <a:r>
              <a:rPr lang="ru-RU" sz="2000" dirty="0"/>
              <a:t> при будь-</a:t>
            </a:r>
            <a:r>
              <a:rPr lang="ru-RU" sz="2000" dirty="0" err="1"/>
              <a:t>якій</a:t>
            </a:r>
            <a:r>
              <a:rPr lang="ru-RU" sz="2000" dirty="0"/>
              <a:t> Т</a:t>
            </a:r>
          </a:p>
          <a:p>
            <a:pPr marL="0" indent="0" eaLnBrk="1" hangingPunct="1">
              <a:buFontTx/>
              <a:buNone/>
            </a:pPr>
            <a:r>
              <a:rPr lang="ru-RU" sz="2000" dirty="0"/>
              <a:t>* </a:t>
            </a:r>
            <a:r>
              <a:rPr lang="ru-RU" sz="2000" dirty="0" err="1"/>
              <a:t>Якщо</a:t>
            </a:r>
            <a:r>
              <a:rPr lang="ru-RU" sz="2000" dirty="0"/>
              <a:t> </a:t>
            </a:r>
            <a:r>
              <a:rPr lang="el-GR" sz="2000" dirty="0"/>
              <a:t>Δ</a:t>
            </a:r>
            <a:r>
              <a:rPr lang="en-US" sz="2000" dirty="0"/>
              <a:t>H &gt;</a:t>
            </a:r>
            <a:r>
              <a:rPr lang="ru-RU" sz="2000" dirty="0"/>
              <a:t>0 (</a:t>
            </a:r>
            <a:r>
              <a:rPr lang="ru-RU" sz="2000" dirty="0" err="1"/>
              <a:t>ендотермічна</a:t>
            </a:r>
            <a:r>
              <a:rPr lang="ru-RU" sz="2000" dirty="0"/>
              <a:t> </a:t>
            </a:r>
            <a:r>
              <a:rPr lang="ru-RU" sz="2000" dirty="0" err="1"/>
              <a:t>реакція</a:t>
            </a:r>
            <a:r>
              <a:rPr lang="ru-RU" sz="2000" dirty="0"/>
              <a:t>), а </a:t>
            </a:r>
            <a:r>
              <a:rPr lang="el-GR" sz="2000" dirty="0"/>
              <a:t>Δ</a:t>
            </a:r>
            <a:r>
              <a:rPr lang="en-US" sz="2000" dirty="0"/>
              <a:t>S &lt;</a:t>
            </a:r>
            <a:r>
              <a:rPr lang="ru-RU" sz="2000" dirty="0"/>
              <a:t>0 =&gt; </a:t>
            </a:r>
            <a:r>
              <a:rPr lang="ru-RU" sz="2000" dirty="0" err="1"/>
              <a:t>реакція</a:t>
            </a:r>
            <a:r>
              <a:rPr lang="ru-RU" sz="2000" dirty="0"/>
              <a:t> </a:t>
            </a:r>
            <a:r>
              <a:rPr lang="ru-RU" sz="2000" dirty="0" err="1"/>
              <a:t>неможлива</a:t>
            </a:r>
            <a:r>
              <a:rPr lang="ru-RU" sz="2000" dirty="0"/>
              <a:t> </a:t>
            </a:r>
            <a:r>
              <a:rPr lang="ru-RU" sz="2000" dirty="0" err="1"/>
              <a:t>ні</a:t>
            </a:r>
            <a:r>
              <a:rPr lang="ru-RU" sz="2000" dirty="0"/>
              <a:t> при </a:t>
            </a:r>
            <a:r>
              <a:rPr lang="ru-RU" sz="2000" dirty="0" err="1"/>
              <a:t>якій</a:t>
            </a:r>
            <a:r>
              <a:rPr lang="ru-RU" sz="2000" dirty="0"/>
              <a:t> Т</a:t>
            </a:r>
          </a:p>
          <a:p>
            <a:pPr marL="0" indent="0" eaLnBrk="1" hangingPunct="1">
              <a:buFontTx/>
              <a:buNone/>
            </a:pPr>
            <a:r>
              <a:rPr lang="ru-RU" sz="2000" dirty="0"/>
              <a:t>* </a:t>
            </a:r>
            <a:r>
              <a:rPr lang="ru-RU" sz="2000" dirty="0" err="1"/>
              <a:t>Якщо</a:t>
            </a:r>
            <a:r>
              <a:rPr lang="ru-RU" sz="2000" dirty="0"/>
              <a:t> </a:t>
            </a:r>
            <a:r>
              <a:rPr lang="el-GR" sz="2000" dirty="0"/>
              <a:t>Δ</a:t>
            </a:r>
            <a:r>
              <a:rPr lang="en-US" sz="2000" dirty="0"/>
              <a:t>H </a:t>
            </a:r>
            <a:r>
              <a:rPr lang="ru-RU" sz="2000" dirty="0"/>
              <a:t>=</a:t>
            </a:r>
            <a:r>
              <a:rPr lang="en-US" sz="2000" dirty="0"/>
              <a:t>T</a:t>
            </a:r>
            <a:r>
              <a:rPr lang="el-GR" sz="2000" dirty="0"/>
              <a:t>Δ</a:t>
            </a:r>
            <a:r>
              <a:rPr lang="en-US" sz="2000" dirty="0"/>
              <a:t>S</a:t>
            </a:r>
            <a:r>
              <a:rPr lang="ru-RU" sz="2000" dirty="0"/>
              <a:t> , т.е. </a:t>
            </a:r>
            <a:r>
              <a:rPr lang="el-GR" sz="2000" dirty="0"/>
              <a:t>Δ</a:t>
            </a:r>
            <a:r>
              <a:rPr lang="en-US" sz="2000" dirty="0"/>
              <a:t>G=</a:t>
            </a:r>
            <a:r>
              <a:rPr lang="ru-RU" sz="2000" dirty="0"/>
              <a:t>0: </a:t>
            </a:r>
            <a:r>
              <a:rPr lang="ru-RU" sz="2000" dirty="0" err="1"/>
              <a:t>процеси</a:t>
            </a:r>
            <a:r>
              <a:rPr lang="ru-RU" sz="2000" dirty="0"/>
              <a:t> </a:t>
            </a:r>
            <a:r>
              <a:rPr lang="ru-RU" sz="2000" dirty="0" err="1"/>
              <a:t>можуть</a:t>
            </a:r>
            <a:r>
              <a:rPr lang="ru-RU" sz="2000" dirty="0"/>
              <a:t> </a:t>
            </a:r>
            <a:r>
              <a:rPr lang="ru-RU" sz="2000" dirty="0" err="1"/>
              <a:t>протікати</a:t>
            </a:r>
            <a:r>
              <a:rPr lang="ru-RU" sz="2000" dirty="0"/>
              <a:t> в </a:t>
            </a:r>
            <a:r>
              <a:rPr lang="ru-RU" sz="2000" dirty="0" err="1"/>
              <a:t>обох</a:t>
            </a:r>
            <a:r>
              <a:rPr lang="ru-RU" sz="2000" dirty="0"/>
              <a:t> </a:t>
            </a:r>
            <a:r>
              <a:rPr lang="ru-RU" sz="2000" dirty="0" err="1"/>
              <a:t>напрямках</a:t>
            </a:r>
            <a:r>
              <a:rPr lang="ru-RU" sz="2000" dirty="0"/>
              <a:t>, в </a:t>
            </a:r>
            <a:r>
              <a:rPr lang="ru-RU" sz="2000" dirty="0" err="1"/>
              <a:t>системі</a:t>
            </a:r>
            <a:r>
              <a:rPr lang="ru-RU" sz="2000" dirty="0"/>
              <a:t> </a:t>
            </a:r>
            <a:r>
              <a:rPr lang="ru-RU" sz="2000" dirty="0" err="1"/>
              <a:t>може</a:t>
            </a:r>
            <a:r>
              <a:rPr lang="ru-RU" sz="2000" dirty="0"/>
              <a:t> </a:t>
            </a:r>
            <a:r>
              <a:rPr lang="ru-RU" sz="2000" dirty="0" err="1"/>
              <a:t>встановитися</a:t>
            </a:r>
            <a:r>
              <a:rPr lang="ru-RU" sz="2000" dirty="0"/>
              <a:t> т/д </a:t>
            </a:r>
            <a:r>
              <a:rPr lang="ru-RU" sz="2000" dirty="0" err="1"/>
              <a:t>рівновагу</a:t>
            </a:r>
            <a:r>
              <a:rPr lang="ru-RU" sz="2000" dirty="0"/>
              <a:t>.</a:t>
            </a:r>
          </a:p>
          <a:p>
            <a:pPr marL="0" indent="0" eaLnBrk="1" hangingPunct="1">
              <a:buFontTx/>
              <a:buNone/>
            </a:pPr>
            <a:endParaRPr lang="ru-RU" sz="2000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547813" y="1125538"/>
            <a:ext cx="6400800" cy="720725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endParaRPr lang="ru-RU" sz="800"/>
          </a:p>
          <a:p>
            <a:pPr eaLnBrk="1" hangingPunct="1">
              <a:lnSpc>
                <a:spcPct val="80000"/>
              </a:lnSpc>
            </a:pPr>
            <a:endParaRPr lang="ru-RU" sz="1800"/>
          </a:p>
          <a:p>
            <a:pPr eaLnBrk="1" hangingPunct="1">
              <a:lnSpc>
                <a:spcPct val="80000"/>
              </a:lnSpc>
            </a:pPr>
            <a:endParaRPr lang="ru-RU" sz="800"/>
          </a:p>
          <a:p>
            <a:pPr eaLnBrk="1" hangingPunct="1">
              <a:lnSpc>
                <a:spcPct val="80000"/>
              </a:lnSpc>
            </a:pPr>
            <a:endParaRPr lang="ru-RU" sz="800"/>
          </a:p>
          <a:p>
            <a:pPr eaLnBrk="1" hangingPunct="1">
              <a:lnSpc>
                <a:spcPct val="80000"/>
              </a:lnSpc>
            </a:pPr>
            <a:endParaRPr lang="ru-RU" sz="1800"/>
          </a:p>
          <a:p>
            <a:pPr eaLnBrk="1" hangingPunct="1">
              <a:lnSpc>
                <a:spcPct val="80000"/>
              </a:lnSpc>
            </a:pPr>
            <a:endParaRPr lang="ru-RU" sz="1800"/>
          </a:p>
          <a:p>
            <a:pPr eaLnBrk="1" hangingPunct="1">
              <a:lnSpc>
                <a:spcPct val="80000"/>
              </a:lnSpc>
            </a:pPr>
            <a:endParaRPr lang="ru-RU" sz="1800"/>
          </a:p>
          <a:p>
            <a:pPr eaLnBrk="1" hangingPunct="1">
              <a:lnSpc>
                <a:spcPct val="80000"/>
              </a:lnSpc>
            </a:pPr>
            <a:endParaRPr lang="ru-RU" sz="1800"/>
          </a:p>
        </p:txBody>
      </p:sp>
      <p:sp>
        <p:nvSpPr>
          <p:cNvPr id="44034" name="Rectangle 3"/>
          <p:cNvSpPr>
            <a:spLocks noGrp="1" noChangeArrowheads="1"/>
          </p:cNvSpPr>
          <p:nvPr>
            <p:ph type="ctrTitle"/>
          </p:nvPr>
        </p:nvSpPr>
        <p:spPr>
          <a:xfrm>
            <a:off x="900113" y="1916113"/>
            <a:ext cx="7772400" cy="2879725"/>
          </a:xfrm>
        </p:spPr>
        <p:txBody>
          <a:bodyPr/>
          <a:lstStyle/>
          <a:p>
            <a:pPr eaLnBrk="1" hangingPunct="1"/>
            <a:r>
              <a:rPr lang="ru-RU"/>
              <a:t/>
            </a:r>
            <a:br>
              <a:rPr lang="ru-RU"/>
            </a:br>
            <a:endParaRPr lang="ru-RU"/>
          </a:p>
        </p:txBody>
      </p:sp>
      <p:sp>
        <p:nvSpPr>
          <p:cNvPr id="44035" name="Text Box 4"/>
          <p:cNvSpPr txBox="1">
            <a:spLocks noChangeArrowheads="1"/>
          </p:cNvSpPr>
          <p:nvPr/>
        </p:nvSpPr>
        <p:spPr bwMode="auto">
          <a:xfrm>
            <a:off x="3924300" y="1844675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44036" name="Text Box 5"/>
          <p:cNvSpPr txBox="1">
            <a:spLocks noChangeArrowheads="1"/>
          </p:cNvSpPr>
          <p:nvPr/>
        </p:nvSpPr>
        <p:spPr bwMode="auto">
          <a:xfrm>
            <a:off x="2555875" y="1484313"/>
            <a:ext cx="396081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44037" name="Text Box 6"/>
          <p:cNvSpPr txBox="1">
            <a:spLocks noChangeArrowheads="1"/>
          </p:cNvSpPr>
          <p:nvPr/>
        </p:nvSpPr>
        <p:spPr bwMode="auto">
          <a:xfrm>
            <a:off x="1258888" y="4427538"/>
            <a:ext cx="6659562" cy="2430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  <a:p>
            <a:pPr>
              <a:spcBef>
                <a:spcPct val="50000"/>
              </a:spcBef>
            </a:pPr>
            <a:endParaRPr lang="ru-RU"/>
          </a:p>
          <a:p>
            <a:pPr>
              <a:spcBef>
                <a:spcPct val="50000"/>
              </a:spcBef>
            </a:pPr>
            <a:endParaRPr lang="ru-RU"/>
          </a:p>
          <a:p>
            <a:pPr>
              <a:spcBef>
                <a:spcPct val="50000"/>
              </a:spcBef>
            </a:pPr>
            <a:endParaRPr lang="ru-RU"/>
          </a:p>
          <a:p>
            <a:pPr>
              <a:spcBef>
                <a:spcPct val="50000"/>
              </a:spcBef>
            </a:pPr>
            <a:endParaRPr lang="ru-RU"/>
          </a:p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44039" name="Text Box 8"/>
          <p:cNvSpPr txBox="1">
            <a:spLocks noChangeArrowheads="1"/>
          </p:cNvSpPr>
          <p:nvPr/>
        </p:nvSpPr>
        <p:spPr bwMode="auto">
          <a:xfrm>
            <a:off x="1547813" y="5445125"/>
            <a:ext cx="6408737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16393" name="Text Box 9"/>
          <p:cNvSpPr txBox="1">
            <a:spLocks noChangeArrowheads="1"/>
          </p:cNvSpPr>
          <p:nvPr/>
        </p:nvSpPr>
        <p:spPr bwMode="auto">
          <a:xfrm>
            <a:off x="-14645" y="-35381"/>
            <a:ext cx="9144000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/>
        </p:spPr>
        <p:txBody>
          <a:bodyPr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ru-RU" sz="2000" kern="0" dirty="0" err="1" smtClean="0">
                <a:solidFill>
                  <a:srgbClr val="003300"/>
                </a:solidFill>
                <a:latin typeface="Arial"/>
                <a:cs typeface="Arial"/>
              </a:rPr>
              <a:t>Біохімічні</a:t>
            </a:r>
            <a:r>
              <a:rPr lang="ru-RU" sz="2000" kern="0" dirty="0" smtClean="0">
                <a:solidFill>
                  <a:srgbClr val="003300"/>
                </a:solidFill>
                <a:latin typeface="Arial"/>
                <a:cs typeface="Arial"/>
              </a:rPr>
              <a:t> </a:t>
            </a:r>
            <a:r>
              <a:rPr lang="ru-RU" sz="2000" kern="0" dirty="0" err="1">
                <a:solidFill>
                  <a:srgbClr val="003300"/>
                </a:solidFill>
                <a:latin typeface="Arial"/>
                <a:cs typeface="Arial"/>
              </a:rPr>
              <a:t>реакції</a:t>
            </a:r>
            <a:r>
              <a:rPr lang="ru-RU" sz="2000" kern="0" dirty="0">
                <a:solidFill>
                  <a:srgbClr val="003300"/>
                </a:solidFill>
                <a:latin typeface="Arial"/>
                <a:cs typeface="Arial"/>
              </a:rPr>
              <a:t>, </a:t>
            </a:r>
            <a:r>
              <a:rPr lang="ru-RU" sz="2000" kern="0" dirty="0" err="1">
                <a:solidFill>
                  <a:srgbClr val="003300"/>
                </a:solidFill>
                <a:latin typeface="Arial"/>
                <a:cs typeface="Arial"/>
              </a:rPr>
              <a:t>що</a:t>
            </a:r>
            <a:r>
              <a:rPr lang="ru-RU" sz="2000" kern="0" dirty="0">
                <a:solidFill>
                  <a:srgbClr val="003300"/>
                </a:solidFill>
                <a:latin typeface="Arial"/>
                <a:cs typeface="Arial"/>
              </a:rPr>
              <a:t> </a:t>
            </a:r>
            <a:r>
              <a:rPr lang="ru-RU" sz="2000" kern="0" dirty="0" err="1">
                <a:solidFill>
                  <a:srgbClr val="003300"/>
                </a:solidFill>
                <a:latin typeface="Arial"/>
                <a:cs typeface="Arial"/>
              </a:rPr>
              <a:t>супроводжуються</a:t>
            </a:r>
            <a:r>
              <a:rPr lang="ru-RU" sz="2000" kern="0" dirty="0">
                <a:solidFill>
                  <a:srgbClr val="003300"/>
                </a:solidFill>
                <a:latin typeface="Arial"/>
                <a:cs typeface="Arial"/>
              </a:rPr>
              <a:t> </a:t>
            </a:r>
            <a:r>
              <a:rPr lang="ru-RU" sz="2000" kern="0" dirty="0" err="1">
                <a:solidFill>
                  <a:srgbClr val="003300"/>
                </a:solidFill>
                <a:latin typeface="Arial"/>
                <a:cs typeface="Arial"/>
              </a:rPr>
              <a:t>зменшенням</a:t>
            </a:r>
            <a:r>
              <a:rPr lang="ru-RU" sz="2000" kern="0" dirty="0">
                <a:solidFill>
                  <a:srgbClr val="003300"/>
                </a:solidFill>
                <a:latin typeface="Arial"/>
                <a:cs typeface="Arial"/>
              </a:rPr>
              <a:t> </a:t>
            </a:r>
            <a:r>
              <a:rPr lang="ru-RU" sz="2000" kern="0" dirty="0" err="1">
                <a:solidFill>
                  <a:srgbClr val="003300"/>
                </a:solidFill>
                <a:latin typeface="Arial"/>
                <a:cs typeface="Arial"/>
              </a:rPr>
              <a:t>енергії</a:t>
            </a:r>
            <a:r>
              <a:rPr lang="ru-RU" sz="2000" kern="0" dirty="0">
                <a:solidFill>
                  <a:srgbClr val="003300"/>
                </a:solidFill>
                <a:latin typeface="Arial"/>
                <a:cs typeface="Arial"/>
              </a:rPr>
              <a:t> </a:t>
            </a:r>
            <a:r>
              <a:rPr lang="ru-RU" sz="2000" kern="0" dirty="0" err="1">
                <a:solidFill>
                  <a:srgbClr val="003300"/>
                </a:solidFill>
                <a:latin typeface="Arial"/>
                <a:cs typeface="Arial"/>
              </a:rPr>
              <a:t>Гіббса</a:t>
            </a:r>
            <a:r>
              <a:rPr lang="ru-RU" sz="2000" kern="0" dirty="0">
                <a:solidFill>
                  <a:srgbClr val="003300"/>
                </a:solidFill>
                <a:latin typeface="Arial"/>
                <a:cs typeface="Arial"/>
              </a:rPr>
              <a:t> (</a:t>
            </a:r>
            <a:r>
              <a:rPr lang="ru-RU" sz="2000" kern="0" dirty="0">
                <a:solidFill>
                  <a:srgbClr val="003300"/>
                </a:solidFill>
                <a:latin typeface="Arial"/>
                <a:cs typeface="Arial"/>
                <a:sym typeface="Symbol" pitchFamily="18" charset="2"/>
              </a:rPr>
              <a:t></a:t>
            </a:r>
            <a:r>
              <a:rPr lang="ru-RU" sz="2000" kern="0" dirty="0" err="1" smtClean="0">
                <a:solidFill>
                  <a:srgbClr val="003300"/>
                </a:solidFill>
                <a:latin typeface="Arial"/>
                <a:cs typeface="Arial"/>
              </a:rPr>
              <a:t>G</a:t>
            </a:r>
            <a:r>
              <a:rPr lang="ru-RU" sz="2000" kern="0" baseline="-25000" dirty="0" err="1" smtClean="0">
                <a:solidFill>
                  <a:srgbClr val="003300"/>
                </a:solidFill>
                <a:latin typeface="Arial"/>
                <a:cs typeface="Arial"/>
              </a:rPr>
              <a:t>реакції</a:t>
            </a:r>
            <a:r>
              <a:rPr lang="ru-RU" sz="2000" kern="0" dirty="0" smtClean="0">
                <a:solidFill>
                  <a:srgbClr val="003300"/>
                </a:solidFill>
                <a:latin typeface="Arial"/>
                <a:cs typeface="Arial"/>
              </a:rPr>
              <a:t>&lt;0</a:t>
            </a:r>
            <a:r>
              <a:rPr lang="ru-RU" sz="2000" kern="0" dirty="0">
                <a:solidFill>
                  <a:srgbClr val="003300"/>
                </a:solidFill>
                <a:latin typeface="Arial"/>
                <a:cs typeface="Arial"/>
              </a:rPr>
              <a:t>), </a:t>
            </a:r>
            <a:r>
              <a:rPr lang="ru-RU" sz="2000" kern="0" dirty="0" err="1">
                <a:solidFill>
                  <a:srgbClr val="003300"/>
                </a:solidFill>
                <a:latin typeface="Arial"/>
                <a:cs typeface="Arial"/>
              </a:rPr>
              <a:t>тобто</a:t>
            </a:r>
            <a:r>
              <a:rPr lang="ru-RU" sz="2000" kern="0" dirty="0">
                <a:solidFill>
                  <a:srgbClr val="003300"/>
                </a:solidFill>
                <a:latin typeface="Arial"/>
                <a:cs typeface="Arial"/>
              </a:rPr>
              <a:t> </a:t>
            </a:r>
            <a:r>
              <a:rPr lang="ru-RU" sz="2000" kern="0" dirty="0" err="1">
                <a:solidFill>
                  <a:srgbClr val="003300"/>
                </a:solidFill>
                <a:latin typeface="Arial"/>
                <a:cs typeface="Arial"/>
              </a:rPr>
              <a:t>протікають</a:t>
            </a:r>
            <a:r>
              <a:rPr lang="ru-RU" sz="2000" kern="0" dirty="0">
                <a:solidFill>
                  <a:srgbClr val="003300"/>
                </a:solidFill>
                <a:latin typeface="Arial"/>
                <a:cs typeface="Arial"/>
              </a:rPr>
              <a:t> </a:t>
            </a:r>
            <a:r>
              <a:rPr lang="ru-RU" sz="2000" kern="0" dirty="0" err="1" smtClean="0">
                <a:solidFill>
                  <a:srgbClr val="003300"/>
                </a:solidFill>
                <a:latin typeface="Arial"/>
                <a:cs typeface="Arial"/>
              </a:rPr>
              <a:t>мимовільно</a:t>
            </a:r>
            <a:r>
              <a:rPr lang="ru-RU" sz="2000" kern="0" dirty="0">
                <a:solidFill>
                  <a:srgbClr val="003300"/>
                </a:solidFill>
                <a:latin typeface="Arial"/>
                <a:cs typeface="Arial"/>
              </a:rPr>
              <a:t>, </a:t>
            </a:r>
            <a:r>
              <a:rPr lang="ru-RU" sz="2000" kern="0" dirty="0" err="1">
                <a:solidFill>
                  <a:srgbClr val="003300"/>
                </a:solidFill>
                <a:latin typeface="Arial"/>
                <a:cs typeface="Arial"/>
              </a:rPr>
              <a:t>називається</a:t>
            </a:r>
            <a:r>
              <a:rPr lang="ru-RU" sz="2000" kern="0" dirty="0" smtClean="0">
                <a:solidFill>
                  <a:srgbClr val="003300"/>
                </a:solidFill>
                <a:latin typeface="Arial"/>
                <a:cs typeface="Arial"/>
              </a:rPr>
              <a:t> -</a:t>
            </a:r>
            <a:r>
              <a:rPr lang="ru-RU" sz="2000" kern="0" dirty="0" smtClean="0">
                <a:solidFill>
                  <a:srgbClr val="003300"/>
                </a:solidFill>
                <a:latin typeface="Arial"/>
                <a:cs typeface="Arial"/>
              </a:rPr>
              <a:t> </a:t>
            </a:r>
            <a:r>
              <a:rPr lang="ru-RU" sz="2000" i="1" kern="0" dirty="0" err="1" smtClean="0">
                <a:solidFill>
                  <a:srgbClr val="FF0000"/>
                </a:solidFill>
                <a:latin typeface="Arial"/>
                <a:cs typeface="Arial"/>
              </a:rPr>
              <a:t>екзергонічна</a:t>
            </a:r>
            <a:r>
              <a:rPr lang="ru-RU" sz="2000" i="1" kern="0" dirty="0" smtClean="0">
                <a:solidFill>
                  <a:srgbClr val="FF0000"/>
                </a:solidFill>
                <a:latin typeface="Arial"/>
                <a:cs typeface="Arial"/>
              </a:rPr>
              <a:t>. </a:t>
            </a:r>
            <a:r>
              <a:rPr lang="ru-RU" sz="2000" kern="0" dirty="0" smtClean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endParaRPr lang="ru-RU" sz="2000" kern="0" dirty="0">
              <a:solidFill>
                <a:srgbClr val="FF0000"/>
              </a:solidFill>
              <a:latin typeface="Arial"/>
              <a:cs typeface="Arial"/>
            </a:endParaRPr>
          </a:p>
          <a:p>
            <a:pPr marL="342900" indent="-342900" algn="just">
              <a:spcBef>
                <a:spcPts val="0"/>
              </a:spcBef>
              <a:buFontTx/>
              <a:buChar char="•"/>
              <a:defRPr/>
            </a:pPr>
            <a:r>
              <a:rPr lang="ru-RU" sz="2000" kern="0" dirty="0" err="1">
                <a:solidFill>
                  <a:srgbClr val="003300"/>
                </a:solidFill>
                <a:latin typeface="Arial"/>
                <a:cs typeface="Arial"/>
              </a:rPr>
              <a:t>Якщо</a:t>
            </a:r>
            <a:r>
              <a:rPr lang="ru-RU" sz="2000" kern="0" dirty="0">
                <a:solidFill>
                  <a:srgbClr val="003300"/>
                </a:solidFill>
                <a:latin typeface="Arial"/>
                <a:cs typeface="Arial"/>
              </a:rPr>
              <a:t> </a:t>
            </a:r>
            <a:r>
              <a:rPr lang="ru-RU" sz="2000" kern="0" dirty="0" smtClean="0">
                <a:solidFill>
                  <a:srgbClr val="003300"/>
                </a:solidFill>
                <a:latin typeface="Arial"/>
                <a:cs typeface="Arial"/>
              </a:rPr>
              <a:t> </a:t>
            </a:r>
            <a:r>
              <a:rPr lang="ru-RU" sz="2000" kern="0" dirty="0">
                <a:solidFill>
                  <a:srgbClr val="003300"/>
                </a:solidFill>
                <a:latin typeface="Arial"/>
                <a:cs typeface="Arial"/>
                <a:sym typeface="Symbol" pitchFamily="18" charset="2"/>
              </a:rPr>
              <a:t></a:t>
            </a:r>
            <a:r>
              <a:rPr lang="ru-RU" sz="2000" kern="0" dirty="0">
                <a:solidFill>
                  <a:srgbClr val="003300"/>
                </a:solidFill>
                <a:latin typeface="Arial"/>
                <a:cs typeface="Arial"/>
              </a:rPr>
              <a:t>G </a:t>
            </a:r>
            <a:r>
              <a:rPr lang="ru-RU" sz="2000" kern="0" dirty="0" smtClean="0">
                <a:solidFill>
                  <a:srgbClr val="003300"/>
                </a:solidFill>
                <a:latin typeface="Arial"/>
                <a:cs typeface="Arial"/>
              </a:rPr>
              <a:t>позитивна </a:t>
            </a:r>
            <a:r>
              <a:rPr lang="ru-RU" sz="2000" kern="0" dirty="0">
                <a:solidFill>
                  <a:srgbClr val="003300"/>
                </a:solidFill>
                <a:latin typeface="Arial"/>
                <a:cs typeface="Arial"/>
              </a:rPr>
              <a:t>(</a:t>
            </a:r>
            <a:r>
              <a:rPr lang="ru-RU" sz="2000" kern="0" dirty="0">
                <a:solidFill>
                  <a:srgbClr val="003300"/>
                </a:solidFill>
                <a:latin typeface="Arial"/>
                <a:cs typeface="Arial"/>
                <a:sym typeface="Symbol" pitchFamily="18" charset="2"/>
              </a:rPr>
              <a:t></a:t>
            </a:r>
            <a:r>
              <a:rPr lang="ru-RU" sz="2000" kern="0" dirty="0" err="1" smtClean="0">
                <a:solidFill>
                  <a:srgbClr val="003300"/>
                </a:solidFill>
                <a:latin typeface="Arial"/>
                <a:cs typeface="Arial"/>
              </a:rPr>
              <a:t>G</a:t>
            </a:r>
            <a:r>
              <a:rPr lang="ru-RU" sz="2000" kern="0" baseline="-25000" dirty="0" err="1" smtClean="0">
                <a:solidFill>
                  <a:srgbClr val="003300"/>
                </a:solidFill>
                <a:latin typeface="Arial"/>
                <a:cs typeface="Arial"/>
              </a:rPr>
              <a:t>реакції</a:t>
            </a:r>
            <a:r>
              <a:rPr lang="ru-RU" sz="2000" kern="0" dirty="0" smtClean="0">
                <a:solidFill>
                  <a:srgbClr val="003300"/>
                </a:solidFill>
                <a:latin typeface="Arial"/>
                <a:cs typeface="Arial"/>
              </a:rPr>
              <a:t>  </a:t>
            </a:r>
            <a:r>
              <a:rPr lang="ru-RU" sz="2000" kern="0" dirty="0">
                <a:solidFill>
                  <a:srgbClr val="003300"/>
                </a:solidFill>
                <a:latin typeface="Arial"/>
                <a:cs typeface="Arial"/>
                <a:sym typeface="Symbol" pitchFamily="18" charset="2"/>
              </a:rPr>
              <a:t></a:t>
            </a:r>
            <a:r>
              <a:rPr lang="ru-RU" sz="2000" kern="0" dirty="0">
                <a:solidFill>
                  <a:srgbClr val="003300"/>
                </a:solidFill>
                <a:latin typeface="Arial"/>
                <a:cs typeface="Arial"/>
              </a:rPr>
              <a:t> 0.), то </a:t>
            </a:r>
            <a:r>
              <a:rPr lang="ru-RU" sz="2000" kern="0" dirty="0" err="1">
                <a:solidFill>
                  <a:srgbClr val="003300"/>
                </a:solidFill>
                <a:latin typeface="Arial"/>
                <a:cs typeface="Arial"/>
              </a:rPr>
              <a:t>реакція</a:t>
            </a:r>
            <a:r>
              <a:rPr lang="ru-RU" sz="2000" kern="0" dirty="0">
                <a:solidFill>
                  <a:srgbClr val="003300"/>
                </a:solidFill>
                <a:latin typeface="Arial"/>
                <a:cs typeface="Arial"/>
              </a:rPr>
              <a:t> </a:t>
            </a:r>
            <a:r>
              <a:rPr lang="ru-RU" sz="2000" kern="0" dirty="0" err="1" smtClean="0">
                <a:solidFill>
                  <a:srgbClr val="003300"/>
                </a:solidFill>
                <a:latin typeface="Arial"/>
                <a:cs typeface="Arial"/>
              </a:rPr>
              <a:t>протікає</a:t>
            </a:r>
            <a:r>
              <a:rPr lang="ru-RU" sz="2000" kern="0" dirty="0" smtClean="0">
                <a:solidFill>
                  <a:srgbClr val="003300"/>
                </a:solidFill>
                <a:latin typeface="Arial"/>
                <a:cs typeface="Arial"/>
              </a:rPr>
              <a:t> </a:t>
            </a:r>
            <a:r>
              <a:rPr lang="ru-RU" sz="2000" kern="0" dirty="0" err="1">
                <a:solidFill>
                  <a:srgbClr val="003300"/>
                </a:solidFill>
                <a:latin typeface="Arial"/>
                <a:cs typeface="Arial"/>
              </a:rPr>
              <a:t>тільки</a:t>
            </a:r>
            <a:r>
              <a:rPr lang="ru-RU" sz="2000" kern="0" dirty="0">
                <a:solidFill>
                  <a:srgbClr val="003300"/>
                </a:solidFill>
                <a:latin typeface="Arial"/>
                <a:cs typeface="Arial"/>
              </a:rPr>
              <a:t> при </a:t>
            </a:r>
            <a:r>
              <a:rPr lang="ru-RU" sz="2000" kern="0" dirty="0" err="1">
                <a:solidFill>
                  <a:srgbClr val="003300"/>
                </a:solidFill>
                <a:latin typeface="Arial"/>
                <a:cs typeface="Arial"/>
              </a:rPr>
              <a:t>надходженні</a:t>
            </a:r>
            <a:r>
              <a:rPr lang="ru-RU" sz="2000" kern="0" dirty="0">
                <a:solidFill>
                  <a:srgbClr val="003300"/>
                </a:solidFill>
                <a:latin typeface="Arial"/>
                <a:cs typeface="Arial"/>
              </a:rPr>
              <a:t> </a:t>
            </a:r>
            <a:r>
              <a:rPr lang="ru-RU" sz="2000" kern="0" dirty="0" err="1">
                <a:solidFill>
                  <a:srgbClr val="003300"/>
                </a:solidFill>
                <a:latin typeface="Arial"/>
                <a:cs typeface="Arial"/>
              </a:rPr>
              <a:t>вільної</a:t>
            </a:r>
            <a:r>
              <a:rPr lang="ru-RU" sz="2000" kern="0" dirty="0">
                <a:solidFill>
                  <a:srgbClr val="003300"/>
                </a:solidFill>
                <a:latin typeface="Arial"/>
                <a:cs typeface="Arial"/>
              </a:rPr>
              <a:t> </a:t>
            </a:r>
            <a:r>
              <a:rPr lang="ru-RU" sz="2000" kern="0" dirty="0" err="1">
                <a:solidFill>
                  <a:srgbClr val="003300"/>
                </a:solidFill>
                <a:latin typeface="Arial"/>
                <a:cs typeface="Arial"/>
              </a:rPr>
              <a:t>енергії</a:t>
            </a:r>
            <a:r>
              <a:rPr lang="ru-RU" sz="2000" kern="0" dirty="0">
                <a:solidFill>
                  <a:srgbClr val="003300"/>
                </a:solidFill>
                <a:latin typeface="Arial"/>
                <a:cs typeface="Arial"/>
              </a:rPr>
              <a:t> </a:t>
            </a:r>
            <a:r>
              <a:rPr lang="ru-RU" sz="2000" kern="0" dirty="0" err="1">
                <a:solidFill>
                  <a:srgbClr val="003300"/>
                </a:solidFill>
                <a:latin typeface="Arial"/>
                <a:cs typeface="Arial"/>
              </a:rPr>
              <a:t>ззовні</a:t>
            </a:r>
            <a:r>
              <a:rPr lang="ru-RU" sz="2000" kern="0" dirty="0">
                <a:solidFill>
                  <a:srgbClr val="003300"/>
                </a:solidFill>
                <a:latin typeface="Arial"/>
                <a:cs typeface="Arial"/>
              </a:rPr>
              <a:t> і </a:t>
            </a:r>
            <a:r>
              <a:rPr lang="ru-RU" sz="2000" kern="0" dirty="0" err="1">
                <a:solidFill>
                  <a:srgbClr val="003300"/>
                </a:solidFill>
                <a:latin typeface="Arial"/>
                <a:cs typeface="Arial"/>
              </a:rPr>
              <a:t>називається</a:t>
            </a:r>
            <a:r>
              <a:rPr lang="ru-RU" sz="2000" kern="0" dirty="0">
                <a:solidFill>
                  <a:srgbClr val="003300"/>
                </a:solidFill>
                <a:latin typeface="Arial"/>
                <a:cs typeface="Arial"/>
              </a:rPr>
              <a:t> </a:t>
            </a:r>
            <a:r>
              <a:rPr lang="ru-RU" sz="2000" i="1" kern="0" dirty="0" err="1" smtClean="0">
                <a:solidFill>
                  <a:srgbClr val="FF0000"/>
                </a:solidFill>
                <a:latin typeface="Arial"/>
                <a:cs typeface="Arial"/>
              </a:rPr>
              <a:t>ендергонічна</a:t>
            </a:r>
            <a:r>
              <a:rPr lang="ru-RU" sz="2000" i="1" kern="0" dirty="0" smtClean="0">
                <a:solidFill>
                  <a:srgbClr val="FF0000"/>
                </a:solidFill>
                <a:latin typeface="Arial"/>
                <a:cs typeface="Arial"/>
              </a:rPr>
              <a:t>.</a:t>
            </a:r>
            <a:endParaRPr lang="ru-RU" sz="2000" i="1" dirty="0">
              <a:solidFill>
                <a:srgbClr val="FF0000"/>
              </a:solidFill>
            </a:endParaRPr>
          </a:p>
        </p:txBody>
      </p:sp>
      <p:sp>
        <p:nvSpPr>
          <p:cNvPr id="10" name="Объект 2"/>
          <p:cNvSpPr txBox="1">
            <a:spLocks/>
          </p:cNvSpPr>
          <p:nvPr/>
        </p:nvSpPr>
        <p:spPr bwMode="auto">
          <a:xfrm>
            <a:off x="0" y="1288058"/>
            <a:ext cx="9144000" cy="5569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2860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7432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2004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6576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algn="just" eaLnBrk="1" hangingPunct="1">
              <a:spcBef>
                <a:spcPts val="0"/>
              </a:spcBef>
              <a:defRPr/>
            </a:pPr>
            <a:r>
              <a:rPr lang="ru-RU" sz="2000" kern="0" dirty="0" err="1" smtClean="0"/>
              <a:t>Користуючись</a:t>
            </a:r>
            <a:r>
              <a:rPr lang="ru-RU" sz="2000" kern="0" dirty="0" smtClean="0"/>
              <a:t> </a:t>
            </a:r>
            <a:r>
              <a:rPr lang="el-GR" sz="2000" kern="0" dirty="0" smtClean="0"/>
              <a:t>Δ</a:t>
            </a:r>
            <a:r>
              <a:rPr lang="en-US" sz="2000" kern="0" dirty="0" smtClean="0"/>
              <a:t>G</a:t>
            </a:r>
            <a:r>
              <a:rPr lang="en-US" sz="2000" kern="0" baseline="30000" dirty="0" smtClean="0"/>
              <a:t>0</a:t>
            </a:r>
            <a:r>
              <a:rPr lang="en-US" sz="2000" kern="0" baseline="-25000" dirty="0" smtClean="0"/>
              <a:t>298</a:t>
            </a:r>
            <a:r>
              <a:rPr lang="ru-RU" sz="2000" i="1" kern="0" dirty="0" smtClean="0">
                <a:solidFill>
                  <a:srgbClr val="660033"/>
                </a:solidFill>
              </a:rPr>
              <a:t> </a:t>
            </a:r>
            <a:r>
              <a:rPr lang="en-US" sz="2000" kern="0" dirty="0" smtClean="0"/>
              <a:t>(</a:t>
            </a:r>
            <a:r>
              <a:rPr lang="ru-RU" sz="2000" kern="0" dirty="0" smtClean="0"/>
              <a:t>табл.)</a:t>
            </a:r>
            <a:r>
              <a:rPr lang="ru-RU" sz="2800" kern="0" dirty="0" smtClean="0"/>
              <a:t> </a:t>
            </a:r>
            <a:r>
              <a:rPr lang="ru-RU" sz="2000" kern="0" dirty="0" err="1" smtClean="0"/>
              <a:t>можна</a:t>
            </a:r>
            <a:r>
              <a:rPr lang="ru-RU" sz="2000" kern="0" dirty="0" smtClean="0"/>
              <a:t> </a:t>
            </a:r>
            <a:r>
              <a:rPr lang="ru-RU" sz="2000" kern="0" dirty="0" err="1" smtClean="0"/>
              <a:t>розрахувати</a:t>
            </a:r>
            <a:r>
              <a:rPr lang="ru-RU" sz="2000" kern="0" dirty="0" smtClean="0"/>
              <a:t>  </a:t>
            </a:r>
            <a:r>
              <a:rPr lang="en-US" sz="2000" kern="0" dirty="0" smtClean="0"/>
              <a:t>G</a:t>
            </a:r>
            <a:r>
              <a:rPr lang="ru-RU" sz="2000" kern="0" dirty="0" smtClean="0"/>
              <a:t> </a:t>
            </a:r>
            <a:r>
              <a:rPr lang="ru-RU" sz="2000" kern="0" dirty="0" err="1" smtClean="0"/>
              <a:t>реакції</a:t>
            </a:r>
            <a:r>
              <a:rPr lang="ru-RU" sz="2000" kern="0" dirty="0" smtClean="0"/>
              <a:t> при </a:t>
            </a:r>
            <a:r>
              <a:rPr lang="ru-RU" sz="2000" kern="0" dirty="0" err="1" smtClean="0"/>
              <a:t>стандартних</a:t>
            </a:r>
            <a:r>
              <a:rPr lang="ru-RU" sz="2000" kern="0" dirty="0" smtClean="0"/>
              <a:t> </a:t>
            </a:r>
            <a:r>
              <a:rPr lang="ru-RU" sz="2000" kern="0" dirty="0" err="1" smtClean="0"/>
              <a:t>умовах</a:t>
            </a:r>
            <a:r>
              <a:rPr lang="ru-RU" sz="2000" kern="0" dirty="0" smtClean="0"/>
              <a:t> :</a:t>
            </a:r>
          </a:p>
          <a:p>
            <a:pPr algn="just" eaLnBrk="1" hangingPunct="1">
              <a:spcBef>
                <a:spcPts val="0"/>
              </a:spcBef>
              <a:defRPr/>
            </a:pPr>
            <a:r>
              <a:rPr lang="en-US" sz="2000" kern="0" dirty="0" smtClean="0">
                <a:solidFill>
                  <a:srgbClr val="006600"/>
                </a:solidFill>
              </a:rPr>
              <a:t>Cr</a:t>
            </a:r>
            <a:r>
              <a:rPr lang="en-US" sz="2000" kern="0" baseline="-25000" dirty="0" smtClean="0">
                <a:solidFill>
                  <a:srgbClr val="006600"/>
                </a:solidFill>
              </a:rPr>
              <a:t>2</a:t>
            </a:r>
            <a:r>
              <a:rPr lang="en-US" sz="2000" kern="0" dirty="0" smtClean="0">
                <a:solidFill>
                  <a:srgbClr val="006600"/>
                </a:solidFill>
              </a:rPr>
              <a:t>O</a:t>
            </a:r>
            <a:r>
              <a:rPr lang="en-US" sz="2000" kern="0" baseline="-25000" dirty="0" smtClean="0">
                <a:solidFill>
                  <a:srgbClr val="006600"/>
                </a:solidFill>
              </a:rPr>
              <a:t>3(k)</a:t>
            </a:r>
            <a:r>
              <a:rPr lang="en-US" sz="2000" kern="0" dirty="0" smtClean="0">
                <a:solidFill>
                  <a:srgbClr val="006600"/>
                </a:solidFill>
              </a:rPr>
              <a:t>+ 2Al</a:t>
            </a:r>
            <a:r>
              <a:rPr lang="en-US" sz="2000" kern="0" baseline="-25000" dirty="0" smtClean="0">
                <a:solidFill>
                  <a:srgbClr val="006600"/>
                </a:solidFill>
              </a:rPr>
              <a:t>(k)</a:t>
            </a:r>
            <a:r>
              <a:rPr lang="en-US" sz="2000" kern="0" dirty="0" smtClean="0">
                <a:solidFill>
                  <a:srgbClr val="006600"/>
                </a:solidFill>
              </a:rPr>
              <a:t> = 2Cr</a:t>
            </a:r>
            <a:r>
              <a:rPr lang="en-US" sz="2000" kern="0" baseline="-25000" dirty="0" smtClean="0">
                <a:solidFill>
                  <a:srgbClr val="006600"/>
                </a:solidFill>
              </a:rPr>
              <a:t>(k)</a:t>
            </a:r>
            <a:r>
              <a:rPr lang="en-US" sz="2000" kern="0" dirty="0" smtClean="0">
                <a:solidFill>
                  <a:srgbClr val="006600"/>
                </a:solidFill>
              </a:rPr>
              <a:t> + Al</a:t>
            </a:r>
            <a:r>
              <a:rPr lang="en-US" sz="2000" kern="0" baseline="-25000" dirty="0" smtClean="0">
                <a:solidFill>
                  <a:srgbClr val="006600"/>
                </a:solidFill>
              </a:rPr>
              <a:t>2</a:t>
            </a:r>
            <a:r>
              <a:rPr lang="en-US" sz="2000" kern="0" dirty="0" smtClean="0">
                <a:solidFill>
                  <a:srgbClr val="006600"/>
                </a:solidFill>
              </a:rPr>
              <a:t>O</a:t>
            </a:r>
            <a:r>
              <a:rPr lang="en-US" sz="2000" kern="0" baseline="-25000" dirty="0" smtClean="0">
                <a:solidFill>
                  <a:srgbClr val="006600"/>
                </a:solidFill>
              </a:rPr>
              <a:t>3(k)</a:t>
            </a:r>
          </a:p>
          <a:p>
            <a:pPr algn="just" eaLnBrk="1" hangingPunct="1">
              <a:spcBef>
                <a:spcPts val="0"/>
              </a:spcBef>
              <a:defRPr/>
            </a:pPr>
            <a:r>
              <a:rPr lang="el-GR" sz="2000" kern="0" dirty="0" smtClean="0"/>
              <a:t>Δ</a:t>
            </a:r>
            <a:r>
              <a:rPr lang="en-US" sz="2000" kern="0" dirty="0" smtClean="0"/>
              <a:t>G</a:t>
            </a:r>
            <a:r>
              <a:rPr lang="en-US" sz="2000" kern="0" baseline="30000" dirty="0" smtClean="0"/>
              <a:t>0</a:t>
            </a:r>
            <a:r>
              <a:rPr lang="en-US" sz="2000" kern="0" dirty="0" smtClean="0"/>
              <a:t>=[</a:t>
            </a:r>
            <a:r>
              <a:rPr lang="el-GR" sz="2000" kern="0" dirty="0" smtClean="0"/>
              <a:t>Δ</a:t>
            </a:r>
            <a:r>
              <a:rPr lang="en-US" sz="2000" kern="0" dirty="0" smtClean="0"/>
              <a:t>G</a:t>
            </a:r>
            <a:r>
              <a:rPr lang="en-US" sz="2000" kern="0" baseline="30000" dirty="0" smtClean="0"/>
              <a:t>0</a:t>
            </a:r>
            <a:r>
              <a:rPr lang="ru-RU" sz="2000" kern="0" baseline="-25000" dirty="0" smtClean="0"/>
              <a:t>обр.</a:t>
            </a:r>
            <a:r>
              <a:rPr lang="en-US" sz="2000" kern="0" dirty="0" smtClean="0"/>
              <a:t>Al</a:t>
            </a:r>
            <a:r>
              <a:rPr lang="en-US" sz="2000" kern="0" baseline="-25000" dirty="0" smtClean="0"/>
              <a:t>2</a:t>
            </a:r>
            <a:r>
              <a:rPr lang="en-US" sz="2000" kern="0" dirty="0" smtClean="0"/>
              <a:t>O</a:t>
            </a:r>
            <a:r>
              <a:rPr lang="en-US" sz="2000" kern="0" baseline="-25000" dirty="0" smtClean="0"/>
              <a:t>3(k)</a:t>
            </a:r>
            <a:r>
              <a:rPr lang="en-US" sz="2000" kern="0" dirty="0" smtClean="0"/>
              <a:t> +2 </a:t>
            </a:r>
            <a:r>
              <a:rPr lang="el-GR" sz="2000" kern="0" dirty="0" smtClean="0"/>
              <a:t>Δ</a:t>
            </a:r>
            <a:r>
              <a:rPr lang="en-US" sz="2000" kern="0" dirty="0" smtClean="0"/>
              <a:t>G</a:t>
            </a:r>
            <a:r>
              <a:rPr lang="en-US" sz="2000" kern="0" baseline="30000" dirty="0" smtClean="0"/>
              <a:t>0</a:t>
            </a:r>
            <a:r>
              <a:rPr lang="ru-RU" sz="2000" kern="0" baseline="-25000" dirty="0" smtClean="0"/>
              <a:t>обр.</a:t>
            </a:r>
            <a:r>
              <a:rPr lang="en-US" sz="2000" kern="0" dirty="0" smtClean="0"/>
              <a:t>Cr</a:t>
            </a:r>
            <a:r>
              <a:rPr lang="en-US" sz="2000" kern="0" baseline="-25000" dirty="0" smtClean="0"/>
              <a:t>(k)</a:t>
            </a:r>
            <a:r>
              <a:rPr lang="en-US" sz="2000" kern="0" dirty="0" smtClean="0"/>
              <a:t>]- [</a:t>
            </a:r>
            <a:r>
              <a:rPr lang="el-GR" sz="2000" kern="0" dirty="0" smtClean="0"/>
              <a:t>Δ</a:t>
            </a:r>
            <a:r>
              <a:rPr lang="en-US" sz="2000" kern="0" dirty="0" smtClean="0"/>
              <a:t>G</a:t>
            </a:r>
            <a:r>
              <a:rPr lang="en-US" sz="2000" kern="0" baseline="30000" dirty="0" smtClean="0"/>
              <a:t>0</a:t>
            </a:r>
            <a:r>
              <a:rPr lang="ru-RU" sz="2000" kern="0" baseline="-25000" dirty="0" smtClean="0"/>
              <a:t>обр.</a:t>
            </a:r>
            <a:r>
              <a:rPr lang="en-US" sz="2000" kern="0" dirty="0" smtClean="0"/>
              <a:t>Cr</a:t>
            </a:r>
            <a:r>
              <a:rPr lang="en-US" sz="2000" kern="0" baseline="-25000" dirty="0" smtClean="0"/>
              <a:t>2</a:t>
            </a:r>
            <a:r>
              <a:rPr lang="en-US" sz="2000" kern="0" dirty="0" smtClean="0"/>
              <a:t>O</a:t>
            </a:r>
            <a:r>
              <a:rPr lang="en-US" sz="2000" kern="0" baseline="-25000" dirty="0" smtClean="0"/>
              <a:t>3(k)</a:t>
            </a:r>
            <a:r>
              <a:rPr lang="en-US" sz="2000" kern="0" dirty="0" smtClean="0"/>
              <a:t>+</a:t>
            </a:r>
            <a:r>
              <a:rPr lang="el-GR" sz="2000" kern="0" dirty="0" smtClean="0"/>
              <a:t> </a:t>
            </a:r>
            <a:r>
              <a:rPr lang="en-US" sz="2000" kern="0" dirty="0" smtClean="0"/>
              <a:t>2</a:t>
            </a:r>
            <a:r>
              <a:rPr lang="el-GR" sz="2000" kern="0" dirty="0" smtClean="0"/>
              <a:t>Δ</a:t>
            </a:r>
            <a:r>
              <a:rPr lang="en-US" sz="2000" kern="0" dirty="0" smtClean="0"/>
              <a:t>G</a:t>
            </a:r>
            <a:r>
              <a:rPr lang="en-US" sz="2000" kern="0" baseline="30000" dirty="0" smtClean="0"/>
              <a:t>0</a:t>
            </a:r>
            <a:r>
              <a:rPr lang="ru-RU" sz="2000" kern="0" baseline="-25000" dirty="0" err="1" smtClean="0"/>
              <a:t>обр</a:t>
            </a:r>
            <a:r>
              <a:rPr lang="en-US" sz="2000" kern="0" dirty="0" smtClean="0"/>
              <a:t> Al</a:t>
            </a:r>
            <a:r>
              <a:rPr lang="en-US" sz="2000" kern="0" baseline="-25000" dirty="0" smtClean="0"/>
              <a:t>(k)</a:t>
            </a:r>
            <a:r>
              <a:rPr lang="en-US" sz="2000" kern="0" dirty="0" smtClean="0"/>
              <a:t>]=</a:t>
            </a:r>
            <a:endParaRPr lang="ru-RU" sz="2000" kern="0" dirty="0" smtClean="0"/>
          </a:p>
          <a:p>
            <a:pPr algn="just" eaLnBrk="1" hangingPunct="1">
              <a:spcBef>
                <a:spcPts val="0"/>
              </a:spcBef>
              <a:defRPr/>
            </a:pPr>
            <a:r>
              <a:rPr lang="ru-RU" sz="2000" kern="0" dirty="0" smtClean="0"/>
              <a:t>=- 1582,0+0-(-1050,0+0)=-1582,0+1050,0=-532,0 кДж</a:t>
            </a:r>
            <a:endParaRPr lang="ru-RU" sz="2000" kern="0" dirty="0" smtClean="0">
              <a:solidFill>
                <a:srgbClr val="003300"/>
              </a:solidFill>
              <a:sym typeface="Symbol" pitchFamily="18" charset="2"/>
            </a:endParaRPr>
          </a:p>
          <a:p>
            <a:pPr algn="just" eaLnBrk="1" hangingPunct="1">
              <a:spcBef>
                <a:spcPts val="0"/>
              </a:spcBef>
              <a:defRPr/>
            </a:pPr>
            <a:r>
              <a:rPr lang="ru-RU" sz="2000" kern="0" dirty="0" smtClean="0">
                <a:solidFill>
                  <a:srgbClr val="990000"/>
                </a:solidFill>
                <a:sym typeface="Symbol" pitchFamily="18" charset="2"/>
              </a:rPr>
              <a:t></a:t>
            </a:r>
            <a:r>
              <a:rPr lang="ru-RU" sz="2000" kern="0" dirty="0" smtClean="0">
                <a:solidFill>
                  <a:srgbClr val="990000"/>
                </a:solidFill>
              </a:rPr>
              <a:t>G&lt;0 =&gt; </a:t>
            </a:r>
            <a:r>
              <a:rPr lang="ru-RU" sz="2000" kern="0" dirty="0" err="1" smtClean="0">
                <a:solidFill>
                  <a:srgbClr val="990000"/>
                </a:solidFill>
              </a:rPr>
              <a:t>реакція</a:t>
            </a:r>
            <a:r>
              <a:rPr lang="ru-RU" sz="2000" kern="0" dirty="0" smtClean="0">
                <a:solidFill>
                  <a:srgbClr val="990000"/>
                </a:solidFill>
              </a:rPr>
              <a:t> </a:t>
            </a:r>
            <a:r>
              <a:rPr lang="ru-RU" sz="2000" kern="0" dirty="0" err="1" smtClean="0">
                <a:solidFill>
                  <a:srgbClr val="990000"/>
                </a:solidFill>
              </a:rPr>
              <a:t>протікає</a:t>
            </a:r>
            <a:r>
              <a:rPr lang="ru-RU" sz="2000" kern="0" dirty="0" smtClean="0">
                <a:solidFill>
                  <a:srgbClr val="990000"/>
                </a:solidFill>
              </a:rPr>
              <a:t> при </a:t>
            </a:r>
            <a:r>
              <a:rPr lang="ru-RU" sz="2000" kern="0" dirty="0" err="1" smtClean="0">
                <a:solidFill>
                  <a:srgbClr val="990000"/>
                </a:solidFill>
              </a:rPr>
              <a:t>стандартних</a:t>
            </a:r>
            <a:r>
              <a:rPr lang="ru-RU" sz="2000" kern="0" dirty="0" smtClean="0">
                <a:solidFill>
                  <a:srgbClr val="990000"/>
                </a:solidFill>
              </a:rPr>
              <a:t> </a:t>
            </a:r>
            <a:r>
              <a:rPr lang="ru-RU" sz="2000" kern="0" dirty="0" err="1" smtClean="0">
                <a:solidFill>
                  <a:srgbClr val="990000"/>
                </a:solidFill>
              </a:rPr>
              <a:t>умовах</a:t>
            </a:r>
            <a:r>
              <a:rPr lang="ru-RU" sz="2000" kern="0" dirty="0" smtClean="0">
                <a:solidFill>
                  <a:srgbClr val="990000"/>
                </a:solidFill>
              </a:rPr>
              <a:t>.</a:t>
            </a:r>
          </a:p>
          <a:p>
            <a:pPr algn="just" eaLnBrk="1" hangingPunct="1">
              <a:spcBef>
                <a:spcPts val="0"/>
              </a:spcBef>
              <a:defRPr/>
            </a:pPr>
            <a:endParaRPr lang="en-US" sz="2000" kern="0" dirty="0" smtClean="0">
              <a:solidFill>
                <a:srgbClr val="990000"/>
              </a:solidFill>
            </a:endParaRPr>
          </a:p>
          <a:p>
            <a:pPr algn="just" eaLnBrk="1" hangingPunct="1">
              <a:spcBef>
                <a:spcPts val="0"/>
              </a:spcBef>
              <a:defRPr/>
            </a:pPr>
            <a:r>
              <a:rPr lang="en-US" sz="2000" kern="0" dirty="0" smtClean="0">
                <a:solidFill>
                  <a:srgbClr val="003300"/>
                </a:solidFill>
              </a:rPr>
              <a:t>3MgO</a:t>
            </a:r>
            <a:r>
              <a:rPr lang="en-US" sz="2000" kern="0" baseline="-25000" dirty="0" smtClean="0">
                <a:solidFill>
                  <a:srgbClr val="003300"/>
                </a:solidFill>
              </a:rPr>
              <a:t>(k) </a:t>
            </a:r>
            <a:r>
              <a:rPr lang="en-US" sz="2000" kern="0" dirty="0" smtClean="0">
                <a:solidFill>
                  <a:srgbClr val="003300"/>
                </a:solidFill>
              </a:rPr>
              <a:t>+2 Al</a:t>
            </a:r>
            <a:r>
              <a:rPr lang="en-US" sz="2000" kern="0" baseline="-25000" dirty="0" smtClean="0">
                <a:solidFill>
                  <a:srgbClr val="003300"/>
                </a:solidFill>
              </a:rPr>
              <a:t>(k) </a:t>
            </a:r>
            <a:r>
              <a:rPr lang="en-US" sz="2000" kern="0" dirty="0" smtClean="0">
                <a:solidFill>
                  <a:srgbClr val="003300"/>
                </a:solidFill>
              </a:rPr>
              <a:t>= Al</a:t>
            </a:r>
            <a:r>
              <a:rPr lang="en-US" sz="2000" kern="0" baseline="-25000" dirty="0" smtClean="0">
                <a:solidFill>
                  <a:srgbClr val="003300"/>
                </a:solidFill>
              </a:rPr>
              <a:t>2</a:t>
            </a:r>
            <a:r>
              <a:rPr lang="en-US" sz="2000" kern="0" dirty="0" smtClean="0">
                <a:solidFill>
                  <a:srgbClr val="003300"/>
                </a:solidFill>
              </a:rPr>
              <a:t>O</a:t>
            </a:r>
            <a:r>
              <a:rPr lang="en-US" sz="2000" kern="0" baseline="-25000" dirty="0" smtClean="0">
                <a:solidFill>
                  <a:srgbClr val="003300"/>
                </a:solidFill>
              </a:rPr>
              <a:t>3(k) </a:t>
            </a:r>
            <a:r>
              <a:rPr lang="en-US" sz="2000" kern="0" dirty="0" smtClean="0">
                <a:solidFill>
                  <a:srgbClr val="003300"/>
                </a:solidFill>
              </a:rPr>
              <a:t>+3Mg</a:t>
            </a:r>
            <a:r>
              <a:rPr lang="en-US" sz="2000" kern="0" baseline="-25000" dirty="0" smtClean="0">
                <a:solidFill>
                  <a:srgbClr val="003300"/>
                </a:solidFill>
              </a:rPr>
              <a:t>(k)</a:t>
            </a:r>
          </a:p>
          <a:p>
            <a:pPr algn="just" eaLnBrk="1" hangingPunct="1">
              <a:spcBef>
                <a:spcPts val="0"/>
              </a:spcBef>
              <a:defRPr/>
            </a:pPr>
            <a:r>
              <a:rPr lang="el-GR" sz="2000" kern="0" dirty="0" smtClean="0"/>
              <a:t>Δ</a:t>
            </a:r>
            <a:r>
              <a:rPr lang="en-US" sz="2000" kern="0" dirty="0" smtClean="0"/>
              <a:t>G</a:t>
            </a:r>
            <a:r>
              <a:rPr lang="en-US" sz="2000" kern="0" baseline="30000" dirty="0" smtClean="0"/>
              <a:t>0</a:t>
            </a:r>
            <a:r>
              <a:rPr lang="en-US" sz="2000" kern="0" dirty="0" smtClean="0"/>
              <a:t>=[</a:t>
            </a:r>
            <a:r>
              <a:rPr lang="el-GR" sz="2000" kern="0" dirty="0" smtClean="0"/>
              <a:t>Δ</a:t>
            </a:r>
            <a:r>
              <a:rPr lang="en-US" sz="2000" kern="0" dirty="0" smtClean="0"/>
              <a:t>G</a:t>
            </a:r>
            <a:r>
              <a:rPr lang="en-US" sz="2000" kern="0" baseline="30000" dirty="0" smtClean="0"/>
              <a:t>0</a:t>
            </a:r>
            <a:r>
              <a:rPr lang="ru-RU" sz="2000" kern="0" baseline="-25000" dirty="0" smtClean="0"/>
              <a:t>обр.</a:t>
            </a:r>
            <a:r>
              <a:rPr lang="en-US" sz="2000" kern="0" dirty="0" smtClean="0"/>
              <a:t>Al</a:t>
            </a:r>
            <a:r>
              <a:rPr lang="en-US" sz="2000" kern="0" baseline="-25000" dirty="0" smtClean="0"/>
              <a:t>2</a:t>
            </a:r>
            <a:r>
              <a:rPr lang="en-US" sz="2000" kern="0" dirty="0" smtClean="0"/>
              <a:t>O</a:t>
            </a:r>
            <a:r>
              <a:rPr lang="en-US" sz="2000" kern="0" baseline="-25000" dirty="0" smtClean="0"/>
              <a:t>3(k)</a:t>
            </a:r>
            <a:r>
              <a:rPr lang="en-US" sz="2000" kern="0" dirty="0" smtClean="0"/>
              <a:t> + 3</a:t>
            </a:r>
            <a:r>
              <a:rPr lang="el-GR" sz="2000" kern="0" dirty="0" smtClean="0"/>
              <a:t>Δ</a:t>
            </a:r>
            <a:r>
              <a:rPr lang="en-US" sz="2000" kern="0" dirty="0" smtClean="0"/>
              <a:t>G</a:t>
            </a:r>
            <a:r>
              <a:rPr lang="en-US" sz="2000" kern="0" baseline="30000" dirty="0" smtClean="0"/>
              <a:t>0</a:t>
            </a:r>
            <a:r>
              <a:rPr lang="ru-RU" sz="2000" kern="0" baseline="-25000" dirty="0" smtClean="0"/>
              <a:t>обр.</a:t>
            </a:r>
            <a:r>
              <a:rPr lang="en-US" sz="2000" kern="0" dirty="0" smtClean="0"/>
              <a:t>Mg</a:t>
            </a:r>
            <a:r>
              <a:rPr lang="en-US" sz="2000" kern="0" baseline="-25000" dirty="0" smtClean="0"/>
              <a:t>(k)</a:t>
            </a:r>
            <a:r>
              <a:rPr lang="en-US" sz="2000" kern="0" dirty="0" smtClean="0"/>
              <a:t>]- [</a:t>
            </a:r>
            <a:r>
              <a:rPr lang="ru-RU" sz="2000" kern="0" dirty="0" smtClean="0"/>
              <a:t>3</a:t>
            </a:r>
            <a:r>
              <a:rPr lang="el-GR" sz="2000" kern="0" dirty="0" smtClean="0"/>
              <a:t>Δ</a:t>
            </a:r>
            <a:r>
              <a:rPr lang="en-US" sz="2000" kern="0" dirty="0" smtClean="0"/>
              <a:t>G</a:t>
            </a:r>
            <a:r>
              <a:rPr lang="en-US" sz="2000" kern="0" baseline="30000" dirty="0" smtClean="0"/>
              <a:t>0</a:t>
            </a:r>
            <a:r>
              <a:rPr lang="ru-RU" sz="2000" kern="0" baseline="-25000" dirty="0" smtClean="0"/>
              <a:t>обр.</a:t>
            </a:r>
            <a:r>
              <a:rPr lang="en-US" sz="2000" kern="0" dirty="0" err="1" smtClean="0"/>
              <a:t>MgO</a:t>
            </a:r>
            <a:r>
              <a:rPr lang="en-US" sz="2000" kern="0" baseline="-25000" dirty="0" smtClean="0"/>
              <a:t>(k)</a:t>
            </a:r>
            <a:r>
              <a:rPr lang="en-US" sz="2000" kern="0" dirty="0" smtClean="0"/>
              <a:t>+</a:t>
            </a:r>
            <a:r>
              <a:rPr lang="el-GR" sz="2000" kern="0" dirty="0" smtClean="0"/>
              <a:t> </a:t>
            </a:r>
            <a:r>
              <a:rPr lang="en-US" sz="2000" kern="0" dirty="0" smtClean="0"/>
              <a:t>2</a:t>
            </a:r>
            <a:r>
              <a:rPr lang="el-GR" sz="2000" kern="0" dirty="0" smtClean="0"/>
              <a:t>Δ</a:t>
            </a:r>
            <a:r>
              <a:rPr lang="en-US" sz="2000" kern="0" dirty="0" smtClean="0"/>
              <a:t>G</a:t>
            </a:r>
            <a:r>
              <a:rPr lang="en-US" sz="2000" kern="0" baseline="30000" dirty="0" smtClean="0"/>
              <a:t>0</a:t>
            </a:r>
            <a:r>
              <a:rPr lang="ru-RU" sz="2000" kern="0" baseline="-25000" dirty="0" err="1" smtClean="0"/>
              <a:t>обр</a:t>
            </a:r>
            <a:r>
              <a:rPr lang="en-US" sz="2000" kern="0" dirty="0" smtClean="0"/>
              <a:t> Al</a:t>
            </a:r>
            <a:r>
              <a:rPr lang="en-US" sz="2000" kern="0" baseline="-25000" dirty="0" smtClean="0"/>
              <a:t>(k)</a:t>
            </a:r>
            <a:r>
              <a:rPr lang="en-US" sz="2000" kern="0" dirty="0" smtClean="0"/>
              <a:t>]=</a:t>
            </a:r>
          </a:p>
          <a:p>
            <a:pPr algn="just" eaLnBrk="1" hangingPunct="1">
              <a:spcBef>
                <a:spcPts val="0"/>
              </a:spcBef>
              <a:defRPr/>
            </a:pPr>
            <a:r>
              <a:rPr lang="en-US" sz="2000" kern="0" dirty="0" smtClean="0"/>
              <a:t>=-1582,0+0-3(-569,6)=-1582,0+1708,8=126,8 </a:t>
            </a:r>
            <a:r>
              <a:rPr lang="ru-RU" sz="2000" kern="0" dirty="0" smtClean="0"/>
              <a:t>кДж</a:t>
            </a:r>
          </a:p>
          <a:p>
            <a:pPr algn="just" eaLnBrk="1" hangingPunct="1">
              <a:spcBef>
                <a:spcPts val="0"/>
              </a:spcBef>
              <a:defRPr/>
            </a:pPr>
            <a:r>
              <a:rPr lang="ru-RU" sz="2000" kern="0" dirty="0" smtClean="0">
                <a:solidFill>
                  <a:srgbClr val="FF0000"/>
                </a:solidFill>
                <a:sym typeface="Symbol" pitchFamily="18" charset="2"/>
              </a:rPr>
              <a:t></a:t>
            </a:r>
            <a:r>
              <a:rPr lang="ru-RU" sz="2000" kern="0" dirty="0" smtClean="0">
                <a:solidFill>
                  <a:srgbClr val="FF0000"/>
                </a:solidFill>
              </a:rPr>
              <a:t>G&gt;0 =&gt; </a:t>
            </a:r>
            <a:r>
              <a:rPr lang="ru-RU" sz="2000" kern="0" dirty="0" err="1" smtClean="0">
                <a:solidFill>
                  <a:srgbClr val="FF0000"/>
                </a:solidFill>
              </a:rPr>
              <a:t>протікання</a:t>
            </a:r>
            <a:r>
              <a:rPr lang="ru-RU" sz="2000" kern="0" dirty="0" smtClean="0">
                <a:solidFill>
                  <a:srgbClr val="FF0000"/>
                </a:solidFill>
              </a:rPr>
              <a:t> </a:t>
            </a:r>
            <a:r>
              <a:rPr lang="ru-RU" sz="2000" kern="0" dirty="0" err="1" smtClean="0">
                <a:solidFill>
                  <a:srgbClr val="FF0000"/>
                </a:solidFill>
              </a:rPr>
              <a:t>реакції</a:t>
            </a:r>
            <a:r>
              <a:rPr lang="ru-RU" sz="2000" kern="0" dirty="0" smtClean="0">
                <a:solidFill>
                  <a:srgbClr val="FF0000"/>
                </a:solidFill>
              </a:rPr>
              <a:t> </a:t>
            </a:r>
            <a:r>
              <a:rPr lang="ru-RU" sz="2000" kern="0" dirty="0" err="1" smtClean="0">
                <a:solidFill>
                  <a:srgbClr val="FF0000"/>
                </a:solidFill>
              </a:rPr>
              <a:t>неможливо</a:t>
            </a:r>
            <a:r>
              <a:rPr lang="ru-RU" sz="2000" kern="0" dirty="0" smtClean="0">
                <a:solidFill>
                  <a:srgbClr val="FF0000"/>
                </a:solidFill>
              </a:rPr>
              <a:t> при </a:t>
            </a:r>
            <a:r>
              <a:rPr lang="ru-RU" sz="2000" kern="0" dirty="0" err="1" smtClean="0">
                <a:solidFill>
                  <a:srgbClr val="FF0000"/>
                </a:solidFill>
              </a:rPr>
              <a:t>стандартних</a:t>
            </a:r>
            <a:r>
              <a:rPr lang="ru-RU" sz="2000" kern="0" dirty="0" smtClean="0">
                <a:solidFill>
                  <a:srgbClr val="FF0000"/>
                </a:solidFill>
              </a:rPr>
              <a:t> </a:t>
            </a:r>
            <a:r>
              <a:rPr lang="ru-RU" sz="2000" kern="0" dirty="0" err="1" smtClean="0">
                <a:solidFill>
                  <a:srgbClr val="FF0000"/>
                </a:solidFill>
              </a:rPr>
              <a:t>умовах</a:t>
            </a:r>
            <a:endParaRPr lang="ru-RU" sz="2000" kern="0" dirty="0" smtClean="0">
              <a:solidFill>
                <a:srgbClr val="FF0000"/>
              </a:solidFill>
            </a:endParaRPr>
          </a:p>
          <a:p>
            <a:pPr algn="just" eaLnBrk="1" hangingPunct="1">
              <a:spcBef>
                <a:spcPts val="0"/>
              </a:spcBef>
              <a:defRPr/>
            </a:pPr>
            <a:endParaRPr lang="ru-RU" sz="2000" kern="0" dirty="0" smtClean="0">
              <a:solidFill>
                <a:srgbClr val="FF0000"/>
              </a:solidFill>
            </a:endParaRPr>
          </a:p>
          <a:p>
            <a:pPr algn="just" eaLnBrk="1" hangingPunct="1">
              <a:spcBef>
                <a:spcPts val="0"/>
              </a:spcBef>
              <a:defRPr/>
            </a:pPr>
            <a:r>
              <a:rPr lang="ru-RU" sz="2000" kern="0" dirty="0" err="1" smtClean="0">
                <a:solidFill>
                  <a:srgbClr val="FF0000"/>
                </a:solidFill>
              </a:rPr>
              <a:t>Критерій</a:t>
            </a:r>
            <a:r>
              <a:rPr lang="ru-RU" sz="2000" kern="0" dirty="0" smtClean="0">
                <a:solidFill>
                  <a:srgbClr val="FF0000"/>
                </a:solidFill>
              </a:rPr>
              <a:t> </a:t>
            </a:r>
            <a:r>
              <a:rPr lang="ru-RU" sz="2000" kern="0" dirty="0" err="1" smtClean="0">
                <a:solidFill>
                  <a:srgbClr val="FF0000"/>
                </a:solidFill>
              </a:rPr>
              <a:t>принципової</a:t>
            </a:r>
            <a:r>
              <a:rPr lang="ru-RU" sz="2000" kern="0" dirty="0" smtClean="0">
                <a:solidFill>
                  <a:srgbClr val="FF0000"/>
                </a:solidFill>
              </a:rPr>
              <a:t> </a:t>
            </a:r>
            <a:r>
              <a:rPr lang="ru-RU" sz="2000" kern="0" dirty="0" err="1" smtClean="0">
                <a:solidFill>
                  <a:srgbClr val="FF0000"/>
                </a:solidFill>
              </a:rPr>
              <a:t>можливості</a:t>
            </a:r>
            <a:r>
              <a:rPr lang="ru-RU" sz="2000" kern="0" dirty="0" smtClean="0">
                <a:solidFill>
                  <a:srgbClr val="FF0000"/>
                </a:solidFill>
              </a:rPr>
              <a:t> </a:t>
            </a:r>
            <a:r>
              <a:rPr lang="ru-RU" sz="2000" kern="0" dirty="0" err="1" smtClean="0">
                <a:solidFill>
                  <a:srgbClr val="FF0000"/>
                </a:solidFill>
              </a:rPr>
              <a:t>процесу</a:t>
            </a:r>
            <a:r>
              <a:rPr lang="ru-RU" sz="2000" kern="0" dirty="0" smtClean="0">
                <a:solidFill>
                  <a:srgbClr val="FF0000"/>
                </a:solidFill>
              </a:rPr>
              <a:t> в </a:t>
            </a:r>
            <a:r>
              <a:rPr lang="ru-RU" sz="2000" kern="0" dirty="0" err="1" smtClean="0">
                <a:solidFill>
                  <a:srgbClr val="FF0000"/>
                </a:solidFill>
              </a:rPr>
              <a:t>нестандартних</a:t>
            </a:r>
            <a:r>
              <a:rPr lang="ru-RU" sz="2000" kern="0" dirty="0" smtClean="0">
                <a:solidFill>
                  <a:srgbClr val="FF0000"/>
                </a:solidFill>
              </a:rPr>
              <a:t> </a:t>
            </a:r>
            <a:r>
              <a:rPr lang="ru-RU" sz="2000" kern="0" dirty="0" err="1" smtClean="0">
                <a:solidFill>
                  <a:srgbClr val="FF0000"/>
                </a:solidFill>
              </a:rPr>
              <a:t>умовах</a:t>
            </a:r>
            <a:r>
              <a:rPr lang="ru-RU" sz="2000" kern="0" dirty="0" smtClean="0">
                <a:solidFill>
                  <a:srgbClr val="FF0000"/>
                </a:solidFill>
              </a:rPr>
              <a:t> : </a:t>
            </a:r>
            <a:r>
              <a:rPr lang="ru-RU" sz="2000" kern="0" dirty="0" smtClean="0">
                <a:solidFill>
                  <a:srgbClr val="FF0000"/>
                </a:solidFill>
                <a:sym typeface="Symbol" pitchFamily="18" charset="2"/>
              </a:rPr>
              <a:t></a:t>
            </a:r>
            <a:r>
              <a:rPr lang="ru-RU" sz="2000" kern="0" dirty="0" smtClean="0">
                <a:solidFill>
                  <a:srgbClr val="FF0000"/>
                </a:solidFill>
              </a:rPr>
              <a:t>G ≤0, </a:t>
            </a:r>
          </a:p>
          <a:p>
            <a:pPr algn="just" eaLnBrk="1" hangingPunct="1">
              <a:spcBef>
                <a:spcPts val="0"/>
              </a:spcBef>
              <a:defRPr/>
            </a:pPr>
            <a:r>
              <a:rPr lang="ru-RU" sz="2000" kern="0" dirty="0" err="1" smtClean="0">
                <a:solidFill>
                  <a:srgbClr val="FF0000"/>
                </a:solidFill>
              </a:rPr>
              <a:t>критерій</a:t>
            </a:r>
            <a:r>
              <a:rPr lang="ru-RU" sz="2000" kern="0" dirty="0" smtClean="0">
                <a:solidFill>
                  <a:srgbClr val="FF0000"/>
                </a:solidFill>
              </a:rPr>
              <a:t> </a:t>
            </a:r>
            <a:r>
              <a:rPr lang="ru-RU" sz="2000" kern="0" dirty="0" err="1" smtClean="0">
                <a:solidFill>
                  <a:srgbClr val="FF0000"/>
                </a:solidFill>
              </a:rPr>
              <a:t>принципово</a:t>
            </a:r>
            <a:r>
              <a:rPr lang="ru-RU" sz="2000" kern="0" dirty="0" smtClean="0">
                <a:solidFill>
                  <a:srgbClr val="FF0000"/>
                </a:solidFill>
              </a:rPr>
              <a:t> не </a:t>
            </a:r>
            <a:r>
              <a:rPr lang="ru-RU" sz="2000" kern="0" dirty="0" err="1" smtClean="0">
                <a:solidFill>
                  <a:srgbClr val="FF0000"/>
                </a:solidFill>
              </a:rPr>
              <a:t>можливості</a:t>
            </a:r>
            <a:r>
              <a:rPr lang="ru-RU" sz="2000" kern="0" dirty="0" smtClean="0">
                <a:solidFill>
                  <a:srgbClr val="FF0000"/>
                </a:solidFill>
              </a:rPr>
              <a:t> </a:t>
            </a:r>
            <a:r>
              <a:rPr lang="ru-RU" sz="2000" kern="0" dirty="0" err="1" smtClean="0">
                <a:solidFill>
                  <a:srgbClr val="FF0000"/>
                </a:solidFill>
              </a:rPr>
              <a:t>критерій</a:t>
            </a:r>
            <a:r>
              <a:rPr lang="ru-RU" sz="2000" kern="0" dirty="0" smtClean="0">
                <a:solidFill>
                  <a:srgbClr val="FF0000"/>
                </a:solidFill>
              </a:rPr>
              <a:t> </a:t>
            </a:r>
            <a:r>
              <a:rPr lang="ru-RU" sz="2000" kern="0" dirty="0" err="1" smtClean="0">
                <a:solidFill>
                  <a:srgbClr val="FF0000"/>
                </a:solidFill>
              </a:rPr>
              <a:t>принципово</a:t>
            </a:r>
            <a:r>
              <a:rPr lang="ru-RU" sz="2000" kern="0" dirty="0" smtClean="0">
                <a:solidFill>
                  <a:srgbClr val="FF0000"/>
                </a:solidFill>
              </a:rPr>
              <a:t> не </a:t>
            </a:r>
            <a:r>
              <a:rPr lang="ru-RU" sz="2000" kern="0" dirty="0" err="1" smtClean="0">
                <a:solidFill>
                  <a:srgbClr val="FF0000"/>
                </a:solidFill>
              </a:rPr>
              <a:t>можливості</a:t>
            </a:r>
            <a:r>
              <a:rPr lang="ru-RU" sz="2000" kern="0" dirty="0" smtClean="0">
                <a:solidFill>
                  <a:srgbClr val="FF0000"/>
                </a:solidFill>
              </a:rPr>
              <a:t> </a:t>
            </a:r>
            <a:r>
              <a:rPr lang="ru-RU" sz="2000" kern="0" dirty="0" smtClean="0">
                <a:solidFill>
                  <a:srgbClr val="FF0000"/>
                </a:solidFill>
                <a:sym typeface="Symbol" pitchFamily="18" charset="2"/>
              </a:rPr>
              <a:t></a:t>
            </a:r>
            <a:r>
              <a:rPr lang="ru-RU" sz="2000" kern="0" dirty="0" smtClean="0">
                <a:solidFill>
                  <a:srgbClr val="FF0000"/>
                </a:solidFill>
              </a:rPr>
              <a:t>G≥0 .</a:t>
            </a:r>
            <a:endParaRPr lang="ru-RU" sz="2000" kern="0" baseline="-25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Заголовок 1"/>
          <p:cNvSpPr>
            <a:spLocks noGrp="1"/>
          </p:cNvSpPr>
          <p:nvPr>
            <p:ph type="title"/>
          </p:nvPr>
        </p:nvSpPr>
        <p:spPr>
          <a:xfrm>
            <a:off x="468313" y="0"/>
            <a:ext cx="8229600" cy="548680"/>
          </a:xfrm>
        </p:spPr>
        <p:txBody>
          <a:bodyPr/>
          <a:lstStyle/>
          <a:p>
            <a:pPr eaLnBrk="1" hangingPunct="1"/>
            <a:r>
              <a:rPr lang="ru-RU" dirty="0"/>
              <a:t>ПЛАН ЛЕКЦ</a:t>
            </a:r>
            <a:r>
              <a:rPr lang="uk-UA" dirty="0"/>
              <a:t>ІЇ</a:t>
            </a:r>
            <a:endParaRPr lang="ru-RU" dirty="0"/>
          </a:p>
        </p:txBody>
      </p:sp>
      <p:sp>
        <p:nvSpPr>
          <p:cNvPr id="26626" name="Объект 2"/>
          <p:cNvSpPr>
            <a:spLocks noGrp="1"/>
          </p:cNvSpPr>
          <p:nvPr>
            <p:ph idx="1"/>
          </p:nvPr>
        </p:nvSpPr>
        <p:spPr>
          <a:xfrm>
            <a:off x="0" y="548680"/>
            <a:ext cx="9144000" cy="6309320"/>
          </a:xfrm>
        </p:spPr>
        <p:txBody>
          <a:bodyPr/>
          <a:lstStyle/>
          <a:p>
            <a:pPr marL="514350" indent="-514350" eaLnBrk="1" hangingPunct="1">
              <a:buFontTx/>
              <a:buAutoNum type="arabicPeriod"/>
            </a:pPr>
            <a:r>
              <a:rPr lang="uk-UA" sz="2000" dirty="0"/>
              <a:t>Термодинаміка</a:t>
            </a:r>
            <a:r>
              <a:rPr lang="ru-RU" sz="2000" dirty="0"/>
              <a:t> (Т/Д). </a:t>
            </a:r>
            <a:r>
              <a:rPr lang="uk-UA" sz="2000" dirty="0"/>
              <a:t>Біоенергетика</a:t>
            </a:r>
            <a:r>
              <a:rPr lang="ru-RU" sz="2000" dirty="0"/>
              <a:t>.</a:t>
            </a:r>
          </a:p>
          <a:p>
            <a:pPr marL="514350" indent="-514350" eaLnBrk="1" hangingPunct="1">
              <a:buFontTx/>
              <a:buAutoNum type="arabicPeriod"/>
            </a:pPr>
            <a:r>
              <a:rPr lang="uk-UA" sz="2000" dirty="0"/>
              <a:t>Системи</a:t>
            </a:r>
            <a:r>
              <a:rPr lang="ru-RU" sz="2000" dirty="0"/>
              <a:t>, </a:t>
            </a:r>
            <a:r>
              <a:rPr lang="ru-RU" sz="2000" dirty="0" err="1"/>
              <a:t>їх</a:t>
            </a:r>
            <a:r>
              <a:rPr lang="ru-RU" sz="2000" dirty="0"/>
              <a:t> </a:t>
            </a:r>
            <a:r>
              <a:rPr lang="ru-RU" sz="2000" dirty="0" err="1"/>
              <a:t>классификації</a:t>
            </a:r>
            <a:r>
              <a:rPr lang="ru-RU" sz="2000" dirty="0"/>
              <a:t>. </a:t>
            </a:r>
          </a:p>
          <a:p>
            <a:pPr marL="514350" indent="-514350" eaLnBrk="1" hangingPunct="1">
              <a:buFontTx/>
              <a:buAutoNum type="arabicPeriod"/>
            </a:pPr>
            <a:r>
              <a:rPr lang="ru-RU" sz="2000" dirty="0"/>
              <a:t>Стан </a:t>
            </a:r>
            <a:r>
              <a:rPr lang="ru-RU" sz="2000" dirty="0" err="1"/>
              <a:t>системи</a:t>
            </a:r>
            <a:r>
              <a:rPr lang="ru-RU" sz="2000" dirty="0"/>
              <a:t>. Т/Д </a:t>
            </a:r>
            <a:r>
              <a:rPr lang="ru-RU" sz="2000" dirty="0" err="1"/>
              <a:t>параметри</a:t>
            </a:r>
            <a:r>
              <a:rPr lang="ru-RU" sz="2000" dirty="0"/>
              <a:t> і Т/Д </a:t>
            </a:r>
            <a:r>
              <a:rPr lang="ru-RU" sz="2000" dirty="0" err="1"/>
              <a:t>функції</a:t>
            </a:r>
            <a:r>
              <a:rPr lang="ru-RU" sz="2000" dirty="0"/>
              <a:t>.</a:t>
            </a:r>
          </a:p>
          <a:p>
            <a:pPr marL="514350" indent="-514350" eaLnBrk="1" hangingPunct="1">
              <a:buFontTx/>
              <a:buAutoNum type="arabicPeriod"/>
            </a:pPr>
            <a:r>
              <a:rPr lang="ru-RU" sz="2000" dirty="0"/>
              <a:t>Перший закон Т/Д. </a:t>
            </a:r>
            <a:r>
              <a:rPr lang="ru-RU" sz="2000" dirty="0" err="1"/>
              <a:t>Ентальпія</a:t>
            </a:r>
            <a:r>
              <a:rPr lang="ru-RU" sz="2000" dirty="0"/>
              <a:t>.</a:t>
            </a:r>
          </a:p>
          <a:p>
            <a:pPr marL="514350" indent="-514350" eaLnBrk="1" hangingPunct="1">
              <a:buFontTx/>
              <a:buAutoNum type="arabicPeriod"/>
            </a:pPr>
            <a:r>
              <a:rPr lang="ru-RU" sz="2000" dirty="0" err="1"/>
              <a:t>Термохімія</a:t>
            </a:r>
            <a:r>
              <a:rPr lang="ru-RU" sz="2000" dirty="0"/>
              <a:t>. Закон Гесса. </a:t>
            </a:r>
            <a:r>
              <a:rPr lang="ru-RU" sz="2000" dirty="0" err="1"/>
              <a:t>Слідства</a:t>
            </a:r>
            <a:r>
              <a:rPr lang="ru-RU" sz="2000" dirty="0"/>
              <a:t> з закону Гесса.</a:t>
            </a:r>
          </a:p>
          <a:p>
            <a:pPr marL="514350" indent="-514350" eaLnBrk="1" hangingPunct="1">
              <a:buFontTx/>
              <a:buAutoNum type="arabicPeriod"/>
            </a:pPr>
            <a:r>
              <a:rPr lang="ru-RU" sz="2000" dirty="0" err="1"/>
              <a:t>Другий</a:t>
            </a:r>
            <a:r>
              <a:rPr lang="ru-RU" sz="2000" dirty="0"/>
              <a:t> закон Т/Д. </a:t>
            </a:r>
            <a:r>
              <a:rPr lang="ru-RU" sz="2000" dirty="0" err="1" smtClean="0"/>
              <a:t>Ентропія</a:t>
            </a:r>
            <a:r>
              <a:rPr lang="ru-RU" sz="2000" dirty="0" smtClean="0"/>
              <a:t>. </a:t>
            </a:r>
            <a:r>
              <a:rPr lang="ru-RU" sz="2000" dirty="0" err="1" smtClean="0"/>
              <a:t>Третій</a:t>
            </a:r>
            <a:r>
              <a:rPr lang="ru-RU" sz="2000" dirty="0" smtClean="0"/>
              <a:t> </a:t>
            </a:r>
            <a:r>
              <a:rPr lang="ru-RU" sz="2000" dirty="0"/>
              <a:t>закон Т/Д</a:t>
            </a:r>
          </a:p>
          <a:p>
            <a:pPr marL="514350" indent="-514350" eaLnBrk="1" hangingPunct="1">
              <a:buFontTx/>
              <a:buAutoNum type="arabicPeriod"/>
            </a:pPr>
            <a:r>
              <a:rPr lang="ru-RU" sz="2000" dirty="0"/>
              <a:t>Роль </a:t>
            </a:r>
            <a:r>
              <a:rPr lang="ru-RU" sz="2000" dirty="0" err="1"/>
              <a:t>ентальпійного</a:t>
            </a:r>
            <a:r>
              <a:rPr lang="ru-RU" sz="2000" dirty="0"/>
              <a:t> і </a:t>
            </a:r>
            <a:r>
              <a:rPr lang="ru-RU" sz="2000" dirty="0" err="1"/>
              <a:t>ентропійних</a:t>
            </a:r>
            <a:r>
              <a:rPr lang="ru-RU" sz="2000" dirty="0"/>
              <a:t> </a:t>
            </a:r>
            <a:r>
              <a:rPr lang="ru-RU" sz="2000" dirty="0" err="1"/>
              <a:t>факторів</a:t>
            </a:r>
            <a:r>
              <a:rPr lang="ru-RU" sz="2000" dirty="0"/>
              <a:t>. </a:t>
            </a:r>
          </a:p>
          <a:p>
            <a:pPr marL="514350" indent="-514350" eaLnBrk="1" hangingPunct="1">
              <a:buFontTx/>
              <a:buAutoNum type="arabicPeriod"/>
            </a:pPr>
            <a:r>
              <a:rPr lang="ru-RU" sz="2000" dirty="0" err="1"/>
              <a:t>Енергія</a:t>
            </a:r>
            <a:r>
              <a:rPr lang="ru-RU" sz="2000" dirty="0"/>
              <a:t> </a:t>
            </a:r>
            <a:r>
              <a:rPr lang="ru-RU" sz="2000" dirty="0" err="1"/>
              <a:t>Гіббса</a:t>
            </a:r>
            <a:r>
              <a:rPr lang="ru-RU" sz="2000" dirty="0"/>
              <a:t> і </a:t>
            </a:r>
            <a:r>
              <a:rPr lang="ru-RU" sz="2000" dirty="0" err="1"/>
              <a:t>енергія</a:t>
            </a:r>
            <a:r>
              <a:rPr lang="ru-RU" sz="2000" dirty="0"/>
              <a:t> Гельмгольца</a:t>
            </a:r>
            <a:r>
              <a:rPr lang="ru-RU" sz="2000" dirty="0" smtClean="0"/>
              <a:t>.</a:t>
            </a:r>
          </a:p>
          <a:p>
            <a:pPr marL="514350" indent="-514350">
              <a:lnSpc>
                <a:spcPct val="95000"/>
              </a:lnSpc>
              <a:spcBef>
                <a:spcPts val="0"/>
              </a:spcBef>
              <a:buAutoNum type="arabicPeriod"/>
            </a:pPr>
            <a:r>
              <a:rPr lang="ru-RU" sz="2000" dirty="0" err="1" smtClean="0">
                <a:solidFill>
                  <a:srgbClr val="000000"/>
                </a:solidFill>
              </a:rPr>
              <a:t>Хімічна</a:t>
            </a:r>
            <a:r>
              <a:rPr lang="ru-RU" sz="2000" dirty="0" smtClean="0">
                <a:solidFill>
                  <a:srgbClr val="000000"/>
                </a:solidFill>
              </a:rPr>
              <a:t> </a:t>
            </a:r>
            <a:r>
              <a:rPr lang="ru-RU" sz="2000" dirty="0" err="1" smtClean="0">
                <a:solidFill>
                  <a:srgbClr val="000000"/>
                </a:solidFill>
              </a:rPr>
              <a:t>кінетика</a:t>
            </a:r>
            <a:r>
              <a:rPr lang="ru-RU" sz="2000" dirty="0" smtClean="0">
                <a:solidFill>
                  <a:srgbClr val="000000"/>
                </a:solidFill>
              </a:rPr>
              <a:t>. </a:t>
            </a:r>
            <a:r>
              <a:rPr lang="ru-RU" sz="2000" dirty="0" err="1" smtClean="0">
                <a:solidFill>
                  <a:srgbClr val="000000"/>
                </a:solidFill>
              </a:rPr>
              <a:t>Швидкість</a:t>
            </a:r>
            <a:r>
              <a:rPr lang="ru-RU" sz="2000" dirty="0" smtClean="0">
                <a:solidFill>
                  <a:srgbClr val="000000"/>
                </a:solidFill>
              </a:rPr>
              <a:t> </a:t>
            </a:r>
            <a:r>
              <a:rPr lang="ru-RU" sz="2000" dirty="0" err="1" smtClean="0">
                <a:solidFill>
                  <a:srgbClr val="000000"/>
                </a:solidFill>
              </a:rPr>
              <a:t>хімічних</a:t>
            </a:r>
            <a:r>
              <a:rPr lang="ru-RU" sz="2000" dirty="0" smtClean="0">
                <a:solidFill>
                  <a:srgbClr val="000000"/>
                </a:solidFill>
              </a:rPr>
              <a:t> </a:t>
            </a:r>
            <a:r>
              <a:rPr lang="ru-RU" sz="2000" dirty="0" err="1" smtClean="0">
                <a:solidFill>
                  <a:srgbClr val="000000"/>
                </a:solidFill>
              </a:rPr>
              <a:t>реакцій</a:t>
            </a:r>
            <a:r>
              <a:rPr lang="ru-RU" sz="2000" dirty="0" smtClean="0">
                <a:solidFill>
                  <a:srgbClr val="000000"/>
                </a:solidFill>
              </a:rPr>
              <a:t>.</a:t>
            </a:r>
            <a:endParaRPr lang="ru-RU" sz="2000" dirty="0">
              <a:solidFill>
                <a:srgbClr val="000000"/>
              </a:solidFill>
            </a:endParaRPr>
          </a:p>
          <a:p>
            <a:pPr marL="514350" indent="-514350">
              <a:lnSpc>
                <a:spcPct val="95000"/>
              </a:lnSpc>
              <a:spcBef>
                <a:spcPts val="0"/>
              </a:spcBef>
              <a:buAutoNum type="arabicPeriod"/>
            </a:pPr>
            <a:r>
              <a:rPr lang="ru-RU" sz="2000" dirty="0" err="1" smtClean="0">
                <a:solidFill>
                  <a:srgbClr val="000000"/>
                </a:solidFill>
              </a:rPr>
              <a:t>Фактори</a:t>
            </a:r>
            <a:r>
              <a:rPr lang="ru-RU" sz="2000" dirty="0" smtClean="0">
                <a:solidFill>
                  <a:srgbClr val="000000"/>
                </a:solidFill>
              </a:rPr>
              <a:t>, </a:t>
            </a:r>
            <a:r>
              <a:rPr lang="ru-RU" sz="2000" dirty="0" err="1" smtClean="0">
                <a:solidFill>
                  <a:srgbClr val="000000"/>
                </a:solidFill>
              </a:rPr>
              <a:t>які</a:t>
            </a:r>
            <a:r>
              <a:rPr lang="ru-RU" sz="2000" dirty="0" smtClean="0">
                <a:solidFill>
                  <a:srgbClr val="000000"/>
                </a:solidFill>
              </a:rPr>
              <a:t> </a:t>
            </a:r>
            <a:r>
              <a:rPr lang="ru-RU" sz="2000" dirty="0" err="1" smtClean="0">
                <a:solidFill>
                  <a:srgbClr val="000000"/>
                </a:solidFill>
              </a:rPr>
              <a:t>впливають</a:t>
            </a:r>
            <a:r>
              <a:rPr lang="ru-RU" sz="2000" dirty="0" smtClean="0">
                <a:solidFill>
                  <a:srgbClr val="000000"/>
                </a:solidFill>
              </a:rPr>
              <a:t> </a:t>
            </a:r>
            <a:r>
              <a:rPr lang="ru-RU" sz="2000" dirty="0">
                <a:solidFill>
                  <a:srgbClr val="000000"/>
                </a:solidFill>
              </a:rPr>
              <a:t>на </a:t>
            </a:r>
            <a:r>
              <a:rPr lang="ru-RU" sz="2000" dirty="0" err="1" smtClean="0">
                <a:solidFill>
                  <a:srgbClr val="000000"/>
                </a:solidFill>
              </a:rPr>
              <a:t>швидкість</a:t>
            </a:r>
            <a:r>
              <a:rPr lang="ru-RU" sz="2000" dirty="0" smtClean="0">
                <a:solidFill>
                  <a:srgbClr val="000000"/>
                </a:solidFill>
              </a:rPr>
              <a:t> </a:t>
            </a:r>
            <a:r>
              <a:rPr lang="ru-RU" sz="2000" dirty="0" err="1" smtClean="0">
                <a:solidFill>
                  <a:srgbClr val="000000"/>
                </a:solidFill>
              </a:rPr>
              <a:t>хімічних</a:t>
            </a:r>
            <a:r>
              <a:rPr lang="ru-RU" sz="2000" dirty="0" smtClean="0">
                <a:solidFill>
                  <a:srgbClr val="000000"/>
                </a:solidFill>
              </a:rPr>
              <a:t> </a:t>
            </a:r>
            <a:r>
              <a:rPr lang="ru-RU" sz="2000" dirty="0" err="1" smtClean="0">
                <a:solidFill>
                  <a:srgbClr val="000000"/>
                </a:solidFill>
              </a:rPr>
              <a:t>реакцій</a:t>
            </a:r>
            <a:r>
              <a:rPr lang="ru-RU" sz="2000" dirty="0" smtClean="0">
                <a:solidFill>
                  <a:srgbClr val="000000"/>
                </a:solidFill>
              </a:rPr>
              <a:t>. </a:t>
            </a:r>
            <a:r>
              <a:rPr lang="ru-RU" sz="2000" dirty="0" err="1" smtClean="0">
                <a:solidFill>
                  <a:srgbClr val="000000"/>
                </a:solidFill>
              </a:rPr>
              <a:t>Вплив</a:t>
            </a:r>
            <a:r>
              <a:rPr lang="ru-RU" sz="2000" dirty="0" smtClean="0">
                <a:solidFill>
                  <a:srgbClr val="000000"/>
                </a:solidFill>
              </a:rPr>
              <a:t> </a:t>
            </a:r>
            <a:r>
              <a:rPr lang="ru-RU" sz="2000" dirty="0" err="1" smtClean="0">
                <a:solidFill>
                  <a:srgbClr val="000000"/>
                </a:solidFill>
              </a:rPr>
              <a:t>концентрації</a:t>
            </a:r>
            <a:endParaRPr lang="ru-RU" sz="2000" dirty="0" smtClean="0">
              <a:solidFill>
                <a:srgbClr val="000000"/>
              </a:solidFill>
            </a:endParaRPr>
          </a:p>
          <a:p>
            <a:pPr marL="514350" indent="-514350">
              <a:lnSpc>
                <a:spcPct val="95000"/>
              </a:lnSpc>
              <a:spcBef>
                <a:spcPts val="0"/>
              </a:spcBef>
              <a:buAutoNum type="arabicPeriod"/>
            </a:pPr>
            <a:r>
              <a:rPr lang="ru-RU" sz="2000" dirty="0" err="1" smtClean="0">
                <a:solidFill>
                  <a:srgbClr val="000000"/>
                </a:solidFill>
              </a:rPr>
              <a:t>Реакція</a:t>
            </a:r>
            <a:r>
              <a:rPr lang="ru-RU" sz="2000" dirty="0" smtClean="0">
                <a:solidFill>
                  <a:srgbClr val="000000"/>
                </a:solidFill>
              </a:rPr>
              <a:t> </a:t>
            </a:r>
            <a:r>
              <a:rPr lang="ru-RU" sz="2000" dirty="0" err="1" smtClean="0">
                <a:solidFill>
                  <a:srgbClr val="000000"/>
                </a:solidFill>
              </a:rPr>
              <a:t>нульового</a:t>
            </a:r>
            <a:r>
              <a:rPr lang="ru-RU" sz="2000" dirty="0" smtClean="0">
                <a:solidFill>
                  <a:srgbClr val="000000"/>
                </a:solidFill>
              </a:rPr>
              <a:t>, </a:t>
            </a:r>
            <a:r>
              <a:rPr lang="ru-RU" sz="2000" dirty="0">
                <a:solidFill>
                  <a:srgbClr val="000000"/>
                </a:solidFill>
              </a:rPr>
              <a:t>первого, </a:t>
            </a:r>
            <a:r>
              <a:rPr lang="ru-RU" sz="2000" dirty="0" smtClean="0">
                <a:solidFill>
                  <a:srgbClr val="000000"/>
                </a:solidFill>
              </a:rPr>
              <a:t>другого </a:t>
            </a:r>
            <a:r>
              <a:rPr lang="ru-RU" sz="2000" dirty="0" err="1" smtClean="0">
                <a:solidFill>
                  <a:srgbClr val="000000"/>
                </a:solidFill>
              </a:rPr>
              <a:t>порядків</a:t>
            </a:r>
            <a:r>
              <a:rPr lang="ru-RU" sz="2000" dirty="0" smtClean="0">
                <a:solidFill>
                  <a:srgbClr val="000000"/>
                </a:solidFill>
              </a:rPr>
              <a:t>. </a:t>
            </a:r>
          </a:p>
          <a:p>
            <a:pPr marL="514350" indent="-514350">
              <a:lnSpc>
                <a:spcPct val="95000"/>
              </a:lnSpc>
              <a:spcBef>
                <a:spcPts val="0"/>
              </a:spcBef>
              <a:buAutoNum type="arabicPeriod"/>
            </a:pPr>
            <a:r>
              <a:rPr lang="ru-RU" sz="2000" dirty="0" err="1" smtClean="0">
                <a:solidFill>
                  <a:srgbClr val="000000"/>
                </a:solidFill>
              </a:rPr>
              <a:t>Вплив</a:t>
            </a:r>
            <a:r>
              <a:rPr lang="ru-RU" sz="2000" dirty="0" smtClean="0">
                <a:solidFill>
                  <a:srgbClr val="000000"/>
                </a:solidFill>
              </a:rPr>
              <a:t> </a:t>
            </a:r>
            <a:r>
              <a:rPr lang="ru-RU" sz="2000" dirty="0" err="1" smtClean="0">
                <a:solidFill>
                  <a:srgbClr val="000000"/>
                </a:solidFill>
              </a:rPr>
              <a:t>температури</a:t>
            </a:r>
            <a:endParaRPr lang="ru-RU" sz="2000" dirty="0" smtClean="0">
              <a:solidFill>
                <a:srgbClr val="000000"/>
              </a:solidFill>
            </a:endParaRPr>
          </a:p>
          <a:p>
            <a:pPr marL="514350" indent="-514350">
              <a:lnSpc>
                <a:spcPct val="95000"/>
              </a:lnSpc>
              <a:spcBef>
                <a:spcPts val="0"/>
              </a:spcBef>
              <a:buAutoNum type="arabicPeriod"/>
            </a:pPr>
            <a:r>
              <a:rPr lang="ru-RU" sz="2000" dirty="0" err="1" smtClean="0">
                <a:solidFill>
                  <a:srgbClr val="000000"/>
                </a:solidFill>
              </a:rPr>
              <a:t>Поняття</a:t>
            </a:r>
            <a:r>
              <a:rPr lang="ru-RU" sz="2000" dirty="0" smtClean="0">
                <a:solidFill>
                  <a:srgbClr val="000000"/>
                </a:solidFill>
              </a:rPr>
              <a:t> </a:t>
            </a:r>
            <a:r>
              <a:rPr lang="ru-RU" sz="2000" dirty="0" err="1" smtClean="0">
                <a:solidFill>
                  <a:srgbClr val="000000"/>
                </a:solidFill>
              </a:rPr>
              <a:t>енергії</a:t>
            </a:r>
            <a:r>
              <a:rPr lang="ru-RU" sz="2000" dirty="0" smtClean="0">
                <a:solidFill>
                  <a:srgbClr val="000000"/>
                </a:solidFill>
              </a:rPr>
              <a:t> </a:t>
            </a:r>
            <a:r>
              <a:rPr lang="ru-RU" sz="2000" dirty="0" err="1" smtClean="0">
                <a:solidFill>
                  <a:srgbClr val="000000"/>
                </a:solidFill>
              </a:rPr>
              <a:t>активації</a:t>
            </a:r>
            <a:endParaRPr lang="ru-RU" sz="2000" dirty="0" smtClean="0">
              <a:solidFill>
                <a:srgbClr val="000000"/>
              </a:solidFill>
            </a:endParaRPr>
          </a:p>
          <a:p>
            <a:pPr marL="514350" indent="-514350">
              <a:lnSpc>
                <a:spcPct val="95000"/>
              </a:lnSpc>
              <a:spcBef>
                <a:spcPts val="0"/>
              </a:spcBef>
              <a:buAutoNum type="arabicPeriod"/>
            </a:pPr>
            <a:r>
              <a:rPr lang="ru-RU" sz="2000" dirty="0" err="1" smtClean="0">
                <a:solidFill>
                  <a:srgbClr val="000000"/>
                </a:solidFill>
              </a:rPr>
              <a:t>Вплив</a:t>
            </a:r>
            <a:r>
              <a:rPr lang="ru-RU" sz="2000" dirty="0" smtClean="0">
                <a:solidFill>
                  <a:srgbClr val="000000"/>
                </a:solidFill>
              </a:rPr>
              <a:t> </a:t>
            </a:r>
            <a:r>
              <a:rPr lang="ru-RU" sz="2000" dirty="0" err="1" smtClean="0">
                <a:solidFill>
                  <a:srgbClr val="000000"/>
                </a:solidFill>
              </a:rPr>
              <a:t>природи</a:t>
            </a:r>
            <a:r>
              <a:rPr lang="ru-RU" sz="2000" dirty="0" smtClean="0">
                <a:solidFill>
                  <a:srgbClr val="000000"/>
                </a:solidFill>
              </a:rPr>
              <a:t> </a:t>
            </a:r>
            <a:r>
              <a:rPr lang="ru-RU" sz="2000" dirty="0" err="1" smtClean="0">
                <a:solidFill>
                  <a:srgbClr val="000000"/>
                </a:solidFill>
              </a:rPr>
              <a:t>реагуючих</a:t>
            </a:r>
            <a:r>
              <a:rPr lang="ru-RU" sz="2000" dirty="0" smtClean="0">
                <a:solidFill>
                  <a:srgbClr val="000000"/>
                </a:solidFill>
              </a:rPr>
              <a:t> </a:t>
            </a:r>
            <a:r>
              <a:rPr lang="ru-RU" sz="2000" dirty="0" err="1" smtClean="0">
                <a:solidFill>
                  <a:srgbClr val="000000"/>
                </a:solidFill>
              </a:rPr>
              <a:t>речовин</a:t>
            </a:r>
            <a:endParaRPr lang="ru-RU" sz="2000" dirty="0" smtClean="0">
              <a:solidFill>
                <a:srgbClr val="000000"/>
              </a:solidFill>
            </a:endParaRPr>
          </a:p>
          <a:p>
            <a:pPr marL="514350" indent="-514350">
              <a:lnSpc>
                <a:spcPct val="95000"/>
              </a:lnSpc>
              <a:spcBef>
                <a:spcPts val="0"/>
              </a:spcBef>
              <a:buAutoNum type="arabicPeriod"/>
            </a:pPr>
            <a:r>
              <a:rPr lang="ru-RU" sz="2000" dirty="0" smtClean="0">
                <a:solidFill>
                  <a:srgbClr val="000000"/>
                </a:solidFill>
              </a:rPr>
              <a:t> </a:t>
            </a:r>
            <a:r>
              <a:rPr lang="ru-RU" sz="2000" dirty="0" err="1" smtClean="0">
                <a:solidFill>
                  <a:srgbClr val="000000"/>
                </a:solidFill>
              </a:rPr>
              <a:t>Каталізатор</a:t>
            </a:r>
            <a:r>
              <a:rPr lang="ru-RU" sz="2000" dirty="0">
                <a:solidFill>
                  <a:srgbClr val="000000"/>
                </a:solidFill>
              </a:rPr>
              <a:t>, </a:t>
            </a:r>
            <a:r>
              <a:rPr lang="ru-RU" sz="2000" dirty="0" err="1" smtClean="0">
                <a:solidFill>
                  <a:srgbClr val="000000"/>
                </a:solidFill>
              </a:rPr>
              <a:t>каталіз</a:t>
            </a:r>
            <a:r>
              <a:rPr lang="ru-RU" sz="2000" dirty="0">
                <a:solidFill>
                  <a:srgbClr val="000000"/>
                </a:solidFill>
              </a:rPr>
              <a:t>, </a:t>
            </a:r>
            <a:r>
              <a:rPr lang="ru-RU" sz="2000" dirty="0" err="1" smtClean="0">
                <a:solidFill>
                  <a:srgbClr val="000000"/>
                </a:solidFill>
              </a:rPr>
              <a:t>ферментативний</a:t>
            </a:r>
            <a:r>
              <a:rPr lang="ru-RU" sz="2000" dirty="0" smtClean="0">
                <a:solidFill>
                  <a:srgbClr val="000000"/>
                </a:solidFill>
              </a:rPr>
              <a:t> </a:t>
            </a:r>
            <a:r>
              <a:rPr lang="ru-RU" sz="2000" dirty="0" err="1" smtClean="0">
                <a:solidFill>
                  <a:srgbClr val="000000"/>
                </a:solidFill>
              </a:rPr>
              <a:t>каталіз</a:t>
            </a:r>
            <a:endParaRPr lang="ru-RU" sz="2000" dirty="0" smtClean="0">
              <a:solidFill>
                <a:srgbClr val="000000"/>
              </a:solidFill>
            </a:endParaRPr>
          </a:p>
          <a:p>
            <a:pPr marL="514350" indent="-514350">
              <a:lnSpc>
                <a:spcPct val="95000"/>
              </a:lnSpc>
              <a:spcBef>
                <a:spcPts val="0"/>
              </a:spcBef>
              <a:buAutoNum type="arabicPeriod"/>
            </a:pPr>
            <a:r>
              <a:rPr lang="ru-RU" sz="2000" dirty="0" err="1" smtClean="0">
                <a:solidFill>
                  <a:srgbClr val="000000"/>
                </a:solidFill>
              </a:rPr>
              <a:t>Залежність</a:t>
            </a:r>
            <a:r>
              <a:rPr lang="ru-RU" sz="2000" dirty="0" smtClean="0">
                <a:solidFill>
                  <a:srgbClr val="000000"/>
                </a:solidFill>
              </a:rPr>
              <a:t> </a:t>
            </a:r>
            <a:r>
              <a:rPr lang="ru-RU" sz="2000" dirty="0" err="1" smtClean="0">
                <a:solidFill>
                  <a:srgbClr val="000000"/>
                </a:solidFill>
              </a:rPr>
              <a:t>початкової</a:t>
            </a:r>
            <a:r>
              <a:rPr lang="ru-RU" sz="2000" dirty="0" smtClean="0">
                <a:solidFill>
                  <a:srgbClr val="000000"/>
                </a:solidFill>
              </a:rPr>
              <a:t> </a:t>
            </a:r>
            <a:r>
              <a:rPr lang="ru-RU" sz="2000" dirty="0" err="1" smtClean="0">
                <a:solidFill>
                  <a:srgbClr val="000000"/>
                </a:solidFill>
              </a:rPr>
              <a:t>швидкості</a:t>
            </a:r>
            <a:r>
              <a:rPr lang="ru-RU" sz="2000" dirty="0" smtClean="0">
                <a:solidFill>
                  <a:srgbClr val="000000"/>
                </a:solidFill>
              </a:rPr>
              <a:t> </a:t>
            </a:r>
            <a:r>
              <a:rPr lang="ru-RU" sz="2000" dirty="0" err="1" smtClean="0">
                <a:solidFill>
                  <a:srgbClr val="000000"/>
                </a:solidFill>
              </a:rPr>
              <a:t>ферментативної</a:t>
            </a:r>
            <a:r>
              <a:rPr lang="ru-RU" sz="2000" dirty="0" smtClean="0">
                <a:solidFill>
                  <a:srgbClr val="000000"/>
                </a:solidFill>
              </a:rPr>
              <a:t> </a:t>
            </a:r>
            <a:r>
              <a:rPr lang="ru-RU" sz="2000" dirty="0" err="1" smtClean="0">
                <a:solidFill>
                  <a:srgbClr val="000000"/>
                </a:solidFill>
              </a:rPr>
              <a:t>реакції</a:t>
            </a:r>
            <a:r>
              <a:rPr lang="ru-RU" sz="2000" dirty="0" smtClean="0">
                <a:solidFill>
                  <a:srgbClr val="000000"/>
                </a:solidFill>
              </a:rPr>
              <a:t> </a:t>
            </a:r>
            <a:r>
              <a:rPr lang="ru-RU" sz="2000" dirty="0" err="1" smtClean="0">
                <a:solidFill>
                  <a:srgbClr val="000000"/>
                </a:solidFill>
              </a:rPr>
              <a:t>від</a:t>
            </a:r>
            <a:r>
              <a:rPr lang="ru-RU" sz="2000" dirty="0" smtClean="0">
                <a:solidFill>
                  <a:srgbClr val="000000"/>
                </a:solidFill>
              </a:rPr>
              <a:t> </a:t>
            </a:r>
            <a:r>
              <a:rPr lang="ru-RU" sz="2000" dirty="0" err="1" smtClean="0">
                <a:solidFill>
                  <a:srgbClr val="000000"/>
                </a:solidFill>
              </a:rPr>
              <a:t>концентрації</a:t>
            </a:r>
            <a:r>
              <a:rPr lang="ru-RU" sz="2000" dirty="0" smtClean="0">
                <a:solidFill>
                  <a:srgbClr val="000000"/>
                </a:solidFill>
              </a:rPr>
              <a:t> субстрату</a:t>
            </a:r>
            <a:endParaRPr lang="ru-RU" sz="2000" dirty="0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1507" name="Picture 1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19700" y="3860800"/>
            <a:ext cx="3722688" cy="2792413"/>
          </a:xfrm>
          <a:prstGeom prst="rect">
            <a:avLst/>
          </a:prstGeom>
          <a:noFill/>
          <a:ln w="38100">
            <a:solidFill>
              <a:srgbClr val="CC9900"/>
            </a:solidFill>
            <a:miter lim="800000"/>
            <a:headEnd/>
            <a:tailEnd/>
          </a:ln>
          <a:effectLst/>
        </p:spPr>
      </p:pic>
      <p:sp>
        <p:nvSpPr>
          <p:cNvPr id="191494" name="WordArt 6"/>
          <p:cNvSpPr>
            <a:spLocks noChangeArrowheads="1" noChangeShapeType="1" noTextEdit="1"/>
          </p:cNvSpPr>
          <p:nvPr/>
        </p:nvSpPr>
        <p:spPr bwMode="auto">
          <a:xfrm>
            <a:off x="1691681" y="260350"/>
            <a:ext cx="5904656" cy="7921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kern="10" dirty="0" err="1">
                <a:ln w="9525">
                  <a:solidFill>
                    <a:sysClr val="windowText" lastClr="000000"/>
                  </a:solidFill>
                  <a:round/>
                  <a:headEnd/>
                  <a:tailEnd/>
                </a:ln>
                <a:solidFill>
                  <a:sysClr val="windowText" lastClr="000000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Хімічна</a:t>
            </a:r>
            <a:r>
              <a:rPr lang="ru-RU" sz="3600" kern="10" dirty="0">
                <a:ln w="9525">
                  <a:solidFill>
                    <a:sysClr val="windowText" lastClr="000000"/>
                  </a:solidFill>
                  <a:round/>
                  <a:headEnd/>
                  <a:tailEnd/>
                </a:ln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 </a:t>
            </a:r>
            <a:r>
              <a:rPr lang="ru-RU" sz="3600" kern="10" dirty="0" err="1">
                <a:ln w="9525">
                  <a:solidFill>
                    <a:sysClr val="windowText" lastClr="000000"/>
                  </a:solidFill>
                  <a:round/>
                  <a:headEnd/>
                  <a:tailEnd/>
                </a:ln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кінетика</a:t>
            </a:r>
            <a:endParaRPr lang="ru-RU" sz="3600" kern="10" dirty="0">
              <a:ln w="9525">
                <a:solidFill>
                  <a:sysClr val="windowText" lastClr="000000"/>
                </a:solidFill>
                <a:round/>
                <a:headEnd/>
                <a:tailEnd/>
              </a:ln>
              <a:effectLst>
                <a:outerShdw dist="45791" dir="2021404" algn="ctr" rotWithShape="0">
                  <a:srgbClr val="B2B2B2">
                    <a:alpha val="80000"/>
                  </a:srgbClr>
                </a:outerShdw>
              </a:effectLst>
              <a:latin typeface="Times New Roman"/>
              <a:cs typeface="Times New Roman"/>
            </a:endParaRPr>
          </a:p>
        </p:txBody>
      </p:sp>
      <p:sp>
        <p:nvSpPr>
          <p:cNvPr id="191496" name="Rectangle 8"/>
          <p:cNvSpPr>
            <a:spLocks noGrp="1" noChangeArrowheads="1"/>
          </p:cNvSpPr>
          <p:nvPr>
            <p:ph type="body" idx="1"/>
          </p:nvPr>
        </p:nvSpPr>
        <p:spPr>
          <a:xfrm>
            <a:off x="250825" y="1123950"/>
            <a:ext cx="8713788" cy="720725"/>
          </a:xfrm>
          <a:ln/>
        </p:spPr>
        <p:txBody>
          <a:bodyPr/>
          <a:lstStyle/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2400" dirty="0">
                <a:latin typeface="Palatino Linotype" pitchFamily="18" charset="0"/>
              </a:rPr>
              <a:t>- </a:t>
            </a:r>
            <a:r>
              <a:rPr lang="ru-RU" sz="2400" dirty="0" err="1">
                <a:latin typeface="Palatino Linotype" pitchFamily="18" charset="0"/>
              </a:rPr>
              <a:t>це</a:t>
            </a:r>
            <a:r>
              <a:rPr lang="ru-RU" sz="2400" dirty="0">
                <a:latin typeface="Palatino Linotype" pitchFamily="18" charset="0"/>
              </a:rPr>
              <a:t> </a:t>
            </a:r>
            <a:r>
              <a:rPr lang="ru-RU" sz="2400" dirty="0" err="1">
                <a:latin typeface="Palatino Linotype" pitchFamily="18" charset="0"/>
              </a:rPr>
              <a:t>розділ</a:t>
            </a:r>
            <a:r>
              <a:rPr lang="ru-RU" sz="2400" dirty="0">
                <a:latin typeface="Palatino Linotype" pitchFamily="18" charset="0"/>
              </a:rPr>
              <a:t> </a:t>
            </a:r>
            <a:r>
              <a:rPr lang="ru-RU" sz="2400" dirty="0" err="1">
                <a:latin typeface="Palatino Linotype" pitchFamily="18" charset="0"/>
              </a:rPr>
              <a:t>хімії</a:t>
            </a:r>
            <a:r>
              <a:rPr lang="ru-RU" sz="2400" dirty="0">
                <a:latin typeface="Palatino Linotype" pitchFamily="18" charset="0"/>
              </a:rPr>
              <a:t>, </a:t>
            </a:r>
            <a:r>
              <a:rPr lang="ru-RU" sz="2400" dirty="0" err="1">
                <a:latin typeface="Palatino Linotype" pitchFamily="18" charset="0"/>
              </a:rPr>
              <a:t>який</a:t>
            </a:r>
            <a:r>
              <a:rPr lang="ru-RU" sz="2400" dirty="0">
                <a:latin typeface="Palatino Linotype" pitchFamily="18" charset="0"/>
              </a:rPr>
              <a:t> </a:t>
            </a:r>
            <a:r>
              <a:rPr lang="ru-RU" sz="2400" dirty="0" err="1">
                <a:latin typeface="Palatino Linotype" pitchFamily="18" charset="0"/>
              </a:rPr>
              <a:t>вивчає</a:t>
            </a:r>
            <a:r>
              <a:rPr lang="ru-RU" sz="2400" dirty="0">
                <a:latin typeface="Palatino Linotype" pitchFamily="18" charset="0"/>
              </a:rPr>
              <a:t> </a:t>
            </a:r>
            <a:r>
              <a:rPr lang="ru-RU" sz="2400" dirty="0" err="1">
                <a:latin typeface="Palatino Linotype" pitchFamily="18" charset="0"/>
              </a:rPr>
              <a:t>швидкості</a:t>
            </a:r>
            <a:r>
              <a:rPr lang="ru-RU" sz="2400" dirty="0">
                <a:latin typeface="Palatino Linotype" pitchFamily="18" charset="0"/>
              </a:rPr>
              <a:t> </a:t>
            </a:r>
            <a:r>
              <a:rPr lang="ru-RU" sz="2400" dirty="0" err="1">
                <a:latin typeface="Palatino Linotype" pitchFamily="18" charset="0"/>
              </a:rPr>
              <a:t>хімічних</a:t>
            </a:r>
            <a:r>
              <a:rPr lang="ru-RU" sz="2400" dirty="0">
                <a:latin typeface="Palatino Linotype" pitchFamily="18" charset="0"/>
              </a:rPr>
              <a:t> </a:t>
            </a:r>
            <a:r>
              <a:rPr lang="ru-RU" sz="2400" dirty="0" err="1">
                <a:latin typeface="Palatino Linotype" pitchFamily="18" charset="0"/>
              </a:rPr>
              <a:t>реакцій</a:t>
            </a:r>
            <a:r>
              <a:rPr lang="ru-RU" sz="2400" dirty="0">
                <a:latin typeface="Palatino Linotype" pitchFamily="18" charset="0"/>
              </a:rPr>
              <a:t>, </a:t>
            </a:r>
            <a:r>
              <a:rPr lang="ru-RU" sz="2400" dirty="0" err="1">
                <a:latin typeface="Palatino Linotype" pitchFamily="18" charset="0"/>
              </a:rPr>
              <a:t>їх</a:t>
            </a:r>
            <a:r>
              <a:rPr lang="ru-RU" sz="2400" dirty="0">
                <a:latin typeface="Palatino Linotype" pitchFamily="18" charset="0"/>
              </a:rPr>
              <a:t> зале</a:t>
            </a:r>
            <a:r>
              <a:rPr lang="uk-UA" sz="2400" dirty="0">
                <a:latin typeface="Palatino Linotype" pitchFamily="18" charset="0"/>
              </a:rPr>
              <a:t>ж</a:t>
            </a:r>
            <a:r>
              <a:rPr lang="ru-RU" sz="2400" dirty="0" err="1">
                <a:latin typeface="Palatino Linotype" pitchFamily="18" charset="0"/>
              </a:rPr>
              <a:t>ність</a:t>
            </a:r>
            <a:r>
              <a:rPr lang="ru-RU" sz="2400" dirty="0">
                <a:latin typeface="Palatino Linotype" pitchFamily="18" charset="0"/>
              </a:rPr>
              <a:t> </a:t>
            </a:r>
            <a:r>
              <a:rPr lang="ru-RU" sz="2400" dirty="0" err="1">
                <a:latin typeface="Palatino Linotype" pitchFamily="18" charset="0"/>
              </a:rPr>
              <a:t>від</a:t>
            </a:r>
            <a:r>
              <a:rPr lang="ru-RU" sz="2400" dirty="0">
                <a:latin typeface="Palatino Linotype" pitchFamily="18" charset="0"/>
              </a:rPr>
              <a:t> </a:t>
            </a:r>
            <a:r>
              <a:rPr lang="ru-RU" sz="2400" dirty="0" err="1">
                <a:latin typeface="Palatino Linotype" pitchFamily="18" charset="0"/>
              </a:rPr>
              <a:t>різних</a:t>
            </a:r>
            <a:r>
              <a:rPr lang="ru-RU" sz="2400" dirty="0">
                <a:latin typeface="Palatino Linotype" pitchFamily="18" charset="0"/>
              </a:rPr>
              <a:t> </a:t>
            </a:r>
            <a:r>
              <a:rPr lang="ru-RU" sz="2400" dirty="0" err="1">
                <a:latin typeface="Palatino Linotype" pitchFamily="18" charset="0"/>
              </a:rPr>
              <a:t>факторів</a:t>
            </a:r>
            <a:endParaRPr lang="ru-RU" sz="2400" dirty="0">
              <a:latin typeface="Palatino Linotype" pitchFamily="18" charset="0"/>
            </a:endParaRPr>
          </a:p>
        </p:txBody>
      </p:sp>
      <p:sp>
        <p:nvSpPr>
          <p:cNvPr id="191499" name="Text Box 11"/>
          <p:cNvSpPr txBox="1">
            <a:spLocks noChangeArrowheads="1"/>
          </p:cNvSpPr>
          <p:nvPr/>
        </p:nvSpPr>
        <p:spPr bwMode="auto">
          <a:xfrm>
            <a:off x="323850" y="2349500"/>
            <a:ext cx="867568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91503" name="Text Box 15"/>
          <p:cNvSpPr txBox="1">
            <a:spLocks noChangeArrowheads="1"/>
          </p:cNvSpPr>
          <p:nvPr/>
        </p:nvSpPr>
        <p:spPr bwMode="auto">
          <a:xfrm>
            <a:off x="250825" y="1798638"/>
            <a:ext cx="8713788" cy="1054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ru-RU" b="1" dirty="0" err="1">
                <a:solidFill>
                  <a:srgbClr val="C00000"/>
                </a:solidFill>
                <a:latin typeface="Palatino Linotype" pitchFamily="18" charset="0"/>
              </a:rPr>
              <a:t>Швидкі</a:t>
            </a:r>
            <a:r>
              <a:rPr lang="ru-RU" b="1" dirty="0">
                <a:solidFill>
                  <a:srgbClr val="C00000"/>
                </a:solidFill>
                <a:latin typeface="Palatino Linotype" pitchFamily="18" charset="0"/>
              </a:rPr>
              <a:t> </a:t>
            </a:r>
            <a:r>
              <a:rPr lang="ru-RU" b="1" dirty="0" err="1">
                <a:solidFill>
                  <a:srgbClr val="C00000"/>
                </a:solidFill>
                <a:latin typeface="Palatino Linotype" pitchFamily="18" charset="0"/>
              </a:rPr>
              <a:t>хімічні</a:t>
            </a:r>
            <a:r>
              <a:rPr lang="ru-RU" b="1" dirty="0">
                <a:solidFill>
                  <a:srgbClr val="C00000"/>
                </a:solidFill>
                <a:latin typeface="Palatino Linotype" pitchFamily="18" charset="0"/>
              </a:rPr>
              <a:t> </a:t>
            </a:r>
            <a:r>
              <a:rPr lang="ru-RU" b="1" dirty="0" err="1">
                <a:solidFill>
                  <a:srgbClr val="C00000"/>
                </a:solidFill>
                <a:latin typeface="Palatino Linotype" pitchFamily="18" charset="0"/>
              </a:rPr>
              <a:t>процеси</a:t>
            </a:r>
            <a:r>
              <a:rPr lang="ru-RU" b="1" dirty="0">
                <a:solidFill>
                  <a:srgbClr val="C00000"/>
                </a:solidFill>
                <a:latin typeface="Palatino Linotype" pitchFamily="18" charset="0"/>
              </a:rPr>
              <a:t>: </a:t>
            </a:r>
            <a:r>
              <a:rPr lang="ru-RU" dirty="0" err="1">
                <a:solidFill>
                  <a:srgbClr val="000000"/>
                </a:solidFill>
                <a:latin typeface="Palatino Linotype" pitchFamily="18" charset="0"/>
              </a:rPr>
              <a:t>вибухи</a:t>
            </a:r>
            <a:r>
              <a:rPr lang="ru-RU" dirty="0">
                <a:solidFill>
                  <a:srgbClr val="000000"/>
                </a:solidFill>
                <a:latin typeface="Palatino Linotype" pitchFamily="18" charset="0"/>
              </a:rPr>
              <a:t>, </a:t>
            </a:r>
            <a:r>
              <a:rPr lang="ru-RU" dirty="0" err="1">
                <a:solidFill>
                  <a:srgbClr val="000000"/>
                </a:solidFill>
                <a:latin typeface="Palatino Linotype" pitchFamily="18" charset="0"/>
              </a:rPr>
              <a:t>іонні</a:t>
            </a:r>
            <a:r>
              <a:rPr lang="ru-RU" dirty="0">
                <a:solidFill>
                  <a:srgbClr val="000000"/>
                </a:solidFill>
                <a:latin typeface="Palatino Linotype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Palatino Linotype" pitchFamily="18" charset="0"/>
              </a:rPr>
              <a:t>реакції</a:t>
            </a:r>
            <a:r>
              <a:rPr lang="ru-RU" dirty="0">
                <a:solidFill>
                  <a:srgbClr val="000000"/>
                </a:solidFill>
                <a:latin typeface="Palatino Linotype" pitchFamily="18" charset="0"/>
              </a:rPr>
              <a:t> в </a:t>
            </a:r>
            <a:r>
              <a:rPr lang="ru-RU" dirty="0" err="1">
                <a:solidFill>
                  <a:srgbClr val="000000"/>
                </a:solidFill>
                <a:latin typeface="Palatino Linotype" pitchFamily="18" charset="0"/>
              </a:rPr>
              <a:t>розчинах</a:t>
            </a:r>
            <a:r>
              <a:rPr lang="ru-RU" dirty="0">
                <a:solidFill>
                  <a:srgbClr val="000000"/>
                </a:solidFill>
                <a:latin typeface="Palatino Linotype" pitchFamily="18" charset="0"/>
              </a:rPr>
              <a:t>, передача </a:t>
            </a:r>
            <a:r>
              <a:rPr lang="ru-RU" dirty="0" err="1">
                <a:solidFill>
                  <a:srgbClr val="000000"/>
                </a:solidFill>
                <a:latin typeface="Palatino Linotype" pitchFamily="18" charset="0"/>
              </a:rPr>
              <a:t>нервового</a:t>
            </a:r>
            <a:r>
              <a:rPr lang="ru-RU" dirty="0">
                <a:solidFill>
                  <a:srgbClr val="000000"/>
                </a:solidFill>
                <a:latin typeface="Palatino Linotype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Palatino Linotype" pitchFamily="18" charset="0"/>
              </a:rPr>
              <a:t>імпульсу</a:t>
            </a:r>
            <a:endParaRPr lang="ru-RU" dirty="0">
              <a:solidFill>
                <a:srgbClr val="000000"/>
              </a:solidFill>
              <a:latin typeface="Palatino Linotype" pitchFamily="18" charset="0"/>
            </a:endParaRPr>
          </a:p>
          <a:p>
            <a:pPr algn="ctr" fontAlgn="base">
              <a:spcBef>
                <a:spcPct val="50000"/>
              </a:spcBef>
              <a:spcAft>
                <a:spcPct val="0"/>
              </a:spcAft>
            </a:pPr>
            <a:endParaRPr lang="ru-RU" dirty="0">
              <a:solidFill>
                <a:srgbClr val="000000"/>
              </a:solidFill>
              <a:latin typeface="Palatino Linotype" pitchFamily="18" charset="0"/>
            </a:endParaRPr>
          </a:p>
        </p:txBody>
      </p:sp>
      <p:pic>
        <p:nvPicPr>
          <p:cNvPr id="191505" name="Picture 1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2413" y="4005263"/>
            <a:ext cx="4032250" cy="2630487"/>
          </a:xfrm>
          <a:prstGeom prst="rect">
            <a:avLst/>
          </a:prstGeom>
          <a:noFill/>
          <a:ln w="38100">
            <a:solidFill>
              <a:srgbClr val="CC9900"/>
            </a:solidFill>
            <a:miter lim="800000"/>
            <a:headEnd/>
            <a:tailEnd/>
          </a:ln>
          <a:effectLst/>
        </p:spPr>
      </p:pic>
      <p:pic>
        <p:nvPicPr>
          <p:cNvPr id="191506" name="Picture 1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700338" y="2517775"/>
            <a:ext cx="3600450" cy="2640013"/>
          </a:xfrm>
          <a:prstGeom prst="rect">
            <a:avLst/>
          </a:prstGeom>
          <a:noFill/>
          <a:ln w="38100">
            <a:solidFill>
              <a:srgbClr val="CC9900"/>
            </a:solidFill>
            <a:miter lim="800000"/>
            <a:headEnd/>
            <a:tailEnd/>
          </a:ln>
          <a:effectLst/>
        </p:spPr>
      </p:pic>
      <p:sp>
        <p:nvSpPr>
          <p:cNvPr id="191513" name="Line 25"/>
          <p:cNvSpPr>
            <a:spLocks noChangeShapeType="1"/>
          </p:cNvSpPr>
          <p:nvPr/>
        </p:nvSpPr>
        <p:spPr bwMode="auto">
          <a:xfrm>
            <a:off x="4356100" y="6742113"/>
            <a:ext cx="647700" cy="0"/>
          </a:xfrm>
          <a:prstGeom prst="line">
            <a:avLst/>
          </a:prstGeom>
          <a:noFill/>
          <a:ln w="38100">
            <a:solidFill>
              <a:srgbClr val="CC9900"/>
            </a:solidFill>
            <a:round/>
            <a:headEnd/>
            <a:tailEnd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  <a:latin typeface="Palatino Linotype" pitchFamily="18" charset="0"/>
            </a:endParaRPr>
          </a:p>
        </p:txBody>
      </p:sp>
      <p:sp>
        <p:nvSpPr>
          <p:cNvPr id="191514" name="Rectangle 26"/>
          <p:cNvSpPr>
            <a:spLocks noChangeArrowheads="1"/>
          </p:cNvSpPr>
          <p:nvPr/>
        </p:nvSpPr>
        <p:spPr bwMode="auto">
          <a:xfrm>
            <a:off x="107950" y="115888"/>
            <a:ext cx="8928100" cy="6626225"/>
          </a:xfrm>
          <a:prstGeom prst="rect">
            <a:avLst/>
          </a:prstGeom>
          <a:noFill/>
          <a:ln w="28575">
            <a:solidFill>
              <a:srgbClr val="CC99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5542198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04" name="Text Box 4"/>
          <p:cNvSpPr txBox="1">
            <a:spLocks noChangeArrowheads="1"/>
          </p:cNvSpPr>
          <p:nvPr/>
        </p:nvSpPr>
        <p:spPr bwMode="auto">
          <a:xfrm>
            <a:off x="395288" y="260350"/>
            <a:ext cx="8497887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204805" name="Text Box 5"/>
          <p:cNvSpPr txBox="1">
            <a:spLocks noChangeArrowheads="1"/>
          </p:cNvSpPr>
          <p:nvPr/>
        </p:nvSpPr>
        <p:spPr bwMode="auto">
          <a:xfrm>
            <a:off x="96911" y="233899"/>
            <a:ext cx="8820150" cy="10926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fontAlgn="base">
              <a:lnSpc>
                <a:spcPct val="75000"/>
              </a:lnSpc>
              <a:spcBef>
                <a:spcPct val="50000"/>
              </a:spcBef>
              <a:spcAft>
                <a:spcPct val="0"/>
              </a:spcAft>
            </a:pPr>
            <a:r>
              <a:rPr lang="ru-RU" sz="2000" b="1" dirty="0" err="1">
                <a:solidFill>
                  <a:srgbClr val="C00000"/>
                </a:solidFill>
                <a:latin typeface="+mj-lt"/>
              </a:rPr>
              <a:t>Повільні</a:t>
            </a:r>
            <a:r>
              <a:rPr lang="ru-RU" sz="2000" b="1" dirty="0">
                <a:solidFill>
                  <a:srgbClr val="C00000"/>
                </a:solidFill>
                <a:latin typeface="+mj-lt"/>
              </a:rPr>
              <a:t> </a:t>
            </a:r>
            <a:r>
              <a:rPr lang="ru-RU" sz="2000" b="1" dirty="0" err="1">
                <a:solidFill>
                  <a:srgbClr val="C00000"/>
                </a:solidFill>
                <a:latin typeface="+mj-lt"/>
              </a:rPr>
              <a:t>хімічні</a:t>
            </a:r>
            <a:r>
              <a:rPr lang="ru-RU" sz="2000" b="1" dirty="0">
                <a:solidFill>
                  <a:srgbClr val="C00000"/>
                </a:solidFill>
                <a:latin typeface="+mj-lt"/>
              </a:rPr>
              <a:t> </a:t>
            </a:r>
            <a:r>
              <a:rPr lang="ru-RU" sz="2000" b="1" dirty="0" err="1">
                <a:solidFill>
                  <a:srgbClr val="C00000"/>
                </a:solidFill>
                <a:latin typeface="+mj-lt"/>
              </a:rPr>
              <a:t>процеси</a:t>
            </a:r>
            <a:r>
              <a:rPr lang="ru-RU" sz="2000" dirty="0">
                <a:solidFill>
                  <a:srgbClr val="C00000"/>
                </a:solidFill>
                <a:latin typeface="+mj-lt"/>
              </a:rPr>
              <a:t>: </a:t>
            </a:r>
            <a:r>
              <a:rPr lang="ru-RU" sz="2000" dirty="0" err="1">
                <a:solidFill>
                  <a:srgbClr val="000000"/>
                </a:solidFill>
                <a:latin typeface="+mj-lt"/>
              </a:rPr>
              <a:t>корозія</a:t>
            </a:r>
            <a:r>
              <a:rPr lang="ru-RU" sz="2000" dirty="0">
                <a:solidFill>
                  <a:srgbClr val="000000"/>
                </a:solidFill>
                <a:latin typeface="+mj-lt"/>
              </a:rPr>
              <a:t>, фотосинтез, </a:t>
            </a:r>
            <a:r>
              <a:rPr lang="ru-RU" sz="2000" dirty="0" err="1">
                <a:solidFill>
                  <a:srgbClr val="000000"/>
                </a:solidFill>
                <a:latin typeface="+mj-lt"/>
              </a:rPr>
              <a:t>біосинтез</a:t>
            </a:r>
            <a:r>
              <a:rPr lang="ru-RU" sz="2000" dirty="0">
                <a:solidFill>
                  <a:srgbClr val="000000"/>
                </a:solidFill>
                <a:latin typeface="+mj-lt"/>
              </a:rPr>
              <a:t> </a:t>
            </a:r>
            <a:r>
              <a:rPr lang="ru-RU" sz="2000" dirty="0" err="1">
                <a:solidFill>
                  <a:srgbClr val="000000"/>
                </a:solidFill>
                <a:latin typeface="+mj-lt"/>
              </a:rPr>
              <a:t>білка</a:t>
            </a:r>
            <a:r>
              <a:rPr lang="ru-RU" sz="2000" dirty="0">
                <a:solidFill>
                  <a:srgbClr val="000000"/>
                </a:solidFill>
                <a:latin typeface="+mj-lt"/>
              </a:rPr>
              <a:t>.</a:t>
            </a:r>
          </a:p>
          <a:p>
            <a:pPr algn="ctr" fontAlgn="base">
              <a:lnSpc>
                <a:spcPct val="75000"/>
              </a:lnSpc>
              <a:spcBef>
                <a:spcPct val="50000"/>
              </a:spcBef>
              <a:spcAft>
                <a:spcPct val="0"/>
              </a:spcAft>
            </a:pPr>
            <a:r>
              <a:rPr lang="ru-RU" sz="2000" dirty="0" err="1">
                <a:solidFill>
                  <a:srgbClr val="000000"/>
                </a:solidFill>
                <a:latin typeface="+mj-lt"/>
              </a:rPr>
              <a:t>Білки</a:t>
            </a:r>
            <a:r>
              <a:rPr lang="ru-RU" sz="2000" dirty="0">
                <a:solidFill>
                  <a:srgbClr val="000000"/>
                </a:solidFill>
                <a:latin typeface="+mj-lt"/>
              </a:rPr>
              <a:t> </a:t>
            </a:r>
            <a:r>
              <a:rPr lang="ru-RU" sz="2000" dirty="0" err="1">
                <a:solidFill>
                  <a:srgbClr val="000000"/>
                </a:solidFill>
                <a:latin typeface="+mj-lt"/>
              </a:rPr>
              <a:t>оновлюються</a:t>
            </a:r>
            <a:r>
              <a:rPr lang="ru-RU" sz="2000" dirty="0">
                <a:solidFill>
                  <a:srgbClr val="000000"/>
                </a:solidFill>
                <a:latin typeface="+mj-lt"/>
              </a:rPr>
              <a:t> наполовину за </a:t>
            </a:r>
            <a:r>
              <a:rPr lang="ru-RU" sz="2000" b="1" dirty="0">
                <a:solidFill>
                  <a:srgbClr val="000000"/>
                </a:solidFill>
                <a:latin typeface="+mj-lt"/>
              </a:rPr>
              <a:t>70</a:t>
            </a:r>
            <a:r>
              <a:rPr lang="ru-RU" sz="2000" dirty="0">
                <a:solidFill>
                  <a:srgbClr val="000000"/>
                </a:solidFill>
                <a:latin typeface="+mj-lt"/>
              </a:rPr>
              <a:t> </a:t>
            </a:r>
            <a:r>
              <a:rPr lang="ru-RU" sz="2000" dirty="0" err="1">
                <a:solidFill>
                  <a:srgbClr val="000000"/>
                </a:solidFill>
                <a:latin typeface="+mj-lt"/>
              </a:rPr>
              <a:t>діб</a:t>
            </a:r>
            <a:endParaRPr lang="ru-RU" sz="2000" dirty="0">
              <a:solidFill>
                <a:srgbClr val="000000"/>
              </a:solidFill>
              <a:latin typeface="+mj-lt"/>
            </a:endParaRPr>
          </a:p>
          <a:p>
            <a:pPr algn="ctr" fontAlgn="base">
              <a:lnSpc>
                <a:spcPct val="75000"/>
              </a:lnSpc>
              <a:spcBef>
                <a:spcPct val="50000"/>
              </a:spcBef>
              <a:spcAft>
                <a:spcPct val="0"/>
              </a:spcAft>
            </a:pPr>
            <a:r>
              <a:rPr lang="ru-RU" sz="2000" dirty="0" err="1">
                <a:solidFill>
                  <a:srgbClr val="000000"/>
                </a:solidFill>
                <a:latin typeface="+mj-lt"/>
              </a:rPr>
              <a:t>Неорганічна</a:t>
            </a:r>
            <a:r>
              <a:rPr lang="ru-RU" sz="2000" dirty="0">
                <a:solidFill>
                  <a:srgbClr val="000000"/>
                </a:solidFill>
                <a:latin typeface="+mj-lt"/>
              </a:rPr>
              <a:t> основа </a:t>
            </a:r>
            <a:r>
              <a:rPr lang="ru-RU" sz="2000" dirty="0" err="1">
                <a:solidFill>
                  <a:srgbClr val="000000"/>
                </a:solidFill>
                <a:latin typeface="+mj-lt"/>
              </a:rPr>
              <a:t>кісткових</a:t>
            </a:r>
            <a:r>
              <a:rPr lang="ru-RU" sz="2000" dirty="0">
                <a:solidFill>
                  <a:srgbClr val="000000"/>
                </a:solidFill>
                <a:latin typeface="+mj-lt"/>
              </a:rPr>
              <a:t> тканин за </a:t>
            </a:r>
            <a:r>
              <a:rPr lang="ru-RU" sz="2000" b="1" dirty="0">
                <a:solidFill>
                  <a:srgbClr val="000000"/>
                </a:solidFill>
                <a:latin typeface="+mj-lt"/>
              </a:rPr>
              <a:t>4-7</a:t>
            </a:r>
            <a:r>
              <a:rPr lang="ru-RU" sz="2000" dirty="0">
                <a:solidFill>
                  <a:srgbClr val="000000"/>
                </a:solidFill>
                <a:latin typeface="+mj-lt"/>
              </a:rPr>
              <a:t> </a:t>
            </a:r>
            <a:r>
              <a:rPr lang="ru-RU" sz="2000" dirty="0" err="1">
                <a:solidFill>
                  <a:srgbClr val="000000"/>
                </a:solidFill>
                <a:latin typeface="+mj-lt"/>
              </a:rPr>
              <a:t>років</a:t>
            </a:r>
            <a:endParaRPr lang="ru-RU" sz="2000" dirty="0">
              <a:solidFill>
                <a:srgbClr val="000000"/>
              </a:solidFill>
              <a:latin typeface="+mj-lt"/>
            </a:endParaRPr>
          </a:p>
        </p:txBody>
      </p:sp>
      <p:pic>
        <p:nvPicPr>
          <p:cNvPr id="204806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387" y="3717264"/>
            <a:ext cx="4392613" cy="2949575"/>
          </a:xfrm>
          <a:prstGeom prst="rect">
            <a:avLst/>
          </a:prstGeom>
          <a:noFill/>
          <a:ln w="38100">
            <a:solidFill>
              <a:srgbClr val="CC9900"/>
            </a:solidFill>
            <a:miter lim="800000"/>
            <a:headEnd/>
            <a:tailEnd/>
          </a:ln>
          <a:effectLst/>
        </p:spPr>
      </p:pic>
      <p:sp>
        <p:nvSpPr>
          <p:cNvPr id="204812" name="Rectangle 12"/>
          <p:cNvSpPr>
            <a:spLocks noChangeArrowheads="1"/>
          </p:cNvSpPr>
          <p:nvPr/>
        </p:nvSpPr>
        <p:spPr bwMode="auto">
          <a:xfrm>
            <a:off x="107950" y="0"/>
            <a:ext cx="8928100" cy="6906929"/>
          </a:xfrm>
          <a:prstGeom prst="rect">
            <a:avLst/>
          </a:prstGeom>
          <a:noFill/>
          <a:ln w="28575">
            <a:solidFill>
              <a:srgbClr val="CC99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  <a:latin typeface="Palatino Linotype" pitchFamily="18" charset="0"/>
            </a:endParaRPr>
          </a:p>
        </p:txBody>
      </p:sp>
      <p:sp>
        <p:nvSpPr>
          <p:cNvPr id="204813" name="AutoShape 13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748713" y="6453188"/>
            <a:ext cx="287337" cy="288925"/>
          </a:xfrm>
          <a:prstGeom prst="actionButtonHome">
            <a:avLst/>
          </a:prstGeom>
          <a:solidFill>
            <a:srgbClr val="FFFF00"/>
          </a:solidFill>
          <a:ln w="9525">
            <a:solidFill>
              <a:srgbClr val="CC99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  <a:latin typeface="Palatino Linotype" pitchFamily="18" charset="0"/>
            </a:endParaRPr>
          </a:p>
        </p:txBody>
      </p:sp>
      <p:pic>
        <p:nvPicPr>
          <p:cNvPr id="15362" name="Picture 2" descr="Картинки по запросу фотосинтез це">
            <a:extLst>
              <a:ext uri="{FF2B5EF4-FFF2-40B4-BE49-F238E27FC236}">
                <a16:creationId xmlns:a16="http://schemas.microsoft.com/office/drawing/2014/main" xmlns="" id="{3FE01CE7-610B-417F-AD5F-77D51AF027B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565" t="4354" r="3638" b="6516"/>
          <a:stretch/>
        </p:blipFill>
        <p:spPr bwMode="auto">
          <a:xfrm>
            <a:off x="2915816" y="1278813"/>
            <a:ext cx="2952328" cy="2364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Рисунок 1">
            <a:extLst>
              <a:ext uri="{FF2B5EF4-FFF2-40B4-BE49-F238E27FC236}">
                <a16:creationId xmlns:a16="http://schemas.microsoft.com/office/drawing/2014/main" xmlns="" id="{275A8378-E26E-4B9A-B62E-FD334026901F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8391" b="10410"/>
          <a:stretch/>
        </p:blipFill>
        <p:spPr>
          <a:xfrm>
            <a:off x="4643437" y="3657601"/>
            <a:ext cx="4314825" cy="30092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868700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980728"/>
            <a:ext cx="9067800" cy="6597352"/>
          </a:xfrm>
        </p:spPr>
        <p:txBody>
          <a:bodyPr anchor="t"/>
          <a:lstStyle/>
          <a:p>
            <a:pPr algn="l"/>
            <a:r>
              <a:rPr lang="ru-RU" sz="1800" b="1" i="1" dirty="0">
                <a:solidFill>
                  <a:schemeClr val="accent2"/>
                </a:solidFill>
              </a:rPr>
              <a:t>	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Вивчення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кінетики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хімічних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реакцій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має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велике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практичне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значення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керівництво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обміном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речовин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живих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організмах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;</a:t>
            </a:r>
            <a:br>
              <a:rPr lang="ru-RU" sz="24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регулювання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процесів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на </a:t>
            </a:r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основі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знань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про </a:t>
            </a:r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їх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кінетику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;</a:t>
            </a:r>
            <a:br>
              <a:rPr lang="ru-RU" sz="24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вивчення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ефективності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дії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ліків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ферментів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і </a:t>
            </a:r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доцільний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підбір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лікарських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засобів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;</a:t>
            </a:r>
            <a:br>
              <a:rPr lang="ru-RU" sz="24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визначення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швидкості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дії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і </a:t>
            </a:r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виведення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з </a:t>
            </a:r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організму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ксенобіотиків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різного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походження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;</a:t>
            </a:r>
            <a:br>
              <a:rPr lang="ru-RU" sz="24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контролювання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і </a:t>
            </a:r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вибір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оптимальних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умов </a:t>
            </a:r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нейтралізації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і </a:t>
            </a:r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захоронення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шкідливих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відходів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людської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діяльності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.</a:t>
            </a:r>
            <a:br>
              <a:rPr lang="ru-RU" sz="24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			</a:t>
            </a:r>
            <a:r>
              <a:rPr lang="ru-RU" sz="2400" b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Фармакокінетика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>
                <a:latin typeface="Times New Roman" pitchFamily="18" charset="0"/>
                <a:cs typeface="Times New Roman" pitchFamily="18" charset="0"/>
              </a:rPr>
            </a:br>
            <a:r>
              <a:rPr lang="en-US" sz="2400" b="1" dirty="0" err="1">
                <a:latin typeface="Times New Roman" pitchFamily="18" charset="0"/>
                <a:cs typeface="Times New Roman" pitchFamily="18" charset="0"/>
              </a:rPr>
              <a:t>pharmacon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ліки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>
                <a:latin typeface="Times New Roman" pitchFamily="18" charset="0"/>
                <a:cs typeface="Times New Roman" pitchFamily="18" charset="0"/>
              </a:rPr>
            </a:br>
            <a:r>
              <a:rPr lang="en-US" sz="2400" b="1" dirty="0" err="1">
                <a:latin typeface="Times New Roman" pitchFamily="18" charset="0"/>
                <a:cs typeface="Times New Roman" pitchFamily="18" charset="0"/>
              </a:rPr>
              <a:t>kinetikos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рух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sz="24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                                    </a:t>
            </a:r>
            <a:r>
              <a:rPr lang="ru-RU" sz="2400" b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Токсикокінетика</a:t>
            </a:r>
            <a:endParaRPr lang="ru-RU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813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943600" y="4713288"/>
            <a:ext cx="30480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234CD550-9FF9-410B-AE7A-A34EB546A793}"/>
              </a:ext>
            </a:extLst>
          </p:cNvPr>
          <p:cNvSpPr/>
          <p:nvPr/>
        </p:nvSpPr>
        <p:spPr>
          <a:xfrm>
            <a:off x="0" y="116632"/>
            <a:ext cx="874846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err="1">
                <a:solidFill>
                  <a:srgbClr val="FF0000"/>
                </a:solidFill>
              </a:rPr>
              <a:t>Хімічна</a:t>
            </a:r>
            <a:r>
              <a:rPr lang="ru-RU" sz="2400" b="1" dirty="0">
                <a:solidFill>
                  <a:srgbClr val="FF0000"/>
                </a:solidFill>
              </a:rPr>
              <a:t> </a:t>
            </a:r>
            <a:r>
              <a:rPr lang="ru-RU" sz="2400" b="1" dirty="0" err="1">
                <a:solidFill>
                  <a:srgbClr val="FF0000"/>
                </a:solidFill>
              </a:rPr>
              <a:t>кінетика</a:t>
            </a:r>
            <a:r>
              <a:rPr lang="ru-RU" sz="2400" b="1" dirty="0">
                <a:solidFill>
                  <a:srgbClr val="FF0000"/>
                </a:solidFill>
              </a:rPr>
              <a:t> </a:t>
            </a:r>
            <a:r>
              <a:rPr lang="ru-RU" sz="2400" b="1" dirty="0" err="1">
                <a:solidFill>
                  <a:srgbClr val="FF0000"/>
                </a:solidFill>
              </a:rPr>
              <a:t>вивчає</a:t>
            </a:r>
            <a:r>
              <a:rPr lang="ru-RU" sz="2400" b="1" dirty="0">
                <a:solidFill>
                  <a:srgbClr val="FF0000"/>
                </a:solidFill>
              </a:rPr>
              <a:t> </a:t>
            </a:r>
            <a:r>
              <a:rPr lang="ru-RU" sz="2400" b="1" dirty="0" err="1">
                <a:solidFill>
                  <a:srgbClr val="FF0000"/>
                </a:solidFill>
              </a:rPr>
              <a:t>швидкість</a:t>
            </a:r>
            <a:r>
              <a:rPr lang="ru-RU" sz="2400" b="1" dirty="0">
                <a:solidFill>
                  <a:srgbClr val="FF0000"/>
                </a:solidFill>
              </a:rPr>
              <a:t> </a:t>
            </a:r>
            <a:r>
              <a:rPr lang="ru-RU" sz="2400" b="1" dirty="0" err="1">
                <a:solidFill>
                  <a:srgbClr val="FF0000"/>
                </a:solidFill>
              </a:rPr>
              <a:t>хімічних</a:t>
            </a:r>
            <a:r>
              <a:rPr lang="ru-RU" sz="2400" b="1" dirty="0">
                <a:solidFill>
                  <a:srgbClr val="FF0000"/>
                </a:solidFill>
              </a:rPr>
              <a:t> </a:t>
            </a:r>
            <a:r>
              <a:rPr lang="ru-RU" sz="2400" b="1" dirty="0" err="1">
                <a:solidFill>
                  <a:srgbClr val="FF0000"/>
                </a:solidFill>
              </a:rPr>
              <a:t>реакцій</a:t>
            </a:r>
            <a:r>
              <a:rPr lang="ru-RU" sz="2400" b="1" dirty="0">
                <a:solidFill>
                  <a:srgbClr val="FF0000"/>
                </a:solidFill>
              </a:rPr>
              <a:t>, </a:t>
            </a:r>
            <a:r>
              <a:rPr lang="ru-RU" sz="2400" b="1" dirty="0" err="1">
                <a:solidFill>
                  <a:srgbClr val="FF0000"/>
                </a:solidFill>
              </a:rPr>
              <a:t>механізм</a:t>
            </a:r>
            <a:r>
              <a:rPr lang="ru-RU" sz="2400" b="1" dirty="0">
                <a:solidFill>
                  <a:srgbClr val="FF0000"/>
                </a:solidFill>
              </a:rPr>
              <a:t> і </a:t>
            </a:r>
            <a:r>
              <a:rPr lang="ru-RU" sz="2400" b="1" dirty="0" err="1">
                <a:solidFill>
                  <a:srgbClr val="FF0000"/>
                </a:solidFill>
              </a:rPr>
              <a:t>їх</a:t>
            </a:r>
            <a:r>
              <a:rPr lang="ru-RU" sz="2400" b="1" dirty="0">
                <a:solidFill>
                  <a:srgbClr val="FF0000"/>
                </a:solidFill>
              </a:rPr>
              <a:t> </a:t>
            </a:r>
            <a:r>
              <a:rPr lang="ru-RU" sz="2400" b="1" dirty="0" err="1">
                <a:solidFill>
                  <a:srgbClr val="FF0000"/>
                </a:solidFill>
              </a:rPr>
              <a:t>закономірності</a:t>
            </a:r>
            <a:r>
              <a:rPr lang="ru-RU" sz="2400" b="1" dirty="0">
                <a:solidFill>
                  <a:srgbClr val="FF0000"/>
                </a:solidFill>
              </a:rPr>
              <a:t>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42023950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112" name="Rectangle 8"/>
          <p:cNvSpPr>
            <a:spLocks noGrp="1" noChangeArrowheads="1"/>
          </p:cNvSpPr>
          <p:nvPr>
            <p:ph type="body" sz="half" idx="1"/>
          </p:nvPr>
        </p:nvSpPr>
        <p:spPr>
          <a:xfrm>
            <a:off x="179388" y="4149725"/>
            <a:ext cx="4319587" cy="2519363"/>
          </a:xfrm>
          <a:ln w="38100">
            <a:solidFill>
              <a:srgbClr val="CC9900"/>
            </a:solidFill>
          </a:ln>
        </p:spPr>
        <p:txBody>
          <a:bodyPr/>
          <a:lstStyle/>
          <a:p>
            <a:pPr marL="533400" indent="-533400" algn="ctr">
              <a:buFont typeface="Wingdings" pitchFamily="2" charset="2"/>
              <a:buNone/>
            </a:pPr>
            <a:r>
              <a:rPr lang="ru-RU" sz="2000" b="1" i="1" dirty="0" err="1">
                <a:solidFill>
                  <a:srgbClr val="FF3300"/>
                </a:solidFill>
              </a:rPr>
              <a:t>Протікають</a:t>
            </a:r>
            <a:r>
              <a:rPr lang="ru-RU" sz="2000" b="1" i="1" dirty="0">
                <a:solidFill>
                  <a:srgbClr val="FF3300"/>
                </a:solidFill>
              </a:rPr>
              <a:t> по </a:t>
            </a:r>
            <a:r>
              <a:rPr lang="ru-RU" sz="2000" b="1" i="1" dirty="0" err="1">
                <a:solidFill>
                  <a:srgbClr val="FF3300"/>
                </a:solidFill>
              </a:rPr>
              <a:t>всьому</a:t>
            </a:r>
            <a:r>
              <a:rPr lang="ru-RU" sz="2000" b="1" i="1" dirty="0">
                <a:solidFill>
                  <a:srgbClr val="FF3300"/>
                </a:solidFill>
              </a:rPr>
              <a:t> </a:t>
            </a:r>
            <a:r>
              <a:rPr lang="ru-RU" sz="2000" b="1" i="1" dirty="0" err="1">
                <a:solidFill>
                  <a:srgbClr val="FF3300"/>
                </a:solidFill>
              </a:rPr>
              <a:t>об’ємі</a:t>
            </a:r>
            <a:endParaRPr lang="ru-RU" sz="2000" b="1" i="1" dirty="0">
              <a:solidFill>
                <a:srgbClr val="FF3300"/>
              </a:solidFill>
            </a:endParaRPr>
          </a:p>
          <a:p>
            <a:pPr marL="533400" indent="-533400" algn="ctr">
              <a:buFont typeface="Wingdings" pitchFamily="2" charset="2"/>
              <a:buNone/>
            </a:pPr>
            <a:r>
              <a:rPr lang="ru-RU" sz="2000" b="1" dirty="0">
                <a:latin typeface="Palatino Linotype" pitchFamily="18" charset="0"/>
              </a:rPr>
              <a:t>2СО</a:t>
            </a:r>
            <a:r>
              <a:rPr lang="ru-RU" sz="2000" b="1" baseline="-25000" dirty="0">
                <a:latin typeface="Palatino Linotype" pitchFamily="18" charset="0"/>
              </a:rPr>
              <a:t>(г)</a:t>
            </a:r>
            <a:r>
              <a:rPr lang="ru-RU" sz="2000" b="1" dirty="0">
                <a:latin typeface="Palatino Linotype" pitchFamily="18" charset="0"/>
              </a:rPr>
              <a:t>+ О</a:t>
            </a:r>
            <a:r>
              <a:rPr lang="ru-RU" sz="2000" b="1" baseline="-25000" dirty="0">
                <a:latin typeface="Palatino Linotype" pitchFamily="18" charset="0"/>
              </a:rPr>
              <a:t>2(г)</a:t>
            </a:r>
            <a:r>
              <a:rPr lang="ru-RU" sz="2000" b="1" dirty="0">
                <a:latin typeface="Palatino Linotype" pitchFamily="18" charset="0"/>
              </a:rPr>
              <a:t>= 2СО</a:t>
            </a:r>
            <a:r>
              <a:rPr lang="ru-RU" sz="2000" b="1" baseline="-25000" dirty="0">
                <a:latin typeface="Palatino Linotype" pitchFamily="18" charset="0"/>
              </a:rPr>
              <a:t>2(г)</a:t>
            </a:r>
          </a:p>
          <a:p>
            <a:pPr marL="533400" indent="-533400" algn="ctr">
              <a:buFont typeface="Wingdings" pitchFamily="2" charset="2"/>
              <a:buNone/>
            </a:pPr>
            <a:r>
              <a:rPr lang="en-US" sz="2000" b="1" dirty="0">
                <a:latin typeface="Palatino Linotype" pitchFamily="18" charset="0"/>
              </a:rPr>
              <a:t>2HBr</a:t>
            </a:r>
            <a:r>
              <a:rPr lang="en-US" sz="2000" b="1" baseline="-25000" dirty="0">
                <a:latin typeface="Palatino Linotype" pitchFamily="18" charset="0"/>
              </a:rPr>
              <a:t>(</a:t>
            </a:r>
            <a:r>
              <a:rPr lang="ru-RU" sz="2000" b="1" baseline="-25000" dirty="0">
                <a:latin typeface="Palatino Linotype" pitchFamily="18" charset="0"/>
              </a:rPr>
              <a:t>г)</a:t>
            </a:r>
            <a:r>
              <a:rPr lang="en-US" sz="2000" b="1" dirty="0">
                <a:latin typeface="Palatino Linotype" pitchFamily="18" charset="0"/>
                <a:cs typeface="Arial" charset="0"/>
              </a:rPr>
              <a:t>↔H</a:t>
            </a:r>
            <a:r>
              <a:rPr lang="en-US" sz="2000" b="1" baseline="-25000" dirty="0">
                <a:latin typeface="Palatino Linotype" pitchFamily="18" charset="0"/>
                <a:cs typeface="Arial" charset="0"/>
              </a:rPr>
              <a:t>2(</a:t>
            </a:r>
            <a:r>
              <a:rPr lang="ru-RU" sz="2000" b="1" baseline="-25000" dirty="0">
                <a:latin typeface="Palatino Linotype" pitchFamily="18" charset="0"/>
                <a:cs typeface="Arial" charset="0"/>
              </a:rPr>
              <a:t>г</a:t>
            </a:r>
            <a:r>
              <a:rPr lang="en-US" sz="2000" b="1" baseline="-25000" dirty="0">
                <a:latin typeface="Palatino Linotype" pitchFamily="18" charset="0"/>
                <a:cs typeface="Arial" charset="0"/>
              </a:rPr>
              <a:t>)</a:t>
            </a:r>
            <a:r>
              <a:rPr lang="en-US" sz="2000" b="1" dirty="0">
                <a:latin typeface="Palatino Linotype" pitchFamily="18" charset="0"/>
                <a:cs typeface="Arial" charset="0"/>
              </a:rPr>
              <a:t> + Br</a:t>
            </a:r>
            <a:r>
              <a:rPr lang="en-US" sz="2000" b="1" baseline="-25000" dirty="0">
                <a:latin typeface="Palatino Linotype" pitchFamily="18" charset="0"/>
                <a:cs typeface="Arial" charset="0"/>
              </a:rPr>
              <a:t>2(</a:t>
            </a:r>
            <a:r>
              <a:rPr lang="ru-RU" sz="2000" b="1" baseline="-25000" dirty="0">
                <a:latin typeface="Palatino Linotype" pitchFamily="18" charset="0"/>
                <a:cs typeface="Arial" charset="0"/>
              </a:rPr>
              <a:t>г</a:t>
            </a:r>
            <a:r>
              <a:rPr lang="en-US" sz="2000" b="1" baseline="-25000" dirty="0">
                <a:latin typeface="Palatino Linotype" pitchFamily="18" charset="0"/>
                <a:cs typeface="Arial" charset="0"/>
              </a:rPr>
              <a:t>)</a:t>
            </a:r>
          </a:p>
          <a:p>
            <a:pPr marL="533400" indent="-533400" algn="ctr">
              <a:buFont typeface="Wingdings" pitchFamily="2" charset="2"/>
              <a:buNone/>
            </a:pPr>
            <a:r>
              <a:rPr lang="en-US" sz="2000" b="1" dirty="0" err="1">
                <a:latin typeface="Palatino Linotype" pitchFamily="18" charset="0"/>
              </a:rPr>
              <a:t>NaOH</a:t>
            </a:r>
            <a:r>
              <a:rPr lang="ru-RU" sz="2000" b="1" baseline="-25000" dirty="0">
                <a:latin typeface="Palatino Linotype" pitchFamily="18" charset="0"/>
              </a:rPr>
              <a:t>(р)</a:t>
            </a:r>
            <a:r>
              <a:rPr lang="en-US" sz="2000" b="1" dirty="0">
                <a:latin typeface="Palatino Linotype" pitchFamily="18" charset="0"/>
              </a:rPr>
              <a:t>+</a:t>
            </a:r>
            <a:r>
              <a:rPr lang="en-US" sz="2000" b="1" dirty="0" err="1">
                <a:latin typeface="Palatino Linotype" pitchFamily="18" charset="0"/>
              </a:rPr>
              <a:t>HCl</a:t>
            </a:r>
            <a:r>
              <a:rPr lang="ru-RU" sz="2000" b="1" baseline="-25000" dirty="0">
                <a:latin typeface="Palatino Linotype" pitchFamily="18" charset="0"/>
              </a:rPr>
              <a:t>(р)</a:t>
            </a:r>
            <a:r>
              <a:rPr lang="en-US" sz="2000" b="1" dirty="0">
                <a:latin typeface="Palatino Linotype" pitchFamily="18" charset="0"/>
              </a:rPr>
              <a:t>=</a:t>
            </a:r>
            <a:r>
              <a:rPr lang="en-US" sz="2000" b="1" dirty="0" err="1">
                <a:latin typeface="Palatino Linotype" pitchFamily="18" charset="0"/>
              </a:rPr>
              <a:t>NaCl</a:t>
            </a:r>
            <a:r>
              <a:rPr lang="ru-RU" sz="2000" b="1" baseline="-25000" dirty="0">
                <a:latin typeface="Palatino Linotype" pitchFamily="18" charset="0"/>
              </a:rPr>
              <a:t>(р)</a:t>
            </a:r>
            <a:r>
              <a:rPr lang="en-US" sz="2000" b="1" dirty="0">
                <a:latin typeface="Palatino Linotype" pitchFamily="18" charset="0"/>
              </a:rPr>
              <a:t>+H</a:t>
            </a:r>
            <a:r>
              <a:rPr lang="en-US" sz="2000" b="1" baseline="-25000" dirty="0">
                <a:latin typeface="Palatino Linotype" pitchFamily="18" charset="0"/>
              </a:rPr>
              <a:t>2</a:t>
            </a:r>
            <a:r>
              <a:rPr lang="en-US" sz="2000" b="1" dirty="0">
                <a:latin typeface="Palatino Linotype" pitchFamily="18" charset="0"/>
              </a:rPr>
              <a:t>O</a:t>
            </a:r>
            <a:r>
              <a:rPr lang="ru-RU" sz="2000" b="1" baseline="-25000" dirty="0">
                <a:latin typeface="Palatino Linotype" pitchFamily="18" charset="0"/>
              </a:rPr>
              <a:t>(р)</a:t>
            </a:r>
          </a:p>
          <a:p>
            <a:pPr marL="533400" indent="-533400" algn="ctr">
              <a:buFont typeface="Wingdings" pitchFamily="2" charset="2"/>
              <a:buNone/>
            </a:pPr>
            <a:r>
              <a:rPr lang="en-US" sz="2000" b="1" dirty="0">
                <a:latin typeface="Palatino Linotype" pitchFamily="18" charset="0"/>
              </a:rPr>
              <a:t>F</a:t>
            </a:r>
            <a:r>
              <a:rPr lang="en-US" sz="2000" b="1" baseline="-25000" dirty="0">
                <a:latin typeface="Palatino Linotype" pitchFamily="18" charset="0"/>
              </a:rPr>
              <a:t>(</a:t>
            </a:r>
            <a:r>
              <a:rPr lang="ru-RU" sz="2000" b="1" baseline="-25000" dirty="0" err="1">
                <a:latin typeface="Palatino Linotype" pitchFamily="18" charset="0"/>
              </a:rPr>
              <a:t>тв</a:t>
            </a:r>
            <a:r>
              <a:rPr lang="en-US" sz="2000" b="1" baseline="-25000" dirty="0">
                <a:latin typeface="Palatino Linotype" pitchFamily="18" charset="0"/>
              </a:rPr>
              <a:t>)</a:t>
            </a:r>
            <a:r>
              <a:rPr lang="en-US" sz="2000" b="1" dirty="0">
                <a:latin typeface="Palatino Linotype" pitchFamily="18" charset="0"/>
              </a:rPr>
              <a:t> + S</a:t>
            </a:r>
            <a:r>
              <a:rPr lang="en-US" sz="2000" b="1" baseline="-25000" dirty="0">
                <a:latin typeface="Palatino Linotype" pitchFamily="18" charset="0"/>
              </a:rPr>
              <a:t>(</a:t>
            </a:r>
            <a:r>
              <a:rPr lang="ru-RU" sz="2000" b="1" baseline="-25000" dirty="0" err="1">
                <a:latin typeface="Palatino Linotype" pitchFamily="18" charset="0"/>
              </a:rPr>
              <a:t>тв</a:t>
            </a:r>
            <a:r>
              <a:rPr lang="en-US" sz="2000" b="1" baseline="-25000" dirty="0">
                <a:latin typeface="Palatino Linotype" pitchFamily="18" charset="0"/>
              </a:rPr>
              <a:t>)</a:t>
            </a:r>
            <a:r>
              <a:rPr lang="en-US" sz="2000" b="1" dirty="0">
                <a:latin typeface="Palatino Linotype" pitchFamily="18" charset="0"/>
              </a:rPr>
              <a:t> = </a:t>
            </a:r>
            <a:r>
              <a:rPr lang="en-US" sz="2000" b="1" dirty="0" err="1">
                <a:latin typeface="Palatino Linotype" pitchFamily="18" charset="0"/>
              </a:rPr>
              <a:t>FeS</a:t>
            </a:r>
            <a:r>
              <a:rPr lang="en-US" sz="2000" b="1" baseline="-25000" dirty="0">
                <a:latin typeface="Palatino Linotype" pitchFamily="18" charset="0"/>
              </a:rPr>
              <a:t>(</a:t>
            </a:r>
            <a:r>
              <a:rPr lang="ru-RU" sz="2000" b="1" baseline="-25000" dirty="0" err="1">
                <a:latin typeface="Palatino Linotype" pitchFamily="18" charset="0"/>
              </a:rPr>
              <a:t>тв</a:t>
            </a:r>
            <a:r>
              <a:rPr lang="en-US" sz="2000" b="1" baseline="-25000" dirty="0">
                <a:latin typeface="Palatino Linotype" pitchFamily="18" charset="0"/>
              </a:rPr>
              <a:t>)</a:t>
            </a:r>
            <a:endParaRPr lang="ru-RU" sz="2000" b="1" baseline="-25000" dirty="0">
              <a:latin typeface="Palatino Linotype" pitchFamily="18" charset="0"/>
            </a:endParaRPr>
          </a:p>
          <a:p>
            <a:pPr marL="533400" indent="-533400" algn="ctr"/>
            <a:endParaRPr lang="ru-RU" sz="2000" b="1" baseline="-25000" dirty="0">
              <a:latin typeface="Palatino Linotype" pitchFamily="18" charset="0"/>
            </a:endParaRPr>
          </a:p>
        </p:txBody>
      </p:sp>
      <p:sp>
        <p:nvSpPr>
          <p:cNvPr id="175113" name="Rectangle 9"/>
          <p:cNvSpPr>
            <a:spLocks noGrp="1" noChangeArrowheads="1"/>
          </p:cNvSpPr>
          <p:nvPr>
            <p:ph type="body" sz="half" idx="2"/>
          </p:nvPr>
        </p:nvSpPr>
        <p:spPr>
          <a:xfrm>
            <a:off x="4716463" y="4149725"/>
            <a:ext cx="4248150" cy="2519363"/>
          </a:xfrm>
          <a:ln w="38100">
            <a:solidFill>
              <a:srgbClr val="CC9900"/>
            </a:solidFill>
          </a:ln>
        </p:spPr>
        <p:txBody>
          <a:bodyPr/>
          <a:lstStyle/>
          <a:p>
            <a:pPr algn="ctr">
              <a:buFont typeface="Wingdings" pitchFamily="2" charset="2"/>
              <a:buNone/>
            </a:pPr>
            <a:r>
              <a:rPr lang="ru-RU" sz="2000" b="1" i="1" dirty="0" err="1">
                <a:solidFill>
                  <a:srgbClr val="FF3300"/>
                </a:solidFill>
              </a:rPr>
              <a:t>Протікають</a:t>
            </a:r>
            <a:r>
              <a:rPr lang="ru-RU" sz="2000" b="1" i="1" dirty="0">
                <a:solidFill>
                  <a:srgbClr val="FF3300"/>
                </a:solidFill>
              </a:rPr>
              <a:t> на </a:t>
            </a:r>
            <a:r>
              <a:rPr lang="ru-RU" sz="2000" b="1" i="1" dirty="0" err="1">
                <a:solidFill>
                  <a:srgbClr val="FF3300"/>
                </a:solidFill>
              </a:rPr>
              <a:t>поверхні</a:t>
            </a:r>
            <a:r>
              <a:rPr lang="ru-RU" sz="2000" b="1" i="1" dirty="0">
                <a:solidFill>
                  <a:srgbClr val="FF3300"/>
                </a:solidFill>
              </a:rPr>
              <a:t> </a:t>
            </a:r>
          </a:p>
          <a:p>
            <a:pPr algn="ctr">
              <a:buFont typeface="Wingdings" pitchFamily="2" charset="2"/>
              <a:buNone/>
            </a:pPr>
            <a:r>
              <a:rPr lang="ru-RU" sz="2000" b="1" i="1" dirty="0" err="1">
                <a:solidFill>
                  <a:srgbClr val="FF3300"/>
                </a:solidFill>
              </a:rPr>
              <a:t>розділу</a:t>
            </a:r>
            <a:r>
              <a:rPr lang="ru-RU" sz="2000" b="1" i="1" dirty="0">
                <a:solidFill>
                  <a:srgbClr val="FF3300"/>
                </a:solidFill>
              </a:rPr>
              <a:t> фаз</a:t>
            </a:r>
            <a:endParaRPr lang="ru-RU" sz="2000" dirty="0"/>
          </a:p>
          <a:p>
            <a:pPr algn="ctr">
              <a:buFont typeface="Wingdings" pitchFamily="2" charset="2"/>
              <a:buNone/>
            </a:pPr>
            <a:r>
              <a:rPr lang="en-US" sz="2000" b="1" dirty="0">
                <a:latin typeface="Palatino Linotype" pitchFamily="18" charset="0"/>
              </a:rPr>
              <a:t>CaCO</a:t>
            </a:r>
            <a:r>
              <a:rPr lang="en-US" sz="2000" b="1" baseline="-25000" dirty="0">
                <a:latin typeface="Palatino Linotype" pitchFamily="18" charset="0"/>
              </a:rPr>
              <a:t>3(</a:t>
            </a:r>
            <a:r>
              <a:rPr lang="ru-RU" sz="2000" b="1" baseline="-25000" dirty="0" err="1">
                <a:latin typeface="Palatino Linotype" pitchFamily="18" charset="0"/>
              </a:rPr>
              <a:t>тв</a:t>
            </a:r>
            <a:r>
              <a:rPr lang="en-US" sz="2000" b="1" baseline="-25000" dirty="0">
                <a:latin typeface="Palatino Linotype" pitchFamily="18" charset="0"/>
              </a:rPr>
              <a:t>)</a:t>
            </a:r>
            <a:r>
              <a:rPr lang="en-US" sz="2000" b="1" dirty="0">
                <a:latin typeface="Palatino Linotype" pitchFamily="18" charset="0"/>
                <a:cs typeface="Arial" charset="0"/>
              </a:rPr>
              <a:t>↔</a:t>
            </a:r>
            <a:r>
              <a:rPr lang="en-US" sz="2000" b="1" dirty="0" err="1">
                <a:latin typeface="Palatino Linotype" pitchFamily="18" charset="0"/>
                <a:cs typeface="Arial" charset="0"/>
              </a:rPr>
              <a:t>CaO</a:t>
            </a:r>
            <a:r>
              <a:rPr lang="en-US" sz="2000" b="1" baseline="-25000" dirty="0">
                <a:latin typeface="Palatino Linotype" pitchFamily="18" charset="0"/>
                <a:cs typeface="Arial" charset="0"/>
              </a:rPr>
              <a:t>(</a:t>
            </a:r>
            <a:r>
              <a:rPr lang="ru-RU" sz="2000" b="1" baseline="-25000" dirty="0" err="1">
                <a:latin typeface="Palatino Linotype" pitchFamily="18" charset="0"/>
                <a:cs typeface="Arial" charset="0"/>
              </a:rPr>
              <a:t>тв</a:t>
            </a:r>
            <a:r>
              <a:rPr lang="en-US" sz="2000" b="1" baseline="-25000" dirty="0">
                <a:latin typeface="Palatino Linotype" pitchFamily="18" charset="0"/>
                <a:cs typeface="Arial" charset="0"/>
              </a:rPr>
              <a:t>)</a:t>
            </a:r>
            <a:r>
              <a:rPr lang="en-US" sz="2000" b="1" dirty="0">
                <a:latin typeface="Palatino Linotype" pitchFamily="18" charset="0"/>
                <a:cs typeface="Arial" charset="0"/>
              </a:rPr>
              <a:t> + CO</a:t>
            </a:r>
            <a:r>
              <a:rPr lang="en-US" sz="2000" b="1" baseline="-25000" dirty="0">
                <a:latin typeface="Palatino Linotype" pitchFamily="18" charset="0"/>
                <a:cs typeface="Arial" charset="0"/>
              </a:rPr>
              <a:t>2(</a:t>
            </a:r>
            <a:r>
              <a:rPr lang="ru-RU" sz="2000" b="1" baseline="-25000" dirty="0">
                <a:latin typeface="Palatino Linotype" pitchFamily="18" charset="0"/>
                <a:cs typeface="Arial" charset="0"/>
              </a:rPr>
              <a:t>г</a:t>
            </a:r>
            <a:r>
              <a:rPr lang="en-US" sz="2000" b="1" baseline="-25000" dirty="0">
                <a:latin typeface="Palatino Linotype" pitchFamily="18" charset="0"/>
                <a:cs typeface="Arial" charset="0"/>
              </a:rPr>
              <a:t>)</a:t>
            </a:r>
            <a:endParaRPr lang="ru-RU" sz="2000" b="1" baseline="-25000" dirty="0">
              <a:latin typeface="Palatino Linotype" pitchFamily="18" charset="0"/>
              <a:cs typeface="Arial" charset="0"/>
            </a:endParaRPr>
          </a:p>
          <a:p>
            <a:pPr algn="ctr">
              <a:buFont typeface="Wingdings" pitchFamily="2" charset="2"/>
              <a:buNone/>
            </a:pPr>
            <a:r>
              <a:rPr lang="en-US" sz="2000" b="1" dirty="0">
                <a:latin typeface="Palatino Linotype" pitchFamily="18" charset="0"/>
                <a:cs typeface="Arial" charset="0"/>
              </a:rPr>
              <a:t>CO</a:t>
            </a:r>
            <a:r>
              <a:rPr lang="en-US" sz="2000" b="1" baseline="-25000" dirty="0">
                <a:latin typeface="Palatino Linotype" pitchFamily="18" charset="0"/>
                <a:cs typeface="Arial" charset="0"/>
              </a:rPr>
              <a:t>2(</a:t>
            </a:r>
            <a:r>
              <a:rPr lang="ru-RU" sz="2000" b="1" baseline="-25000" dirty="0">
                <a:latin typeface="Palatino Linotype" pitchFamily="18" charset="0"/>
                <a:cs typeface="Arial" charset="0"/>
              </a:rPr>
              <a:t>г</a:t>
            </a:r>
            <a:r>
              <a:rPr lang="en-US" sz="2000" b="1" baseline="-25000" dirty="0">
                <a:latin typeface="Palatino Linotype" pitchFamily="18" charset="0"/>
                <a:cs typeface="Arial" charset="0"/>
              </a:rPr>
              <a:t>)</a:t>
            </a:r>
            <a:r>
              <a:rPr lang="ru-RU" sz="2000" b="1" dirty="0">
                <a:latin typeface="Palatino Linotype" pitchFamily="18" charset="0"/>
                <a:cs typeface="Arial" charset="0"/>
              </a:rPr>
              <a:t>+С</a:t>
            </a:r>
            <a:r>
              <a:rPr lang="ru-RU" sz="2000" b="1" baseline="-25000" dirty="0">
                <a:latin typeface="Palatino Linotype" pitchFamily="18" charset="0"/>
                <a:cs typeface="Arial" charset="0"/>
              </a:rPr>
              <a:t>(</a:t>
            </a:r>
            <a:r>
              <a:rPr lang="ru-RU" sz="2000" b="1" baseline="-25000" dirty="0" err="1">
                <a:latin typeface="Palatino Linotype" pitchFamily="18" charset="0"/>
                <a:cs typeface="Arial" charset="0"/>
              </a:rPr>
              <a:t>тв</a:t>
            </a:r>
            <a:r>
              <a:rPr lang="ru-RU" sz="2000" b="1" baseline="-25000" dirty="0">
                <a:latin typeface="Palatino Linotype" pitchFamily="18" charset="0"/>
                <a:cs typeface="Arial" charset="0"/>
              </a:rPr>
              <a:t>) </a:t>
            </a:r>
            <a:r>
              <a:rPr lang="ru-RU" sz="2000" b="1" dirty="0">
                <a:latin typeface="Palatino Linotype" pitchFamily="18" charset="0"/>
                <a:cs typeface="Arial" charset="0"/>
              </a:rPr>
              <a:t>= 2СО</a:t>
            </a:r>
            <a:r>
              <a:rPr lang="ru-RU" sz="2000" b="1" baseline="-25000" dirty="0">
                <a:latin typeface="Palatino Linotype" pitchFamily="18" charset="0"/>
                <a:cs typeface="Arial" charset="0"/>
              </a:rPr>
              <a:t>(г)</a:t>
            </a:r>
          </a:p>
          <a:p>
            <a:pPr algn="ctr">
              <a:buFont typeface="Wingdings" pitchFamily="2" charset="2"/>
              <a:buNone/>
            </a:pPr>
            <a:r>
              <a:rPr lang="en-US" sz="2000" b="1" dirty="0">
                <a:latin typeface="Palatino Linotype" pitchFamily="18" charset="0"/>
                <a:cs typeface="Arial" charset="0"/>
              </a:rPr>
              <a:t>4H</a:t>
            </a:r>
            <a:r>
              <a:rPr lang="en-US" sz="2000" b="1" baseline="-25000" dirty="0">
                <a:latin typeface="Palatino Linotype" pitchFamily="18" charset="0"/>
                <a:cs typeface="Arial" charset="0"/>
              </a:rPr>
              <a:t>2</a:t>
            </a:r>
            <a:r>
              <a:rPr lang="en-US" sz="2000" b="1" dirty="0">
                <a:latin typeface="Palatino Linotype" pitchFamily="18" charset="0"/>
                <a:cs typeface="Arial" charset="0"/>
              </a:rPr>
              <a:t>O</a:t>
            </a:r>
            <a:r>
              <a:rPr lang="en-US" sz="2000" b="1" baseline="-25000" dirty="0">
                <a:latin typeface="Palatino Linotype" pitchFamily="18" charset="0"/>
                <a:cs typeface="Arial" charset="0"/>
              </a:rPr>
              <a:t>(</a:t>
            </a:r>
            <a:r>
              <a:rPr lang="ru-RU" sz="2000" b="1" baseline="-25000" dirty="0">
                <a:latin typeface="Palatino Linotype" pitchFamily="18" charset="0"/>
                <a:cs typeface="Arial" charset="0"/>
              </a:rPr>
              <a:t>р</a:t>
            </a:r>
            <a:r>
              <a:rPr lang="en-US" sz="2000" b="1" baseline="-25000" dirty="0">
                <a:latin typeface="Palatino Linotype" pitchFamily="18" charset="0"/>
                <a:cs typeface="Arial" charset="0"/>
              </a:rPr>
              <a:t>)</a:t>
            </a:r>
            <a:r>
              <a:rPr lang="en-US" sz="2000" b="1" dirty="0">
                <a:latin typeface="Palatino Linotype" pitchFamily="18" charset="0"/>
                <a:cs typeface="Arial" charset="0"/>
              </a:rPr>
              <a:t>+3Fe</a:t>
            </a:r>
            <a:r>
              <a:rPr lang="en-US" sz="2000" b="1" baseline="-25000" dirty="0">
                <a:latin typeface="Palatino Linotype" pitchFamily="18" charset="0"/>
                <a:cs typeface="Arial" charset="0"/>
              </a:rPr>
              <a:t>(</a:t>
            </a:r>
            <a:r>
              <a:rPr lang="ru-RU" sz="2000" b="1" baseline="-25000" dirty="0" err="1">
                <a:latin typeface="Palatino Linotype" pitchFamily="18" charset="0"/>
                <a:cs typeface="Arial" charset="0"/>
              </a:rPr>
              <a:t>тв</a:t>
            </a:r>
            <a:r>
              <a:rPr lang="en-US" sz="2000" b="1" baseline="-25000" dirty="0">
                <a:latin typeface="Palatino Linotype" pitchFamily="18" charset="0"/>
                <a:cs typeface="Arial" charset="0"/>
              </a:rPr>
              <a:t>)</a:t>
            </a:r>
            <a:r>
              <a:rPr lang="en-US" sz="2000" b="1" dirty="0">
                <a:latin typeface="Palatino Linotype" pitchFamily="18" charset="0"/>
                <a:cs typeface="Arial" charset="0"/>
              </a:rPr>
              <a:t>↔4H</a:t>
            </a:r>
            <a:r>
              <a:rPr lang="en-US" sz="2000" b="1" baseline="-25000" dirty="0">
                <a:latin typeface="Palatino Linotype" pitchFamily="18" charset="0"/>
                <a:cs typeface="Arial" charset="0"/>
              </a:rPr>
              <a:t>2(</a:t>
            </a:r>
            <a:r>
              <a:rPr lang="ru-RU" sz="2000" b="1" baseline="-25000" dirty="0">
                <a:latin typeface="Palatino Linotype" pitchFamily="18" charset="0"/>
                <a:cs typeface="Arial" charset="0"/>
              </a:rPr>
              <a:t>г</a:t>
            </a:r>
            <a:r>
              <a:rPr lang="en-US" sz="2000" b="1" baseline="-25000" dirty="0">
                <a:latin typeface="Palatino Linotype" pitchFamily="18" charset="0"/>
                <a:cs typeface="Arial" charset="0"/>
              </a:rPr>
              <a:t>)</a:t>
            </a:r>
            <a:r>
              <a:rPr lang="en-US" sz="2000" b="1" dirty="0">
                <a:latin typeface="Palatino Linotype" pitchFamily="18" charset="0"/>
                <a:cs typeface="Arial" charset="0"/>
              </a:rPr>
              <a:t>+Fe</a:t>
            </a:r>
            <a:r>
              <a:rPr lang="en-US" sz="2000" b="1" baseline="-25000" dirty="0">
                <a:latin typeface="Palatino Linotype" pitchFamily="18" charset="0"/>
                <a:cs typeface="Arial" charset="0"/>
              </a:rPr>
              <a:t>3</a:t>
            </a:r>
            <a:r>
              <a:rPr lang="en-US" sz="2000" b="1" dirty="0">
                <a:latin typeface="Palatino Linotype" pitchFamily="18" charset="0"/>
                <a:cs typeface="Arial" charset="0"/>
              </a:rPr>
              <a:t>O</a:t>
            </a:r>
            <a:r>
              <a:rPr lang="en-US" sz="2000" b="1" baseline="-25000" dirty="0">
                <a:latin typeface="Palatino Linotype" pitchFamily="18" charset="0"/>
                <a:cs typeface="Arial" charset="0"/>
              </a:rPr>
              <a:t>4(</a:t>
            </a:r>
            <a:r>
              <a:rPr lang="ru-RU" sz="2000" b="1" baseline="-25000" dirty="0" err="1">
                <a:latin typeface="Palatino Linotype" pitchFamily="18" charset="0"/>
                <a:cs typeface="Arial" charset="0"/>
              </a:rPr>
              <a:t>тв</a:t>
            </a:r>
            <a:r>
              <a:rPr lang="en-US" sz="2000" b="1" baseline="-25000" dirty="0">
                <a:latin typeface="Palatino Linotype" pitchFamily="18" charset="0"/>
                <a:cs typeface="Arial" charset="0"/>
              </a:rPr>
              <a:t>)</a:t>
            </a:r>
          </a:p>
          <a:p>
            <a:pPr algn="ctr">
              <a:buFont typeface="Wingdings" pitchFamily="2" charset="2"/>
              <a:buNone/>
            </a:pPr>
            <a:endParaRPr lang="en-US" sz="2000" b="1" baseline="-25000" dirty="0">
              <a:latin typeface="Palatino Linotype" pitchFamily="18" charset="0"/>
              <a:cs typeface="Arial" charset="0"/>
            </a:endParaRPr>
          </a:p>
        </p:txBody>
      </p:sp>
      <p:sp>
        <p:nvSpPr>
          <p:cNvPr id="175115" name="WordArt 11"/>
          <p:cNvSpPr>
            <a:spLocks noChangeArrowheads="1" noChangeShapeType="1" noTextEdit="1"/>
          </p:cNvSpPr>
          <p:nvPr/>
        </p:nvSpPr>
        <p:spPr bwMode="auto">
          <a:xfrm>
            <a:off x="2195513" y="260350"/>
            <a:ext cx="5332412" cy="12239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kern="10" dirty="0" err="1"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Класифікація</a:t>
            </a:r>
            <a:r>
              <a:rPr lang="ru-RU" sz="3600" kern="10" dirty="0">
                <a:ln w="9525">
                  <a:solidFill>
                    <a:srgbClr val="6767FF"/>
                  </a:solidFill>
                  <a:round/>
                  <a:headEnd/>
                  <a:tailEnd/>
                </a:ln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 </a:t>
            </a:r>
            <a:r>
              <a:rPr lang="ru-RU" sz="3600" kern="10" dirty="0" err="1"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реакцій</a:t>
            </a:r>
            <a:r>
              <a:rPr lang="ru-RU" sz="3600" kern="10" dirty="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kern="10" dirty="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за </a:t>
            </a:r>
            <a:r>
              <a:rPr lang="ru-RU" sz="3600" kern="10" dirty="0" err="1"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фазовим</a:t>
            </a:r>
            <a:r>
              <a:rPr lang="ru-RU" sz="3600" kern="10" dirty="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 станом</a:t>
            </a:r>
          </a:p>
        </p:txBody>
      </p:sp>
      <p:sp>
        <p:nvSpPr>
          <p:cNvPr id="175120" name="Rectangle 16"/>
          <p:cNvSpPr>
            <a:spLocks noChangeArrowheads="1"/>
          </p:cNvSpPr>
          <p:nvPr/>
        </p:nvSpPr>
        <p:spPr bwMode="auto">
          <a:xfrm>
            <a:off x="107950" y="115888"/>
            <a:ext cx="8928100" cy="6626225"/>
          </a:xfrm>
          <a:prstGeom prst="rect">
            <a:avLst/>
          </a:prstGeom>
          <a:noFill/>
          <a:ln w="28575">
            <a:solidFill>
              <a:srgbClr val="CC99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  <a:latin typeface="Palatino Linotype" pitchFamily="18" charset="0"/>
            </a:endParaRPr>
          </a:p>
        </p:txBody>
      </p:sp>
      <p:sp>
        <p:nvSpPr>
          <p:cNvPr id="175121" name="AutoShape 17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748713" y="6453188"/>
            <a:ext cx="287337" cy="288925"/>
          </a:xfrm>
          <a:prstGeom prst="actionButtonHome">
            <a:avLst/>
          </a:prstGeom>
          <a:solidFill>
            <a:srgbClr val="FFFF00"/>
          </a:solidFill>
          <a:ln w="9525">
            <a:solidFill>
              <a:srgbClr val="CC99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  <a:latin typeface="Palatino Linotype" pitchFamily="18" charset="0"/>
            </a:endParaRPr>
          </a:p>
        </p:txBody>
      </p:sp>
      <p:grpSp>
        <p:nvGrpSpPr>
          <p:cNvPr id="14" name="Группа 13">
            <a:extLst>
              <a:ext uri="{FF2B5EF4-FFF2-40B4-BE49-F238E27FC236}">
                <a16:creationId xmlns:a16="http://schemas.microsoft.com/office/drawing/2014/main" xmlns="" id="{0093DA6D-CAEF-4BBE-AAC0-AE834E13D9AB}"/>
              </a:ext>
            </a:extLst>
          </p:cNvPr>
          <p:cNvGrpSpPr/>
          <p:nvPr/>
        </p:nvGrpSpPr>
        <p:grpSpPr>
          <a:xfrm>
            <a:off x="2090738" y="1484313"/>
            <a:ext cx="5251450" cy="2442847"/>
            <a:chOff x="0" y="0"/>
            <a:chExt cx="5251831" cy="2443277"/>
          </a:xfrm>
        </p:grpSpPr>
        <p:sp>
          <p:nvSpPr>
            <p:cNvPr id="15" name="Прямоугольник 14">
              <a:extLst>
                <a:ext uri="{FF2B5EF4-FFF2-40B4-BE49-F238E27FC236}">
                  <a16:creationId xmlns:a16="http://schemas.microsoft.com/office/drawing/2014/main" xmlns="" id="{21436BDD-7D01-441F-A12F-783928A375D9}"/>
                </a:ext>
              </a:extLst>
            </p:cNvPr>
            <p:cNvSpPr/>
            <p:nvPr/>
          </p:nvSpPr>
          <p:spPr>
            <a:xfrm>
              <a:off x="914400" y="0"/>
              <a:ext cx="3013862" cy="585216"/>
            </a:xfrm>
            <a:prstGeom prst="rect">
              <a:avLst/>
            </a:prstGeom>
            <a:solidFill>
              <a:srgbClr val="FFC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7000"/>
                </a:lnSpc>
                <a:spcBef>
                  <a:spcPts val="0"/>
                </a:spcBef>
                <a:spcAft>
                  <a:spcPts val="8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uk-UA" sz="2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Хімічні реакції</a:t>
              </a:r>
              <a:endParaRPr kumimoji="0" lang="ru-RU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6" name="Прямоугольник 15">
              <a:extLst>
                <a:ext uri="{FF2B5EF4-FFF2-40B4-BE49-F238E27FC236}">
                  <a16:creationId xmlns:a16="http://schemas.microsoft.com/office/drawing/2014/main" xmlns="" id="{AE03B397-F913-4FD0-9C82-509B87085ACD}"/>
                </a:ext>
              </a:extLst>
            </p:cNvPr>
            <p:cNvSpPr/>
            <p:nvPr/>
          </p:nvSpPr>
          <p:spPr>
            <a:xfrm>
              <a:off x="0" y="841248"/>
              <a:ext cx="2340864" cy="1602029"/>
            </a:xfrm>
            <a:prstGeom prst="rect">
              <a:avLst/>
            </a:prstGeom>
            <a:solidFill>
              <a:srgbClr val="A5A5A5"/>
            </a:solidFill>
            <a:ln w="12700" cap="flat" cmpd="sng" algn="ctr">
              <a:solidFill>
                <a:srgbClr val="A5A5A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7000"/>
                </a:lnSpc>
                <a:spcBef>
                  <a:spcPts val="0"/>
                </a:spcBef>
                <a:spcAft>
                  <a:spcPts val="8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uk-UA" sz="1400" b="1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Гомогенні</a:t>
              </a:r>
              <a:endParaRPr kumimoji="0" lang="ru-RU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marL="0" marR="0" lvl="0" indent="0" algn="ctr" defTabSz="914400" eaLnBrk="1" fontAlgn="auto" latinLnBrk="0" hangingPunct="1">
                <a:lnSpc>
                  <a:spcPct val="107000"/>
                </a:lnSpc>
                <a:spcBef>
                  <a:spcPts val="0"/>
                </a:spcBef>
                <a:spcAft>
                  <a:spcPts val="8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uk-UA" sz="14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Вихідні речовини і продукти реакції знаходяться в однаковому агрегатному стані</a:t>
              </a:r>
              <a:endParaRPr kumimoji="0" lang="ru-RU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7" name="Прямоугольник 16">
              <a:extLst>
                <a:ext uri="{FF2B5EF4-FFF2-40B4-BE49-F238E27FC236}">
                  <a16:creationId xmlns:a16="http://schemas.microsoft.com/office/drawing/2014/main" xmlns="" id="{D28D4EAC-095D-4D0B-A368-1AA682DEF888}"/>
                </a:ext>
              </a:extLst>
            </p:cNvPr>
            <p:cNvSpPr/>
            <p:nvPr/>
          </p:nvSpPr>
          <p:spPr>
            <a:xfrm>
              <a:off x="2596896" y="848563"/>
              <a:ext cx="2654935" cy="1594155"/>
            </a:xfrm>
            <a:prstGeom prst="rect">
              <a:avLst/>
            </a:prstGeom>
            <a:solidFill>
              <a:srgbClr val="70AD47"/>
            </a:solidFill>
            <a:ln w="12700" cap="flat" cmpd="sng" algn="ctr">
              <a:solidFill>
                <a:srgbClr val="70AD47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7000"/>
                </a:lnSpc>
                <a:spcBef>
                  <a:spcPts val="0"/>
                </a:spcBef>
                <a:spcAft>
                  <a:spcPts val="8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uk-UA" sz="14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Гетерогенні</a:t>
              </a:r>
              <a:endParaRPr kumimoji="0" lang="ru-RU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marL="0" marR="0" lvl="0" indent="0" algn="ctr" defTabSz="914400" eaLnBrk="1" fontAlgn="auto" latinLnBrk="0" hangingPunct="1">
                <a:lnSpc>
                  <a:spcPct val="107000"/>
                </a:lnSpc>
                <a:spcBef>
                  <a:spcPts val="0"/>
                </a:spcBef>
                <a:spcAft>
                  <a:spcPts val="8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uk-UA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Вихідні речовини и продукти реакції знаходяться в різних агрегатних станах (різних фазах)</a:t>
              </a:r>
              <a:endParaRPr kumimoji="0" lang="ru-RU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18" name="Прямая со стрелкой 17">
              <a:extLst>
                <a:ext uri="{FF2B5EF4-FFF2-40B4-BE49-F238E27FC236}">
                  <a16:creationId xmlns:a16="http://schemas.microsoft.com/office/drawing/2014/main" xmlns="" id="{C4CE6351-274C-4371-A493-679243D8B9AE}"/>
                </a:ext>
              </a:extLst>
            </p:cNvPr>
            <p:cNvCxnSpPr/>
            <p:nvPr/>
          </p:nvCxnSpPr>
          <p:spPr>
            <a:xfrm flipH="1">
              <a:off x="1565453" y="585216"/>
              <a:ext cx="980236" cy="248310"/>
            </a:xfrm>
            <a:prstGeom prst="straightConnector1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olid"/>
              <a:miter lim="800000"/>
              <a:tailEnd type="triangle"/>
            </a:ln>
            <a:effectLst/>
          </p:spPr>
        </p:cxnSp>
        <p:cxnSp>
          <p:nvCxnSpPr>
            <p:cNvPr id="19" name="Прямая со стрелкой 18">
              <a:extLst>
                <a:ext uri="{FF2B5EF4-FFF2-40B4-BE49-F238E27FC236}">
                  <a16:creationId xmlns:a16="http://schemas.microsoft.com/office/drawing/2014/main" xmlns="" id="{6BE11EE9-FE55-4E4C-BEC6-6211729C1D80}"/>
                </a:ext>
              </a:extLst>
            </p:cNvPr>
            <p:cNvCxnSpPr/>
            <p:nvPr/>
          </p:nvCxnSpPr>
          <p:spPr>
            <a:xfrm>
              <a:off x="2538374" y="585216"/>
              <a:ext cx="1002183" cy="263347"/>
            </a:xfrm>
            <a:prstGeom prst="straightConnector1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olid"/>
              <a:miter lim="800000"/>
              <a:tailEnd type="triangle"/>
            </a:ln>
            <a:effectLst/>
          </p:spPr>
        </p:cxnSp>
      </p:grpSp>
    </p:spTree>
    <p:extLst>
      <p:ext uri="{BB962C8B-B14F-4D97-AF65-F5344CB8AC3E}">
        <p14:creationId xmlns:p14="http://schemas.microsoft.com/office/powerpoint/2010/main" val="21056394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75857" y="162790"/>
            <a:ext cx="9144000" cy="404664"/>
          </a:xfrm>
        </p:spPr>
        <p:txBody>
          <a:bodyPr rtlCol="0"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700" b="1" dirty="0">
                <a:solidFill>
                  <a:srgbClr val="FF0000"/>
                </a:solidFill>
                <a:latin typeface="Arial" charset="0"/>
              </a:rPr>
              <a:t/>
            </a:r>
            <a:br>
              <a:rPr lang="ru-RU" sz="2700" b="1" dirty="0">
                <a:solidFill>
                  <a:srgbClr val="FF0000"/>
                </a:solidFill>
                <a:latin typeface="Arial" charset="0"/>
              </a:rPr>
            </a:br>
            <a:r>
              <a:rPr lang="ru-RU" sz="2700" b="1" dirty="0">
                <a:solidFill>
                  <a:srgbClr val="FF0000"/>
                </a:solidFill>
                <a:latin typeface="Arial" charset="0"/>
              </a:rPr>
              <a:t>ОСНОВНІ ПОНЯТТЯ ХІМІЧНОЇ КІНЕТИКИ</a:t>
            </a:r>
            <a:r>
              <a:rPr lang="ru-RU" b="1" i="1" dirty="0">
                <a:solidFill>
                  <a:srgbClr val="990033"/>
                </a:solidFill>
                <a:latin typeface="Arial" charset="0"/>
              </a:rPr>
              <a:t/>
            </a:r>
            <a:br>
              <a:rPr lang="ru-RU" b="1" i="1" dirty="0">
                <a:solidFill>
                  <a:srgbClr val="990033"/>
                </a:solidFill>
                <a:latin typeface="Arial" charset="0"/>
              </a:rPr>
            </a:br>
            <a:endParaRPr lang="ru-RU" dirty="0"/>
          </a:p>
        </p:txBody>
      </p:sp>
      <p:sp>
        <p:nvSpPr>
          <p:cNvPr id="5" name="Объект 4">
            <a:extLst>
              <a:ext uri="{FF2B5EF4-FFF2-40B4-BE49-F238E27FC236}">
                <a16:creationId xmlns:a16="http://schemas.microsoft.com/office/drawing/2014/main" xmlns="" id="{B52191E8-B7F8-4D0E-8B71-F7AF50C1AB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753" y="527223"/>
            <a:ext cx="9036496" cy="2794625"/>
          </a:xfrm>
        </p:spPr>
        <p:txBody>
          <a:bodyPr/>
          <a:lstStyle/>
          <a:p>
            <a:pPr marL="0" indent="0">
              <a:buNone/>
            </a:pPr>
            <a:r>
              <a:rPr lang="uk-UA" sz="2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Швидкістю хімічної реакції </a:t>
            </a:r>
            <a:r>
              <a:rPr lang="uk-UA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  <a:r>
              <a:rPr lang="uk-UA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  <a:r>
              <a:rPr lang="uk-UA" sz="2000" dirty="0">
                <a:latin typeface="Arial" panose="020B0604020202020204" pitchFamily="34" charset="0"/>
                <a:cs typeface="Arial" panose="020B0604020202020204" pitchFamily="34" charset="0"/>
              </a:rPr>
              <a:t>називають зміну кількості речовини за одиницю часу в одиниці об'єму для</a:t>
            </a:r>
            <a:r>
              <a:rPr lang="uk-UA" sz="20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uk-UA" sz="2000" b="1" i="1" dirty="0">
                <a:solidFill>
                  <a:srgbClr val="0033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гомогенних реакцій </a:t>
            </a:r>
            <a:r>
              <a:rPr lang="uk-UA" sz="2000" dirty="0">
                <a:latin typeface="Arial" panose="020B0604020202020204" pitchFamily="34" charset="0"/>
                <a:cs typeface="Arial" panose="020B0604020202020204" pitchFamily="34" charset="0"/>
              </a:rPr>
              <a:t>і на одиницю поверхні для</a:t>
            </a:r>
            <a:r>
              <a:rPr lang="uk-UA" sz="20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uk-UA" sz="2000" b="1" i="1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гетерогенних реакцій: </a:t>
            </a:r>
            <a:endParaRPr lang="ru-RU" sz="2000" b="1" dirty="0">
              <a:solidFill>
                <a:srgbClr val="0099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dirty="0"/>
              <a:t>                                      </a:t>
            </a:r>
            <a:endParaRPr lang="ru-RU" dirty="0"/>
          </a:p>
        </p:txBody>
      </p:sp>
      <p:sp>
        <p:nvSpPr>
          <p:cNvPr id="16" name="Rectangle 14">
            <a:extLst>
              <a:ext uri="{FF2B5EF4-FFF2-40B4-BE49-F238E27FC236}">
                <a16:creationId xmlns:a16="http://schemas.microsoft.com/office/drawing/2014/main" xmlns="" id="{3ABAAB36-EEDF-4068-BDDF-7C9D6F24A211}"/>
              </a:ext>
            </a:extLst>
          </p:cNvPr>
          <p:cNvSpPr>
            <a:spLocks noChangeArrowheads="1"/>
          </p:cNvSpPr>
          <p:nvPr/>
        </p:nvSpPr>
        <p:spPr bwMode="auto">
          <a:xfrm>
            <a:off x="971600" y="1196752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7" name="Объект 16">
            <a:extLst>
              <a:ext uri="{FF2B5EF4-FFF2-40B4-BE49-F238E27FC236}">
                <a16:creationId xmlns:a16="http://schemas.microsoft.com/office/drawing/2014/main" xmlns="" id="{BBE8086C-7962-484F-A4E6-11442A1E347C}"/>
              </a:ext>
            </a:extLst>
          </p:cNvPr>
          <p:cNvGraphicFramePr>
            <a:graphicFrameLocks noChangeAspect="1"/>
          </p:cNvGraphicFramePr>
          <p:nvPr>
            <p:extLst/>
          </p:nvPr>
        </p:nvGraphicFramePr>
        <p:xfrm>
          <a:off x="1263650" y="1638300"/>
          <a:ext cx="1792288" cy="860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24" name="Формула" r:id="rId3" imgW="660240" imgH="393480" progId="Equation.3">
                  <p:embed/>
                </p:oleObj>
              </mc:Choice>
              <mc:Fallback>
                <p:oleObj name="Формула" r:id="rId3" imgW="66024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63650" y="1638300"/>
                        <a:ext cx="1792288" cy="86042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" name="Объект 19">
            <a:extLst>
              <a:ext uri="{FF2B5EF4-FFF2-40B4-BE49-F238E27FC236}">
                <a16:creationId xmlns:a16="http://schemas.microsoft.com/office/drawing/2014/main" xmlns="" id="{7DBABF71-E6CE-4004-8F53-30CD4F65455E}"/>
              </a:ext>
            </a:extLst>
          </p:cNvPr>
          <p:cNvGraphicFramePr>
            <a:graphicFrameLocks noChangeAspect="1"/>
          </p:cNvGraphicFramePr>
          <p:nvPr>
            <p:extLst/>
          </p:nvPr>
        </p:nvGraphicFramePr>
        <p:xfrm>
          <a:off x="1398588" y="2501900"/>
          <a:ext cx="1792287" cy="8207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25" name="Формула" r:id="rId5" imgW="660240" imgH="393480" progId="Equation.3">
                  <p:embed/>
                </p:oleObj>
              </mc:Choice>
              <mc:Fallback>
                <p:oleObj name="Формула" r:id="rId5" imgW="66024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98588" y="2501900"/>
                        <a:ext cx="1792287" cy="82073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" name="TextBox 20">
            <a:extLst>
              <a:ext uri="{FF2B5EF4-FFF2-40B4-BE49-F238E27FC236}">
                <a16:creationId xmlns:a16="http://schemas.microsoft.com/office/drawing/2014/main" xmlns="" id="{58245558-6CB9-4FB6-885E-421FED28FA0D}"/>
              </a:ext>
            </a:extLst>
          </p:cNvPr>
          <p:cNvSpPr txBox="1"/>
          <p:nvPr/>
        </p:nvSpPr>
        <p:spPr>
          <a:xfrm>
            <a:off x="3249700" y="2755637"/>
            <a:ext cx="37755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dirty="0"/>
              <a:t>моль/м</a:t>
            </a:r>
            <a:r>
              <a:rPr lang="en-US" baseline="30000" dirty="0"/>
              <a:t>2</a:t>
            </a:r>
            <a:r>
              <a:rPr lang="uk-UA" baseline="30000" dirty="0"/>
              <a:t> </a:t>
            </a:r>
            <a:r>
              <a:rPr lang="uk-UA" dirty="0"/>
              <a:t>· с – гетерогенна реакція;</a:t>
            </a:r>
            <a:endParaRPr lang="ru-RU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xmlns="" id="{EC5FFA86-141B-42F5-B35C-264AAF0F02D7}"/>
              </a:ext>
            </a:extLst>
          </p:cNvPr>
          <p:cNvSpPr txBox="1"/>
          <p:nvPr/>
        </p:nvSpPr>
        <p:spPr>
          <a:xfrm>
            <a:off x="3230811" y="1883862"/>
            <a:ext cx="43204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/>
              <a:t>моль/м</a:t>
            </a:r>
            <a:r>
              <a:rPr lang="uk-UA" baseline="30000"/>
              <a:t>3 </a:t>
            </a:r>
            <a:r>
              <a:rPr lang="uk-UA"/>
              <a:t>· с – гомогенна реакція;</a:t>
            </a:r>
            <a:endParaRPr lang="ru-RU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xmlns="" id="{D4377AA6-AA67-4C71-BB1E-9D46E0DD34BA}"/>
              </a:ext>
            </a:extLst>
          </p:cNvPr>
          <p:cNvSpPr txBox="1"/>
          <p:nvPr/>
        </p:nvSpPr>
        <p:spPr>
          <a:xfrm>
            <a:off x="53753" y="3124969"/>
            <a:ext cx="9090247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dirty="0"/>
              <a:t>Або:</a:t>
            </a:r>
          </a:p>
          <a:p>
            <a:r>
              <a:rPr lang="uk-UA" b="1" i="1" dirty="0">
                <a:solidFill>
                  <a:srgbClr val="0070C0"/>
                </a:solidFill>
              </a:rPr>
              <a:t>Швидкість хімічної реакції –</a:t>
            </a:r>
            <a:r>
              <a:rPr lang="uk-UA" b="1" i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це зміна концентрації реагенту або продукту реакції за одиницю часу в одиниці об’єму.</a:t>
            </a:r>
          </a:p>
          <a:p>
            <a:r>
              <a:rPr lang="uk-UA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Фактори, що впливають на швидкість хімічної реакції:</a:t>
            </a:r>
          </a:p>
          <a:p>
            <a:pPr marL="342900" indent="-342900">
              <a:buAutoNum type="arabicParenR"/>
            </a:pPr>
            <a:r>
              <a:rPr lang="uk-UA" dirty="0">
                <a:latin typeface="Arial" panose="020B0604020202020204" pitchFamily="34" charset="0"/>
                <a:cs typeface="Arial" panose="020B0604020202020204" pitchFamily="34" charset="0"/>
              </a:rPr>
              <a:t>природа реагуючих речовин: рівновага при </a:t>
            </a:r>
            <a:r>
              <a:rPr lang="uk-UA" dirty="0" err="1">
                <a:latin typeface="Arial" panose="020B0604020202020204" pitchFamily="34" charset="0"/>
                <a:cs typeface="Arial" panose="020B0604020202020204" pitchFamily="34" charset="0"/>
              </a:rPr>
              <a:t>н.у</a:t>
            </a:r>
            <a:r>
              <a:rPr lang="uk-UA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r>
              <a:rPr lang="uk-UA" dirty="0"/>
              <a:t> </a:t>
            </a:r>
          </a:p>
          <a:p>
            <a:pPr algn="ctr"/>
            <a:r>
              <a:rPr lang="uk-UA" dirty="0" err="1"/>
              <a:t>Н+О→млн.тисяч</a:t>
            </a:r>
            <a:r>
              <a:rPr lang="uk-UA" dirty="0"/>
              <a:t> років</a:t>
            </a:r>
          </a:p>
          <a:p>
            <a:pPr algn="ctr"/>
            <a:r>
              <a:rPr lang="uk-UA" dirty="0"/>
              <a:t>Н+</a:t>
            </a:r>
            <a:r>
              <a:rPr lang="en-US" dirty="0"/>
              <a:t>F</a:t>
            </a:r>
            <a:r>
              <a:rPr lang="ru-RU" dirty="0"/>
              <a:t>→</a:t>
            </a:r>
            <a:r>
              <a:rPr lang="ru-RU" dirty="0" err="1"/>
              <a:t>митт</a:t>
            </a:r>
            <a:r>
              <a:rPr lang="uk-UA" dirty="0"/>
              <a:t>є</a:t>
            </a:r>
            <a:r>
              <a:rPr lang="ru-RU" dirty="0"/>
              <a:t>во</a:t>
            </a:r>
          </a:p>
          <a:p>
            <a:r>
              <a:rPr lang="uk-UA" dirty="0"/>
              <a:t>2</a:t>
            </a:r>
            <a:r>
              <a:rPr lang="ru-RU" dirty="0"/>
              <a:t>) </a:t>
            </a:r>
            <a:r>
              <a:rPr lang="ru-RU" dirty="0" err="1"/>
              <a:t>агрегатний</a:t>
            </a:r>
            <a:r>
              <a:rPr lang="ru-RU" dirty="0"/>
              <a:t> стан (газ &gt; </a:t>
            </a:r>
            <a:r>
              <a:rPr lang="uk-UA" dirty="0"/>
              <a:t>рідина </a:t>
            </a:r>
            <a:r>
              <a:rPr lang="ru-RU" dirty="0"/>
              <a:t>&gt; тверда </a:t>
            </a:r>
            <a:r>
              <a:rPr lang="uk-UA" dirty="0"/>
              <a:t>речовина</a:t>
            </a:r>
            <a:r>
              <a:rPr lang="ru-RU" dirty="0"/>
              <a:t>);</a:t>
            </a:r>
          </a:p>
          <a:p>
            <a:r>
              <a:rPr lang="uk-UA" dirty="0"/>
              <a:t>3</a:t>
            </a:r>
            <a:r>
              <a:rPr lang="ru-RU" dirty="0"/>
              <a:t>) природа </a:t>
            </a:r>
            <a:r>
              <a:rPr lang="ru-RU" dirty="0" err="1"/>
              <a:t>розчинника</a:t>
            </a:r>
            <a:r>
              <a:rPr lang="ru-RU" dirty="0"/>
              <a:t>;</a:t>
            </a:r>
          </a:p>
          <a:p>
            <a:r>
              <a:rPr lang="uk-UA" dirty="0"/>
              <a:t>4</a:t>
            </a:r>
            <a:r>
              <a:rPr lang="ru-RU" dirty="0"/>
              <a:t>) </a:t>
            </a:r>
            <a:r>
              <a:rPr lang="ru-RU" dirty="0" err="1"/>
              <a:t>умови</a:t>
            </a:r>
            <a:r>
              <a:rPr lang="ru-RU" dirty="0"/>
              <a:t>, в </a:t>
            </a:r>
            <a:r>
              <a:rPr lang="uk-UA" dirty="0"/>
              <a:t>яких </a:t>
            </a:r>
            <a:r>
              <a:rPr lang="uk-UA" dirty="0" err="1"/>
              <a:t>знакодиться</a:t>
            </a:r>
            <a:r>
              <a:rPr lang="uk-UA" dirty="0"/>
              <a:t> система (тиск, концентрація</a:t>
            </a:r>
            <a:r>
              <a:rPr lang="ru-RU" dirty="0"/>
              <a:t>, температура);</a:t>
            </a:r>
          </a:p>
          <a:p>
            <a:r>
              <a:rPr lang="uk-UA" dirty="0"/>
              <a:t>5</a:t>
            </a:r>
            <a:r>
              <a:rPr lang="ru-RU" dirty="0"/>
              <a:t>)</a:t>
            </a:r>
            <a:r>
              <a:rPr lang="uk-UA" dirty="0"/>
              <a:t> наявність</a:t>
            </a:r>
            <a:r>
              <a:rPr lang="ru-RU" dirty="0"/>
              <a:t> </a:t>
            </a:r>
            <a:r>
              <a:rPr lang="uk-UA" dirty="0"/>
              <a:t>каталізатора.</a:t>
            </a:r>
          </a:p>
          <a:p>
            <a:endParaRPr lang="uk-UA" dirty="0"/>
          </a:p>
          <a:p>
            <a:endParaRPr lang="ru-RU" dirty="0"/>
          </a:p>
        </p:txBody>
      </p:sp>
      <p:graphicFrame>
        <p:nvGraphicFramePr>
          <p:cNvPr id="2" name="Объект 1"/>
          <p:cNvGraphicFramePr>
            <a:graphicFrameLocks noChangeAspect="1"/>
          </p:cNvGraphicFramePr>
          <p:nvPr>
            <p:extLst/>
          </p:nvPr>
        </p:nvGraphicFramePr>
        <p:xfrm>
          <a:off x="3347864" y="620688"/>
          <a:ext cx="403193" cy="28803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26" name="Формула" r:id="rId7" imgW="114120" imgH="139680" progId="Equation.3">
                  <p:embed/>
                </p:oleObj>
              </mc:Choice>
              <mc:Fallback>
                <p:oleObj name="Формула" r:id="rId7" imgW="114120" imgH="13968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3347864" y="620688"/>
                        <a:ext cx="403193" cy="28803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28287220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6" name="WordArt 6"/>
          <p:cNvSpPr>
            <a:spLocks noChangeArrowheads="1" noChangeShapeType="1" noTextEdit="1"/>
          </p:cNvSpPr>
          <p:nvPr/>
        </p:nvSpPr>
        <p:spPr bwMode="auto">
          <a:xfrm>
            <a:off x="1042988" y="260350"/>
            <a:ext cx="7308850" cy="8651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kern="10" dirty="0" err="1"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Середня</a:t>
            </a:r>
            <a:r>
              <a:rPr lang="ru-RU" sz="3600" kern="10" dirty="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 </a:t>
            </a:r>
            <a:r>
              <a:rPr lang="ru-RU" sz="3600" kern="10" dirty="0" err="1"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швидкість</a:t>
            </a:r>
            <a:r>
              <a:rPr lang="ru-RU" sz="3600" kern="10" dirty="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 </a:t>
            </a:r>
            <a:r>
              <a:rPr lang="ru-RU" sz="3600" kern="10" dirty="0" err="1"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гомогенної</a:t>
            </a:r>
            <a:r>
              <a:rPr lang="ru-RU" sz="3600" kern="10" dirty="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 </a:t>
            </a:r>
            <a:r>
              <a:rPr lang="ru-RU" sz="3600" kern="10" dirty="0" err="1"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реакції</a:t>
            </a:r>
            <a:endParaRPr lang="ru-RU" sz="3600" kern="10" dirty="0">
              <a:ln w="9525">
                <a:solidFill>
                  <a:schemeClr val="tx1"/>
                </a:solidFill>
                <a:round/>
                <a:headEnd/>
                <a:tailEnd/>
              </a:ln>
              <a:effectLst>
                <a:outerShdw dist="45791" dir="2021404" algn="ctr" rotWithShape="0">
                  <a:srgbClr val="B2B2B2">
                    <a:alpha val="80000"/>
                  </a:srgbClr>
                </a:outerShdw>
              </a:effectLst>
              <a:latin typeface="Times New Roman"/>
              <a:cs typeface="Times New Roman"/>
            </a:endParaRPr>
          </a:p>
        </p:txBody>
      </p:sp>
      <p:sp>
        <p:nvSpPr>
          <p:cNvPr id="97292" name="Rectangle 12"/>
          <p:cNvSpPr>
            <a:spLocks noChangeArrowheads="1"/>
          </p:cNvSpPr>
          <p:nvPr/>
        </p:nvSpPr>
        <p:spPr bwMode="auto">
          <a:xfrm>
            <a:off x="107950" y="115888"/>
            <a:ext cx="8928100" cy="6626225"/>
          </a:xfrm>
          <a:prstGeom prst="rect">
            <a:avLst/>
          </a:prstGeom>
          <a:noFill/>
          <a:ln w="28575">
            <a:solidFill>
              <a:srgbClr val="CC99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  <a:latin typeface="Palatino Linotype" pitchFamily="18" charset="0"/>
            </a:endParaRPr>
          </a:p>
        </p:txBody>
      </p:sp>
      <p:graphicFrame>
        <p:nvGraphicFramePr>
          <p:cNvPr id="97304" name="Object 24"/>
          <p:cNvGraphicFramePr>
            <a:graphicFrameLocks noChangeAspect="1"/>
          </p:cNvGraphicFramePr>
          <p:nvPr>
            <p:extLst/>
          </p:nvPr>
        </p:nvGraphicFramePr>
        <p:xfrm>
          <a:off x="5969000" y="1897063"/>
          <a:ext cx="1166813" cy="882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50" name="Формула" r:id="rId3" imgW="520560" imgH="393480" progId="Equation.3">
                  <p:embed/>
                </p:oleObj>
              </mc:Choice>
              <mc:Fallback>
                <p:oleObj name="Формула" r:id="rId3" imgW="52056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69000" y="1897063"/>
                        <a:ext cx="1166813" cy="8826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8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7305" name="Object 25"/>
          <p:cNvGraphicFramePr>
            <a:graphicFrameLocks noChangeAspect="1"/>
          </p:cNvGraphicFramePr>
          <p:nvPr/>
        </p:nvGraphicFramePr>
        <p:xfrm>
          <a:off x="4932363" y="4221163"/>
          <a:ext cx="1081087" cy="10810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51" name="Формула" r:id="rId5" imgW="393480" imgH="393480" progId="Equation.3">
                  <p:embed/>
                </p:oleObj>
              </mc:Choice>
              <mc:Fallback>
                <p:oleObj name="Формула" r:id="rId5" imgW="39348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32363" y="4221163"/>
                        <a:ext cx="1081087" cy="10810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FF66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7306" name="Object 26"/>
          <p:cNvGraphicFramePr>
            <a:graphicFrameLocks noChangeAspect="1"/>
          </p:cNvGraphicFramePr>
          <p:nvPr>
            <p:extLst/>
          </p:nvPr>
        </p:nvGraphicFramePr>
        <p:xfrm>
          <a:off x="7396163" y="4221163"/>
          <a:ext cx="1192212" cy="1025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52" name="Формула" r:id="rId7" imgW="457200" imgH="393480" progId="Equation.3">
                  <p:embed/>
                </p:oleObj>
              </mc:Choice>
              <mc:Fallback>
                <p:oleObj name="Формула" r:id="rId7" imgW="45720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396163" y="4221163"/>
                        <a:ext cx="1192212" cy="10255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8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7307" name="Line 27"/>
          <p:cNvSpPr>
            <a:spLocks noChangeShapeType="1"/>
          </p:cNvSpPr>
          <p:nvPr/>
        </p:nvSpPr>
        <p:spPr bwMode="auto">
          <a:xfrm>
            <a:off x="6516688" y="4797425"/>
            <a:ext cx="5762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stealth" w="lg" len="lg"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  <a:latin typeface="Palatino Linotype" pitchFamily="18" charset="0"/>
            </a:endParaRPr>
          </a:p>
        </p:txBody>
      </p:sp>
      <p:graphicFrame>
        <p:nvGraphicFramePr>
          <p:cNvPr id="97308" name="Object 28"/>
          <p:cNvGraphicFramePr>
            <a:graphicFrameLocks noGrp="1" noChangeAspect="1"/>
          </p:cNvGraphicFramePr>
          <p:nvPr>
            <p:ph/>
            <p:extLst/>
          </p:nvPr>
        </p:nvGraphicFramePr>
        <p:xfrm>
          <a:off x="6011863" y="4933950"/>
          <a:ext cx="1368425" cy="942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53" name="Формула" r:id="rId9" imgW="571320" imgH="393480" progId="Equation.3">
                  <p:embed/>
                </p:oleObj>
              </mc:Choice>
              <mc:Fallback>
                <p:oleObj name="Формула" r:id="rId9" imgW="57132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11863" y="4933950"/>
                        <a:ext cx="1368425" cy="9429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8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7310" name="Text Box 30"/>
          <p:cNvSpPr txBox="1">
            <a:spLocks noChangeArrowheads="1"/>
          </p:cNvSpPr>
          <p:nvPr/>
        </p:nvSpPr>
        <p:spPr bwMode="auto">
          <a:xfrm>
            <a:off x="4354513" y="1052513"/>
            <a:ext cx="4681537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ru-RU" dirty="0">
                <a:solidFill>
                  <a:srgbClr val="000000"/>
                </a:solidFill>
                <a:latin typeface="Palatino Linotype" pitchFamily="18" charset="0"/>
              </a:rPr>
              <a:t>- </a:t>
            </a:r>
            <a:r>
              <a:rPr lang="ru-RU" dirty="0" err="1">
                <a:solidFill>
                  <a:srgbClr val="000000"/>
                </a:solidFill>
                <a:latin typeface="Palatino Linotype" pitchFamily="18" charset="0"/>
              </a:rPr>
              <a:t>визначається</a:t>
            </a:r>
            <a:r>
              <a:rPr lang="ru-RU" dirty="0">
                <a:solidFill>
                  <a:srgbClr val="000000"/>
                </a:solidFill>
                <a:latin typeface="Palatino Linotype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Palatino Linotype" pitchFamily="18" charset="0"/>
              </a:rPr>
              <a:t>зміною</a:t>
            </a:r>
            <a:r>
              <a:rPr lang="ru-RU" dirty="0">
                <a:solidFill>
                  <a:srgbClr val="000000"/>
                </a:solidFill>
                <a:latin typeface="Palatino Linotype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Palatino Linotype" pitchFamily="18" charset="0"/>
              </a:rPr>
              <a:t>кількості</a:t>
            </a:r>
            <a:r>
              <a:rPr lang="ru-RU" dirty="0">
                <a:solidFill>
                  <a:srgbClr val="000000"/>
                </a:solidFill>
                <a:latin typeface="Palatino Linotype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Palatino Linotype" pitchFamily="18" charset="0"/>
              </a:rPr>
              <a:t>речовини</a:t>
            </a:r>
            <a:r>
              <a:rPr lang="ru-RU" dirty="0">
                <a:solidFill>
                  <a:srgbClr val="000000"/>
                </a:solidFill>
                <a:latin typeface="Palatino Linotype" pitchFamily="18" charset="0"/>
              </a:rPr>
              <a:t> за </a:t>
            </a:r>
            <a:r>
              <a:rPr lang="ru-RU" dirty="0" err="1">
                <a:solidFill>
                  <a:srgbClr val="000000"/>
                </a:solidFill>
                <a:latin typeface="Palatino Linotype" pitchFamily="18" charset="0"/>
              </a:rPr>
              <a:t>одиницю</a:t>
            </a:r>
            <a:r>
              <a:rPr lang="ru-RU" dirty="0">
                <a:solidFill>
                  <a:srgbClr val="000000"/>
                </a:solidFill>
                <a:latin typeface="Palatino Linotype" pitchFamily="18" charset="0"/>
              </a:rPr>
              <a:t>  часу на </a:t>
            </a:r>
            <a:r>
              <a:rPr lang="ru-RU" dirty="0" err="1">
                <a:solidFill>
                  <a:srgbClr val="000000"/>
                </a:solidFill>
                <a:latin typeface="Palatino Linotype" pitchFamily="18" charset="0"/>
              </a:rPr>
              <a:t>одиницю</a:t>
            </a:r>
            <a:r>
              <a:rPr lang="ru-RU" dirty="0">
                <a:solidFill>
                  <a:srgbClr val="000000"/>
                </a:solidFill>
                <a:latin typeface="Palatino Linotype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Palatino Linotype" pitchFamily="18" charset="0"/>
              </a:rPr>
              <a:t>об’єму</a:t>
            </a:r>
            <a:endParaRPr lang="ru-RU" dirty="0">
              <a:solidFill>
                <a:srgbClr val="000000"/>
              </a:solidFill>
              <a:latin typeface="Palatino Linotype" pitchFamily="18" charset="0"/>
            </a:endParaRPr>
          </a:p>
        </p:txBody>
      </p:sp>
      <p:sp>
        <p:nvSpPr>
          <p:cNvPr id="97311" name="Text Box 31"/>
          <p:cNvSpPr txBox="1">
            <a:spLocks noChangeArrowheads="1"/>
          </p:cNvSpPr>
          <p:nvPr/>
        </p:nvSpPr>
        <p:spPr bwMode="auto">
          <a:xfrm>
            <a:off x="4284663" y="2781300"/>
            <a:ext cx="4824412" cy="160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ru-RU" dirty="0" err="1">
                <a:solidFill>
                  <a:srgbClr val="000000"/>
                </a:solidFill>
                <a:latin typeface="Palatino Linotype" pitchFamily="18" charset="0"/>
              </a:rPr>
              <a:t>Відношення</a:t>
            </a:r>
            <a:r>
              <a:rPr lang="ru-RU" dirty="0">
                <a:solidFill>
                  <a:srgbClr val="000000"/>
                </a:solidFill>
                <a:latin typeface="Palatino Linotype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Palatino Linotype" pitchFamily="18" charset="0"/>
              </a:rPr>
              <a:t>кількості</a:t>
            </a:r>
            <a:r>
              <a:rPr lang="ru-RU" dirty="0">
                <a:solidFill>
                  <a:srgbClr val="000000"/>
                </a:solidFill>
                <a:latin typeface="Palatino Linotype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Palatino Linotype" pitchFamily="18" charset="0"/>
              </a:rPr>
              <a:t>речовини</a:t>
            </a:r>
            <a:r>
              <a:rPr lang="ru-RU" dirty="0">
                <a:solidFill>
                  <a:srgbClr val="000000"/>
                </a:solidFill>
                <a:latin typeface="Palatino Linotype" pitchFamily="18" charset="0"/>
              </a:rPr>
              <a:t>  до </a:t>
            </a:r>
            <a:r>
              <a:rPr lang="ru-RU" dirty="0" err="1">
                <a:solidFill>
                  <a:srgbClr val="000000"/>
                </a:solidFill>
                <a:latin typeface="Palatino Linotype" pitchFamily="18" charset="0"/>
              </a:rPr>
              <a:t>об’єму</a:t>
            </a:r>
            <a:r>
              <a:rPr lang="ru-RU" dirty="0">
                <a:solidFill>
                  <a:srgbClr val="000000"/>
                </a:solidFill>
                <a:latin typeface="Palatino Linotype" pitchFamily="18" charset="0"/>
              </a:rPr>
              <a:t> – </a:t>
            </a:r>
            <a:r>
              <a:rPr lang="ru-RU" dirty="0" err="1">
                <a:solidFill>
                  <a:srgbClr val="000000"/>
                </a:solidFill>
                <a:latin typeface="Palatino Linotype" pitchFamily="18" charset="0"/>
              </a:rPr>
              <a:t>молярна</a:t>
            </a:r>
            <a:r>
              <a:rPr lang="ru-RU" dirty="0">
                <a:solidFill>
                  <a:srgbClr val="000000"/>
                </a:solidFill>
                <a:latin typeface="Palatino Linotype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Palatino Linotype" pitchFamily="18" charset="0"/>
              </a:rPr>
              <a:t>концентрація</a:t>
            </a:r>
            <a:r>
              <a:rPr lang="ru-RU" dirty="0">
                <a:solidFill>
                  <a:srgbClr val="000000"/>
                </a:solidFill>
                <a:latin typeface="Palatino Linotype" pitchFamily="18" charset="0"/>
              </a:rPr>
              <a:t>. </a:t>
            </a:r>
          </a:p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ru-RU" dirty="0" err="1">
                <a:solidFill>
                  <a:srgbClr val="000000"/>
                </a:solidFill>
                <a:latin typeface="Palatino Linotype" pitchFamily="18" charset="0"/>
              </a:rPr>
              <a:t>Швидкість</a:t>
            </a:r>
            <a:r>
              <a:rPr lang="ru-RU" dirty="0">
                <a:solidFill>
                  <a:srgbClr val="000000"/>
                </a:solidFill>
                <a:latin typeface="Palatino Linotype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Palatino Linotype" pitchFamily="18" charset="0"/>
              </a:rPr>
              <a:t>гомогенної</a:t>
            </a:r>
            <a:r>
              <a:rPr lang="ru-RU" dirty="0">
                <a:solidFill>
                  <a:srgbClr val="000000"/>
                </a:solidFill>
                <a:latin typeface="Palatino Linotype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Palatino Linotype" pitchFamily="18" charset="0"/>
              </a:rPr>
              <a:t>реакції</a:t>
            </a:r>
            <a:r>
              <a:rPr lang="ru-RU" dirty="0">
                <a:solidFill>
                  <a:srgbClr val="000000"/>
                </a:solidFill>
                <a:latin typeface="Palatino Linotype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Palatino Linotype" pitchFamily="18" charset="0"/>
              </a:rPr>
              <a:t>визначається</a:t>
            </a:r>
            <a:r>
              <a:rPr lang="ru-RU" dirty="0">
                <a:solidFill>
                  <a:srgbClr val="000000"/>
                </a:solidFill>
                <a:latin typeface="Palatino Linotype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Palatino Linotype" pitchFamily="18" charset="0"/>
              </a:rPr>
              <a:t>зміною</a:t>
            </a:r>
            <a:r>
              <a:rPr lang="ru-RU" dirty="0">
                <a:solidFill>
                  <a:srgbClr val="000000"/>
                </a:solidFill>
                <a:latin typeface="Palatino Linotype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Palatino Linotype" pitchFamily="18" charset="0"/>
              </a:rPr>
              <a:t>концентрації</a:t>
            </a:r>
            <a:r>
              <a:rPr lang="ru-RU" dirty="0">
                <a:solidFill>
                  <a:srgbClr val="000000"/>
                </a:solidFill>
                <a:latin typeface="Palatino Linotype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Palatino Linotype" pitchFamily="18" charset="0"/>
              </a:rPr>
              <a:t>однієї</a:t>
            </a:r>
            <a:r>
              <a:rPr lang="ru-RU" dirty="0">
                <a:solidFill>
                  <a:srgbClr val="000000"/>
                </a:solidFill>
                <a:latin typeface="Palatino Linotype" pitchFamily="18" charset="0"/>
              </a:rPr>
              <a:t> з </a:t>
            </a:r>
            <a:r>
              <a:rPr lang="ru-RU" dirty="0" err="1">
                <a:solidFill>
                  <a:srgbClr val="000000"/>
                </a:solidFill>
                <a:latin typeface="Palatino Linotype" pitchFamily="18" charset="0"/>
              </a:rPr>
              <a:t>речовин</a:t>
            </a:r>
            <a:r>
              <a:rPr lang="ru-RU" dirty="0">
                <a:solidFill>
                  <a:srgbClr val="000000"/>
                </a:solidFill>
                <a:latin typeface="Palatino Linotype" pitchFamily="18" charset="0"/>
              </a:rPr>
              <a:t> в </a:t>
            </a:r>
            <a:r>
              <a:rPr lang="ru-RU" dirty="0" err="1">
                <a:solidFill>
                  <a:srgbClr val="000000"/>
                </a:solidFill>
                <a:latin typeface="Palatino Linotype" pitchFamily="18" charset="0"/>
              </a:rPr>
              <a:t>одиницю</a:t>
            </a:r>
            <a:r>
              <a:rPr lang="ru-RU" dirty="0">
                <a:solidFill>
                  <a:srgbClr val="000000"/>
                </a:solidFill>
                <a:latin typeface="Palatino Linotype" pitchFamily="18" charset="0"/>
              </a:rPr>
              <a:t> часу</a:t>
            </a:r>
          </a:p>
        </p:txBody>
      </p:sp>
      <p:sp>
        <p:nvSpPr>
          <p:cNvPr id="97312" name="Text Box 32"/>
          <p:cNvSpPr txBox="1">
            <a:spLocks noChangeArrowheads="1"/>
          </p:cNvSpPr>
          <p:nvPr/>
        </p:nvSpPr>
        <p:spPr bwMode="auto">
          <a:xfrm>
            <a:off x="4427538" y="5805488"/>
            <a:ext cx="4608512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ru-RU" sz="1600" dirty="0">
                <a:solidFill>
                  <a:srgbClr val="000000"/>
                </a:solidFill>
                <a:latin typeface="Palatino Linotype" pitchFamily="18" charset="0"/>
              </a:rPr>
              <a:t>«</a:t>
            </a:r>
            <a:r>
              <a:rPr lang="ru-RU" sz="1600" b="1" dirty="0">
                <a:solidFill>
                  <a:srgbClr val="000000"/>
                </a:solidFill>
                <a:latin typeface="Palatino Linotype" pitchFamily="18" charset="0"/>
              </a:rPr>
              <a:t>+</a:t>
            </a:r>
            <a:r>
              <a:rPr lang="ru-RU" sz="1600" dirty="0">
                <a:solidFill>
                  <a:srgbClr val="000000"/>
                </a:solidFill>
                <a:latin typeface="Palatino Linotype" pitchFamily="18" charset="0"/>
              </a:rPr>
              <a:t>» - </a:t>
            </a:r>
            <a:r>
              <a:rPr lang="ru-RU" sz="1600" dirty="0" err="1">
                <a:solidFill>
                  <a:srgbClr val="000000"/>
                </a:solidFill>
                <a:latin typeface="Palatino Linotype" pitchFamily="18" charset="0"/>
              </a:rPr>
              <a:t>якщо</a:t>
            </a:r>
            <a:r>
              <a:rPr lang="ru-RU" sz="1600" dirty="0">
                <a:solidFill>
                  <a:srgbClr val="000000"/>
                </a:solidFill>
                <a:latin typeface="Palatino Linotype" pitchFamily="18" charset="0"/>
              </a:rPr>
              <a:t> </a:t>
            </a:r>
            <a:r>
              <a:rPr lang="ru-RU" sz="1600" dirty="0" err="1">
                <a:solidFill>
                  <a:srgbClr val="000000"/>
                </a:solidFill>
                <a:latin typeface="Palatino Linotype" pitchFamily="18" charset="0"/>
              </a:rPr>
              <a:t>швидкість</a:t>
            </a:r>
            <a:r>
              <a:rPr lang="ru-RU" sz="1600" dirty="0">
                <a:solidFill>
                  <a:srgbClr val="000000"/>
                </a:solidFill>
                <a:latin typeface="Palatino Linotype" pitchFamily="18" charset="0"/>
              </a:rPr>
              <a:t> </a:t>
            </a:r>
            <a:r>
              <a:rPr lang="ru-RU" sz="1600" dirty="0" err="1">
                <a:solidFill>
                  <a:srgbClr val="000000"/>
                </a:solidFill>
                <a:latin typeface="Palatino Linotype" pitchFamily="18" charset="0"/>
              </a:rPr>
              <a:t>визначається</a:t>
            </a:r>
            <a:r>
              <a:rPr lang="ru-RU" sz="1600" dirty="0">
                <a:solidFill>
                  <a:srgbClr val="000000"/>
                </a:solidFill>
                <a:latin typeface="Palatino Linotype" pitchFamily="18" charset="0"/>
              </a:rPr>
              <a:t> </a:t>
            </a:r>
            <a:r>
              <a:rPr lang="ru-RU" sz="1600" b="1" dirty="0">
                <a:solidFill>
                  <a:srgbClr val="000000"/>
                </a:solidFill>
                <a:latin typeface="Palatino Linotype" pitchFamily="18" charset="0"/>
              </a:rPr>
              <a:t>за продуктом</a:t>
            </a:r>
            <a:r>
              <a:rPr lang="ru-RU" sz="1600" dirty="0">
                <a:solidFill>
                  <a:srgbClr val="000000"/>
                </a:solidFill>
                <a:latin typeface="Palatino Linotype" pitchFamily="18" charset="0"/>
              </a:rPr>
              <a:t> </a:t>
            </a:r>
            <a:r>
              <a:rPr lang="ru-RU" sz="1600" dirty="0" err="1">
                <a:solidFill>
                  <a:srgbClr val="000000"/>
                </a:solidFill>
                <a:latin typeface="Palatino Linotype" pitchFamily="18" charset="0"/>
              </a:rPr>
              <a:t>реакції</a:t>
            </a:r>
            <a:r>
              <a:rPr lang="ru-RU" sz="1600" dirty="0">
                <a:solidFill>
                  <a:srgbClr val="000000"/>
                </a:solidFill>
                <a:latin typeface="Palatino Linotype" pitchFamily="18" charset="0"/>
              </a:rPr>
              <a:t>;</a:t>
            </a:r>
          </a:p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ru-RU" sz="1600" dirty="0">
                <a:solidFill>
                  <a:srgbClr val="000000"/>
                </a:solidFill>
                <a:latin typeface="Palatino Linotype" pitchFamily="18" charset="0"/>
              </a:rPr>
              <a:t> «</a:t>
            </a:r>
            <a:r>
              <a:rPr lang="ru-RU" sz="1600" b="1" dirty="0">
                <a:solidFill>
                  <a:srgbClr val="000000"/>
                </a:solidFill>
                <a:latin typeface="Palatino Linotype" pitchFamily="18" charset="0"/>
              </a:rPr>
              <a:t>-</a:t>
            </a:r>
            <a:r>
              <a:rPr lang="ru-RU" sz="1600" dirty="0">
                <a:solidFill>
                  <a:srgbClr val="000000"/>
                </a:solidFill>
                <a:latin typeface="Palatino Linotype" pitchFamily="18" charset="0"/>
              </a:rPr>
              <a:t>» - </a:t>
            </a:r>
            <a:r>
              <a:rPr lang="ru-RU" sz="1600" dirty="0" err="1">
                <a:solidFill>
                  <a:srgbClr val="000000"/>
                </a:solidFill>
                <a:latin typeface="Palatino Linotype" pitchFamily="18" charset="0"/>
              </a:rPr>
              <a:t>якщо</a:t>
            </a:r>
            <a:r>
              <a:rPr lang="ru-RU" sz="1600" dirty="0">
                <a:solidFill>
                  <a:srgbClr val="000000"/>
                </a:solidFill>
                <a:latin typeface="Palatino Linotype" pitchFamily="18" charset="0"/>
              </a:rPr>
              <a:t> </a:t>
            </a:r>
            <a:r>
              <a:rPr lang="ru-RU" sz="1600" b="1" dirty="0">
                <a:solidFill>
                  <a:srgbClr val="000000"/>
                </a:solidFill>
                <a:latin typeface="Palatino Linotype" pitchFamily="18" charset="0"/>
              </a:rPr>
              <a:t>за </a:t>
            </a:r>
            <a:r>
              <a:rPr lang="ru-RU" sz="1600" b="1" dirty="0" err="1">
                <a:solidFill>
                  <a:srgbClr val="000000"/>
                </a:solidFill>
                <a:latin typeface="Palatino Linotype" pitchFamily="18" charset="0"/>
              </a:rPr>
              <a:t>вихідною</a:t>
            </a:r>
            <a:r>
              <a:rPr lang="ru-RU" sz="1600" b="1" dirty="0">
                <a:solidFill>
                  <a:srgbClr val="000000"/>
                </a:solidFill>
                <a:latin typeface="Palatino Linotype" pitchFamily="18" charset="0"/>
              </a:rPr>
              <a:t> </a:t>
            </a:r>
            <a:r>
              <a:rPr lang="ru-RU" sz="1600" b="1" dirty="0" err="1">
                <a:solidFill>
                  <a:srgbClr val="000000"/>
                </a:solidFill>
                <a:latin typeface="Palatino Linotype" pitchFamily="18" charset="0"/>
              </a:rPr>
              <a:t>речовиною</a:t>
            </a:r>
            <a:r>
              <a:rPr lang="ru-RU" sz="1600" b="1" dirty="0">
                <a:solidFill>
                  <a:srgbClr val="000000"/>
                </a:solidFill>
                <a:latin typeface="Palatino Linotype" pitchFamily="18" charset="0"/>
              </a:rPr>
              <a:t> </a:t>
            </a:r>
          </a:p>
        </p:txBody>
      </p:sp>
      <p:sp>
        <p:nvSpPr>
          <p:cNvPr id="97313" name="AutoShape 33">
            <a:hlinkClick r:id="rId11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748713" y="6453188"/>
            <a:ext cx="287337" cy="288925"/>
          </a:xfrm>
          <a:prstGeom prst="actionButtonHome">
            <a:avLst/>
          </a:prstGeom>
          <a:solidFill>
            <a:srgbClr val="FFFF00"/>
          </a:solidFill>
          <a:ln w="9525">
            <a:solidFill>
              <a:srgbClr val="CC99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  <a:latin typeface="Palatino Linotype" pitchFamily="18" charset="0"/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A80BD894-1C87-46EA-8978-BC7C2AD84D2C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28" y="1052513"/>
            <a:ext cx="4298008" cy="53154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305501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588" name="WordArt 4"/>
          <p:cNvSpPr>
            <a:spLocks noChangeArrowheads="1" noChangeShapeType="1" noTextEdit="1"/>
          </p:cNvSpPr>
          <p:nvPr/>
        </p:nvSpPr>
        <p:spPr bwMode="auto">
          <a:xfrm>
            <a:off x="1042988" y="260350"/>
            <a:ext cx="7308850" cy="8651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kern="10" dirty="0" err="1"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Середня</a:t>
            </a:r>
            <a:r>
              <a:rPr lang="ru-RU" sz="3600" kern="10" dirty="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 </a:t>
            </a:r>
            <a:r>
              <a:rPr lang="ru-RU" sz="3600" kern="10" dirty="0" err="1"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швидкісь</a:t>
            </a:r>
            <a:r>
              <a:rPr lang="ru-RU" sz="3600" kern="10" dirty="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66FFFF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 </a:t>
            </a:r>
            <a:r>
              <a:rPr lang="ru-RU" sz="3600" kern="10" dirty="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 </a:t>
            </a:r>
            <a:r>
              <a:rPr lang="ru-RU" sz="3600" kern="10" dirty="0" err="1"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гетерогенної</a:t>
            </a:r>
            <a:r>
              <a:rPr lang="ru-RU" sz="3600" kern="10" dirty="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 </a:t>
            </a:r>
            <a:r>
              <a:rPr lang="ru-RU" sz="3600" kern="10" dirty="0" err="1"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реакції</a:t>
            </a:r>
            <a:endParaRPr lang="ru-RU" sz="3600" kern="10" dirty="0">
              <a:ln w="9525">
                <a:solidFill>
                  <a:schemeClr val="tx1"/>
                </a:solidFill>
                <a:round/>
                <a:headEnd/>
                <a:tailEnd/>
              </a:ln>
              <a:effectLst>
                <a:outerShdw dist="45791" dir="2021404" algn="ctr" rotWithShape="0">
                  <a:srgbClr val="B2B2B2">
                    <a:alpha val="80000"/>
                  </a:srgbClr>
                </a:outerShdw>
              </a:effectLst>
              <a:latin typeface="Times New Roman"/>
              <a:cs typeface="Times New Roman"/>
            </a:endParaRPr>
          </a:p>
        </p:txBody>
      </p:sp>
      <p:sp>
        <p:nvSpPr>
          <p:cNvPr id="195590" name="Rectangle 6"/>
          <p:cNvSpPr>
            <a:spLocks noChangeArrowheads="1"/>
          </p:cNvSpPr>
          <p:nvPr/>
        </p:nvSpPr>
        <p:spPr bwMode="auto">
          <a:xfrm>
            <a:off x="107950" y="115888"/>
            <a:ext cx="8928100" cy="6626225"/>
          </a:xfrm>
          <a:prstGeom prst="rect">
            <a:avLst/>
          </a:prstGeom>
          <a:noFill/>
          <a:ln w="28575">
            <a:solidFill>
              <a:srgbClr val="CC99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  <a:latin typeface="Palatino Linotype" pitchFamily="18" charset="0"/>
            </a:endParaRPr>
          </a:p>
        </p:txBody>
      </p:sp>
      <p:graphicFrame>
        <p:nvGraphicFramePr>
          <p:cNvPr id="195591" name="Object 7"/>
          <p:cNvGraphicFramePr>
            <a:graphicFrameLocks noChangeAspect="1"/>
          </p:cNvGraphicFramePr>
          <p:nvPr>
            <p:extLst/>
          </p:nvPr>
        </p:nvGraphicFramePr>
        <p:xfrm>
          <a:off x="1004888" y="2133600"/>
          <a:ext cx="1620837" cy="1025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68" name="Формула" r:id="rId3" imgW="622080" imgH="393480" progId="Equation.3">
                  <p:embed/>
                </p:oleObj>
              </mc:Choice>
              <mc:Fallback>
                <p:oleObj name="Формула" r:id="rId3" imgW="62208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04888" y="2133600"/>
                        <a:ext cx="1620837" cy="10255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CC99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95595" name="Picture 11" descr="Рисунок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24525" y="3429000"/>
            <a:ext cx="3168650" cy="3151188"/>
          </a:xfrm>
          <a:prstGeom prst="rect">
            <a:avLst/>
          </a:prstGeom>
          <a:noFill/>
          <a:ln w="38100">
            <a:solidFill>
              <a:srgbClr val="CC9900"/>
            </a:solidFill>
            <a:miter lim="800000"/>
            <a:headEnd/>
            <a:tailEnd/>
          </a:ln>
        </p:spPr>
      </p:pic>
      <p:sp>
        <p:nvSpPr>
          <p:cNvPr id="195596" name="Text Box 12"/>
          <p:cNvSpPr txBox="1">
            <a:spLocks noChangeArrowheads="1"/>
          </p:cNvSpPr>
          <p:nvPr/>
        </p:nvSpPr>
        <p:spPr bwMode="auto">
          <a:xfrm>
            <a:off x="250825" y="1125538"/>
            <a:ext cx="8569325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ru-RU" sz="2400" dirty="0">
                <a:solidFill>
                  <a:srgbClr val="000000"/>
                </a:solidFill>
                <a:latin typeface="Palatino Linotype" pitchFamily="18" charset="0"/>
              </a:rPr>
              <a:t>- </a:t>
            </a:r>
            <a:r>
              <a:rPr lang="ru-RU" sz="2400" dirty="0" err="1">
                <a:solidFill>
                  <a:srgbClr val="000000"/>
                </a:solidFill>
                <a:latin typeface="Palatino Linotype" pitchFamily="18" charset="0"/>
              </a:rPr>
              <a:t>визначається</a:t>
            </a:r>
            <a:r>
              <a:rPr lang="ru-RU" sz="2400" dirty="0">
                <a:solidFill>
                  <a:srgbClr val="000000"/>
                </a:solidFill>
                <a:latin typeface="Palatino Linotype" pitchFamily="18" charset="0"/>
              </a:rPr>
              <a:t> </a:t>
            </a:r>
            <a:r>
              <a:rPr lang="ru-RU" sz="2400" dirty="0" err="1">
                <a:solidFill>
                  <a:srgbClr val="000000"/>
                </a:solidFill>
                <a:latin typeface="Palatino Linotype" pitchFamily="18" charset="0"/>
              </a:rPr>
              <a:t>зміною</a:t>
            </a:r>
            <a:r>
              <a:rPr lang="ru-RU" sz="2400" dirty="0">
                <a:solidFill>
                  <a:srgbClr val="000000"/>
                </a:solidFill>
                <a:latin typeface="Palatino Linotype" pitchFamily="18" charset="0"/>
              </a:rPr>
              <a:t> </a:t>
            </a:r>
            <a:r>
              <a:rPr lang="ru-RU" sz="2400" dirty="0" err="1">
                <a:solidFill>
                  <a:srgbClr val="000000"/>
                </a:solidFill>
                <a:latin typeface="Palatino Linotype" pitchFamily="18" charset="0"/>
              </a:rPr>
              <a:t>кількості</a:t>
            </a:r>
            <a:r>
              <a:rPr lang="ru-RU" sz="2400" dirty="0">
                <a:solidFill>
                  <a:srgbClr val="000000"/>
                </a:solidFill>
                <a:latin typeface="Palatino Linotype" pitchFamily="18" charset="0"/>
              </a:rPr>
              <a:t> </a:t>
            </a:r>
            <a:r>
              <a:rPr lang="ru-RU" sz="2400" dirty="0" err="1">
                <a:solidFill>
                  <a:srgbClr val="000000"/>
                </a:solidFill>
                <a:latin typeface="Palatino Linotype" pitchFamily="18" charset="0"/>
              </a:rPr>
              <a:t>речовини</a:t>
            </a:r>
            <a:r>
              <a:rPr lang="ru-RU" sz="2400" dirty="0">
                <a:solidFill>
                  <a:srgbClr val="000000"/>
                </a:solidFill>
                <a:latin typeface="Palatino Linotype" pitchFamily="18" charset="0"/>
              </a:rPr>
              <a:t>,  яка вступила в </a:t>
            </a:r>
            <a:r>
              <a:rPr lang="ru-RU" sz="2400" dirty="0" err="1">
                <a:solidFill>
                  <a:srgbClr val="000000"/>
                </a:solidFill>
                <a:latin typeface="Palatino Linotype" pitchFamily="18" charset="0"/>
              </a:rPr>
              <a:t>реакцію</a:t>
            </a:r>
            <a:r>
              <a:rPr lang="ru-RU" sz="2400" dirty="0">
                <a:solidFill>
                  <a:srgbClr val="000000"/>
                </a:solidFill>
                <a:latin typeface="Palatino Linotype" pitchFamily="18" charset="0"/>
              </a:rPr>
              <a:t> </a:t>
            </a:r>
            <a:r>
              <a:rPr lang="ru-RU" sz="2400" dirty="0" err="1">
                <a:solidFill>
                  <a:srgbClr val="000000"/>
                </a:solidFill>
                <a:latin typeface="Palatino Linotype" pitchFamily="18" charset="0"/>
              </a:rPr>
              <a:t>або</a:t>
            </a:r>
            <a:r>
              <a:rPr lang="ru-RU" sz="2400" dirty="0">
                <a:solidFill>
                  <a:srgbClr val="000000"/>
                </a:solidFill>
                <a:latin typeface="Palatino Linotype" pitchFamily="18" charset="0"/>
              </a:rPr>
              <a:t> </a:t>
            </a:r>
            <a:r>
              <a:rPr lang="ru-RU" sz="2400" dirty="0" err="1">
                <a:solidFill>
                  <a:srgbClr val="000000"/>
                </a:solidFill>
                <a:latin typeface="Palatino Linotype" pitchFamily="18" charset="0"/>
              </a:rPr>
              <a:t>утвореної</a:t>
            </a:r>
            <a:r>
              <a:rPr lang="ru-RU" sz="2400" dirty="0">
                <a:solidFill>
                  <a:srgbClr val="000000"/>
                </a:solidFill>
                <a:latin typeface="Palatino Linotype" pitchFamily="18" charset="0"/>
              </a:rPr>
              <a:t> в </a:t>
            </a:r>
            <a:r>
              <a:rPr lang="ru-RU" sz="2400" dirty="0" err="1">
                <a:solidFill>
                  <a:srgbClr val="000000"/>
                </a:solidFill>
                <a:latin typeface="Palatino Linotype" pitchFamily="18" charset="0"/>
              </a:rPr>
              <a:t>результаті</a:t>
            </a:r>
            <a:r>
              <a:rPr lang="ru-RU" sz="2400" dirty="0">
                <a:solidFill>
                  <a:srgbClr val="000000"/>
                </a:solidFill>
                <a:latin typeface="Palatino Linotype" pitchFamily="18" charset="0"/>
              </a:rPr>
              <a:t> </a:t>
            </a:r>
            <a:r>
              <a:rPr lang="ru-RU" sz="2400" dirty="0" err="1">
                <a:solidFill>
                  <a:srgbClr val="000000"/>
                </a:solidFill>
                <a:latin typeface="Palatino Linotype" pitchFamily="18" charset="0"/>
              </a:rPr>
              <a:t>реакції</a:t>
            </a:r>
            <a:r>
              <a:rPr lang="ru-RU" sz="2400" dirty="0">
                <a:solidFill>
                  <a:srgbClr val="000000"/>
                </a:solidFill>
                <a:latin typeface="Palatino Linotype" pitchFamily="18" charset="0"/>
              </a:rPr>
              <a:t> за </a:t>
            </a:r>
            <a:r>
              <a:rPr lang="ru-RU" sz="2400" dirty="0" err="1">
                <a:solidFill>
                  <a:srgbClr val="000000"/>
                </a:solidFill>
                <a:latin typeface="Palatino Linotype" pitchFamily="18" charset="0"/>
              </a:rPr>
              <a:t>одиницю</a:t>
            </a:r>
            <a:r>
              <a:rPr lang="ru-RU" sz="2400" dirty="0">
                <a:solidFill>
                  <a:srgbClr val="000000"/>
                </a:solidFill>
                <a:latin typeface="Palatino Linotype" pitchFamily="18" charset="0"/>
              </a:rPr>
              <a:t> часу на </a:t>
            </a:r>
            <a:r>
              <a:rPr lang="ru-RU" sz="2400" dirty="0" err="1">
                <a:solidFill>
                  <a:srgbClr val="000000"/>
                </a:solidFill>
                <a:latin typeface="Palatino Linotype" pitchFamily="18" charset="0"/>
              </a:rPr>
              <a:t>одиниці</a:t>
            </a:r>
            <a:r>
              <a:rPr lang="ru-RU" sz="2400" dirty="0">
                <a:solidFill>
                  <a:srgbClr val="000000"/>
                </a:solidFill>
                <a:latin typeface="Palatino Linotype" pitchFamily="18" charset="0"/>
              </a:rPr>
              <a:t> </a:t>
            </a:r>
            <a:r>
              <a:rPr lang="ru-RU" sz="2400" dirty="0" err="1">
                <a:solidFill>
                  <a:srgbClr val="000000"/>
                </a:solidFill>
                <a:latin typeface="Palatino Linotype" pitchFamily="18" charset="0"/>
              </a:rPr>
              <a:t>поверхні</a:t>
            </a:r>
            <a:endParaRPr lang="ru-RU" sz="2400" dirty="0">
              <a:solidFill>
                <a:srgbClr val="000000"/>
              </a:solidFill>
              <a:latin typeface="Palatino Linotype" pitchFamily="18" charset="0"/>
            </a:endParaRPr>
          </a:p>
        </p:txBody>
      </p:sp>
      <p:pic>
        <p:nvPicPr>
          <p:cNvPr id="195597" name="Picture 1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843213" y="4529138"/>
            <a:ext cx="3235325" cy="1852612"/>
          </a:xfrm>
          <a:prstGeom prst="rect">
            <a:avLst/>
          </a:prstGeom>
          <a:noFill/>
          <a:ln w="38100">
            <a:solidFill>
              <a:srgbClr val="CC9900"/>
            </a:solidFill>
            <a:miter lim="800000"/>
            <a:headEnd/>
            <a:tailEnd/>
          </a:ln>
          <a:effectLst/>
        </p:spPr>
      </p:pic>
      <p:pic>
        <p:nvPicPr>
          <p:cNvPr id="195598" name="Picture 14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50825" y="4221163"/>
            <a:ext cx="3241675" cy="2376487"/>
          </a:xfrm>
          <a:prstGeom prst="rect">
            <a:avLst/>
          </a:prstGeom>
          <a:noFill/>
          <a:ln w="38100">
            <a:solidFill>
              <a:srgbClr val="CC9900"/>
            </a:solidFill>
            <a:miter lim="800000"/>
            <a:headEnd/>
            <a:tailEnd/>
          </a:ln>
          <a:effectLst/>
        </p:spPr>
      </p:pic>
      <p:sp>
        <p:nvSpPr>
          <p:cNvPr id="195599" name="Text Box 15"/>
          <p:cNvSpPr txBox="1">
            <a:spLocks noChangeArrowheads="1"/>
          </p:cNvSpPr>
          <p:nvPr/>
        </p:nvSpPr>
        <p:spPr bwMode="auto">
          <a:xfrm>
            <a:off x="395288" y="3213100"/>
            <a:ext cx="5113337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ru-RU" dirty="0" err="1">
                <a:solidFill>
                  <a:srgbClr val="000000"/>
                </a:solidFill>
                <a:latin typeface="Palatino Linotype" pitchFamily="18" charset="0"/>
              </a:rPr>
              <a:t>Взаємодія</a:t>
            </a:r>
            <a:r>
              <a:rPr lang="ru-RU" dirty="0">
                <a:solidFill>
                  <a:srgbClr val="000000"/>
                </a:solidFill>
                <a:latin typeface="Palatino Linotype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Palatino Linotype" pitchFamily="18" charset="0"/>
              </a:rPr>
              <a:t>відбувається</a:t>
            </a:r>
            <a:r>
              <a:rPr lang="ru-RU" dirty="0">
                <a:solidFill>
                  <a:srgbClr val="000000"/>
                </a:solidFill>
                <a:latin typeface="Palatino Linotype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Palatino Linotype" pitchFamily="18" charset="0"/>
              </a:rPr>
              <a:t>тільки</a:t>
            </a:r>
            <a:r>
              <a:rPr lang="ru-RU" dirty="0">
                <a:solidFill>
                  <a:srgbClr val="000000"/>
                </a:solidFill>
                <a:latin typeface="Palatino Linotype" pitchFamily="18" charset="0"/>
              </a:rPr>
              <a:t> на </a:t>
            </a:r>
            <a:r>
              <a:rPr lang="ru-RU" dirty="0" err="1">
                <a:solidFill>
                  <a:srgbClr val="000000"/>
                </a:solidFill>
                <a:latin typeface="Palatino Linotype" pitchFamily="18" charset="0"/>
              </a:rPr>
              <a:t>поверхні</a:t>
            </a:r>
            <a:r>
              <a:rPr lang="ru-RU" dirty="0">
                <a:solidFill>
                  <a:srgbClr val="000000"/>
                </a:solidFill>
                <a:latin typeface="Palatino Linotype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Palatino Linotype" pitchFamily="18" charset="0"/>
              </a:rPr>
              <a:t>разділу</a:t>
            </a:r>
            <a:r>
              <a:rPr lang="ru-RU" dirty="0">
                <a:solidFill>
                  <a:srgbClr val="000000"/>
                </a:solidFill>
                <a:latin typeface="Palatino Linotype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Palatino Linotype" pitchFamily="18" charset="0"/>
              </a:rPr>
              <a:t>між</a:t>
            </a:r>
            <a:r>
              <a:rPr lang="ru-RU" dirty="0">
                <a:solidFill>
                  <a:srgbClr val="000000"/>
                </a:solidFill>
                <a:latin typeface="Palatino Linotype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Palatino Linotype" pitchFamily="18" charset="0"/>
              </a:rPr>
              <a:t>речовинами</a:t>
            </a:r>
            <a:endParaRPr lang="ru-RU" dirty="0">
              <a:solidFill>
                <a:srgbClr val="000000"/>
              </a:solidFill>
              <a:latin typeface="Palatino Linotype" pitchFamily="18" charset="0"/>
            </a:endParaRPr>
          </a:p>
        </p:txBody>
      </p:sp>
      <p:sp>
        <p:nvSpPr>
          <p:cNvPr id="195600" name="Text Box 16"/>
          <p:cNvSpPr txBox="1">
            <a:spLocks noChangeArrowheads="1"/>
          </p:cNvSpPr>
          <p:nvPr/>
        </p:nvSpPr>
        <p:spPr bwMode="auto">
          <a:xfrm>
            <a:off x="3348038" y="2565400"/>
            <a:ext cx="28797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en-US" sz="1600" dirty="0">
                <a:solidFill>
                  <a:srgbClr val="000000"/>
                </a:solidFill>
                <a:latin typeface="Palatino Linotype" pitchFamily="18" charset="0"/>
              </a:rPr>
              <a:t>S</a:t>
            </a:r>
            <a:r>
              <a:rPr lang="ru-RU" sz="1600" dirty="0">
                <a:solidFill>
                  <a:srgbClr val="000000"/>
                </a:solidFill>
                <a:latin typeface="Palatino Linotype" pitchFamily="18" charset="0"/>
              </a:rPr>
              <a:t> – </a:t>
            </a:r>
            <a:r>
              <a:rPr lang="ru-RU" sz="1600" dirty="0" err="1">
                <a:solidFill>
                  <a:srgbClr val="000000"/>
                </a:solidFill>
                <a:latin typeface="Palatino Linotype" pitchFamily="18" charset="0"/>
              </a:rPr>
              <a:t>площа</a:t>
            </a:r>
            <a:r>
              <a:rPr lang="ru-RU" sz="1600" dirty="0">
                <a:solidFill>
                  <a:srgbClr val="000000"/>
                </a:solidFill>
                <a:latin typeface="Palatino Linotype" pitchFamily="18" charset="0"/>
              </a:rPr>
              <a:t> </a:t>
            </a:r>
            <a:r>
              <a:rPr lang="ru-RU" sz="1600" dirty="0" err="1">
                <a:solidFill>
                  <a:srgbClr val="000000"/>
                </a:solidFill>
                <a:latin typeface="Palatino Linotype" pitchFamily="18" charset="0"/>
              </a:rPr>
              <a:t>поверхні</a:t>
            </a:r>
            <a:endParaRPr lang="ru-RU" sz="1600" dirty="0">
              <a:solidFill>
                <a:srgbClr val="000000"/>
              </a:solidFill>
              <a:latin typeface="Palatino Linotype" pitchFamily="18" charset="0"/>
            </a:endParaRPr>
          </a:p>
        </p:txBody>
      </p:sp>
      <p:sp>
        <p:nvSpPr>
          <p:cNvPr id="195601" name="AutoShape 17">
            <a:hlinkClick r:id="rId8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748713" y="6453188"/>
            <a:ext cx="287337" cy="288925"/>
          </a:xfrm>
          <a:prstGeom prst="actionButtonHome">
            <a:avLst/>
          </a:prstGeom>
          <a:solidFill>
            <a:srgbClr val="FFFF00"/>
          </a:solidFill>
          <a:ln w="9525">
            <a:solidFill>
              <a:srgbClr val="CC99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7372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6628" name="Picture 20" descr="Химические-реакции-титул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5150" y="1939925"/>
            <a:ext cx="5616575" cy="4681538"/>
          </a:xfrm>
          <a:prstGeom prst="rect">
            <a:avLst/>
          </a:prstGeom>
          <a:noFill/>
          <a:ln w="38100">
            <a:solidFill>
              <a:srgbClr val="CC9900"/>
            </a:solidFill>
            <a:miter lim="800000"/>
            <a:headEnd/>
            <a:tailEnd/>
          </a:ln>
        </p:spPr>
      </p:pic>
      <p:sp>
        <p:nvSpPr>
          <p:cNvPr id="196612" name="WordArt 4"/>
          <p:cNvSpPr>
            <a:spLocks noChangeArrowheads="1" noChangeShapeType="1" noTextEdit="1"/>
          </p:cNvSpPr>
          <p:nvPr/>
        </p:nvSpPr>
        <p:spPr bwMode="auto">
          <a:xfrm>
            <a:off x="1908175" y="188913"/>
            <a:ext cx="6111875" cy="10080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kern="10" dirty="0" err="1"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Фактори</a:t>
            </a:r>
            <a:r>
              <a:rPr lang="ru-RU" sz="3600" kern="10" dirty="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, </a:t>
            </a:r>
            <a:r>
              <a:rPr lang="ru-RU" sz="3600" kern="10" dirty="0" err="1"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що</a:t>
            </a:r>
            <a:r>
              <a:rPr lang="ru-RU" sz="3600" kern="10" dirty="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 </a:t>
            </a:r>
            <a:r>
              <a:rPr lang="ru-RU" sz="3600" kern="10" dirty="0" err="1"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впливають</a:t>
            </a:r>
            <a:endParaRPr lang="ru-RU" sz="3600" kern="10" dirty="0">
              <a:ln w="9525">
                <a:solidFill>
                  <a:schemeClr val="tx1"/>
                </a:solidFill>
                <a:round/>
                <a:headEnd/>
                <a:tailEnd/>
              </a:ln>
              <a:effectLst>
                <a:outerShdw dist="45791" dir="2021404" algn="ctr" rotWithShape="0">
                  <a:srgbClr val="B2B2B2">
                    <a:alpha val="80000"/>
                  </a:srgbClr>
                </a:outerShdw>
              </a:effectLst>
              <a:latin typeface="Times New Roman"/>
              <a:cs typeface="Times New Roman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kern="10" dirty="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на </a:t>
            </a:r>
            <a:r>
              <a:rPr lang="ru-RU" sz="3600" kern="10" dirty="0" err="1"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швидкість</a:t>
            </a:r>
            <a:r>
              <a:rPr lang="ru-RU" sz="3600" kern="10" dirty="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 </a:t>
            </a:r>
            <a:r>
              <a:rPr lang="ru-RU" sz="3600" kern="10" dirty="0" err="1"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хімічної</a:t>
            </a:r>
            <a:r>
              <a:rPr lang="ru-RU" sz="3600" kern="10" dirty="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 </a:t>
            </a:r>
            <a:r>
              <a:rPr lang="ru-RU" sz="3600" kern="10" dirty="0" err="1"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реакції</a:t>
            </a:r>
            <a:endParaRPr lang="ru-RU" sz="3600" kern="10" dirty="0">
              <a:ln w="9525">
                <a:solidFill>
                  <a:schemeClr val="tx1"/>
                </a:solidFill>
                <a:round/>
                <a:headEnd/>
                <a:tailEnd/>
              </a:ln>
              <a:effectLst>
                <a:outerShdw dist="45791" dir="2021404" algn="ctr" rotWithShape="0">
                  <a:srgbClr val="B2B2B2">
                    <a:alpha val="80000"/>
                  </a:srgbClr>
                </a:outerShdw>
              </a:effectLst>
              <a:latin typeface="Times New Roman"/>
              <a:cs typeface="Times New Roman"/>
            </a:endParaRPr>
          </a:p>
        </p:txBody>
      </p:sp>
      <p:sp>
        <p:nvSpPr>
          <p:cNvPr id="196613" name="AutoShape 5"/>
          <p:cNvSpPr>
            <a:spLocks noChangeArrowheads="1"/>
          </p:cNvSpPr>
          <p:nvPr/>
        </p:nvSpPr>
        <p:spPr bwMode="auto">
          <a:xfrm>
            <a:off x="539750" y="2276475"/>
            <a:ext cx="2520950" cy="1223963"/>
          </a:xfrm>
          <a:prstGeom prst="roundRect">
            <a:avLst>
              <a:gd name="adj" fmla="val 16667"/>
            </a:avLst>
          </a:prstGeom>
          <a:solidFill>
            <a:srgbClr val="CC9900"/>
          </a:solidFill>
          <a:ln w="38100">
            <a:solidFill>
              <a:srgbClr val="FFFF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  <a:latin typeface="Palatino Linotype" pitchFamily="18" charset="0"/>
            </a:endParaRPr>
          </a:p>
        </p:txBody>
      </p:sp>
      <p:sp>
        <p:nvSpPr>
          <p:cNvPr id="196614" name="AutoShape 6"/>
          <p:cNvSpPr>
            <a:spLocks noChangeArrowheads="1"/>
          </p:cNvSpPr>
          <p:nvPr/>
        </p:nvSpPr>
        <p:spPr bwMode="auto">
          <a:xfrm>
            <a:off x="6084888" y="2276475"/>
            <a:ext cx="2520950" cy="1223963"/>
          </a:xfrm>
          <a:prstGeom prst="roundRect">
            <a:avLst>
              <a:gd name="adj" fmla="val 16667"/>
            </a:avLst>
          </a:prstGeom>
          <a:solidFill>
            <a:srgbClr val="CC9900"/>
          </a:solidFill>
          <a:ln w="38100">
            <a:solidFill>
              <a:srgbClr val="FFFF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  <a:latin typeface="Palatino Linotype" pitchFamily="18" charset="0"/>
            </a:endParaRPr>
          </a:p>
        </p:txBody>
      </p:sp>
      <p:sp>
        <p:nvSpPr>
          <p:cNvPr id="196615" name="AutoShape 7"/>
          <p:cNvSpPr>
            <a:spLocks noChangeArrowheads="1"/>
          </p:cNvSpPr>
          <p:nvPr/>
        </p:nvSpPr>
        <p:spPr bwMode="auto">
          <a:xfrm>
            <a:off x="5075238" y="5229225"/>
            <a:ext cx="2520950" cy="1223963"/>
          </a:xfrm>
          <a:prstGeom prst="roundRect">
            <a:avLst>
              <a:gd name="adj" fmla="val 16667"/>
            </a:avLst>
          </a:prstGeom>
          <a:solidFill>
            <a:srgbClr val="CC9900"/>
          </a:solidFill>
          <a:ln w="38100">
            <a:solidFill>
              <a:srgbClr val="FFFF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  <a:latin typeface="Palatino Linotype" pitchFamily="18" charset="0"/>
            </a:endParaRPr>
          </a:p>
        </p:txBody>
      </p:sp>
      <p:sp>
        <p:nvSpPr>
          <p:cNvPr id="196616" name="AutoShape 8"/>
          <p:cNvSpPr>
            <a:spLocks noChangeArrowheads="1"/>
          </p:cNvSpPr>
          <p:nvPr/>
        </p:nvSpPr>
        <p:spPr bwMode="auto">
          <a:xfrm>
            <a:off x="539750" y="3789363"/>
            <a:ext cx="2520950" cy="1223962"/>
          </a:xfrm>
          <a:prstGeom prst="roundRect">
            <a:avLst>
              <a:gd name="adj" fmla="val 16667"/>
            </a:avLst>
          </a:prstGeom>
          <a:solidFill>
            <a:srgbClr val="CC9900"/>
          </a:solidFill>
          <a:ln w="38100">
            <a:solidFill>
              <a:srgbClr val="FFFF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  <a:latin typeface="Palatino Linotype" pitchFamily="18" charset="0"/>
            </a:endParaRPr>
          </a:p>
        </p:txBody>
      </p:sp>
      <p:sp>
        <p:nvSpPr>
          <p:cNvPr id="196617" name="AutoShape 9"/>
          <p:cNvSpPr>
            <a:spLocks noChangeArrowheads="1"/>
          </p:cNvSpPr>
          <p:nvPr/>
        </p:nvSpPr>
        <p:spPr bwMode="auto">
          <a:xfrm>
            <a:off x="6083300" y="3789363"/>
            <a:ext cx="2520950" cy="1223962"/>
          </a:xfrm>
          <a:prstGeom prst="roundRect">
            <a:avLst>
              <a:gd name="adj" fmla="val 16667"/>
            </a:avLst>
          </a:prstGeom>
          <a:solidFill>
            <a:srgbClr val="CC9900"/>
          </a:solidFill>
          <a:ln w="38100">
            <a:solidFill>
              <a:srgbClr val="FFFF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  <a:latin typeface="Palatino Linotype" pitchFamily="18" charset="0"/>
            </a:endParaRPr>
          </a:p>
        </p:txBody>
      </p:sp>
      <p:sp>
        <p:nvSpPr>
          <p:cNvPr id="196619" name="AutoShape 11"/>
          <p:cNvSpPr>
            <a:spLocks noChangeArrowheads="1"/>
          </p:cNvSpPr>
          <p:nvPr/>
        </p:nvSpPr>
        <p:spPr bwMode="auto">
          <a:xfrm>
            <a:off x="2916238" y="1844675"/>
            <a:ext cx="1152525" cy="1366838"/>
          </a:xfrm>
          <a:prstGeom prst="curvedLeftArrow">
            <a:avLst>
              <a:gd name="adj1" fmla="val 23719"/>
              <a:gd name="adj2" fmla="val 47438"/>
              <a:gd name="adj3" fmla="val 33333"/>
            </a:avLst>
          </a:prstGeom>
          <a:solidFill>
            <a:srgbClr val="CC9900"/>
          </a:solidFill>
          <a:ln w="38100">
            <a:solidFill>
              <a:srgbClr val="FFFF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CC9900"/>
              </a:solidFill>
            </a:endParaRPr>
          </a:p>
        </p:txBody>
      </p:sp>
      <p:sp>
        <p:nvSpPr>
          <p:cNvPr id="196620" name="AutoShape 12"/>
          <p:cNvSpPr>
            <a:spLocks noChangeArrowheads="1"/>
          </p:cNvSpPr>
          <p:nvPr/>
        </p:nvSpPr>
        <p:spPr bwMode="auto">
          <a:xfrm>
            <a:off x="5003800" y="1844675"/>
            <a:ext cx="1152525" cy="1366838"/>
          </a:xfrm>
          <a:prstGeom prst="curvedRightArrow">
            <a:avLst>
              <a:gd name="adj1" fmla="val 23719"/>
              <a:gd name="adj2" fmla="val 47438"/>
              <a:gd name="adj3" fmla="val 33333"/>
            </a:avLst>
          </a:prstGeom>
          <a:solidFill>
            <a:srgbClr val="CC9900"/>
          </a:solidFill>
          <a:ln w="38100">
            <a:solidFill>
              <a:srgbClr val="FFFF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  <a:latin typeface="Palatino Linotype" pitchFamily="18" charset="0"/>
            </a:endParaRPr>
          </a:p>
        </p:txBody>
      </p:sp>
      <p:sp>
        <p:nvSpPr>
          <p:cNvPr id="196622" name="Text Box 14"/>
          <p:cNvSpPr txBox="1">
            <a:spLocks noChangeArrowheads="1"/>
          </p:cNvSpPr>
          <p:nvPr/>
        </p:nvSpPr>
        <p:spPr bwMode="auto">
          <a:xfrm>
            <a:off x="611188" y="2349500"/>
            <a:ext cx="2232025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ru-RU" sz="2000" b="1" dirty="0">
                <a:solidFill>
                  <a:srgbClr val="FFFF00"/>
                </a:solidFill>
              </a:rPr>
              <a:t>Природа </a:t>
            </a:r>
            <a:r>
              <a:rPr lang="ru-RU" sz="2000" b="1" dirty="0" err="1">
                <a:solidFill>
                  <a:srgbClr val="FFFF00"/>
                </a:solidFill>
              </a:rPr>
              <a:t>реагуючих</a:t>
            </a:r>
            <a:r>
              <a:rPr lang="ru-RU" sz="2000" b="1" dirty="0">
                <a:solidFill>
                  <a:srgbClr val="FFFF00"/>
                </a:solidFill>
              </a:rPr>
              <a:t> </a:t>
            </a:r>
            <a:r>
              <a:rPr lang="ru-RU" sz="2000" b="1" dirty="0" err="1">
                <a:solidFill>
                  <a:srgbClr val="FFFF00"/>
                </a:solidFill>
              </a:rPr>
              <a:t>речовин</a:t>
            </a:r>
            <a:endParaRPr lang="ru-RU" sz="2000" b="1" dirty="0">
              <a:solidFill>
                <a:srgbClr val="FFFF00"/>
              </a:solidFill>
            </a:endParaRPr>
          </a:p>
        </p:txBody>
      </p:sp>
      <p:sp>
        <p:nvSpPr>
          <p:cNvPr id="196624" name="Text Box 16"/>
          <p:cNvSpPr txBox="1">
            <a:spLocks noChangeArrowheads="1"/>
          </p:cNvSpPr>
          <p:nvPr/>
        </p:nvSpPr>
        <p:spPr bwMode="auto">
          <a:xfrm>
            <a:off x="755650" y="4221163"/>
            <a:ext cx="208756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ru-RU" sz="2000" b="1" dirty="0" err="1">
                <a:solidFill>
                  <a:srgbClr val="FFFF00"/>
                </a:solidFill>
              </a:rPr>
              <a:t>Концентрація</a:t>
            </a:r>
            <a:endParaRPr lang="ru-RU" sz="2000" b="1" dirty="0">
              <a:solidFill>
                <a:srgbClr val="FFFF00"/>
              </a:solidFill>
            </a:endParaRPr>
          </a:p>
        </p:txBody>
      </p:sp>
      <p:sp>
        <p:nvSpPr>
          <p:cNvPr id="196625" name="Text Box 17"/>
          <p:cNvSpPr txBox="1">
            <a:spLocks noChangeArrowheads="1"/>
          </p:cNvSpPr>
          <p:nvPr/>
        </p:nvSpPr>
        <p:spPr bwMode="auto">
          <a:xfrm>
            <a:off x="5219700" y="5661025"/>
            <a:ext cx="216058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ru-RU" sz="2000" b="1">
                <a:solidFill>
                  <a:srgbClr val="FFFF00"/>
                </a:solidFill>
              </a:rPr>
              <a:t>Температура</a:t>
            </a:r>
          </a:p>
        </p:txBody>
      </p:sp>
      <p:sp>
        <p:nvSpPr>
          <p:cNvPr id="196626" name="Text Box 18"/>
          <p:cNvSpPr txBox="1">
            <a:spLocks noChangeArrowheads="1"/>
          </p:cNvSpPr>
          <p:nvPr/>
        </p:nvSpPr>
        <p:spPr bwMode="auto">
          <a:xfrm>
            <a:off x="6372225" y="4005263"/>
            <a:ext cx="201612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ru-RU" sz="2000" b="1" dirty="0" err="1">
                <a:solidFill>
                  <a:srgbClr val="FFFF00"/>
                </a:solidFill>
              </a:rPr>
              <a:t>Каталізатор</a:t>
            </a:r>
            <a:r>
              <a:rPr lang="ru-RU" sz="2000" b="1" dirty="0">
                <a:solidFill>
                  <a:srgbClr val="FFFF00"/>
                </a:solidFill>
              </a:rPr>
              <a:t>, </a:t>
            </a:r>
            <a:r>
              <a:rPr lang="ru-RU" sz="2000" b="1" dirty="0" err="1">
                <a:solidFill>
                  <a:srgbClr val="FFFF00"/>
                </a:solidFill>
              </a:rPr>
              <a:t>інгібітор</a:t>
            </a:r>
            <a:endParaRPr lang="ru-RU" sz="2000" b="1" dirty="0">
              <a:solidFill>
                <a:srgbClr val="FFFF00"/>
              </a:solidFill>
            </a:endParaRPr>
          </a:p>
        </p:txBody>
      </p:sp>
      <p:sp>
        <p:nvSpPr>
          <p:cNvPr id="196627" name="Text Box 19"/>
          <p:cNvSpPr txBox="1">
            <a:spLocks noChangeArrowheads="1"/>
          </p:cNvSpPr>
          <p:nvPr/>
        </p:nvSpPr>
        <p:spPr bwMode="auto">
          <a:xfrm>
            <a:off x="6011863" y="2420938"/>
            <a:ext cx="2592387" cy="8617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ru-RU" sz="2000" b="1" dirty="0" err="1">
                <a:solidFill>
                  <a:srgbClr val="FFFF00"/>
                </a:solidFill>
              </a:rPr>
              <a:t>Площа</a:t>
            </a:r>
            <a:r>
              <a:rPr lang="ru-RU" sz="2000" b="1" dirty="0">
                <a:solidFill>
                  <a:srgbClr val="FFFF00"/>
                </a:solidFill>
              </a:rPr>
              <a:t> </a:t>
            </a:r>
          </a:p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ru-RU" sz="2000" b="1" dirty="0" err="1">
                <a:solidFill>
                  <a:srgbClr val="FFFF00"/>
                </a:solidFill>
              </a:rPr>
              <a:t>стикання</a:t>
            </a:r>
            <a:endParaRPr lang="ru-RU" sz="2000" b="1" dirty="0">
              <a:solidFill>
                <a:srgbClr val="FFFF00"/>
              </a:solidFill>
            </a:endParaRPr>
          </a:p>
        </p:txBody>
      </p:sp>
      <p:sp>
        <p:nvSpPr>
          <p:cNvPr id="196629" name="AutoShape 21"/>
          <p:cNvSpPr>
            <a:spLocks noChangeArrowheads="1"/>
          </p:cNvSpPr>
          <p:nvPr/>
        </p:nvSpPr>
        <p:spPr bwMode="auto">
          <a:xfrm>
            <a:off x="4140200" y="2060575"/>
            <a:ext cx="792163" cy="1008063"/>
          </a:xfrm>
          <a:prstGeom prst="downArrow">
            <a:avLst>
              <a:gd name="adj1" fmla="val 50000"/>
              <a:gd name="adj2" fmla="val 31814"/>
            </a:avLst>
          </a:prstGeom>
          <a:solidFill>
            <a:srgbClr val="CC9900"/>
          </a:solidFill>
          <a:ln w="38100">
            <a:solidFill>
              <a:srgbClr val="FFFF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  <a:latin typeface="Palatino Linotype" pitchFamily="18" charset="0"/>
            </a:endParaRPr>
          </a:p>
        </p:txBody>
      </p:sp>
      <p:sp>
        <p:nvSpPr>
          <p:cNvPr id="196630" name="Text Box 22"/>
          <p:cNvSpPr txBox="1">
            <a:spLocks noChangeArrowheads="1"/>
          </p:cNvSpPr>
          <p:nvPr/>
        </p:nvSpPr>
        <p:spPr bwMode="auto">
          <a:xfrm>
            <a:off x="71438" y="1196975"/>
            <a:ext cx="8964612" cy="641350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ru-RU" b="1" i="1" dirty="0" err="1">
                <a:latin typeface="Palatino Linotype" pitchFamily="18" charset="0"/>
              </a:rPr>
              <a:t>Реакція</a:t>
            </a:r>
            <a:r>
              <a:rPr lang="ru-RU" b="1" i="1" dirty="0">
                <a:latin typeface="Palatino Linotype" pitchFamily="18" charset="0"/>
              </a:rPr>
              <a:t> </a:t>
            </a:r>
            <a:r>
              <a:rPr lang="ru-RU" b="1" i="1" dirty="0" err="1">
                <a:latin typeface="Palatino Linotype" pitchFamily="18" charset="0"/>
              </a:rPr>
              <a:t>відбувається</a:t>
            </a:r>
            <a:r>
              <a:rPr lang="ru-RU" b="1" i="1" dirty="0">
                <a:latin typeface="Palatino Linotype" pitchFamily="18" charset="0"/>
              </a:rPr>
              <a:t> при </a:t>
            </a:r>
            <a:r>
              <a:rPr lang="ru-RU" b="1" i="1" dirty="0" err="1">
                <a:latin typeface="Palatino Linotype" pitchFamily="18" charset="0"/>
              </a:rPr>
              <a:t>зіткненні</a:t>
            </a:r>
            <a:r>
              <a:rPr lang="ru-RU" b="1" i="1" dirty="0">
                <a:latin typeface="Palatino Linotype" pitchFamily="18" charset="0"/>
              </a:rPr>
              <a:t> молекул </a:t>
            </a:r>
            <a:r>
              <a:rPr lang="ru-RU" b="1" i="1" dirty="0" err="1">
                <a:latin typeface="Palatino Linotype" pitchFamily="18" charset="0"/>
              </a:rPr>
              <a:t>реагиуючих</a:t>
            </a:r>
            <a:r>
              <a:rPr lang="ru-RU" b="1" i="1" dirty="0">
                <a:latin typeface="Palatino Linotype" pitchFamily="18" charset="0"/>
              </a:rPr>
              <a:t> </a:t>
            </a:r>
            <a:r>
              <a:rPr lang="ru-RU" b="1" i="1" dirty="0" err="1">
                <a:latin typeface="Palatino Linotype" pitchFamily="18" charset="0"/>
              </a:rPr>
              <a:t>речовин</a:t>
            </a:r>
            <a:r>
              <a:rPr lang="ru-RU" b="1" i="1" dirty="0">
                <a:latin typeface="Palatino Linotype" pitchFamily="18" charset="0"/>
              </a:rPr>
              <a:t>, </a:t>
            </a:r>
            <a:r>
              <a:rPr lang="ru-RU" b="1" i="1" dirty="0" err="1">
                <a:latin typeface="Palatino Linotype" pitchFamily="18" charset="0"/>
              </a:rPr>
              <a:t>її</a:t>
            </a:r>
            <a:r>
              <a:rPr lang="ru-RU" b="1" i="1" dirty="0">
                <a:latin typeface="Palatino Linotype" pitchFamily="18" charset="0"/>
              </a:rPr>
              <a:t> </a:t>
            </a:r>
            <a:r>
              <a:rPr lang="ru-RU" b="1" i="1" dirty="0" err="1">
                <a:latin typeface="Palatino Linotype" pitchFamily="18" charset="0"/>
              </a:rPr>
              <a:t>швидкість</a:t>
            </a:r>
            <a:r>
              <a:rPr lang="ru-RU" b="1" i="1" dirty="0">
                <a:latin typeface="Palatino Linotype" pitchFamily="18" charset="0"/>
              </a:rPr>
              <a:t> </a:t>
            </a:r>
            <a:r>
              <a:rPr lang="ru-RU" b="1" i="1" dirty="0" err="1">
                <a:latin typeface="Palatino Linotype" pitchFamily="18" charset="0"/>
              </a:rPr>
              <a:t>визначається</a:t>
            </a:r>
            <a:r>
              <a:rPr lang="ru-RU" b="1" i="1" dirty="0">
                <a:latin typeface="Palatino Linotype" pitchFamily="18" charset="0"/>
              </a:rPr>
              <a:t> </a:t>
            </a:r>
            <a:r>
              <a:rPr lang="ru-RU" b="1" i="1" dirty="0" err="1">
                <a:solidFill>
                  <a:srgbClr val="000000"/>
                </a:solidFill>
                <a:latin typeface="Palatino Linotype" pitchFamily="18" charset="0"/>
              </a:rPr>
              <a:t>кількістю</a:t>
            </a:r>
            <a:r>
              <a:rPr lang="ru-RU" b="1" i="1" dirty="0">
                <a:solidFill>
                  <a:srgbClr val="000000"/>
                </a:solidFill>
                <a:latin typeface="Palatino Linotype" pitchFamily="18" charset="0"/>
              </a:rPr>
              <a:t> </a:t>
            </a:r>
            <a:r>
              <a:rPr lang="ru-RU" b="1" i="1" dirty="0" err="1">
                <a:latin typeface="Palatino Linotype" pitchFamily="18" charset="0"/>
              </a:rPr>
              <a:t>зіткнень</a:t>
            </a:r>
            <a:r>
              <a:rPr lang="ru-RU" b="1" i="1" dirty="0">
                <a:latin typeface="Palatino Linotype" pitchFamily="18" charset="0"/>
              </a:rPr>
              <a:t> і </a:t>
            </a:r>
            <a:r>
              <a:rPr lang="ru-RU" b="1" i="1" dirty="0" err="1">
                <a:latin typeface="Palatino Linotype" pitchFamily="18" charset="0"/>
              </a:rPr>
              <a:t>їх</a:t>
            </a:r>
            <a:r>
              <a:rPr lang="ru-RU" b="1" i="1" dirty="0">
                <a:latin typeface="Palatino Linotype" pitchFamily="18" charset="0"/>
              </a:rPr>
              <a:t> силою (</a:t>
            </a:r>
            <a:r>
              <a:rPr lang="ru-RU" b="1" i="1" dirty="0" err="1">
                <a:latin typeface="Palatino Linotype" pitchFamily="18" charset="0"/>
              </a:rPr>
              <a:t>енергією</a:t>
            </a:r>
            <a:r>
              <a:rPr lang="ru-RU" b="1" i="1" dirty="0">
                <a:latin typeface="Palatino Linotype" pitchFamily="18" charset="0"/>
              </a:rPr>
              <a:t>)</a:t>
            </a:r>
            <a:endParaRPr lang="ru-RU" b="1" i="1" dirty="0">
              <a:solidFill>
                <a:srgbClr val="000000"/>
              </a:solidFill>
              <a:latin typeface="Palatino Linotype" pitchFamily="18" charset="0"/>
            </a:endParaRPr>
          </a:p>
        </p:txBody>
      </p:sp>
      <p:sp>
        <p:nvSpPr>
          <p:cNvPr id="196638" name="Rectangle 30"/>
          <p:cNvSpPr>
            <a:spLocks noChangeArrowheads="1"/>
          </p:cNvSpPr>
          <p:nvPr/>
        </p:nvSpPr>
        <p:spPr bwMode="auto">
          <a:xfrm>
            <a:off x="107950" y="115888"/>
            <a:ext cx="8928100" cy="6626225"/>
          </a:xfrm>
          <a:prstGeom prst="rect">
            <a:avLst/>
          </a:prstGeom>
          <a:noFill/>
          <a:ln w="28575">
            <a:solidFill>
              <a:srgbClr val="CC99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  <a:latin typeface="Palatino Linotype" pitchFamily="18" charset="0"/>
            </a:endParaRPr>
          </a:p>
        </p:txBody>
      </p:sp>
      <p:sp>
        <p:nvSpPr>
          <p:cNvPr id="196639" name="AutoShape 31"/>
          <p:cNvSpPr>
            <a:spLocks noChangeArrowheads="1"/>
          </p:cNvSpPr>
          <p:nvPr/>
        </p:nvSpPr>
        <p:spPr bwMode="auto">
          <a:xfrm>
            <a:off x="1690688" y="5229225"/>
            <a:ext cx="2520950" cy="1223963"/>
          </a:xfrm>
          <a:prstGeom prst="roundRect">
            <a:avLst>
              <a:gd name="adj" fmla="val 16667"/>
            </a:avLst>
          </a:prstGeom>
          <a:solidFill>
            <a:srgbClr val="CC9900"/>
          </a:solidFill>
          <a:ln w="38100">
            <a:solidFill>
              <a:srgbClr val="FFFF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  <a:latin typeface="Palatino Linotype" pitchFamily="18" charset="0"/>
            </a:endParaRPr>
          </a:p>
        </p:txBody>
      </p:sp>
      <p:sp>
        <p:nvSpPr>
          <p:cNvPr id="196640" name="AutoShape 32"/>
          <p:cNvSpPr>
            <a:spLocks noChangeArrowheads="1"/>
          </p:cNvSpPr>
          <p:nvPr/>
        </p:nvSpPr>
        <p:spPr bwMode="auto">
          <a:xfrm>
            <a:off x="4211638" y="4005263"/>
            <a:ext cx="792162" cy="1008062"/>
          </a:xfrm>
          <a:prstGeom prst="downArrow">
            <a:avLst>
              <a:gd name="adj1" fmla="val 50000"/>
              <a:gd name="adj2" fmla="val 31814"/>
            </a:avLst>
          </a:prstGeom>
          <a:solidFill>
            <a:srgbClr val="CC9900"/>
          </a:solidFill>
          <a:ln w="38100">
            <a:solidFill>
              <a:srgbClr val="FFFF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  <a:latin typeface="Palatino Linotype" pitchFamily="18" charset="0"/>
            </a:endParaRPr>
          </a:p>
        </p:txBody>
      </p:sp>
      <p:sp>
        <p:nvSpPr>
          <p:cNvPr id="196641" name="Text Box 33"/>
          <p:cNvSpPr txBox="1">
            <a:spLocks noChangeArrowheads="1"/>
          </p:cNvSpPr>
          <p:nvPr/>
        </p:nvSpPr>
        <p:spPr bwMode="auto">
          <a:xfrm>
            <a:off x="1979613" y="5624513"/>
            <a:ext cx="20161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uk-UA" sz="2000" b="1" dirty="0">
                <a:solidFill>
                  <a:srgbClr val="FFFF00"/>
                </a:solidFill>
              </a:rPr>
              <a:t>Т</a:t>
            </a:r>
            <a:r>
              <a:rPr lang="ru-RU" sz="2000" b="1" dirty="0">
                <a:solidFill>
                  <a:srgbClr val="FFFF00"/>
                </a:solidFill>
              </a:rPr>
              <a:t>иск</a:t>
            </a:r>
          </a:p>
        </p:txBody>
      </p:sp>
      <p:sp>
        <p:nvSpPr>
          <p:cNvPr id="196642" name="AutoShape 34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748713" y="6453188"/>
            <a:ext cx="287337" cy="288925"/>
          </a:xfrm>
          <a:prstGeom prst="actionButtonHome">
            <a:avLst/>
          </a:prstGeom>
          <a:solidFill>
            <a:srgbClr val="FFFF00"/>
          </a:solidFill>
          <a:ln w="9525">
            <a:solidFill>
              <a:srgbClr val="CC99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  <a:latin typeface="Palatino Linotype" pitchFamily="18" charset="0"/>
            </a:endParaRPr>
          </a:p>
        </p:txBody>
      </p:sp>
      <p:sp>
        <p:nvSpPr>
          <p:cNvPr id="196643" name="AutoShape 35"/>
          <p:cNvSpPr>
            <a:spLocks noChangeArrowheads="1"/>
          </p:cNvSpPr>
          <p:nvPr/>
        </p:nvSpPr>
        <p:spPr bwMode="auto">
          <a:xfrm>
            <a:off x="3059113" y="3357563"/>
            <a:ext cx="1152525" cy="1366837"/>
          </a:xfrm>
          <a:prstGeom prst="curvedLeftArrow">
            <a:avLst>
              <a:gd name="adj1" fmla="val 23719"/>
              <a:gd name="adj2" fmla="val 47438"/>
              <a:gd name="adj3" fmla="val 33333"/>
            </a:avLst>
          </a:prstGeom>
          <a:solidFill>
            <a:srgbClr val="CC9900"/>
          </a:solidFill>
          <a:ln w="38100">
            <a:solidFill>
              <a:srgbClr val="FFFF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CC9900"/>
              </a:solidFill>
            </a:endParaRPr>
          </a:p>
        </p:txBody>
      </p:sp>
      <p:sp>
        <p:nvSpPr>
          <p:cNvPr id="196644" name="AutoShape 36"/>
          <p:cNvSpPr>
            <a:spLocks noChangeArrowheads="1"/>
          </p:cNvSpPr>
          <p:nvPr/>
        </p:nvSpPr>
        <p:spPr bwMode="auto">
          <a:xfrm>
            <a:off x="5003800" y="3500438"/>
            <a:ext cx="1152525" cy="1366837"/>
          </a:xfrm>
          <a:prstGeom prst="curvedRightArrow">
            <a:avLst>
              <a:gd name="adj1" fmla="val 23719"/>
              <a:gd name="adj2" fmla="val 47438"/>
              <a:gd name="adj3" fmla="val 33333"/>
            </a:avLst>
          </a:prstGeom>
          <a:solidFill>
            <a:srgbClr val="CC9900"/>
          </a:solidFill>
          <a:ln w="38100">
            <a:solidFill>
              <a:srgbClr val="FFFF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27826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Заголовок 1"/>
          <p:cNvSpPr>
            <a:spLocks noGrp="1"/>
          </p:cNvSpPr>
          <p:nvPr>
            <p:ph type="title"/>
          </p:nvPr>
        </p:nvSpPr>
        <p:spPr>
          <a:xfrm>
            <a:off x="468313" y="0"/>
            <a:ext cx="8229600" cy="981075"/>
          </a:xfrm>
        </p:spPr>
        <p:txBody>
          <a:bodyPr/>
          <a:lstStyle/>
          <a:p>
            <a:pPr algn="ctr"/>
            <a:r>
              <a:rPr lang="ru-RU" sz="2800" b="1" dirty="0">
                <a:solidFill>
                  <a:srgbClr val="FF0000"/>
                </a:solidFill>
                <a:latin typeface="Arial" charset="0"/>
                <a:cs typeface="Arial" charset="0"/>
              </a:rPr>
              <a:t>ЗАЛЕЖНІСТЬ ШВИДКОСТІ ХІМІЧНИХ РЕАКЦІЙ ВІД КОНЦЕНТРАЦІЇ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-36514" y="836613"/>
            <a:ext cx="9180513" cy="5734050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</a:pPr>
            <a:r>
              <a:rPr lang="ru-RU" sz="2200" dirty="0" err="1">
                <a:latin typeface="Arial" panose="020B0604020202020204" pitchFamily="34" charset="0"/>
                <a:cs typeface="Arial" panose="020B0604020202020204" pitchFamily="34" charset="0"/>
              </a:rPr>
              <a:t>Хім</a:t>
            </a:r>
            <a:r>
              <a:rPr lang="ru-RU" sz="22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ru-RU" sz="2200" dirty="0" err="1">
                <a:latin typeface="Arial" panose="020B0604020202020204" pitchFamily="34" charset="0"/>
                <a:cs typeface="Arial" panose="020B0604020202020204" pitchFamily="34" charset="0"/>
              </a:rPr>
              <a:t>взаємодія</a:t>
            </a:r>
            <a:r>
              <a:rPr lang="ru-RU" sz="2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200" dirty="0" err="1">
                <a:latin typeface="Arial" panose="020B0604020202020204" pitchFamily="34" charset="0"/>
                <a:cs typeface="Arial" panose="020B0604020202020204" pitchFamily="34" charset="0"/>
              </a:rPr>
              <a:t>між</a:t>
            </a:r>
            <a:r>
              <a:rPr lang="ru-RU" sz="2200" dirty="0">
                <a:latin typeface="Arial" panose="020B0604020202020204" pitchFamily="34" charset="0"/>
                <a:cs typeface="Arial" panose="020B0604020202020204" pitchFamily="34" charset="0"/>
              </a:rPr>
              <a:t> молекулами </a:t>
            </a:r>
            <a:r>
              <a:rPr lang="ru-RU" sz="2200" dirty="0" err="1">
                <a:latin typeface="Arial" panose="020B0604020202020204" pitchFamily="34" charset="0"/>
                <a:cs typeface="Arial" panose="020B0604020202020204" pitchFamily="34" charset="0"/>
              </a:rPr>
              <a:t>відбувається</a:t>
            </a:r>
            <a:r>
              <a:rPr lang="ru-RU" sz="2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200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тільки</a:t>
            </a:r>
            <a:r>
              <a:rPr lang="ru-RU" sz="2200" dirty="0">
                <a:latin typeface="Arial" panose="020B0604020202020204" pitchFamily="34" charset="0"/>
                <a:cs typeface="Arial" panose="020B0604020202020204" pitchFamily="34" charset="0"/>
              </a:rPr>
              <a:t> при </a:t>
            </a:r>
            <a:r>
              <a:rPr lang="ru-RU" sz="2200" dirty="0" err="1">
                <a:latin typeface="Arial" panose="020B0604020202020204" pitchFamily="34" charset="0"/>
                <a:cs typeface="Arial" panose="020B0604020202020204" pitchFamily="34" charset="0"/>
              </a:rPr>
              <a:t>зіткненні</a:t>
            </a:r>
            <a:r>
              <a:rPr lang="ru-RU" sz="2200" dirty="0">
                <a:latin typeface="Arial" panose="020B0604020202020204" pitchFamily="34" charset="0"/>
                <a:cs typeface="Arial" panose="020B0604020202020204" pitchFamily="34" charset="0"/>
              </a:rPr>
              <a:t>, але не </a:t>
            </a:r>
            <a:r>
              <a:rPr lang="ru-RU" sz="2200" dirty="0" err="1">
                <a:latin typeface="Arial" panose="020B0604020202020204" pitchFamily="34" charset="0"/>
                <a:cs typeface="Arial" panose="020B0604020202020204" pitchFamily="34" charset="0"/>
              </a:rPr>
              <a:t>кожне</a:t>
            </a:r>
            <a:r>
              <a:rPr lang="ru-RU" sz="2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200" dirty="0" err="1">
                <a:latin typeface="Arial" panose="020B0604020202020204" pitchFamily="34" charset="0"/>
                <a:cs typeface="Arial" panose="020B0604020202020204" pitchFamily="34" charset="0"/>
              </a:rPr>
              <a:t>зіткнення</a:t>
            </a:r>
            <a:r>
              <a:rPr lang="ru-RU" sz="2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200" dirty="0" err="1">
                <a:latin typeface="Arial" panose="020B0604020202020204" pitchFamily="34" charset="0"/>
                <a:cs typeface="Arial" panose="020B0604020202020204" pitchFamily="34" charset="0"/>
              </a:rPr>
              <a:t>призводить</a:t>
            </a:r>
            <a:r>
              <a:rPr lang="ru-RU" sz="2200" dirty="0">
                <a:latin typeface="Arial" panose="020B0604020202020204" pitchFamily="34" charset="0"/>
                <a:cs typeface="Arial" panose="020B0604020202020204" pitchFamily="34" charset="0"/>
              </a:rPr>
              <a:t> до </a:t>
            </a:r>
            <a:r>
              <a:rPr lang="ru-RU" sz="2200" dirty="0" err="1">
                <a:latin typeface="Arial" panose="020B0604020202020204" pitchFamily="34" charset="0"/>
                <a:cs typeface="Arial" panose="020B0604020202020204" pitchFamily="34" charset="0"/>
              </a:rPr>
              <a:t>взаємодії</a:t>
            </a:r>
            <a:r>
              <a:rPr lang="ru-RU" sz="2200" dirty="0">
                <a:latin typeface="Arial" panose="020B0604020202020204" pitchFamily="34" charset="0"/>
                <a:cs typeface="Arial" panose="020B0604020202020204" pitchFamily="34" charset="0"/>
              </a:rPr>
              <a:t>!!!</a:t>
            </a:r>
          </a:p>
          <a:p>
            <a:pPr>
              <a:spcBef>
                <a:spcPts val="0"/>
              </a:spcBef>
            </a:pPr>
            <a:r>
              <a:rPr lang="ru-RU" sz="2200" dirty="0" err="1">
                <a:latin typeface="Arial" panose="020B0604020202020204" pitchFamily="34" charset="0"/>
                <a:cs typeface="Arial" panose="020B0604020202020204" pitchFamily="34" charset="0"/>
              </a:rPr>
              <a:t>Молекулі</a:t>
            </a:r>
            <a:r>
              <a:rPr lang="ru-RU" sz="2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200" dirty="0" err="1">
                <a:latin typeface="Arial" panose="020B0604020202020204" pitchFamily="34" charset="0"/>
                <a:cs typeface="Arial" panose="020B0604020202020204" pitchFamily="34" charset="0"/>
              </a:rPr>
              <a:t>необхідний</a:t>
            </a:r>
            <a:r>
              <a:rPr lang="ru-RU" sz="2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запас </a:t>
            </a:r>
            <a:r>
              <a:rPr lang="ru-RU" sz="2200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енергії</a:t>
            </a:r>
            <a:r>
              <a:rPr lang="ru-RU" sz="2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!!!</a:t>
            </a:r>
          </a:p>
          <a:p>
            <a:pPr>
              <a:spcBef>
                <a:spcPts val="0"/>
              </a:spcBef>
            </a:pPr>
            <a:r>
              <a:rPr lang="ru-RU" sz="2200" dirty="0" err="1">
                <a:latin typeface="Arial" panose="020B0604020202020204" pitchFamily="34" charset="0"/>
                <a:cs typeface="Arial" panose="020B0604020202020204" pitchFamily="34" charset="0"/>
              </a:rPr>
              <a:t>Кількість</a:t>
            </a:r>
            <a:r>
              <a:rPr lang="ru-RU" sz="2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200" dirty="0" err="1">
                <a:latin typeface="Arial" panose="020B0604020202020204" pitchFamily="34" charset="0"/>
                <a:cs typeface="Arial" panose="020B0604020202020204" pitchFamily="34" charset="0"/>
              </a:rPr>
              <a:t>зіткнень</a:t>
            </a:r>
            <a:r>
              <a:rPr lang="ru-RU" sz="2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200" dirty="0" err="1">
                <a:latin typeface="Arial" panose="020B0604020202020204" pitchFamily="34" charset="0"/>
                <a:cs typeface="Arial" panose="020B0604020202020204" pitchFamily="34" charset="0"/>
              </a:rPr>
              <a:t>пропорційно</a:t>
            </a:r>
            <a:r>
              <a:rPr lang="ru-RU" sz="2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200" dirty="0" err="1">
                <a:latin typeface="Arial" panose="020B0604020202020204" pitchFamily="34" charset="0"/>
                <a:cs typeface="Arial" panose="020B0604020202020204" pitchFamily="34" charset="0"/>
              </a:rPr>
              <a:t>концентрації</a:t>
            </a:r>
            <a:r>
              <a:rPr lang="ru-RU" sz="2200" dirty="0">
                <a:latin typeface="Arial" panose="020B0604020202020204" pitchFamily="34" charset="0"/>
                <a:cs typeface="Arial" panose="020B0604020202020204" pitchFamily="34" charset="0"/>
              </a:rPr>
              <a:t> молекул.</a:t>
            </a:r>
          </a:p>
          <a:p>
            <a:pPr>
              <a:spcBef>
                <a:spcPts val="0"/>
              </a:spcBef>
            </a:pPr>
            <a:r>
              <a:rPr lang="ru-RU" sz="2200" dirty="0" err="1">
                <a:latin typeface="Arial" panose="020B0604020202020204" pitchFamily="34" charset="0"/>
                <a:cs typeface="Arial" panose="020B0604020202020204" pitchFamily="34" charset="0"/>
              </a:rPr>
              <a:t>Швидкість</a:t>
            </a:r>
            <a:r>
              <a:rPr lang="ru-RU" sz="2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200" dirty="0" err="1">
                <a:latin typeface="Arial" panose="020B0604020202020204" pitchFamily="34" charset="0"/>
                <a:cs typeface="Arial" panose="020B0604020202020204" pitchFamily="34" charset="0"/>
              </a:rPr>
              <a:t>хімічної</a:t>
            </a:r>
            <a:r>
              <a:rPr lang="ru-RU" sz="2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200" dirty="0" err="1">
                <a:latin typeface="Arial" panose="020B0604020202020204" pitchFamily="34" charset="0"/>
                <a:cs typeface="Arial" panose="020B0604020202020204" pitchFamily="34" charset="0"/>
              </a:rPr>
              <a:t>реакції</a:t>
            </a:r>
            <a:r>
              <a:rPr lang="ru-RU" sz="2200" dirty="0">
                <a:latin typeface="Arial" panose="020B0604020202020204" pitchFamily="34" charset="0"/>
                <a:cs typeface="Arial" panose="020B0604020202020204" pitchFamily="34" charset="0"/>
              </a:rPr>
              <a:t> ↑ при↑ </a:t>
            </a:r>
            <a:r>
              <a:rPr lang="ru-RU" sz="2200" dirty="0" err="1">
                <a:latin typeface="Arial" panose="020B0604020202020204" pitchFamily="34" charset="0"/>
                <a:cs typeface="Arial" panose="020B0604020202020204" pitchFamily="34" charset="0"/>
              </a:rPr>
              <a:t>концентрації</a:t>
            </a:r>
            <a:r>
              <a:rPr lang="ru-RU" sz="2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200" dirty="0" err="1">
                <a:latin typeface="Arial" panose="020B0604020202020204" pitchFamily="34" charset="0"/>
                <a:cs typeface="Arial" panose="020B0604020202020204" pitchFamily="34" charset="0"/>
              </a:rPr>
              <a:t>реагуючих</a:t>
            </a:r>
            <a:r>
              <a:rPr lang="ru-RU" sz="2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200" dirty="0" err="1">
                <a:latin typeface="Arial" panose="020B0604020202020204" pitchFamily="34" charset="0"/>
                <a:cs typeface="Arial" panose="020B0604020202020204" pitchFamily="34" charset="0"/>
              </a:rPr>
              <a:t>речовин</a:t>
            </a:r>
            <a:r>
              <a:rPr lang="ru-RU" sz="22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>
              <a:spcBef>
                <a:spcPts val="0"/>
              </a:spcBef>
            </a:pPr>
            <a:r>
              <a:rPr lang="ru-RU" sz="2200" dirty="0" err="1">
                <a:latin typeface="Arial" panose="020B0604020202020204" pitchFamily="34" charset="0"/>
                <a:cs typeface="Arial" panose="020B0604020202020204" pitchFamily="34" charset="0"/>
              </a:rPr>
              <a:t>Математичне</a:t>
            </a:r>
            <a:r>
              <a:rPr lang="ru-RU" sz="2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200" dirty="0" err="1">
                <a:latin typeface="Arial" panose="020B0604020202020204" pitchFamily="34" charset="0"/>
                <a:cs typeface="Arial" panose="020B0604020202020204" pitchFamily="34" charset="0"/>
              </a:rPr>
              <a:t>вираження</a:t>
            </a:r>
            <a:r>
              <a:rPr lang="ru-RU" sz="2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200" dirty="0" err="1">
                <a:latin typeface="Arial" panose="020B0604020202020204" pitchFamily="34" charset="0"/>
                <a:cs typeface="Arial" panose="020B0604020202020204" pitchFamily="34" charset="0"/>
              </a:rPr>
              <a:t>цієї</a:t>
            </a:r>
            <a:r>
              <a:rPr lang="ru-RU" sz="2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200" dirty="0" err="1">
                <a:latin typeface="Arial" panose="020B0604020202020204" pitchFamily="34" charset="0"/>
                <a:cs typeface="Arial" panose="020B0604020202020204" pitchFamily="34" charset="0"/>
              </a:rPr>
              <a:t>залежності</a:t>
            </a:r>
            <a:r>
              <a:rPr lang="ru-RU" sz="2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200" dirty="0" err="1">
                <a:latin typeface="Arial" panose="020B0604020202020204" pitchFamily="34" charset="0"/>
                <a:cs typeface="Arial" panose="020B0604020202020204" pitchFamily="34" charset="0"/>
              </a:rPr>
              <a:t>називається</a:t>
            </a:r>
            <a:r>
              <a:rPr lang="ru-RU" sz="2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200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кінетичним</a:t>
            </a:r>
            <a:r>
              <a:rPr lang="ru-RU" sz="2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200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рівнянням</a:t>
            </a:r>
            <a:r>
              <a:rPr lang="ru-RU" sz="2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200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реакції</a:t>
            </a:r>
            <a:r>
              <a:rPr lang="ru-RU" sz="2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>
              <a:spcBef>
                <a:spcPts val="0"/>
              </a:spcBef>
            </a:pPr>
            <a:r>
              <a:rPr lang="ru-RU" sz="2200" dirty="0">
                <a:latin typeface="Arial" panose="020B0604020202020204" pitchFamily="34" charset="0"/>
                <a:cs typeface="Arial" panose="020B0604020202020204" pitchFamily="34" charset="0"/>
              </a:rPr>
              <a:t>Вид </a:t>
            </a:r>
            <a:r>
              <a:rPr lang="ru-RU" sz="2200" dirty="0" err="1">
                <a:latin typeface="Arial" panose="020B0604020202020204" pitchFamily="34" charset="0"/>
                <a:cs typeface="Arial" panose="020B0604020202020204" pitchFamily="34" charset="0"/>
              </a:rPr>
              <a:t>рівняння</a:t>
            </a:r>
            <a:r>
              <a:rPr lang="ru-RU" sz="2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200" dirty="0" err="1">
                <a:latin typeface="Arial" panose="020B0604020202020204" pitchFamily="34" charset="0"/>
                <a:cs typeface="Arial" panose="020B0604020202020204" pitchFamily="34" charset="0"/>
              </a:rPr>
              <a:t>складний</a:t>
            </a:r>
            <a:r>
              <a:rPr lang="ru-RU" sz="2200" dirty="0">
                <a:latin typeface="Arial" panose="020B0604020202020204" pitchFamily="34" charset="0"/>
                <a:cs typeface="Arial" panose="020B0604020202020204" pitchFamily="34" charset="0"/>
              </a:rPr>
              <a:t> і </a:t>
            </a:r>
            <a:r>
              <a:rPr lang="ru-RU" sz="2200" dirty="0" err="1">
                <a:latin typeface="Arial" panose="020B0604020202020204" pitchFamily="34" charset="0"/>
                <a:cs typeface="Arial" panose="020B0604020202020204" pitchFamily="34" charset="0"/>
              </a:rPr>
              <a:t>визначається</a:t>
            </a:r>
            <a:r>
              <a:rPr lang="ru-RU" sz="2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200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механізмом</a:t>
            </a:r>
            <a:r>
              <a:rPr lang="ru-RU" sz="2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200" dirty="0" err="1">
                <a:latin typeface="Arial" panose="020B0604020202020204" pitchFamily="34" charset="0"/>
                <a:cs typeface="Arial" panose="020B0604020202020204" pitchFamily="34" charset="0"/>
              </a:rPr>
              <a:t>реакції</a:t>
            </a:r>
            <a:r>
              <a:rPr lang="ru-RU" sz="22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>
              <a:spcBef>
                <a:spcPts val="0"/>
              </a:spcBef>
            </a:pPr>
            <a:r>
              <a:rPr lang="ru-RU" sz="2200" dirty="0">
                <a:latin typeface="Arial" panose="020B0604020202020204" pitchFamily="34" charset="0"/>
                <a:cs typeface="Arial" panose="020B0604020202020204" pitchFamily="34" charset="0"/>
              </a:rPr>
              <a:t>Для </a:t>
            </a:r>
            <a:r>
              <a:rPr lang="ru-RU" sz="2200" dirty="0" err="1">
                <a:latin typeface="Arial" panose="020B0604020202020204" pitchFamily="34" charset="0"/>
                <a:cs typeface="Arial" panose="020B0604020202020204" pitchFamily="34" charset="0"/>
              </a:rPr>
              <a:t>простих</a:t>
            </a:r>
            <a:r>
              <a:rPr lang="ru-RU" sz="2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200" dirty="0" err="1">
                <a:latin typeface="Arial" panose="020B0604020202020204" pitchFamily="34" charset="0"/>
                <a:cs typeface="Arial" panose="020B0604020202020204" pitchFamily="34" charset="0"/>
              </a:rPr>
              <a:t>реакцій</a:t>
            </a:r>
            <a:r>
              <a:rPr lang="ru-RU" sz="2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200" dirty="0" err="1">
                <a:latin typeface="Arial" panose="020B0604020202020204" pitchFamily="34" charset="0"/>
                <a:cs typeface="Arial" panose="020B0604020202020204" pitchFamily="34" charset="0"/>
              </a:rPr>
              <a:t>кінетичне</a:t>
            </a:r>
            <a:r>
              <a:rPr lang="ru-RU" sz="2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200" dirty="0" err="1">
                <a:latin typeface="Arial" panose="020B0604020202020204" pitchFamily="34" charset="0"/>
                <a:cs typeface="Arial" panose="020B0604020202020204" pitchFamily="34" charset="0"/>
              </a:rPr>
              <a:t>рівняння</a:t>
            </a:r>
            <a:r>
              <a:rPr lang="ru-RU" sz="2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200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визначається</a:t>
            </a:r>
            <a:r>
              <a:rPr lang="ru-RU" sz="2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законом </a:t>
            </a:r>
            <a:r>
              <a:rPr lang="ru-RU" sz="2200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діючих</a:t>
            </a:r>
            <a:r>
              <a:rPr lang="ru-RU" sz="2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200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мас</a:t>
            </a:r>
            <a:r>
              <a:rPr lang="ru-RU" sz="2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- </a:t>
            </a:r>
            <a:r>
              <a:rPr lang="ru-RU" sz="2200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основним</a:t>
            </a:r>
            <a:r>
              <a:rPr lang="ru-RU" sz="2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законом </a:t>
            </a:r>
            <a:r>
              <a:rPr lang="ru-RU" sz="2200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хімічної</a:t>
            </a:r>
            <a:r>
              <a:rPr lang="ru-RU" sz="2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200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кінетики</a:t>
            </a:r>
            <a:r>
              <a:rPr lang="ru-RU" sz="2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200" dirty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ru-RU" sz="2200" dirty="0" err="1">
                <a:latin typeface="Arial" panose="020B0604020202020204" pitchFamily="34" charset="0"/>
                <a:cs typeface="Arial" panose="020B0604020202020204" pitchFamily="34" charset="0"/>
              </a:rPr>
              <a:t>норвежці</a:t>
            </a:r>
            <a:r>
              <a:rPr lang="ru-RU" sz="2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200" dirty="0" err="1">
                <a:latin typeface="Arial" panose="020B0604020202020204" pitchFamily="34" charset="0"/>
                <a:cs typeface="Arial" panose="020B0604020202020204" pitchFamily="34" charset="0"/>
              </a:rPr>
              <a:t>К.Гульберг</a:t>
            </a:r>
            <a:r>
              <a:rPr lang="ru-RU" sz="2200" dirty="0">
                <a:latin typeface="Arial" panose="020B0604020202020204" pitchFamily="34" charset="0"/>
                <a:cs typeface="Arial" panose="020B0604020202020204" pitchFamily="34" charset="0"/>
              </a:rPr>
              <a:t> і </a:t>
            </a:r>
            <a:r>
              <a:rPr lang="ru-RU" sz="2200" dirty="0" err="1">
                <a:latin typeface="Arial" panose="020B0604020202020204" pitchFamily="34" charset="0"/>
                <a:cs typeface="Arial" panose="020B0604020202020204" pitchFamily="34" charset="0"/>
              </a:rPr>
              <a:t>П.Вааге</a:t>
            </a:r>
            <a:r>
              <a:rPr lang="ru-RU" sz="2200" dirty="0">
                <a:latin typeface="Arial" panose="020B0604020202020204" pitchFamily="34" charset="0"/>
                <a:cs typeface="Arial" panose="020B0604020202020204" pitchFamily="34" charset="0"/>
              </a:rPr>
              <a:t>, 1864-1867 </a:t>
            </a:r>
            <a:r>
              <a:rPr lang="ru-RU" sz="2200" dirty="0" err="1">
                <a:latin typeface="Arial" panose="020B0604020202020204" pitchFamily="34" charset="0"/>
                <a:cs typeface="Arial" panose="020B0604020202020204" pitchFamily="34" charset="0"/>
              </a:rPr>
              <a:t>рр</a:t>
            </a:r>
            <a:r>
              <a:rPr lang="ru-RU" sz="2200" dirty="0">
                <a:latin typeface="Arial" panose="020B0604020202020204" pitchFamily="34" charset="0"/>
                <a:cs typeface="Arial" panose="020B0604020202020204" pitchFamily="34" charset="0"/>
              </a:rPr>
              <a:t>.): 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200" b="1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Швидкість</a:t>
            </a:r>
            <a:r>
              <a:rPr lang="ru-RU" sz="22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200" b="1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хімічної</a:t>
            </a:r>
            <a:r>
              <a:rPr lang="ru-RU" sz="22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200" b="1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реакції</a:t>
            </a:r>
            <a:r>
              <a:rPr lang="ru-RU" sz="22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при </a:t>
            </a:r>
            <a:r>
              <a:rPr lang="ru-RU" sz="2200" b="1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постійній</a:t>
            </a:r>
            <a:r>
              <a:rPr lang="ru-RU" sz="22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200" b="1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температурі</a:t>
            </a:r>
            <a:r>
              <a:rPr lang="ru-RU" sz="22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прямо </a:t>
            </a:r>
            <a:r>
              <a:rPr lang="ru-RU" sz="2200" b="1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пропорційна</a:t>
            </a:r>
            <a:r>
              <a:rPr lang="ru-RU" sz="22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200" b="1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добутку</a:t>
            </a:r>
            <a:r>
              <a:rPr lang="ru-RU" sz="22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200" b="1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концентрації</a:t>
            </a:r>
            <a:r>
              <a:rPr lang="ru-RU" sz="22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200" b="1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реагуючих</a:t>
            </a:r>
            <a:r>
              <a:rPr lang="ru-RU" sz="22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200" b="1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речовин</a:t>
            </a:r>
            <a:r>
              <a:rPr lang="ru-RU" sz="22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в ступенях, </a:t>
            </a:r>
            <a:r>
              <a:rPr lang="ru-RU" sz="2200" b="1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рівних</a:t>
            </a:r>
            <a:r>
              <a:rPr lang="ru-RU" sz="22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200" b="1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їх</a:t>
            </a:r>
            <a:r>
              <a:rPr lang="ru-RU" sz="22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200" b="1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стехіометричним</a:t>
            </a:r>
            <a:r>
              <a:rPr lang="ru-RU" sz="22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200" b="1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коефіцієнтам</a:t>
            </a:r>
            <a:r>
              <a:rPr lang="ru-RU" sz="22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2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>
              <a:lnSpc>
                <a:spcPct val="80000"/>
              </a:lnSpc>
            </a:pPr>
            <a:endParaRPr lang="ru-RU" sz="2200" dirty="0"/>
          </a:p>
          <a:p>
            <a:pPr>
              <a:lnSpc>
                <a:spcPct val="80000"/>
              </a:lnSpc>
            </a:pPr>
            <a:endParaRPr lang="ru-RU" sz="2200" dirty="0"/>
          </a:p>
          <a:p>
            <a:pPr>
              <a:lnSpc>
                <a:spcPct val="80000"/>
              </a:lnSpc>
            </a:pPr>
            <a:endParaRPr lang="ru-RU" sz="2200" dirty="0"/>
          </a:p>
          <a:p>
            <a:pPr>
              <a:lnSpc>
                <a:spcPct val="80000"/>
              </a:lnSpc>
            </a:pPr>
            <a:endParaRPr lang="ru-RU" sz="2200" dirty="0"/>
          </a:p>
        </p:txBody>
      </p:sp>
      <p:pic>
        <p:nvPicPr>
          <p:cNvPr id="50179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761754" y="5218112"/>
            <a:ext cx="1403350" cy="163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852995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>
                <a:extLst>
                  <a:ext uri="{FF2B5EF4-FFF2-40B4-BE49-F238E27FC236}">
                    <a16:creationId xmlns:a16="http://schemas.microsoft.com/office/drawing/2014/main" xmlns="" id="{5C6CFD61-7206-4B59-B055-4A6A83BCC655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42203" y="0"/>
                <a:ext cx="6516216" cy="6858000"/>
              </a:xfrm>
            </p:spPr>
            <p:txBody>
              <a:bodyPr/>
              <a:lstStyle/>
              <a:p>
                <a:pPr marL="0" indent="0">
                  <a:buNone/>
                </a:pPr>
                <a:endParaRPr lang="ru-RU" sz="2000" dirty="0" smtClean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/>
                          <a:cs typeface="Arial" panose="020B0604020202020204" pitchFamily="34" charset="0"/>
                        </a:rPr>
                        <m:t>𝑣</m:t>
                      </m:r>
                      <m:r>
                        <a:rPr lang="en-US" i="1">
                          <a:latin typeface="Cambria Math"/>
                          <a:cs typeface="Arial" panose="020B0604020202020204" pitchFamily="34" charset="0"/>
                        </a:rPr>
                        <m:t>=−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/>
                              <a:cs typeface="Arial" panose="020B0604020202020204" pitchFamily="34" charset="0"/>
                            </a:rPr>
                            <m:t>𝑑𝑐</m:t>
                          </m:r>
                        </m:num>
                        <m:den>
                          <m:r>
                            <a:rPr lang="en-US" i="1">
                              <a:latin typeface="Cambria Math"/>
                              <a:cs typeface="Arial" panose="020B0604020202020204" pitchFamily="34" charset="0"/>
                            </a:rPr>
                            <m:t>𝑑𝑡</m:t>
                          </m:r>
                        </m:den>
                      </m:f>
                      <m:r>
                        <a:rPr lang="en-US" i="1">
                          <a:latin typeface="Cambria Math"/>
                          <a:cs typeface="Arial" panose="020B0604020202020204" pitchFamily="34" charset="0"/>
                        </a:rPr>
                        <m:t>=</m:t>
                      </m:r>
                      <m:r>
                        <a:rPr lang="en-US" i="1">
                          <a:latin typeface="Cambria Math"/>
                          <a:cs typeface="Arial" panose="020B0604020202020204" pitchFamily="34" charset="0"/>
                        </a:rPr>
                        <m:t>𝐾</m:t>
                      </m:r>
                      <m:r>
                        <a:rPr lang="en-US" i="1">
                          <a:latin typeface="Cambria Math"/>
                          <a:ea typeface="Cambria Math"/>
                          <a:cs typeface="Arial" panose="020B0604020202020204" pitchFamily="34" charset="0"/>
                        </a:rPr>
                        <m:t>∙</m:t>
                      </m:r>
                      <m:sSubSup>
                        <m:sSubSupPr>
                          <m:ctrlPr>
                            <a:rPr lang="en-US" i="1">
                              <a:latin typeface="Cambria Math" panose="02040503050406030204" pitchFamily="18" charset="0"/>
                              <a:ea typeface="Cambria Math"/>
                              <a:cs typeface="Arial" panose="020B0604020202020204" pitchFamily="34" charset="0"/>
                            </a:rPr>
                          </m:ctrlPr>
                        </m:sSubSupPr>
                        <m:e>
                          <m:r>
                            <a:rPr lang="en-US" i="1">
                              <a:latin typeface="Cambria Math"/>
                              <a:ea typeface="Cambria Math"/>
                              <a:cs typeface="Arial" panose="020B0604020202020204" pitchFamily="34" charset="0"/>
                            </a:rPr>
                            <m:t>𝐶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  <a:ea typeface="Cambria Math"/>
                              <a:cs typeface="Arial" panose="020B0604020202020204" pitchFamily="34" charset="0"/>
                            </a:rPr>
                            <m:t>𝐴</m:t>
                          </m:r>
                        </m:sub>
                        <m:sup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Cambria Math"/>
                                  <a:cs typeface="Arial" panose="020B0604020202020204" pitchFamily="34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/>
                                  <a:ea typeface="Cambria Math"/>
                                  <a:cs typeface="Arial" panose="020B0604020202020204" pitchFamily="34" charset="0"/>
                                </a:rPr>
                                <m:t>𝑣</m:t>
                              </m:r>
                            </m:e>
                            <m:sub>
                              <m:r>
                                <a:rPr lang="en-US" i="1">
                                  <a:latin typeface="Cambria Math"/>
                                  <a:ea typeface="Cambria Math"/>
                                  <a:cs typeface="Arial" panose="020B0604020202020204" pitchFamily="34" charset="0"/>
                                </a:rPr>
                                <m:t>1</m:t>
                              </m:r>
                            </m:sub>
                          </m:sSub>
                        </m:sup>
                      </m:sSubSup>
                      <m:r>
                        <a:rPr lang="en-US" i="1">
                          <a:latin typeface="Cambria Math"/>
                          <a:ea typeface="Cambria Math"/>
                          <a:cs typeface="Arial" panose="020B0604020202020204" pitchFamily="34" charset="0"/>
                        </a:rPr>
                        <m:t>∙</m:t>
                      </m:r>
                      <m:sSubSup>
                        <m:sSubSupPr>
                          <m:ctrlPr>
                            <a:rPr lang="en-US" i="1">
                              <a:latin typeface="Cambria Math" panose="02040503050406030204" pitchFamily="18" charset="0"/>
                              <a:ea typeface="Cambria Math"/>
                              <a:cs typeface="Arial" panose="020B0604020202020204" pitchFamily="34" charset="0"/>
                            </a:rPr>
                          </m:ctrlPr>
                        </m:sSubSupPr>
                        <m:e>
                          <m:r>
                            <a:rPr lang="en-US" i="1">
                              <a:latin typeface="Cambria Math"/>
                              <a:ea typeface="Cambria Math"/>
                              <a:cs typeface="Arial" panose="020B0604020202020204" pitchFamily="34" charset="0"/>
                            </a:rPr>
                            <m:t>𝐶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  <a:ea typeface="Cambria Math"/>
                              <a:cs typeface="Arial" panose="020B0604020202020204" pitchFamily="34" charset="0"/>
                            </a:rPr>
                            <m:t>𝐵</m:t>
                          </m:r>
                        </m:sub>
                        <m:sup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Cambria Math"/>
                                  <a:cs typeface="Arial" panose="020B0604020202020204" pitchFamily="34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/>
                                  <a:ea typeface="Cambria Math"/>
                                  <a:cs typeface="Arial" panose="020B0604020202020204" pitchFamily="34" charset="0"/>
                                </a:rPr>
                                <m:t>𝑣</m:t>
                              </m:r>
                            </m:e>
                            <m:sub>
                              <m:r>
                                <a:rPr lang="en-US" i="1">
                                  <a:latin typeface="Cambria Math"/>
                                  <a:ea typeface="Cambria Math"/>
                                  <a:cs typeface="Arial" panose="020B0604020202020204" pitchFamily="34" charset="0"/>
                                </a:rPr>
                                <m:t>2</m:t>
                              </m:r>
                            </m:sub>
                          </m:sSub>
                        </m:sup>
                      </m:sSubSup>
                    </m:oMath>
                  </m:oMathPara>
                </a14:m>
                <a:endParaRPr lang="uk-UA" sz="2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0" indent="0">
                  <a:buNone/>
                </a:pPr>
                <a:r>
                  <a:rPr lang="uk-UA" sz="1600" dirty="0">
                    <a:latin typeface="Arial" panose="020B0604020202020204" pitchFamily="34" charset="0"/>
                    <a:cs typeface="Arial" panose="020B0604020202020204" pitchFamily="34" charset="0"/>
                  </a:rPr>
                  <a:t>К ‒фундаментальний кінетичний параметр:</a:t>
                </a:r>
              </a:p>
              <a:p>
                <a:r>
                  <a:rPr lang="uk-UA" sz="1600" dirty="0">
                    <a:latin typeface="Arial" panose="020B0604020202020204" pitchFamily="34" charset="0"/>
                    <a:cs typeface="Arial" panose="020B0604020202020204" pitchFamily="34" charset="0"/>
                  </a:rPr>
                  <a:t>константа швидкості хімічної реакції</a:t>
                </a:r>
              </a:p>
              <a:p>
                <a:r>
                  <a:rPr lang="uk-UA" sz="1600" dirty="0">
                    <a:latin typeface="Arial" panose="020B0604020202020204" pitchFamily="34" charset="0"/>
                    <a:cs typeface="Arial" panose="020B0604020202020204" pitchFamily="34" charset="0"/>
                  </a:rPr>
                  <a:t>коефіцієнт пропорційності залежить від природи реагуючих речовин і від Т</a:t>
                </a:r>
              </a:p>
              <a:p>
                <a:r>
                  <a:rPr lang="uk-UA" sz="1600" dirty="0">
                    <a:latin typeface="Arial" panose="020B0604020202020204" pitchFamily="34" charset="0"/>
                    <a:cs typeface="Arial" panose="020B0604020202020204" pitchFamily="34" charset="0"/>
                  </a:rPr>
                  <a:t>не залежить від концентрацій реагуючих речовин</a:t>
                </a:r>
              </a:p>
              <a:p>
                <a:r>
                  <a:rPr lang="uk-UA" sz="1600" dirty="0">
                    <a:latin typeface="Arial" panose="020B0604020202020204" pitchFamily="34" charset="0"/>
                    <a:cs typeface="Arial" panose="020B0604020202020204" pitchFamily="34" charset="0"/>
                  </a:rPr>
                  <a:t>значення К зберігається постійним для даної реакції в обраних умовах</a:t>
                </a:r>
              </a:p>
              <a:p>
                <a:r>
                  <a:rPr lang="uk-UA" sz="1600" dirty="0">
                    <a:latin typeface="Arial" panose="020B0604020202020204" pitchFamily="34" charset="0"/>
                    <a:cs typeface="Arial" panose="020B0604020202020204" pitchFamily="34" charset="0"/>
                  </a:rPr>
                  <a:t>дає можливість кількісно порівнювати швидкості різних хімічних реакцій</a:t>
                </a:r>
              </a:p>
              <a:p>
                <a:r>
                  <a:rPr lang="uk-UA" sz="1600" dirty="0">
                    <a:latin typeface="Arial" panose="020B0604020202020204" pitchFamily="34" charset="0"/>
                    <a:cs typeface="Arial" panose="020B0604020202020204" pitchFamily="34" charset="0"/>
                  </a:rPr>
                  <a:t>чисельно дорівнює швидкості хімічної реакції при концентраціях всіх реагуючих речовин, рівних  1 моль / л</a:t>
                </a:r>
              </a:p>
              <a:p>
                <a:pPr marL="0" indent="0">
                  <a:buNone/>
                </a:pPr>
                <a:endParaRPr lang="uk-UA" sz="16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0" indent="0">
                  <a:buNone/>
                </a:pPr>
                <a:r>
                  <a:rPr lang="uk-UA" sz="1600" dirty="0">
                    <a:latin typeface="Arial" panose="020B0604020202020204" pitchFamily="34" charset="0"/>
                    <a:cs typeface="Arial" panose="020B0604020202020204" pitchFamily="34" charset="0"/>
                  </a:rPr>
                  <a:t>Приклад: у загальному випадку, для реакції:</a:t>
                </a:r>
              </a:p>
              <a:p>
                <a:pPr marL="0" indent="0" algn="ctr">
                  <a:buNone/>
                </a:pPr>
                <a:r>
                  <a:rPr lang="ru-RU" sz="1600" dirty="0">
                    <a:latin typeface="Arial" panose="020B0604020202020204" pitchFamily="34" charset="0"/>
                    <a:cs typeface="Arial" panose="020B0604020202020204" pitchFamily="34" charset="0"/>
                  </a:rPr>
                  <a:t>а</a:t>
                </a:r>
                <a:r>
                  <a:rPr lang="uk-UA" sz="16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А+бБ+сС</a:t>
                </a:r>
                <a:r>
                  <a:rPr lang="uk-UA" sz="1600" dirty="0">
                    <a:latin typeface="Arial" panose="020B0604020202020204" pitchFamily="34" charset="0"/>
                    <a:cs typeface="Arial" panose="020B0604020202020204" pitchFamily="34" charset="0"/>
                  </a:rPr>
                  <a:t>=</a:t>
                </a:r>
                <a:r>
                  <a:rPr lang="uk-UA" sz="16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дД+еЕ</a:t>
                </a:r>
                <a:endParaRPr lang="uk-UA" sz="16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0" indent="0">
                  <a:spcBef>
                    <a:spcPts val="0"/>
                  </a:spcBef>
                  <a:buNone/>
                </a:pPr>
                <a:r>
                  <a:rPr lang="uk-UA" sz="1600" dirty="0">
                    <a:latin typeface="Arial" panose="020B0604020202020204" pitchFamily="34" charset="0"/>
                    <a:cs typeface="Arial" panose="020B0604020202020204" pitchFamily="34" charset="0"/>
                  </a:rPr>
                  <a:t>кінетичне рівняння записують так</a:t>
                </a:r>
              </a:p>
              <a:p>
                <a:pPr marL="0" indent="0">
                  <a:spcBef>
                    <a:spcPts val="0"/>
                  </a:spcBef>
                  <a:buNone/>
                </a:pPr>
                <a:r>
                  <a:rPr lang="uk-UA" sz="1600" dirty="0">
                    <a:latin typeface="Arial" panose="020B0604020202020204" pitchFamily="34" charset="0"/>
                    <a:cs typeface="Arial" panose="020B0604020202020204" pitchFamily="34" charset="0"/>
                  </a:rPr>
                  <a:t>в конкретному випадку</a:t>
                </a:r>
              </a:p>
              <a:p>
                <a:pPr marL="0" indent="0">
                  <a:spcBef>
                    <a:spcPts val="0"/>
                  </a:spcBef>
                  <a:buNone/>
                </a:pPr>
                <a:r>
                  <a:rPr lang="uk-UA" sz="1600" dirty="0">
                    <a:latin typeface="Arial" panose="020B0604020202020204" pitchFamily="34" charset="0"/>
                    <a:cs typeface="Arial" panose="020B0604020202020204" pitchFamily="34" charset="0"/>
                  </a:rPr>
                  <a:t>кінетичне рівняння відповідно:</a:t>
                </a:r>
                <a:r>
                  <a:rPr lang="en-US" sz="2800" i="1" dirty="0">
                    <a:solidFill>
                      <a:srgbClr val="FF0000"/>
                    </a:solidFill>
                    <a:latin typeface="Bodoni MT" panose="02070603080606020203" pitchFamily="18" charset="0"/>
                    <a:cs typeface="Arial" panose="020B0604020202020204" pitchFamily="34" charset="0"/>
                  </a:rPr>
                  <a:t> </a:t>
                </a:r>
                <a:r>
                  <a:rPr lang="en-US" sz="2800" i="1" dirty="0">
                    <a:latin typeface="Bodoni MT" panose="02070603080606020203" pitchFamily="18" charset="0"/>
                    <a:cs typeface="Arial" panose="020B0604020202020204" pitchFamily="34" charset="0"/>
                  </a:rPr>
                  <a:t>v</a:t>
                </a:r>
                <a:r>
                  <a:rPr lang="uk-UA" sz="2000" dirty="0"/>
                  <a:t> </a:t>
                </a:r>
                <a:r>
                  <a:rPr lang="uk-UA" sz="2000" dirty="0">
                    <a:latin typeface="Arial" panose="020B0604020202020204" pitchFamily="34" charset="0"/>
                    <a:cs typeface="Arial" panose="020B0604020202020204" pitchFamily="34" charset="0"/>
                  </a:rPr>
                  <a:t>= </a:t>
                </a:r>
                <a:r>
                  <a:rPr lang="en-US" sz="2000" dirty="0">
                    <a:latin typeface="Arial" panose="020B0604020202020204" pitchFamily="34" charset="0"/>
                    <a:cs typeface="Arial" panose="020B0604020202020204" pitchFamily="34" charset="0"/>
                  </a:rPr>
                  <a:t>k </a:t>
                </a:r>
                <a:r>
                  <a:rPr lang="uk-UA" sz="2000" dirty="0">
                    <a:latin typeface="Arial" panose="020B0604020202020204" pitchFamily="34" charset="0"/>
                    <a:cs typeface="Arial" panose="020B0604020202020204" pitchFamily="34" charset="0"/>
                    <a:sym typeface="Symbol" panose="05050102010706020507" pitchFamily="18" charset="2"/>
                  </a:rPr>
                  <a:t></a:t>
                </a:r>
                <a:r>
                  <a:rPr lang="uk-UA" sz="2000" dirty="0">
                    <a:latin typeface="Arial" panose="020B0604020202020204" pitchFamily="34" charset="0"/>
                    <a:cs typeface="Arial" panose="020B0604020202020204" pitchFamily="34" charset="0"/>
                  </a:rPr>
                  <a:t>А </a:t>
                </a:r>
                <a:r>
                  <a:rPr lang="uk-UA" sz="2000" dirty="0" err="1">
                    <a:latin typeface="Arial" panose="020B0604020202020204" pitchFamily="34" charset="0"/>
                    <a:cs typeface="Arial" panose="020B0604020202020204" pitchFamily="34" charset="0"/>
                    <a:sym typeface="Symbol" panose="05050102010706020507" pitchFamily="18" charset="2"/>
                  </a:rPr>
                  <a:t></a:t>
                </a:r>
                <a:r>
                  <a:rPr lang="uk-UA" sz="2000" baseline="300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а</a:t>
                </a:r>
                <a:r>
                  <a:rPr lang="uk-UA" sz="2000" dirty="0" err="1">
                    <a:latin typeface="Arial" panose="020B0604020202020204" pitchFamily="34" charset="0"/>
                    <a:cs typeface="Arial" panose="020B0604020202020204" pitchFamily="34" charset="0"/>
                    <a:sym typeface="Symbol" panose="05050102010706020507" pitchFamily="18" charset="2"/>
                  </a:rPr>
                  <a:t></a:t>
                </a:r>
                <a:r>
                  <a:rPr lang="uk-UA" sz="20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Б</a:t>
                </a:r>
                <a:r>
                  <a:rPr lang="uk-UA" sz="2000" dirty="0"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uk-UA" sz="2000" dirty="0" err="1">
                    <a:latin typeface="Arial" panose="020B0604020202020204" pitchFamily="34" charset="0"/>
                    <a:cs typeface="Arial" panose="020B0604020202020204" pitchFamily="34" charset="0"/>
                    <a:sym typeface="Symbol" panose="05050102010706020507" pitchFamily="18" charset="2"/>
                  </a:rPr>
                  <a:t></a:t>
                </a:r>
                <a:r>
                  <a:rPr lang="uk-UA" sz="2000" baseline="300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б</a:t>
                </a:r>
                <a:r>
                  <a:rPr lang="uk-UA" sz="2000" dirty="0" err="1">
                    <a:latin typeface="Arial" panose="020B0604020202020204" pitchFamily="34" charset="0"/>
                    <a:cs typeface="Arial" panose="020B0604020202020204" pitchFamily="34" charset="0"/>
                    <a:sym typeface="Symbol" panose="05050102010706020507" pitchFamily="18" charset="2"/>
                  </a:rPr>
                  <a:t></a:t>
                </a:r>
                <a:r>
                  <a:rPr lang="uk-UA" sz="20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С</a:t>
                </a:r>
                <a:r>
                  <a:rPr lang="uk-UA" sz="2000" dirty="0"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uk-UA" sz="2000" dirty="0">
                    <a:latin typeface="Arial" panose="020B0604020202020204" pitchFamily="34" charset="0"/>
                    <a:cs typeface="Arial" panose="020B0604020202020204" pitchFamily="34" charset="0"/>
                    <a:sym typeface="Symbol" panose="05050102010706020507" pitchFamily="18" charset="2"/>
                  </a:rPr>
                  <a:t></a:t>
                </a:r>
                <a:r>
                  <a:rPr lang="uk-UA" sz="2000" baseline="30000" dirty="0">
                    <a:latin typeface="Arial" panose="020B0604020202020204" pitchFamily="34" charset="0"/>
                    <a:cs typeface="Arial" panose="020B0604020202020204" pitchFamily="34" charset="0"/>
                  </a:rPr>
                  <a:t>с</a:t>
                </a:r>
                <a:r>
                  <a:rPr lang="uk-UA" sz="2000" dirty="0"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endParaRPr lang="en-US" sz="2000" dirty="0" smtClean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3" name="Объект 2">
                <a:extLst>
                  <a:ext uri="{FF2B5EF4-FFF2-40B4-BE49-F238E27FC236}">
                    <a16:creationId xmlns="" xmlns:a16="http://schemas.microsoft.com/office/drawing/2014/main" xmlns:a14="http://schemas.microsoft.com/office/drawing/2010/main" id="{5C6CFD61-7206-4B59-B055-4A6A83BCC65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2203" y="0"/>
                <a:ext cx="6516216" cy="6858000"/>
              </a:xfrm>
              <a:blipFill rotWithShape="0">
                <a:blip r:embed="rId2"/>
                <a:stretch>
                  <a:fillRect l="-561" r="-842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3">
            <a:extLst>
              <a:ext uri="{FF2B5EF4-FFF2-40B4-BE49-F238E27FC236}">
                <a16:creationId xmlns:a16="http://schemas.microsoft.com/office/drawing/2014/main" xmlns="" id="{BE09740E-0883-48CE-BD1F-5F44AD6F4B0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  <a14:imgEffect>
                      <a14:colorTemperature colorTemp="6534"/>
                    </a14:imgEffect>
                    <a14:imgEffect>
                      <a14:saturation sat="400000"/>
                    </a14:imgEffect>
                  </a14:imgLayer>
                </a14:imgProps>
              </a:ext>
            </a:extLst>
          </a:blip>
          <a:srcRect t="23074" r="25437" b="15395"/>
          <a:stretch/>
        </p:blipFill>
        <p:spPr bwMode="auto">
          <a:xfrm>
            <a:off x="6210667" y="260648"/>
            <a:ext cx="2964330" cy="2736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397306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49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26988"/>
            <a:ext cx="1476375" cy="1287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Левая фигурная скобка 3"/>
          <p:cNvSpPr/>
          <p:nvPr/>
        </p:nvSpPr>
        <p:spPr>
          <a:xfrm>
            <a:off x="1474788" y="-26988"/>
            <a:ext cx="358775" cy="1260476"/>
          </a:xfrm>
          <a:prstGeom prst="leftBrac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7651" name="TextBox 4"/>
          <p:cNvSpPr txBox="1">
            <a:spLocks noChangeArrowheads="1"/>
          </p:cNvSpPr>
          <p:nvPr/>
        </p:nvSpPr>
        <p:spPr bwMode="auto">
          <a:xfrm>
            <a:off x="1692275" y="255588"/>
            <a:ext cx="6119813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dirty="0" err="1"/>
              <a:t>зміна</a:t>
            </a:r>
            <a:r>
              <a:rPr lang="ru-RU" dirty="0"/>
              <a:t> </a:t>
            </a:r>
            <a:r>
              <a:rPr lang="ru-RU" dirty="0" err="1"/>
              <a:t>хім</a:t>
            </a:r>
            <a:r>
              <a:rPr lang="ru-RU" dirty="0"/>
              <a:t>. складу </a:t>
            </a:r>
            <a:r>
              <a:rPr lang="ru-RU" dirty="0" err="1"/>
              <a:t>поживних</a:t>
            </a:r>
            <a:r>
              <a:rPr lang="ru-RU" dirty="0"/>
              <a:t> </a:t>
            </a:r>
            <a:r>
              <a:rPr lang="ru-RU" dirty="0" err="1"/>
              <a:t>речовин</a:t>
            </a:r>
            <a:r>
              <a:rPr lang="ru-RU" dirty="0"/>
              <a:t>, </a:t>
            </a:r>
            <a:r>
              <a:rPr lang="ru-RU" dirty="0" err="1"/>
              <a:t>лікарські</a:t>
            </a:r>
            <a:r>
              <a:rPr lang="ru-RU" dirty="0"/>
              <a:t> </a:t>
            </a:r>
            <a:r>
              <a:rPr lang="ru-RU" dirty="0" err="1"/>
              <a:t>утворення</a:t>
            </a:r>
            <a:r>
              <a:rPr lang="ru-RU" dirty="0"/>
              <a:t> </a:t>
            </a:r>
            <a:r>
              <a:rPr lang="ru-RU" dirty="0" err="1"/>
              <a:t>нових</a:t>
            </a:r>
            <a:r>
              <a:rPr lang="ru-RU" dirty="0"/>
              <a:t> </a:t>
            </a:r>
            <a:r>
              <a:rPr lang="ru-RU" dirty="0" err="1"/>
              <a:t>хімічних</a:t>
            </a:r>
            <a:r>
              <a:rPr lang="ru-RU" dirty="0"/>
              <a:t> </a:t>
            </a:r>
            <a:r>
              <a:rPr lang="ru-RU" dirty="0" err="1"/>
              <a:t>сполук</a:t>
            </a:r>
            <a:endParaRPr lang="ru-RU" dirty="0"/>
          </a:p>
        </p:txBody>
      </p:sp>
      <p:pic>
        <p:nvPicPr>
          <p:cNvPr id="27652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7524750" y="0"/>
            <a:ext cx="377825" cy="1292225"/>
          </a:xfrm>
        </p:spPr>
      </p:pic>
      <p:sp>
        <p:nvSpPr>
          <p:cNvPr id="6" name="Стрелка вправо 5"/>
          <p:cNvSpPr/>
          <p:nvPr/>
        </p:nvSpPr>
        <p:spPr>
          <a:xfrm>
            <a:off x="7861300" y="501650"/>
            <a:ext cx="339725" cy="34766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7654" name="TextBox 6"/>
          <p:cNvSpPr txBox="1">
            <a:spLocks noChangeArrowheads="1"/>
          </p:cNvSpPr>
          <p:nvPr/>
        </p:nvSpPr>
        <p:spPr bwMode="auto">
          <a:xfrm>
            <a:off x="8151813" y="90488"/>
            <a:ext cx="992187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400" dirty="0"/>
              <a:t>для норм.</a:t>
            </a:r>
          </a:p>
          <a:p>
            <a:r>
              <a:rPr lang="ru-RU" sz="1400" dirty="0" err="1"/>
              <a:t>життєдіяльності</a:t>
            </a:r>
            <a:endParaRPr lang="ru-RU" sz="1400" dirty="0"/>
          </a:p>
        </p:txBody>
      </p:sp>
      <p:sp>
        <p:nvSpPr>
          <p:cNvPr id="27655" name="TextBox 7"/>
          <p:cNvSpPr txBox="1">
            <a:spLocks noChangeArrowheads="1"/>
          </p:cNvSpPr>
          <p:nvPr/>
        </p:nvSpPr>
        <p:spPr bwMode="auto">
          <a:xfrm>
            <a:off x="900113" y="1270000"/>
            <a:ext cx="686893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dirty="0"/>
              <a:t>ОБМІН РЕЧОВИН І ЕНЕРГІЇ - ОСНОВНИЙ ПРИНЦИП ЖИТТЯ</a:t>
            </a:r>
          </a:p>
        </p:txBody>
      </p:sp>
      <p:sp>
        <p:nvSpPr>
          <p:cNvPr id="27656" name="TextBox 8"/>
          <p:cNvSpPr txBox="1">
            <a:spLocks noChangeArrowheads="1"/>
          </p:cNvSpPr>
          <p:nvPr/>
        </p:nvSpPr>
        <p:spPr bwMode="auto">
          <a:xfrm>
            <a:off x="6350" y="1700213"/>
            <a:ext cx="8958263" cy="48013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 dirty="0" err="1">
                <a:solidFill>
                  <a:srgbClr val="FF0000"/>
                </a:solidFill>
              </a:rPr>
              <a:t>Асиміляція</a:t>
            </a:r>
            <a:r>
              <a:rPr lang="ru-RU" b="1" dirty="0">
                <a:solidFill>
                  <a:srgbClr val="FF0000"/>
                </a:solidFill>
              </a:rPr>
              <a:t> (</a:t>
            </a:r>
            <a:r>
              <a:rPr lang="ru-RU" b="1" dirty="0" err="1">
                <a:solidFill>
                  <a:srgbClr val="FF0000"/>
                </a:solidFill>
              </a:rPr>
              <a:t>анаболізм</a:t>
            </a:r>
            <a:r>
              <a:rPr lang="ru-RU" b="1" dirty="0">
                <a:solidFill>
                  <a:srgbClr val="FF0000"/>
                </a:solidFill>
              </a:rPr>
              <a:t>) </a:t>
            </a:r>
            <a:r>
              <a:rPr lang="ru-RU" dirty="0"/>
              <a:t>- </a:t>
            </a:r>
            <a:r>
              <a:rPr lang="ru-RU" dirty="0" err="1"/>
              <a:t>сукупність</a:t>
            </a:r>
            <a:r>
              <a:rPr lang="ru-RU" dirty="0"/>
              <a:t> </a:t>
            </a:r>
            <a:r>
              <a:rPr lang="ru-RU" dirty="0" err="1"/>
              <a:t>процесів</a:t>
            </a:r>
            <a:r>
              <a:rPr lang="ru-RU" dirty="0"/>
              <a:t>, </a:t>
            </a:r>
            <a:r>
              <a:rPr lang="ru-RU" dirty="0" err="1"/>
              <a:t>які</a:t>
            </a:r>
            <a:r>
              <a:rPr lang="ru-RU" dirty="0"/>
              <a:t> </a:t>
            </a:r>
            <a:r>
              <a:rPr lang="ru-RU" dirty="0" err="1"/>
              <a:t>призводять</a:t>
            </a:r>
            <a:r>
              <a:rPr lang="ru-RU" dirty="0"/>
              <a:t> до </a:t>
            </a:r>
            <a:r>
              <a:rPr lang="ru-RU" dirty="0" err="1"/>
              <a:t>накопичення</a:t>
            </a:r>
            <a:r>
              <a:rPr lang="ru-RU" dirty="0"/>
              <a:t> в живому </a:t>
            </a:r>
            <a:r>
              <a:rPr lang="ru-RU" dirty="0" err="1"/>
              <a:t>організмі</a:t>
            </a:r>
            <a:r>
              <a:rPr lang="ru-RU" dirty="0"/>
              <a:t> ВМС,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володіють</a:t>
            </a:r>
            <a:r>
              <a:rPr lang="ru-RU" dirty="0"/>
              <a:t> запасом </a:t>
            </a:r>
            <a:r>
              <a:rPr lang="ru-RU" dirty="0" err="1"/>
              <a:t>хімічної</a:t>
            </a:r>
            <a:r>
              <a:rPr lang="ru-RU" dirty="0"/>
              <a:t> </a:t>
            </a:r>
            <a:r>
              <a:rPr lang="ru-RU" dirty="0" err="1"/>
              <a:t>енергії</a:t>
            </a:r>
            <a:r>
              <a:rPr lang="ru-RU" dirty="0"/>
              <a:t>.</a:t>
            </a:r>
          </a:p>
          <a:p>
            <a:endParaRPr lang="ru-RU" dirty="0"/>
          </a:p>
          <a:p>
            <a:r>
              <a:rPr lang="ru-RU" b="1" dirty="0" err="1">
                <a:solidFill>
                  <a:srgbClr val="FF0000"/>
                </a:solidFill>
              </a:rPr>
              <a:t>Дисиміляція</a:t>
            </a:r>
            <a:r>
              <a:rPr lang="ru-RU" b="1" dirty="0">
                <a:solidFill>
                  <a:srgbClr val="FF0000"/>
                </a:solidFill>
              </a:rPr>
              <a:t> (</a:t>
            </a:r>
            <a:r>
              <a:rPr lang="ru-RU" b="1" dirty="0" err="1">
                <a:solidFill>
                  <a:srgbClr val="FF0000"/>
                </a:solidFill>
              </a:rPr>
              <a:t>катаболізм</a:t>
            </a:r>
            <a:r>
              <a:rPr lang="ru-RU" b="1" dirty="0">
                <a:solidFill>
                  <a:srgbClr val="FF0000"/>
                </a:solidFill>
              </a:rPr>
              <a:t>) - </a:t>
            </a:r>
            <a:r>
              <a:rPr lang="ru-RU" dirty="0" err="1"/>
              <a:t>протилежний</a:t>
            </a:r>
            <a:r>
              <a:rPr lang="ru-RU" dirty="0"/>
              <a:t> </a:t>
            </a:r>
            <a:r>
              <a:rPr lang="ru-RU" dirty="0" err="1"/>
              <a:t>процес</a:t>
            </a:r>
            <a:r>
              <a:rPr lang="ru-RU" dirty="0"/>
              <a:t> - </a:t>
            </a:r>
            <a:r>
              <a:rPr lang="ru-RU" dirty="0" err="1"/>
              <a:t>процес</a:t>
            </a:r>
            <a:r>
              <a:rPr lang="ru-RU" dirty="0"/>
              <a:t> </a:t>
            </a:r>
            <a:r>
              <a:rPr lang="ru-RU" dirty="0" err="1"/>
              <a:t>деструкції</a:t>
            </a:r>
            <a:r>
              <a:rPr lang="ru-RU" dirty="0"/>
              <a:t> </a:t>
            </a:r>
            <a:r>
              <a:rPr lang="ru-RU" dirty="0" err="1"/>
              <a:t>складних</a:t>
            </a:r>
            <a:r>
              <a:rPr lang="ru-RU" dirty="0"/>
              <a:t> </a:t>
            </a:r>
            <a:r>
              <a:rPr lang="ru-RU" dirty="0" err="1"/>
              <a:t>хімічних</a:t>
            </a:r>
            <a:r>
              <a:rPr lang="ru-RU" dirty="0"/>
              <a:t> </a:t>
            </a:r>
            <a:r>
              <a:rPr lang="ru-RU" dirty="0" err="1"/>
              <a:t>сполук</a:t>
            </a:r>
            <a:r>
              <a:rPr lang="ru-RU" dirty="0"/>
              <a:t> і </a:t>
            </a:r>
            <a:r>
              <a:rPr lang="ru-RU" dirty="0" err="1"/>
              <a:t>виділення</a:t>
            </a:r>
            <a:r>
              <a:rPr lang="ru-RU" dirty="0"/>
              <a:t> </a:t>
            </a:r>
            <a:r>
              <a:rPr lang="ru-RU" dirty="0" err="1"/>
              <a:t>енергії</a:t>
            </a:r>
            <a:r>
              <a:rPr lang="ru-RU" b="1" dirty="0">
                <a:solidFill>
                  <a:srgbClr val="FF0000"/>
                </a:solidFill>
              </a:rPr>
              <a:t>.</a:t>
            </a:r>
          </a:p>
          <a:p>
            <a:endParaRPr lang="ru-RU" dirty="0"/>
          </a:p>
          <a:p>
            <a:r>
              <a:rPr lang="ru-RU" dirty="0"/>
              <a:t>А. </a:t>
            </a:r>
            <a:r>
              <a:rPr lang="ru-RU" dirty="0" err="1"/>
              <a:t>Лавуазьє</a:t>
            </a:r>
            <a:r>
              <a:rPr lang="ru-RU" dirty="0"/>
              <a:t> XVIII в. : В живому </a:t>
            </a:r>
            <a:r>
              <a:rPr lang="ru-RU" dirty="0" err="1"/>
              <a:t>організмі</a:t>
            </a:r>
            <a:r>
              <a:rPr lang="ru-RU" dirty="0"/>
              <a:t> </a:t>
            </a:r>
            <a:r>
              <a:rPr lang="ru-RU" dirty="0" err="1"/>
              <a:t>безперервно</a:t>
            </a:r>
            <a:r>
              <a:rPr lang="ru-RU" dirty="0"/>
              <a:t> </a:t>
            </a:r>
            <a:r>
              <a:rPr lang="ru-RU" dirty="0" err="1"/>
              <a:t>відбувається</a:t>
            </a:r>
            <a:endParaRPr lang="ru-RU" dirty="0"/>
          </a:p>
          <a:p>
            <a:r>
              <a:rPr lang="ru-RU" dirty="0"/>
              <a:t>  </a:t>
            </a:r>
            <a:r>
              <a:rPr lang="ru-RU" dirty="0" err="1"/>
              <a:t>окислення</a:t>
            </a:r>
            <a:r>
              <a:rPr lang="ru-RU" dirty="0"/>
              <a:t> </a:t>
            </a:r>
            <a:r>
              <a:rPr lang="ru-RU" dirty="0" err="1"/>
              <a:t>органічних</a:t>
            </a:r>
            <a:r>
              <a:rPr lang="ru-RU" dirty="0"/>
              <a:t> </a:t>
            </a:r>
            <a:r>
              <a:rPr lang="ru-RU" dirty="0" err="1"/>
              <a:t>речовин</a:t>
            </a:r>
            <a:r>
              <a:rPr lang="ru-RU" dirty="0"/>
              <a:t> до СО</a:t>
            </a:r>
            <a:r>
              <a:rPr lang="ru-RU" baseline="-25000" dirty="0"/>
              <a:t>2</a:t>
            </a:r>
            <a:r>
              <a:rPr lang="ru-RU" dirty="0"/>
              <a:t> і </a:t>
            </a:r>
            <a:r>
              <a:rPr lang="ru-RU" dirty="0" err="1"/>
              <a:t>виділяється</a:t>
            </a:r>
            <a:r>
              <a:rPr lang="ru-RU" dirty="0"/>
              <a:t> </a:t>
            </a:r>
            <a:r>
              <a:rPr lang="ru-RU" b="1" dirty="0" err="1">
                <a:solidFill>
                  <a:srgbClr val="FF0000"/>
                </a:solidFill>
              </a:rPr>
              <a:t>енергія</a:t>
            </a:r>
            <a:r>
              <a:rPr lang="ru-RU" b="1" dirty="0">
                <a:solidFill>
                  <a:srgbClr val="FF0000"/>
                </a:solidFill>
              </a:rPr>
              <a:t>!                             		</a:t>
            </a:r>
            <a:r>
              <a:rPr lang="ru-RU" dirty="0"/>
              <a:t>М.В. Ломоносов:  </a:t>
            </a:r>
          </a:p>
          <a:p>
            <a:r>
              <a:rPr lang="ru-RU" dirty="0"/>
              <a:t>                               * критика «флогистонной </a:t>
            </a:r>
            <a:r>
              <a:rPr lang="ru-RU" dirty="0" err="1"/>
              <a:t>теорії</a:t>
            </a:r>
            <a:r>
              <a:rPr lang="ru-RU" dirty="0"/>
              <a:t>»;</a:t>
            </a:r>
          </a:p>
          <a:p>
            <a:r>
              <a:rPr lang="ru-RU" dirty="0"/>
              <a:t>                              * </a:t>
            </a:r>
            <a:r>
              <a:rPr lang="ru-RU" dirty="0" err="1"/>
              <a:t>вивчав</a:t>
            </a:r>
            <a:r>
              <a:rPr lang="ru-RU" dirty="0"/>
              <a:t> роль О</a:t>
            </a:r>
            <a:r>
              <a:rPr lang="ru-RU" baseline="-25000" dirty="0"/>
              <a:t>2</a:t>
            </a:r>
            <a:r>
              <a:rPr lang="ru-RU" dirty="0"/>
              <a:t> в </a:t>
            </a:r>
            <a:r>
              <a:rPr lang="ru-RU" dirty="0" err="1"/>
              <a:t>процесах</a:t>
            </a:r>
            <a:r>
              <a:rPr lang="ru-RU" dirty="0"/>
              <a:t> </a:t>
            </a:r>
            <a:r>
              <a:rPr lang="ru-RU" dirty="0" err="1"/>
              <a:t>життєдіяльності</a:t>
            </a:r>
            <a:r>
              <a:rPr lang="ru-RU" dirty="0"/>
              <a:t>.</a:t>
            </a:r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r>
              <a:rPr lang="ru-RU" dirty="0"/>
              <a:t>Середина XIX в. - </a:t>
            </a:r>
            <a:r>
              <a:rPr lang="ru-RU" dirty="0">
                <a:solidFill>
                  <a:srgbClr val="FF0000"/>
                </a:solidFill>
              </a:rPr>
              <a:t>закон </a:t>
            </a:r>
            <a:r>
              <a:rPr lang="ru-RU" dirty="0" err="1">
                <a:solidFill>
                  <a:srgbClr val="FF0000"/>
                </a:solidFill>
              </a:rPr>
              <a:t>збереження</a:t>
            </a:r>
            <a:r>
              <a:rPr lang="ru-RU" dirty="0">
                <a:solidFill>
                  <a:srgbClr val="FF0000"/>
                </a:solidFill>
              </a:rPr>
              <a:t> і </a:t>
            </a:r>
            <a:r>
              <a:rPr lang="ru-RU" dirty="0" err="1">
                <a:solidFill>
                  <a:srgbClr val="FF0000"/>
                </a:solidFill>
              </a:rPr>
              <a:t>перетворення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енергії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/>
              <a:t>- </a:t>
            </a:r>
            <a:r>
              <a:rPr lang="ru-RU" dirty="0" err="1"/>
              <a:t>виділився</a:t>
            </a:r>
            <a:r>
              <a:rPr lang="ru-RU" dirty="0"/>
              <a:t> з </a:t>
            </a:r>
            <a:r>
              <a:rPr lang="ru-RU" dirty="0" err="1"/>
              <a:t>фізики</a:t>
            </a:r>
            <a:r>
              <a:rPr lang="ru-RU" dirty="0"/>
              <a:t> в </a:t>
            </a:r>
            <a:r>
              <a:rPr lang="ru-RU" dirty="0" err="1"/>
              <a:t>самостійну</a:t>
            </a:r>
            <a:r>
              <a:rPr lang="ru-RU" dirty="0"/>
              <a:t> </a:t>
            </a:r>
            <a:r>
              <a:rPr lang="ru-RU" dirty="0" err="1"/>
              <a:t>дисципліну</a:t>
            </a:r>
            <a:r>
              <a:rPr lang="ru-RU" dirty="0"/>
              <a:t> - </a:t>
            </a:r>
            <a:r>
              <a:rPr lang="ru-RU" b="1" cap="all" dirty="0" err="1">
                <a:solidFill>
                  <a:srgbClr val="FF0000"/>
                </a:solidFill>
              </a:rPr>
              <a:t>термодинаміку</a:t>
            </a:r>
            <a:r>
              <a:rPr lang="ru-RU" b="1" cap="all" dirty="0">
                <a:solidFill>
                  <a:srgbClr val="FF0000"/>
                </a:solidFill>
              </a:rPr>
              <a:t>!</a:t>
            </a:r>
          </a:p>
        </p:txBody>
      </p:sp>
      <p:pic>
        <p:nvPicPr>
          <p:cNvPr id="27657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477125" y="3086100"/>
            <a:ext cx="1347788" cy="1233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8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95275" y="4076700"/>
            <a:ext cx="1209675" cy="1617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pPr marL="0" indent="0" algn="just">
              <a:lnSpc>
                <a:spcPct val="80000"/>
              </a:lnSpc>
              <a:spcBef>
                <a:spcPct val="0"/>
              </a:spcBef>
              <a:buNone/>
            </a:pPr>
            <a:r>
              <a:rPr lang="ru-RU" sz="2200" b="1" dirty="0"/>
              <a:t>Для характеристики </a:t>
            </a:r>
            <a:r>
              <a:rPr lang="ru-RU" sz="2200" b="1" dirty="0" err="1"/>
              <a:t>механізму</a:t>
            </a:r>
            <a:r>
              <a:rPr lang="ru-RU" sz="2200" b="1" dirty="0"/>
              <a:t> </a:t>
            </a:r>
            <a:r>
              <a:rPr lang="ru-RU" sz="2200" b="1" dirty="0" err="1"/>
              <a:t>реакції</a:t>
            </a:r>
            <a:r>
              <a:rPr lang="ru-RU" sz="2200" b="1" dirty="0"/>
              <a:t> </a:t>
            </a:r>
            <a:r>
              <a:rPr lang="ru-RU" sz="2200" b="1" dirty="0" err="1"/>
              <a:t>вводяться</a:t>
            </a:r>
            <a:r>
              <a:rPr lang="ru-RU" sz="2200" b="1" dirty="0"/>
              <a:t> </a:t>
            </a:r>
            <a:r>
              <a:rPr lang="ru-RU" sz="2200" b="1" dirty="0" err="1"/>
              <a:t>поняття</a:t>
            </a:r>
            <a:r>
              <a:rPr lang="ru-RU" sz="2200" b="1" dirty="0"/>
              <a:t> </a:t>
            </a:r>
            <a:r>
              <a:rPr lang="ru-RU" sz="2200" b="1" dirty="0" err="1">
                <a:solidFill>
                  <a:srgbClr val="FF0000"/>
                </a:solidFill>
              </a:rPr>
              <a:t>молекулярність</a:t>
            </a:r>
            <a:r>
              <a:rPr lang="ru-RU" sz="2200" b="1" dirty="0">
                <a:solidFill>
                  <a:srgbClr val="FF0000"/>
                </a:solidFill>
              </a:rPr>
              <a:t>, порядок </a:t>
            </a:r>
            <a:r>
              <a:rPr lang="ru-RU" sz="2200" b="1" dirty="0" err="1">
                <a:solidFill>
                  <a:srgbClr val="FF0000"/>
                </a:solidFill>
              </a:rPr>
              <a:t>реакції</a:t>
            </a:r>
            <a:r>
              <a:rPr lang="ru-RU" sz="2200" b="1" dirty="0">
                <a:solidFill>
                  <a:srgbClr val="FF0000"/>
                </a:solidFill>
              </a:rPr>
              <a:t> і </a:t>
            </a:r>
            <a:r>
              <a:rPr lang="ru-RU" sz="2200" b="1" dirty="0" err="1">
                <a:solidFill>
                  <a:srgbClr val="FF0000"/>
                </a:solidFill>
              </a:rPr>
              <a:t>період</a:t>
            </a:r>
            <a:r>
              <a:rPr lang="ru-RU" sz="2200" b="1" dirty="0">
                <a:solidFill>
                  <a:srgbClr val="FF0000"/>
                </a:solidFill>
              </a:rPr>
              <a:t> </a:t>
            </a:r>
            <a:r>
              <a:rPr lang="ru-RU" sz="2200" b="1" dirty="0" err="1">
                <a:solidFill>
                  <a:srgbClr val="FF0000"/>
                </a:solidFill>
              </a:rPr>
              <a:t>напіврозпаду</a:t>
            </a:r>
            <a:r>
              <a:rPr lang="ru-RU" sz="2200" b="1" dirty="0">
                <a:solidFill>
                  <a:srgbClr val="FF0000"/>
                </a:solidFill>
              </a:rPr>
              <a:t>.</a:t>
            </a:r>
          </a:p>
          <a:p>
            <a:pPr marL="0" indent="0" algn="just">
              <a:lnSpc>
                <a:spcPct val="80000"/>
              </a:lnSpc>
              <a:spcBef>
                <a:spcPct val="0"/>
              </a:spcBef>
              <a:buNone/>
            </a:pPr>
            <a:r>
              <a:rPr lang="ru-RU" sz="2200" b="1" dirty="0" err="1">
                <a:solidFill>
                  <a:srgbClr val="C00000"/>
                </a:solidFill>
              </a:rPr>
              <a:t>Молекулярність</a:t>
            </a:r>
            <a:r>
              <a:rPr lang="ru-RU" sz="2200" b="1" dirty="0">
                <a:solidFill>
                  <a:srgbClr val="C00000"/>
                </a:solidFill>
              </a:rPr>
              <a:t> </a:t>
            </a:r>
            <a:r>
              <a:rPr lang="ru-RU" sz="2200" b="1" dirty="0" err="1">
                <a:solidFill>
                  <a:srgbClr val="C00000"/>
                </a:solidFill>
              </a:rPr>
              <a:t>реакції</a:t>
            </a:r>
            <a:r>
              <a:rPr lang="ru-RU" sz="2200" b="1" dirty="0">
                <a:solidFill>
                  <a:srgbClr val="C00000"/>
                </a:solidFill>
              </a:rPr>
              <a:t> </a:t>
            </a:r>
            <a:r>
              <a:rPr lang="ru-RU" sz="2200" b="1" dirty="0"/>
              <a:t>- число </a:t>
            </a:r>
            <a:r>
              <a:rPr lang="ru-RU" sz="2200" b="1" dirty="0" err="1"/>
              <a:t>частинок</a:t>
            </a:r>
            <a:r>
              <a:rPr lang="ru-RU" sz="2200" b="1" dirty="0"/>
              <a:t> (молекул, </a:t>
            </a:r>
            <a:r>
              <a:rPr lang="ru-RU" sz="2200" b="1" dirty="0" err="1"/>
              <a:t>атомів</a:t>
            </a:r>
            <a:r>
              <a:rPr lang="ru-RU" sz="2200" b="1" dirty="0"/>
              <a:t>, </a:t>
            </a:r>
            <a:r>
              <a:rPr lang="ru-RU" sz="2200" b="1" dirty="0" err="1"/>
              <a:t>іонів</a:t>
            </a:r>
            <a:r>
              <a:rPr lang="ru-RU" sz="2200" b="1" dirty="0"/>
              <a:t>), </a:t>
            </a:r>
            <a:r>
              <a:rPr lang="ru-RU" sz="2200" b="1" dirty="0" err="1"/>
              <a:t>які</a:t>
            </a:r>
            <a:r>
              <a:rPr lang="ru-RU" sz="2200" b="1" dirty="0"/>
              <a:t> </a:t>
            </a:r>
            <a:r>
              <a:rPr lang="ru-RU" sz="2200" b="1" dirty="0" err="1"/>
              <a:t>беруть</a:t>
            </a:r>
            <a:r>
              <a:rPr lang="ru-RU" sz="2200" b="1" dirty="0"/>
              <a:t> участь в </a:t>
            </a:r>
            <a:r>
              <a:rPr lang="ru-RU" sz="2200" b="1" dirty="0" err="1"/>
              <a:t>елементарному</a:t>
            </a:r>
            <a:r>
              <a:rPr lang="ru-RU" sz="2200" b="1" dirty="0"/>
              <a:t> </a:t>
            </a:r>
            <a:r>
              <a:rPr lang="ru-RU" sz="2200" b="1" dirty="0" err="1"/>
              <a:t>акті</a:t>
            </a:r>
            <a:r>
              <a:rPr lang="ru-RU" sz="2200" b="1" dirty="0"/>
              <a:t> </a:t>
            </a:r>
            <a:r>
              <a:rPr lang="ru-RU" sz="2200" b="1" dirty="0" err="1"/>
              <a:t>хімічної</a:t>
            </a:r>
            <a:r>
              <a:rPr lang="ru-RU" sz="2200" b="1" dirty="0"/>
              <a:t> </a:t>
            </a:r>
            <a:r>
              <a:rPr lang="ru-RU" sz="2200" b="1" dirty="0" err="1"/>
              <a:t>взаємодії</a:t>
            </a:r>
            <a:r>
              <a:rPr lang="ru-RU" sz="2200" b="1" dirty="0"/>
              <a:t>.</a:t>
            </a:r>
          </a:p>
          <a:p>
            <a:pPr marL="0" indent="0" algn="just">
              <a:lnSpc>
                <a:spcPct val="80000"/>
              </a:lnSpc>
              <a:spcBef>
                <a:spcPct val="0"/>
              </a:spcBef>
              <a:buNone/>
            </a:pPr>
            <a:r>
              <a:rPr lang="ru-RU" sz="1900" b="1" dirty="0"/>
              <a:t>А→В  </a:t>
            </a:r>
            <a:r>
              <a:rPr lang="ru-RU" sz="1900" b="1" dirty="0" err="1"/>
              <a:t>або</a:t>
            </a:r>
            <a:r>
              <a:rPr lang="ru-RU" sz="1900" b="1" dirty="0"/>
              <a:t>  А→ В+С (</a:t>
            </a:r>
            <a:r>
              <a:rPr lang="ru-RU" sz="1900" b="1" dirty="0" err="1"/>
              <a:t>мономолекулярна</a:t>
            </a:r>
            <a:r>
              <a:rPr lang="ru-RU" sz="1900" b="1" dirty="0"/>
              <a:t>)</a:t>
            </a:r>
          </a:p>
          <a:p>
            <a:pPr marL="0" indent="0" algn="ctr">
              <a:lnSpc>
                <a:spcPct val="80000"/>
              </a:lnSpc>
              <a:spcBef>
                <a:spcPct val="0"/>
              </a:spcBef>
              <a:buFont typeface="Arial" charset="0"/>
              <a:buNone/>
            </a:pPr>
            <a:r>
              <a:rPr lang="uk-UA" sz="1900" b="1" dirty="0"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uk-UA" sz="1900" b="1" baseline="-25000" dirty="0">
                <a:latin typeface="Times New Roman" pitchFamily="18" charset="0"/>
                <a:cs typeface="Times New Roman" pitchFamily="18" charset="0"/>
              </a:rPr>
              <a:t>2 </a:t>
            </a:r>
            <a:r>
              <a:rPr lang="uk-UA" sz="1900" b="1" dirty="0">
                <a:latin typeface="Times New Roman" pitchFamily="18" charset="0"/>
                <a:cs typeface="Times New Roman" pitchFamily="18" charset="0"/>
              </a:rPr>
              <a:t>= 2 І</a:t>
            </a:r>
          </a:p>
          <a:p>
            <a:pPr marL="0" indent="0" algn="ctr">
              <a:lnSpc>
                <a:spcPct val="80000"/>
              </a:lnSpc>
              <a:spcBef>
                <a:spcPct val="0"/>
              </a:spcBef>
              <a:buFont typeface="Arial" charset="0"/>
              <a:buNone/>
            </a:pPr>
            <a:r>
              <a:rPr lang="ru-RU" sz="1900" b="1" dirty="0">
                <a:latin typeface="Cambria Math" pitchFamily="18" charset="0"/>
                <a:ea typeface="Cambria Math" pitchFamily="18" charset="0"/>
                <a:cs typeface="Cambria Math" pitchFamily="18" charset="0"/>
              </a:rPr>
              <a:t>𝜈=К </a:t>
            </a:r>
            <a:r>
              <a:rPr lang="en-US" sz="1900" b="1" dirty="0">
                <a:latin typeface="Cambria Math" pitchFamily="18" charset="0"/>
                <a:ea typeface="Cambria Math" pitchFamily="18" charset="0"/>
                <a:cs typeface="Cambria Math" pitchFamily="18" charset="0"/>
              </a:rPr>
              <a:t>[</a:t>
            </a:r>
            <a:r>
              <a:rPr lang="uk-UA" sz="1900" b="1" dirty="0"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uk-UA" sz="1900" b="1" baseline="-25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1900" b="1" dirty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]</a:t>
            </a:r>
            <a:endParaRPr lang="ru-RU" sz="1900" b="1" dirty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lnSpc>
                <a:spcPct val="80000"/>
              </a:lnSpc>
              <a:spcBef>
                <a:spcPct val="0"/>
              </a:spcBef>
              <a:buFont typeface="Arial" charset="0"/>
              <a:buNone/>
            </a:pPr>
            <a:r>
              <a:rPr lang="ru-RU" sz="1900" b="1" dirty="0"/>
              <a:t>А+В→С </a:t>
            </a:r>
            <a:r>
              <a:rPr lang="ru-RU" sz="1900" b="1" dirty="0" err="1"/>
              <a:t>або</a:t>
            </a:r>
            <a:r>
              <a:rPr lang="ru-RU" sz="1900" b="1" dirty="0"/>
              <a:t> 2А→В (</a:t>
            </a:r>
            <a:r>
              <a:rPr lang="ru-RU" sz="1900" b="1" dirty="0" err="1"/>
              <a:t>бімолекулярня</a:t>
            </a:r>
            <a:r>
              <a:rPr lang="ru-RU" sz="1900" b="1" dirty="0"/>
              <a:t>)</a:t>
            </a:r>
          </a:p>
          <a:p>
            <a:pPr marL="0" indent="0" algn="ctr">
              <a:lnSpc>
                <a:spcPct val="80000"/>
              </a:lnSpc>
              <a:spcBef>
                <a:spcPct val="0"/>
              </a:spcBef>
              <a:buFont typeface="Arial" charset="0"/>
              <a:buNone/>
            </a:pPr>
            <a:r>
              <a:rPr lang="ru-RU" sz="1900" b="1" dirty="0"/>
              <a:t>С</a:t>
            </a:r>
            <a:r>
              <a:rPr lang="ru-RU" sz="1900" b="1" baseline="-25000" dirty="0"/>
              <a:t>12</a:t>
            </a:r>
            <a:r>
              <a:rPr lang="ru-RU" sz="1900" b="1" dirty="0"/>
              <a:t>Н</a:t>
            </a:r>
            <a:r>
              <a:rPr lang="ru-RU" sz="1900" b="1" baseline="-25000" dirty="0"/>
              <a:t>22</a:t>
            </a:r>
            <a:r>
              <a:rPr lang="ru-RU" sz="1900" b="1" dirty="0"/>
              <a:t>О</a:t>
            </a:r>
            <a:r>
              <a:rPr lang="ru-RU" sz="1900" b="1" baseline="-25000" dirty="0"/>
              <a:t>11</a:t>
            </a:r>
            <a:r>
              <a:rPr lang="ru-RU" sz="1900" b="1" dirty="0"/>
              <a:t>+Н</a:t>
            </a:r>
            <a:r>
              <a:rPr lang="ru-RU" sz="1900" b="1" baseline="-25000" dirty="0"/>
              <a:t>2</a:t>
            </a:r>
            <a:r>
              <a:rPr lang="ru-RU" sz="1900" b="1" dirty="0"/>
              <a:t>О→2С</a:t>
            </a:r>
            <a:r>
              <a:rPr lang="ru-RU" sz="1900" b="1" baseline="-25000" dirty="0"/>
              <a:t>6</a:t>
            </a:r>
            <a:r>
              <a:rPr lang="ru-RU" sz="1900" b="1" dirty="0"/>
              <a:t>Н</a:t>
            </a:r>
            <a:r>
              <a:rPr lang="ru-RU" sz="1900" b="1" baseline="-25000" dirty="0"/>
              <a:t>12</a:t>
            </a:r>
            <a:r>
              <a:rPr lang="ru-RU" sz="1900" b="1" dirty="0"/>
              <a:t>О</a:t>
            </a:r>
            <a:r>
              <a:rPr lang="ru-RU" sz="1900" b="1" baseline="-25000" dirty="0"/>
              <a:t>6</a:t>
            </a:r>
            <a:r>
              <a:rPr lang="ru-RU" sz="1900" b="1" dirty="0"/>
              <a:t> (</a:t>
            </a:r>
            <a:r>
              <a:rPr lang="ru-RU" sz="1900" b="1" dirty="0" err="1"/>
              <a:t>гидроліз</a:t>
            </a:r>
            <a:r>
              <a:rPr lang="ru-RU" sz="1900" b="1" dirty="0"/>
              <a:t> </a:t>
            </a:r>
            <a:r>
              <a:rPr lang="ru-RU" sz="1900" b="1" dirty="0" err="1"/>
              <a:t>сахарози</a:t>
            </a:r>
            <a:r>
              <a:rPr lang="ru-RU" sz="1900" b="1" dirty="0"/>
              <a:t>)</a:t>
            </a:r>
            <a:endParaRPr lang="en-US" sz="1900" b="1" dirty="0"/>
          </a:p>
          <a:p>
            <a:pPr marL="0" indent="0" algn="ctr">
              <a:lnSpc>
                <a:spcPct val="80000"/>
              </a:lnSpc>
              <a:spcBef>
                <a:spcPct val="0"/>
              </a:spcBef>
              <a:buFont typeface="Arial" charset="0"/>
              <a:buNone/>
            </a:pPr>
            <a:r>
              <a:rPr lang="ru-RU" sz="1900" b="1" dirty="0">
                <a:latin typeface="Cambria Math" pitchFamily="18" charset="0"/>
                <a:ea typeface="Cambria Math" pitchFamily="18" charset="0"/>
                <a:cs typeface="Cambria Math" pitchFamily="18" charset="0"/>
              </a:rPr>
              <a:t>𝜈=К </a:t>
            </a:r>
            <a:r>
              <a:rPr lang="en-US" sz="1900" b="1" dirty="0">
                <a:latin typeface="Cambria Math" pitchFamily="18" charset="0"/>
                <a:ea typeface="Cambria Math" pitchFamily="18" charset="0"/>
                <a:cs typeface="Cambria Math" pitchFamily="18" charset="0"/>
              </a:rPr>
              <a:t>[</a:t>
            </a:r>
            <a:r>
              <a:rPr lang="ru-RU" sz="1900" b="1" dirty="0"/>
              <a:t>С</a:t>
            </a:r>
            <a:r>
              <a:rPr lang="ru-RU" sz="1900" b="1" baseline="-25000" dirty="0"/>
              <a:t>12</a:t>
            </a:r>
            <a:r>
              <a:rPr lang="ru-RU" sz="1900" b="1" dirty="0"/>
              <a:t>Н</a:t>
            </a:r>
            <a:r>
              <a:rPr lang="ru-RU" sz="1900" b="1" baseline="-25000" dirty="0"/>
              <a:t>22</a:t>
            </a:r>
            <a:r>
              <a:rPr lang="ru-RU" sz="1900" b="1" dirty="0"/>
              <a:t>О</a:t>
            </a:r>
            <a:r>
              <a:rPr lang="ru-RU" sz="1900" b="1" baseline="-25000" dirty="0"/>
              <a:t>11</a:t>
            </a:r>
            <a:r>
              <a:rPr lang="en-US" sz="1900" b="1" dirty="0"/>
              <a:t>]∙[</a:t>
            </a:r>
            <a:r>
              <a:rPr lang="ru-RU" sz="1900" b="1" dirty="0"/>
              <a:t>Н</a:t>
            </a:r>
            <a:r>
              <a:rPr lang="ru-RU" sz="1900" b="1" baseline="-25000" dirty="0"/>
              <a:t>2</a:t>
            </a:r>
            <a:r>
              <a:rPr lang="ru-RU" sz="1900" b="1" dirty="0"/>
              <a:t>О</a:t>
            </a:r>
            <a:r>
              <a:rPr lang="en-US" sz="1900" b="1" dirty="0"/>
              <a:t>]</a:t>
            </a:r>
            <a:endParaRPr lang="ru-RU" sz="1900" b="1" dirty="0"/>
          </a:p>
          <a:p>
            <a:pPr marL="0" indent="0" algn="ctr">
              <a:lnSpc>
                <a:spcPct val="80000"/>
              </a:lnSpc>
              <a:spcBef>
                <a:spcPct val="0"/>
              </a:spcBef>
              <a:buFont typeface="Arial" charset="0"/>
              <a:buNone/>
            </a:pPr>
            <a:r>
              <a:rPr lang="en-US" sz="1900" b="1" dirty="0"/>
              <a:t>2NO+H</a:t>
            </a:r>
            <a:r>
              <a:rPr lang="en-US" sz="1900" b="1" baseline="-25000" dirty="0"/>
              <a:t>2</a:t>
            </a:r>
            <a:r>
              <a:rPr lang="en-US" sz="1900" b="1" dirty="0"/>
              <a:t>=N</a:t>
            </a:r>
            <a:r>
              <a:rPr lang="en-US" sz="1900" b="1" baseline="-25000" dirty="0"/>
              <a:t>2</a:t>
            </a:r>
            <a:r>
              <a:rPr lang="en-US" sz="1900" b="1" dirty="0"/>
              <a:t>O+H</a:t>
            </a:r>
            <a:r>
              <a:rPr lang="en-US" sz="1900" b="1" baseline="-25000" dirty="0"/>
              <a:t>2</a:t>
            </a:r>
            <a:r>
              <a:rPr lang="en-US" sz="1900" b="1" dirty="0"/>
              <a:t>O</a:t>
            </a:r>
            <a:r>
              <a:rPr lang="ru-RU" sz="1900" b="1" dirty="0"/>
              <a:t> (</a:t>
            </a:r>
            <a:r>
              <a:rPr lang="ru-RU" sz="1900" b="1" dirty="0" err="1"/>
              <a:t>тримолекулярна</a:t>
            </a:r>
            <a:r>
              <a:rPr lang="ru-RU" sz="1900" b="1" dirty="0"/>
              <a:t>)</a:t>
            </a:r>
            <a:endParaRPr lang="en-US" sz="1900" b="1" dirty="0"/>
          </a:p>
          <a:p>
            <a:pPr marL="0" indent="0" algn="ctr">
              <a:lnSpc>
                <a:spcPct val="80000"/>
              </a:lnSpc>
              <a:spcBef>
                <a:spcPct val="0"/>
              </a:spcBef>
              <a:buFont typeface="Arial" charset="0"/>
              <a:buNone/>
            </a:pPr>
            <a:r>
              <a:rPr lang="ru-RU" sz="1900" b="1" dirty="0">
                <a:latin typeface="Cambria Math" pitchFamily="18" charset="0"/>
                <a:ea typeface="Cambria Math" pitchFamily="18" charset="0"/>
                <a:cs typeface="Cambria Math" pitchFamily="18" charset="0"/>
              </a:rPr>
              <a:t>𝜈=К</a:t>
            </a:r>
            <a:r>
              <a:rPr lang="en-US" sz="1900" b="1" dirty="0">
                <a:latin typeface="Cambria Math" pitchFamily="18" charset="0"/>
                <a:ea typeface="Cambria Math" pitchFamily="18" charset="0"/>
                <a:cs typeface="Cambria Math" pitchFamily="18" charset="0"/>
              </a:rPr>
              <a:t>[</a:t>
            </a:r>
            <a:r>
              <a:rPr lang="en-US" sz="1900" b="1" dirty="0"/>
              <a:t>NO]</a:t>
            </a:r>
            <a:r>
              <a:rPr lang="en-US" sz="1900" b="1" baseline="30000" dirty="0"/>
              <a:t>2</a:t>
            </a:r>
            <a:r>
              <a:rPr lang="en-US" sz="1900" b="1" dirty="0"/>
              <a:t>∙[H</a:t>
            </a:r>
            <a:r>
              <a:rPr lang="en-US" sz="1900" b="1" baseline="-25000" dirty="0"/>
              <a:t>2</a:t>
            </a:r>
            <a:r>
              <a:rPr lang="en-US" sz="1900" b="1" dirty="0"/>
              <a:t>]</a:t>
            </a:r>
            <a:endParaRPr lang="ru-RU" sz="1900" b="1" dirty="0"/>
          </a:p>
          <a:p>
            <a:pPr marL="0" indent="0" algn="just">
              <a:lnSpc>
                <a:spcPct val="80000"/>
              </a:lnSpc>
              <a:spcBef>
                <a:spcPct val="0"/>
              </a:spcBef>
              <a:buNone/>
            </a:pPr>
            <a:r>
              <a:rPr lang="ru-RU" sz="2200" b="1" dirty="0" err="1">
                <a:solidFill>
                  <a:srgbClr val="FF0000"/>
                </a:solidFill>
              </a:rPr>
              <a:t>Величини</a:t>
            </a:r>
            <a:r>
              <a:rPr lang="ru-RU" sz="2200" b="1" dirty="0">
                <a:solidFill>
                  <a:srgbClr val="FF0000"/>
                </a:solidFill>
              </a:rPr>
              <a:t> </a:t>
            </a:r>
            <a:r>
              <a:rPr lang="ru-RU" sz="2200" b="1" dirty="0" err="1">
                <a:solidFill>
                  <a:srgbClr val="FF0000"/>
                </a:solidFill>
              </a:rPr>
              <a:t>показників</a:t>
            </a:r>
            <a:r>
              <a:rPr lang="ru-RU" sz="2200" b="1" dirty="0">
                <a:solidFill>
                  <a:srgbClr val="FF0000"/>
                </a:solidFill>
              </a:rPr>
              <a:t> </a:t>
            </a:r>
            <a:r>
              <a:rPr lang="ru-RU" sz="2200" b="1" dirty="0" err="1">
                <a:solidFill>
                  <a:srgbClr val="FF0000"/>
                </a:solidFill>
              </a:rPr>
              <a:t>ступенів</a:t>
            </a:r>
            <a:r>
              <a:rPr lang="ru-RU" sz="2200" b="1" dirty="0">
                <a:solidFill>
                  <a:srgbClr val="FF0000"/>
                </a:solidFill>
              </a:rPr>
              <a:t> </a:t>
            </a:r>
            <a:r>
              <a:rPr lang="ru-RU" sz="2200" b="1" dirty="0"/>
              <a:t>в </a:t>
            </a:r>
            <a:r>
              <a:rPr lang="ru-RU" sz="2200" b="1" dirty="0" err="1"/>
              <a:t>кінетичному</a:t>
            </a:r>
            <a:r>
              <a:rPr lang="ru-RU" sz="2200" b="1" dirty="0"/>
              <a:t> </a:t>
            </a:r>
            <a:r>
              <a:rPr lang="ru-RU" sz="2200" b="1" dirty="0" err="1"/>
              <a:t>рівнянні</a:t>
            </a:r>
            <a:r>
              <a:rPr lang="ru-RU" sz="2200" b="1" dirty="0"/>
              <a:t> </a:t>
            </a:r>
            <a:r>
              <a:rPr lang="ru-RU" sz="2200" b="1" dirty="0" err="1"/>
              <a:t>називаються</a:t>
            </a:r>
            <a:r>
              <a:rPr lang="ru-RU" sz="2200" b="1" dirty="0"/>
              <a:t> </a:t>
            </a:r>
            <a:r>
              <a:rPr lang="ru-RU" sz="2200" b="1" dirty="0">
                <a:solidFill>
                  <a:srgbClr val="FF0000"/>
                </a:solidFill>
              </a:rPr>
              <a:t>порядками </a:t>
            </a:r>
            <a:r>
              <a:rPr lang="ru-RU" sz="2200" b="1" dirty="0" err="1">
                <a:solidFill>
                  <a:srgbClr val="FF0000"/>
                </a:solidFill>
              </a:rPr>
              <a:t>реакції</a:t>
            </a:r>
            <a:r>
              <a:rPr lang="ru-RU" sz="2200" b="1" dirty="0">
                <a:solidFill>
                  <a:srgbClr val="FF0000"/>
                </a:solidFill>
              </a:rPr>
              <a:t> </a:t>
            </a:r>
            <a:r>
              <a:rPr lang="ru-RU" sz="2200" b="1" dirty="0"/>
              <a:t>за </a:t>
            </a:r>
            <a:r>
              <a:rPr lang="ru-RU" sz="2200" b="1" dirty="0" err="1"/>
              <a:t>відповідною</a:t>
            </a:r>
            <a:r>
              <a:rPr lang="ru-RU" sz="2200" b="1" dirty="0"/>
              <a:t> </a:t>
            </a:r>
            <a:r>
              <a:rPr lang="ru-RU" sz="2200" b="1" dirty="0" err="1"/>
              <a:t>речовиною</a:t>
            </a:r>
            <a:r>
              <a:rPr lang="ru-RU" sz="2200" b="1" dirty="0"/>
              <a:t>.</a:t>
            </a:r>
          </a:p>
          <a:p>
            <a:pPr marL="0" indent="0" algn="just">
              <a:lnSpc>
                <a:spcPct val="80000"/>
              </a:lnSpc>
              <a:spcBef>
                <a:spcPct val="0"/>
              </a:spcBef>
              <a:buNone/>
            </a:pPr>
            <a:r>
              <a:rPr lang="ru-RU" sz="2200" b="1" dirty="0" err="1">
                <a:solidFill>
                  <a:srgbClr val="FF0000"/>
                </a:solidFill>
              </a:rPr>
              <a:t>Загальний</a:t>
            </a:r>
            <a:r>
              <a:rPr lang="ru-RU" sz="2200" b="1" dirty="0">
                <a:solidFill>
                  <a:srgbClr val="FF0000"/>
                </a:solidFill>
              </a:rPr>
              <a:t> порядок </a:t>
            </a:r>
            <a:r>
              <a:rPr lang="ru-RU" sz="2200" b="1" dirty="0" err="1"/>
              <a:t>реакції</a:t>
            </a:r>
            <a:r>
              <a:rPr lang="ru-RU" sz="2200" b="1" dirty="0"/>
              <a:t> </a:t>
            </a:r>
            <a:r>
              <a:rPr lang="ru-RU" sz="2200" b="1" dirty="0" err="1"/>
              <a:t>дорівнює</a:t>
            </a:r>
            <a:r>
              <a:rPr lang="ru-RU" sz="2200" b="1" dirty="0"/>
              <a:t> </a:t>
            </a:r>
            <a:r>
              <a:rPr lang="ru-RU" sz="2200" b="1" dirty="0" err="1"/>
              <a:t>сумі</a:t>
            </a:r>
            <a:r>
              <a:rPr lang="ru-RU" sz="2200" b="1" dirty="0"/>
              <a:t> </a:t>
            </a:r>
            <a:r>
              <a:rPr lang="ru-RU" sz="2200" b="1" dirty="0" err="1"/>
              <a:t>показників</a:t>
            </a:r>
            <a:r>
              <a:rPr lang="ru-RU" sz="2200" b="1" dirty="0"/>
              <a:t> </a:t>
            </a:r>
            <a:r>
              <a:rPr lang="ru-RU" sz="2200" b="1" dirty="0" err="1"/>
              <a:t>ступенів</a:t>
            </a:r>
            <a:r>
              <a:rPr lang="ru-RU" sz="2200" b="1" dirty="0"/>
              <a:t> в </a:t>
            </a:r>
            <a:r>
              <a:rPr lang="ru-RU" sz="2200" b="1" dirty="0" err="1"/>
              <a:t>кінетичному</a:t>
            </a:r>
            <a:r>
              <a:rPr lang="ru-RU" sz="2200" b="1" dirty="0"/>
              <a:t> </a:t>
            </a:r>
            <a:r>
              <a:rPr lang="ru-RU" sz="2200" b="1" dirty="0" err="1"/>
              <a:t>рівнянні</a:t>
            </a:r>
            <a:r>
              <a:rPr lang="ru-RU" sz="2200" b="1" dirty="0"/>
              <a:t> </a:t>
            </a:r>
            <a:r>
              <a:rPr lang="ru-RU" sz="2200" b="1" dirty="0" err="1"/>
              <a:t>швидкості</a:t>
            </a:r>
            <a:r>
              <a:rPr lang="ru-RU" sz="2200" b="1" dirty="0"/>
              <a:t> </a:t>
            </a:r>
            <a:r>
              <a:rPr lang="ru-RU" sz="2200" b="1" dirty="0" err="1"/>
              <a:t>хімічної</a:t>
            </a:r>
            <a:r>
              <a:rPr lang="ru-RU" sz="2200" b="1" dirty="0"/>
              <a:t> </a:t>
            </a:r>
            <a:r>
              <a:rPr lang="ru-RU" sz="2200" b="1" dirty="0" err="1"/>
              <a:t>реакції</a:t>
            </a:r>
            <a:r>
              <a:rPr lang="ru-RU" sz="2200" b="1" dirty="0"/>
              <a:t>. </a:t>
            </a:r>
          </a:p>
          <a:p>
            <a:pPr marL="0" indent="0" algn="just">
              <a:lnSpc>
                <a:spcPct val="80000"/>
              </a:lnSpc>
              <a:spcBef>
                <a:spcPct val="0"/>
              </a:spcBef>
              <a:buNone/>
            </a:pPr>
            <a:r>
              <a:rPr lang="ru-RU" sz="2200" b="1" dirty="0"/>
              <a:t>	Для </a:t>
            </a:r>
            <a:r>
              <a:rPr lang="ru-RU" sz="2200" b="1" dirty="0" err="1"/>
              <a:t>простих</a:t>
            </a:r>
            <a:r>
              <a:rPr lang="ru-RU" sz="2200" b="1" dirty="0"/>
              <a:t> </a:t>
            </a:r>
            <a:r>
              <a:rPr lang="ru-RU" sz="2200" b="1" dirty="0" err="1"/>
              <a:t>реакцій</a:t>
            </a:r>
            <a:r>
              <a:rPr lang="ru-RU" sz="2200" b="1" dirty="0"/>
              <a:t> порядок </a:t>
            </a:r>
            <a:r>
              <a:rPr lang="ru-RU" sz="2200" b="1" dirty="0" err="1"/>
              <a:t>реакції</a:t>
            </a:r>
            <a:r>
              <a:rPr lang="ru-RU" sz="2200" b="1" dirty="0"/>
              <a:t> - </a:t>
            </a:r>
            <a:r>
              <a:rPr lang="ru-RU" sz="2200" b="1" dirty="0" err="1"/>
              <a:t>цілочисельна</a:t>
            </a:r>
            <a:r>
              <a:rPr lang="ru-RU" sz="2200" b="1" dirty="0"/>
              <a:t> величина, </a:t>
            </a:r>
            <a:r>
              <a:rPr lang="ru-RU" sz="2200" b="1" dirty="0" err="1"/>
              <a:t>що</a:t>
            </a:r>
            <a:r>
              <a:rPr lang="ru-RU" sz="2200" b="1" dirty="0"/>
              <a:t> </a:t>
            </a:r>
            <a:r>
              <a:rPr lang="ru-RU" sz="2200" b="1" dirty="0" err="1"/>
              <a:t>збігається</a:t>
            </a:r>
            <a:r>
              <a:rPr lang="ru-RU" sz="2200" b="1" dirty="0"/>
              <a:t> з </a:t>
            </a:r>
            <a:r>
              <a:rPr lang="ru-RU" sz="2200" b="1" dirty="0" err="1"/>
              <a:t>молекулярністю</a:t>
            </a:r>
            <a:r>
              <a:rPr lang="ru-RU" sz="2200" b="1" dirty="0"/>
              <a:t> </a:t>
            </a:r>
            <a:r>
              <a:rPr lang="ru-RU" sz="2200" b="1" dirty="0" err="1"/>
              <a:t>реакції</a:t>
            </a:r>
            <a:r>
              <a:rPr lang="ru-RU" sz="2200" b="1" dirty="0"/>
              <a:t>. Для </a:t>
            </a:r>
            <a:r>
              <a:rPr lang="ru-RU" sz="2200" b="1" dirty="0" err="1"/>
              <a:t>складних</a:t>
            </a:r>
            <a:r>
              <a:rPr lang="ru-RU" sz="2200" b="1" dirty="0"/>
              <a:t> - </a:t>
            </a:r>
            <a:r>
              <a:rPr lang="ru-RU" sz="2200" b="1" dirty="0" err="1"/>
              <a:t>їх</a:t>
            </a:r>
            <a:r>
              <a:rPr lang="ru-RU" sz="2200" b="1" dirty="0"/>
              <a:t> порядки </a:t>
            </a:r>
            <a:r>
              <a:rPr lang="ru-RU" sz="2200" b="1" dirty="0" err="1"/>
              <a:t>нижче</a:t>
            </a:r>
            <a:r>
              <a:rPr lang="ru-RU" sz="2200" b="1" dirty="0"/>
              <a:t> </a:t>
            </a:r>
            <a:r>
              <a:rPr lang="ru-RU" sz="2200" b="1" dirty="0" err="1"/>
              <a:t>молекулярності</a:t>
            </a:r>
            <a:r>
              <a:rPr lang="ru-RU" sz="2200" b="1" dirty="0"/>
              <a:t> (як правило </a:t>
            </a:r>
            <a:r>
              <a:rPr lang="ru-RU" sz="2200" b="1" dirty="0" err="1"/>
              <a:t>дробові</a:t>
            </a:r>
            <a:r>
              <a:rPr lang="ru-RU" sz="2200" b="1" dirty="0"/>
              <a:t> і </a:t>
            </a:r>
            <a:r>
              <a:rPr lang="ru-RU" sz="2200" b="1" dirty="0" err="1"/>
              <a:t>навіть</a:t>
            </a:r>
            <a:r>
              <a:rPr lang="ru-RU" sz="2200" b="1" dirty="0"/>
              <a:t> </a:t>
            </a:r>
            <a:r>
              <a:rPr lang="ru-RU" sz="2200" b="1" dirty="0" err="1"/>
              <a:t>нульові</a:t>
            </a:r>
            <a:r>
              <a:rPr lang="ru-RU" sz="2200" b="1" dirty="0"/>
              <a:t>) і </a:t>
            </a:r>
            <a:r>
              <a:rPr lang="ru-RU" sz="2200" b="1" dirty="0" err="1"/>
              <a:t>їх</a:t>
            </a:r>
            <a:r>
              <a:rPr lang="ru-RU" sz="2200" b="1" dirty="0"/>
              <a:t> </a:t>
            </a:r>
            <a:r>
              <a:rPr lang="ru-RU" sz="2200" b="1" dirty="0" err="1"/>
              <a:t>можна</a:t>
            </a:r>
            <a:r>
              <a:rPr lang="ru-RU" sz="2200" b="1" dirty="0"/>
              <a:t> </a:t>
            </a:r>
            <a:r>
              <a:rPr lang="ru-RU" sz="2200" b="1" dirty="0" err="1"/>
              <a:t>визначити</a:t>
            </a:r>
            <a:r>
              <a:rPr lang="ru-RU" sz="2200" b="1" dirty="0"/>
              <a:t> </a:t>
            </a:r>
            <a:r>
              <a:rPr lang="ru-RU" sz="2200" b="1" dirty="0" err="1"/>
              <a:t>лише</a:t>
            </a:r>
            <a:r>
              <a:rPr lang="ru-RU" sz="2200" b="1" dirty="0"/>
              <a:t> </a:t>
            </a:r>
            <a:r>
              <a:rPr lang="ru-RU" sz="2200" b="1" dirty="0" err="1"/>
              <a:t>експериментально</a:t>
            </a:r>
            <a:r>
              <a:rPr lang="ru-RU" sz="2200" b="1" dirty="0"/>
              <a:t>.</a:t>
            </a:r>
          </a:p>
          <a:p>
            <a:pPr marL="0" indent="0" algn="just">
              <a:lnSpc>
                <a:spcPct val="80000"/>
              </a:lnSpc>
              <a:spcBef>
                <a:spcPct val="0"/>
              </a:spcBef>
              <a:buNone/>
            </a:pPr>
            <a:endParaRPr lang="ru-RU" sz="2200" b="1" dirty="0"/>
          </a:p>
          <a:p>
            <a:pPr marL="0" indent="0" algn="just">
              <a:lnSpc>
                <a:spcPct val="80000"/>
              </a:lnSpc>
              <a:spcBef>
                <a:spcPct val="0"/>
              </a:spcBef>
              <a:buFont typeface="Arial" charset="0"/>
              <a:buNone/>
            </a:pPr>
            <a:r>
              <a:rPr lang="ru-RU" sz="2200" b="1" dirty="0"/>
              <a:t>	Приклад:  6FeCl</a:t>
            </a:r>
            <a:r>
              <a:rPr lang="ru-RU" sz="2200" b="1" baseline="-25000" dirty="0"/>
              <a:t>2</a:t>
            </a:r>
            <a:r>
              <a:rPr lang="ru-RU" sz="2200" b="1" dirty="0"/>
              <a:t>  + KClO</a:t>
            </a:r>
            <a:r>
              <a:rPr lang="ru-RU" sz="2200" b="1" baseline="-25000" dirty="0"/>
              <a:t>3</a:t>
            </a:r>
            <a:r>
              <a:rPr lang="ru-RU" sz="2200" b="1" dirty="0"/>
              <a:t> + 6HCl  = 6FeCl</a:t>
            </a:r>
            <a:r>
              <a:rPr lang="ru-RU" sz="2200" b="1" baseline="-25000" dirty="0"/>
              <a:t>3</a:t>
            </a:r>
            <a:r>
              <a:rPr lang="ru-RU" sz="2200" b="1" dirty="0"/>
              <a:t> + </a:t>
            </a:r>
            <a:r>
              <a:rPr lang="ru-RU" sz="2200" b="1" dirty="0" err="1"/>
              <a:t>KCl</a:t>
            </a:r>
            <a:r>
              <a:rPr lang="ru-RU" sz="2200" b="1" dirty="0"/>
              <a:t> + 3H</a:t>
            </a:r>
            <a:r>
              <a:rPr lang="ru-RU" sz="2200" b="1" baseline="-25000" dirty="0"/>
              <a:t>2</a:t>
            </a:r>
            <a:r>
              <a:rPr lang="ru-RU" sz="2200" b="1" dirty="0"/>
              <a:t>O</a:t>
            </a:r>
          </a:p>
          <a:p>
            <a:pPr marL="0" indent="0" algn="just">
              <a:lnSpc>
                <a:spcPct val="80000"/>
              </a:lnSpc>
              <a:spcBef>
                <a:spcPct val="0"/>
              </a:spcBef>
              <a:buFont typeface="Arial" charset="0"/>
              <a:buNone/>
            </a:pPr>
            <a:endParaRPr lang="ru-RU" sz="2200" b="1" dirty="0"/>
          </a:p>
          <a:p>
            <a:pPr marL="0" indent="0" algn="just">
              <a:lnSpc>
                <a:spcPct val="80000"/>
              </a:lnSpc>
              <a:spcBef>
                <a:spcPct val="0"/>
              </a:spcBef>
              <a:buNone/>
            </a:pPr>
            <a:r>
              <a:rPr lang="ru-RU" sz="2200" b="1" dirty="0"/>
              <a:t>	</a:t>
            </a:r>
            <a:r>
              <a:rPr lang="ru-RU" sz="2200" b="1" dirty="0" err="1">
                <a:solidFill>
                  <a:srgbClr val="C00000"/>
                </a:solidFill>
              </a:rPr>
              <a:t>Період</a:t>
            </a:r>
            <a:r>
              <a:rPr lang="ru-RU" sz="2200" b="1" dirty="0">
                <a:solidFill>
                  <a:srgbClr val="C00000"/>
                </a:solidFill>
              </a:rPr>
              <a:t> </a:t>
            </a:r>
            <a:r>
              <a:rPr lang="ru-RU" sz="2200" b="1" dirty="0" err="1">
                <a:solidFill>
                  <a:srgbClr val="C00000"/>
                </a:solidFill>
              </a:rPr>
              <a:t>напівперетворення</a:t>
            </a:r>
            <a:r>
              <a:rPr lang="ru-RU" sz="2200" b="1" dirty="0"/>
              <a:t> – час, </a:t>
            </a:r>
            <a:r>
              <a:rPr lang="ru-RU" sz="2200" b="1" dirty="0" err="1"/>
              <a:t>необхідний</a:t>
            </a:r>
            <a:r>
              <a:rPr lang="ru-RU" sz="2200" b="1" dirty="0"/>
              <a:t> для </a:t>
            </a:r>
            <a:r>
              <a:rPr lang="ru-RU" sz="2200" b="1" dirty="0" err="1"/>
              <a:t>перетворення</a:t>
            </a:r>
            <a:r>
              <a:rPr lang="ru-RU" sz="2200" b="1" dirty="0"/>
              <a:t> </a:t>
            </a:r>
            <a:r>
              <a:rPr lang="ru-RU" sz="2200" b="1" dirty="0" err="1"/>
              <a:t>половини</a:t>
            </a:r>
            <a:r>
              <a:rPr lang="ru-RU" sz="2200" b="1" dirty="0"/>
              <a:t> </a:t>
            </a:r>
            <a:r>
              <a:rPr lang="ru-RU" sz="2200" b="1" dirty="0" err="1"/>
              <a:t>вихідних</a:t>
            </a:r>
            <a:r>
              <a:rPr lang="ru-RU" sz="2200" b="1" dirty="0"/>
              <a:t> </a:t>
            </a:r>
            <a:r>
              <a:rPr lang="ru-RU" sz="2200" b="1" dirty="0" err="1"/>
              <a:t>речовин</a:t>
            </a:r>
            <a:r>
              <a:rPr lang="ru-RU" sz="2200" b="1" dirty="0"/>
              <a:t> в </a:t>
            </a:r>
            <a:r>
              <a:rPr lang="ru-RU" sz="2200" b="1" dirty="0" err="1"/>
              <a:t>продукти</a:t>
            </a:r>
            <a:r>
              <a:rPr lang="ru-RU" sz="2200" b="1" dirty="0"/>
              <a:t> </a:t>
            </a:r>
            <a:r>
              <a:rPr lang="ru-RU" sz="2200" b="1" dirty="0" err="1"/>
              <a:t>реакції</a:t>
            </a:r>
            <a:r>
              <a:rPr lang="ru-RU" sz="2200" b="1" dirty="0"/>
              <a:t> (</a:t>
            </a:r>
            <a:r>
              <a:rPr lang="ru-RU" sz="2200" b="1" dirty="0" err="1"/>
              <a:t>лік</a:t>
            </a:r>
            <a:r>
              <a:rPr lang="ru-RU" sz="2200" b="1" dirty="0"/>
              <a:t>. </a:t>
            </a:r>
            <a:r>
              <a:rPr lang="ru-RU" sz="2200" b="1" dirty="0" err="1"/>
              <a:t>препарати</a:t>
            </a:r>
            <a:r>
              <a:rPr lang="ru-RU" sz="2200" b="1" dirty="0"/>
              <a:t>).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539750" y="1457325"/>
            <a:ext cx="1439863" cy="3698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err="1">
                <a:solidFill>
                  <a:srgbClr val="FF0000"/>
                </a:solidFill>
                <a:latin typeface="Calibri"/>
                <a:cs typeface="+mn-cs"/>
              </a:rPr>
              <a:t>Приклади</a:t>
            </a:r>
            <a:r>
              <a:rPr lang="ru-RU" dirty="0">
                <a:solidFill>
                  <a:srgbClr val="FF0000"/>
                </a:solidFill>
                <a:latin typeface="Calibri"/>
                <a:cs typeface="+mn-cs"/>
              </a:rPr>
              <a:t>:</a:t>
            </a:r>
          </a:p>
        </p:txBody>
      </p:sp>
    </p:spTree>
    <p:extLst>
      <p:ext uri="{BB962C8B-B14F-4D97-AF65-F5344CB8AC3E}">
        <p14:creationId xmlns:p14="http://schemas.microsoft.com/office/powerpoint/2010/main" val="2853231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0" name="Заголовок 1"/>
          <p:cNvSpPr>
            <a:spLocks noGrp="1"/>
          </p:cNvSpPr>
          <p:nvPr>
            <p:ph type="title"/>
          </p:nvPr>
        </p:nvSpPr>
        <p:spPr>
          <a:xfrm>
            <a:off x="468313" y="-171450"/>
            <a:ext cx="8229600" cy="936625"/>
          </a:xfrm>
        </p:spPr>
        <p:txBody>
          <a:bodyPr/>
          <a:lstStyle/>
          <a:p>
            <a:r>
              <a:rPr lang="ru-RU" sz="2800" b="1" dirty="0">
                <a:solidFill>
                  <a:srgbClr val="C00000"/>
                </a:solidFill>
                <a:latin typeface="Arial" charset="0"/>
                <a:cs typeface="Arial" charset="0"/>
              </a:rPr>
              <a:t>К</a:t>
            </a:r>
            <a:r>
              <a:rPr lang="uk-UA" sz="2800" b="1" dirty="0">
                <a:solidFill>
                  <a:srgbClr val="C00000"/>
                </a:solidFill>
                <a:latin typeface="Arial" charset="0"/>
                <a:cs typeface="Arial" charset="0"/>
              </a:rPr>
              <a:t>І</a:t>
            </a:r>
            <a:r>
              <a:rPr lang="ru-RU" sz="2800" b="1" dirty="0">
                <a:solidFill>
                  <a:srgbClr val="C00000"/>
                </a:solidFill>
                <a:latin typeface="Arial" charset="0"/>
                <a:cs typeface="Arial" charset="0"/>
              </a:rPr>
              <a:t>НЕТИКА НЕОБОРОТНИХ РЕАКЦІЙ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0" y="620688"/>
                <a:ext cx="9144000" cy="6237312"/>
              </a:xfrm>
            </p:spPr>
            <p:txBody>
              <a:bodyPr rtlCol="0">
                <a:normAutofit/>
              </a:bodyPr>
              <a:lstStyle/>
              <a:p>
                <a:pPr marL="0" indent="0" algn="ctr">
                  <a:spcBef>
                    <a:spcPct val="0"/>
                  </a:spcBef>
                  <a:buFont typeface="Arial" pitchFamily="34" charset="0"/>
                  <a:buNone/>
                  <a:defRPr/>
                </a:pPr>
                <a:r>
                  <a:rPr lang="ru-RU" sz="2800" b="1" dirty="0" err="1">
                    <a:solidFill>
                      <a:srgbClr val="FF0000"/>
                    </a:solidFill>
                    <a:latin typeface="Arial" charset="0"/>
                  </a:rPr>
                  <a:t>Реакції</a:t>
                </a:r>
                <a:r>
                  <a:rPr lang="ru-RU" sz="2800" b="1" dirty="0">
                    <a:solidFill>
                      <a:srgbClr val="FF0000"/>
                    </a:solidFill>
                    <a:latin typeface="Arial" charset="0"/>
                  </a:rPr>
                  <a:t> </a:t>
                </a:r>
                <a:r>
                  <a:rPr lang="ru-RU" sz="2800" b="1" dirty="0" err="1">
                    <a:solidFill>
                      <a:srgbClr val="FF0000"/>
                    </a:solidFill>
                    <a:latin typeface="Arial" charset="0"/>
                  </a:rPr>
                  <a:t>нульового</a:t>
                </a:r>
                <a:r>
                  <a:rPr lang="ru-RU" sz="2800" b="1" dirty="0">
                    <a:solidFill>
                      <a:srgbClr val="FF0000"/>
                    </a:solidFill>
                    <a:latin typeface="Arial" charset="0"/>
                  </a:rPr>
                  <a:t> порядку.</a:t>
                </a:r>
              </a:p>
              <a:p>
                <a:pPr marL="0" indent="0" algn="just">
                  <a:spcBef>
                    <a:spcPct val="0"/>
                  </a:spcBef>
                  <a:buFont typeface="Arial" pitchFamily="34" charset="0"/>
                  <a:buNone/>
                  <a:defRPr/>
                </a:pPr>
                <a:r>
                  <a:rPr lang="ru-RU" sz="2800" b="1" dirty="0">
                    <a:solidFill>
                      <a:srgbClr val="FF0000"/>
                    </a:solidFill>
                    <a:latin typeface="Arial" charset="0"/>
                  </a:rPr>
                  <a:t> </a:t>
                </a:r>
                <a:r>
                  <a:rPr lang="ru-RU" sz="2400" dirty="0" err="1">
                    <a:latin typeface="Arial" charset="0"/>
                  </a:rPr>
                  <a:t>Швидкість</a:t>
                </a:r>
                <a:r>
                  <a:rPr lang="ru-RU" sz="2400" dirty="0">
                    <a:latin typeface="Arial" charset="0"/>
                  </a:rPr>
                  <a:t> </a:t>
                </a:r>
                <a:r>
                  <a:rPr lang="ru-RU" sz="2400" dirty="0" err="1">
                    <a:latin typeface="Arial" charset="0"/>
                  </a:rPr>
                  <a:t>багатьох</a:t>
                </a:r>
                <a:r>
                  <a:rPr lang="ru-RU" sz="2400" dirty="0">
                    <a:latin typeface="Arial" charset="0"/>
                  </a:rPr>
                  <a:t> </a:t>
                </a:r>
                <a:r>
                  <a:rPr lang="ru-RU" sz="2400" dirty="0" err="1">
                    <a:latin typeface="Arial" charset="0"/>
                  </a:rPr>
                  <a:t>реакцій</a:t>
                </a:r>
                <a:r>
                  <a:rPr lang="ru-RU" sz="2400" dirty="0">
                    <a:latin typeface="Arial" charset="0"/>
                  </a:rPr>
                  <a:t> в </a:t>
                </a:r>
                <a:r>
                  <a:rPr lang="ru-RU" sz="2400" dirty="0" err="1">
                    <a:latin typeface="Arial" charset="0"/>
                  </a:rPr>
                  <a:t>організмі</a:t>
                </a:r>
                <a:r>
                  <a:rPr lang="ru-RU" sz="2400" dirty="0">
                    <a:latin typeface="Arial" charset="0"/>
                  </a:rPr>
                  <a:t> (</a:t>
                </a:r>
                <a:r>
                  <a:rPr lang="ru-RU" sz="2400" dirty="0" err="1">
                    <a:latin typeface="Arial" charset="0"/>
                  </a:rPr>
                  <a:t>ферментативні</a:t>
                </a:r>
                <a:r>
                  <a:rPr lang="ru-RU" sz="2400" dirty="0">
                    <a:latin typeface="Arial" charset="0"/>
                  </a:rPr>
                  <a:t> </a:t>
                </a:r>
                <a:r>
                  <a:rPr lang="ru-RU" sz="2400" dirty="0" err="1">
                    <a:latin typeface="Arial" charset="0"/>
                  </a:rPr>
                  <a:t>процеси</a:t>
                </a:r>
                <a:r>
                  <a:rPr lang="ru-RU" sz="2400" dirty="0">
                    <a:latin typeface="Arial" charset="0"/>
                  </a:rPr>
                  <a:t>) не </a:t>
                </a:r>
                <a:r>
                  <a:rPr lang="ru-RU" sz="2400" dirty="0" err="1">
                    <a:latin typeface="Arial" charset="0"/>
                  </a:rPr>
                  <a:t>залежить</a:t>
                </a:r>
                <a:r>
                  <a:rPr lang="ru-RU" sz="2400" dirty="0">
                    <a:latin typeface="Arial" charset="0"/>
                  </a:rPr>
                  <a:t> </a:t>
                </a:r>
                <a:r>
                  <a:rPr lang="ru-RU" sz="2400" dirty="0" err="1">
                    <a:latin typeface="Arial" charset="0"/>
                  </a:rPr>
                  <a:t>від</a:t>
                </a:r>
                <a:r>
                  <a:rPr lang="ru-RU" sz="2400" dirty="0">
                    <a:latin typeface="Arial" charset="0"/>
                  </a:rPr>
                  <a:t> </a:t>
                </a:r>
                <a:r>
                  <a:rPr lang="ru-RU" sz="2400" dirty="0" err="1">
                    <a:latin typeface="Arial" charset="0"/>
                  </a:rPr>
                  <a:t>концентрації</a:t>
                </a:r>
                <a:r>
                  <a:rPr lang="ru-RU" sz="2400" dirty="0">
                    <a:latin typeface="Arial" charset="0"/>
                  </a:rPr>
                  <a:t> </a:t>
                </a:r>
                <a:r>
                  <a:rPr lang="ru-RU" sz="2400" dirty="0" err="1">
                    <a:latin typeface="Arial" charset="0"/>
                  </a:rPr>
                  <a:t>реагуючих</a:t>
                </a:r>
                <a:r>
                  <a:rPr lang="ru-RU" sz="2400" dirty="0">
                    <a:latin typeface="Arial" charset="0"/>
                  </a:rPr>
                  <a:t> </a:t>
                </a:r>
                <a:r>
                  <a:rPr lang="ru-RU" sz="2400" dirty="0" err="1">
                    <a:latin typeface="Arial" charset="0"/>
                  </a:rPr>
                  <a:t>речовин</a:t>
                </a:r>
                <a:r>
                  <a:rPr lang="ru-RU" sz="2400" dirty="0">
                    <a:latin typeface="Arial" charset="0"/>
                  </a:rPr>
                  <a:t> і </a:t>
                </a:r>
                <a:r>
                  <a:rPr lang="ru-RU" sz="2400" dirty="0" err="1">
                    <a:latin typeface="Arial" charset="0"/>
                  </a:rPr>
                  <a:t>постійна</a:t>
                </a:r>
                <a:r>
                  <a:rPr lang="ru-RU" sz="2400" dirty="0">
                    <a:latin typeface="Arial" charset="0"/>
                  </a:rPr>
                  <a:t>, </a:t>
                </a:r>
                <a:r>
                  <a:rPr lang="ru-RU" sz="2400" dirty="0" err="1">
                    <a:latin typeface="Arial" charset="0"/>
                  </a:rPr>
                  <a:t>тобто</a:t>
                </a:r>
                <a:r>
                  <a:rPr lang="ru-RU" sz="2400" dirty="0">
                    <a:latin typeface="Arial" charset="0"/>
                  </a:rPr>
                  <a:t> </a:t>
                </a:r>
                <a:r>
                  <a:rPr lang="ru-RU" sz="2400" dirty="0" err="1">
                    <a:latin typeface="Arial" charset="0"/>
                  </a:rPr>
                  <a:t>реакція</a:t>
                </a:r>
                <a:r>
                  <a:rPr lang="ru-RU" sz="2400" dirty="0">
                    <a:latin typeface="Arial" charset="0"/>
                  </a:rPr>
                  <a:t> </a:t>
                </a:r>
                <a:r>
                  <a:rPr lang="ru-RU" sz="2400" dirty="0" err="1">
                    <a:latin typeface="Arial" charset="0"/>
                  </a:rPr>
                  <a:t>протікає</a:t>
                </a:r>
                <a:r>
                  <a:rPr lang="ru-RU" sz="2400" dirty="0">
                    <a:latin typeface="Arial" charset="0"/>
                  </a:rPr>
                  <a:t> </a:t>
                </a:r>
                <a:r>
                  <a:rPr lang="ru-RU" sz="2400" dirty="0">
                    <a:solidFill>
                      <a:srgbClr val="FF0000"/>
                    </a:solidFill>
                    <a:latin typeface="Arial" charset="0"/>
                  </a:rPr>
                  <a:t>по </a:t>
                </a:r>
                <a:r>
                  <a:rPr lang="ru-RU" sz="2400" dirty="0" err="1">
                    <a:solidFill>
                      <a:srgbClr val="FF0000"/>
                    </a:solidFill>
                    <a:latin typeface="Arial" charset="0"/>
                  </a:rPr>
                  <a:t>нульовому</a:t>
                </a:r>
                <a:r>
                  <a:rPr lang="ru-RU" sz="2400" dirty="0">
                    <a:solidFill>
                      <a:srgbClr val="FF0000"/>
                    </a:solidFill>
                    <a:latin typeface="Arial" charset="0"/>
                  </a:rPr>
                  <a:t> порядку</a:t>
                </a:r>
                <a:r>
                  <a:rPr lang="ru-RU" sz="2400" b="1" dirty="0">
                    <a:solidFill>
                      <a:srgbClr val="FF0000"/>
                    </a:solidFill>
                    <a:latin typeface="Arial" charset="0"/>
                  </a:rPr>
                  <a:t>:</a:t>
                </a:r>
                <a:r>
                  <a:rPr lang="ru-RU" sz="2400" dirty="0">
                    <a:solidFill>
                      <a:srgbClr val="FF0000"/>
                    </a:solidFill>
                    <a:latin typeface="Arial" charset="0"/>
                  </a:rPr>
                  <a:t> </a:t>
                </a:r>
                <a:endParaRPr lang="en-US" sz="2400" b="1" dirty="0">
                  <a:solidFill>
                    <a:srgbClr val="FF0000"/>
                  </a:solidFill>
                  <a:latin typeface="Arial" charset="0"/>
                  <a:sym typeface="Symbol" pitchFamily="18" charset="2"/>
                </a:endParaRPr>
              </a:p>
              <a:p>
                <a:pPr marL="0" indent="0" algn="ctr">
                  <a:spcBef>
                    <a:spcPct val="0"/>
                  </a:spcBef>
                  <a:buFont typeface="Symbol" pitchFamily="18" charset="2"/>
                  <a:buChar char="u"/>
                  <a:defRPr/>
                </a:pPr>
                <a:endParaRPr lang="ru-RU" sz="2400" b="1" dirty="0">
                  <a:latin typeface="Arial" charset="0"/>
                </a:endParaRPr>
              </a:p>
              <a:p>
                <a:pPr marL="0" indent="0" algn="ctr">
                  <a:spcBef>
                    <a:spcPct val="0"/>
                  </a:spcBef>
                  <a:buNone/>
                  <a:defRPr/>
                </a:pPr>
                <a14:m>
                  <m:oMath xmlns:m="http://schemas.openxmlformats.org/officeDocument/2006/math">
                    <m:r>
                      <a:rPr lang="en-US" sz="2400" i="1">
                        <a:latin typeface="Cambria Math"/>
                        <a:cs typeface="Arial" panose="020B0604020202020204" pitchFamily="34" charset="0"/>
                      </a:rPr>
                      <m:t>𝑣</m:t>
                    </m:r>
                    <m:r>
                      <a:rPr lang="en-US" sz="2400" i="1">
                        <a:latin typeface="Cambria Math"/>
                        <a:cs typeface="Arial" panose="020B0604020202020204" pitchFamily="34" charset="0"/>
                      </a:rPr>
                      <m:t> </m:t>
                    </m:r>
                  </m:oMath>
                </a14:m>
                <a:r>
                  <a:rPr lang="ru-RU" sz="2400" b="1" dirty="0" smtClean="0">
                    <a:latin typeface="Arial" charset="0"/>
                  </a:rPr>
                  <a:t>=                </a:t>
                </a:r>
                <a:r>
                  <a:rPr lang="en-US" sz="2400" b="1" dirty="0">
                    <a:latin typeface="Arial" charset="0"/>
                  </a:rPr>
                  <a:t>= k</a:t>
                </a:r>
                <a:r>
                  <a:rPr lang="ru-RU" sz="2400" b="1" dirty="0">
                    <a:latin typeface="Arial" charset="0"/>
                  </a:rPr>
                  <a:t>    </a:t>
                </a:r>
                <a:r>
                  <a:rPr lang="ru-RU" sz="2400" b="1" dirty="0" err="1">
                    <a:latin typeface="Arial" charset="0"/>
                  </a:rPr>
                  <a:t>або</a:t>
                </a:r>
                <a:r>
                  <a:rPr lang="ru-RU" sz="2400" dirty="0">
                    <a:latin typeface="Arial" charset="0"/>
                  </a:rPr>
                  <a:t>  </a:t>
                </a:r>
                <a:r>
                  <a:rPr lang="ru-RU" sz="2400" b="1" dirty="0">
                    <a:latin typeface="Arial" charset="0"/>
                  </a:rPr>
                  <a:t>С = </a:t>
                </a:r>
                <a:r>
                  <a:rPr lang="ru-RU" sz="2400" b="1" dirty="0" err="1">
                    <a:latin typeface="Arial" charset="0"/>
                  </a:rPr>
                  <a:t>С</a:t>
                </a:r>
                <a:r>
                  <a:rPr lang="ru-RU" sz="2400" b="1" baseline="-25000" dirty="0" err="1">
                    <a:latin typeface="Arial" charset="0"/>
                  </a:rPr>
                  <a:t>o</a:t>
                </a:r>
                <a:r>
                  <a:rPr lang="ru-RU" sz="2400" b="1" dirty="0">
                    <a:latin typeface="Arial" charset="0"/>
                  </a:rPr>
                  <a:t> –</a:t>
                </a:r>
                <a:r>
                  <a:rPr lang="en-US" sz="2400" b="1" dirty="0">
                    <a:latin typeface="Arial" charset="0"/>
                  </a:rPr>
                  <a:t>k</a:t>
                </a:r>
                <a:r>
                  <a:rPr lang="en-US" sz="2400" b="1" dirty="0">
                    <a:latin typeface="Arial" charset="0"/>
                    <a:sym typeface="Symbol" pitchFamily="18" charset="2"/>
                  </a:rPr>
                  <a:t></a:t>
                </a:r>
                <a:r>
                  <a:rPr lang="en-US" sz="2400" b="1" dirty="0">
                    <a:latin typeface="Arial" charset="0"/>
                  </a:rPr>
                  <a:t> ,</a:t>
                </a:r>
                <a:r>
                  <a:rPr lang="uk-UA" sz="2400" b="1" dirty="0">
                    <a:latin typeface="Arial" charset="0"/>
                  </a:rPr>
                  <a:t> </a:t>
                </a:r>
                <a:r>
                  <a:rPr lang="en-US" sz="2400" b="1" dirty="0">
                    <a:latin typeface="Arial" charset="0"/>
                  </a:rPr>
                  <a:t> </a:t>
                </a:r>
                <a:endParaRPr lang="ru-RU" sz="2400" dirty="0">
                  <a:latin typeface="Arial" charset="0"/>
                </a:endParaRPr>
              </a:p>
              <a:p>
                <a:pPr marL="0" indent="0" algn="ctr">
                  <a:spcBef>
                    <a:spcPct val="0"/>
                  </a:spcBef>
                  <a:buFont typeface="Arial" pitchFamily="34" charset="0"/>
                  <a:buNone/>
                  <a:defRPr/>
                </a:pPr>
                <a:endParaRPr lang="ru-RU" sz="2400" dirty="0">
                  <a:latin typeface="Arial" charset="0"/>
                </a:endParaRPr>
              </a:p>
              <a:p>
                <a:pPr marL="0" indent="0" algn="ctr">
                  <a:spcBef>
                    <a:spcPct val="0"/>
                  </a:spcBef>
                  <a:buFont typeface="Arial" pitchFamily="34" charset="0"/>
                  <a:buNone/>
                  <a:defRPr/>
                </a:pPr>
                <a:r>
                  <a:rPr lang="ru-RU" sz="2400" dirty="0">
                    <a:latin typeface="Arial" charset="0"/>
                  </a:rPr>
                  <a:t>, де</a:t>
                </a:r>
              </a:p>
              <a:p>
                <a:pPr marL="0" indent="0" algn="ctr">
                  <a:spcBef>
                    <a:spcPct val="0"/>
                  </a:spcBef>
                  <a:buFont typeface="Arial" pitchFamily="34" charset="0"/>
                  <a:buNone/>
                  <a:defRPr/>
                </a:pPr>
                <a:endParaRPr lang="ru-RU" sz="2400" dirty="0">
                  <a:latin typeface="Arial" charset="0"/>
                </a:endParaRPr>
              </a:p>
              <a:p>
                <a:pPr marL="0" indent="0">
                  <a:spcBef>
                    <a:spcPct val="0"/>
                  </a:spcBef>
                  <a:buFont typeface="Arial" pitchFamily="34" charset="0"/>
                  <a:buNone/>
                  <a:defRPr/>
                </a:pPr>
                <a:r>
                  <a:rPr lang="ru-RU" sz="2400" dirty="0">
                    <a:latin typeface="Arial" charset="0"/>
                  </a:rPr>
                  <a:t>С</a:t>
                </a:r>
                <a:r>
                  <a:rPr lang="ru-RU" sz="2400" baseline="-25000" dirty="0">
                    <a:latin typeface="Arial" charset="0"/>
                  </a:rPr>
                  <a:t>о</a:t>
                </a:r>
                <a:r>
                  <a:rPr lang="ru-RU" sz="2400" dirty="0">
                    <a:latin typeface="Arial" charset="0"/>
                  </a:rPr>
                  <a:t> – </a:t>
                </a:r>
                <a:r>
                  <a:rPr lang="ru-RU" sz="2000" dirty="0">
                    <a:latin typeface="Arial" charset="0"/>
                  </a:rPr>
                  <a:t>початкова </a:t>
                </a:r>
                <a:r>
                  <a:rPr lang="ru-RU" sz="2000" dirty="0" err="1">
                    <a:latin typeface="Arial" charset="0"/>
                  </a:rPr>
                  <a:t>молярна</a:t>
                </a:r>
                <a:r>
                  <a:rPr lang="ru-RU" sz="2000" dirty="0">
                    <a:latin typeface="Arial" charset="0"/>
                  </a:rPr>
                  <a:t> </a:t>
                </a:r>
                <a:r>
                  <a:rPr lang="ru-RU" sz="2000" dirty="0" err="1">
                    <a:latin typeface="Arial" charset="0"/>
                  </a:rPr>
                  <a:t>концентрація</a:t>
                </a:r>
                <a:r>
                  <a:rPr lang="ru-RU" sz="2000" dirty="0">
                    <a:latin typeface="Arial" charset="0"/>
                  </a:rPr>
                  <a:t>, </a:t>
                </a:r>
                <a:r>
                  <a:rPr lang="ru-RU" sz="2000" b="1" dirty="0">
                    <a:latin typeface="Arial" charset="0"/>
                  </a:rPr>
                  <a:t>С</a:t>
                </a:r>
                <a:r>
                  <a:rPr lang="ru-RU" sz="2000" dirty="0">
                    <a:latin typeface="Arial" charset="0"/>
                  </a:rPr>
                  <a:t> – </a:t>
                </a:r>
                <a:r>
                  <a:rPr lang="ru-RU" sz="2000" dirty="0" err="1">
                    <a:latin typeface="Arial" charset="0"/>
                  </a:rPr>
                  <a:t>концентрація</a:t>
                </a:r>
                <a:r>
                  <a:rPr lang="ru-RU" sz="2000" dirty="0">
                    <a:latin typeface="Arial" charset="0"/>
                  </a:rPr>
                  <a:t> в момент часу </a:t>
                </a:r>
                <a:r>
                  <a:rPr lang="en-US" sz="2800" b="1" dirty="0">
                    <a:latin typeface="Arial" charset="0"/>
                    <a:sym typeface="Symbol" pitchFamily="18" charset="2"/>
                  </a:rPr>
                  <a:t></a:t>
                </a:r>
                <a:r>
                  <a:rPr lang="ru-RU" sz="2800" dirty="0">
                    <a:latin typeface="Arial" charset="0"/>
                  </a:rPr>
                  <a:t>,</a:t>
                </a:r>
                <a:endParaRPr lang="ru-RU" sz="2000" dirty="0">
                  <a:latin typeface="Arial" charset="0"/>
                </a:endParaRPr>
              </a:p>
              <a:p>
                <a:pPr marL="0" indent="0">
                  <a:spcBef>
                    <a:spcPct val="0"/>
                  </a:spcBef>
                  <a:buFont typeface="Arial" pitchFamily="34" charset="0"/>
                  <a:buNone/>
                  <a:defRPr/>
                </a:pPr>
                <a:r>
                  <a:rPr lang="en-US" sz="2000" b="1" dirty="0">
                    <a:latin typeface="Arial" charset="0"/>
                  </a:rPr>
                  <a:t>k</a:t>
                </a:r>
                <a:r>
                  <a:rPr lang="ru-RU" sz="1600" b="1" dirty="0">
                    <a:latin typeface="Arial" charset="0"/>
                  </a:rPr>
                  <a:t>о</a:t>
                </a:r>
                <a:r>
                  <a:rPr lang="ru-RU" sz="2000" dirty="0">
                    <a:latin typeface="Arial" charset="0"/>
                  </a:rPr>
                  <a:t> – константа </a:t>
                </a:r>
                <a:r>
                  <a:rPr lang="ru-RU" sz="2000" dirty="0" err="1">
                    <a:latin typeface="Arial" charset="0"/>
                  </a:rPr>
                  <a:t>швидкості</a:t>
                </a:r>
                <a:r>
                  <a:rPr lang="ru-RU" sz="2000" dirty="0">
                    <a:latin typeface="Arial" charset="0"/>
                  </a:rPr>
                  <a:t> </a:t>
                </a:r>
                <a:r>
                  <a:rPr lang="ru-RU" sz="2000" dirty="0" err="1">
                    <a:latin typeface="Arial" charset="0"/>
                  </a:rPr>
                  <a:t>реакції</a:t>
                </a:r>
                <a:r>
                  <a:rPr lang="ru-RU" sz="2000" dirty="0">
                    <a:latin typeface="Arial" charset="0"/>
                  </a:rPr>
                  <a:t> </a:t>
                </a:r>
                <a:r>
                  <a:rPr lang="ru-RU" sz="2000" dirty="0" err="1">
                    <a:latin typeface="Arial" charset="0"/>
                  </a:rPr>
                  <a:t>нульового</a:t>
                </a:r>
                <a:r>
                  <a:rPr lang="ru-RU" sz="2000" dirty="0">
                    <a:latin typeface="Arial" charset="0"/>
                  </a:rPr>
                  <a:t> порядку, </a:t>
                </a:r>
                <a:r>
                  <a:rPr lang="ru-RU" sz="2000" dirty="0" err="1">
                    <a:latin typeface="Arial" charset="0"/>
                  </a:rPr>
                  <a:t>вимірюється</a:t>
                </a:r>
                <a:r>
                  <a:rPr lang="ru-RU" sz="2000" dirty="0">
                    <a:latin typeface="Arial" charset="0"/>
                  </a:rPr>
                  <a:t> в моль/</a:t>
                </a:r>
                <a:r>
                  <a:rPr lang="ru-RU" sz="2000" dirty="0" err="1">
                    <a:latin typeface="Arial" charset="0"/>
                  </a:rPr>
                  <a:t>л·с</a:t>
                </a:r>
                <a:r>
                  <a:rPr lang="ru-RU" sz="2000" dirty="0">
                    <a:latin typeface="Arial" charset="0"/>
                  </a:rPr>
                  <a:t>.</a:t>
                </a:r>
                <a:r>
                  <a:rPr lang="ru-RU" sz="2400" dirty="0">
                    <a:latin typeface="Arial" charset="0"/>
                  </a:rPr>
                  <a:t> </a:t>
                </a:r>
                <a:endParaRPr lang="uk-UA" sz="2400" dirty="0">
                  <a:latin typeface="Arial" charset="0"/>
                </a:endParaRPr>
              </a:p>
              <a:p>
                <a:pPr marL="0" indent="0">
                  <a:spcBef>
                    <a:spcPct val="0"/>
                  </a:spcBef>
                  <a:buFont typeface="Arial" pitchFamily="34" charset="0"/>
                  <a:buNone/>
                  <a:defRPr/>
                </a:pPr>
                <a:r>
                  <a:rPr lang="ru-RU" sz="2400" dirty="0">
                    <a:latin typeface="Arial" charset="0"/>
                  </a:rPr>
                  <a:t>Час </a:t>
                </a:r>
                <a:r>
                  <a:rPr lang="ru-RU" sz="2400" dirty="0" err="1">
                    <a:latin typeface="Arial" charset="0"/>
                  </a:rPr>
                  <a:t>напівперетворення</a:t>
                </a:r>
                <a:r>
                  <a:rPr lang="ru-RU" sz="2400" dirty="0">
                    <a:latin typeface="Arial" charset="0"/>
                  </a:rPr>
                  <a:t> </a:t>
                </a:r>
                <a:r>
                  <a:rPr lang="ru-RU" sz="2400" dirty="0" err="1">
                    <a:latin typeface="Arial" charset="0"/>
                  </a:rPr>
                  <a:t>пропорційний</a:t>
                </a:r>
                <a:r>
                  <a:rPr lang="ru-RU" sz="2400" dirty="0">
                    <a:latin typeface="Arial" charset="0"/>
                  </a:rPr>
                  <a:t> </a:t>
                </a:r>
                <a:r>
                  <a:rPr lang="ru-RU" sz="2400" dirty="0" err="1">
                    <a:latin typeface="Arial" charset="0"/>
                  </a:rPr>
                  <a:t>початковій</a:t>
                </a:r>
                <a:r>
                  <a:rPr lang="ru-RU" sz="2400" dirty="0">
                    <a:latin typeface="Arial" charset="0"/>
                  </a:rPr>
                  <a:t> </a:t>
                </a:r>
                <a:r>
                  <a:rPr lang="ru-RU" sz="2400" dirty="0" err="1">
                    <a:latin typeface="Arial" charset="0"/>
                  </a:rPr>
                  <a:t>концентрації</a:t>
                </a:r>
                <a:r>
                  <a:rPr lang="ru-RU" sz="2400" dirty="0">
                    <a:latin typeface="Arial" charset="0"/>
                  </a:rPr>
                  <a:t> </a:t>
                </a:r>
                <a:r>
                  <a:rPr lang="ru-RU" sz="2400" dirty="0" err="1">
                    <a:latin typeface="Arial" charset="0"/>
                  </a:rPr>
                  <a:t>вихідної</a:t>
                </a:r>
                <a:r>
                  <a:rPr lang="ru-RU" sz="2400" dirty="0">
                    <a:latin typeface="Arial" charset="0"/>
                  </a:rPr>
                  <a:t> </a:t>
                </a:r>
                <a:r>
                  <a:rPr lang="ru-RU" sz="2400" dirty="0" err="1">
                    <a:latin typeface="Arial" charset="0"/>
                  </a:rPr>
                  <a:t>речовини</a:t>
                </a:r>
                <a:r>
                  <a:rPr lang="ru-RU" sz="2400" dirty="0">
                    <a:latin typeface="Arial" charset="0"/>
                  </a:rPr>
                  <a:t>:     </a:t>
                </a:r>
              </a:p>
              <a:p>
                <a:pPr marL="0" indent="0" algn="ctr">
                  <a:spcBef>
                    <a:spcPct val="0"/>
                  </a:spcBef>
                  <a:buFont typeface="Arial" pitchFamily="34" charset="0"/>
                  <a:buNone/>
                  <a:defRPr/>
                </a:pPr>
                <a:r>
                  <a:rPr lang="en-US" sz="2800" b="1" dirty="0">
                    <a:latin typeface="Arial" charset="0"/>
                    <a:sym typeface="Symbol" pitchFamily="18" charset="2"/>
                  </a:rPr>
                  <a:t></a:t>
                </a:r>
                <a:r>
                  <a:rPr lang="ru-RU" sz="2400" dirty="0">
                    <a:latin typeface="Arial" charset="0"/>
                  </a:rPr>
                  <a:t> </a:t>
                </a:r>
                <a:r>
                  <a:rPr lang="ru-RU" sz="1600" b="1" dirty="0">
                    <a:latin typeface="Arial" charset="0"/>
                  </a:rPr>
                  <a:t>1/2</a:t>
                </a:r>
                <a:r>
                  <a:rPr lang="ru-RU" sz="1600" dirty="0">
                    <a:latin typeface="Arial" charset="0"/>
                  </a:rPr>
                  <a:t> </a:t>
                </a:r>
                <a:r>
                  <a:rPr lang="ru-RU" sz="2400" dirty="0">
                    <a:latin typeface="Arial" charset="0"/>
                  </a:rPr>
                  <a:t> =  </a:t>
                </a:r>
                <a:r>
                  <a:rPr lang="en-US" sz="2400" dirty="0">
                    <a:latin typeface="Arial" charset="0"/>
                  </a:rPr>
                  <a:t>C</a:t>
                </a:r>
                <a:r>
                  <a:rPr lang="en-US" sz="1800" dirty="0">
                    <a:latin typeface="Arial" charset="0"/>
                  </a:rPr>
                  <a:t>o</a:t>
                </a:r>
                <a:r>
                  <a:rPr lang="ru-RU" sz="2400" dirty="0">
                    <a:latin typeface="Arial" charset="0"/>
                  </a:rPr>
                  <a:t>/2</a:t>
                </a:r>
                <a:r>
                  <a:rPr lang="en-US" sz="2400" dirty="0">
                    <a:latin typeface="Arial" charset="0"/>
                  </a:rPr>
                  <a:t>k</a:t>
                </a:r>
                <a:r>
                  <a:rPr lang="ru-RU" sz="1800" dirty="0">
                    <a:latin typeface="Arial" charset="0"/>
                  </a:rPr>
                  <a:t>о</a:t>
                </a:r>
              </a:p>
              <a:p>
                <a:pPr fontAlgn="auto">
                  <a:spcAft>
                    <a:spcPts val="0"/>
                  </a:spcAft>
                  <a:buFont typeface="Arial" pitchFamily="34" charset="0"/>
                  <a:buChar char="•"/>
                  <a:defRPr/>
                </a:pPr>
                <a:endParaRPr lang="ru-RU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0" y="620688"/>
                <a:ext cx="9144000" cy="6237312"/>
              </a:xfrm>
              <a:blipFill rotWithShape="0">
                <a:blip r:embed="rId3"/>
                <a:stretch>
                  <a:fillRect l="-1000" t="-1075" r="-100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1048" name="Object 24"/>
          <p:cNvGraphicFramePr>
            <a:graphicFrameLocks noChangeAspect="1"/>
          </p:cNvGraphicFramePr>
          <p:nvPr>
            <p:extLst/>
          </p:nvPr>
        </p:nvGraphicFramePr>
        <p:xfrm>
          <a:off x="2668081" y="3228541"/>
          <a:ext cx="1387475" cy="6492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294" name="Формула" r:id="rId4" imgW="965200" imgH="444500" progId="Equation.3">
                  <p:embed/>
                </p:oleObj>
              </mc:Choice>
              <mc:Fallback>
                <p:oleObj name="Формула" r:id="rId4" imgW="965200" imgH="4445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68081" y="3228541"/>
                        <a:ext cx="1387475" cy="6492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49" name="Object 25"/>
          <p:cNvGraphicFramePr>
            <a:graphicFrameLocks noChangeAspect="1"/>
          </p:cNvGraphicFramePr>
          <p:nvPr>
            <p:extLst/>
          </p:nvPr>
        </p:nvGraphicFramePr>
        <p:xfrm>
          <a:off x="2555776" y="2492896"/>
          <a:ext cx="1254125" cy="647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295" name="Формула" r:id="rId6" imgW="863225" imgH="444307" progId="Equation.3">
                  <p:embed/>
                </p:oleObj>
              </mc:Choice>
              <mc:Fallback>
                <p:oleObj name="Формула" r:id="rId6" imgW="863225" imgH="444307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55776" y="2492896"/>
                        <a:ext cx="1254125" cy="6477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7657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5081A609-BEE6-468D-A674-6552FAC4B8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548680"/>
          </a:xfrm>
        </p:spPr>
        <p:txBody>
          <a:bodyPr/>
          <a:lstStyle/>
          <a:p>
            <a:pPr algn="ctr"/>
            <a:r>
              <a:rPr lang="uk-UA" dirty="0">
                <a:solidFill>
                  <a:srgbClr val="FF0000"/>
                </a:solidFill>
              </a:rPr>
              <a:t>РЕАКЦІЇ ПЕРШОГО ПОРЯДКУ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363663B2-9195-4B75-821F-66EEE01B4E9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620688"/>
            <a:ext cx="9144000" cy="4525963"/>
          </a:xfrm>
        </p:spPr>
        <p:txBody>
          <a:bodyPr/>
          <a:lstStyle/>
          <a:p>
            <a:pPr marL="0" indent="0">
              <a:buNone/>
            </a:pPr>
            <a:r>
              <a:rPr lang="uk-UA" sz="2000" dirty="0">
                <a:latin typeface="Arial" panose="020B0604020202020204" pitchFamily="34" charset="0"/>
                <a:cs typeface="Arial" panose="020B0604020202020204" pitchFamily="34" charset="0"/>
              </a:rPr>
              <a:t>Реакції розкладання 2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r>
              <a:rPr lang="en-US" sz="2000" baseline="-250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O</a:t>
            </a:r>
            <a:r>
              <a:rPr lang="en-US" sz="2000" baseline="-25000" dirty="0"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→2N</a:t>
            </a:r>
            <a:r>
              <a:rPr lang="en-US" sz="2000" baseline="-250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O</a:t>
            </a:r>
            <a:r>
              <a:rPr lang="en-US" sz="2000" baseline="-25000" dirty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+O</a:t>
            </a:r>
            <a:r>
              <a:rPr lang="en-US" sz="2000" baseline="-250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</a:p>
          <a:p>
            <a:pPr marL="0" indent="0">
              <a:buNone/>
            </a:pPr>
            <a:r>
              <a:rPr lang="ru-RU" sz="2000" dirty="0" err="1">
                <a:latin typeface="Arial" panose="020B0604020202020204" pitchFamily="34" charset="0"/>
                <a:cs typeface="Arial" panose="020B0604020202020204" pitchFamily="34" charset="0"/>
              </a:rPr>
              <a:t>Це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dirty="0" err="1">
                <a:latin typeface="Arial" panose="020B0604020202020204" pitchFamily="34" charset="0"/>
                <a:cs typeface="Arial" panose="020B0604020202020204" pitchFamily="34" charset="0"/>
              </a:rPr>
              <a:t>реакц</a:t>
            </a:r>
            <a:r>
              <a:rPr lang="uk-UA" sz="2000" dirty="0" err="1">
                <a:latin typeface="Arial" panose="020B0604020202020204" pitchFamily="34" charset="0"/>
                <a:cs typeface="Arial" panose="020B0604020202020204" pitchFamily="34" charset="0"/>
              </a:rPr>
              <a:t>ії</a:t>
            </a:r>
            <a:r>
              <a:rPr lang="uk-UA" sz="2000" dirty="0">
                <a:latin typeface="Arial" panose="020B0604020202020204" pitchFamily="34" charset="0"/>
                <a:cs typeface="Arial" panose="020B0604020202020204" pitchFamily="34" charset="0"/>
              </a:rPr>
              <a:t>, які протікають при значному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uk-UA" sz="2000" dirty="0">
                <a:latin typeface="Arial" panose="020B0604020202020204" pitchFamily="34" charset="0"/>
                <a:cs typeface="Arial" panose="020B0604020202020204" pitchFamily="34" charset="0"/>
              </a:rPr>
              <a:t>надлишку одного з реагентів (гідролізу, кінцеві стадії ферментативних процесів, реакції антигенів з вітамінами та ін.)</a:t>
            </a:r>
          </a:p>
          <a:p>
            <a:pPr marL="0" indent="0" algn="ctr">
              <a:buNone/>
            </a:pPr>
            <a:r>
              <a:rPr lang="uk-UA" sz="2000" i="1" dirty="0">
                <a:latin typeface="Arial" panose="020B0604020202020204" pitchFamily="34" charset="0"/>
                <a:cs typeface="Arial" panose="020B0604020202020204" pitchFamily="34" charset="0"/>
              </a:rPr>
              <a:t>Рівняння кінетики швидкості реакції першого порядку у диференційному вигляді має вигляд:</a:t>
            </a:r>
            <a:endParaRPr lang="en-US" sz="2000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None/>
            </a:pPr>
            <a:endParaRPr lang="en-US" sz="2000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None/>
            </a:pPr>
            <a:endParaRPr lang="en-US" sz="2000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None/>
            </a:pPr>
            <a:endParaRPr lang="en-US" sz="2000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>
              <a:buNone/>
            </a:pPr>
            <a:r>
              <a:rPr lang="uk-UA" sz="2000" i="1" dirty="0">
                <a:latin typeface="Arial" panose="020B0604020202020204" pitchFamily="34" charset="0"/>
                <a:cs typeface="Arial" panose="020B0604020202020204" pitchFamily="34" charset="0"/>
              </a:rPr>
              <a:t>Константа швидкості реакції К</a:t>
            </a:r>
            <a:r>
              <a:rPr lang="uk-UA" sz="2000" i="1" baseline="-25000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uk-UA" sz="2000" i="1" dirty="0">
                <a:latin typeface="Arial" panose="020B0604020202020204" pitchFamily="34" charset="0"/>
                <a:cs typeface="Arial" panose="020B0604020202020204" pitchFamily="34" charset="0"/>
              </a:rPr>
              <a:t> вимірюється в одиницях, зворотних часу (с</a:t>
            </a:r>
            <a:r>
              <a:rPr lang="uk-UA" sz="2000" i="1" baseline="30000" dirty="0">
                <a:latin typeface="Arial" panose="020B0604020202020204" pitchFamily="34" charset="0"/>
                <a:cs typeface="Arial" panose="020B0604020202020204" pitchFamily="34" charset="0"/>
              </a:rPr>
              <a:t>–1</a:t>
            </a:r>
            <a:r>
              <a:rPr lang="uk-UA" sz="2000" i="1" dirty="0">
                <a:latin typeface="Arial" panose="020B0604020202020204" pitchFamily="34" charset="0"/>
                <a:cs typeface="Arial" panose="020B0604020202020204" pitchFamily="34" charset="0"/>
              </a:rPr>
              <a:t>).</a:t>
            </a:r>
          </a:p>
          <a:p>
            <a:pPr marL="0" indent="0" algn="just">
              <a:buNone/>
            </a:pPr>
            <a:r>
              <a:rPr lang="uk-UA" sz="2000" dirty="0">
                <a:latin typeface="Arial" panose="020B0604020202020204" pitchFamily="34" charset="0"/>
                <a:cs typeface="Arial" panose="020B0604020202020204" pitchFamily="34" charset="0"/>
              </a:rPr>
              <a:t>Час </a:t>
            </a:r>
            <a:r>
              <a:rPr lang="uk-UA" sz="2000" dirty="0" err="1">
                <a:latin typeface="Arial" panose="020B0604020202020204" pitchFamily="34" charset="0"/>
                <a:cs typeface="Arial" panose="020B0604020202020204" pitchFamily="34" charset="0"/>
              </a:rPr>
              <a:t>напівперетворення</a:t>
            </a:r>
            <a:r>
              <a:rPr lang="uk-UA" sz="2000" dirty="0">
                <a:latin typeface="Arial" panose="020B0604020202020204" pitchFamily="34" charset="0"/>
                <a:cs typeface="Arial" panose="020B0604020202020204" pitchFamily="34" charset="0"/>
              </a:rPr>
              <a:t> для реакцій першого порядку дорівнює:</a:t>
            </a:r>
            <a:endParaRPr lang="ru-RU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>
              <a:buNone/>
            </a:pPr>
            <a:endParaRPr lang="ru-RU" sz="20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Rectangle 7">
            <a:extLst>
              <a:ext uri="{FF2B5EF4-FFF2-40B4-BE49-F238E27FC236}">
                <a16:creationId xmlns:a16="http://schemas.microsoft.com/office/drawing/2014/main" xmlns="" id="{63CF10E6-66A7-48E8-BA66-1499F387821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91679" y="2780927"/>
            <a:ext cx="13134259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0" name="Объект 9">
            <a:extLst>
              <a:ext uri="{FF2B5EF4-FFF2-40B4-BE49-F238E27FC236}">
                <a16:creationId xmlns:a16="http://schemas.microsoft.com/office/drawing/2014/main" xmlns="" id="{EF3E3B3E-2815-48F8-A513-D2EA7CBDDCE8}"/>
              </a:ext>
            </a:extLst>
          </p:cNvPr>
          <p:cNvGraphicFramePr>
            <a:graphicFrameLocks noChangeAspect="1"/>
          </p:cNvGraphicFramePr>
          <p:nvPr>
            <p:extLst/>
          </p:nvPr>
        </p:nvGraphicFramePr>
        <p:xfrm>
          <a:off x="1865610" y="2735263"/>
          <a:ext cx="1860550" cy="7921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20" name="Формула" r:id="rId3" imgW="952200" imgH="393480" progId="Equation.3">
                  <p:embed/>
                </p:oleObj>
              </mc:Choice>
              <mc:Fallback>
                <p:oleObj name="Формула" r:id="rId3" imgW="95220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65610" y="2735263"/>
                        <a:ext cx="1860550" cy="79216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Rectangle 9">
            <a:extLst>
              <a:ext uri="{FF2B5EF4-FFF2-40B4-BE49-F238E27FC236}">
                <a16:creationId xmlns:a16="http://schemas.microsoft.com/office/drawing/2014/main" xmlns="" id="{2073ACFF-0CCB-42FA-9F6F-2C1CEC4E6B0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1999" y="2369446"/>
            <a:ext cx="14681985" cy="8640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2" name="Объект 11">
            <a:extLst>
              <a:ext uri="{FF2B5EF4-FFF2-40B4-BE49-F238E27FC236}">
                <a16:creationId xmlns:a16="http://schemas.microsoft.com/office/drawing/2014/main" xmlns="" id="{7693D3E2-6BA3-4BE2-9C66-C86E5BF50FC3}"/>
              </a:ext>
            </a:extLst>
          </p:cNvPr>
          <p:cNvGraphicFramePr>
            <a:graphicFrameLocks noChangeAspect="1"/>
          </p:cNvGraphicFramePr>
          <p:nvPr>
            <p:extLst/>
          </p:nvPr>
        </p:nvGraphicFramePr>
        <p:xfrm>
          <a:off x="4067944" y="2735263"/>
          <a:ext cx="3074988" cy="838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21" name="Уравнение" r:id="rId5" imgW="1612800" imgH="457200" progId="Equation.3">
                  <p:embed/>
                </p:oleObj>
              </mc:Choice>
              <mc:Fallback>
                <p:oleObj name="Уравнение" r:id="rId5" imgW="1612800" imgH="457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67944" y="2735263"/>
                        <a:ext cx="3074988" cy="8382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Rectangle 13">
            <a:extLst>
              <a:ext uri="{FF2B5EF4-FFF2-40B4-BE49-F238E27FC236}">
                <a16:creationId xmlns:a16="http://schemas.microsoft.com/office/drawing/2014/main" xmlns="" id="{84CC4D40-C004-4E06-B116-02F93CDF02BB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84167" y="4993730"/>
            <a:ext cx="23042560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4" name="Объект 13">
            <a:extLst>
              <a:ext uri="{FF2B5EF4-FFF2-40B4-BE49-F238E27FC236}">
                <a16:creationId xmlns:a16="http://schemas.microsoft.com/office/drawing/2014/main" xmlns="" id="{048C494A-F6F2-4A15-91BF-42B5880820FD}"/>
              </a:ext>
            </a:extLst>
          </p:cNvPr>
          <p:cNvGraphicFramePr>
            <a:graphicFrameLocks noChangeAspect="1"/>
          </p:cNvGraphicFramePr>
          <p:nvPr>
            <p:extLst/>
          </p:nvPr>
        </p:nvGraphicFramePr>
        <p:xfrm>
          <a:off x="5026523" y="4672195"/>
          <a:ext cx="2200953" cy="10434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22" name="Уравнение" r:id="rId7" imgW="812520" imgH="431640" progId="Equation.3">
                  <p:embed/>
                </p:oleObj>
              </mc:Choice>
              <mc:Fallback>
                <p:oleObj name="Уравнение" r:id="rId7" imgW="812520" imgH="431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26523" y="4672195"/>
                        <a:ext cx="2200953" cy="104346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xmlns="" id="{4DB15DEF-8A5C-435E-BF77-D626B2353553}"/>
                  </a:ext>
                </a:extLst>
              </p:cNvPr>
              <p:cNvSpPr txBox="1"/>
              <p:nvPr/>
            </p:nvSpPr>
            <p:spPr>
              <a:xfrm>
                <a:off x="641474" y="4815341"/>
                <a:ext cx="2448272" cy="661784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1/2</m:t>
                        </m:r>
                      </m:sub>
                    </m:sSub>
                    <m:r>
                      <a:rPr lang="en-US" sz="2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sz="28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8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𝐾</m:t>
                            </m:r>
                          </m:e>
                          <m:sub>
                            <m:r>
                              <a:rPr lang="en-US" sz="28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den>
                    </m:f>
                    <m:r>
                      <a:rPr lang="en-US" sz="2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r>
                      <a:rPr lang="en-US" sz="2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𝑙𝑛</m:t>
                    </m:r>
                    <m:r>
                      <a:rPr lang="en-US" sz="2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2</m:t>
                    </m:r>
                  </m:oMath>
                </a14:m>
                <a:r>
                  <a:rPr lang="ru-RU" dirty="0"/>
                  <a:t>,  </a:t>
                </a:r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="" xmlns:a16="http://schemas.microsoft.com/office/drawing/2014/main" xmlns:a14="http://schemas.microsoft.com/office/drawing/2010/main" id="{4DB15DEF-8A5C-435E-BF77-D626B235355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1474" y="4815341"/>
                <a:ext cx="2448272" cy="661784"/>
              </a:xfrm>
              <a:prstGeom prst="rect">
                <a:avLst/>
              </a:prstGeom>
              <a:blipFill rotWithShape="0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TextBox 17">
            <a:extLst>
              <a:ext uri="{FF2B5EF4-FFF2-40B4-BE49-F238E27FC236}">
                <a16:creationId xmlns:a16="http://schemas.microsoft.com/office/drawing/2014/main" xmlns="" id="{3B0A9833-89A7-4729-8201-BE858AADF602}"/>
              </a:ext>
            </a:extLst>
          </p:cNvPr>
          <p:cNvSpPr txBox="1"/>
          <p:nvPr/>
        </p:nvSpPr>
        <p:spPr>
          <a:xfrm>
            <a:off x="2881403" y="4886452"/>
            <a:ext cx="218598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ln2=0,6931</a:t>
            </a:r>
            <a:r>
              <a:rPr lang="uk-UA" sz="2400" dirty="0"/>
              <a:t>, то</a:t>
            </a:r>
            <a:endParaRPr lang="ru-RU" sz="2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xmlns="" id="{FDAA8D9D-D86C-40F4-AB79-0DA7C256A969}"/>
                  </a:ext>
                </a:extLst>
              </p:cNvPr>
              <p:cNvSpPr txBox="1"/>
              <p:nvPr/>
            </p:nvSpPr>
            <p:spPr>
              <a:xfrm>
                <a:off x="347381" y="5535069"/>
                <a:ext cx="322982" cy="565732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ru-RU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uk-UA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b>
                            <m:sSubPr>
                              <m:ctrlPr>
                                <a:rPr lang="ru-RU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uk-UA" b="0" i="1" smtClean="0">
                                  <a:latin typeface="Cambria Math" panose="02040503050406030204" pitchFamily="18" charset="0"/>
                                </a:rPr>
                                <m:t>К</m:t>
                              </m:r>
                            </m:e>
                            <m:sub>
                              <m:r>
                                <a:rPr lang="uk-UA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19" name="TextBox 18">
                <a:extLst>
                  <a:ext uri="{FF2B5EF4-FFF2-40B4-BE49-F238E27FC236}">
                    <a16:creationId xmlns="" xmlns:a16="http://schemas.microsoft.com/office/drawing/2014/main" xmlns:a14="http://schemas.microsoft.com/office/drawing/2010/main" id="{FDAA8D9D-D86C-40F4-AB79-0DA7C256A96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7381" y="5535069"/>
                <a:ext cx="322982" cy="565732"/>
              </a:xfrm>
              <a:prstGeom prst="rect">
                <a:avLst/>
              </a:prstGeom>
              <a:blipFill rotWithShape="0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" name="TextBox 19">
            <a:extLst>
              <a:ext uri="{FF2B5EF4-FFF2-40B4-BE49-F238E27FC236}">
                <a16:creationId xmlns:a16="http://schemas.microsoft.com/office/drawing/2014/main" xmlns="" id="{3CB91AF5-DC51-4C90-BFB4-538437B43B84}"/>
              </a:ext>
            </a:extLst>
          </p:cNvPr>
          <p:cNvSpPr txBox="1"/>
          <p:nvPr/>
        </p:nvSpPr>
        <p:spPr>
          <a:xfrm>
            <a:off x="7461668" y="4875351"/>
            <a:ext cx="78258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rgbClr val="FF0000"/>
                </a:solidFill>
              </a:rPr>
              <a:t>NB!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xmlns="" id="{3626F910-CFD6-4961-8099-C9A410C0AB4C}"/>
              </a:ext>
            </a:extLst>
          </p:cNvPr>
          <p:cNvSpPr txBox="1"/>
          <p:nvPr/>
        </p:nvSpPr>
        <p:spPr>
          <a:xfrm>
            <a:off x="670363" y="5633269"/>
            <a:ext cx="62093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 - </a:t>
            </a:r>
            <a:r>
              <a:rPr lang="ru-RU" dirty="0" err="1"/>
              <a:t>середня</a:t>
            </a:r>
            <a:r>
              <a:rPr lang="ru-RU" dirty="0"/>
              <a:t> </a:t>
            </a:r>
            <a:r>
              <a:rPr lang="ru-RU" dirty="0" err="1"/>
              <a:t>тривалість</a:t>
            </a:r>
            <a:r>
              <a:rPr lang="ru-RU" dirty="0"/>
              <a:t> </a:t>
            </a:r>
            <a:r>
              <a:rPr lang="ru-RU" dirty="0" err="1"/>
              <a:t>життя</a:t>
            </a:r>
            <a:r>
              <a:rPr lang="ru-RU" dirty="0"/>
              <a:t> молекул, </a:t>
            </a:r>
            <a:r>
              <a:rPr lang="ru-RU" dirty="0" err="1"/>
              <a:t>які</a:t>
            </a:r>
            <a:r>
              <a:rPr lang="ru-RU" dirty="0"/>
              <a:t> </a:t>
            </a:r>
            <a:r>
              <a:rPr lang="ru-RU" dirty="0" err="1"/>
              <a:t>розкладаються</a:t>
            </a:r>
            <a:endParaRPr lang="ru-RU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xmlns="" id="{E49AC54A-6397-425F-9752-E24598AC5B8D}"/>
              </a:ext>
            </a:extLst>
          </p:cNvPr>
          <p:cNvSpPr txBox="1"/>
          <p:nvPr/>
        </p:nvSpPr>
        <p:spPr>
          <a:xfrm>
            <a:off x="28696" y="6067697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000" dirty="0">
                <a:solidFill>
                  <a:srgbClr val="FF0000"/>
                </a:solidFill>
              </a:rPr>
              <a:t>Фізичний зміст: </a:t>
            </a:r>
            <a:r>
              <a:rPr lang="uk-UA" sz="2000" dirty="0"/>
              <a:t>за однакові проміжки часу реагують однакові частини взятої кількості вихідної речовини.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3289744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C1AD21FC-5F46-4F17-A4C4-66B1332862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562074"/>
          </a:xfrm>
        </p:spPr>
        <p:txBody>
          <a:bodyPr/>
          <a:lstStyle/>
          <a:p>
            <a:r>
              <a:rPr lang="uk-UA" sz="3600" dirty="0">
                <a:solidFill>
                  <a:srgbClr val="FF0000"/>
                </a:solidFill>
              </a:rPr>
              <a:t>РЕАКЦІЇ ДРУГОГО ПОРЯДКУ</a:t>
            </a:r>
            <a:endParaRPr lang="ru-RU" sz="3600" dirty="0">
              <a:solidFill>
                <a:srgbClr val="FF0000"/>
              </a:solidFill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0CACAE09-E75A-4471-B66C-2E6B3AD324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-24386" y="562074"/>
            <a:ext cx="9168386" cy="4525963"/>
          </a:xfrm>
        </p:spPr>
        <p:txBody>
          <a:bodyPr/>
          <a:lstStyle/>
          <a:p>
            <a:pPr marL="0" indent="0">
              <a:buNone/>
            </a:pPr>
            <a:r>
              <a:rPr lang="uk-UA" sz="2000" dirty="0">
                <a:latin typeface="Arial" panose="020B0604020202020204" pitchFamily="34" charset="0"/>
                <a:cs typeface="Arial" panose="020B0604020202020204" pitchFamily="34" charset="0"/>
              </a:rPr>
              <a:t>Виведення рівняння залежності концентрації від часу для реакцій другого порядку розглядається тільки для найпростішого випадку, коли концентрації двох реагуючих речовин однакові:</a:t>
            </a:r>
          </a:p>
          <a:p>
            <a:pPr marL="0" indent="0">
              <a:buNone/>
            </a:pPr>
            <a:endParaRPr lang="uk-UA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uk-UA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uk-UA" sz="2000" dirty="0">
                <a:latin typeface="Arial" panose="020B0604020202020204" pitchFamily="34" charset="0"/>
                <a:cs typeface="Arial" panose="020B0604020202020204" pitchFamily="34" charset="0"/>
              </a:rPr>
              <a:t>Час </a:t>
            </a:r>
            <a:r>
              <a:rPr lang="uk-UA" sz="2000" dirty="0" err="1">
                <a:latin typeface="Arial" panose="020B0604020202020204" pitchFamily="34" charset="0"/>
                <a:cs typeface="Arial" panose="020B0604020202020204" pitchFamily="34" charset="0"/>
              </a:rPr>
              <a:t>напівперетворення</a:t>
            </a:r>
            <a:r>
              <a:rPr lang="uk-UA" sz="2000" dirty="0">
                <a:latin typeface="Arial" panose="020B0604020202020204" pitchFamily="34" charset="0"/>
                <a:cs typeface="Arial" panose="020B0604020202020204" pitchFamily="34" charset="0"/>
              </a:rPr>
              <a:t> для реакцій другого порядку:</a:t>
            </a:r>
          </a:p>
          <a:p>
            <a:pPr marL="0" indent="0">
              <a:buNone/>
            </a:pPr>
            <a:endParaRPr lang="uk-UA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uk-UA" sz="2000" dirty="0">
                <a:latin typeface="Arial" panose="020B0604020202020204" pitchFamily="34" charset="0"/>
                <a:cs typeface="Arial" panose="020B0604020202020204" pitchFamily="34" charset="0"/>
              </a:rPr>
              <a:t>В біохімічних процесах реакції вище другого порядку не зустрічаються.</a:t>
            </a:r>
          </a:p>
          <a:p>
            <a:pPr marL="0" indent="0">
              <a:buNone/>
            </a:pPr>
            <a:endParaRPr lang="uk-UA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        t</a:t>
            </a:r>
            <a:r>
              <a:rPr lang="en-US" sz="2000" baseline="-25000" dirty="0">
                <a:latin typeface="Arial" panose="020B0604020202020204" pitchFamily="34" charset="0"/>
                <a:cs typeface="Arial" panose="020B0604020202020204" pitchFamily="34" charset="0"/>
              </a:rPr>
              <a:t>1/2 </a:t>
            </a:r>
            <a:r>
              <a:rPr lang="ru-RU" sz="2000" baseline="-25000" dirty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ru-RU" sz="2000" dirty="0" err="1">
                <a:latin typeface="Arial" panose="020B0604020202020204" pitchFamily="34" charset="0"/>
                <a:cs typeface="Arial" panose="020B0604020202020204" pitchFamily="34" charset="0"/>
              </a:rPr>
              <a:t>зворотно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dirty="0" err="1">
                <a:latin typeface="Arial" panose="020B0604020202020204" pitchFamily="34" charset="0"/>
                <a:cs typeface="Arial" panose="020B0604020202020204" pitchFamily="34" charset="0"/>
              </a:rPr>
              <a:t>пропорційний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dirty="0" err="1">
                <a:latin typeface="Arial" panose="020B0604020202020204" pitchFamily="34" charset="0"/>
                <a:cs typeface="Arial" panose="020B0604020202020204" pitchFamily="34" charset="0"/>
              </a:rPr>
              <a:t>початковій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dirty="0" err="1">
                <a:latin typeface="Arial" panose="020B0604020202020204" pitchFamily="34" charset="0"/>
                <a:cs typeface="Arial" panose="020B0604020202020204" pitchFamily="34" charset="0"/>
              </a:rPr>
              <a:t>концентрації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dirty="0" err="1">
                <a:latin typeface="Arial" panose="020B0604020202020204" pitchFamily="34" charset="0"/>
                <a:cs typeface="Arial" panose="020B0604020202020204" pitchFamily="34" charset="0"/>
              </a:rPr>
              <a:t>реагуючих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dirty="0" err="1">
                <a:latin typeface="Arial" panose="020B0604020202020204" pitchFamily="34" charset="0"/>
                <a:cs typeface="Arial" panose="020B0604020202020204" pitchFamily="34" charset="0"/>
              </a:rPr>
              <a:t>речовин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0" indent="0" algn="ctr">
              <a:buNone/>
            </a:pPr>
            <a:r>
              <a:rPr lang="ru-RU" sz="2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СКЛАДН</a:t>
            </a:r>
            <a:r>
              <a:rPr lang="uk-UA" sz="2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І РЕАКЦІЇ</a:t>
            </a:r>
          </a:p>
          <a:p>
            <a:pPr marL="0" indent="0">
              <a:buNone/>
            </a:pPr>
            <a:r>
              <a:rPr lang="uk-UA" sz="2000" dirty="0">
                <a:latin typeface="Arial" panose="020B0604020202020204" pitchFamily="34" charset="0"/>
                <a:cs typeface="Arial" panose="020B0604020202020204" pitchFamily="34" charset="0"/>
              </a:rPr>
              <a:t>складаються з двох або більше простих реакцій – це</a:t>
            </a:r>
          </a:p>
          <a:p>
            <a:pPr marL="0" indent="0" algn="ctr">
              <a:buNone/>
            </a:pPr>
            <a:r>
              <a:rPr lang="uk-UA" sz="2000" i="1" dirty="0">
                <a:latin typeface="Arial" panose="020B0604020202020204" pitchFamily="34" charset="0"/>
                <a:cs typeface="Arial" panose="020B0604020202020204" pitchFamily="34" charset="0"/>
              </a:rPr>
              <a:t>зворотні реакції</a:t>
            </a:r>
          </a:p>
          <a:p>
            <a:pPr marL="0" indent="0" algn="ctr">
              <a:buNone/>
            </a:pPr>
            <a:r>
              <a:rPr lang="uk-UA" sz="2000" i="1" dirty="0">
                <a:latin typeface="Arial" panose="020B0604020202020204" pitchFamily="34" charset="0"/>
                <a:cs typeface="Arial" panose="020B0604020202020204" pitchFamily="34" charset="0"/>
              </a:rPr>
              <a:t>послідовні реакції</a:t>
            </a:r>
          </a:p>
          <a:p>
            <a:pPr marL="0" indent="0" algn="ctr">
              <a:buNone/>
            </a:pPr>
            <a:r>
              <a:rPr lang="uk-UA" sz="2000" i="1" dirty="0">
                <a:latin typeface="Arial" panose="020B0604020202020204" pitchFamily="34" charset="0"/>
                <a:cs typeface="Arial" panose="020B0604020202020204" pitchFamily="34" charset="0"/>
              </a:rPr>
              <a:t>паралельні  реакції</a:t>
            </a:r>
          </a:p>
          <a:p>
            <a:pPr marL="0" indent="0" algn="ctr">
              <a:buNone/>
            </a:pPr>
            <a:r>
              <a:rPr lang="uk-UA" sz="2000" i="1" dirty="0" err="1">
                <a:latin typeface="Arial" panose="020B0604020202020204" pitchFamily="34" charset="0"/>
                <a:cs typeface="Arial" panose="020B0604020202020204" pitchFamily="34" charset="0"/>
              </a:rPr>
              <a:t>супряжені</a:t>
            </a:r>
            <a:r>
              <a:rPr lang="uk-UA" sz="2000" i="1" dirty="0">
                <a:latin typeface="Arial" panose="020B0604020202020204" pitchFamily="34" charset="0"/>
                <a:cs typeface="Arial" panose="020B0604020202020204" pitchFamily="34" charset="0"/>
              </a:rPr>
              <a:t> реакції</a:t>
            </a:r>
          </a:p>
          <a:p>
            <a:pPr marL="0" indent="0">
              <a:buNone/>
            </a:pPr>
            <a:endParaRPr lang="uk-UA" sz="2000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uk-UA" sz="2000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uk-UA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0" indent="0">
              <a:buNone/>
            </a:pPr>
            <a:endParaRPr lang="ru-RU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uk-UA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4" name="Object 24">
            <a:extLst>
              <a:ext uri="{FF2B5EF4-FFF2-40B4-BE49-F238E27FC236}">
                <a16:creationId xmlns:a16="http://schemas.microsoft.com/office/drawing/2014/main" xmlns="" id="{2657D15E-5DDA-4C4B-B21F-AC8BEF3DCB40}"/>
              </a:ext>
            </a:extLst>
          </p:cNvPr>
          <p:cNvGraphicFramePr>
            <a:graphicFrameLocks noChangeAspect="1"/>
          </p:cNvGraphicFramePr>
          <p:nvPr>
            <p:extLst/>
          </p:nvPr>
        </p:nvGraphicFramePr>
        <p:xfrm>
          <a:off x="1115616" y="1488108"/>
          <a:ext cx="1867973" cy="72010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44" name="Формула" r:id="rId3" imgW="1002960" imgH="393480" progId="Equation.3">
                  <p:embed/>
                </p:oleObj>
              </mc:Choice>
              <mc:Fallback>
                <p:oleObj name="Формула" r:id="rId3" imgW="100296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15616" y="1488108"/>
                        <a:ext cx="1867973" cy="72010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25">
            <a:extLst>
              <a:ext uri="{FF2B5EF4-FFF2-40B4-BE49-F238E27FC236}">
                <a16:creationId xmlns:a16="http://schemas.microsoft.com/office/drawing/2014/main" xmlns="" id="{CE4407AD-5AE7-450F-9B60-22D73543E6E8}"/>
              </a:ext>
            </a:extLst>
          </p:cNvPr>
          <p:cNvGraphicFramePr>
            <a:graphicFrameLocks noChangeAspect="1"/>
          </p:cNvGraphicFramePr>
          <p:nvPr>
            <p:extLst/>
          </p:nvPr>
        </p:nvGraphicFramePr>
        <p:xfrm>
          <a:off x="3491880" y="1488108"/>
          <a:ext cx="1819275" cy="723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45" name="Формула" r:id="rId5" imgW="1345616" imgH="545863" progId="Equation.3">
                  <p:embed/>
                </p:oleObj>
              </mc:Choice>
              <mc:Fallback>
                <p:oleObj name="Формула" r:id="rId5" imgW="1345616" imgH="545863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91880" y="1488108"/>
                        <a:ext cx="1819275" cy="7239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0BA28735-A949-40D2-A1AB-1D1E9CD3E52B}"/>
              </a:ext>
            </a:extLst>
          </p:cNvPr>
          <p:cNvSpPr txBox="1"/>
          <p:nvPr/>
        </p:nvSpPr>
        <p:spPr>
          <a:xfrm>
            <a:off x="5261814" y="1630756"/>
            <a:ext cx="12407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dirty="0"/>
              <a:t>; л/</a:t>
            </a:r>
            <a:r>
              <a:rPr lang="uk-UA" dirty="0" err="1"/>
              <a:t>моль·с</a:t>
            </a:r>
            <a:endParaRPr lang="ru-RU" dirty="0"/>
          </a:p>
        </p:txBody>
      </p:sp>
      <p:sp>
        <p:nvSpPr>
          <p:cNvPr id="9" name="Rectangle 4">
            <a:extLst>
              <a:ext uri="{FF2B5EF4-FFF2-40B4-BE49-F238E27FC236}">
                <a16:creationId xmlns:a16="http://schemas.microsoft.com/office/drawing/2014/main" xmlns="" id="{2B7C012C-E56E-454B-98BF-85C9F3958116}"/>
              </a:ext>
            </a:extLst>
          </p:cNvPr>
          <p:cNvSpPr>
            <a:spLocks noChangeArrowheads="1"/>
          </p:cNvSpPr>
          <p:nvPr/>
        </p:nvSpPr>
        <p:spPr bwMode="auto">
          <a:xfrm flipV="1">
            <a:off x="6499855" y="2515800"/>
            <a:ext cx="20395927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0" name="Объект 9">
            <a:extLst>
              <a:ext uri="{FF2B5EF4-FFF2-40B4-BE49-F238E27FC236}">
                <a16:creationId xmlns:a16="http://schemas.microsoft.com/office/drawing/2014/main" xmlns="" id="{1E2E6836-2789-43B4-B9E7-8E4FC60B78D2}"/>
              </a:ext>
            </a:extLst>
          </p:cNvPr>
          <p:cNvGraphicFramePr>
            <a:graphicFrameLocks noChangeAspect="1"/>
          </p:cNvGraphicFramePr>
          <p:nvPr>
            <p:extLst/>
          </p:nvPr>
        </p:nvGraphicFramePr>
        <p:xfrm>
          <a:off x="6442075" y="2000250"/>
          <a:ext cx="1601788" cy="9350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46" name="Формула" r:id="rId7" imgW="711000" imgH="431640" progId="Equation.3">
                  <p:embed/>
                </p:oleObj>
              </mc:Choice>
              <mc:Fallback>
                <p:oleObj name="Формула" r:id="rId7" imgW="711000" imgH="431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42075" y="2000250"/>
                        <a:ext cx="1601788" cy="93503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228782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Text Box 3"/>
          <p:cNvSpPr txBox="1">
            <a:spLocks noChangeArrowheads="1"/>
          </p:cNvSpPr>
          <p:nvPr/>
        </p:nvSpPr>
        <p:spPr bwMode="auto">
          <a:xfrm>
            <a:off x="609600" y="174625"/>
            <a:ext cx="7772400" cy="692467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 err="1">
                <a:solidFill>
                  <a:srgbClr val="C00000"/>
                </a:solidFill>
                <a:latin typeface="Calibri"/>
                <a:cs typeface="+mn-cs"/>
              </a:rPr>
              <a:t>Графічне</a:t>
            </a:r>
            <a:r>
              <a:rPr lang="ru-RU" sz="2400" dirty="0">
                <a:solidFill>
                  <a:srgbClr val="C00000"/>
                </a:solidFill>
                <a:latin typeface="Calibri"/>
                <a:cs typeface="+mn-cs"/>
              </a:rPr>
              <a:t> </a:t>
            </a:r>
            <a:r>
              <a:rPr lang="ru-RU" sz="2400" dirty="0" err="1">
                <a:solidFill>
                  <a:srgbClr val="C00000"/>
                </a:solidFill>
                <a:latin typeface="Calibri"/>
                <a:cs typeface="+mn-cs"/>
              </a:rPr>
              <a:t>визначення</a:t>
            </a:r>
            <a:r>
              <a:rPr lang="ru-RU" sz="2400" dirty="0">
                <a:solidFill>
                  <a:srgbClr val="C00000"/>
                </a:solidFill>
                <a:latin typeface="Calibri"/>
                <a:cs typeface="+mn-cs"/>
              </a:rPr>
              <a:t> констант </a:t>
            </a:r>
            <a:r>
              <a:rPr lang="ru-RU" sz="2400" dirty="0" err="1">
                <a:solidFill>
                  <a:srgbClr val="C00000"/>
                </a:solidFill>
                <a:latin typeface="Calibri"/>
                <a:cs typeface="+mn-cs"/>
              </a:rPr>
              <a:t>швидкостей</a:t>
            </a:r>
            <a:r>
              <a:rPr lang="ru-RU" sz="2400" dirty="0">
                <a:solidFill>
                  <a:srgbClr val="C00000"/>
                </a:solidFill>
                <a:latin typeface="Calibri"/>
                <a:cs typeface="+mn-cs"/>
              </a:rPr>
              <a:t> </a:t>
            </a:r>
            <a:r>
              <a:rPr lang="ru-RU" sz="2400" dirty="0" err="1">
                <a:solidFill>
                  <a:srgbClr val="C00000"/>
                </a:solidFill>
                <a:latin typeface="Calibri"/>
                <a:cs typeface="+mn-cs"/>
              </a:rPr>
              <a:t>реакцій</a:t>
            </a:r>
            <a:r>
              <a:rPr lang="ru-RU" sz="2400" dirty="0">
                <a:solidFill>
                  <a:srgbClr val="C00000"/>
                </a:solidFill>
                <a:latin typeface="Calibri"/>
                <a:cs typeface="+mn-cs"/>
              </a:rPr>
              <a:t> </a:t>
            </a:r>
            <a:r>
              <a:rPr lang="ru-RU" sz="2400" dirty="0" err="1">
                <a:solidFill>
                  <a:srgbClr val="C00000"/>
                </a:solidFill>
                <a:latin typeface="Calibri"/>
                <a:cs typeface="+mn-cs"/>
              </a:rPr>
              <a:t>нульового</a:t>
            </a:r>
            <a:r>
              <a:rPr lang="ru-RU" sz="2400" dirty="0">
                <a:solidFill>
                  <a:srgbClr val="C00000"/>
                </a:solidFill>
                <a:latin typeface="Calibri"/>
                <a:cs typeface="+mn-cs"/>
              </a:rPr>
              <a:t>, </a:t>
            </a:r>
            <a:r>
              <a:rPr lang="ru-RU" sz="2400" dirty="0" err="1">
                <a:solidFill>
                  <a:srgbClr val="C00000"/>
                </a:solidFill>
                <a:latin typeface="Calibri"/>
                <a:cs typeface="+mn-cs"/>
              </a:rPr>
              <a:t>першого</a:t>
            </a:r>
            <a:r>
              <a:rPr lang="ru-RU" sz="2400" dirty="0">
                <a:solidFill>
                  <a:srgbClr val="C00000"/>
                </a:solidFill>
                <a:latin typeface="Calibri"/>
                <a:cs typeface="+mn-cs"/>
              </a:rPr>
              <a:t> і другого </a:t>
            </a:r>
            <a:r>
              <a:rPr lang="ru-RU" sz="2400" dirty="0" err="1">
                <a:solidFill>
                  <a:srgbClr val="C00000"/>
                </a:solidFill>
                <a:latin typeface="Calibri"/>
                <a:cs typeface="+mn-cs"/>
              </a:rPr>
              <a:t>порядків</a:t>
            </a:r>
            <a:r>
              <a:rPr lang="ru-RU" sz="2400" dirty="0">
                <a:solidFill>
                  <a:srgbClr val="C00000"/>
                </a:solidFill>
                <a:latin typeface="Calibri"/>
                <a:cs typeface="+mn-cs"/>
              </a:rPr>
              <a:t>.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  <a:latin typeface="Calibri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  <a:latin typeface="Calibri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  <a:latin typeface="Calibri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  <a:latin typeface="Calibri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  <a:latin typeface="Calibri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  <a:latin typeface="Calibri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  <a:latin typeface="Calibri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  <a:latin typeface="Calibri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  <a:latin typeface="Calibri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  <a:latin typeface="Calibri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  <a:latin typeface="Calibri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  <a:latin typeface="Calibri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  <a:latin typeface="Calibri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  <a:latin typeface="Calibri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  <a:latin typeface="Calibri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  <a:latin typeface="Calibri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  <a:latin typeface="Calibri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  <a:latin typeface="Calibri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  <a:latin typeface="Calibri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  <a:latin typeface="Calibri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  <a:latin typeface="Calibri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rgbClr val="C0504D"/>
                </a:solidFill>
                <a:latin typeface="Calibri"/>
                <a:cs typeface="+mn-cs"/>
              </a:rPr>
              <a:t> </a:t>
            </a:r>
          </a:p>
        </p:txBody>
      </p:sp>
      <p:sp>
        <p:nvSpPr>
          <p:cNvPr id="1126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none" anchor="ctr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black"/>
              </a:solidFill>
              <a:latin typeface="Calibri"/>
              <a:cs typeface="+mn-cs"/>
            </a:endParaRPr>
          </a:p>
        </p:txBody>
      </p:sp>
      <p:grpSp>
        <p:nvGrpSpPr>
          <p:cNvPr id="4124" name="Group 5"/>
          <p:cNvGrpSpPr>
            <a:grpSpLocks noChangeAspect="1"/>
          </p:cNvGrpSpPr>
          <p:nvPr/>
        </p:nvGrpSpPr>
        <p:grpSpPr bwMode="auto">
          <a:xfrm>
            <a:off x="4495800" y="841375"/>
            <a:ext cx="2744539" cy="2736850"/>
            <a:chOff x="2397" y="7008"/>
            <a:chExt cx="5912" cy="5895"/>
          </a:xfrm>
        </p:grpSpPr>
        <p:sp>
          <p:nvSpPr>
            <p:cNvPr id="11270" name="Line 6"/>
            <p:cNvSpPr>
              <a:spLocks noChangeAspect="1" noChangeShapeType="1"/>
            </p:cNvSpPr>
            <p:nvPr/>
          </p:nvSpPr>
          <p:spPr bwMode="auto">
            <a:xfrm>
              <a:off x="2400" y="7008"/>
              <a:ext cx="0" cy="5160"/>
            </a:xfrm>
            <a:prstGeom prst="line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11271" name="Freeform 7"/>
            <p:cNvSpPr>
              <a:spLocks noChangeAspect="1"/>
            </p:cNvSpPr>
            <p:nvPr/>
          </p:nvSpPr>
          <p:spPr bwMode="auto">
            <a:xfrm>
              <a:off x="2397" y="12147"/>
              <a:ext cx="5212" cy="7"/>
            </a:xfrm>
            <a:custGeom>
              <a:avLst/>
              <a:gdLst>
                <a:gd name="T0" fmla="*/ 0 w 5211"/>
                <a:gd name="T1" fmla="*/ 9 h 9"/>
                <a:gd name="T2" fmla="*/ 5211 w 5211"/>
                <a:gd name="T3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5211" h="9">
                  <a:moveTo>
                    <a:pt x="0" y="9"/>
                  </a:moveTo>
                  <a:lnTo>
                    <a:pt x="5211" y="0"/>
                  </a:lnTo>
                </a:path>
              </a:pathLst>
            </a:custGeom>
            <a:noFill/>
            <a:ln w="15875">
              <a:solidFill>
                <a:srgbClr val="000000"/>
              </a:solidFill>
              <a:round/>
              <a:headEnd type="none" w="med" len="med"/>
              <a:tailEnd type="stealth" w="med" len="med"/>
            </a:ln>
            <a:effectLst/>
            <a:extLst/>
          </p:spPr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11272" name="Text Box 8"/>
            <p:cNvSpPr txBox="1">
              <a:spLocks noChangeAspect="1" noChangeArrowheads="1"/>
            </p:cNvSpPr>
            <p:nvPr/>
          </p:nvSpPr>
          <p:spPr bwMode="auto">
            <a:xfrm>
              <a:off x="5341" y="9408"/>
              <a:ext cx="639" cy="831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2400">
                  <a:solidFill>
                    <a:srgbClr val="000000"/>
                  </a:solidFill>
                  <a:latin typeface="Calibri"/>
                  <a:cs typeface="+mn-cs"/>
                  <a:sym typeface="Symbol" pitchFamily="18" charset="2"/>
                </a:rPr>
                <a:t></a:t>
              </a:r>
              <a:endParaRPr lang="ru-RU" sz="1600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11273" name="Text Box 9"/>
            <p:cNvSpPr txBox="1">
              <a:spLocks noChangeAspect="1" noChangeArrowheads="1"/>
            </p:cNvSpPr>
            <p:nvPr/>
          </p:nvSpPr>
          <p:spPr bwMode="auto">
            <a:xfrm>
              <a:off x="7140" y="12072"/>
              <a:ext cx="626" cy="831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2400">
                  <a:solidFill>
                    <a:srgbClr val="000000"/>
                  </a:solidFill>
                  <a:latin typeface="Calibri"/>
                  <a:cs typeface="+mn-cs"/>
                  <a:sym typeface="Symbol" pitchFamily="18" charset="2"/>
                </a:rPr>
                <a:t></a:t>
              </a:r>
              <a:endParaRPr lang="ru-RU" sz="1600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11274" name="Line 10"/>
            <p:cNvSpPr>
              <a:spLocks noChangeAspect="1" noChangeShapeType="1"/>
            </p:cNvSpPr>
            <p:nvPr/>
          </p:nvSpPr>
          <p:spPr bwMode="auto">
            <a:xfrm>
              <a:off x="2400" y="7606"/>
              <a:ext cx="3119" cy="384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11275" name="Line 11"/>
            <p:cNvSpPr>
              <a:spLocks noChangeAspect="1" noChangeShapeType="1"/>
            </p:cNvSpPr>
            <p:nvPr/>
          </p:nvSpPr>
          <p:spPr bwMode="auto">
            <a:xfrm>
              <a:off x="2879" y="10848"/>
              <a:ext cx="4322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lgDash"/>
              <a:round/>
              <a:headEnd/>
              <a:tailEnd/>
            </a:ln>
            <a:extLst/>
          </p:spPr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11276" name="Arc 12"/>
            <p:cNvSpPr>
              <a:spLocks noChangeAspect="1"/>
            </p:cNvSpPr>
            <p:nvPr/>
          </p:nvSpPr>
          <p:spPr bwMode="auto">
            <a:xfrm rot="16651607" flipV="1">
              <a:off x="4852" y="9593"/>
              <a:ext cx="732" cy="1559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36872"/>
                <a:gd name="T2" fmla="*/ 15275 w 21600"/>
                <a:gd name="T3" fmla="*/ 36872 h 36872"/>
                <a:gd name="T4" fmla="*/ 0 w 21600"/>
                <a:gd name="T5" fmla="*/ 21600 h 368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36872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cubicBezTo>
                    <a:pt x="21600" y="27327"/>
                    <a:pt x="19324" y="32821"/>
                    <a:pt x="15275" y="36872"/>
                  </a:cubicBezTo>
                </a:path>
                <a:path w="21600" h="36872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cubicBezTo>
                    <a:pt x="21600" y="27327"/>
                    <a:pt x="19324" y="32821"/>
                    <a:pt x="15275" y="36872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 type="stealth" w="med" len="med"/>
              <a:tailEnd type="stealth" w="med" len="med"/>
            </a:ln>
            <a:extLst/>
          </p:spPr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graphicFrame>
          <p:nvGraphicFramePr>
            <p:cNvPr id="4120" name="Object 24"/>
            <p:cNvGraphicFramePr>
              <a:graphicFrameLocks noChangeAspect="1"/>
            </p:cNvGraphicFramePr>
            <p:nvPr>
              <p:extLst/>
            </p:nvPr>
          </p:nvGraphicFramePr>
          <p:xfrm>
            <a:off x="6148" y="7822"/>
            <a:ext cx="2161" cy="122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5366" name="Формула" r:id="rId3" imgW="736560" imgH="419040" progId="Equation.3">
                    <p:embed/>
                  </p:oleObj>
                </mc:Choice>
                <mc:Fallback>
                  <p:oleObj name="Формула" r:id="rId3" imgW="736560" imgH="41904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148" y="7822"/>
                          <a:ext cx="2161" cy="1224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4121" name="Object 25"/>
            <p:cNvGraphicFramePr>
              <a:graphicFrameLocks noChangeAspect="1"/>
            </p:cNvGraphicFramePr>
            <p:nvPr/>
          </p:nvGraphicFramePr>
          <p:xfrm>
            <a:off x="3168" y="7344"/>
            <a:ext cx="963" cy="64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5367" name="Формула" r:id="rId5" imgW="342751" imgH="228501" progId="Equation.3">
                    <p:embed/>
                  </p:oleObj>
                </mc:Choice>
                <mc:Fallback>
                  <p:oleObj name="Формула" r:id="rId5" imgW="342751" imgH="228501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168" y="7344"/>
                          <a:ext cx="963" cy="64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4125" name="Group 15"/>
          <p:cNvGrpSpPr>
            <a:grpSpLocks noChangeAspect="1"/>
          </p:cNvGrpSpPr>
          <p:nvPr/>
        </p:nvGrpSpPr>
        <p:grpSpPr bwMode="auto">
          <a:xfrm>
            <a:off x="2667000" y="3429000"/>
            <a:ext cx="3763963" cy="3140075"/>
            <a:chOff x="2637" y="1740"/>
            <a:chExt cx="7803" cy="6154"/>
          </a:xfrm>
        </p:grpSpPr>
        <p:sp>
          <p:nvSpPr>
            <p:cNvPr id="11280" name="Line 16"/>
            <p:cNvSpPr>
              <a:spLocks noChangeAspect="1" noChangeShapeType="1"/>
            </p:cNvSpPr>
            <p:nvPr/>
          </p:nvSpPr>
          <p:spPr bwMode="auto">
            <a:xfrm>
              <a:off x="2640" y="1998"/>
              <a:ext cx="0" cy="5162"/>
            </a:xfrm>
            <a:prstGeom prst="line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11281" name="Freeform 17"/>
            <p:cNvSpPr>
              <a:spLocks noChangeAspect="1"/>
            </p:cNvSpPr>
            <p:nvPr/>
          </p:nvSpPr>
          <p:spPr bwMode="auto">
            <a:xfrm>
              <a:off x="2637" y="7154"/>
              <a:ext cx="5187" cy="6"/>
            </a:xfrm>
            <a:custGeom>
              <a:avLst/>
              <a:gdLst>
                <a:gd name="T0" fmla="*/ 0 w 5187"/>
                <a:gd name="T1" fmla="*/ 9 h 9"/>
                <a:gd name="T2" fmla="*/ 5187 w 5187"/>
                <a:gd name="T3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5187" h="9">
                  <a:moveTo>
                    <a:pt x="0" y="9"/>
                  </a:moveTo>
                  <a:lnTo>
                    <a:pt x="5187" y="0"/>
                  </a:lnTo>
                </a:path>
              </a:pathLst>
            </a:custGeom>
            <a:noFill/>
            <a:ln w="15875">
              <a:solidFill>
                <a:srgbClr val="000000"/>
              </a:solidFill>
              <a:round/>
              <a:headEnd type="none" w="med" len="med"/>
              <a:tailEnd type="stealth" w="med" len="med"/>
            </a:ln>
            <a:effectLst/>
            <a:extLst/>
          </p:spPr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11282" name="Line 18"/>
            <p:cNvSpPr>
              <a:spLocks noChangeAspect="1" noChangeShapeType="1"/>
            </p:cNvSpPr>
            <p:nvPr/>
          </p:nvSpPr>
          <p:spPr bwMode="auto">
            <a:xfrm flipV="1">
              <a:off x="2640" y="3308"/>
              <a:ext cx="4798" cy="2772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11283" name="Line 19"/>
            <p:cNvSpPr>
              <a:spLocks noChangeAspect="1" noChangeShapeType="1"/>
            </p:cNvSpPr>
            <p:nvPr/>
          </p:nvSpPr>
          <p:spPr bwMode="auto">
            <a:xfrm>
              <a:off x="2640" y="6080"/>
              <a:ext cx="4798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lgDash"/>
              <a:round/>
              <a:headEnd/>
              <a:tailEnd/>
            </a:ln>
            <a:extLst/>
          </p:spPr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11284" name="Arc 20"/>
            <p:cNvSpPr>
              <a:spLocks noChangeAspect="1"/>
            </p:cNvSpPr>
            <p:nvPr/>
          </p:nvSpPr>
          <p:spPr bwMode="auto">
            <a:xfrm>
              <a:off x="4510" y="5019"/>
              <a:ext cx="632" cy="1055"/>
            </a:xfrm>
            <a:custGeom>
              <a:avLst/>
              <a:gdLst>
                <a:gd name="G0" fmla="+- 1067 0 0"/>
                <a:gd name="G1" fmla="+- 21600 0 0"/>
                <a:gd name="G2" fmla="+- 21600 0 0"/>
                <a:gd name="T0" fmla="*/ 0 w 22667"/>
                <a:gd name="T1" fmla="*/ 26 h 27780"/>
                <a:gd name="T2" fmla="*/ 21764 w 22667"/>
                <a:gd name="T3" fmla="*/ 27780 h 27780"/>
                <a:gd name="T4" fmla="*/ 1067 w 22667"/>
                <a:gd name="T5" fmla="*/ 21600 h 277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667" h="27780" fill="none" extrusionOk="0">
                  <a:moveTo>
                    <a:pt x="0" y="26"/>
                  </a:moveTo>
                  <a:cubicBezTo>
                    <a:pt x="355" y="8"/>
                    <a:pt x="711" y="-1"/>
                    <a:pt x="1067" y="0"/>
                  </a:cubicBezTo>
                  <a:cubicBezTo>
                    <a:pt x="12996" y="0"/>
                    <a:pt x="22667" y="9670"/>
                    <a:pt x="22667" y="21600"/>
                  </a:cubicBezTo>
                  <a:cubicBezTo>
                    <a:pt x="22667" y="23692"/>
                    <a:pt x="22362" y="25774"/>
                    <a:pt x="21764" y="27780"/>
                  </a:cubicBezTo>
                </a:path>
                <a:path w="22667" h="27780" stroke="0" extrusionOk="0">
                  <a:moveTo>
                    <a:pt x="0" y="26"/>
                  </a:moveTo>
                  <a:cubicBezTo>
                    <a:pt x="355" y="8"/>
                    <a:pt x="711" y="-1"/>
                    <a:pt x="1067" y="0"/>
                  </a:cubicBezTo>
                  <a:cubicBezTo>
                    <a:pt x="12996" y="0"/>
                    <a:pt x="22667" y="9670"/>
                    <a:pt x="22667" y="21600"/>
                  </a:cubicBezTo>
                  <a:cubicBezTo>
                    <a:pt x="22667" y="23692"/>
                    <a:pt x="22362" y="25774"/>
                    <a:pt x="21764" y="27780"/>
                  </a:cubicBezTo>
                  <a:lnTo>
                    <a:pt x="1067" y="21600"/>
                  </a:lnTo>
                  <a:close/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 type="stealth" w="med" len="med"/>
              <a:tailEnd type="stealth" w="med" len="med"/>
            </a:ln>
            <a:extLst/>
          </p:spPr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11285" name="Text Box 21"/>
            <p:cNvSpPr txBox="1">
              <a:spLocks noChangeAspect="1" noChangeArrowheads="1"/>
            </p:cNvSpPr>
            <p:nvPr/>
          </p:nvSpPr>
          <p:spPr bwMode="auto">
            <a:xfrm>
              <a:off x="4171" y="5144"/>
              <a:ext cx="642" cy="831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2800">
                  <a:solidFill>
                    <a:srgbClr val="000000"/>
                  </a:solidFill>
                  <a:latin typeface="Calibri"/>
                  <a:cs typeface="+mn-cs"/>
                  <a:sym typeface="Symbol" pitchFamily="18" charset="2"/>
                </a:rPr>
                <a:t></a:t>
              </a:r>
              <a:endParaRPr lang="ru-RU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11286" name="Text Box 22"/>
            <p:cNvSpPr txBox="1">
              <a:spLocks noChangeAspect="1" noChangeArrowheads="1"/>
            </p:cNvSpPr>
            <p:nvPr/>
          </p:nvSpPr>
          <p:spPr bwMode="auto">
            <a:xfrm>
              <a:off x="2854" y="1740"/>
              <a:ext cx="1609" cy="781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baseline="30000">
                  <a:solidFill>
                    <a:srgbClr val="000000"/>
                  </a:solidFill>
                  <a:latin typeface="Calibri"/>
                  <a:cs typeface="+mn-cs"/>
                </a:rPr>
                <a:t>1</a:t>
              </a:r>
              <a:r>
                <a:rPr lang="en-US">
                  <a:solidFill>
                    <a:srgbClr val="000000"/>
                  </a:solidFill>
                  <a:latin typeface="Calibri"/>
                  <a:cs typeface="+mn-cs"/>
                </a:rPr>
                <a:t>/</a:t>
              </a:r>
              <a:r>
                <a:rPr lang="ru-RU" sz="2400" baseline="-25000">
                  <a:solidFill>
                    <a:srgbClr val="000000"/>
                  </a:solidFill>
                  <a:latin typeface="Calibri"/>
                  <a:cs typeface="+mn-cs"/>
                </a:rPr>
                <a:t>С</a:t>
              </a:r>
              <a:r>
                <a:rPr lang="ru-RU" sz="2400">
                  <a:solidFill>
                    <a:srgbClr val="000000"/>
                  </a:solidFill>
                  <a:latin typeface="Calibri"/>
                  <a:cs typeface="+mn-cs"/>
                </a:rPr>
                <a:t> </a:t>
              </a:r>
              <a:endParaRPr lang="ru-RU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11287" name="Text Box 23"/>
            <p:cNvSpPr txBox="1">
              <a:spLocks noChangeAspect="1" noChangeArrowheads="1"/>
            </p:cNvSpPr>
            <p:nvPr/>
          </p:nvSpPr>
          <p:spPr bwMode="auto">
            <a:xfrm>
              <a:off x="7379" y="7063"/>
              <a:ext cx="625" cy="831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2800">
                  <a:solidFill>
                    <a:srgbClr val="000000"/>
                  </a:solidFill>
                  <a:latin typeface="Calibri"/>
                  <a:cs typeface="+mn-cs"/>
                  <a:sym typeface="Symbol" pitchFamily="18" charset="2"/>
                </a:rPr>
                <a:t></a:t>
              </a:r>
              <a:endParaRPr lang="ru-RU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11288" name="Text Box 24"/>
            <p:cNvSpPr txBox="1">
              <a:spLocks noChangeAspect="1" noChangeArrowheads="1"/>
            </p:cNvSpPr>
            <p:nvPr/>
          </p:nvSpPr>
          <p:spPr bwMode="auto">
            <a:xfrm>
              <a:off x="8015" y="2294"/>
              <a:ext cx="2425" cy="831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000" dirty="0" err="1">
                  <a:solidFill>
                    <a:srgbClr val="000000"/>
                  </a:solidFill>
                  <a:latin typeface="Calibri"/>
                  <a:cs typeface="+mn-cs"/>
                </a:rPr>
                <a:t>tg</a:t>
              </a:r>
              <a:r>
                <a:rPr lang="en-US" sz="2000" dirty="0">
                  <a:solidFill>
                    <a:srgbClr val="000000"/>
                  </a:solidFill>
                  <a:latin typeface="Calibri"/>
                  <a:cs typeface="+mn-cs"/>
                </a:rPr>
                <a:t> </a:t>
              </a:r>
              <a:r>
                <a:rPr lang="en-US" sz="2000" dirty="0">
                  <a:solidFill>
                    <a:srgbClr val="000000"/>
                  </a:solidFill>
                  <a:latin typeface="Calibri"/>
                  <a:cs typeface="+mn-cs"/>
                  <a:sym typeface="Symbol" pitchFamily="18" charset="2"/>
                </a:rPr>
                <a:t></a:t>
              </a:r>
              <a:r>
                <a:rPr lang="en-US" sz="2000" dirty="0">
                  <a:solidFill>
                    <a:srgbClr val="000000"/>
                  </a:solidFill>
                  <a:latin typeface="Calibri"/>
                  <a:cs typeface="+mn-cs"/>
                </a:rPr>
                <a:t> = </a:t>
              </a:r>
              <a:r>
                <a:rPr lang="en-US" sz="2000" dirty="0" smtClean="0">
                  <a:solidFill>
                    <a:srgbClr val="000000"/>
                  </a:solidFill>
                  <a:latin typeface="Calibri"/>
                  <a:cs typeface="+mn-cs"/>
                </a:rPr>
                <a:t>k</a:t>
              </a:r>
              <a:r>
                <a:rPr lang="en-US" sz="2000" baseline="-25000" dirty="0" smtClean="0">
                  <a:solidFill>
                    <a:srgbClr val="000000"/>
                  </a:solidFill>
                  <a:latin typeface="Calibri"/>
                  <a:cs typeface="+mn-cs"/>
                </a:rPr>
                <a:t>2</a:t>
              </a:r>
              <a:endParaRPr lang="ru-RU" dirty="0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</p:grpSp>
      <p:grpSp>
        <p:nvGrpSpPr>
          <p:cNvPr id="4126" name="Group 25"/>
          <p:cNvGrpSpPr>
            <a:grpSpLocks noChangeAspect="1"/>
          </p:cNvGrpSpPr>
          <p:nvPr/>
        </p:nvGrpSpPr>
        <p:grpSpPr bwMode="auto">
          <a:xfrm>
            <a:off x="763588" y="742950"/>
            <a:ext cx="3616325" cy="2811463"/>
            <a:chOff x="2397" y="1584"/>
            <a:chExt cx="7803" cy="6070"/>
          </a:xfrm>
        </p:grpSpPr>
        <p:sp>
          <p:nvSpPr>
            <p:cNvPr id="11290" name="Line 26"/>
            <p:cNvSpPr>
              <a:spLocks noChangeAspect="1" noChangeShapeType="1"/>
            </p:cNvSpPr>
            <p:nvPr/>
          </p:nvSpPr>
          <p:spPr bwMode="auto">
            <a:xfrm>
              <a:off x="2400" y="1759"/>
              <a:ext cx="0" cy="5162"/>
            </a:xfrm>
            <a:prstGeom prst="line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11291" name="Freeform 27"/>
            <p:cNvSpPr>
              <a:spLocks noChangeAspect="1"/>
            </p:cNvSpPr>
            <p:nvPr/>
          </p:nvSpPr>
          <p:spPr bwMode="auto">
            <a:xfrm>
              <a:off x="2397" y="6914"/>
              <a:ext cx="5186" cy="7"/>
            </a:xfrm>
            <a:custGeom>
              <a:avLst/>
              <a:gdLst>
                <a:gd name="T0" fmla="*/ 0 w 5187"/>
                <a:gd name="T1" fmla="*/ 9 h 9"/>
                <a:gd name="T2" fmla="*/ 5187 w 5187"/>
                <a:gd name="T3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5187" h="9">
                  <a:moveTo>
                    <a:pt x="0" y="9"/>
                  </a:moveTo>
                  <a:lnTo>
                    <a:pt x="5187" y="0"/>
                  </a:lnTo>
                </a:path>
              </a:pathLst>
            </a:custGeom>
            <a:noFill/>
            <a:ln w="15875">
              <a:solidFill>
                <a:srgbClr val="000000"/>
              </a:solidFill>
              <a:round/>
              <a:headEnd type="none" w="med" len="med"/>
              <a:tailEnd type="stealth" w="med" len="med"/>
            </a:ln>
            <a:effectLst/>
            <a:extLst/>
          </p:spPr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11292" name="Line 28"/>
            <p:cNvSpPr>
              <a:spLocks noChangeAspect="1" noChangeShapeType="1"/>
            </p:cNvSpPr>
            <p:nvPr/>
          </p:nvSpPr>
          <p:spPr bwMode="auto">
            <a:xfrm flipV="1">
              <a:off x="2400" y="3068"/>
              <a:ext cx="4799" cy="2769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11293" name="Line 29"/>
            <p:cNvSpPr>
              <a:spLocks noChangeAspect="1" noChangeShapeType="1"/>
            </p:cNvSpPr>
            <p:nvPr/>
          </p:nvSpPr>
          <p:spPr bwMode="auto">
            <a:xfrm>
              <a:off x="2400" y="5837"/>
              <a:ext cx="4799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lgDash"/>
              <a:round/>
              <a:headEnd/>
              <a:tailEnd/>
            </a:ln>
            <a:extLst/>
          </p:spPr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11294" name="Arc 30"/>
            <p:cNvSpPr>
              <a:spLocks noChangeAspect="1"/>
            </p:cNvSpPr>
            <p:nvPr/>
          </p:nvSpPr>
          <p:spPr bwMode="auto">
            <a:xfrm>
              <a:off x="4271" y="4778"/>
              <a:ext cx="630" cy="1056"/>
            </a:xfrm>
            <a:custGeom>
              <a:avLst/>
              <a:gdLst>
                <a:gd name="G0" fmla="+- 1067 0 0"/>
                <a:gd name="G1" fmla="+- 21600 0 0"/>
                <a:gd name="G2" fmla="+- 21600 0 0"/>
                <a:gd name="T0" fmla="*/ 0 w 22667"/>
                <a:gd name="T1" fmla="*/ 26 h 27780"/>
                <a:gd name="T2" fmla="*/ 21764 w 22667"/>
                <a:gd name="T3" fmla="*/ 27780 h 27780"/>
                <a:gd name="T4" fmla="*/ 1067 w 22667"/>
                <a:gd name="T5" fmla="*/ 21600 h 277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667" h="27780" fill="none" extrusionOk="0">
                  <a:moveTo>
                    <a:pt x="0" y="26"/>
                  </a:moveTo>
                  <a:cubicBezTo>
                    <a:pt x="355" y="8"/>
                    <a:pt x="711" y="-1"/>
                    <a:pt x="1067" y="0"/>
                  </a:cubicBezTo>
                  <a:cubicBezTo>
                    <a:pt x="12996" y="0"/>
                    <a:pt x="22667" y="9670"/>
                    <a:pt x="22667" y="21600"/>
                  </a:cubicBezTo>
                  <a:cubicBezTo>
                    <a:pt x="22667" y="23692"/>
                    <a:pt x="22362" y="25774"/>
                    <a:pt x="21764" y="27780"/>
                  </a:cubicBezTo>
                </a:path>
                <a:path w="22667" h="27780" stroke="0" extrusionOk="0">
                  <a:moveTo>
                    <a:pt x="0" y="26"/>
                  </a:moveTo>
                  <a:cubicBezTo>
                    <a:pt x="355" y="8"/>
                    <a:pt x="711" y="-1"/>
                    <a:pt x="1067" y="0"/>
                  </a:cubicBezTo>
                  <a:cubicBezTo>
                    <a:pt x="12996" y="0"/>
                    <a:pt x="22667" y="9670"/>
                    <a:pt x="22667" y="21600"/>
                  </a:cubicBezTo>
                  <a:cubicBezTo>
                    <a:pt x="22667" y="23692"/>
                    <a:pt x="22362" y="25774"/>
                    <a:pt x="21764" y="27780"/>
                  </a:cubicBezTo>
                  <a:lnTo>
                    <a:pt x="1067" y="21600"/>
                  </a:lnTo>
                  <a:close/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11295" name="Text Box 31"/>
            <p:cNvSpPr txBox="1">
              <a:spLocks noChangeAspect="1" noChangeArrowheads="1"/>
            </p:cNvSpPr>
            <p:nvPr/>
          </p:nvSpPr>
          <p:spPr bwMode="auto">
            <a:xfrm>
              <a:off x="3932" y="4905"/>
              <a:ext cx="644" cy="829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2800">
                  <a:solidFill>
                    <a:srgbClr val="000000"/>
                  </a:solidFill>
                  <a:latin typeface="Calibri"/>
                  <a:cs typeface="+mn-cs"/>
                  <a:sym typeface="Symbol" pitchFamily="18" charset="2"/>
                </a:rPr>
                <a:t></a:t>
              </a:r>
              <a:endParaRPr lang="ru-RU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11296" name="Text Box 32"/>
            <p:cNvSpPr txBox="1">
              <a:spLocks noChangeAspect="1" noChangeArrowheads="1"/>
            </p:cNvSpPr>
            <p:nvPr/>
          </p:nvSpPr>
          <p:spPr bwMode="auto">
            <a:xfrm>
              <a:off x="2616" y="1584"/>
              <a:ext cx="1610" cy="696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600">
                  <a:solidFill>
                    <a:srgbClr val="000000"/>
                  </a:solidFill>
                  <a:latin typeface="Calibri"/>
                  <a:cs typeface="+mn-cs"/>
                </a:rPr>
                <a:t>С</a:t>
              </a:r>
              <a:r>
                <a:rPr lang="ru-RU" sz="1600" baseline="-25000">
                  <a:solidFill>
                    <a:srgbClr val="000000"/>
                  </a:solidFill>
                  <a:latin typeface="Calibri"/>
                  <a:cs typeface="+mn-cs"/>
                </a:rPr>
                <a:t>о</a:t>
              </a:r>
              <a:r>
                <a:rPr lang="ru-RU" sz="1600">
                  <a:solidFill>
                    <a:srgbClr val="000000"/>
                  </a:solidFill>
                  <a:latin typeface="Calibri"/>
                  <a:cs typeface="+mn-cs"/>
                </a:rPr>
                <a:t> - С </a:t>
              </a:r>
              <a:endParaRPr lang="ru-RU" sz="1200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11297" name="Text Box 33"/>
            <p:cNvSpPr txBox="1">
              <a:spLocks noChangeAspect="1" noChangeArrowheads="1"/>
            </p:cNvSpPr>
            <p:nvPr/>
          </p:nvSpPr>
          <p:spPr bwMode="auto">
            <a:xfrm>
              <a:off x="7141" y="6825"/>
              <a:ext cx="623" cy="829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2800">
                  <a:solidFill>
                    <a:srgbClr val="000000"/>
                  </a:solidFill>
                  <a:latin typeface="Calibri"/>
                  <a:cs typeface="+mn-cs"/>
                  <a:sym typeface="Symbol" pitchFamily="18" charset="2"/>
                </a:rPr>
                <a:t></a:t>
              </a:r>
              <a:endParaRPr lang="ru-RU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11298" name="Text Box 34"/>
            <p:cNvSpPr txBox="1">
              <a:spLocks noChangeAspect="1" noChangeArrowheads="1"/>
            </p:cNvSpPr>
            <p:nvPr/>
          </p:nvSpPr>
          <p:spPr bwMode="auto">
            <a:xfrm>
              <a:off x="7775" y="2054"/>
              <a:ext cx="2425" cy="829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>
                  <a:solidFill>
                    <a:srgbClr val="000000"/>
                  </a:solidFill>
                  <a:latin typeface="Calibri"/>
                  <a:cs typeface="+mn-cs"/>
                </a:rPr>
                <a:t>tg</a:t>
              </a:r>
              <a:r>
                <a:rPr lang="en-US" sz="2800">
                  <a:solidFill>
                    <a:srgbClr val="000000"/>
                  </a:solidFill>
                  <a:latin typeface="Calibri"/>
                  <a:cs typeface="+mn-cs"/>
                </a:rPr>
                <a:t> </a:t>
              </a:r>
              <a:r>
                <a:rPr lang="en-US" sz="1600">
                  <a:solidFill>
                    <a:srgbClr val="000000"/>
                  </a:solidFill>
                  <a:latin typeface="Calibri"/>
                  <a:cs typeface="+mn-cs"/>
                  <a:sym typeface="Symbol" pitchFamily="18" charset="2"/>
                </a:rPr>
                <a:t></a:t>
              </a:r>
              <a:r>
                <a:rPr lang="en-US" sz="2800">
                  <a:solidFill>
                    <a:srgbClr val="000000"/>
                  </a:solidFill>
                  <a:latin typeface="Calibri"/>
                  <a:cs typeface="+mn-cs"/>
                </a:rPr>
                <a:t> </a:t>
              </a:r>
              <a:r>
                <a:rPr lang="en-US">
                  <a:solidFill>
                    <a:srgbClr val="000000"/>
                  </a:solidFill>
                  <a:latin typeface="Calibri"/>
                  <a:cs typeface="+mn-cs"/>
                </a:rPr>
                <a:t>=</a:t>
              </a:r>
              <a:r>
                <a:rPr lang="en-US" sz="2800">
                  <a:solidFill>
                    <a:srgbClr val="000000"/>
                  </a:solidFill>
                  <a:latin typeface="Calibri"/>
                  <a:cs typeface="+mn-cs"/>
                </a:rPr>
                <a:t> </a:t>
              </a:r>
              <a:r>
                <a:rPr lang="en-US" sz="1600">
                  <a:solidFill>
                    <a:srgbClr val="000000"/>
                  </a:solidFill>
                  <a:latin typeface="Calibri"/>
                  <a:cs typeface="+mn-cs"/>
                </a:rPr>
                <a:t>k</a:t>
              </a:r>
              <a:r>
                <a:rPr lang="en-US" sz="1600" baseline="-25000">
                  <a:solidFill>
                    <a:srgbClr val="000000"/>
                  </a:solidFill>
                  <a:latin typeface="Calibri"/>
                  <a:cs typeface="+mn-cs"/>
                </a:rPr>
                <a:t>o</a:t>
              </a:r>
              <a:endParaRPr lang="ru-RU" sz="1000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2377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34" name="Заголовок 1"/>
          <p:cNvSpPr>
            <a:spLocks noGrp="1"/>
          </p:cNvSpPr>
          <p:nvPr>
            <p:ph type="title"/>
          </p:nvPr>
        </p:nvSpPr>
        <p:spPr>
          <a:xfrm>
            <a:off x="-107950" y="-26988"/>
            <a:ext cx="9251950" cy="777876"/>
          </a:xfrm>
        </p:spPr>
        <p:txBody>
          <a:bodyPr/>
          <a:lstStyle/>
          <a:p>
            <a:pPr algn="ctr"/>
            <a:r>
              <a:rPr lang="uk-UA" sz="2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ЗАЛЕЖНІСТЬ ШВИДКОСТІ РЕАКЦІЇ ВІД ТЕМПЕРАТУРИ</a:t>
            </a:r>
            <a:endParaRPr lang="ru-RU" sz="16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135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399338" y="1628775"/>
            <a:ext cx="1766887" cy="218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5133" name="Object 13"/>
          <p:cNvGraphicFramePr>
            <a:graphicFrameLocks noChangeAspect="1"/>
          </p:cNvGraphicFramePr>
          <p:nvPr>
            <p:extLst/>
          </p:nvPr>
        </p:nvGraphicFramePr>
        <p:xfrm>
          <a:off x="2699792" y="2346523"/>
          <a:ext cx="2289175" cy="1031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388" name="Формула" r:id="rId4" imgW="1143000" imgH="520700" progId="Equation.3">
                  <p:embed/>
                </p:oleObj>
              </mc:Choice>
              <mc:Fallback>
                <p:oleObj name="Формула" r:id="rId4" imgW="1143000" imgH="5207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99792" y="2346523"/>
                        <a:ext cx="2289175" cy="10318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7480300" y="4005064"/>
            <a:ext cx="1604962" cy="3683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prstClr val="black"/>
                </a:solidFill>
                <a:latin typeface="Calibri"/>
                <a:cs typeface="+mn-cs"/>
              </a:rPr>
              <a:t>Я.Х. Вант-Гофф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91E6FE29-F637-4B75-9BFC-B4B5AF37C86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461" y="620688"/>
            <a:ext cx="9148763" cy="4525963"/>
          </a:xfrm>
        </p:spPr>
        <p:txBody>
          <a:bodyPr/>
          <a:lstStyle/>
          <a:p>
            <a:pPr marL="0" indent="0" algn="just">
              <a:buNone/>
            </a:pPr>
            <a:r>
              <a:rPr lang="uk-UA" sz="2400" dirty="0">
                <a:latin typeface="Arial" panose="020B0604020202020204" pitchFamily="34" charset="0"/>
                <a:cs typeface="Arial" panose="020B0604020202020204" pitchFamily="34" charset="0"/>
              </a:rPr>
              <a:t>В 1879 році Вант-</a:t>
            </a:r>
            <a:r>
              <a:rPr lang="uk-UA" sz="2400" dirty="0" err="1">
                <a:latin typeface="Arial" panose="020B0604020202020204" pitchFamily="34" charset="0"/>
                <a:cs typeface="Arial" panose="020B0604020202020204" pitchFamily="34" charset="0"/>
              </a:rPr>
              <a:t>Гоффом</a:t>
            </a:r>
            <a:r>
              <a:rPr lang="uk-UA" sz="24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uk-UA" sz="2400" dirty="0">
                <a:latin typeface="Arial" panose="020B0604020202020204" pitchFamily="34" charset="0"/>
                <a:cs typeface="Arial" panose="020B0604020202020204" pitchFamily="34" charset="0"/>
              </a:rPr>
              <a:t>було сформульовано емпіричне правило: </a:t>
            </a:r>
            <a:r>
              <a:rPr lang="uk-UA" sz="2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при збільшенні температури на кожні 10 градусів швидкість хімічної реакції зростає у 2-4 рази:</a:t>
            </a:r>
            <a:endParaRPr lang="ru-RU" sz="24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ru-RU" dirty="0"/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xmlns="" id="{E5E643B4-EFEA-44E1-B713-801AC9E7B472}"/>
              </a:ext>
            </a:extLst>
          </p:cNvPr>
          <p:cNvSpPr/>
          <p:nvPr/>
        </p:nvSpPr>
        <p:spPr>
          <a:xfrm>
            <a:off x="19842" y="4442376"/>
            <a:ext cx="9065420" cy="15655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uk-UA" sz="20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де </a:t>
            </a:r>
            <a:r>
              <a:rPr lang="uk-UA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γ</a:t>
            </a:r>
            <a:r>
              <a:rPr lang="uk-UA" sz="20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– </a:t>
            </a:r>
            <a:r>
              <a:rPr lang="uk-UA" sz="2000" dirty="0">
                <a:solidFill>
                  <a:srgbClr val="FF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температурний коефіцієнт, </a:t>
            </a:r>
            <a:r>
              <a:rPr lang="uk-UA" sz="20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показує у скільки разів зростає швидкість даної реакції при збільшенні температури на 10</a:t>
            </a:r>
            <a:r>
              <a:rPr lang="uk-UA" sz="20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°</a:t>
            </a:r>
            <a:r>
              <a:rPr lang="uk-UA" sz="20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Приклад: при </a:t>
            </a:r>
            <a:r>
              <a:rPr lang="uk-UA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γ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r>
              <a:rPr lang="uk-UA" sz="24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2 і ↑ Т на 50°С  </a:t>
            </a:r>
            <a:r>
              <a:rPr lang="en-US" sz="24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</a:t>
            </a:r>
            <a:r>
              <a:rPr lang="ru-RU" sz="24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↑ 2 </a:t>
            </a:r>
            <a:r>
              <a:rPr lang="ru-RU" sz="2400" baseline="300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5</a:t>
            </a:r>
            <a:r>
              <a:rPr lang="ru-RU" sz="24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= 32 рази</a:t>
            </a:r>
            <a:r>
              <a:rPr lang="uk-UA" sz="24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endParaRPr lang="ru-RU" sz="24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42390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489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086600" y="700088"/>
            <a:ext cx="2089150" cy="2103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3490" name="Заголовок 1"/>
          <p:cNvSpPr>
            <a:spLocks noGrp="1"/>
          </p:cNvSpPr>
          <p:nvPr>
            <p:ph type="title"/>
          </p:nvPr>
        </p:nvSpPr>
        <p:spPr>
          <a:xfrm>
            <a:off x="395288" y="0"/>
            <a:ext cx="8229600" cy="1143000"/>
          </a:xfrm>
        </p:spPr>
        <p:txBody>
          <a:bodyPr/>
          <a:lstStyle/>
          <a:p>
            <a:r>
              <a:rPr lang="ru-RU" sz="2800" b="1" dirty="0">
                <a:solidFill>
                  <a:srgbClr val="C00000"/>
                </a:solidFill>
              </a:rPr>
              <a:t>ТЕМПЕРАТУРНІ МЕЖІ ІСНУВАННЯ БІОЛОГІЧНИХ СИСТЕМ (</a:t>
            </a:r>
            <a:r>
              <a:rPr lang="ru-RU" sz="2800" b="1" dirty="0">
                <a:solidFill>
                  <a:srgbClr val="C00000"/>
                </a:solidFill>
                <a:ea typeface="Calibri" pitchFamily="34" charset="0"/>
                <a:cs typeface="Calibri" pitchFamily="34" charset="0"/>
              </a:rPr>
              <a:t>≈ 222-333 К)</a:t>
            </a:r>
            <a:endParaRPr lang="ru-RU" sz="2800" b="1" dirty="0">
              <a:solidFill>
                <a:srgbClr val="C00000"/>
              </a:solidFill>
            </a:endParaRPr>
          </a:p>
        </p:txBody>
      </p:sp>
      <p:pic>
        <p:nvPicPr>
          <p:cNvPr id="6349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5" y="938213"/>
            <a:ext cx="2349500" cy="158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3493" name="Picture 4"/>
          <p:cNvPicPr>
            <a:picLocks noChangeAspect="1" noChangeArrowheads="1"/>
          </p:cNvPicPr>
          <p:nvPr/>
        </p:nvPicPr>
        <p:blipFill rotWithShape="1">
          <a:blip r:embed="rId4"/>
          <a:srcRect t="20810"/>
          <a:stretch/>
        </p:blipFill>
        <p:spPr bwMode="auto">
          <a:xfrm>
            <a:off x="28575" y="2803524"/>
            <a:ext cx="2378075" cy="2096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3494" name="Picture 6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971826" y="4902737"/>
            <a:ext cx="2136775" cy="1873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3495" name="Picture 7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042150" y="2803525"/>
            <a:ext cx="2101850" cy="184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4529138" y="3081338"/>
            <a:ext cx="2613536" cy="101566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ru-RU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↑ Т на 1-2 градуса – </a:t>
            </a:r>
          </a:p>
          <a:p>
            <a:r>
              <a:rPr lang="uk-UA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</a:t>
            </a:r>
            <a:r>
              <a:rPr lang="ru-RU" sz="20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апальний</a:t>
            </a:r>
            <a:endParaRPr lang="ru-RU" sz="20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процес</a:t>
            </a:r>
            <a:endParaRPr lang="ru-RU" sz="20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5"/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1403648" y="4991187"/>
            <a:ext cx="2244684" cy="1200329"/>
          </a:xfrm>
          <a:prstGeom prst="rect">
            <a:avLst/>
          </a:prstGeom>
          <a:blipFill rotWithShape="1">
            <a:blip r:embed="rId7"/>
            <a:stretch>
              <a:fillRect l="-4076" t="-4061" r="-6250"/>
            </a:stretch>
          </a:blipFill>
        </p:spPr>
        <p:txBody>
          <a:bodyPr/>
          <a:lstStyle/>
          <a:p>
            <a:pPr>
              <a:defRPr/>
            </a:pPr>
            <a:endParaRPr lang="ru-RU" dirty="0">
              <a:noFill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367174" y="3034785"/>
            <a:ext cx="1985962" cy="132343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 </a:t>
            </a:r>
            <a:r>
              <a:rPr lang="ru-RU" sz="2000" dirty="0" err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тіла</a:t>
            </a:r>
            <a:r>
              <a:rPr lang="ru-RU" sz="2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ru-RU" sz="2000" dirty="0" err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більшості</a:t>
            </a:r>
            <a:r>
              <a:rPr lang="ru-RU" sz="2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dirty="0" err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тварин</a:t>
            </a:r>
            <a:endParaRPr lang="ru-RU" sz="20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308-313 К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391826" y="1155927"/>
            <a:ext cx="2513012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2000" dirty="0" err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Пінгвини</a:t>
            </a:r>
            <a:r>
              <a:rPr lang="uk-UA" sz="2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розмножуються  на Південному полюсі при  </a:t>
            </a:r>
            <a:r>
              <a:rPr lang="uk-UA" sz="2000" dirty="0" err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</a:t>
            </a:r>
            <a:r>
              <a:rPr lang="uk-UA" sz="2000" baseline="-25000" dirty="0" err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повітря</a:t>
            </a:r>
            <a:r>
              <a:rPr lang="uk-UA" sz="2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&lt;227 К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D880E7C1-B41C-474D-AB6B-DE8BE34F5E57}"/>
              </a:ext>
            </a:extLst>
          </p:cNvPr>
          <p:cNvSpPr txBox="1"/>
          <p:nvPr/>
        </p:nvSpPr>
        <p:spPr>
          <a:xfrm>
            <a:off x="5040214" y="1507133"/>
            <a:ext cx="2286203" cy="9848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N T </a:t>
            </a:r>
            <a:r>
              <a:rPr lang="uk-UA" sz="2000" dirty="0"/>
              <a:t>тіла людини</a:t>
            </a:r>
          </a:p>
          <a:p>
            <a:r>
              <a:rPr lang="uk-UA" sz="2000" dirty="0"/>
              <a:t>309,75 К (36,6 °С)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9072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513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992688" y="1997075"/>
            <a:ext cx="2578100" cy="2017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4514" name="Заголовок 1"/>
          <p:cNvSpPr>
            <a:spLocks noGrp="1"/>
          </p:cNvSpPr>
          <p:nvPr>
            <p:ph type="title"/>
          </p:nvPr>
        </p:nvSpPr>
        <p:spPr>
          <a:xfrm>
            <a:off x="466844" y="123634"/>
            <a:ext cx="8229600" cy="1143000"/>
          </a:xfrm>
        </p:spPr>
        <p:txBody>
          <a:bodyPr/>
          <a:lstStyle/>
          <a:p>
            <a:r>
              <a:rPr lang="ru-RU" sz="2800" b="1" dirty="0">
                <a:solidFill>
                  <a:srgbClr val="C00000"/>
                </a:solidFill>
              </a:rPr>
              <a:t>ТЕМПЕРАТУРНІ МЕЖІ ІСНУВАННЯ БІОЛОГІЧНИХ СИСТЕМ (</a:t>
            </a:r>
            <a:r>
              <a:rPr lang="ru-RU" sz="2800" b="1" dirty="0">
                <a:solidFill>
                  <a:srgbClr val="C00000"/>
                </a:solidFill>
                <a:ea typeface="Calibri" pitchFamily="34" charset="0"/>
                <a:cs typeface="Calibri" pitchFamily="34" charset="0"/>
              </a:rPr>
              <a:t>≈ 222-333 К)</a:t>
            </a:r>
            <a:endParaRPr lang="ru-RU" dirty="0"/>
          </a:p>
        </p:txBody>
      </p:sp>
      <p:sp>
        <p:nvSpPr>
          <p:cNvPr id="64515" name="Объект 2"/>
          <p:cNvSpPr>
            <a:spLocks noGrp="1"/>
          </p:cNvSpPr>
          <p:nvPr>
            <p:ph idx="1"/>
          </p:nvPr>
        </p:nvSpPr>
        <p:spPr>
          <a:xfrm>
            <a:off x="0" y="1125538"/>
            <a:ext cx="8686800" cy="5000625"/>
          </a:xfrm>
        </p:spPr>
        <p:txBody>
          <a:bodyPr/>
          <a:lstStyle/>
          <a:p>
            <a:r>
              <a:rPr lang="ru-RU" sz="2400" dirty="0" err="1"/>
              <a:t>Білки</a:t>
            </a:r>
            <a:r>
              <a:rPr lang="ru-RU" sz="2400" dirty="0"/>
              <a:t> – </a:t>
            </a:r>
            <a:r>
              <a:rPr lang="ru-RU" sz="2400" dirty="0" err="1"/>
              <a:t>основний</a:t>
            </a:r>
            <a:r>
              <a:rPr lang="ru-RU" sz="2400" dirty="0"/>
              <a:t> </a:t>
            </a:r>
            <a:r>
              <a:rPr lang="ru-RU" sz="2400" dirty="0" err="1"/>
              <a:t>матеріал</a:t>
            </a:r>
            <a:r>
              <a:rPr lang="ru-RU" sz="2400" dirty="0"/>
              <a:t> </a:t>
            </a:r>
            <a:r>
              <a:rPr lang="ru-RU" sz="2400" dirty="0" err="1"/>
              <a:t>клітин</a:t>
            </a:r>
            <a:r>
              <a:rPr lang="ru-RU" sz="2400" dirty="0"/>
              <a:t>, </a:t>
            </a:r>
            <a:r>
              <a:rPr lang="ru-RU" sz="2400" dirty="0" err="1"/>
              <a:t>протоплазми</a:t>
            </a:r>
            <a:r>
              <a:rPr lang="ru-RU" sz="2400" dirty="0"/>
              <a:t> і </a:t>
            </a:r>
            <a:r>
              <a:rPr lang="ru-RU" sz="2400" dirty="0" err="1"/>
              <a:t>ферментів</a:t>
            </a:r>
            <a:r>
              <a:rPr lang="ru-RU" sz="2400" dirty="0"/>
              <a:t>. При Т=323 К – </a:t>
            </a:r>
            <a:r>
              <a:rPr lang="ru-RU" sz="2400" dirty="0" err="1"/>
              <a:t>денатурація</a:t>
            </a:r>
            <a:r>
              <a:rPr lang="ru-RU" sz="2400" dirty="0"/>
              <a:t> </a:t>
            </a:r>
            <a:r>
              <a:rPr lang="ru-RU" sz="2400" dirty="0" err="1"/>
              <a:t>білков</a:t>
            </a:r>
            <a:endParaRPr lang="ru-RU" sz="2400" dirty="0"/>
          </a:p>
        </p:txBody>
      </p:sp>
      <p:pic>
        <p:nvPicPr>
          <p:cNvPr id="6451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03350" y="1973263"/>
            <a:ext cx="2520950" cy="1960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4517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466850" y="4352925"/>
            <a:ext cx="2457450" cy="184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4067945" y="4352925"/>
            <a:ext cx="4968106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 err="1">
                <a:solidFill>
                  <a:prstClr val="black"/>
                </a:solidFill>
                <a:latin typeface="Calibri"/>
                <a:cs typeface="+mn-cs"/>
              </a:rPr>
              <a:t>Мідії</a:t>
            </a:r>
            <a:r>
              <a:rPr lang="ru-RU" sz="2400" dirty="0">
                <a:solidFill>
                  <a:prstClr val="black"/>
                </a:solidFill>
                <a:latin typeface="Calibri"/>
                <a:cs typeface="+mn-cs"/>
              </a:rPr>
              <a:t> </a:t>
            </a:r>
            <a:r>
              <a:rPr lang="ru-RU" sz="2400" dirty="0" err="1">
                <a:solidFill>
                  <a:prstClr val="black"/>
                </a:solidFill>
                <a:latin typeface="Calibri"/>
                <a:cs typeface="+mn-cs"/>
              </a:rPr>
              <a:t>існують</a:t>
            </a:r>
            <a:r>
              <a:rPr lang="ru-RU" sz="2400" dirty="0">
                <a:solidFill>
                  <a:prstClr val="black"/>
                </a:solidFill>
                <a:latin typeface="Calibri"/>
                <a:cs typeface="+mn-cs"/>
              </a:rPr>
              <a:t> при </a:t>
            </a:r>
            <a:r>
              <a:rPr lang="ru-RU" sz="2400" dirty="0" err="1">
                <a:solidFill>
                  <a:prstClr val="black"/>
                </a:solidFill>
                <a:latin typeface="Calibri"/>
                <a:cs typeface="+mn-cs"/>
              </a:rPr>
              <a:t>більш</a:t>
            </a:r>
            <a:r>
              <a:rPr lang="ru-RU" sz="2400" dirty="0">
                <a:solidFill>
                  <a:prstClr val="black"/>
                </a:solidFill>
                <a:latin typeface="Calibri"/>
                <a:cs typeface="+mn-cs"/>
              </a:rPr>
              <a:t> </a:t>
            </a:r>
            <a:r>
              <a:rPr lang="ru-RU" sz="2400" dirty="0" err="1">
                <a:solidFill>
                  <a:prstClr val="black"/>
                </a:solidFill>
                <a:latin typeface="Calibri"/>
                <a:cs typeface="+mn-cs"/>
              </a:rPr>
              <a:t>низьких</a:t>
            </a:r>
            <a:r>
              <a:rPr lang="ru-RU" sz="2400" dirty="0">
                <a:solidFill>
                  <a:prstClr val="black"/>
                </a:solidFill>
                <a:latin typeface="Calibri"/>
                <a:cs typeface="+mn-cs"/>
              </a:rPr>
              <a:t> Т: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solidFill>
                  <a:prstClr val="black"/>
                </a:solidFill>
                <a:latin typeface="Calibri"/>
                <a:cs typeface="+mn-cs"/>
              </a:rPr>
              <a:t>при 281-296К – в </a:t>
            </a:r>
            <a:r>
              <a:rPr lang="ru-RU" sz="2400" dirty="0" err="1">
                <a:solidFill>
                  <a:prstClr val="black"/>
                </a:solidFill>
                <a:latin typeface="Calibri"/>
                <a:cs typeface="+mn-cs"/>
              </a:rPr>
              <a:t>Середньоземному</a:t>
            </a:r>
            <a:r>
              <a:rPr lang="ru-RU" sz="2400" dirty="0">
                <a:solidFill>
                  <a:prstClr val="black"/>
                </a:solidFill>
                <a:latin typeface="Calibri"/>
                <a:cs typeface="+mn-cs"/>
              </a:rPr>
              <a:t> </a:t>
            </a:r>
            <a:r>
              <a:rPr lang="ru-RU" sz="2400" dirty="0" err="1">
                <a:solidFill>
                  <a:prstClr val="black"/>
                </a:solidFill>
                <a:latin typeface="Calibri"/>
                <a:cs typeface="+mn-cs"/>
              </a:rPr>
              <a:t>морі</a:t>
            </a:r>
            <a:r>
              <a:rPr lang="ru-RU" sz="2400" dirty="0">
                <a:solidFill>
                  <a:prstClr val="black"/>
                </a:solidFill>
                <a:latin typeface="Calibri"/>
                <a:cs typeface="+mn-cs"/>
              </a:rPr>
              <a:t> і при 277-289 К </a:t>
            </a:r>
            <a:r>
              <a:rPr lang="ru-RU" sz="2400" dirty="0" err="1">
                <a:solidFill>
                  <a:prstClr val="black"/>
                </a:solidFill>
                <a:latin typeface="Calibri"/>
                <a:cs typeface="+mn-cs"/>
              </a:rPr>
              <a:t>біля</a:t>
            </a:r>
            <a:r>
              <a:rPr lang="ru-RU" sz="2400" dirty="0">
                <a:solidFill>
                  <a:prstClr val="black"/>
                </a:solidFill>
                <a:latin typeface="Calibri"/>
                <a:cs typeface="+mn-cs"/>
              </a:rPr>
              <a:t> </a:t>
            </a:r>
            <a:r>
              <a:rPr lang="ru-RU" sz="2400" dirty="0" err="1">
                <a:solidFill>
                  <a:prstClr val="black"/>
                </a:solidFill>
                <a:latin typeface="Calibri"/>
                <a:cs typeface="+mn-cs"/>
              </a:rPr>
              <a:t>берегів</a:t>
            </a:r>
            <a:r>
              <a:rPr lang="ru-RU" sz="2400" dirty="0">
                <a:solidFill>
                  <a:prstClr val="black"/>
                </a:solidFill>
                <a:latin typeface="Calibri"/>
                <a:cs typeface="+mn-cs"/>
              </a:rPr>
              <a:t> </a:t>
            </a:r>
            <a:r>
              <a:rPr lang="ru-RU" sz="2400" dirty="0" err="1">
                <a:solidFill>
                  <a:prstClr val="black"/>
                </a:solidFill>
                <a:latin typeface="Calibri"/>
                <a:cs typeface="+mn-cs"/>
              </a:rPr>
              <a:t>Норвегії</a:t>
            </a:r>
            <a:r>
              <a:rPr lang="ru-RU" sz="2400" dirty="0">
                <a:solidFill>
                  <a:prstClr val="black"/>
                </a:solidFill>
                <a:latin typeface="Calibri"/>
                <a:cs typeface="+mn-cs"/>
              </a:rPr>
              <a:t> → </a:t>
            </a:r>
            <a:r>
              <a:rPr lang="ru-RU" sz="2400" dirty="0" err="1">
                <a:solidFill>
                  <a:prstClr val="black"/>
                </a:solidFill>
                <a:latin typeface="Calibri"/>
                <a:cs typeface="+mn-cs"/>
              </a:rPr>
              <a:t>важлива</a:t>
            </a:r>
            <a:r>
              <a:rPr lang="ru-RU" sz="2400" dirty="0">
                <a:solidFill>
                  <a:prstClr val="black"/>
                </a:solidFill>
                <a:latin typeface="Calibri"/>
                <a:cs typeface="+mn-cs"/>
              </a:rPr>
              <a:t> </a:t>
            </a:r>
            <a:r>
              <a:rPr lang="ru-RU" sz="2400" dirty="0" err="1">
                <a:solidFill>
                  <a:prstClr val="black"/>
                </a:solidFill>
                <a:latin typeface="Calibri"/>
                <a:cs typeface="+mn-cs"/>
              </a:rPr>
              <a:t>активність</a:t>
            </a:r>
            <a:r>
              <a:rPr lang="ru-RU" sz="2400" dirty="0">
                <a:solidFill>
                  <a:prstClr val="black"/>
                </a:solidFill>
                <a:latin typeface="Calibri"/>
                <a:cs typeface="+mn-cs"/>
              </a:rPr>
              <a:t> </a:t>
            </a:r>
            <a:r>
              <a:rPr lang="ru-RU" sz="2400" dirty="0" err="1">
                <a:solidFill>
                  <a:prstClr val="black"/>
                </a:solidFill>
                <a:latin typeface="Calibri"/>
                <a:cs typeface="+mn-cs"/>
              </a:rPr>
              <a:t>ферментів</a:t>
            </a:r>
            <a:endParaRPr lang="ru-RU" sz="2400" dirty="0">
              <a:solidFill>
                <a:prstClr val="black"/>
              </a:solidFill>
              <a:latin typeface="Calibri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8407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996" name="Rectangle 4"/>
          <p:cNvSpPr>
            <a:spLocks noChangeArrowheads="1"/>
          </p:cNvSpPr>
          <p:nvPr/>
        </p:nvSpPr>
        <p:spPr bwMode="auto">
          <a:xfrm>
            <a:off x="107950" y="115888"/>
            <a:ext cx="8928100" cy="6626225"/>
          </a:xfrm>
          <a:prstGeom prst="rect">
            <a:avLst/>
          </a:prstGeom>
          <a:noFill/>
          <a:ln w="28575">
            <a:solidFill>
              <a:srgbClr val="CC99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  <a:latin typeface="Palatino Linotype" pitchFamily="18" charset="0"/>
            </a:endParaRPr>
          </a:p>
        </p:txBody>
      </p:sp>
      <p:pic>
        <p:nvPicPr>
          <p:cNvPr id="212997" name="Picture 5" descr="arrheniu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825" y="260350"/>
            <a:ext cx="1531938" cy="2160588"/>
          </a:xfrm>
          <a:prstGeom prst="rect">
            <a:avLst/>
          </a:prstGeom>
          <a:noFill/>
          <a:ln w="38100">
            <a:solidFill>
              <a:srgbClr val="CC9900"/>
            </a:solidFill>
            <a:miter lim="800000"/>
            <a:headEnd/>
            <a:tailEnd/>
          </a:ln>
          <a:effectLst/>
        </p:spPr>
      </p:pic>
      <p:sp>
        <p:nvSpPr>
          <p:cNvPr id="212998" name="Text Box 6"/>
          <p:cNvSpPr txBox="1">
            <a:spLocks noChangeArrowheads="1"/>
          </p:cNvSpPr>
          <p:nvPr/>
        </p:nvSpPr>
        <p:spPr bwMode="auto">
          <a:xfrm>
            <a:off x="107950" y="2492375"/>
            <a:ext cx="1980029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dirty="0" err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Palatino Linotype" pitchFamily="18" charset="0"/>
              </a:rPr>
              <a:t>Сванте</a:t>
            </a:r>
            <a:r>
              <a:rPr lang="ru-RU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Palatino Linotype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Palatino Linotype" pitchFamily="18" charset="0"/>
              </a:rPr>
              <a:t>Арреніус</a:t>
            </a:r>
            <a:endParaRPr lang="ru-RU" dirty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Palatino Linotype" pitchFamily="18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Palatino Linotype" pitchFamily="18" charset="0"/>
              </a:rPr>
              <a:t>    (1859-1927)</a:t>
            </a:r>
          </a:p>
        </p:txBody>
      </p:sp>
      <p:sp>
        <p:nvSpPr>
          <p:cNvPr id="212999" name="Text Box 7"/>
          <p:cNvSpPr txBox="1">
            <a:spLocks noChangeArrowheads="1"/>
          </p:cNvSpPr>
          <p:nvPr/>
        </p:nvSpPr>
        <p:spPr bwMode="auto">
          <a:xfrm>
            <a:off x="2268538" y="819150"/>
            <a:ext cx="6624637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ru-RU" dirty="0" err="1">
                <a:solidFill>
                  <a:srgbClr val="000000"/>
                </a:solidFill>
                <a:latin typeface="Palatino Linotype" pitchFamily="18" charset="0"/>
              </a:rPr>
              <a:t>Пояснення</a:t>
            </a:r>
            <a:r>
              <a:rPr lang="ru-RU" dirty="0">
                <a:solidFill>
                  <a:srgbClr val="000000"/>
                </a:solidFill>
                <a:latin typeface="Palatino Linotype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Palatino Linotype" pitchFamily="18" charset="0"/>
              </a:rPr>
              <a:t>залежності</a:t>
            </a:r>
            <a:r>
              <a:rPr lang="ru-RU" dirty="0">
                <a:solidFill>
                  <a:srgbClr val="000000"/>
                </a:solidFill>
                <a:latin typeface="Palatino Linotype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Palatino Linotype" pitchFamily="18" charset="0"/>
              </a:rPr>
              <a:t>швидкості</a:t>
            </a:r>
            <a:r>
              <a:rPr lang="ru-RU" dirty="0">
                <a:solidFill>
                  <a:srgbClr val="000000"/>
                </a:solidFill>
                <a:latin typeface="Palatino Linotype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Palatino Linotype" pitchFamily="18" charset="0"/>
              </a:rPr>
              <a:t>реакції</a:t>
            </a:r>
            <a:r>
              <a:rPr lang="ru-RU" dirty="0">
                <a:solidFill>
                  <a:srgbClr val="000000"/>
                </a:solidFill>
                <a:latin typeface="Palatino Linotype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Palatino Linotype" pitchFamily="18" charset="0"/>
              </a:rPr>
              <a:t>від</a:t>
            </a:r>
            <a:r>
              <a:rPr lang="ru-RU" dirty="0">
                <a:solidFill>
                  <a:srgbClr val="000000"/>
                </a:solidFill>
                <a:latin typeface="Palatino Linotype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Palatino Linotype" pitchFamily="18" charset="0"/>
              </a:rPr>
              <a:t>температури</a:t>
            </a:r>
            <a:r>
              <a:rPr lang="ru-RU" dirty="0">
                <a:solidFill>
                  <a:srgbClr val="000000"/>
                </a:solidFill>
                <a:latin typeface="Palatino Linotype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Palatino Linotype" pitchFamily="18" charset="0"/>
              </a:rPr>
              <a:t>було</a:t>
            </a:r>
            <a:r>
              <a:rPr lang="ru-RU" dirty="0">
                <a:solidFill>
                  <a:srgbClr val="000000"/>
                </a:solidFill>
                <a:latin typeface="Palatino Linotype" pitchFamily="18" charset="0"/>
              </a:rPr>
              <a:t> дано </a:t>
            </a:r>
            <a:r>
              <a:rPr lang="ru-RU" dirty="0" err="1">
                <a:solidFill>
                  <a:srgbClr val="FF0000"/>
                </a:solidFill>
                <a:latin typeface="Palatino Linotype" pitchFamily="18" charset="0"/>
              </a:rPr>
              <a:t>С.Арреніусом</a:t>
            </a:r>
            <a:r>
              <a:rPr lang="ru-RU" dirty="0">
                <a:solidFill>
                  <a:srgbClr val="FF0000"/>
                </a:solidFill>
                <a:latin typeface="Palatino Linotype" pitchFamily="18" charset="0"/>
              </a:rPr>
              <a:t>.</a:t>
            </a:r>
          </a:p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ru-RU" dirty="0">
                <a:solidFill>
                  <a:srgbClr val="000000"/>
                </a:solidFill>
                <a:latin typeface="Palatino Linotype" pitchFamily="18" charset="0"/>
              </a:rPr>
              <a:t>До </a:t>
            </a:r>
            <a:r>
              <a:rPr lang="ru-RU" dirty="0" err="1">
                <a:solidFill>
                  <a:srgbClr val="000000"/>
                </a:solidFill>
                <a:latin typeface="Palatino Linotype" pitchFamily="18" charset="0"/>
              </a:rPr>
              <a:t>реакції</a:t>
            </a:r>
            <a:r>
              <a:rPr lang="ru-RU" dirty="0">
                <a:solidFill>
                  <a:srgbClr val="000000"/>
                </a:solidFill>
                <a:latin typeface="Palatino Linotype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Palatino Linotype" pitchFamily="18" charset="0"/>
              </a:rPr>
              <a:t>призводить</a:t>
            </a:r>
            <a:r>
              <a:rPr lang="ru-RU" dirty="0">
                <a:solidFill>
                  <a:srgbClr val="000000"/>
                </a:solidFill>
                <a:latin typeface="Palatino Linotype" pitchFamily="18" charset="0"/>
              </a:rPr>
              <a:t> не </a:t>
            </a:r>
            <a:r>
              <a:rPr lang="ru-RU" dirty="0" err="1">
                <a:solidFill>
                  <a:srgbClr val="000000"/>
                </a:solidFill>
                <a:latin typeface="Palatino Linotype" pitchFamily="18" charset="0"/>
              </a:rPr>
              <a:t>кожне</a:t>
            </a:r>
            <a:r>
              <a:rPr lang="ru-RU" dirty="0">
                <a:solidFill>
                  <a:srgbClr val="000000"/>
                </a:solidFill>
                <a:latin typeface="Palatino Linotype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Palatino Linotype" pitchFamily="18" charset="0"/>
              </a:rPr>
              <a:t>зіткнення</a:t>
            </a:r>
            <a:r>
              <a:rPr lang="ru-RU" dirty="0">
                <a:solidFill>
                  <a:srgbClr val="000000"/>
                </a:solidFill>
                <a:latin typeface="Palatino Linotype" pitchFamily="18" charset="0"/>
              </a:rPr>
              <a:t> молекул </a:t>
            </a:r>
            <a:r>
              <a:rPr lang="ru-RU" dirty="0" err="1">
                <a:solidFill>
                  <a:srgbClr val="000000"/>
                </a:solidFill>
                <a:latin typeface="Palatino Linotype" pitchFamily="18" charset="0"/>
              </a:rPr>
              <a:t>реагентів</a:t>
            </a:r>
            <a:r>
              <a:rPr lang="ru-RU" dirty="0">
                <a:solidFill>
                  <a:srgbClr val="000000"/>
                </a:solidFill>
                <a:latin typeface="Palatino Linotype" pitchFamily="18" charset="0"/>
              </a:rPr>
              <a:t>, а </a:t>
            </a:r>
            <a:r>
              <a:rPr lang="ru-RU" dirty="0" err="1">
                <a:solidFill>
                  <a:srgbClr val="000000"/>
                </a:solidFill>
                <a:latin typeface="Palatino Linotype" pitchFamily="18" charset="0"/>
              </a:rPr>
              <a:t>тільки</a:t>
            </a:r>
            <a:r>
              <a:rPr lang="ru-RU" dirty="0">
                <a:solidFill>
                  <a:srgbClr val="000000"/>
                </a:solidFill>
                <a:latin typeface="Palatino Linotype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Palatino Linotype" pitchFamily="18" charset="0"/>
              </a:rPr>
              <a:t>найбільш</a:t>
            </a:r>
            <a:r>
              <a:rPr lang="ru-RU" dirty="0">
                <a:solidFill>
                  <a:srgbClr val="000000"/>
                </a:solidFill>
                <a:latin typeface="Palatino Linotype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Palatino Linotype" pitchFamily="18" charset="0"/>
              </a:rPr>
              <a:t>сильні</a:t>
            </a:r>
            <a:r>
              <a:rPr lang="ru-RU" dirty="0">
                <a:solidFill>
                  <a:srgbClr val="000000"/>
                </a:solidFill>
                <a:latin typeface="Palatino Linotype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Palatino Linotype" pitchFamily="18" charset="0"/>
              </a:rPr>
              <a:t>зіткнення</a:t>
            </a:r>
            <a:r>
              <a:rPr lang="ru-RU" dirty="0">
                <a:solidFill>
                  <a:srgbClr val="000000"/>
                </a:solidFill>
                <a:latin typeface="Palatino Linotype" pitchFamily="18" charset="0"/>
              </a:rPr>
              <a:t>. </a:t>
            </a:r>
            <a:r>
              <a:rPr lang="ru-RU" b="1" dirty="0">
                <a:solidFill>
                  <a:srgbClr val="FF0000"/>
                </a:solidFill>
                <a:latin typeface="Palatino Linotype" pitchFamily="18" charset="0"/>
              </a:rPr>
              <a:t>Лише </a:t>
            </a:r>
            <a:r>
              <a:rPr lang="ru-RU" b="1" dirty="0" err="1">
                <a:solidFill>
                  <a:srgbClr val="FF0000"/>
                </a:solidFill>
                <a:latin typeface="Palatino Linotype" pitchFamily="18" charset="0"/>
              </a:rPr>
              <a:t>молекули</a:t>
            </a:r>
            <a:r>
              <a:rPr lang="ru-RU" b="1" dirty="0">
                <a:solidFill>
                  <a:srgbClr val="FF0000"/>
                </a:solidFill>
                <a:latin typeface="Palatino Linotype" pitchFamily="18" charset="0"/>
              </a:rPr>
              <a:t>, </a:t>
            </a:r>
            <a:r>
              <a:rPr lang="ru-RU" b="1" dirty="0" err="1">
                <a:solidFill>
                  <a:srgbClr val="FF0000"/>
                </a:solidFill>
                <a:latin typeface="Palatino Linotype" pitchFamily="18" charset="0"/>
              </a:rPr>
              <a:t>що</a:t>
            </a:r>
            <a:r>
              <a:rPr lang="ru-RU" b="1" dirty="0">
                <a:solidFill>
                  <a:srgbClr val="FF0000"/>
                </a:solidFill>
                <a:latin typeface="Palatino Linotype" pitchFamily="18" charset="0"/>
              </a:rPr>
              <a:t> </a:t>
            </a:r>
            <a:r>
              <a:rPr lang="ru-RU" b="1" dirty="0" err="1">
                <a:solidFill>
                  <a:srgbClr val="FF0000"/>
                </a:solidFill>
                <a:latin typeface="Palatino Linotype" pitchFamily="18" charset="0"/>
              </a:rPr>
              <a:t>володіють</a:t>
            </a:r>
            <a:r>
              <a:rPr lang="ru-RU" b="1" dirty="0">
                <a:solidFill>
                  <a:srgbClr val="FF0000"/>
                </a:solidFill>
                <a:latin typeface="Palatino Linotype" pitchFamily="18" charset="0"/>
              </a:rPr>
              <a:t> </a:t>
            </a:r>
            <a:r>
              <a:rPr lang="ru-RU" b="1" dirty="0" err="1">
                <a:solidFill>
                  <a:srgbClr val="FF0000"/>
                </a:solidFill>
                <a:latin typeface="Palatino Linotype" pitchFamily="18" charset="0"/>
              </a:rPr>
              <a:t>надлишком</a:t>
            </a:r>
            <a:r>
              <a:rPr lang="ru-RU" b="1" dirty="0">
                <a:solidFill>
                  <a:srgbClr val="FF0000"/>
                </a:solidFill>
                <a:latin typeface="Palatino Linotype" pitchFamily="18" charset="0"/>
              </a:rPr>
              <a:t> </a:t>
            </a:r>
            <a:r>
              <a:rPr lang="ru-RU" b="1" dirty="0" err="1">
                <a:solidFill>
                  <a:srgbClr val="FF0000"/>
                </a:solidFill>
                <a:latin typeface="Palatino Linotype" pitchFamily="18" charset="0"/>
              </a:rPr>
              <a:t>кінетичної</a:t>
            </a:r>
            <a:r>
              <a:rPr lang="ru-RU" b="1" dirty="0">
                <a:solidFill>
                  <a:srgbClr val="FF0000"/>
                </a:solidFill>
                <a:latin typeface="Palatino Linotype" pitchFamily="18" charset="0"/>
              </a:rPr>
              <a:t> </a:t>
            </a:r>
            <a:r>
              <a:rPr lang="ru-RU" b="1" dirty="0" err="1">
                <a:solidFill>
                  <a:srgbClr val="FF0000"/>
                </a:solidFill>
                <a:latin typeface="Palatino Linotype" pitchFamily="18" charset="0"/>
              </a:rPr>
              <a:t>енергії</a:t>
            </a:r>
            <a:r>
              <a:rPr lang="ru-RU" b="1" dirty="0">
                <a:solidFill>
                  <a:srgbClr val="FF0000"/>
                </a:solidFill>
                <a:latin typeface="Palatino Linotype" pitchFamily="18" charset="0"/>
              </a:rPr>
              <a:t>, </a:t>
            </a:r>
            <a:r>
              <a:rPr lang="ru-RU" b="1" dirty="0" err="1">
                <a:solidFill>
                  <a:srgbClr val="FF0000"/>
                </a:solidFill>
                <a:latin typeface="Palatino Linotype" pitchFamily="18" charset="0"/>
              </a:rPr>
              <a:t>здатні</a:t>
            </a:r>
            <a:r>
              <a:rPr lang="ru-RU" b="1" dirty="0">
                <a:solidFill>
                  <a:srgbClr val="FF0000"/>
                </a:solidFill>
                <a:latin typeface="Palatino Linotype" pitchFamily="18" charset="0"/>
              </a:rPr>
              <a:t> до </a:t>
            </a:r>
            <a:r>
              <a:rPr lang="ru-RU" b="1" dirty="0" err="1">
                <a:solidFill>
                  <a:srgbClr val="FF0000"/>
                </a:solidFill>
                <a:latin typeface="Palatino Linotype" pitchFamily="18" charset="0"/>
              </a:rPr>
              <a:t>хімічної</a:t>
            </a:r>
            <a:r>
              <a:rPr lang="ru-RU" b="1" dirty="0">
                <a:solidFill>
                  <a:srgbClr val="FF0000"/>
                </a:solidFill>
                <a:latin typeface="Palatino Linotype" pitchFamily="18" charset="0"/>
              </a:rPr>
              <a:t> </a:t>
            </a:r>
            <a:r>
              <a:rPr lang="ru-RU" b="1" dirty="0" err="1">
                <a:solidFill>
                  <a:srgbClr val="FF0000"/>
                </a:solidFill>
                <a:latin typeface="Palatino Linotype" pitchFamily="18" charset="0"/>
              </a:rPr>
              <a:t>реакції</a:t>
            </a:r>
            <a:r>
              <a:rPr lang="ru-RU" b="1" dirty="0">
                <a:solidFill>
                  <a:srgbClr val="FF0000"/>
                </a:solidFill>
                <a:latin typeface="Palatino Linotype" pitchFamily="18" charset="0"/>
              </a:rPr>
              <a:t>.</a:t>
            </a:r>
          </a:p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ru-RU" dirty="0" err="1">
                <a:solidFill>
                  <a:srgbClr val="000000"/>
                </a:solidFill>
                <a:latin typeface="Palatino Linotype" pitchFamily="18" charset="0"/>
              </a:rPr>
              <a:t>С.Арреніус</a:t>
            </a:r>
            <a:r>
              <a:rPr lang="ru-RU" dirty="0">
                <a:solidFill>
                  <a:srgbClr val="000000"/>
                </a:solidFill>
                <a:latin typeface="Palatino Linotype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Palatino Linotype" pitchFamily="18" charset="0"/>
              </a:rPr>
              <a:t>розрахував</a:t>
            </a:r>
            <a:r>
              <a:rPr lang="ru-RU" dirty="0">
                <a:solidFill>
                  <a:srgbClr val="000000"/>
                </a:solidFill>
                <a:latin typeface="Palatino Linotype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Palatino Linotype" pitchFamily="18" charset="0"/>
              </a:rPr>
              <a:t>частку</a:t>
            </a:r>
            <a:r>
              <a:rPr lang="ru-RU" dirty="0">
                <a:solidFill>
                  <a:srgbClr val="000000"/>
                </a:solidFill>
                <a:latin typeface="Palatino Linotype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Palatino Linotype" pitchFamily="18" charset="0"/>
              </a:rPr>
              <a:t>активних</a:t>
            </a:r>
            <a:r>
              <a:rPr lang="ru-RU" dirty="0">
                <a:solidFill>
                  <a:srgbClr val="000000"/>
                </a:solidFill>
                <a:latin typeface="Palatino Linotype" pitchFamily="18" charset="0"/>
              </a:rPr>
              <a:t> (</a:t>
            </a:r>
            <a:r>
              <a:rPr lang="ru-RU" dirty="0" err="1">
                <a:solidFill>
                  <a:srgbClr val="000000"/>
                </a:solidFill>
                <a:latin typeface="Palatino Linotype" pitchFamily="18" charset="0"/>
              </a:rPr>
              <a:t>які</a:t>
            </a:r>
            <a:r>
              <a:rPr lang="ru-RU" dirty="0">
                <a:solidFill>
                  <a:srgbClr val="000000"/>
                </a:solidFill>
                <a:latin typeface="Palatino Linotype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Palatino Linotype" pitchFamily="18" charset="0"/>
              </a:rPr>
              <a:t>призводять</a:t>
            </a:r>
            <a:r>
              <a:rPr lang="ru-RU" dirty="0">
                <a:solidFill>
                  <a:srgbClr val="000000"/>
                </a:solidFill>
                <a:latin typeface="Palatino Linotype" pitchFamily="18" charset="0"/>
              </a:rPr>
              <a:t> до </a:t>
            </a:r>
            <a:r>
              <a:rPr lang="ru-RU" dirty="0" err="1">
                <a:solidFill>
                  <a:srgbClr val="000000"/>
                </a:solidFill>
                <a:latin typeface="Palatino Linotype" pitchFamily="18" charset="0"/>
              </a:rPr>
              <a:t>реакції</a:t>
            </a:r>
            <a:r>
              <a:rPr lang="ru-RU" dirty="0">
                <a:solidFill>
                  <a:srgbClr val="000000"/>
                </a:solidFill>
                <a:latin typeface="Palatino Linotype" pitchFamily="18" charset="0"/>
              </a:rPr>
              <a:t>) </a:t>
            </a:r>
            <a:r>
              <a:rPr lang="ru-RU" dirty="0" err="1">
                <a:solidFill>
                  <a:srgbClr val="000000"/>
                </a:solidFill>
                <a:latin typeface="Palatino Linotype" pitchFamily="18" charset="0"/>
              </a:rPr>
              <a:t>зіткнень</a:t>
            </a:r>
            <a:r>
              <a:rPr lang="ru-RU" dirty="0">
                <a:solidFill>
                  <a:srgbClr val="000000"/>
                </a:solidFill>
                <a:latin typeface="Palatino Linotype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Palatino Linotype" pitchFamily="18" charset="0"/>
              </a:rPr>
              <a:t>реагуючих</a:t>
            </a:r>
            <a:r>
              <a:rPr lang="ru-RU" dirty="0">
                <a:solidFill>
                  <a:srgbClr val="000000"/>
                </a:solidFill>
                <a:latin typeface="Palatino Linotype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Palatino Linotype" pitchFamily="18" charset="0"/>
              </a:rPr>
              <a:t>частинок</a:t>
            </a:r>
            <a:r>
              <a:rPr lang="ru-RU" dirty="0">
                <a:solidFill>
                  <a:srgbClr val="000000"/>
                </a:solidFill>
                <a:latin typeface="Palatino Linotype" pitchFamily="18" charset="0"/>
              </a:rPr>
              <a:t>, </a:t>
            </a:r>
            <a:r>
              <a:rPr lang="ru-RU" dirty="0" err="1">
                <a:solidFill>
                  <a:srgbClr val="000000"/>
                </a:solidFill>
                <a:latin typeface="Palatino Linotype" pitchFamily="18" charset="0"/>
              </a:rPr>
              <a:t>що</a:t>
            </a:r>
            <a:r>
              <a:rPr lang="ru-RU" dirty="0">
                <a:solidFill>
                  <a:srgbClr val="000000"/>
                </a:solidFill>
                <a:latin typeface="Palatino Linotype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Palatino Linotype" pitchFamily="18" charset="0"/>
              </a:rPr>
              <a:t>залежить</a:t>
            </a:r>
            <a:r>
              <a:rPr lang="ru-RU" dirty="0">
                <a:solidFill>
                  <a:srgbClr val="000000"/>
                </a:solidFill>
                <a:latin typeface="Palatino Linotype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Palatino Linotype" pitchFamily="18" charset="0"/>
              </a:rPr>
              <a:t>від</a:t>
            </a:r>
            <a:r>
              <a:rPr lang="ru-RU" dirty="0">
                <a:solidFill>
                  <a:srgbClr val="000000"/>
                </a:solidFill>
                <a:latin typeface="Palatino Linotype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Palatino Linotype" pitchFamily="18" charset="0"/>
              </a:rPr>
              <a:t>температури</a:t>
            </a:r>
            <a:r>
              <a:rPr lang="ru-RU" dirty="0">
                <a:solidFill>
                  <a:srgbClr val="000000"/>
                </a:solidFill>
                <a:latin typeface="Palatino Linotype" pitchFamily="18" charset="0"/>
              </a:rPr>
              <a:t>.</a:t>
            </a:r>
            <a:r>
              <a:rPr lang="ru-RU" dirty="0">
                <a:solidFill>
                  <a:srgbClr val="000000"/>
                </a:solidFill>
                <a:hlinkClick r:id="rId3"/>
              </a:rPr>
              <a:t> </a:t>
            </a:r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213001" name="Text Box 9"/>
          <p:cNvSpPr txBox="1">
            <a:spLocks noChangeArrowheads="1"/>
          </p:cNvSpPr>
          <p:nvPr/>
        </p:nvSpPr>
        <p:spPr bwMode="auto">
          <a:xfrm>
            <a:off x="4374839" y="3681048"/>
            <a:ext cx="4679950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  <a:buFont typeface="Wingdings" pitchFamily="2" charset="2"/>
              <a:buChar char="v"/>
            </a:pPr>
            <a:r>
              <a:rPr lang="ru-RU" dirty="0">
                <a:solidFill>
                  <a:srgbClr val="000000"/>
                </a:solidFill>
                <a:latin typeface="Palatino Linotype" pitchFamily="18" charset="0"/>
              </a:rPr>
              <a:t>молекула - </a:t>
            </a:r>
            <a:r>
              <a:rPr lang="ru-RU" dirty="0" err="1">
                <a:solidFill>
                  <a:srgbClr val="000000"/>
                </a:solidFill>
                <a:latin typeface="Palatino Linotype" pitchFamily="18" charset="0"/>
              </a:rPr>
              <a:t>енергетично</a:t>
            </a:r>
            <a:r>
              <a:rPr lang="ru-RU" dirty="0">
                <a:solidFill>
                  <a:srgbClr val="000000"/>
                </a:solidFill>
                <a:latin typeface="Palatino Linotype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Palatino Linotype" pitchFamily="18" charset="0"/>
              </a:rPr>
              <a:t>вигідне</a:t>
            </a:r>
            <a:r>
              <a:rPr lang="ru-RU" dirty="0">
                <a:solidFill>
                  <a:srgbClr val="000000"/>
                </a:solidFill>
                <a:latin typeface="Palatino Linotype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Palatino Linotype" pitchFamily="18" charset="0"/>
              </a:rPr>
              <a:t>утворення</a:t>
            </a:r>
            <a:endParaRPr lang="ru-RU" dirty="0">
              <a:solidFill>
                <a:srgbClr val="000000"/>
              </a:solidFill>
              <a:latin typeface="Palatino Linotype" pitchFamily="18" charset="0"/>
            </a:endParaRPr>
          </a:p>
          <a:p>
            <a:pPr fontAlgn="base">
              <a:spcBef>
                <a:spcPct val="50000"/>
              </a:spcBef>
              <a:spcAft>
                <a:spcPct val="0"/>
              </a:spcAft>
              <a:buFont typeface="Wingdings" pitchFamily="2" charset="2"/>
              <a:buChar char="v"/>
            </a:pPr>
            <a:r>
              <a:rPr lang="ru-RU" i="1" dirty="0" err="1">
                <a:solidFill>
                  <a:srgbClr val="000000"/>
                </a:solidFill>
                <a:latin typeface="Palatino Linotype" pitchFamily="18" charset="0"/>
              </a:rPr>
              <a:t>хімічні</a:t>
            </a:r>
            <a:r>
              <a:rPr lang="ru-RU" i="1" dirty="0">
                <a:solidFill>
                  <a:srgbClr val="000000"/>
                </a:solidFill>
                <a:latin typeface="Palatino Linotype" pitchFamily="18" charset="0"/>
              </a:rPr>
              <a:t> </a:t>
            </a:r>
            <a:r>
              <a:rPr lang="ru-RU" i="1" dirty="0" err="1">
                <a:solidFill>
                  <a:srgbClr val="000000"/>
                </a:solidFill>
                <a:latin typeface="Palatino Linotype" pitchFamily="18" charset="0"/>
              </a:rPr>
              <a:t>речовини</a:t>
            </a:r>
            <a:r>
              <a:rPr lang="ru-RU" i="1" dirty="0">
                <a:solidFill>
                  <a:srgbClr val="000000"/>
                </a:solidFill>
                <a:latin typeface="Palatino Linotype" pitchFamily="18" charset="0"/>
              </a:rPr>
              <a:t> на </a:t>
            </a:r>
            <a:r>
              <a:rPr lang="ru-RU" i="1" dirty="0" err="1">
                <a:solidFill>
                  <a:srgbClr val="000000"/>
                </a:solidFill>
                <a:latin typeface="Palatino Linotype" pitchFamily="18" charset="0"/>
              </a:rPr>
              <a:t>енергетичній</a:t>
            </a:r>
            <a:r>
              <a:rPr lang="ru-RU" i="1" dirty="0">
                <a:solidFill>
                  <a:srgbClr val="000000"/>
                </a:solidFill>
                <a:latin typeface="Palatino Linotype" pitchFamily="18" charset="0"/>
              </a:rPr>
              <a:t> </a:t>
            </a:r>
            <a:r>
              <a:rPr lang="ru-RU" i="1" dirty="0" err="1">
                <a:solidFill>
                  <a:srgbClr val="000000"/>
                </a:solidFill>
                <a:latin typeface="Palatino Linotype" pitchFamily="18" charset="0"/>
              </a:rPr>
              <a:t>діаграмі</a:t>
            </a:r>
            <a:r>
              <a:rPr lang="ru-RU" i="1" dirty="0">
                <a:solidFill>
                  <a:srgbClr val="000000"/>
                </a:solidFill>
                <a:latin typeface="Palatino Linotype" pitchFamily="18" charset="0"/>
              </a:rPr>
              <a:t> </a:t>
            </a:r>
            <a:r>
              <a:rPr lang="ru-RU" i="1" dirty="0" err="1">
                <a:solidFill>
                  <a:srgbClr val="000000"/>
                </a:solidFill>
                <a:latin typeface="Palatino Linotype" pitchFamily="18" charset="0"/>
              </a:rPr>
              <a:t>займають</a:t>
            </a:r>
            <a:r>
              <a:rPr lang="ru-RU" i="1" dirty="0">
                <a:solidFill>
                  <a:srgbClr val="000000"/>
                </a:solidFill>
                <a:latin typeface="Palatino Linotype" pitchFamily="18" charset="0"/>
              </a:rPr>
              <a:t> </a:t>
            </a:r>
            <a:r>
              <a:rPr lang="ru-RU" i="1" dirty="0" err="1">
                <a:solidFill>
                  <a:srgbClr val="000000"/>
                </a:solidFill>
                <a:latin typeface="Palatino Linotype" pitchFamily="18" charset="0"/>
              </a:rPr>
              <a:t>положення</a:t>
            </a:r>
            <a:r>
              <a:rPr lang="ru-RU" i="1" dirty="0">
                <a:solidFill>
                  <a:srgbClr val="000000"/>
                </a:solidFill>
                <a:latin typeface="Palatino Linotype" pitchFamily="18" charset="0"/>
              </a:rPr>
              <a:t> в "ямках"</a:t>
            </a:r>
            <a:r>
              <a:rPr lang="ru-RU" dirty="0">
                <a:solidFill>
                  <a:srgbClr val="000000"/>
                </a:solidFill>
                <a:latin typeface="Palatino Linotype" pitchFamily="18" charset="0"/>
              </a:rPr>
              <a:t> </a:t>
            </a:r>
          </a:p>
          <a:p>
            <a:pPr fontAlgn="base">
              <a:spcBef>
                <a:spcPct val="50000"/>
              </a:spcBef>
              <a:spcAft>
                <a:spcPct val="0"/>
              </a:spcAft>
              <a:buFont typeface="Wingdings" pitchFamily="2" charset="2"/>
              <a:buChar char="v"/>
            </a:pPr>
            <a:r>
              <a:rPr lang="ru-RU" dirty="0">
                <a:solidFill>
                  <a:srgbClr val="000000"/>
                </a:solidFill>
                <a:latin typeface="Palatino Linotype" pitchFamily="18" charset="0"/>
              </a:rPr>
              <a:t>для </a:t>
            </a:r>
            <a:r>
              <a:rPr lang="ru-RU" dirty="0" err="1">
                <a:solidFill>
                  <a:srgbClr val="000000"/>
                </a:solidFill>
                <a:latin typeface="Palatino Linotype" pitchFamily="18" charset="0"/>
              </a:rPr>
              <a:t>перетворення</a:t>
            </a:r>
            <a:r>
              <a:rPr lang="ru-RU" dirty="0">
                <a:solidFill>
                  <a:srgbClr val="000000"/>
                </a:solidFill>
                <a:latin typeface="Palatino Linotype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Palatino Linotype" pitchFamily="18" charset="0"/>
              </a:rPr>
              <a:t>цих</a:t>
            </a:r>
            <a:r>
              <a:rPr lang="ru-RU" dirty="0">
                <a:solidFill>
                  <a:srgbClr val="000000"/>
                </a:solidFill>
                <a:latin typeface="Palatino Linotype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Palatino Linotype" pitchFamily="18" charset="0"/>
              </a:rPr>
              <a:t>речовин</a:t>
            </a:r>
            <a:r>
              <a:rPr lang="ru-RU" dirty="0">
                <a:solidFill>
                  <a:srgbClr val="000000"/>
                </a:solidFill>
                <a:latin typeface="Palatino Linotype" pitchFamily="18" charset="0"/>
              </a:rPr>
              <a:t> в </a:t>
            </a:r>
            <a:r>
              <a:rPr lang="ru-RU" dirty="0" err="1">
                <a:solidFill>
                  <a:srgbClr val="000000"/>
                </a:solidFill>
                <a:latin typeface="Palatino Linotype" pitchFamily="18" charset="0"/>
              </a:rPr>
              <a:t>інші</a:t>
            </a:r>
            <a:r>
              <a:rPr lang="ru-RU" dirty="0">
                <a:solidFill>
                  <a:srgbClr val="000000"/>
                </a:solidFill>
                <a:latin typeface="Palatino Linotype" pitchFamily="18" charset="0"/>
              </a:rPr>
              <a:t>, </a:t>
            </a:r>
            <a:r>
              <a:rPr lang="ru-RU" dirty="0" err="1">
                <a:solidFill>
                  <a:srgbClr val="000000"/>
                </a:solidFill>
                <a:latin typeface="Palatino Linotype" pitchFamily="18" charset="0"/>
              </a:rPr>
              <a:t>їм</a:t>
            </a:r>
            <a:r>
              <a:rPr lang="ru-RU" dirty="0">
                <a:solidFill>
                  <a:srgbClr val="000000"/>
                </a:solidFill>
                <a:latin typeface="Palatino Linotype" pitchFamily="18" charset="0"/>
              </a:rPr>
              <a:t> треба </a:t>
            </a:r>
            <a:r>
              <a:rPr lang="ru-RU" dirty="0" err="1">
                <a:solidFill>
                  <a:srgbClr val="000000"/>
                </a:solidFill>
                <a:latin typeface="Palatino Linotype" pitchFamily="18" charset="0"/>
              </a:rPr>
              <a:t>надати</a:t>
            </a:r>
            <a:r>
              <a:rPr lang="ru-RU" dirty="0">
                <a:solidFill>
                  <a:srgbClr val="000000"/>
                </a:solidFill>
                <a:latin typeface="Palatino Linotype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Palatino Linotype" pitchFamily="18" charset="0"/>
              </a:rPr>
              <a:t>енергію</a:t>
            </a:r>
            <a:r>
              <a:rPr lang="ru-RU" dirty="0">
                <a:solidFill>
                  <a:srgbClr val="000000"/>
                </a:solidFill>
                <a:latin typeface="Palatino Linotype" pitchFamily="18" charset="0"/>
              </a:rPr>
              <a:t>, </a:t>
            </a:r>
            <a:r>
              <a:rPr lang="ru-RU" dirty="0" err="1">
                <a:solidFill>
                  <a:srgbClr val="000000"/>
                </a:solidFill>
                <a:latin typeface="Palatino Linotype" pitchFamily="18" charset="0"/>
              </a:rPr>
              <a:t>достатню</a:t>
            </a:r>
            <a:r>
              <a:rPr lang="ru-RU" dirty="0">
                <a:solidFill>
                  <a:srgbClr val="000000"/>
                </a:solidFill>
                <a:latin typeface="Palatino Linotype" pitchFamily="18" charset="0"/>
              </a:rPr>
              <a:t> для того, </a:t>
            </a:r>
            <a:r>
              <a:rPr lang="ru-RU" dirty="0" err="1">
                <a:solidFill>
                  <a:srgbClr val="000000"/>
                </a:solidFill>
                <a:latin typeface="Palatino Linotype" pitchFamily="18" charset="0"/>
              </a:rPr>
              <a:t>щоб</a:t>
            </a:r>
            <a:r>
              <a:rPr lang="ru-RU" dirty="0">
                <a:solidFill>
                  <a:srgbClr val="000000"/>
                </a:solidFill>
                <a:latin typeface="Palatino Linotype" pitchFamily="18" charset="0"/>
              </a:rPr>
              <a:t> вони </a:t>
            </a:r>
            <a:r>
              <a:rPr lang="ru-RU" dirty="0" err="1">
                <a:solidFill>
                  <a:srgbClr val="000000"/>
                </a:solidFill>
                <a:latin typeface="Palatino Linotype" pitchFamily="18" charset="0"/>
              </a:rPr>
              <a:t>вибралися</a:t>
            </a:r>
            <a:r>
              <a:rPr lang="ru-RU" dirty="0">
                <a:solidFill>
                  <a:srgbClr val="000000"/>
                </a:solidFill>
                <a:latin typeface="Palatino Linotype" pitchFamily="18" charset="0"/>
              </a:rPr>
              <a:t> з "ямки", перевалили через "</a:t>
            </a:r>
            <a:r>
              <a:rPr lang="ru-RU" dirty="0" err="1">
                <a:solidFill>
                  <a:srgbClr val="000000"/>
                </a:solidFill>
                <a:latin typeface="Palatino Linotype" pitchFamily="18" charset="0"/>
              </a:rPr>
              <a:t>бар'єр</a:t>
            </a:r>
            <a:r>
              <a:rPr lang="ru-RU" dirty="0">
                <a:solidFill>
                  <a:srgbClr val="000000"/>
                </a:solidFill>
                <a:latin typeface="Palatino Linotype" pitchFamily="18" charset="0"/>
              </a:rPr>
              <a:t>" (</a:t>
            </a:r>
            <a:r>
              <a:rPr lang="ru-RU" dirty="0" err="1">
                <a:solidFill>
                  <a:srgbClr val="000000"/>
                </a:solidFill>
                <a:latin typeface="Palatino Linotype" pitchFamily="18" charset="0"/>
              </a:rPr>
              <a:t>енергію</a:t>
            </a:r>
            <a:r>
              <a:rPr lang="ru-RU" dirty="0">
                <a:solidFill>
                  <a:srgbClr val="000000"/>
                </a:solidFill>
                <a:latin typeface="Palatino Linotype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Palatino Linotype" pitchFamily="18" charset="0"/>
              </a:rPr>
              <a:t>активації</a:t>
            </a:r>
            <a:r>
              <a:rPr lang="ru-RU" dirty="0">
                <a:solidFill>
                  <a:srgbClr val="000000"/>
                </a:solidFill>
                <a:latin typeface="Palatino Linotype" pitchFamily="18" charset="0"/>
              </a:rPr>
              <a:t>)</a:t>
            </a:r>
          </a:p>
        </p:txBody>
      </p:sp>
      <p:sp>
        <p:nvSpPr>
          <p:cNvPr id="213002" name="WordArt 10"/>
          <p:cNvSpPr>
            <a:spLocks noChangeArrowheads="1" noChangeShapeType="1" noTextEdit="1"/>
          </p:cNvSpPr>
          <p:nvPr/>
        </p:nvSpPr>
        <p:spPr bwMode="auto">
          <a:xfrm>
            <a:off x="4040188" y="260350"/>
            <a:ext cx="2332037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kern="10" dirty="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Температура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D27B8B09-2C08-4327-BCED-9F82CBC6C088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292"/>
          <a:stretch/>
        </p:blipFill>
        <p:spPr>
          <a:xfrm>
            <a:off x="126689" y="3592231"/>
            <a:ext cx="4103139" cy="29228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4414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756" name="WordArt 4"/>
          <p:cNvSpPr>
            <a:spLocks noChangeArrowheads="1" noChangeShapeType="1" noTextEdit="1"/>
          </p:cNvSpPr>
          <p:nvPr/>
        </p:nvSpPr>
        <p:spPr bwMode="auto">
          <a:xfrm>
            <a:off x="2700338" y="261938"/>
            <a:ext cx="3771900" cy="5746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kern="10" dirty="0" err="1"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Енергія</a:t>
            </a:r>
            <a:r>
              <a:rPr lang="ru-RU" sz="3600" kern="10" dirty="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 </a:t>
            </a:r>
            <a:r>
              <a:rPr lang="ru-RU" sz="3600" kern="10" dirty="0" err="1"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активації</a:t>
            </a:r>
            <a:endParaRPr lang="ru-RU" sz="3600" kern="10" dirty="0">
              <a:ln w="9525">
                <a:solidFill>
                  <a:schemeClr val="tx1"/>
                </a:solidFill>
                <a:round/>
                <a:headEnd/>
                <a:tailEnd/>
              </a:ln>
              <a:effectLst>
                <a:outerShdw dist="45791" dir="2021404" algn="ctr" rotWithShape="0">
                  <a:srgbClr val="B2B2B2">
                    <a:alpha val="80000"/>
                  </a:srgbClr>
                </a:outerShdw>
              </a:effectLst>
              <a:latin typeface="Times New Roman"/>
              <a:cs typeface="Times New Roman"/>
            </a:endParaRPr>
          </a:p>
        </p:txBody>
      </p:sp>
      <p:sp>
        <p:nvSpPr>
          <p:cNvPr id="202758" name="Rectangle 6"/>
          <p:cNvSpPr>
            <a:spLocks noChangeArrowheads="1"/>
          </p:cNvSpPr>
          <p:nvPr/>
        </p:nvSpPr>
        <p:spPr bwMode="auto">
          <a:xfrm>
            <a:off x="179388" y="4813052"/>
            <a:ext cx="8856662" cy="1692771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defTabSz="536575" fontAlgn="base">
              <a:spcBef>
                <a:spcPct val="0"/>
              </a:spcBef>
              <a:spcAft>
                <a:spcPct val="0"/>
              </a:spcAft>
            </a:pPr>
            <a:r>
              <a:rPr lang="ru-RU" sz="2400" dirty="0">
                <a:solidFill>
                  <a:srgbClr val="0000CC"/>
                </a:solidFill>
                <a:latin typeface="Tahoma" pitchFamily="34" charset="0"/>
              </a:rPr>
              <a:t>	</a:t>
            </a:r>
            <a:r>
              <a:rPr lang="ru-RU" sz="2000" dirty="0">
                <a:latin typeface="Palatino Linotype" pitchFamily="18" charset="0"/>
              </a:rPr>
              <a:t>У </a:t>
            </a:r>
            <a:r>
              <a:rPr lang="ru-RU" sz="2000" dirty="0" err="1">
                <a:latin typeface="Palatino Linotype" pitchFamily="18" charset="0"/>
              </a:rPr>
              <a:t>газі</a:t>
            </a:r>
            <a:r>
              <a:rPr lang="ru-RU" sz="2000" dirty="0">
                <a:latin typeface="Palatino Linotype" pitchFamily="18" charset="0"/>
              </a:rPr>
              <a:t> при </a:t>
            </a:r>
            <a:r>
              <a:rPr lang="ru-RU" sz="2000" dirty="0" err="1">
                <a:latin typeface="Palatino Linotype" pitchFamily="18" charset="0"/>
              </a:rPr>
              <a:t>нормальних</a:t>
            </a:r>
            <a:r>
              <a:rPr lang="ru-RU" sz="2000" dirty="0">
                <a:latin typeface="Palatino Linotype" pitchFamily="18" charset="0"/>
              </a:rPr>
              <a:t> </a:t>
            </a:r>
            <a:r>
              <a:rPr lang="ru-RU" sz="2000" dirty="0" err="1">
                <a:latin typeface="Palatino Linotype" pitchFamily="18" charset="0"/>
              </a:rPr>
              <a:t>умовах</a:t>
            </a:r>
            <a:r>
              <a:rPr lang="ru-RU" sz="2000" dirty="0">
                <a:latin typeface="Palatino Linotype" pitchFamily="18" charset="0"/>
              </a:rPr>
              <a:t> </a:t>
            </a:r>
            <a:r>
              <a:rPr lang="ru-RU" sz="2000" dirty="0" err="1">
                <a:latin typeface="Palatino Linotype" pitchFamily="18" charset="0"/>
              </a:rPr>
              <a:t>кожна</a:t>
            </a:r>
            <a:r>
              <a:rPr lang="ru-RU" sz="2000" dirty="0">
                <a:latin typeface="Palatino Linotype" pitchFamily="18" charset="0"/>
              </a:rPr>
              <a:t> з молекул </a:t>
            </a:r>
            <a:r>
              <a:rPr lang="ru-RU" sz="2000" dirty="0" err="1">
                <a:latin typeface="Palatino Linotype" pitchFamily="18" charset="0"/>
              </a:rPr>
              <a:t>відчуває</a:t>
            </a:r>
            <a:r>
              <a:rPr lang="ru-RU" sz="2000" dirty="0">
                <a:latin typeface="Palatino Linotype" pitchFamily="18" charset="0"/>
              </a:rPr>
              <a:t> 1010 </a:t>
            </a:r>
            <a:r>
              <a:rPr lang="ru-RU" sz="2000" dirty="0" err="1">
                <a:latin typeface="Palatino Linotype" pitchFamily="18" charset="0"/>
              </a:rPr>
              <a:t>зіткнень</a:t>
            </a:r>
            <a:r>
              <a:rPr lang="ru-RU" sz="2000" dirty="0">
                <a:latin typeface="Palatino Linotype" pitchFamily="18" charset="0"/>
              </a:rPr>
              <a:t> в секунду.</a:t>
            </a:r>
          </a:p>
          <a:p>
            <a:pPr defTabSz="536575" fontAlgn="base">
              <a:spcBef>
                <a:spcPct val="0"/>
              </a:spcBef>
              <a:spcAft>
                <a:spcPct val="0"/>
              </a:spcAft>
            </a:pPr>
            <a:r>
              <a:rPr lang="ru-RU" sz="2000" dirty="0">
                <a:latin typeface="Palatino Linotype" pitchFamily="18" charset="0"/>
              </a:rPr>
              <a:t>	</a:t>
            </a:r>
            <a:r>
              <a:rPr lang="ru-RU" sz="2000" dirty="0" err="1">
                <a:latin typeface="Palatino Linotype" pitchFamily="18" charset="0"/>
              </a:rPr>
              <a:t>Наприклад</a:t>
            </a:r>
            <a:r>
              <a:rPr lang="ru-RU" sz="2000" dirty="0">
                <a:latin typeface="Palatino Linotype" pitchFamily="18" charset="0"/>
              </a:rPr>
              <a:t>, </a:t>
            </a:r>
            <a:r>
              <a:rPr lang="ru-RU" sz="2000" dirty="0" err="1">
                <a:latin typeface="Palatino Linotype" pitchFamily="18" charset="0"/>
              </a:rPr>
              <a:t>середній</a:t>
            </a:r>
            <a:r>
              <a:rPr lang="ru-RU" sz="2000" dirty="0">
                <a:latin typeface="Palatino Linotype" pitchFamily="18" charset="0"/>
              </a:rPr>
              <a:t> час </a:t>
            </a:r>
            <a:r>
              <a:rPr lang="ru-RU" sz="2000" dirty="0" err="1">
                <a:latin typeface="Palatino Linotype" pitchFamily="18" charset="0"/>
              </a:rPr>
              <a:t>між</a:t>
            </a:r>
            <a:r>
              <a:rPr lang="ru-RU" sz="2000" dirty="0">
                <a:latin typeface="Palatino Linotype" pitchFamily="18" charset="0"/>
              </a:rPr>
              <a:t> </a:t>
            </a:r>
            <a:r>
              <a:rPr lang="ru-RU" sz="2000" dirty="0" err="1">
                <a:latin typeface="Palatino Linotype" pitchFamily="18" charset="0"/>
              </a:rPr>
              <a:t>двома</a:t>
            </a:r>
            <a:r>
              <a:rPr lang="ru-RU" sz="2000" dirty="0">
                <a:latin typeface="Palatino Linotype" pitchFamily="18" charset="0"/>
              </a:rPr>
              <a:t> </a:t>
            </a:r>
            <a:r>
              <a:rPr lang="ru-RU" sz="2000" dirty="0" err="1">
                <a:latin typeface="Palatino Linotype" pitchFamily="18" charset="0"/>
              </a:rPr>
              <a:t>зіткненнями</a:t>
            </a:r>
            <a:r>
              <a:rPr lang="ru-RU" sz="2000" dirty="0">
                <a:latin typeface="Palatino Linotype" pitchFamily="18" charset="0"/>
              </a:rPr>
              <a:t> в Н</a:t>
            </a:r>
            <a:r>
              <a:rPr lang="ru-RU" sz="2000" baseline="-25000" dirty="0">
                <a:latin typeface="Palatino Linotype" pitchFamily="18" charset="0"/>
              </a:rPr>
              <a:t>2</a:t>
            </a:r>
            <a:r>
              <a:rPr lang="ru-RU" sz="2000" dirty="0">
                <a:latin typeface="Palatino Linotype" pitchFamily="18" charset="0"/>
              </a:rPr>
              <a:t> </a:t>
            </a:r>
            <a:r>
              <a:rPr lang="ru-RU" sz="2000" dirty="0" err="1">
                <a:latin typeface="Palatino Linotype" pitchFamily="18" charset="0"/>
              </a:rPr>
              <a:t>всього</a:t>
            </a:r>
            <a:r>
              <a:rPr lang="ru-RU" sz="2000" dirty="0">
                <a:latin typeface="Palatino Linotype" pitchFamily="18" charset="0"/>
              </a:rPr>
              <a:t> </a:t>
            </a:r>
            <a:r>
              <a:rPr lang="ru-RU" sz="2000" b="1" dirty="0">
                <a:latin typeface="Palatino Linotype" pitchFamily="18" charset="0"/>
              </a:rPr>
              <a:t>5·10</a:t>
            </a:r>
            <a:r>
              <a:rPr lang="ru-RU" sz="2000" b="1" baseline="30000" dirty="0">
                <a:latin typeface="Palatino Linotype" pitchFamily="18" charset="0"/>
              </a:rPr>
              <a:t>-9</a:t>
            </a:r>
            <a:r>
              <a:rPr lang="ru-RU" sz="2000" b="1" dirty="0">
                <a:latin typeface="Palatino Linotype" pitchFamily="18" charset="0"/>
              </a:rPr>
              <a:t> с</a:t>
            </a:r>
            <a:r>
              <a:rPr lang="ru-RU" sz="2000" dirty="0">
                <a:latin typeface="Palatino Linotype" pitchFamily="18" charset="0"/>
              </a:rPr>
              <a:t>. </a:t>
            </a:r>
            <a:endParaRPr lang="en-US" sz="2000" dirty="0">
              <a:latin typeface="Palatino Linotype" pitchFamily="18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000" dirty="0">
                <a:latin typeface="Palatino Linotype" pitchFamily="18" charset="0"/>
              </a:rPr>
              <a:t>	</a:t>
            </a:r>
            <a:r>
              <a:rPr lang="ru-RU" sz="2000" dirty="0" err="1">
                <a:solidFill>
                  <a:srgbClr val="FF0000"/>
                </a:solidFill>
                <a:latin typeface="Palatino Linotype" pitchFamily="18" charset="0"/>
              </a:rPr>
              <a:t>Якби</a:t>
            </a:r>
            <a:r>
              <a:rPr lang="ru-RU" sz="2000" dirty="0">
                <a:solidFill>
                  <a:srgbClr val="FF0000"/>
                </a:solidFill>
                <a:latin typeface="Palatino Linotype" pitchFamily="18" charset="0"/>
              </a:rPr>
              <a:t> </a:t>
            </a:r>
            <a:r>
              <a:rPr lang="ru-RU" sz="2000" dirty="0" err="1">
                <a:solidFill>
                  <a:srgbClr val="FF0000"/>
                </a:solidFill>
                <a:latin typeface="Palatino Linotype" pitchFamily="18" charset="0"/>
              </a:rPr>
              <a:t>всі</a:t>
            </a:r>
            <a:r>
              <a:rPr lang="ru-RU" sz="2000" dirty="0">
                <a:solidFill>
                  <a:srgbClr val="FF0000"/>
                </a:solidFill>
                <a:latin typeface="Palatino Linotype" pitchFamily="18" charset="0"/>
              </a:rPr>
              <a:t> </a:t>
            </a:r>
            <a:r>
              <a:rPr lang="ru-RU" sz="2000" dirty="0" err="1">
                <a:solidFill>
                  <a:srgbClr val="FF0000"/>
                </a:solidFill>
                <a:latin typeface="Palatino Linotype" pitchFamily="18" charset="0"/>
              </a:rPr>
              <a:t>зіткнення</a:t>
            </a:r>
            <a:r>
              <a:rPr lang="ru-RU" sz="2000" dirty="0">
                <a:solidFill>
                  <a:srgbClr val="FF0000"/>
                </a:solidFill>
                <a:latin typeface="Palatino Linotype" pitchFamily="18" charset="0"/>
              </a:rPr>
              <a:t> </a:t>
            </a:r>
            <a:r>
              <a:rPr lang="ru-RU" sz="2000" dirty="0" err="1">
                <a:solidFill>
                  <a:srgbClr val="FF0000"/>
                </a:solidFill>
                <a:latin typeface="Palatino Linotype" pitchFamily="18" charset="0"/>
              </a:rPr>
              <a:t>призводили</a:t>
            </a:r>
            <a:r>
              <a:rPr lang="ru-RU" sz="2000" dirty="0">
                <a:solidFill>
                  <a:srgbClr val="FF0000"/>
                </a:solidFill>
                <a:latin typeface="Palatino Linotype" pitchFamily="18" charset="0"/>
              </a:rPr>
              <a:t> до </a:t>
            </a:r>
            <a:r>
              <a:rPr lang="ru-RU" sz="2000" dirty="0" err="1">
                <a:solidFill>
                  <a:srgbClr val="FF0000"/>
                </a:solidFill>
                <a:latin typeface="Palatino Linotype" pitchFamily="18" charset="0"/>
              </a:rPr>
              <a:t>реакції</a:t>
            </a:r>
            <a:r>
              <a:rPr lang="ru-RU" sz="2000" dirty="0">
                <a:solidFill>
                  <a:srgbClr val="FF0000"/>
                </a:solidFill>
                <a:latin typeface="Palatino Linotype" pitchFamily="18" charset="0"/>
              </a:rPr>
              <a:t>, то будь-яка </a:t>
            </a:r>
            <a:r>
              <a:rPr lang="ru-RU" sz="2000" dirty="0" err="1">
                <a:solidFill>
                  <a:srgbClr val="FF0000"/>
                </a:solidFill>
                <a:latin typeface="Palatino Linotype" pitchFamily="18" charset="0"/>
              </a:rPr>
              <a:t>реакція</a:t>
            </a:r>
            <a:r>
              <a:rPr lang="ru-RU" sz="2000" dirty="0">
                <a:solidFill>
                  <a:srgbClr val="FF0000"/>
                </a:solidFill>
                <a:latin typeface="Palatino Linotype" pitchFamily="18" charset="0"/>
              </a:rPr>
              <a:t> </a:t>
            </a:r>
            <a:r>
              <a:rPr lang="ru-RU" sz="2000" dirty="0" err="1">
                <a:solidFill>
                  <a:srgbClr val="FF0000"/>
                </a:solidFill>
                <a:latin typeface="Palatino Linotype" pitchFamily="18" charset="0"/>
              </a:rPr>
              <a:t>між</a:t>
            </a:r>
            <a:r>
              <a:rPr lang="ru-RU" sz="2000" dirty="0">
                <a:solidFill>
                  <a:srgbClr val="FF0000"/>
                </a:solidFill>
                <a:latin typeface="Palatino Linotype" pitchFamily="18" charset="0"/>
              </a:rPr>
              <a:t> газами </a:t>
            </a:r>
            <a:r>
              <a:rPr lang="ru-RU" sz="2000" dirty="0" err="1">
                <a:solidFill>
                  <a:srgbClr val="FF0000"/>
                </a:solidFill>
                <a:latin typeface="Palatino Linotype" pitchFamily="18" charset="0"/>
              </a:rPr>
              <a:t>відбувалася</a:t>
            </a:r>
            <a:r>
              <a:rPr lang="ru-RU" sz="2000" dirty="0">
                <a:solidFill>
                  <a:srgbClr val="FF0000"/>
                </a:solidFill>
                <a:latin typeface="Palatino Linotype" pitchFamily="18" charset="0"/>
              </a:rPr>
              <a:t> б </a:t>
            </a:r>
            <a:r>
              <a:rPr lang="ru-RU" sz="2000" dirty="0" err="1">
                <a:solidFill>
                  <a:srgbClr val="FF0000"/>
                </a:solidFill>
                <a:latin typeface="Palatino Linotype" pitchFamily="18" charset="0"/>
              </a:rPr>
              <a:t>миттєво</a:t>
            </a:r>
            <a:r>
              <a:rPr lang="ru-RU" sz="2000" dirty="0">
                <a:solidFill>
                  <a:srgbClr val="FF0000"/>
                </a:solidFill>
                <a:latin typeface="Palatino Linotype" pitchFamily="18" charset="0"/>
              </a:rPr>
              <a:t>!</a:t>
            </a:r>
          </a:p>
        </p:txBody>
      </p:sp>
      <p:sp>
        <p:nvSpPr>
          <p:cNvPr id="202759" name="Text Box 7"/>
          <p:cNvSpPr txBox="1">
            <a:spLocks noChangeArrowheads="1"/>
          </p:cNvSpPr>
          <p:nvPr/>
        </p:nvSpPr>
        <p:spPr bwMode="auto">
          <a:xfrm>
            <a:off x="1303338" y="4076700"/>
            <a:ext cx="34131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400">
                <a:solidFill>
                  <a:srgbClr val="000000"/>
                </a:solidFill>
                <a:latin typeface="Tahoma" pitchFamily="34" charset="0"/>
              </a:rPr>
              <a:t>A</a:t>
            </a:r>
            <a:r>
              <a:rPr lang="en-US" sz="2400" baseline="-25000">
                <a:solidFill>
                  <a:srgbClr val="000000"/>
                </a:solidFill>
                <a:latin typeface="Tahoma" pitchFamily="34" charset="0"/>
              </a:rPr>
              <a:t>2</a:t>
            </a:r>
            <a:r>
              <a:rPr lang="en-US" sz="2400">
                <a:solidFill>
                  <a:srgbClr val="000000"/>
                </a:solidFill>
                <a:latin typeface="Tahoma" pitchFamily="34" charset="0"/>
              </a:rPr>
              <a:t> </a:t>
            </a:r>
            <a:r>
              <a:rPr lang="ru-RU" sz="2400" baseline="-25000">
                <a:solidFill>
                  <a:srgbClr val="000000"/>
                </a:solidFill>
                <a:latin typeface="Tahoma" pitchFamily="34" charset="0"/>
              </a:rPr>
              <a:t>(г)</a:t>
            </a:r>
            <a:r>
              <a:rPr lang="en-US" sz="2400">
                <a:solidFill>
                  <a:srgbClr val="000000"/>
                </a:solidFill>
                <a:latin typeface="Tahoma" pitchFamily="34" charset="0"/>
              </a:rPr>
              <a:t> + B</a:t>
            </a:r>
            <a:r>
              <a:rPr lang="en-US" sz="2400" baseline="-25000">
                <a:solidFill>
                  <a:srgbClr val="000000"/>
                </a:solidFill>
                <a:latin typeface="Tahoma" pitchFamily="34" charset="0"/>
              </a:rPr>
              <a:t>2</a:t>
            </a:r>
            <a:r>
              <a:rPr lang="en-US" sz="2400">
                <a:solidFill>
                  <a:srgbClr val="000000"/>
                </a:solidFill>
                <a:latin typeface="Tahoma" pitchFamily="34" charset="0"/>
              </a:rPr>
              <a:t> </a:t>
            </a:r>
            <a:r>
              <a:rPr lang="ru-RU" sz="2400" baseline="-25000">
                <a:solidFill>
                  <a:srgbClr val="000000"/>
                </a:solidFill>
                <a:latin typeface="Tahoma" pitchFamily="34" charset="0"/>
              </a:rPr>
              <a:t>(г)</a:t>
            </a:r>
            <a:r>
              <a:rPr lang="en-US" sz="2400">
                <a:solidFill>
                  <a:srgbClr val="000000"/>
                </a:solidFill>
                <a:latin typeface="Tahoma" pitchFamily="34" charset="0"/>
              </a:rPr>
              <a:t>  </a:t>
            </a:r>
            <a:r>
              <a:rPr lang="ru-RU" sz="2400">
                <a:solidFill>
                  <a:srgbClr val="000000"/>
                </a:solidFill>
                <a:latin typeface="Tahoma" pitchFamily="34" charset="0"/>
                <a:sym typeface="Euclid Extra" pitchFamily="18" charset="2"/>
              </a:rPr>
              <a:t>=</a:t>
            </a:r>
            <a:r>
              <a:rPr lang="en-US" sz="2400">
                <a:solidFill>
                  <a:srgbClr val="000000"/>
                </a:solidFill>
                <a:latin typeface="Tahoma" pitchFamily="34" charset="0"/>
                <a:sym typeface="Euclid Extra" pitchFamily="18" charset="2"/>
              </a:rPr>
              <a:t>  2AB </a:t>
            </a:r>
            <a:r>
              <a:rPr lang="ru-RU" sz="2400" baseline="-25000">
                <a:solidFill>
                  <a:srgbClr val="000000"/>
                </a:solidFill>
                <a:latin typeface="Tahoma" pitchFamily="34" charset="0"/>
              </a:rPr>
              <a:t>(г)</a:t>
            </a:r>
            <a:r>
              <a:rPr lang="en-US" sz="2400">
                <a:solidFill>
                  <a:srgbClr val="000000"/>
                </a:solidFill>
                <a:latin typeface="Tahoma" pitchFamily="34" charset="0"/>
              </a:rPr>
              <a:t> </a:t>
            </a:r>
          </a:p>
        </p:txBody>
      </p:sp>
      <p:sp>
        <p:nvSpPr>
          <p:cNvPr id="202760" name="Text Box 8"/>
          <p:cNvSpPr txBox="1">
            <a:spLocks noChangeArrowheads="1"/>
          </p:cNvSpPr>
          <p:nvPr/>
        </p:nvSpPr>
        <p:spPr bwMode="auto">
          <a:xfrm>
            <a:off x="179388" y="982663"/>
            <a:ext cx="8713787" cy="1338828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ru-RU" b="1" i="1" dirty="0" err="1">
                <a:solidFill>
                  <a:srgbClr val="000000"/>
                </a:solidFill>
                <a:latin typeface="Palatino Linotype" pitchFamily="18" charset="0"/>
              </a:rPr>
              <a:t>Активація</a:t>
            </a:r>
            <a:r>
              <a:rPr lang="ru-RU" i="1" dirty="0">
                <a:solidFill>
                  <a:srgbClr val="000000"/>
                </a:solidFill>
                <a:latin typeface="Palatino Linotype" pitchFamily="18" charset="0"/>
              </a:rPr>
              <a:t> – </a:t>
            </a:r>
            <a:r>
              <a:rPr lang="ru-RU" i="1" dirty="0" err="1">
                <a:solidFill>
                  <a:srgbClr val="000000"/>
                </a:solidFill>
                <a:latin typeface="Palatino Linotype" pitchFamily="18" charset="0"/>
              </a:rPr>
              <a:t>процес</a:t>
            </a:r>
            <a:r>
              <a:rPr lang="ru-RU" i="1" dirty="0">
                <a:solidFill>
                  <a:srgbClr val="000000"/>
                </a:solidFill>
                <a:latin typeface="Palatino Linotype" pitchFamily="18" charset="0"/>
              </a:rPr>
              <a:t> </a:t>
            </a:r>
            <a:r>
              <a:rPr lang="ru-RU" i="1" dirty="0" err="1">
                <a:solidFill>
                  <a:srgbClr val="000000"/>
                </a:solidFill>
                <a:latin typeface="Palatino Linotype" pitchFamily="18" charset="0"/>
              </a:rPr>
              <a:t>перетворення</a:t>
            </a:r>
            <a:r>
              <a:rPr lang="ru-RU" i="1" dirty="0">
                <a:solidFill>
                  <a:srgbClr val="000000"/>
                </a:solidFill>
                <a:latin typeface="Palatino Linotype" pitchFamily="18" charset="0"/>
              </a:rPr>
              <a:t> </a:t>
            </a:r>
            <a:r>
              <a:rPr lang="ru-RU" i="1" dirty="0" err="1">
                <a:solidFill>
                  <a:srgbClr val="000000"/>
                </a:solidFill>
                <a:latin typeface="Palatino Linotype" pitchFamily="18" charset="0"/>
              </a:rPr>
              <a:t>неактивних</a:t>
            </a:r>
            <a:r>
              <a:rPr lang="ru-RU" i="1" dirty="0">
                <a:solidFill>
                  <a:srgbClr val="000000"/>
                </a:solidFill>
                <a:latin typeface="Palatino Linotype" pitchFamily="18" charset="0"/>
              </a:rPr>
              <a:t> </a:t>
            </a:r>
            <a:r>
              <a:rPr lang="ru-RU" i="1" dirty="0" err="1">
                <a:solidFill>
                  <a:srgbClr val="000000"/>
                </a:solidFill>
                <a:latin typeface="Palatino Linotype" pitchFamily="18" charset="0"/>
              </a:rPr>
              <a:t>частинок</a:t>
            </a:r>
            <a:r>
              <a:rPr lang="ru-RU" i="1" dirty="0">
                <a:solidFill>
                  <a:srgbClr val="000000"/>
                </a:solidFill>
                <a:latin typeface="Palatino Linotype" pitchFamily="18" charset="0"/>
              </a:rPr>
              <a:t> в </a:t>
            </a:r>
            <a:r>
              <a:rPr lang="ru-RU" i="1" dirty="0" err="1">
                <a:solidFill>
                  <a:srgbClr val="000000"/>
                </a:solidFill>
                <a:latin typeface="Palatino Linotype" pitchFamily="18" charset="0"/>
              </a:rPr>
              <a:t>активні</a:t>
            </a:r>
            <a:r>
              <a:rPr lang="ru-RU" i="1" dirty="0">
                <a:solidFill>
                  <a:srgbClr val="000000"/>
                </a:solidFill>
                <a:latin typeface="Palatino Linotype" pitchFamily="18" charset="0"/>
              </a:rPr>
              <a:t> для </a:t>
            </a:r>
            <a:r>
              <a:rPr lang="ru-RU" i="1" dirty="0" err="1">
                <a:solidFill>
                  <a:srgbClr val="000000"/>
                </a:solidFill>
                <a:latin typeface="Palatino Linotype" pitchFamily="18" charset="0"/>
              </a:rPr>
              <a:t>подолання</a:t>
            </a:r>
            <a:r>
              <a:rPr lang="ru-RU" i="1" dirty="0">
                <a:solidFill>
                  <a:srgbClr val="000000"/>
                </a:solidFill>
                <a:latin typeface="Palatino Linotype" pitchFamily="18" charset="0"/>
              </a:rPr>
              <a:t> </a:t>
            </a:r>
            <a:r>
              <a:rPr lang="ru-RU" i="1" dirty="0" err="1">
                <a:solidFill>
                  <a:srgbClr val="000000"/>
                </a:solidFill>
                <a:latin typeface="Palatino Linotype" pitchFamily="18" charset="0"/>
              </a:rPr>
              <a:t>енергетичного</a:t>
            </a:r>
            <a:r>
              <a:rPr lang="ru-RU" i="1" dirty="0">
                <a:solidFill>
                  <a:srgbClr val="000000"/>
                </a:solidFill>
                <a:latin typeface="Palatino Linotype" pitchFamily="18" charset="0"/>
              </a:rPr>
              <a:t> </a:t>
            </a:r>
            <a:r>
              <a:rPr lang="ru-RU" i="1" dirty="0" err="1">
                <a:solidFill>
                  <a:srgbClr val="000000"/>
                </a:solidFill>
                <a:latin typeface="Palatino Linotype" pitchFamily="18" charset="0"/>
              </a:rPr>
              <a:t>бар’єра</a:t>
            </a:r>
            <a:r>
              <a:rPr lang="ru-RU" i="1" dirty="0">
                <a:solidFill>
                  <a:srgbClr val="000000"/>
                </a:solidFill>
                <a:latin typeface="Palatino Linotype" pitchFamily="18" charset="0"/>
              </a:rPr>
              <a:t>.</a:t>
            </a:r>
          </a:p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ru-RU" i="1" dirty="0" err="1">
                <a:solidFill>
                  <a:srgbClr val="000000"/>
                </a:solidFill>
                <a:latin typeface="Palatino Linotype" pitchFamily="18" charset="0"/>
              </a:rPr>
              <a:t>Енергія</a:t>
            </a:r>
            <a:r>
              <a:rPr lang="ru-RU" i="1" dirty="0">
                <a:solidFill>
                  <a:srgbClr val="000000"/>
                </a:solidFill>
                <a:latin typeface="Palatino Linotype" pitchFamily="18" charset="0"/>
              </a:rPr>
              <a:t>, яку треба </a:t>
            </a:r>
            <a:r>
              <a:rPr lang="ru-RU" i="1" dirty="0" err="1">
                <a:solidFill>
                  <a:srgbClr val="000000"/>
                </a:solidFill>
                <a:latin typeface="Palatino Linotype" pitchFamily="18" charset="0"/>
              </a:rPr>
              <a:t>передати</a:t>
            </a:r>
            <a:r>
              <a:rPr lang="ru-RU" i="1" dirty="0">
                <a:solidFill>
                  <a:srgbClr val="000000"/>
                </a:solidFill>
                <a:latin typeface="Palatino Linotype" pitchFamily="18" charset="0"/>
              </a:rPr>
              <a:t> </a:t>
            </a:r>
            <a:r>
              <a:rPr lang="ru-RU" i="1" dirty="0" err="1">
                <a:solidFill>
                  <a:srgbClr val="000000"/>
                </a:solidFill>
                <a:latin typeface="Palatino Linotype" pitchFamily="18" charset="0"/>
              </a:rPr>
              <a:t>частинкам</a:t>
            </a:r>
            <a:r>
              <a:rPr lang="ru-RU" i="1" dirty="0">
                <a:solidFill>
                  <a:srgbClr val="000000"/>
                </a:solidFill>
                <a:latin typeface="Palatino Linotype" pitchFamily="18" charset="0"/>
              </a:rPr>
              <a:t> </a:t>
            </a:r>
            <a:r>
              <a:rPr lang="ru-RU" i="1" dirty="0" err="1">
                <a:solidFill>
                  <a:srgbClr val="000000"/>
                </a:solidFill>
                <a:latin typeface="Palatino Linotype" pitchFamily="18" charset="0"/>
              </a:rPr>
              <a:t>реагентів</a:t>
            </a:r>
            <a:r>
              <a:rPr lang="ru-RU" i="1" dirty="0">
                <a:solidFill>
                  <a:srgbClr val="000000"/>
                </a:solidFill>
                <a:latin typeface="Palatino Linotype" pitchFamily="18" charset="0"/>
              </a:rPr>
              <a:t>, </a:t>
            </a:r>
            <a:r>
              <a:rPr lang="ru-RU" i="1" dirty="0" err="1">
                <a:solidFill>
                  <a:srgbClr val="000000"/>
                </a:solidFill>
                <a:latin typeface="Palatino Linotype" pitchFamily="18" charset="0"/>
              </a:rPr>
              <a:t>щоб</a:t>
            </a:r>
            <a:r>
              <a:rPr lang="ru-RU" i="1" dirty="0">
                <a:solidFill>
                  <a:srgbClr val="000000"/>
                </a:solidFill>
                <a:latin typeface="Palatino Linotype" pitchFamily="18" charset="0"/>
              </a:rPr>
              <a:t> </a:t>
            </a:r>
            <a:r>
              <a:rPr lang="ru-RU" i="1" dirty="0" err="1">
                <a:solidFill>
                  <a:srgbClr val="000000"/>
                </a:solidFill>
                <a:latin typeface="Palatino Linotype" pitchFamily="18" charset="0"/>
              </a:rPr>
              <a:t>перетворити</a:t>
            </a:r>
            <a:r>
              <a:rPr lang="ru-RU" i="1" dirty="0">
                <a:solidFill>
                  <a:srgbClr val="000000"/>
                </a:solidFill>
                <a:latin typeface="Palatino Linotype" pitchFamily="18" charset="0"/>
              </a:rPr>
              <a:t> </a:t>
            </a:r>
            <a:r>
              <a:rPr lang="ru-RU" i="1" dirty="0" err="1">
                <a:solidFill>
                  <a:srgbClr val="000000"/>
                </a:solidFill>
                <a:latin typeface="Palatino Linotype" pitchFamily="18" charset="0"/>
              </a:rPr>
              <a:t>їх</a:t>
            </a:r>
            <a:r>
              <a:rPr lang="ru-RU" i="1" dirty="0">
                <a:solidFill>
                  <a:srgbClr val="000000"/>
                </a:solidFill>
                <a:latin typeface="Palatino Linotype" pitchFamily="18" charset="0"/>
              </a:rPr>
              <a:t> в </a:t>
            </a:r>
            <a:r>
              <a:rPr lang="ru-RU" i="1" dirty="0" err="1">
                <a:solidFill>
                  <a:srgbClr val="000000"/>
                </a:solidFill>
                <a:latin typeface="Palatino Linotype" pitchFamily="18" charset="0"/>
              </a:rPr>
              <a:t>активні</a:t>
            </a:r>
            <a:r>
              <a:rPr lang="ru-RU" i="1" dirty="0">
                <a:solidFill>
                  <a:srgbClr val="000000"/>
                </a:solidFill>
                <a:latin typeface="Palatino Linotype" pitchFamily="18" charset="0"/>
              </a:rPr>
              <a:t>, </a:t>
            </a:r>
            <a:r>
              <a:rPr lang="ru-RU" i="1" dirty="0" err="1">
                <a:solidFill>
                  <a:srgbClr val="000000"/>
                </a:solidFill>
                <a:latin typeface="Palatino Linotype" pitchFamily="18" charset="0"/>
              </a:rPr>
              <a:t>називають</a:t>
            </a:r>
            <a:r>
              <a:rPr lang="ru-RU" i="1" dirty="0">
                <a:solidFill>
                  <a:srgbClr val="000000"/>
                </a:solidFill>
                <a:latin typeface="Palatino Linotype" pitchFamily="18" charset="0"/>
              </a:rPr>
              <a:t> </a:t>
            </a:r>
            <a:r>
              <a:rPr lang="ru-RU" b="1" i="1" dirty="0" err="1">
                <a:solidFill>
                  <a:srgbClr val="FF0000"/>
                </a:solidFill>
                <a:latin typeface="Palatino Linotype" pitchFamily="18" charset="0"/>
              </a:rPr>
              <a:t>енергією</a:t>
            </a:r>
            <a:r>
              <a:rPr lang="ru-RU" b="1" i="1" dirty="0">
                <a:solidFill>
                  <a:srgbClr val="FF0000"/>
                </a:solidFill>
                <a:latin typeface="Palatino Linotype" pitchFamily="18" charset="0"/>
              </a:rPr>
              <a:t> </a:t>
            </a:r>
            <a:r>
              <a:rPr lang="ru-RU" b="1" i="1" dirty="0" err="1">
                <a:solidFill>
                  <a:srgbClr val="FF0000"/>
                </a:solidFill>
                <a:latin typeface="Palatino Linotype" pitchFamily="18" charset="0"/>
              </a:rPr>
              <a:t>активації</a:t>
            </a:r>
            <a:r>
              <a:rPr lang="ru-RU" b="1" i="1" dirty="0">
                <a:solidFill>
                  <a:srgbClr val="FF0000"/>
                </a:solidFill>
                <a:latin typeface="Palatino Linotype" pitchFamily="18" charset="0"/>
              </a:rPr>
              <a:t> (</a:t>
            </a:r>
            <a:r>
              <a:rPr lang="ru-RU" b="1" i="1" dirty="0" err="1">
                <a:solidFill>
                  <a:srgbClr val="FF0000"/>
                </a:solidFill>
                <a:latin typeface="Palatino Linotype" pitchFamily="18" charset="0"/>
              </a:rPr>
              <a:t>Е</a:t>
            </a:r>
            <a:r>
              <a:rPr lang="ru-RU" b="1" i="1" baseline="-25000" dirty="0" err="1">
                <a:solidFill>
                  <a:srgbClr val="FF0000"/>
                </a:solidFill>
                <a:latin typeface="Palatino Linotype" pitchFamily="18" charset="0"/>
              </a:rPr>
              <a:t>а</a:t>
            </a:r>
            <a:r>
              <a:rPr lang="ru-RU" b="1" i="1" dirty="0">
                <a:solidFill>
                  <a:srgbClr val="FF0000"/>
                </a:solidFill>
                <a:latin typeface="Palatino Linotype" pitchFamily="18" charset="0"/>
              </a:rPr>
              <a:t>)</a:t>
            </a:r>
          </a:p>
        </p:txBody>
      </p:sp>
      <p:sp>
        <p:nvSpPr>
          <p:cNvPr id="202769" name="Rectangle 17"/>
          <p:cNvSpPr>
            <a:spLocks noChangeArrowheads="1"/>
          </p:cNvSpPr>
          <p:nvPr/>
        </p:nvSpPr>
        <p:spPr bwMode="auto">
          <a:xfrm>
            <a:off x="107950" y="115888"/>
            <a:ext cx="8928100" cy="6626225"/>
          </a:xfrm>
          <a:prstGeom prst="rect">
            <a:avLst/>
          </a:prstGeom>
          <a:noFill/>
          <a:ln w="28575">
            <a:solidFill>
              <a:srgbClr val="CC99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  <a:latin typeface="Palatino Linotype" pitchFamily="18" charset="0"/>
            </a:endParaRP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7AF618A2-1196-4ECB-9E37-1E6C78EFA25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19040"/>
          <a:stretch/>
        </p:blipFill>
        <p:spPr>
          <a:xfrm>
            <a:off x="197785" y="2773170"/>
            <a:ext cx="5035986" cy="1017390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77CCDC3D-D3BB-4E0A-8EB2-20EB781C729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33771" y="2203099"/>
            <a:ext cx="3770509" cy="27283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4030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Text Box 4"/>
          <p:cNvSpPr txBox="1">
            <a:spLocks noChangeArrowheads="1"/>
          </p:cNvSpPr>
          <p:nvPr/>
        </p:nvSpPr>
        <p:spPr bwMode="auto">
          <a:xfrm>
            <a:off x="755650" y="4797425"/>
            <a:ext cx="7848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28674" name="Rectangle 6"/>
          <p:cNvSpPr>
            <a:spLocks noGrp="1" noChangeArrowheads="1"/>
          </p:cNvSpPr>
          <p:nvPr>
            <p:ph type="ctrTitle"/>
          </p:nvPr>
        </p:nvSpPr>
        <p:spPr>
          <a:xfrm>
            <a:off x="649288" y="115888"/>
            <a:ext cx="7772400" cy="2879725"/>
          </a:xfrm>
        </p:spPr>
        <p:txBody>
          <a:bodyPr/>
          <a:lstStyle/>
          <a:p>
            <a:pPr eaLnBrk="1" hangingPunct="1"/>
            <a:r>
              <a:rPr lang="ru-RU"/>
              <a:t/>
            </a:r>
            <a:br>
              <a:rPr lang="ru-RU"/>
            </a:br>
            <a:endParaRPr lang="ru-RU"/>
          </a:p>
        </p:txBody>
      </p:sp>
      <p:sp>
        <p:nvSpPr>
          <p:cNvPr id="28675" name="Text Box 7"/>
          <p:cNvSpPr txBox="1">
            <a:spLocks noChangeArrowheads="1"/>
          </p:cNvSpPr>
          <p:nvPr/>
        </p:nvSpPr>
        <p:spPr bwMode="auto">
          <a:xfrm>
            <a:off x="3924300" y="1844675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28676" name="Text Box 8"/>
          <p:cNvSpPr txBox="1">
            <a:spLocks noChangeArrowheads="1"/>
          </p:cNvSpPr>
          <p:nvPr/>
        </p:nvSpPr>
        <p:spPr bwMode="auto">
          <a:xfrm>
            <a:off x="2555875" y="1484313"/>
            <a:ext cx="396081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28677" name="Text Box 10"/>
          <p:cNvSpPr txBox="1">
            <a:spLocks noChangeArrowheads="1"/>
          </p:cNvSpPr>
          <p:nvPr/>
        </p:nvSpPr>
        <p:spPr bwMode="auto">
          <a:xfrm>
            <a:off x="4067175" y="549275"/>
            <a:ext cx="184150" cy="2014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  <a:p>
            <a:endParaRPr lang="ru-RU"/>
          </a:p>
          <a:p>
            <a:endParaRPr lang="ru-RU"/>
          </a:p>
          <a:p>
            <a:endParaRPr lang="ru-RU"/>
          </a:p>
          <a:p>
            <a:endParaRPr lang="ru-RU"/>
          </a:p>
          <a:p>
            <a:endParaRPr lang="ru-RU"/>
          </a:p>
          <a:p>
            <a:endParaRPr lang="ru-RU"/>
          </a:p>
        </p:txBody>
      </p:sp>
      <p:sp>
        <p:nvSpPr>
          <p:cNvPr id="28678" name="Text Box 11"/>
          <p:cNvSpPr txBox="1">
            <a:spLocks noChangeArrowheads="1"/>
          </p:cNvSpPr>
          <p:nvPr/>
        </p:nvSpPr>
        <p:spPr bwMode="auto">
          <a:xfrm>
            <a:off x="0" y="115888"/>
            <a:ext cx="9144000" cy="69249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 dirty="0">
                <a:solidFill>
                  <a:srgbClr val="C00000"/>
                </a:solidFill>
              </a:rPr>
              <a:t>ТЕРМОДИНАМІКА </a:t>
            </a:r>
            <a:r>
              <a:rPr lang="ru-RU" sz="2400" dirty="0"/>
              <a:t>- </a:t>
            </a:r>
            <a:r>
              <a:rPr lang="ru-RU" sz="2400" dirty="0" err="1"/>
              <a:t>галузь</a:t>
            </a:r>
            <a:r>
              <a:rPr lang="ru-RU" sz="2400" dirty="0"/>
              <a:t> науки, яка </a:t>
            </a:r>
            <a:r>
              <a:rPr lang="ru-RU" sz="2400" dirty="0" err="1"/>
              <a:t>вивчає</a:t>
            </a:r>
            <a:r>
              <a:rPr lang="ru-RU" sz="2400" dirty="0"/>
              <a:t> </a:t>
            </a:r>
            <a:r>
              <a:rPr lang="ru-RU" sz="2400" dirty="0" err="1"/>
              <a:t>взаємні</a:t>
            </a:r>
            <a:r>
              <a:rPr lang="ru-RU" sz="2400" dirty="0"/>
              <a:t> </a:t>
            </a:r>
            <a:r>
              <a:rPr lang="ru-RU" sz="2400" dirty="0" err="1"/>
              <a:t>перетворення</a:t>
            </a:r>
            <a:r>
              <a:rPr lang="ru-RU" sz="2400" dirty="0"/>
              <a:t> </a:t>
            </a:r>
            <a:r>
              <a:rPr lang="ru-RU" sz="2400" dirty="0" err="1"/>
              <a:t>різних</a:t>
            </a:r>
            <a:r>
              <a:rPr lang="ru-RU" sz="2400" dirty="0"/>
              <a:t> </a:t>
            </a:r>
            <a:r>
              <a:rPr lang="ru-RU" sz="2400" dirty="0" err="1"/>
              <a:t>видів</a:t>
            </a:r>
            <a:r>
              <a:rPr lang="ru-RU" sz="2400" dirty="0"/>
              <a:t> </a:t>
            </a:r>
            <a:r>
              <a:rPr lang="ru-RU" sz="2400" dirty="0" err="1"/>
              <a:t>енергії</a:t>
            </a:r>
            <a:r>
              <a:rPr lang="ru-RU" sz="2400" dirty="0"/>
              <a:t>, </a:t>
            </a:r>
            <a:r>
              <a:rPr lang="ru-RU" sz="2400" dirty="0" err="1"/>
              <a:t>пов'язаних</a:t>
            </a:r>
            <a:r>
              <a:rPr lang="ru-RU" sz="2400" dirty="0"/>
              <a:t> з переходом </a:t>
            </a:r>
            <a:r>
              <a:rPr lang="ru-RU" sz="2400" dirty="0" err="1"/>
              <a:t>енергії</a:t>
            </a:r>
            <a:r>
              <a:rPr lang="ru-RU" sz="2400" dirty="0"/>
              <a:t> у </a:t>
            </a:r>
            <a:r>
              <a:rPr lang="ru-RU" sz="2400" dirty="0" err="1"/>
              <a:t>формі</a:t>
            </a:r>
            <a:r>
              <a:rPr lang="ru-RU" sz="2400" dirty="0"/>
              <a:t> </a:t>
            </a:r>
            <a:r>
              <a:rPr lang="ru-RU" sz="2400" dirty="0" err="1"/>
              <a:t>теплоти</a:t>
            </a:r>
            <a:r>
              <a:rPr lang="ru-RU" sz="2400" dirty="0"/>
              <a:t> і </a:t>
            </a:r>
            <a:r>
              <a:rPr lang="ru-RU" sz="2400" dirty="0" err="1"/>
              <a:t>роботи</a:t>
            </a:r>
            <a:r>
              <a:rPr lang="ru-RU" sz="2400" dirty="0"/>
              <a:t>.</a:t>
            </a:r>
          </a:p>
          <a:p>
            <a:pPr>
              <a:spcBef>
                <a:spcPct val="50000"/>
              </a:spcBef>
            </a:pPr>
            <a:r>
              <a:rPr lang="ru-RU" sz="2400" b="1" dirty="0">
                <a:solidFill>
                  <a:srgbClr val="C00000"/>
                </a:solidFill>
              </a:rPr>
              <a:t>ХІМІЧНА ТЕРМОДИНАМІКА </a:t>
            </a:r>
            <a:r>
              <a:rPr lang="ru-RU" sz="2400" dirty="0"/>
              <a:t>- </a:t>
            </a:r>
            <a:r>
              <a:rPr lang="ru-RU" sz="2400" dirty="0" err="1"/>
              <a:t>розділ</a:t>
            </a:r>
            <a:r>
              <a:rPr lang="ru-RU" sz="2400" dirty="0"/>
              <a:t> </a:t>
            </a:r>
            <a:r>
              <a:rPr lang="ru-RU" sz="2400" dirty="0" err="1"/>
              <a:t>фізичної</a:t>
            </a:r>
            <a:r>
              <a:rPr lang="ru-RU" sz="2400" dirty="0"/>
              <a:t> </a:t>
            </a:r>
            <a:r>
              <a:rPr lang="ru-RU" sz="2400" dirty="0" err="1"/>
              <a:t>хімії</a:t>
            </a:r>
            <a:r>
              <a:rPr lang="ru-RU" sz="2400" dirty="0"/>
              <a:t>, </a:t>
            </a:r>
            <a:r>
              <a:rPr lang="ru-RU" sz="2400" dirty="0" err="1"/>
              <a:t>що</a:t>
            </a:r>
            <a:r>
              <a:rPr lang="ru-RU" sz="2400" dirty="0"/>
              <a:t> </a:t>
            </a:r>
            <a:r>
              <a:rPr lang="ru-RU" sz="2400" dirty="0" err="1"/>
              <a:t>вивчає</a:t>
            </a:r>
            <a:r>
              <a:rPr lang="ru-RU" sz="2400" dirty="0"/>
              <a:t> </a:t>
            </a:r>
            <a:r>
              <a:rPr lang="ru-RU" sz="2400" dirty="0" err="1"/>
              <a:t>процеси</a:t>
            </a:r>
            <a:r>
              <a:rPr lang="ru-RU" sz="2400" dirty="0"/>
              <a:t> </a:t>
            </a:r>
            <a:r>
              <a:rPr lang="ru-RU" sz="2400" dirty="0" err="1"/>
              <a:t>перетворення</a:t>
            </a:r>
            <a:r>
              <a:rPr lang="ru-RU" sz="2400" dirty="0"/>
              <a:t> </a:t>
            </a:r>
            <a:r>
              <a:rPr lang="ru-RU" sz="2400" dirty="0" err="1"/>
              <a:t>енергії</a:t>
            </a:r>
            <a:r>
              <a:rPr lang="ru-RU" sz="2400" dirty="0"/>
              <a:t> в </a:t>
            </a:r>
            <a:r>
              <a:rPr lang="ru-RU" sz="2400" dirty="0" err="1"/>
              <a:t>хімічних</a:t>
            </a:r>
            <a:r>
              <a:rPr lang="ru-RU" sz="2400" dirty="0"/>
              <a:t> </a:t>
            </a:r>
            <a:r>
              <a:rPr lang="ru-RU" sz="2400" dirty="0" err="1"/>
              <a:t>процесах</a:t>
            </a:r>
            <a:r>
              <a:rPr lang="ru-RU" sz="2400" dirty="0"/>
              <a:t> і </a:t>
            </a:r>
            <a:r>
              <a:rPr lang="ru-RU" sz="2400" dirty="0" err="1"/>
              <a:t>енергетичні</a:t>
            </a:r>
            <a:r>
              <a:rPr lang="ru-RU" sz="2400" dirty="0"/>
              <a:t> характеристики </a:t>
            </a:r>
            <a:r>
              <a:rPr lang="ru-RU" sz="2400" dirty="0" err="1"/>
              <a:t>речовин</a:t>
            </a:r>
            <a:endParaRPr lang="ru-RU" sz="2400" dirty="0"/>
          </a:p>
          <a:p>
            <a:pPr>
              <a:spcBef>
                <a:spcPct val="50000"/>
              </a:spcBef>
            </a:pPr>
            <a:r>
              <a:rPr lang="ru-RU" sz="2400" b="1" dirty="0">
                <a:solidFill>
                  <a:srgbClr val="C00000"/>
                </a:solidFill>
              </a:rPr>
              <a:t>БІОЕНЕРГЕТИКА </a:t>
            </a:r>
            <a:r>
              <a:rPr lang="ru-RU" sz="2400" dirty="0"/>
              <a:t>- </a:t>
            </a:r>
            <a:r>
              <a:rPr lang="ru-RU" sz="2400" dirty="0" err="1"/>
              <a:t>розділ</a:t>
            </a:r>
            <a:r>
              <a:rPr lang="ru-RU" sz="2400" dirty="0"/>
              <a:t> </a:t>
            </a:r>
            <a:r>
              <a:rPr lang="ru-RU" sz="2400" dirty="0" err="1"/>
              <a:t>хімічної</a:t>
            </a:r>
            <a:r>
              <a:rPr lang="ru-RU" sz="2400" dirty="0"/>
              <a:t> </a:t>
            </a:r>
            <a:r>
              <a:rPr lang="ru-RU" sz="2400" dirty="0" err="1"/>
              <a:t>термодинаміки</a:t>
            </a:r>
            <a:r>
              <a:rPr lang="ru-RU" sz="2400" dirty="0"/>
              <a:t>, </a:t>
            </a:r>
            <a:r>
              <a:rPr lang="ru-RU" sz="2400" dirty="0" err="1"/>
              <a:t>що</a:t>
            </a:r>
            <a:r>
              <a:rPr lang="ru-RU" sz="2400" dirty="0"/>
              <a:t> </a:t>
            </a:r>
            <a:r>
              <a:rPr lang="ru-RU" sz="2400" dirty="0" err="1"/>
              <a:t>вивчає</a:t>
            </a:r>
            <a:r>
              <a:rPr lang="ru-RU" sz="2400" dirty="0"/>
              <a:t> </a:t>
            </a:r>
            <a:r>
              <a:rPr lang="ru-RU" sz="2400" dirty="0" err="1"/>
              <a:t>перетворення</a:t>
            </a:r>
            <a:r>
              <a:rPr lang="ru-RU" sz="2400" dirty="0"/>
              <a:t> </a:t>
            </a:r>
            <a:r>
              <a:rPr lang="ru-RU" sz="2400" dirty="0" err="1"/>
              <a:t>енергії</a:t>
            </a:r>
            <a:r>
              <a:rPr lang="ru-RU" sz="2400" dirty="0"/>
              <a:t> в </a:t>
            </a:r>
            <a:r>
              <a:rPr lang="ru-RU" sz="2400" dirty="0" err="1"/>
              <a:t>біологічних</a:t>
            </a:r>
            <a:r>
              <a:rPr lang="ru-RU" sz="2400" dirty="0"/>
              <a:t> системах.</a:t>
            </a:r>
          </a:p>
          <a:p>
            <a:pPr algn="ctr">
              <a:spcBef>
                <a:spcPct val="50000"/>
              </a:spcBef>
            </a:pPr>
            <a:r>
              <a:rPr lang="ru-RU" sz="2400" b="1" dirty="0" err="1">
                <a:solidFill>
                  <a:srgbClr val="FF0000"/>
                </a:solidFill>
              </a:rPr>
              <a:t>Термодинаміка</a:t>
            </a:r>
            <a:r>
              <a:rPr lang="ru-RU" sz="2400" b="1" dirty="0">
                <a:solidFill>
                  <a:srgbClr val="FF0000"/>
                </a:solidFill>
              </a:rPr>
              <a:t> </a:t>
            </a:r>
            <a:r>
              <a:rPr lang="ru-RU" sz="2400" dirty="0"/>
              <a:t> (т/д) </a:t>
            </a:r>
            <a:r>
              <a:rPr lang="ru-RU" sz="2400" dirty="0" err="1"/>
              <a:t>відповідає</a:t>
            </a:r>
            <a:r>
              <a:rPr lang="ru-RU" sz="2400" dirty="0"/>
              <a:t> на </a:t>
            </a:r>
            <a:r>
              <a:rPr lang="ru-RU" sz="2400" dirty="0" err="1"/>
              <a:t>питання</a:t>
            </a:r>
            <a:r>
              <a:rPr lang="ru-RU" sz="2400" dirty="0"/>
              <a:t>:</a:t>
            </a:r>
          </a:p>
          <a:p>
            <a:pPr>
              <a:spcBef>
                <a:spcPct val="50000"/>
              </a:spcBef>
            </a:pPr>
            <a:r>
              <a:rPr lang="ru-RU" sz="2400" dirty="0"/>
              <a:t>- яка </a:t>
            </a:r>
            <a:r>
              <a:rPr lang="ru-RU" sz="2400" dirty="0" err="1">
                <a:solidFill>
                  <a:srgbClr val="990099"/>
                </a:solidFill>
              </a:rPr>
              <a:t>можливість</a:t>
            </a:r>
            <a:r>
              <a:rPr lang="ru-RU" sz="2400" dirty="0">
                <a:solidFill>
                  <a:srgbClr val="990099"/>
                </a:solidFill>
              </a:rPr>
              <a:t>, </a:t>
            </a:r>
            <a:r>
              <a:rPr lang="ru-RU" sz="2400" dirty="0" err="1">
                <a:solidFill>
                  <a:srgbClr val="990099"/>
                </a:solidFill>
              </a:rPr>
              <a:t>напрямок</a:t>
            </a:r>
            <a:r>
              <a:rPr lang="ru-RU" sz="2400" dirty="0">
                <a:solidFill>
                  <a:srgbClr val="990099"/>
                </a:solidFill>
              </a:rPr>
              <a:t> і </a:t>
            </a:r>
            <a:r>
              <a:rPr lang="ru-RU" sz="2400" dirty="0" err="1">
                <a:solidFill>
                  <a:srgbClr val="990099"/>
                </a:solidFill>
              </a:rPr>
              <a:t>межі</a:t>
            </a:r>
            <a:r>
              <a:rPr lang="ru-RU" sz="2400" dirty="0">
                <a:solidFill>
                  <a:srgbClr val="990099"/>
                </a:solidFill>
              </a:rPr>
              <a:t> </a:t>
            </a:r>
            <a:r>
              <a:rPr lang="ru-RU" sz="2400" dirty="0" err="1"/>
              <a:t>протікання</a:t>
            </a:r>
            <a:r>
              <a:rPr lang="ru-RU" sz="2400" dirty="0"/>
              <a:t> </a:t>
            </a:r>
            <a:r>
              <a:rPr lang="ru-RU" sz="2400" dirty="0" err="1"/>
              <a:t>процесів</a:t>
            </a:r>
            <a:r>
              <a:rPr lang="ru-RU" sz="2400" dirty="0"/>
              <a:t> в </a:t>
            </a:r>
            <a:r>
              <a:rPr lang="ru-RU" sz="2400" dirty="0" err="1"/>
              <a:t>організмі</a:t>
            </a:r>
            <a:r>
              <a:rPr lang="ru-RU" sz="2400" dirty="0"/>
              <a:t>?;</a:t>
            </a:r>
          </a:p>
          <a:p>
            <a:pPr>
              <a:buFontTx/>
              <a:buChar char="-"/>
            </a:pPr>
            <a:r>
              <a:rPr lang="ru-RU" sz="2400" dirty="0" err="1"/>
              <a:t>дає</a:t>
            </a:r>
            <a:r>
              <a:rPr lang="ru-RU" sz="2400" dirty="0"/>
              <a:t> </a:t>
            </a:r>
            <a:r>
              <a:rPr lang="ru-RU" sz="2400" dirty="0" err="1"/>
              <a:t>можливість</a:t>
            </a:r>
            <a:r>
              <a:rPr lang="ru-RU" sz="2400" dirty="0"/>
              <a:t> </a:t>
            </a:r>
            <a:r>
              <a:rPr lang="ru-RU" sz="2400" dirty="0" err="1">
                <a:solidFill>
                  <a:srgbClr val="990099"/>
                </a:solidFill>
              </a:rPr>
              <a:t>визначити</a:t>
            </a:r>
            <a:r>
              <a:rPr lang="ru-RU" sz="2400" dirty="0"/>
              <a:t> </a:t>
            </a:r>
            <a:r>
              <a:rPr lang="ru-RU" sz="2400" dirty="0" err="1"/>
              <a:t>тепловий</a:t>
            </a:r>
            <a:r>
              <a:rPr lang="ru-RU" sz="2400" dirty="0"/>
              <a:t> </a:t>
            </a:r>
            <a:r>
              <a:rPr lang="ru-RU" sz="2400" dirty="0" err="1"/>
              <a:t>ефект</a:t>
            </a:r>
            <a:r>
              <a:rPr lang="ru-RU" sz="2400" dirty="0"/>
              <a:t> </a:t>
            </a:r>
            <a:r>
              <a:rPr lang="ru-RU" sz="2400" dirty="0" err="1"/>
              <a:t>реакції</a:t>
            </a:r>
            <a:r>
              <a:rPr lang="ru-RU" sz="2400" dirty="0"/>
              <a:t>, </a:t>
            </a:r>
            <a:r>
              <a:rPr lang="ru-RU" sz="2400" dirty="0" err="1"/>
              <a:t>енергію</a:t>
            </a:r>
            <a:r>
              <a:rPr lang="ru-RU" sz="2400" dirty="0"/>
              <a:t> </a:t>
            </a:r>
            <a:r>
              <a:rPr lang="ru-RU" sz="2400" dirty="0" err="1"/>
              <a:t>утворилася</a:t>
            </a:r>
            <a:r>
              <a:rPr lang="ru-RU" sz="2400" dirty="0"/>
              <a:t> </a:t>
            </a:r>
            <a:r>
              <a:rPr lang="ru-RU" sz="2400" dirty="0" err="1"/>
              <a:t>зв'язку</a:t>
            </a:r>
            <a:r>
              <a:rPr lang="ru-RU" sz="2400" dirty="0"/>
              <a:t> і т.п.</a:t>
            </a:r>
          </a:p>
          <a:p>
            <a:endParaRPr lang="ru-RU" sz="2400" dirty="0"/>
          </a:p>
          <a:p>
            <a:pPr algn="ctr"/>
            <a:r>
              <a:rPr lang="ru-RU" sz="2400" dirty="0"/>
              <a:t>Т/Д </a:t>
            </a:r>
            <a:r>
              <a:rPr lang="ru-RU" sz="2400" dirty="0" err="1"/>
              <a:t>базується</a:t>
            </a:r>
            <a:r>
              <a:rPr lang="ru-RU" sz="2400" dirty="0"/>
              <a:t> на 3-х засадах (законах).</a:t>
            </a:r>
          </a:p>
          <a:p>
            <a:endParaRPr lang="ru-RU" dirty="0"/>
          </a:p>
          <a:p>
            <a:endParaRPr lang="uk-UA" i="1" dirty="0">
              <a:solidFill>
                <a:schemeClr val="accent2"/>
              </a:solidFill>
            </a:endParaRP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7" name="Заголовок 1"/>
          <p:cNvSpPr>
            <a:spLocks noGrp="1"/>
          </p:cNvSpPr>
          <p:nvPr>
            <p:ph type="title"/>
          </p:nvPr>
        </p:nvSpPr>
        <p:spPr>
          <a:xfrm>
            <a:off x="468313" y="-242888"/>
            <a:ext cx="8229600" cy="1143001"/>
          </a:xfrm>
        </p:spPr>
        <p:txBody>
          <a:bodyPr/>
          <a:lstStyle/>
          <a:p>
            <a:r>
              <a:rPr lang="ru-RU" sz="3200" b="1" dirty="0">
                <a:solidFill>
                  <a:srgbClr val="FF0000"/>
                </a:solidFill>
              </a:rPr>
              <a:t>ЕНЕРГ</a:t>
            </a:r>
            <a:r>
              <a:rPr lang="uk-UA" sz="3200" b="1" dirty="0">
                <a:solidFill>
                  <a:srgbClr val="FF0000"/>
                </a:solidFill>
              </a:rPr>
              <a:t>І</a:t>
            </a:r>
            <a:r>
              <a:rPr lang="ru-RU" sz="3200" b="1" dirty="0">
                <a:solidFill>
                  <a:srgbClr val="FF0000"/>
                </a:solidFill>
              </a:rPr>
              <a:t>Я</a:t>
            </a:r>
            <a:r>
              <a:rPr lang="ru-RU" sz="3600" b="1" dirty="0">
                <a:solidFill>
                  <a:srgbClr val="FF0000"/>
                </a:solidFill>
              </a:rPr>
              <a:t> </a:t>
            </a:r>
            <a:r>
              <a:rPr lang="ru-RU" sz="3200" b="1" dirty="0">
                <a:solidFill>
                  <a:srgbClr val="FF0000"/>
                </a:solidFill>
              </a:rPr>
              <a:t>АКТИВАЦ</a:t>
            </a:r>
            <a:r>
              <a:rPr lang="uk-UA" sz="3200" b="1" dirty="0">
                <a:solidFill>
                  <a:srgbClr val="FF0000"/>
                </a:solidFill>
              </a:rPr>
              <a:t>ІЇ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476250"/>
            <a:ext cx="9144000" cy="6265863"/>
          </a:xfrm>
        </p:spPr>
        <p:txBody>
          <a:bodyPr rtlCol="0">
            <a:normAutofit/>
          </a:bodyPr>
          <a:lstStyle/>
          <a:p>
            <a:pPr marL="0" indent="0">
              <a:spcBef>
                <a:spcPct val="0"/>
              </a:spcBef>
              <a:buFont typeface="Arial" pitchFamily="34" charset="0"/>
              <a:buNone/>
              <a:defRPr/>
            </a:pPr>
            <a:r>
              <a:rPr lang="ru-RU" sz="2400" dirty="0">
                <a:latin typeface="Arial" charset="0"/>
              </a:rPr>
              <a:t>	</a:t>
            </a:r>
            <a:r>
              <a:rPr lang="ru-RU" sz="2000" dirty="0">
                <a:latin typeface="Arial" charset="0"/>
              </a:rPr>
              <a:t>У </a:t>
            </a:r>
            <a:r>
              <a:rPr lang="ru-RU" sz="2000" dirty="0" err="1">
                <a:latin typeface="Arial" charset="0"/>
              </a:rPr>
              <a:t>реакцію</a:t>
            </a:r>
            <a:r>
              <a:rPr lang="ru-RU" sz="2000" dirty="0">
                <a:latin typeface="Arial" charset="0"/>
              </a:rPr>
              <a:t> </a:t>
            </a:r>
            <a:r>
              <a:rPr lang="ru-RU" sz="2000" dirty="0" err="1">
                <a:latin typeface="Arial" charset="0"/>
              </a:rPr>
              <a:t>вступають</a:t>
            </a:r>
            <a:r>
              <a:rPr lang="ru-RU" sz="2000" dirty="0">
                <a:latin typeface="Arial" charset="0"/>
              </a:rPr>
              <a:t> </a:t>
            </a:r>
            <a:r>
              <a:rPr lang="ru-RU" sz="2000" dirty="0" err="1">
                <a:latin typeface="Arial" charset="0"/>
              </a:rPr>
              <a:t>тільки</a:t>
            </a:r>
            <a:r>
              <a:rPr lang="ru-RU" sz="2000" dirty="0">
                <a:latin typeface="Arial" charset="0"/>
              </a:rPr>
              <a:t> </a:t>
            </a:r>
            <a:r>
              <a:rPr lang="ru-RU" sz="2000" dirty="0" err="1">
                <a:latin typeface="Arial" charset="0"/>
              </a:rPr>
              <a:t>ті</a:t>
            </a:r>
            <a:r>
              <a:rPr lang="ru-RU" sz="2000" dirty="0">
                <a:latin typeface="Arial" charset="0"/>
              </a:rPr>
              <a:t> </a:t>
            </a:r>
            <a:r>
              <a:rPr lang="ru-RU" sz="2000" dirty="0" err="1">
                <a:latin typeface="Arial" charset="0"/>
              </a:rPr>
              <a:t>молекули</a:t>
            </a:r>
            <a:r>
              <a:rPr lang="ru-RU" sz="2000" dirty="0">
                <a:latin typeface="Arial" charset="0"/>
              </a:rPr>
              <a:t>, </a:t>
            </a:r>
            <a:r>
              <a:rPr lang="ru-RU" sz="2000" dirty="0" err="1">
                <a:latin typeface="Arial" charset="0"/>
              </a:rPr>
              <a:t>які</a:t>
            </a:r>
            <a:r>
              <a:rPr lang="ru-RU" sz="2000" dirty="0">
                <a:latin typeface="Arial" charset="0"/>
              </a:rPr>
              <a:t> в момент </a:t>
            </a:r>
            <a:r>
              <a:rPr lang="ru-RU" sz="2000" dirty="0" err="1">
                <a:latin typeface="Arial" charset="0"/>
              </a:rPr>
              <a:t>зіткнення</a:t>
            </a:r>
            <a:r>
              <a:rPr lang="ru-RU" sz="2000" dirty="0">
                <a:latin typeface="Arial" charset="0"/>
              </a:rPr>
              <a:t> </a:t>
            </a:r>
            <a:r>
              <a:rPr lang="ru-RU" sz="2000" dirty="0" err="1">
                <a:latin typeface="Arial" charset="0"/>
              </a:rPr>
              <a:t>знаходяться</a:t>
            </a:r>
            <a:r>
              <a:rPr lang="ru-RU" sz="2000" dirty="0">
                <a:latin typeface="Arial" charset="0"/>
              </a:rPr>
              <a:t> в активному </a:t>
            </a:r>
            <a:r>
              <a:rPr lang="ru-RU" sz="2000" dirty="0" err="1">
                <a:latin typeface="Arial" charset="0"/>
              </a:rPr>
              <a:t>стані</a:t>
            </a:r>
            <a:r>
              <a:rPr lang="ru-RU" sz="2000" dirty="0">
                <a:latin typeface="Arial" charset="0"/>
              </a:rPr>
              <a:t>.</a:t>
            </a:r>
          </a:p>
          <a:p>
            <a:pPr marL="0" indent="0">
              <a:spcBef>
                <a:spcPct val="0"/>
              </a:spcBef>
              <a:buFont typeface="Arial" pitchFamily="34" charset="0"/>
              <a:buNone/>
              <a:defRPr/>
            </a:pPr>
            <a:r>
              <a:rPr lang="ru-RU" sz="2000" b="1" dirty="0">
                <a:solidFill>
                  <a:srgbClr val="C00000"/>
                </a:solidFill>
                <a:latin typeface="Arial" charset="0"/>
              </a:rPr>
              <a:t>	</a:t>
            </a:r>
            <a:r>
              <a:rPr lang="ru-RU" sz="2000" b="1" dirty="0" err="1">
                <a:solidFill>
                  <a:srgbClr val="C00000"/>
                </a:solidFill>
                <a:latin typeface="Arial" charset="0"/>
              </a:rPr>
              <a:t>Енергія</a:t>
            </a:r>
            <a:r>
              <a:rPr lang="ru-RU" sz="2000" b="1" dirty="0">
                <a:solidFill>
                  <a:srgbClr val="C00000"/>
                </a:solidFill>
                <a:latin typeface="Arial" charset="0"/>
              </a:rPr>
              <a:t> </a:t>
            </a:r>
            <a:r>
              <a:rPr lang="ru-RU" sz="2000" b="1" dirty="0" err="1">
                <a:solidFill>
                  <a:srgbClr val="C00000"/>
                </a:solidFill>
                <a:latin typeface="Arial" charset="0"/>
              </a:rPr>
              <a:t>активації</a:t>
            </a:r>
            <a:r>
              <a:rPr lang="ru-RU" sz="2000" b="1" dirty="0">
                <a:solidFill>
                  <a:srgbClr val="C00000"/>
                </a:solidFill>
                <a:latin typeface="Arial" charset="0"/>
              </a:rPr>
              <a:t> (</a:t>
            </a:r>
            <a:r>
              <a:rPr lang="ru-RU" sz="2000" b="1" dirty="0" err="1">
                <a:solidFill>
                  <a:srgbClr val="C00000"/>
                </a:solidFill>
                <a:latin typeface="Arial" charset="0"/>
              </a:rPr>
              <a:t>Е</a:t>
            </a:r>
            <a:r>
              <a:rPr lang="ru-RU" sz="2000" b="1" baseline="-25000" dirty="0" err="1">
                <a:solidFill>
                  <a:srgbClr val="C00000"/>
                </a:solidFill>
                <a:latin typeface="Arial" charset="0"/>
              </a:rPr>
              <a:t>а</a:t>
            </a:r>
            <a:r>
              <a:rPr lang="ru-RU" sz="2000" b="1" dirty="0">
                <a:solidFill>
                  <a:srgbClr val="C00000"/>
                </a:solidFill>
                <a:latin typeface="Arial" charset="0"/>
              </a:rPr>
              <a:t>) </a:t>
            </a:r>
            <a:r>
              <a:rPr lang="ru-RU" sz="2000" b="1" dirty="0">
                <a:latin typeface="Arial" charset="0"/>
              </a:rPr>
              <a:t>– </a:t>
            </a:r>
            <a:r>
              <a:rPr lang="ru-RU" sz="2000" dirty="0" err="1">
                <a:latin typeface="Arial" charset="0"/>
              </a:rPr>
              <a:t>надлишкова</a:t>
            </a:r>
            <a:r>
              <a:rPr lang="ru-RU" sz="2000" dirty="0">
                <a:latin typeface="Arial" charset="0"/>
              </a:rPr>
              <a:t> </a:t>
            </a:r>
            <a:r>
              <a:rPr lang="ru-RU" sz="2000" dirty="0" err="1">
                <a:latin typeface="Arial" charset="0"/>
              </a:rPr>
              <a:t>енергія</a:t>
            </a:r>
            <a:r>
              <a:rPr lang="ru-RU" sz="2000" dirty="0">
                <a:latin typeface="Arial" charset="0"/>
              </a:rPr>
              <a:t>, </a:t>
            </a:r>
            <a:r>
              <a:rPr lang="ru-RU" sz="2000" dirty="0" err="1">
                <a:latin typeface="Arial" charset="0"/>
              </a:rPr>
              <a:t>необхідна</a:t>
            </a:r>
            <a:r>
              <a:rPr lang="ru-RU" sz="2000" dirty="0">
                <a:latin typeface="Arial" charset="0"/>
              </a:rPr>
              <a:t> для </a:t>
            </a:r>
            <a:r>
              <a:rPr lang="ru-RU" sz="2000" dirty="0" err="1">
                <a:latin typeface="Arial" charset="0"/>
              </a:rPr>
              <a:t>вступу</a:t>
            </a:r>
            <a:r>
              <a:rPr lang="ru-RU" sz="2000" dirty="0">
                <a:latin typeface="Arial" charset="0"/>
              </a:rPr>
              <a:t> </a:t>
            </a:r>
            <a:r>
              <a:rPr lang="ru-RU" sz="2000" dirty="0" err="1">
                <a:latin typeface="Arial" charset="0"/>
              </a:rPr>
              <a:t>реагуючих</a:t>
            </a:r>
            <a:r>
              <a:rPr lang="ru-RU" sz="2000" dirty="0">
                <a:latin typeface="Arial" charset="0"/>
              </a:rPr>
              <a:t> </a:t>
            </a:r>
            <a:r>
              <a:rPr lang="ru-RU" sz="2000" dirty="0" err="1">
                <a:latin typeface="Arial" charset="0"/>
              </a:rPr>
              <a:t>речовин</a:t>
            </a:r>
            <a:r>
              <a:rPr lang="ru-RU" sz="2000" dirty="0">
                <a:latin typeface="Arial" charset="0"/>
              </a:rPr>
              <a:t> в </a:t>
            </a:r>
            <a:r>
              <a:rPr lang="ru-RU" sz="2000" dirty="0" err="1">
                <a:latin typeface="Arial" charset="0"/>
              </a:rPr>
              <a:t>реакцію</a:t>
            </a:r>
            <a:r>
              <a:rPr lang="ru-RU" sz="2000" dirty="0">
                <a:latin typeface="Arial" charset="0"/>
              </a:rPr>
              <a:t> при </a:t>
            </a:r>
            <a:r>
              <a:rPr lang="ru-RU" sz="2000" dirty="0" err="1">
                <a:latin typeface="Arial" charset="0"/>
              </a:rPr>
              <a:t>їх</a:t>
            </a:r>
            <a:r>
              <a:rPr lang="ru-RU" sz="2000" dirty="0">
                <a:latin typeface="Arial" charset="0"/>
              </a:rPr>
              <a:t> </a:t>
            </a:r>
            <a:r>
              <a:rPr lang="ru-RU" sz="2000" dirty="0" err="1">
                <a:latin typeface="Arial" charset="0"/>
              </a:rPr>
              <a:t>зіткненні</a:t>
            </a:r>
            <a:r>
              <a:rPr lang="ru-RU" sz="2000" dirty="0">
                <a:latin typeface="Arial" charset="0"/>
              </a:rPr>
              <a:t>, в </a:t>
            </a:r>
            <a:r>
              <a:rPr lang="ru-RU" sz="2000" dirty="0" err="1">
                <a:latin typeface="Arial" charset="0"/>
              </a:rPr>
              <a:t>порівнянні</a:t>
            </a:r>
            <a:r>
              <a:rPr lang="ru-RU" sz="2000" dirty="0">
                <a:latin typeface="Arial" charset="0"/>
              </a:rPr>
              <a:t> з </a:t>
            </a:r>
            <a:r>
              <a:rPr lang="ru-RU" sz="2000" dirty="0" err="1">
                <a:latin typeface="Arial" charset="0"/>
              </a:rPr>
              <a:t>середньою</a:t>
            </a:r>
            <a:r>
              <a:rPr lang="ru-RU" sz="2000" dirty="0">
                <a:latin typeface="Arial" charset="0"/>
              </a:rPr>
              <a:t> </a:t>
            </a:r>
            <a:r>
              <a:rPr lang="ru-RU" sz="2000" dirty="0" err="1">
                <a:latin typeface="Arial" charset="0"/>
              </a:rPr>
              <a:t>енергією</a:t>
            </a:r>
            <a:r>
              <a:rPr lang="ru-RU" sz="2000" dirty="0">
                <a:latin typeface="Arial" charset="0"/>
              </a:rPr>
              <a:t>, </a:t>
            </a:r>
            <a:r>
              <a:rPr lang="ru-RU" sz="2000" dirty="0" err="1">
                <a:latin typeface="Arial" charset="0"/>
              </a:rPr>
              <a:t>якою</a:t>
            </a:r>
            <a:r>
              <a:rPr lang="ru-RU" sz="2000" dirty="0">
                <a:latin typeface="Arial" charset="0"/>
              </a:rPr>
              <a:t> </a:t>
            </a:r>
            <a:r>
              <a:rPr lang="ru-RU" sz="2000" dirty="0" err="1">
                <a:latin typeface="Arial" charset="0"/>
              </a:rPr>
              <a:t>володіють</a:t>
            </a:r>
            <a:r>
              <a:rPr lang="ru-RU" sz="2000" dirty="0">
                <a:latin typeface="Arial" charset="0"/>
              </a:rPr>
              <a:t> </a:t>
            </a:r>
            <a:r>
              <a:rPr lang="ru-RU" sz="2000" dirty="0" err="1">
                <a:latin typeface="Arial" charset="0"/>
              </a:rPr>
              <a:t>молекули</a:t>
            </a:r>
            <a:r>
              <a:rPr lang="ru-RU" sz="2000" dirty="0">
                <a:latin typeface="Arial" charset="0"/>
              </a:rPr>
              <a:t>. </a:t>
            </a:r>
            <a:r>
              <a:rPr lang="ru-RU" sz="2000" dirty="0" err="1">
                <a:latin typeface="Arial" charset="0"/>
              </a:rPr>
              <a:t>Зазвичай</a:t>
            </a:r>
            <a:r>
              <a:rPr lang="ru-RU" sz="2000" dirty="0">
                <a:latin typeface="Arial" charset="0"/>
              </a:rPr>
              <a:t> </a:t>
            </a:r>
            <a:r>
              <a:rPr lang="ru-RU" sz="2000" dirty="0" err="1">
                <a:latin typeface="Arial" charset="0"/>
              </a:rPr>
              <a:t>значення</a:t>
            </a:r>
            <a:r>
              <a:rPr lang="ru-RU" sz="2000" dirty="0" err="1">
                <a:latin typeface="Arial" pitchFamily="34" charset="0"/>
                <a:cs typeface="Arial" pitchFamily="34" charset="0"/>
              </a:rPr>
              <a:t>Е</a:t>
            </a:r>
            <a:r>
              <a:rPr lang="ru-RU" sz="2000" baseline="-25000" dirty="0" err="1">
                <a:latin typeface="Arial" pitchFamily="34" charset="0"/>
                <a:cs typeface="Arial" pitchFamily="34" charset="0"/>
              </a:rPr>
              <a:t>а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 err="1">
                <a:latin typeface="Arial" pitchFamily="34" charset="0"/>
                <a:cs typeface="Arial" pitchFamily="34" charset="0"/>
              </a:rPr>
              <a:t>складає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 err="1">
                <a:latin typeface="Arial" pitchFamily="34" charset="0"/>
                <a:cs typeface="Arial" pitchFamily="34" charset="0"/>
              </a:rPr>
              <a:t>від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 40 до 200 кДж/моль. </a:t>
            </a:r>
          </a:p>
          <a:p>
            <a:pPr marL="0" indent="0" algn="ctr">
              <a:spcBef>
                <a:spcPct val="0"/>
              </a:spcBef>
              <a:buFont typeface="Arial" pitchFamily="34" charset="0"/>
              <a:buNone/>
              <a:defRPr/>
            </a:pPr>
            <a:r>
              <a:rPr lang="ru-RU" sz="24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ПЕРША ТЕОРІЯ КІНЕТИКИ</a:t>
            </a:r>
          </a:p>
          <a:p>
            <a:pPr marL="0" indent="0">
              <a:spcBef>
                <a:spcPct val="0"/>
              </a:spcBef>
              <a:buFont typeface="Arial" pitchFamily="34" charset="0"/>
              <a:buNone/>
              <a:defRPr/>
            </a:pPr>
            <a:r>
              <a:rPr lang="ru-RU" sz="2000" dirty="0" err="1">
                <a:solidFill>
                  <a:srgbClr val="000000"/>
                </a:solidFill>
                <a:latin typeface="Arial" charset="0"/>
              </a:rPr>
              <a:t>Математична</a:t>
            </a:r>
            <a:r>
              <a:rPr lang="ru-RU" sz="20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ru-RU" sz="2000" dirty="0" err="1">
                <a:solidFill>
                  <a:srgbClr val="000000"/>
                </a:solidFill>
                <a:latin typeface="Arial" charset="0"/>
              </a:rPr>
              <a:t>залежність</a:t>
            </a:r>
            <a:r>
              <a:rPr lang="ru-RU" sz="20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ru-RU" sz="2000" dirty="0" err="1">
                <a:solidFill>
                  <a:srgbClr val="000000"/>
                </a:solidFill>
                <a:latin typeface="Arial" charset="0"/>
              </a:rPr>
              <a:t>константи</a:t>
            </a:r>
            <a:r>
              <a:rPr lang="ru-RU" sz="20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ru-RU" sz="2000" dirty="0" err="1">
                <a:solidFill>
                  <a:srgbClr val="000000"/>
                </a:solidFill>
                <a:latin typeface="Arial" charset="0"/>
              </a:rPr>
              <a:t>швидкості</a:t>
            </a:r>
            <a:r>
              <a:rPr lang="ru-RU" sz="20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ru-RU" sz="2000" dirty="0" err="1">
                <a:solidFill>
                  <a:srgbClr val="000000"/>
                </a:solidFill>
                <a:latin typeface="Arial" charset="0"/>
              </a:rPr>
              <a:t>хімічної</a:t>
            </a:r>
            <a:r>
              <a:rPr lang="ru-RU" sz="20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ru-RU" sz="2000" dirty="0" err="1">
                <a:solidFill>
                  <a:srgbClr val="000000"/>
                </a:solidFill>
                <a:latin typeface="Arial" charset="0"/>
              </a:rPr>
              <a:t>реакції</a:t>
            </a:r>
            <a:r>
              <a:rPr lang="ru-RU" sz="20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ru-RU" sz="2000" dirty="0" err="1">
                <a:solidFill>
                  <a:srgbClr val="000000"/>
                </a:solidFill>
                <a:latin typeface="Arial" charset="0"/>
              </a:rPr>
              <a:t>від</a:t>
            </a:r>
            <a:r>
              <a:rPr lang="ru-RU" sz="20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ru-RU" sz="2000" dirty="0" err="1">
                <a:solidFill>
                  <a:srgbClr val="000000"/>
                </a:solidFill>
                <a:latin typeface="Arial" charset="0"/>
              </a:rPr>
              <a:t>енергії</a:t>
            </a:r>
            <a:r>
              <a:rPr lang="ru-RU" sz="20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ru-RU" sz="2000" dirty="0" err="1">
                <a:solidFill>
                  <a:srgbClr val="000000"/>
                </a:solidFill>
                <a:latin typeface="Arial" charset="0"/>
              </a:rPr>
              <a:t>активації</a:t>
            </a:r>
            <a:r>
              <a:rPr lang="ru-RU" sz="2000" dirty="0">
                <a:solidFill>
                  <a:srgbClr val="000000"/>
                </a:solidFill>
                <a:latin typeface="Arial" charset="0"/>
              </a:rPr>
              <a:t> і </a:t>
            </a:r>
            <a:r>
              <a:rPr lang="ru-RU" sz="2000" dirty="0" err="1">
                <a:solidFill>
                  <a:srgbClr val="000000"/>
                </a:solidFill>
                <a:latin typeface="Arial" charset="0"/>
              </a:rPr>
              <a:t>температури</a:t>
            </a:r>
            <a:r>
              <a:rPr lang="ru-RU" sz="20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ru-RU" sz="2000" dirty="0">
                <a:solidFill>
                  <a:srgbClr val="FF0000"/>
                </a:solidFill>
                <a:latin typeface="Arial" charset="0"/>
              </a:rPr>
              <a:t>(</a:t>
            </a:r>
            <a:r>
              <a:rPr lang="ru-RU" sz="2000" dirty="0" err="1">
                <a:solidFill>
                  <a:srgbClr val="FF0000"/>
                </a:solidFill>
                <a:latin typeface="Arial" charset="0"/>
              </a:rPr>
              <a:t>рівняння</a:t>
            </a:r>
            <a:r>
              <a:rPr lang="ru-RU" sz="2000" dirty="0">
                <a:solidFill>
                  <a:srgbClr val="FF0000"/>
                </a:solidFill>
                <a:latin typeface="Arial" charset="0"/>
              </a:rPr>
              <a:t> </a:t>
            </a:r>
            <a:r>
              <a:rPr lang="ru-RU" sz="2000" dirty="0" err="1">
                <a:solidFill>
                  <a:srgbClr val="FF0000"/>
                </a:solidFill>
                <a:latin typeface="Arial" charset="0"/>
              </a:rPr>
              <a:t>Арреніуса</a:t>
            </a:r>
            <a:r>
              <a:rPr lang="ru-RU" sz="2000" dirty="0">
                <a:solidFill>
                  <a:srgbClr val="FF0000"/>
                </a:solidFill>
                <a:latin typeface="Arial" charset="0"/>
              </a:rPr>
              <a:t>, 1889):</a:t>
            </a:r>
          </a:p>
          <a:p>
            <a:pPr marL="0" indent="0" algn="ctr">
              <a:spcBef>
                <a:spcPct val="0"/>
              </a:spcBef>
              <a:buFont typeface="Arial" pitchFamily="34" charset="0"/>
              <a:buNone/>
              <a:defRPr/>
            </a:pPr>
            <a:endParaRPr lang="uk-UA" sz="2000" dirty="0">
              <a:solidFill>
                <a:srgbClr val="990033"/>
              </a:solidFill>
              <a:latin typeface="Arial" charset="0"/>
            </a:endParaRPr>
          </a:p>
          <a:p>
            <a:pPr marL="0" indent="0" algn="ctr">
              <a:spcBef>
                <a:spcPct val="0"/>
              </a:spcBef>
              <a:buFont typeface="Arial" pitchFamily="34" charset="0"/>
              <a:buNone/>
              <a:defRPr/>
            </a:pPr>
            <a:r>
              <a:rPr lang="en-US" sz="2000" dirty="0">
                <a:solidFill>
                  <a:srgbClr val="990033"/>
                </a:solidFill>
                <a:latin typeface="Arial" charset="0"/>
              </a:rPr>
              <a:t>k</a:t>
            </a:r>
            <a:r>
              <a:rPr lang="ru-RU" sz="2000" dirty="0">
                <a:solidFill>
                  <a:srgbClr val="990033"/>
                </a:solidFill>
                <a:latin typeface="Arial" charset="0"/>
              </a:rPr>
              <a:t> = </a:t>
            </a:r>
            <a:r>
              <a:rPr lang="en-US" sz="2000" dirty="0">
                <a:solidFill>
                  <a:srgbClr val="990033"/>
                </a:solidFill>
                <a:latin typeface="Arial" charset="0"/>
              </a:rPr>
              <a:t>A</a:t>
            </a:r>
            <a:r>
              <a:rPr lang="en-US" sz="2000" dirty="0">
                <a:solidFill>
                  <a:srgbClr val="990033"/>
                </a:solidFill>
                <a:latin typeface="Arial" charset="0"/>
                <a:sym typeface="Symbol" pitchFamily="18" charset="2"/>
              </a:rPr>
              <a:t></a:t>
            </a:r>
            <a:r>
              <a:rPr lang="en-US" sz="2000" dirty="0">
                <a:solidFill>
                  <a:srgbClr val="990033"/>
                </a:solidFill>
                <a:latin typeface="Arial" charset="0"/>
              </a:rPr>
              <a:t> e </a:t>
            </a:r>
            <a:r>
              <a:rPr lang="ru-RU" sz="2000" baseline="30000" dirty="0">
                <a:solidFill>
                  <a:srgbClr val="990033"/>
                </a:solidFill>
                <a:latin typeface="Arial" charset="0"/>
              </a:rPr>
              <a:t>-</a:t>
            </a:r>
            <a:r>
              <a:rPr lang="en-US" sz="2000" baseline="30000" dirty="0" err="1">
                <a:solidFill>
                  <a:srgbClr val="990033"/>
                </a:solidFill>
                <a:latin typeface="Arial" charset="0"/>
              </a:rPr>
              <a:t>Ea</a:t>
            </a:r>
            <a:r>
              <a:rPr lang="ru-RU" sz="2000" baseline="30000" dirty="0">
                <a:solidFill>
                  <a:srgbClr val="990033"/>
                </a:solidFill>
                <a:latin typeface="Arial" charset="0"/>
              </a:rPr>
              <a:t>/</a:t>
            </a:r>
            <a:r>
              <a:rPr lang="en-US" sz="2000" baseline="30000" dirty="0">
                <a:solidFill>
                  <a:srgbClr val="990033"/>
                </a:solidFill>
                <a:latin typeface="Arial" charset="0"/>
              </a:rPr>
              <a:t>RT</a:t>
            </a:r>
            <a:endParaRPr lang="ru-RU" sz="2000" baseline="30000" dirty="0">
              <a:solidFill>
                <a:srgbClr val="990033"/>
              </a:solidFill>
              <a:latin typeface="Arial" charset="0"/>
            </a:endParaRPr>
          </a:p>
          <a:p>
            <a:pPr marL="0" indent="0">
              <a:spcBef>
                <a:spcPct val="0"/>
              </a:spcBef>
              <a:buFont typeface="Arial" pitchFamily="34" charset="0"/>
              <a:buNone/>
              <a:defRPr/>
            </a:pPr>
            <a:r>
              <a:rPr lang="ru-RU" sz="2000" dirty="0">
                <a:solidFill>
                  <a:srgbClr val="000000"/>
                </a:solidFill>
                <a:latin typeface="Arial" charset="0"/>
              </a:rPr>
              <a:t>де </a:t>
            </a:r>
            <a:r>
              <a:rPr lang="en-US" sz="2000" dirty="0">
                <a:solidFill>
                  <a:srgbClr val="000000"/>
                </a:solidFill>
                <a:latin typeface="Arial" charset="0"/>
              </a:rPr>
              <a:t>k</a:t>
            </a:r>
            <a:r>
              <a:rPr lang="ru-RU" sz="2000" dirty="0">
                <a:solidFill>
                  <a:srgbClr val="000000"/>
                </a:solidFill>
                <a:latin typeface="Arial" charset="0"/>
              </a:rPr>
              <a:t> – константа </a:t>
            </a:r>
            <a:r>
              <a:rPr lang="ru-RU" sz="2000" dirty="0" err="1">
                <a:solidFill>
                  <a:srgbClr val="000000"/>
                </a:solidFill>
                <a:latin typeface="Arial" charset="0"/>
              </a:rPr>
              <a:t>швидкості</a:t>
            </a:r>
            <a:r>
              <a:rPr lang="ru-RU" sz="20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ru-RU" sz="2000" dirty="0" err="1">
                <a:solidFill>
                  <a:srgbClr val="000000"/>
                </a:solidFill>
                <a:latin typeface="Arial" charset="0"/>
              </a:rPr>
              <a:t>реакції</a:t>
            </a:r>
            <a:r>
              <a:rPr lang="ru-RU" sz="2000" dirty="0">
                <a:solidFill>
                  <a:srgbClr val="000000"/>
                </a:solidFill>
                <a:latin typeface="Arial" charset="0"/>
              </a:rPr>
              <a:t>; </a:t>
            </a:r>
          </a:p>
          <a:p>
            <a:pPr marL="0" indent="0">
              <a:spcBef>
                <a:spcPct val="0"/>
              </a:spcBef>
              <a:buFont typeface="Arial" pitchFamily="34" charset="0"/>
              <a:buNone/>
              <a:defRPr/>
            </a:pPr>
            <a:r>
              <a:rPr lang="ru-RU" sz="2000" dirty="0"/>
              <a:t> </a:t>
            </a:r>
            <a:r>
              <a:rPr lang="uk-UA" sz="2000" i="1" dirty="0">
                <a:latin typeface="Arial" panose="020B0604020202020204" pitchFamily="34" charset="0"/>
                <a:cs typeface="Arial" panose="020B0604020202020204" pitchFamily="34" charset="0"/>
              </a:rPr>
              <a:t>А </a:t>
            </a:r>
            <a:r>
              <a:rPr lang="uk-UA" sz="2000" dirty="0">
                <a:latin typeface="Arial" panose="020B0604020202020204" pitchFamily="34" charset="0"/>
                <a:cs typeface="Arial" panose="020B0604020202020204" pitchFamily="34" charset="0"/>
              </a:rPr>
              <a:t>– </a:t>
            </a:r>
            <a:r>
              <a:rPr lang="uk-UA" sz="2000" dirty="0" err="1">
                <a:latin typeface="Arial" panose="020B0604020202020204" pitchFamily="34" charset="0"/>
                <a:cs typeface="Arial" panose="020B0604020202020204" pitchFamily="34" charset="0"/>
              </a:rPr>
              <a:t>передекспоненційний</a:t>
            </a:r>
            <a:r>
              <a:rPr lang="uk-UA" sz="2000" dirty="0">
                <a:latin typeface="Arial" panose="020B0604020202020204" pitchFamily="34" charset="0"/>
                <a:cs typeface="Arial" panose="020B0604020202020204" pitchFamily="34" charset="0"/>
              </a:rPr>
              <a:t> множник, що відображає частку ефективних зіткнень, приймає значення від 0 до 1;</a:t>
            </a:r>
            <a:br>
              <a:rPr lang="uk-UA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uk-UA" sz="2000" i="1" dirty="0" err="1">
                <a:latin typeface="Arial" panose="020B0604020202020204" pitchFamily="34" charset="0"/>
                <a:cs typeface="Arial" panose="020B0604020202020204" pitchFamily="34" charset="0"/>
              </a:rPr>
              <a:t>Е</a:t>
            </a:r>
            <a:r>
              <a:rPr lang="uk-UA" sz="2000" baseline="-25000" dirty="0" err="1">
                <a:latin typeface="Arial" panose="020B0604020202020204" pitchFamily="34" charset="0"/>
                <a:cs typeface="Arial" panose="020B0604020202020204" pitchFamily="34" charset="0"/>
              </a:rPr>
              <a:t>а</a:t>
            </a:r>
            <a:r>
              <a:rPr lang="uk-UA" sz="2000" dirty="0">
                <a:latin typeface="Arial" panose="020B0604020202020204" pitchFamily="34" charset="0"/>
                <a:cs typeface="Arial" panose="020B0604020202020204" pitchFamily="34" charset="0"/>
              </a:rPr>
              <a:t> – енергія активації, </a:t>
            </a:r>
            <a:r>
              <a:rPr lang="uk-UA" sz="2000" dirty="0" err="1">
                <a:latin typeface="Arial" panose="020B0604020202020204" pitchFamily="34" charset="0"/>
                <a:cs typeface="Arial" panose="020B0604020202020204" pitchFamily="34" charset="0"/>
              </a:rPr>
              <a:t>Дж</a:t>
            </a:r>
            <a:r>
              <a:rPr lang="uk-UA" sz="2000" dirty="0">
                <a:latin typeface="Arial" panose="020B0604020202020204" pitchFamily="34" charset="0"/>
                <a:cs typeface="Arial" panose="020B0604020202020204" pitchFamily="34" charset="0"/>
              </a:rPr>
              <a:t>/моль; </a:t>
            </a:r>
          </a:p>
          <a:p>
            <a:pPr marL="0" indent="0">
              <a:spcBef>
                <a:spcPct val="0"/>
              </a:spcBef>
              <a:buFont typeface="Arial" pitchFamily="34" charset="0"/>
              <a:buNone/>
              <a:defRPr/>
            </a:pPr>
            <a:r>
              <a:rPr lang="uk-UA" sz="2000" i="1" dirty="0">
                <a:latin typeface="Arial" panose="020B0604020202020204" pitchFamily="34" charset="0"/>
                <a:cs typeface="Arial" panose="020B0604020202020204" pitchFamily="34" charset="0"/>
              </a:rPr>
              <a:t>R </a:t>
            </a:r>
            <a:r>
              <a:rPr lang="uk-UA" sz="2000" dirty="0">
                <a:latin typeface="Arial" panose="020B0604020202020204" pitchFamily="34" charset="0"/>
                <a:cs typeface="Arial" panose="020B0604020202020204" pitchFamily="34" charset="0"/>
              </a:rPr>
              <a:t>– універсальна газова стала, 8,314 </a:t>
            </a:r>
            <a:r>
              <a:rPr lang="uk-UA" sz="2000" dirty="0" err="1">
                <a:latin typeface="Arial" panose="020B0604020202020204" pitchFamily="34" charset="0"/>
                <a:cs typeface="Arial" panose="020B0604020202020204" pitchFamily="34" charset="0"/>
              </a:rPr>
              <a:t>Дж</a:t>
            </a:r>
            <a:r>
              <a:rPr lang="uk-UA" sz="2000" dirty="0">
                <a:latin typeface="Arial" panose="020B0604020202020204" pitchFamily="34" charset="0"/>
                <a:cs typeface="Arial" panose="020B0604020202020204" pitchFamily="34" charset="0"/>
              </a:rPr>
              <a:t>/моль К; </a:t>
            </a:r>
          </a:p>
          <a:p>
            <a:pPr marL="0" indent="0">
              <a:spcBef>
                <a:spcPct val="0"/>
              </a:spcBef>
              <a:buFont typeface="Arial" pitchFamily="34" charset="0"/>
              <a:buNone/>
              <a:defRPr/>
            </a:pPr>
            <a:r>
              <a:rPr lang="uk-UA" sz="2000" i="1" dirty="0">
                <a:latin typeface="Arial" panose="020B0604020202020204" pitchFamily="34" charset="0"/>
                <a:cs typeface="Arial" panose="020B0604020202020204" pitchFamily="34" charset="0"/>
              </a:rPr>
              <a:t>Т</a:t>
            </a:r>
            <a:r>
              <a:rPr lang="uk-UA" sz="2000" dirty="0">
                <a:latin typeface="Arial" panose="020B0604020202020204" pitchFamily="34" charset="0"/>
                <a:cs typeface="Arial" panose="020B0604020202020204" pitchFamily="34" charset="0"/>
              </a:rPr>
              <a:t> – абсолютна температура; </a:t>
            </a:r>
          </a:p>
          <a:p>
            <a:pPr marL="0" indent="0">
              <a:spcBef>
                <a:spcPct val="0"/>
              </a:spcBef>
              <a:buFont typeface="Arial" pitchFamily="34" charset="0"/>
              <a:buNone/>
              <a:defRPr/>
            </a:pPr>
            <a:r>
              <a:rPr lang="uk-UA" sz="2000" i="1" dirty="0">
                <a:latin typeface="Arial" panose="020B0604020202020204" pitchFamily="34" charset="0"/>
                <a:cs typeface="Arial" panose="020B0604020202020204" pitchFamily="34" charset="0"/>
              </a:rPr>
              <a:t>е</a:t>
            </a:r>
            <a:r>
              <a:rPr lang="uk-UA" sz="2000" dirty="0">
                <a:latin typeface="Arial" panose="020B0604020202020204" pitchFamily="34" charset="0"/>
                <a:cs typeface="Arial" panose="020B0604020202020204" pitchFamily="34" charset="0"/>
              </a:rPr>
              <a:t> – основа натурального логарифму.</a:t>
            </a:r>
            <a:endParaRPr lang="ru-RU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5539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306609" y="4668217"/>
            <a:ext cx="140335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7313132" y="6212387"/>
            <a:ext cx="1427442" cy="36933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err="1">
                <a:solidFill>
                  <a:prstClr val="black"/>
                </a:solidFill>
                <a:latin typeface="Calibri"/>
                <a:cs typeface="+mn-cs"/>
              </a:rPr>
              <a:t>С.А.Арреніус</a:t>
            </a:r>
            <a:endParaRPr lang="ru-RU" dirty="0">
              <a:solidFill>
                <a:prstClr val="black"/>
              </a:solidFill>
              <a:latin typeface="Calibri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54058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58" name="Заголовок 1"/>
          <p:cNvSpPr>
            <a:spLocks noGrp="1"/>
          </p:cNvSpPr>
          <p:nvPr>
            <p:ph type="title"/>
          </p:nvPr>
        </p:nvSpPr>
        <p:spPr>
          <a:xfrm>
            <a:off x="395288" y="-171450"/>
            <a:ext cx="8229600" cy="1143000"/>
          </a:xfrm>
        </p:spPr>
        <p:txBody>
          <a:bodyPr/>
          <a:lstStyle/>
          <a:p>
            <a:r>
              <a:rPr lang="ru-RU" sz="3200" b="1" dirty="0">
                <a:solidFill>
                  <a:srgbClr val="FF0000"/>
                </a:solidFill>
              </a:rPr>
              <a:t>ЕНЕРГ</a:t>
            </a:r>
            <a:r>
              <a:rPr lang="uk-UA" sz="3200" b="1" dirty="0">
                <a:solidFill>
                  <a:srgbClr val="FF0000"/>
                </a:solidFill>
              </a:rPr>
              <a:t>І</a:t>
            </a:r>
            <a:r>
              <a:rPr lang="ru-RU" sz="3200" b="1" dirty="0">
                <a:solidFill>
                  <a:srgbClr val="FF0000"/>
                </a:solidFill>
              </a:rPr>
              <a:t>Я</a:t>
            </a:r>
            <a:r>
              <a:rPr lang="ru-RU" sz="3600" b="1" dirty="0">
                <a:solidFill>
                  <a:srgbClr val="FF0000"/>
                </a:solidFill>
              </a:rPr>
              <a:t> </a:t>
            </a:r>
            <a:r>
              <a:rPr lang="ru-RU" sz="3200" b="1" dirty="0">
                <a:solidFill>
                  <a:srgbClr val="FF0000"/>
                </a:solidFill>
              </a:rPr>
              <a:t>АКТИВАЦ</a:t>
            </a:r>
            <a:r>
              <a:rPr lang="uk-UA" sz="3200" b="1" dirty="0">
                <a:solidFill>
                  <a:srgbClr val="FF0000"/>
                </a:solidFill>
              </a:rPr>
              <a:t>ІЇ</a:t>
            </a:r>
            <a:endParaRPr lang="ru-RU" dirty="0"/>
          </a:p>
        </p:txBody>
      </p:sp>
      <p:sp>
        <p:nvSpPr>
          <p:cNvPr id="6159" name="Объект 2"/>
          <p:cNvSpPr>
            <a:spLocks noGrp="1"/>
          </p:cNvSpPr>
          <p:nvPr>
            <p:ph idx="1"/>
          </p:nvPr>
        </p:nvSpPr>
        <p:spPr>
          <a:xfrm>
            <a:off x="11113" y="549275"/>
            <a:ext cx="9024937" cy="6048375"/>
          </a:xfrm>
        </p:spPr>
        <p:txBody>
          <a:bodyPr/>
          <a:lstStyle/>
          <a:p>
            <a:pPr marL="0" indent="0">
              <a:buNone/>
            </a:pPr>
            <a:r>
              <a:rPr lang="ru-RU" sz="2400" dirty="0">
                <a:solidFill>
                  <a:srgbClr val="C00000"/>
                </a:solidFill>
                <a:latin typeface="Arial" charset="0"/>
                <a:cs typeface="Arial" charset="0"/>
              </a:rPr>
              <a:t>	</a:t>
            </a:r>
            <a:r>
              <a:rPr lang="ru-RU" sz="2400" dirty="0" err="1">
                <a:solidFill>
                  <a:srgbClr val="C00000"/>
                </a:solidFill>
                <a:latin typeface="Arial" charset="0"/>
                <a:cs typeface="Arial" charset="0"/>
              </a:rPr>
              <a:t>Теорія</a:t>
            </a:r>
            <a:r>
              <a:rPr lang="ru-RU" sz="2400" dirty="0">
                <a:solidFill>
                  <a:srgbClr val="C00000"/>
                </a:solidFill>
                <a:latin typeface="Arial" charset="0"/>
                <a:cs typeface="Arial" charset="0"/>
              </a:rPr>
              <a:t> </a:t>
            </a:r>
            <a:r>
              <a:rPr lang="ru-RU" sz="2400" dirty="0" err="1">
                <a:solidFill>
                  <a:srgbClr val="C00000"/>
                </a:solidFill>
                <a:latin typeface="Arial" charset="0"/>
                <a:cs typeface="Arial" charset="0"/>
              </a:rPr>
              <a:t>активних</a:t>
            </a:r>
            <a:r>
              <a:rPr lang="ru-RU" sz="2400" dirty="0">
                <a:solidFill>
                  <a:srgbClr val="C00000"/>
                </a:solidFill>
                <a:latin typeface="Arial" charset="0"/>
                <a:cs typeface="Arial" charset="0"/>
              </a:rPr>
              <a:t> </a:t>
            </a:r>
            <a:r>
              <a:rPr lang="ru-RU" sz="2400" dirty="0" err="1">
                <a:solidFill>
                  <a:srgbClr val="C00000"/>
                </a:solidFill>
                <a:latin typeface="Arial" charset="0"/>
                <a:cs typeface="Arial" charset="0"/>
              </a:rPr>
              <a:t>зіткнень</a:t>
            </a:r>
            <a:r>
              <a:rPr lang="ru-RU" sz="2400" dirty="0">
                <a:solidFill>
                  <a:srgbClr val="C00000"/>
                </a:solidFill>
                <a:latin typeface="Arial" charset="0"/>
                <a:cs typeface="Arial" charset="0"/>
              </a:rPr>
              <a:t> (</a:t>
            </a:r>
            <a:r>
              <a:rPr lang="ru-RU" sz="2400" dirty="0" err="1">
                <a:solidFill>
                  <a:srgbClr val="C00000"/>
                </a:solidFill>
                <a:latin typeface="Arial" charset="0"/>
                <a:cs typeface="Arial" charset="0"/>
              </a:rPr>
              <a:t>Гіншельвуд</a:t>
            </a:r>
            <a:r>
              <a:rPr lang="ru-RU" sz="2400" dirty="0">
                <a:solidFill>
                  <a:srgbClr val="C00000"/>
                </a:solidFill>
                <a:latin typeface="Arial" charset="0"/>
                <a:cs typeface="Arial" charset="0"/>
              </a:rPr>
              <a:t>): </a:t>
            </a:r>
            <a:r>
              <a:rPr lang="ru-RU" sz="2400" dirty="0" err="1">
                <a:latin typeface="Arial" charset="0"/>
                <a:cs typeface="Arial" charset="0"/>
              </a:rPr>
              <a:t>реакція</a:t>
            </a:r>
            <a:r>
              <a:rPr lang="ru-RU" sz="2400" dirty="0">
                <a:latin typeface="Arial" charset="0"/>
                <a:cs typeface="Arial" charset="0"/>
              </a:rPr>
              <a:t> </a:t>
            </a:r>
            <a:r>
              <a:rPr lang="ru-RU" sz="2400" dirty="0" err="1">
                <a:latin typeface="Arial" charset="0"/>
                <a:cs typeface="Arial" charset="0"/>
              </a:rPr>
              <a:t>між</a:t>
            </a:r>
            <a:r>
              <a:rPr lang="ru-RU" sz="2400" dirty="0">
                <a:latin typeface="Arial" charset="0"/>
                <a:cs typeface="Arial" charset="0"/>
              </a:rPr>
              <a:t> молекулами в </a:t>
            </a:r>
            <a:r>
              <a:rPr lang="ru-RU" sz="2400" dirty="0" err="1">
                <a:latin typeface="Arial" charset="0"/>
                <a:cs typeface="Arial" charset="0"/>
              </a:rPr>
              <a:t>газовій</a:t>
            </a:r>
            <a:r>
              <a:rPr lang="ru-RU" sz="2400" dirty="0">
                <a:latin typeface="Arial" charset="0"/>
                <a:cs typeface="Arial" charset="0"/>
              </a:rPr>
              <a:t> </a:t>
            </a:r>
            <a:r>
              <a:rPr lang="ru-RU" sz="2400" dirty="0" err="1">
                <a:latin typeface="Arial" charset="0"/>
                <a:cs typeface="Arial" charset="0"/>
              </a:rPr>
              <a:t>фазі</a:t>
            </a:r>
            <a:r>
              <a:rPr lang="ru-RU" sz="2400" dirty="0">
                <a:latin typeface="Arial" charset="0"/>
                <a:cs typeface="Arial" charset="0"/>
              </a:rPr>
              <a:t> </a:t>
            </a:r>
            <a:r>
              <a:rPr lang="ru-RU" sz="2400" dirty="0" err="1">
                <a:latin typeface="Arial" charset="0"/>
                <a:cs typeface="Arial" charset="0"/>
              </a:rPr>
              <a:t>відбувається</a:t>
            </a:r>
            <a:r>
              <a:rPr lang="ru-RU" sz="2400" dirty="0">
                <a:latin typeface="Arial" charset="0"/>
                <a:cs typeface="Arial" charset="0"/>
              </a:rPr>
              <a:t>, </a:t>
            </a:r>
            <a:r>
              <a:rPr lang="ru-RU" sz="2400" dirty="0" err="1">
                <a:latin typeface="Arial" charset="0"/>
                <a:cs typeface="Arial" charset="0"/>
              </a:rPr>
              <a:t>якщо</a:t>
            </a:r>
            <a:r>
              <a:rPr lang="ru-RU" sz="2400" dirty="0">
                <a:latin typeface="Arial" charset="0"/>
                <a:cs typeface="Arial" charset="0"/>
              </a:rPr>
              <a:t> </a:t>
            </a:r>
            <a:r>
              <a:rPr lang="ru-RU" sz="2400" dirty="0" err="1">
                <a:latin typeface="Arial" charset="0"/>
                <a:cs typeface="Arial" charset="0"/>
              </a:rPr>
              <a:t>ці</a:t>
            </a:r>
            <a:r>
              <a:rPr lang="ru-RU" sz="2400" dirty="0">
                <a:latin typeface="Arial" charset="0"/>
                <a:cs typeface="Arial" charset="0"/>
              </a:rPr>
              <a:t> </a:t>
            </a:r>
            <a:r>
              <a:rPr lang="ru-RU" sz="2400" dirty="0" err="1">
                <a:latin typeface="Arial" charset="0"/>
                <a:cs typeface="Arial" charset="0"/>
              </a:rPr>
              <a:t>молекули</a:t>
            </a:r>
            <a:r>
              <a:rPr lang="ru-RU" sz="2400" dirty="0">
                <a:latin typeface="Arial" charset="0"/>
                <a:cs typeface="Arial" charset="0"/>
              </a:rPr>
              <a:t> </a:t>
            </a:r>
            <a:r>
              <a:rPr lang="ru-RU" sz="2400" dirty="0" err="1">
                <a:latin typeface="Arial" charset="0"/>
                <a:cs typeface="Arial" charset="0"/>
              </a:rPr>
              <a:t>наближаються</a:t>
            </a:r>
            <a:r>
              <a:rPr lang="ru-RU" sz="2400" dirty="0">
                <a:latin typeface="Arial" charset="0"/>
                <a:cs typeface="Arial" charset="0"/>
              </a:rPr>
              <a:t> одна до </a:t>
            </a:r>
            <a:r>
              <a:rPr lang="ru-RU" sz="2400" dirty="0" err="1">
                <a:latin typeface="Arial" charset="0"/>
                <a:cs typeface="Arial" charset="0"/>
              </a:rPr>
              <a:t>одної</a:t>
            </a:r>
            <a:r>
              <a:rPr lang="ru-RU" sz="2400" dirty="0">
                <a:latin typeface="Arial" charset="0"/>
                <a:cs typeface="Arial" charset="0"/>
              </a:rPr>
              <a:t> </a:t>
            </a:r>
            <a:r>
              <a:rPr lang="ru-RU" sz="2400" dirty="0" err="1">
                <a:latin typeface="Arial" charset="0"/>
                <a:cs typeface="Arial" charset="0"/>
              </a:rPr>
              <a:t>дуже</a:t>
            </a:r>
            <a:r>
              <a:rPr lang="ru-RU" sz="2400" dirty="0">
                <a:latin typeface="Arial" charset="0"/>
                <a:cs typeface="Arial" charset="0"/>
              </a:rPr>
              <a:t> </a:t>
            </a:r>
            <a:r>
              <a:rPr lang="ru-RU" sz="2400" dirty="0" err="1">
                <a:latin typeface="Arial" charset="0"/>
                <a:cs typeface="Arial" charset="0"/>
              </a:rPr>
              <a:t>близько</a:t>
            </a:r>
            <a:r>
              <a:rPr lang="ru-RU" sz="2400" dirty="0">
                <a:latin typeface="Arial" charset="0"/>
                <a:cs typeface="Arial" charset="0"/>
              </a:rPr>
              <a:t>.</a:t>
            </a:r>
          </a:p>
          <a:p>
            <a:pPr marL="0" indent="0">
              <a:buNone/>
            </a:pPr>
            <a:r>
              <a:rPr lang="ru-RU" sz="2400" dirty="0">
                <a:latin typeface="Arial" charset="0"/>
                <a:cs typeface="Arial" charset="0"/>
              </a:rPr>
              <a:t>	</a:t>
            </a:r>
            <a:r>
              <a:rPr lang="ru-RU" sz="2400" dirty="0" err="1">
                <a:latin typeface="Arial" charset="0"/>
                <a:cs typeface="Arial" charset="0"/>
              </a:rPr>
              <a:t>Значення</a:t>
            </a:r>
            <a:r>
              <a:rPr lang="ru-RU" sz="2400" dirty="0">
                <a:latin typeface="Arial" charset="0"/>
                <a:cs typeface="Arial" charset="0"/>
              </a:rPr>
              <a:t> </a:t>
            </a:r>
            <a:r>
              <a:rPr lang="ru-RU" sz="2400" dirty="0" err="1">
                <a:latin typeface="Arial" charset="0"/>
                <a:cs typeface="Arial" charset="0"/>
              </a:rPr>
              <a:t>енергії</a:t>
            </a:r>
            <a:r>
              <a:rPr lang="ru-RU" sz="2400" dirty="0">
                <a:latin typeface="Arial" charset="0"/>
                <a:cs typeface="Arial" charset="0"/>
              </a:rPr>
              <a:t> </a:t>
            </a:r>
            <a:r>
              <a:rPr lang="ru-RU" sz="2400" dirty="0" err="1">
                <a:latin typeface="Arial" charset="0"/>
                <a:cs typeface="Arial" charset="0"/>
              </a:rPr>
              <a:t>активації</a:t>
            </a:r>
            <a:r>
              <a:rPr lang="ru-RU" sz="2400" dirty="0">
                <a:latin typeface="Arial" charset="0"/>
                <a:cs typeface="Arial" charset="0"/>
              </a:rPr>
              <a:t> </a:t>
            </a:r>
            <a:r>
              <a:rPr lang="ru-RU" sz="2400" dirty="0" err="1">
                <a:latin typeface="Arial" charset="0"/>
                <a:cs typeface="Arial" charset="0"/>
              </a:rPr>
              <a:t>реакції</a:t>
            </a:r>
            <a:r>
              <a:rPr lang="ru-RU" sz="2400" dirty="0">
                <a:latin typeface="Arial" charset="0"/>
                <a:cs typeface="Arial" charset="0"/>
              </a:rPr>
              <a:t> </a:t>
            </a:r>
            <a:r>
              <a:rPr lang="ru-RU" sz="2400" dirty="0" err="1">
                <a:latin typeface="Arial" charset="0"/>
                <a:cs typeface="Arial" charset="0"/>
              </a:rPr>
              <a:t>можна</a:t>
            </a:r>
            <a:r>
              <a:rPr lang="ru-RU" sz="2400" dirty="0">
                <a:latin typeface="Arial" charset="0"/>
                <a:cs typeface="Arial" charset="0"/>
              </a:rPr>
              <a:t> </a:t>
            </a:r>
            <a:r>
              <a:rPr lang="ru-RU" sz="2400" dirty="0" err="1">
                <a:latin typeface="Arial" charset="0"/>
                <a:cs typeface="Arial" charset="0"/>
              </a:rPr>
              <a:t>визначити</a:t>
            </a:r>
            <a:r>
              <a:rPr lang="ru-RU" sz="2400" dirty="0">
                <a:latin typeface="Arial" charset="0"/>
                <a:cs typeface="Arial" charset="0"/>
              </a:rPr>
              <a:t>, </a:t>
            </a:r>
            <a:r>
              <a:rPr lang="ru-RU" sz="2400" dirty="0" err="1">
                <a:latin typeface="Arial" charset="0"/>
                <a:cs typeface="Arial" charset="0"/>
              </a:rPr>
              <a:t>вимірявши</a:t>
            </a:r>
            <a:r>
              <a:rPr lang="ru-RU" sz="2400" dirty="0">
                <a:latin typeface="Arial" charset="0"/>
                <a:cs typeface="Arial" charset="0"/>
              </a:rPr>
              <a:t> </a:t>
            </a:r>
            <a:r>
              <a:rPr lang="ru-RU" sz="2400" dirty="0" err="1">
                <a:latin typeface="Arial" charset="0"/>
                <a:cs typeface="Arial" charset="0"/>
              </a:rPr>
              <a:t>константи</a:t>
            </a:r>
            <a:r>
              <a:rPr lang="ru-RU" sz="2400" dirty="0">
                <a:latin typeface="Arial" charset="0"/>
                <a:cs typeface="Arial" charset="0"/>
              </a:rPr>
              <a:t> </a:t>
            </a:r>
            <a:r>
              <a:rPr lang="ru-RU" sz="2400" dirty="0" err="1">
                <a:latin typeface="Arial" charset="0"/>
                <a:cs typeface="Arial" charset="0"/>
              </a:rPr>
              <a:t>швидкості</a:t>
            </a:r>
            <a:r>
              <a:rPr lang="ru-RU" sz="2400" dirty="0">
                <a:latin typeface="Arial" charset="0"/>
                <a:cs typeface="Arial" charset="0"/>
              </a:rPr>
              <a:t> </a:t>
            </a:r>
            <a:r>
              <a:rPr lang="ru-RU" sz="2400" dirty="0" err="1">
                <a:latin typeface="Arial" charset="0"/>
                <a:cs typeface="Arial" charset="0"/>
              </a:rPr>
              <a:t>цієї</a:t>
            </a:r>
            <a:r>
              <a:rPr lang="ru-RU" sz="2400" dirty="0">
                <a:latin typeface="Arial" charset="0"/>
                <a:cs typeface="Arial" charset="0"/>
              </a:rPr>
              <a:t> </a:t>
            </a:r>
            <a:r>
              <a:rPr lang="ru-RU" sz="2400" dirty="0" err="1">
                <a:latin typeface="Arial" charset="0"/>
                <a:cs typeface="Arial" charset="0"/>
              </a:rPr>
              <a:t>реакції</a:t>
            </a:r>
            <a:r>
              <a:rPr lang="ru-RU" sz="2400" dirty="0">
                <a:latin typeface="Arial" charset="0"/>
                <a:cs typeface="Arial" charset="0"/>
              </a:rPr>
              <a:t> при </a:t>
            </a:r>
            <a:r>
              <a:rPr lang="ru-RU" sz="2400" dirty="0" err="1">
                <a:latin typeface="Arial" charset="0"/>
                <a:cs typeface="Arial" charset="0"/>
              </a:rPr>
              <a:t>двох</a:t>
            </a:r>
            <a:r>
              <a:rPr lang="ru-RU" sz="2400" dirty="0">
                <a:latin typeface="Arial" charset="0"/>
                <a:cs typeface="Arial" charset="0"/>
              </a:rPr>
              <a:t> </a:t>
            </a:r>
            <a:r>
              <a:rPr lang="ru-RU" sz="2400" dirty="0" err="1">
                <a:latin typeface="Arial" charset="0"/>
                <a:cs typeface="Arial" charset="0"/>
              </a:rPr>
              <a:t>різних</a:t>
            </a:r>
            <a:r>
              <a:rPr lang="ru-RU" sz="2400" dirty="0">
                <a:latin typeface="Arial" charset="0"/>
                <a:cs typeface="Arial" charset="0"/>
              </a:rPr>
              <a:t> температурах за </a:t>
            </a:r>
            <a:r>
              <a:rPr lang="ru-RU" sz="2400" dirty="0" err="1">
                <a:latin typeface="Arial" charset="0"/>
                <a:cs typeface="Arial" charset="0"/>
              </a:rPr>
              <a:t>рівнянням</a:t>
            </a:r>
            <a:r>
              <a:rPr lang="ru-RU" sz="2400" dirty="0">
                <a:latin typeface="Arial" charset="0"/>
                <a:cs typeface="Arial" charset="0"/>
              </a:rPr>
              <a:t>:</a:t>
            </a:r>
          </a:p>
          <a:p>
            <a:pPr marL="0" indent="0">
              <a:buFont typeface="Arial" charset="0"/>
              <a:buNone/>
            </a:pPr>
            <a:endParaRPr lang="ru-RU" sz="2400" dirty="0">
              <a:latin typeface="Arial" charset="0"/>
              <a:cs typeface="Arial" charset="0"/>
            </a:endParaRPr>
          </a:p>
          <a:p>
            <a:pPr marL="0" indent="0">
              <a:buFont typeface="Arial" charset="0"/>
              <a:buNone/>
            </a:pPr>
            <a:endParaRPr lang="ru-RU" sz="2400" dirty="0">
              <a:latin typeface="Arial" charset="0"/>
              <a:cs typeface="Arial" charset="0"/>
            </a:endParaRPr>
          </a:p>
          <a:p>
            <a:pPr marL="0" indent="0">
              <a:buNone/>
            </a:pPr>
            <a:r>
              <a:rPr lang="ru-RU" sz="2400" dirty="0">
                <a:latin typeface="Arial" charset="0"/>
                <a:cs typeface="Arial" charset="0"/>
              </a:rPr>
              <a:t>↑ Т – </a:t>
            </a:r>
            <a:r>
              <a:rPr lang="ru-RU" sz="2400" dirty="0" err="1">
                <a:latin typeface="Arial" charset="0"/>
                <a:cs typeface="Arial" charset="0"/>
              </a:rPr>
              <a:t>захисна</a:t>
            </a:r>
            <a:r>
              <a:rPr lang="ru-RU" sz="2400" dirty="0">
                <a:latin typeface="Arial" charset="0"/>
                <a:cs typeface="Arial" charset="0"/>
              </a:rPr>
              <a:t> </a:t>
            </a:r>
            <a:r>
              <a:rPr lang="ru-RU" sz="2400" dirty="0" err="1">
                <a:latin typeface="Arial" charset="0"/>
                <a:cs typeface="Arial" charset="0"/>
              </a:rPr>
              <a:t>функція</a:t>
            </a:r>
            <a:r>
              <a:rPr lang="ru-RU" sz="2400" dirty="0">
                <a:latin typeface="Arial" charset="0"/>
                <a:cs typeface="Arial" charset="0"/>
              </a:rPr>
              <a:t> </a:t>
            </a:r>
            <a:r>
              <a:rPr lang="ru-RU" sz="2400" dirty="0" err="1">
                <a:latin typeface="Arial" charset="0"/>
                <a:cs typeface="Arial" charset="0"/>
              </a:rPr>
              <a:t>організму</a:t>
            </a:r>
            <a:r>
              <a:rPr lang="ru-RU" sz="2400" dirty="0">
                <a:latin typeface="Arial" charset="0"/>
                <a:cs typeface="Arial" charset="0"/>
              </a:rPr>
              <a:t>.</a:t>
            </a:r>
          </a:p>
          <a:p>
            <a:pPr marL="0" indent="0">
              <a:buNone/>
            </a:pPr>
            <a:r>
              <a:rPr lang="ru-RU" sz="2400" dirty="0">
                <a:latin typeface="Arial" charset="0"/>
                <a:cs typeface="Arial" charset="0"/>
              </a:rPr>
              <a:t>Правило Вант-Гоффа та </a:t>
            </a:r>
            <a:r>
              <a:rPr lang="ru-RU" sz="2400" dirty="0" err="1">
                <a:latin typeface="Arial" charset="0"/>
                <a:cs typeface="Arial" charset="0"/>
              </a:rPr>
              <a:t>рівняння</a:t>
            </a:r>
            <a:r>
              <a:rPr lang="ru-RU" sz="2400" dirty="0">
                <a:latin typeface="Arial" charset="0"/>
                <a:cs typeface="Arial" charset="0"/>
              </a:rPr>
              <a:t> </a:t>
            </a:r>
            <a:r>
              <a:rPr lang="ru-RU" sz="2400" dirty="0" err="1">
                <a:latin typeface="Arial" charset="0"/>
                <a:cs typeface="Arial" charset="0"/>
              </a:rPr>
              <a:t>Арреніуса</a:t>
            </a:r>
            <a:r>
              <a:rPr lang="ru-RU" sz="2400" dirty="0">
                <a:latin typeface="Arial" charset="0"/>
                <a:cs typeface="Arial" charset="0"/>
              </a:rPr>
              <a:t> – </a:t>
            </a:r>
            <a:r>
              <a:rPr lang="ru-RU" sz="2400" dirty="0" err="1">
                <a:latin typeface="Arial" charset="0"/>
                <a:cs typeface="Arial" charset="0"/>
              </a:rPr>
              <a:t>застосовується</a:t>
            </a:r>
            <a:r>
              <a:rPr lang="ru-RU" sz="2400" dirty="0">
                <a:latin typeface="Arial" charset="0"/>
                <a:cs typeface="Arial" charset="0"/>
              </a:rPr>
              <a:t> в фарм. </a:t>
            </a:r>
            <a:r>
              <a:rPr lang="ru-RU" sz="2400" dirty="0" err="1">
                <a:latin typeface="Arial" charset="0"/>
                <a:cs typeface="Arial" charset="0"/>
              </a:rPr>
              <a:t>практиці</a:t>
            </a:r>
            <a:r>
              <a:rPr lang="ru-RU" sz="2400" dirty="0">
                <a:latin typeface="Arial" charset="0"/>
                <a:cs typeface="Arial" charset="0"/>
              </a:rPr>
              <a:t>: </a:t>
            </a:r>
            <a:r>
              <a:rPr lang="ru-RU" sz="2400" dirty="0" err="1">
                <a:latin typeface="Arial" charset="0"/>
                <a:cs typeface="Arial" charset="0"/>
              </a:rPr>
              <a:t>прискорений</a:t>
            </a:r>
            <a:r>
              <a:rPr lang="ru-RU" sz="2400" dirty="0">
                <a:latin typeface="Arial" charset="0"/>
                <a:cs typeface="Arial" charset="0"/>
              </a:rPr>
              <a:t> метод </a:t>
            </a:r>
            <a:r>
              <a:rPr lang="ru-RU" sz="2400" dirty="0" err="1">
                <a:latin typeface="Arial" charset="0"/>
                <a:cs typeface="Arial" charset="0"/>
              </a:rPr>
              <a:t>старіння</a:t>
            </a:r>
            <a:r>
              <a:rPr lang="ru-RU" sz="2400" dirty="0">
                <a:latin typeface="Arial" charset="0"/>
                <a:cs typeface="Arial" charset="0"/>
              </a:rPr>
              <a:t> </a:t>
            </a:r>
            <a:r>
              <a:rPr lang="ru-RU" sz="2400" dirty="0" err="1">
                <a:latin typeface="Arial" charset="0"/>
                <a:cs typeface="Arial" charset="0"/>
              </a:rPr>
              <a:t>ліків</a:t>
            </a:r>
            <a:r>
              <a:rPr lang="ru-RU" sz="2400" dirty="0">
                <a:latin typeface="Arial" charset="0"/>
                <a:cs typeface="Arial" charset="0"/>
              </a:rPr>
              <a:t> для </a:t>
            </a:r>
            <a:r>
              <a:rPr lang="ru-RU" sz="2400" dirty="0" err="1">
                <a:latin typeface="Arial" charset="0"/>
                <a:cs typeface="Arial" charset="0"/>
              </a:rPr>
              <a:t>визначення</a:t>
            </a:r>
            <a:r>
              <a:rPr lang="ru-RU" sz="2400" dirty="0">
                <a:latin typeface="Arial" charset="0"/>
                <a:cs typeface="Arial" charset="0"/>
              </a:rPr>
              <a:t> </a:t>
            </a:r>
            <a:r>
              <a:rPr lang="ru-RU" sz="2400" dirty="0" err="1">
                <a:latin typeface="Arial" charset="0"/>
                <a:cs typeface="Arial" charset="0"/>
              </a:rPr>
              <a:t>терміну</a:t>
            </a:r>
            <a:r>
              <a:rPr lang="ru-RU" sz="2400" dirty="0">
                <a:latin typeface="Arial" charset="0"/>
                <a:cs typeface="Arial" charset="0"/>
              </a:rPr>
              <a:t> </a:t>
            </a:r>
            <a:r>
              <a:rPr lang="ru-RU" sz="2400" dirty="0" err="1">
                <a:latin typeface="Arial" charset="0"/>
                <a:cs typeface="Arial" charset="0"/>
              </a:rPr>
              <a:t>їх</a:t>
            </a:r>
            <a:r>
              <a:rPr lang="ru-RU" sz="2400" dirty="0">
                <a:latin typeface="Arial" charset="0"/>
                <a:cs typeface="Arial" charset="0"/>
              </a:rPr>
              <a:t> </a:t>
            </a:r>
            <a:r>
              <a:rPr lang="ru-RU" sz="2400" dirty="0" err="1">
                <a:latin typeface="Arial" charset="0"/>
                <a:cs typeface="Arial" charset="0"/>
              </a:rPr>
              <a:t>придатності</a:t>
            </a:r>
            <a:r>
              <a:rPr lang="ru-RU" sz="2400" dirty="0">
                <a:latin typeface="Arial" charset="0"/>
                <a:cs typeface="Arial" charset="0"/>
              </a:rPr>
              <a:t>.</a:t>
            </a:r>
          </a:p>
        </p:txBody>
      </p:sp>
      <p:graphicFrame>
        <p:nvGraphicFramePr>
          <p:cNvPr id="6157" name="Object 13"/>
          <p:cNvGraphicFramePr>
            <a:graphicFrameLocks noChangeAspect="1"/>
          </p:cNvGraphicFramePr>
          <p:nvPr/>
        </p:nvGraphicFramePr>
        <p:xfrm>
          <a:off x="2987675" y="2852738"/>
          <a:ext cx="2736850" cy="11414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12" name="Формула" r:id="rId3" imgW="1511300" imgH="711200" progId="Equation.3">
                  <p:embed/>
                </p:oleObj>
              </mc:Choice>
              <mc:Fallback>
                <p:oleObj name="Формула" r:id="rId3" imgW="1511300" imgH="711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87675" y="2852738"/>
                        <a:ext cx="2736850" cy="11414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52775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288" y="188913"/>
            <a:ext cx="8229600" cy="647700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3600" b="1" dirty="0">
                <a:solidFill>
                  <a:srgbClr val="C00000"/>
                </a:solidFill>
              </a:rPr>
              <a:t>ПРИРОДА РЕАГУЮЧИХ РЕЧОВИН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476250"/>
            <a:ext cx="9144000" cy="6265863"/>
          </a:xfrm>
        </p:spPr>
        <p:txBody>
          <a:bodyPr>
            <a:normAutofit/>
          </a:bodyPr>
          <a:lstStyle/>
          <a:p>
            <a:pPr marL="0" indent="0">
              <a:lnSpc>
                <a:spcPct val="80000"/>
              </a:lnSpc>
              <a:buNone/>
            </a:pPr>
            <a:r>
              <a:rPr lang="ru-RU" sz="2400" dirty="0">
                <a:latin typeface="Arial" charset="0"/>
                <a:cs typeface="Arial" charset="0"/>
              </a:rPr>
              <a:t>	Константа </a:t>
            </a:r>
            <a:r>
              <a:rPr lang="ru-RU" sz="2400" dirty="0" err="1">
                <a:latin typeface="Arial" charset="0"/>
                <a:cs typeface="Arial" charset="0"/>
              </a:rPr>
              <a:t>швидкості</a:t>
            </a:r>
            <a:r>
              <a:rPr lang="ru-RU" sz="2400" dirty="0">
                <a:latin typeface="Arial" charset="0"/>
                <a:cs typeface="Arial" charset="0"/>
              </a:rPr>
              <a:t> </a:t>
            </a:r>
            <a:r>
              <a:rPr lang="ru-RU" sz="2400" dirty="0" err="1">
                <a:latin typeface="Arial" charset="0"/>
                <a:cs typeface="Arial" charset="0"/>
              </a:rPr>
              <a:t>хімічної</a:t>
            </a:r>
            <a:r>
              <a:rPr lang="ru-RU" sz="2400" dirty="0">
                <a:latin typeface="Arial" charset="0"/>
                <a:cs typeface="Arial" charset="0"/>
              </a:rPr>
              <a:t> </a:t>
            </a:r>
            <a:r>
              <a:rPr lang="ru-RU" sz="2400" dirty="0" err="1">
                <a:latin typeface="Arial" charset="0"/>
                <a:cs typeface="Arial" charset="0"/>
              </a:rPr>
              <a:t>реакції</a:t>
            </a:r>
            <a:r>
              <a:rPr lang="ru-RU" sz="2400" dirty="0">
                <a:latin typeface="Arial" charset="0"/>
                <a:cs typeface="Arial" charset="0"/>
              </a:rPr>
              <a:t> - К і </a:t>
            </a:r>
            <a:r>
              <a:rPr lang="ru-RU" sz="2400" dirty="0" err="1">
                <a:latin typeface="Arial" charset="0"/>
                <a:cs typeface="Arial" charset="0"/>
              </a:rPr>
              <a:t>енергія</a:t>
            </a:r>
            <a:r>
              <a:rPr lang="ru-RU" sz="2400" dirty="0">
                <a:latin typeface="Arial" charset="0"/>
                <a:cs typeface="Arial" charset="0"/>
              </a:rPr>
              <a:t> </a:t>
            </a:r>
            <a:r>
              <a:rPr lang="ru-RU" sz="2400" dirty="0" err="1">
                <a:latin typeface="Arial" charset="0"/>
                <a:cs typeface="Arial" charset="0"/>
              </a:rPr>
              <a:t>активації</a:t>
            </a:r>
            <a:r>
              <a:rPr lang="ru-RU" sz="2400" dirty="0">
                <a:latin typeface="Arial" charset="0"/>
                <a:cs typeface="Arial" charset="0"/>
              </a:rPr>
              <a:t> - </a:t>
            </a:r>
            <a:r>
              <a:rPr lang="ru-RU" sz="2400" dirty="0" err="1">
                <a:latin typeface="Arial" charset="0"/>
                <a:cs typeface="Arial" charset="0"/>
              </a:rPr>
              <a:t>Е</a:t>
            </a:r>
            <a:r>
              <a:rPr lang="ru-RU" sz="2400" baseline="-25000" dirty="0" err="1">
                <a:latin typeface="Arial" charset="0"/>
                <a:cs typeface="Arial" charset="0"/>
              </a:rPr>
              <a:t>а</a:t>
            </a:r>
            <a:r>
              <a:rPr lang="ru-RU" sz="2400" dirty="0">
                <a:latin typeface="Arial" charset="0"/>
                <a:cs typeface="Arial" charset="0"/>
              </a:rPr>
              <a:t> є </a:t>
            </a:r>
            <a:r>
              <a:rPr lang="ru-RU" sz="2400" dirty="0" err="1">
                <a:latin typeface="Arial" charset="0"/>
                <a:cs typeface="Arial" charset="0"/>
              </a:rPr>
              <a:t>індивідуальними</a:t>
            </a:r>
            <a:r>
              <a:rPr lang="ru-RU" sz="2400" dirty="0">
                <a:latin typeface="Arial" charset="0"/>
                <a:cs typeface="Arial" charset="0"/>
              </a:rPr>
              <a:t> характеристиками </a:t>
            </a:r>
            <a:r>
              <a:rPr lang="ru-RU" sz="2400" dirty="0" err="1">
                <a:latin typeface="Arial" charset="0"/>
                <a:cs typeface="Arial" charset="0"/>
              </a:rPr>
              <a:t>реагуючих</a:t>
            </a:r>
            <a:r>
              <a:rPr lang="ru-RU" sz="2400" dirty="0">
                <a:latin typeface="Arial" charset="0"/>
                <a:cs typeface="Arial" charset="0"/>
              </a:rPr>
              <a:t> </a:t>
            </a:r>
            <a:r>
              <a:rPr lang="ru-RU" sz="2400" dirty="0" err="1">
                <a:latin typeface="Arial" charset="0"/>
                <a:cs typeface="Arial" charset="0"/>
              </a:rPr>
              <a:t>речовин</a:t>
            </a:r>
            <a:r>
              <a:rPr lang="ru-RU" sz="2400" dirty="0">
                <a:latin typeface="Arial" charset="0"/>
                <a:cs typeface="Arial" charset="0"/>
              </a:rPr>
              <a:t>, </a:t>
            </a:r>
            <a:r>
              <a:rPr lang="ru-RU" sz="2400" dirty="0" err="1">
                <a:latin typeface="Arial" charset="0"/>
                <a:cs typeface="Arial" charset="0"/>
              </a:rPr>
              <a:t>які</a:t>
            </a:r>
            <a:r>
              <a:rPr lang="ru-RU" sz="2400" dirty="0">
                <a:latin typeface="Arial" charset="0"/>
                <a:cs typeface="Arial" charset="0"/>
              </a:rPr>
              <a:t> </a:t>
            </a:r>
            <a:r>
              <a:rPr lang="ru-RU" sz="2400" dirty="0" err="1">
                <a:latin typeface="Arial" charset="0"/>
                <a:cs typeface="Arial" charset="0"/>
              </a:rPr>
              <a:t>визначаються</a:t>
            </a:r>
            <a:r>
              <a:rPr lang="ru-RU" sz="2400" dirty="0">
                <a:latin typeface="Arial" charset="0"/>
                <a:cs typeface="Arial" charset="0"/>
              </a:rPr>
              <a:t> </a:t>
            </a:r>
            <a:r>
              <a:rPr lang="ru-RU" sz="2400" dirty="0" err="1">
                <a:latin typeface="Arial" charset="0"/>
                <a:cs typeface="Arial" charset="0"/>
              </a:rPr>
              <a:t>тільки</a:t>
            </a:r>
            <a:r>
              <a:rPr lang="ru-RU" sz="2400" dirty="0">
                <a:latin typeface="Arial" charset="0"/>
                <a:cs typeface="Arial" charset="0"/>
              </a:rPr>
              <a:t> </a:t>
            </a:r>
            <a:r>
              <a:rPr lang="ru-RU" sz="2400" dirty="0" err="1">
                <a:latin typeface="Arial" charset="0"/>
                <a:cs typeface="Arial" charset="0"/>
              </a:rPr>
              <a:t>їх</a:t>
            </a:r>
            <a:r>
              <a:rPr lang="ru-RU" sz="2400" dirty="0">
                <a:latin typeface="Arial" charset="0"/>
                <a:cs typeface="Arial" charset="0"/>
              </a:rPr>
              <a:t> природою: </a:t>
            </a:r>
          </a:p>
          <a:p>
            <a:pPr marL="0" indent="0">
              <a:lnSpc>
                <a:spcPct val="80000"/>
              </a:lnSpc>
            </a:pPr>
            <a:endParaRPr lang="ru-RU" sz="2400" dirty="0">
              <a:latin typeface="Arial" charset="0"/>
              <a:cs typeface="Arial" charset="0"/>
            </a:endParaRPr>
          </a:p>
          <a:p>
            <a:pPr marL="0" indent="0">
              <a:lnSpc>
                <a:spcPct val="80000"/>
              </a:lnSpc>
              <a:buNone/>
            </a:pPr>
            <a:r>
              <a:rPr lang="ru-RU" sz="2400" dirty="0">
                <a:latin typeface="Arial" charset="0"/>
                <a:cs typeface="Arial" charset="0"/>
              </a:rPr>
              <a:t>	</a:t>
            </a:r>
            <a:r>
              <a:rPr lang="ru-RU" sz="2400" b="1" dirty="0">
                <a:solidFill>
                  <a:srgbClr val="C00000"/>
                </a:solidFill>
                <a:latin typeface="Arial" charset="0"/>
                <a:cs typeface="Arial" charset="0"/>
              </a:rPr>
              <a:t> -  тип </a:t>
            </a:r>
            <a:r>
              <a:rPr lang="ru-RU" sz="2400" b="1" dirty="0" err="1">
                <a:solidFill>
                  <a:srgbClr val="C00000"/>
                </a:solidFill>
                <a:latin typeface="Arial" charset="0"/>
                <a:cs typeface="Arial" charset="0"/>
              </a:rPr>
              <a:t>хімічного</a:t>
            </a:r>
            <a:r>
              <a:rPr lang="ru-RU" sz="2400" b="1" dirty="0">
                <a:solidFill>
                  <a:srgbClr val="C00000"/>
                </a:solidFill>
                <a:latin typeface="Arial" charset="0"/>
                <a:cs typeface="Arial" charset="0"/>
              </a:rPr>
              <a:t> </a:t>
            </a:r>
            <a:r>
              <a:rPr lang="ru-RU" sz="2400" b="1" dirty="0" err="1">
                <a:solidFill>
                  <a:srgbClr val="C00000"/>
                </a:solidFill>
                <a:latin typeface="Arial" charset="0"/>
                <a:cs typeface="Arial" charset="0"/>
              </a:rPr>
              <a:t>зв’язку</a:t>
            </a:r>
            <a:r>
              <a:rPr lang="ru-RU" sz="2400" b="1" dirty="0">
                <a:solidFill>
                  <a:srgbClr val="C00000"/>
                </a:solidFill>
                <a:latin typeface="Arial" charset="0"/>
                <a:cs typeface="Arial" charset="0"/>
              </a:rPr>
              <a:t> </a:t>
            </a:r>
            <a:r>
              <a:rPr lang="ru-RU" sz="2400" dirty="0">
                <a:latin typeface="Arial" charset="0"/>
                <a:cs typeface="Arial" charset="0"/>
              </a:rPr>
              <a:t>(</a:t>
            </a:r>
            <a:r>
              <a:rPr lang="ru-RU" sz="2400" dirty="0" err="1">
                <a:latin typeface="Arial" charset="0"/>
                <a:cs typeface="Arial" charset="0"/>
              </a:rPr>
              <a:t>реакції</a:t>
            </a:r>
            <a:r>
              <a:rPr lang="ru-RU" sz="2400" dirty="0">
                <a:latin typeface="Arial" charset="0"/>
                <a:cs typeface="Arial" charset="0"/>
              </a:rPr>
              <a:t> </a:t>
            </a:r>
            <a:r>
              <a:rPr lang="ru-RU" sz="2400" dirty="0" err="1">
                <a:latin typeface="Arial" charset="0"/>
                <a:cs typeface="Arial" charset="0"/>
              </a:rPr>
              <a:t>між</a:t>
            </a:r>
            <a:r>
              <a:rPr lang="ru-RU" sz="2400" dirty="0">
                <a:latin typeface="Arial" charset="0"/>
                <a:cs typeface="Arial" charset="0"/>
              </a:rPr>
              <a:t> </a:t>
            </a:r>
            <a:r>
              <a:rPr lang="ru-RU" sz="2400" dirty="0" err="1">
                <a:latin typeface="Arial" charset="0"/>
                <a:cs typeface="Arial" charset="0"/>
              </a:rPr>
              <a:t>речовинами</a:t>
            </a:r>
            <a:r>
              <a:rPr lang="ru-RU" sz="2400" dirty="0">
                <a:latin typeface="Arial" charset="0"/>
                <a:cs typeface="Arial" charset="0"/>
              </a:rPr>
              <a:t>, </a:t>
            </a:r>
            <a:r>
              <a:rPr lang="ru-RU" sz="2400" dirty="0" err="1">
                <a:latin typeface="Arial" charset="0"/>
                <a:cs typeface="Arial" charset="0"/>
              </a:rPr>
              <a:t>що</a:t>
            </a:r>
            <a:r>
              <a:rPr lang="ru-RU" sz="2400" dirty="0">
                <a:latin typeface="Arial" charset="0"/>
                <a:cs typeface="Arial" charset="0"/>
              </a:rPr>
              <a:t> </a:t>
            </a:r>
            <a:r>
              <a:rPr lang="ru-RU" sz="2400" dirty="0" err="1">
                <a:latin typeface="Arial" charset="0"/>
                <a:cs typeface="Arial" charset="0"/>
              </a:rPr>
              <a:t>мають</a:t>
            </a:r>
            <a:r>
              <a:rPr lang="ru-RU" sz="2400" dirty="0">
                <a:latin typeface="Arial" charset="0"/>
                <a:cs typeface="Arial" charset="0"/>
              </a:rPr>
              <a:t> δ-</a:t>
            </a:r>
            <a:r>
              <a:rPr lang="ru-RU" sz="2400" dirty="0" err="1">
                <a:latin typeface="Arial" charset="0"/>
                <a:cs typeface="Arial" charset="0"/>
              </a:rPr>
              <a:t>зв’язок</a:t>
            </a:r>
            <a:r>
              <a:rPr lang="ru-RU" sz="2400" dirty="0">
                <a:latin typeface="Arial" charset="0"/>
                <a:cs typeface="Arial" charset="0"/>
              </a:rPr>
              <a:t> </a:t>
            </a:r>
            <a:r>
              <a:rPr lang="ru-RU" sz="2400" dirty="0" err="1">
                <a:latin typeface="Arial" charset="0"/>
                <a:cs typeface="Arial" charset="0"/>
              </a:rPr>
              <a:t>протікають</a:t>
            </a:r>
            <a:r>
              <a:rPr lang="ru-RU" sz="2400" dirty="0">
                <a:latin typeface="Arial" charset="0"/>
                <a:cs typeface="Arial" charset="0"/>
              </a:rPr>
              <a:t> </a:t>
            </a:r>
            <a:r>
              <a:rPr lang="ru-RU" sz="2400" dirty="0" err="1">
                <a:latin typeface="Arial" charset="0"/>
                <a:cs typeface="Arial" charset="0"/>
              </a:rPr>
              <a:t>повільніше</a:t>
            </a:r>
            <a:r>
              <a:rPr lang="ru-RU" sz="2400" dirty="0">
                <a:latin typeface="Arial" charset="0"/>
                <a:cs typeface="Arial" charset="0"/>
              </a:rPr>
              <a:t>, </a:t>
            </a:r>
            <a:r>
              <a:rPr lang="ru-RU" sz="2400" dirty="0" err="1">
                <a:latin typeface="Arial" charset="0"/>
                <a:cs typeface="Arial" charset="0"/>
              </a:rPr>
              <a:t>ніж</a:t>
            </a:r>
            <a:r>
              <a:rPr lang="ru-RU" sz="2400" dirty="0">
                <a:latin typeface="Arial" charset="0"/>
                <a:cs typeface="Arial" charset="0"/>
              </a:rPr>
              <a:t> </a:t>
            </a:r>
            <a:r>
              <a:rPr lang="ru-RU" sz="2400" dirty="0" err="1">
                <a:latin typeface="Arial" charset="0"/>
                <a:cs typeface="Arial" charset="0"/>
              </a:rPr>
              <a:t>реакції</a:t>
            </a:r>
            <a:r>
              <a:rPr lang="ru-RU" sz="2400" dirty="0">
                <a:latin typeface="Arial" charset="0"/>
                <a:cs typeface="Arial" charset="0"/>
              </a:rPr>
              <a:t> </a:t>
            </a:r>
            <a:r>
              <a:rPr lang="ru-RU" sz="2400" dirty="0" err="1">
                <a:latin typeface="Arial" charset="0"/>
                <a:cs typeface="Arial" charset="0"/>
              </a:rPr>
              <a:t>речовин</a:t>
            </a:r>
            <a:r>
              <a:rPr lang="ru-RU" sz="2400" dirty="0">
                <a:latin typeface="Arial" charset="0"/>
                <a:cs typeface="Arial" charset="0"/>
              </a:rPr>
              <a:t> з  </a:t>
            </a:r>
            <a:r>
              <a:rPr lang="el-GR" sz="2400" dirty="0">
                <a:latin typeface="MS UI Gothic" panose="020B0600070205080204" pitchFamily="34" charset="-128"/>
                <a:ea typeface="MS UI Gothic" panose="020B0600070205080204" pitchFamily="34" charset="-128"/>
                <a:cs typeface="Calibri" pitchFamily="34" charset="0"/>
              </a:rPr>
              <a:t>π</a:t>
            </a:r>
            <a:r>
              <a:rPr lang="ru-RU" sz="2400" dirty="0">
                <a:latin typeface="Arial" charset="0"/>
                <a:cs typeface="Arial" charset="0"/>
              </a:rPr>
              <a:t>-</a:t>
            </a:r>
            <a:r>
              <a:rPr lang="ru-RU" sz="2400" dirty="0" err="1">
                <a:latin typeface="Arial" charset="0"/>
                <a:cs typeface="Arial" charset="0"/>
              </a:rPr>
              <a:t>зв’язками</a:t>
            </a:r>
            <a:r>
              <a:rPr lang="ru-RU" sz="2400" dirty="0">
                <a:latin typeface="Arial" charset="0"/>
                <a:cs typeface="Arial" charset="0"/>
              </a:rPr>
              <a:t>; </a:t>
            </a:r>
            <a:r>
              <a:rPr lang="ru-RU" sz="2400" dirty="0" err="1">
                <a:latin typeface="Arial" charset="0"/>
                <a:cs typeface="Arial" charset="0"/>
              </a:rPr>
              <a:t>неорганічні</a:t>
            </a:r>
            <a:r>
              <a:rPr lang="ru-RU" sz="2400" dirty="0">
                <a:latin typeface="Arial" charset="0"/>
                <a:cs typeface="Arial" charset="0"/>
              </a:rPr>
              <a:t> </a:t>
            </a:r>
            <a:r>
              <a:rPr lang="ru-RU" sz="2400" dirty="0" err="1">
                <a:latin typeface="Arial" charset="0"/>
                <a:cs typeface="Arial" charset="0"/>
              </a:rPr>
              <a:t>речовини</a:t>
            </a:r>
            <a:r>
              <a:rPr lang="ru-RU" sz="2400" dirty="0">
                <a:latin typeface="Arial" charset="0"/>
                <a:cs typeface="Arial" charset="0"/>
              </a:rPr>
              <a:t>, </a:t>
            </a:r>
            <a:r>
              <a:rPr lang="ru-RU" sz="2400" dirty="0" err="1">
                <a:latin typeface="Arial" charset="0"/>
                <a:cs typeface="Arial" charset="0"/>
              </a:rPr>
              <a:t>які</a:t>
            </a:r>
            <a:r>
              <a:rPr lang="ru-RU" sz="2400" dirty="0">
                <a:latin typeface="Arial" charset="0"/>
                <a:cs typeface="Arial" charset="0"/>
              </a:rPr>
              <a:t> </a:t>
            </a:r>
            <a:r>
              <a:rPr lang="ru-RU" sz="2400" dirty="0" err="1">
                <a:latin typeface="Arial" charset="0"/>
                <a:cs typeface="Arial" charset="0"/>
              </a:rPr>
              <a:t>мають</a:t>
            </a:r>
            <a:r>
              <a:rPr lang="ru-RU" sz="2400" dirty="0">
                <a:latin typeface="Arial" charset="0"/>
                <a:cs typeface="Arial" charset="0"/>
              </a:rPr>
              <a:t> </a:t>
            </a:r>
            <a:r>
              <a:rPr lang="ru-RU" sz="2400" dirty="0" err="1">
                <a:latin typeface="Arial" charset="0"/>
                <a:cs typeface="Arial" charset="0"/>
              </a:rPr>
              <a:t>іонний</a:t>
            </a:r>
            <a:r>
              <a:rPr lang="ru-RU" sz="2400" dirty="0">
                <a:latin typeface="Arial" charset="0"/>
                <a:cs typeface="Arial" charset="0"/>
              </a:rPr>
              <a:t> </a:t>
            </a:r>
            <a:r>
              <a:rPr lang="ru-RU" sz="2400" dirty="0" err="1">
                <a:latin typeface="Arial" charset="0"/>
                <a:cs typeface="Arial" charset="0"/>
              </a:rPr>
              <a:t>або</a:t>
            </a:r>
            <a:r>
              <a:rPr lang="ru-RU" sz="2400" dirty="0">
                <a:latin typeface="Arial" charset="0"/>
                <a:cs typeface="Arial" charset="0"/>
              </a:rPr>
              <a:t> </a:t>
            </a:r>
            <a:r>
              <a:rPr lang="ru-RU" sz="2400" dirty="0" err="1">
                <a:latin typeface="Arial" charset="0"/>
                <a:cs typeface="Arial" charset="0"/>
              </a:rPr>
              <a:t>полярний</a:t>
            </a:r>
            <a:r>
              <a:rPr lang="ru-RU" sz="2400" dirty="0">
                <a:latin typeface="Arial" charset="0"/>
                <a:cs typeface="Arial" charset="0"/>
              </a:rPr>
              <a:t> </a:t>
            </a:r>
            <a:r>
              <a:rPr lang="ru-RU" sz="2400" dirty="0" err="1">
                <a:latin typeface="Arial" charset="0"/>
                <a:cs typeface="Arial" charset="0"/>
              </a:rPr>
              <a:t>ковалентний</a:t>
            </a:r>
            <a:r>
              <a:rPr lang="ru-RU" sz="2400" dirty="0">
                <a:latin typeface="Arial" charset="0"/>
                <a:cs typeface="Arial" charset="0"/>
              </a:rPr>
              <a:t> </a:t>
            </a:r>
            <a:r>
              <a:rPr lang="ru-RU" sz="2400" dirty="0" err="1">
                <a:latin typeface="Arial" charset="0"/>
                <a:cs typeface="Arial" charset="0"/>
              </a:rPr>
              <a:t>зв'язок</a:t>
            </a:r>
            <a:r>
              <a:rPr lang="ru-RU" sz="2400" dirty="0">
                <a:latin typeface="Arial" charset="0"/>
                <a:cs typeface="Arial" charset="0"/>
              </a:rPr>
              <a:t>, </a:t>
            </a:r>
            <a:r>
              <a:rPr lang="ru-RU" sz="2400" dirty="0" err="1">
                <a:latin typeface="Arial" charset="0"/>
                <a:cs typeface="Arial" charset="0"/>
              </a:rPr>
              <a:t>реагують</a:t>
            </a:r>
            <a:r>
              <a:rPr lang="ru-RU" sz="2400" dirty="0">
                <a:latin typeface="Arial" charset="0"/>
                <a:cs typeface="Arial" charset="0"/>
              </a:rPr>
              <a:t> </a:t>
            </a:r>
            <a:r>
              <a:rPr lang="ru-RU" sz="2400" dirty="0" err="1">
                <a:latin typeface="Arial" charset="0"/>
                <a:cs typeface="Arial" charset="0"/>
              </a:rPr>
              <a:t>швидше</a:t>
            </a:r>
            <a:r>
              <a:rPr lang="ru-RU" sz="2400" dirty="0">
                <a:latin typeface="Arial" charset="0"/>
                <a:cs typeface="Arial" charset="0"/>
              </a:rPr>
              <a:t>).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sz="2400" dirty="0">
                <a:latin typeface="Arial" charset="0"/>
                <a:cs typeface="Arial" charset="0"/>
              </a:rPr>
              <a:t>	- </a:t>
            </a:r>
            <a:r>
              <a:rPr lang="ru-RU" sz="2400" b="1" dirty="0" err="1">
                <a:solidFill>
                  <a:srgbClr val="C00000"/>
                </a:solidFill>
                <a:latin typeface="Arial" charset="0"/>
                <a:cs typeface="Arial" charset="0"/>
              </a:rPr>
              <a:t>механізм</a:t>
            </a:r>
            <a:r>
              <a:rPr lang="ru-RU" sz="2400" b="1" dirty="0">
                <a:solidFill>
                  <a:srgbClr val="C00000"/>
                </a:solidFill>
                <a:latin typeface="Arial" charset="0"/>
                <a:cs typeface="Arial" charset="0"/>
              </a:rPr>
              <a:t> </a:t>
            </a:r>
            <a:r>
              <a:rPr lang="ru-RU" sz="2400" b="1" dirty="0" err="1">
                <a:solidFill>
                  <a:srgbClr val="C00000"/>
                </a:solidFill>
                <a:latin typeface="Arial" charset="0"/>
                <a:cs typeface="Arial" charset="0"/>
              </a:rPr>
              <a:t>окремих</a:t>
            </a:r>
            <a:r>
              <a:rPr lang="ru-RU" sz="2400" b="1" dirty="0">
                <a:solidFill>
                  <a:srgbClr val="C00000"/>
                </a:solidFill>
                <a:latin typeface="Arial" charset="0"/>
                <a:cs typeface="Arial" charset="0"/>
              </a:rPr>
              <a:t> </a:t>
            </a:r>
            <a:r>
              <a:rPr lang="ru-RU" sz="2400" b="1" dirty="0" err="1">
                <a:solidFill>
                  <a:srgbClr val="C00000"/>
                </a:solidFill>
                <a:latin typeface="Arial" charset="0"/>
                <a:cs typeface="Arial" charset="0"/>
              </a:rPr>
              <a:t>стадій</a:t>
            </a:r>
            <a:r>
              <a:rPr lang="ru-RU" sz="2400" b="1" dirty="0">
                <a:solidFill>
                  <a:srgbClr val="C00000"/>
                </a:solidFill>
                <a:latin typeface="Arial" charset="0"/>
                <a:cs typeface="Arial" charset="0"/>
              </a:rPr>
              <a:t>: </a:t>
            </a:r>
            <a:r>
              <a:rPr lang="ru-RU" sz="2400" dirty="0">
                <a:latin typeface="Arial" charset="0"/>
                <a:cs typeface="Arial" charset="0"/>
              </a:rPr>
              <a:t>( три </a:t>
            </a:r>
            <a:r>
              <a:rPr lang="ru-RU" sz="2400" dirty="0" err="1">
                <a:latin typeface="Arial" charset="0"/>
                <a:cs typeface="Arial" charset="0"/>
              </a:rPr>
              <a:t>основних</a:t>
            </a:r>
            <a:r>
              <a:rPr lang="ru-RU" sz="2400" dirty="0">
                <a:latin typeface="Arial" charset="0"/>
                <a:cs typeface="Arial" charset="0"/>
              </a:rPr>
              <a:t> типа)                    * </a:t>
            </a:r>
            <a:r>
              <a:rPr lang="ru-RU" sz="2400" dirty="0" err="1">
                <a:latin typeface="Arial" charset="0"/>
                <a:cs typeface="Arial" charset="0"/>
              </a:rPr>
              <a:t>реакції</a:t>
            </a:r>
            <a:r>
              <a:rPr lang="ru-RU" sz="2400" dirty="0">
                <a:latin typeface="Arial" charset="0"/>
                <a:cs typeface="Arial" charset="0"/>
              </a:rPr>
              <a:t> </a:t>
            </a:r>
            <a:r>
              <a:rPr lang="ru-RU" sz="2400" dirty="0" err="1">
                <a:latin typeface="Arial" charset="0"/>
                <a:cs typeface="Arial" charset="0"/>
              </a:rPr>
              <a:t>між</a:t>
            </a:r>
            <a:r>
              <a:rPr lang="ru-RU" sz="2400" dirty="0">
                <a:latin typeface="Arial" charset="0"/>
                <a:cs typeface="Arial" charset="0"/>
              </a:rPr>
              <a:t> молекулами; 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sz="2400" dirty="0">
                <a:latin typeface="Arial" charset="0"/>
                <a:cs typeface="Arial" charset="0"/>
              </a:rPr>
              <a:t>* </a:t>
            </a:r>
            <a:r>
              <a:rPr lang="ru-RU" sz="2400" dirty="0" err="1">
                <a:latin typeface="Arial" charset="0"/>
                <a:cs typeface="Arial" charset="0"/>
              </a:rPr>
              <a:t>реакції</a:t>
            </a:r>
            <a:r>
              <a:rPr lang="ru-RU" sz="2400" dirty="0">
                <a:latin typeface="Arial" charset="0"/>
                <a:cs typeface="Arial" charset="0"/>
              </a:rPr>
              <a:t> за </a:t>
            </a:r>
            <a:r>
              <a:rPr lang="ru-RU" sz="2400" dirty="0" err="1">
                <a:latin typeface="Arial" charset="0"/>
                <a:cs typeface="Arial" charset="0"/>
              </a:rPr>
              <a:t>участю</a:t>
            </a:r>
            <a:r>
              <a:rPr lang="ru-RU" sz="2400" dirty="0">
                <a:latin typeface="Arial" charset="0"/>
                <a:cs typeface="Arial" charset="0"/>
              </a:rPr>
              <a:t> </a:t>
            </a:r>
            <a:r>
              <a:rPr lang="ru-RU" sz="2400" dirty="0" err="1">
                <a:latin typeface="Arial" charset="0"/>
                <a:cs typeface="Arial" charset="0"/>
              </a:rPr>
              <a:t>вільних</a:t>
            </a:r>
            <a:r>
              <a:rPr lang="ru-RU" sz="2400" dirty="0">
                <a:latin typeface="Arial" charset="0"/>
                <a:cs typeface="Arial" charset="0"/>
              </a:rPr>
              <a:t> </a:t>
            </a:r>
            <a:r>
              <a:rPr lang="ru-RU" sz="2400" dirty="0" err="1">
                <a:latin typeface="Arial" charset="0"/>
                <a:cs typeface="Arial" charset="0"/>
              </a:rPr>
              <a:t>радикалів</a:t>
            </a:r>
            <a:r>
              <a:rPr lang="ru-RU" sz="2400" dirty="0">
                <a:latin typeface="Arial" charset="0"/>
                <a:cs typeface="Arial" charset="0"/>
              </a:rPr>
              <a:t>; </a:t>
            </a:r>
          </a:p>
          <a:p>
            <a:pPr marL="0" indent="0">
              <a:lnSpc>
                <a:spcPct val="80000"/>
              </a:lnSpc>
              <a:buFont typeface="Arial" charset="0"/>
              <a:buNone/>
            </a:pPr>
            <a:r>
              <a:rPr lang="ru-RU" sz="2400" dirty="0">
                <a:latin typeface="Arial" charset="0"/>
                <a:cs typeface="Arial" charset="0"/>
              </a:rPr>
              <a:t>* </a:t>
            </a:r>
            <a:r>
              <a:rPr lang="ru-RU" sz="2400" dirty="0" err="1">
                <a:latin typeface="Arial" charset="0"/>
                <a:cs typeface="Arial" charset="0"/>
              </a:rPr>
              <a:t>реакції</a:t>
            </a:r>
            <a:r>
              <a:rPr lang="ru-RU" sz="2400" dirty="0">
                <a:latin typeface="Arial" charset="0"/>
                <a:cs typeface="Arial" charset="0"/>
              </a:rPr>
              <a:t> </a:t>
            </a:r>
            <a:r>
              <a:rPr lang="ru-RU" sz="2400" dirty="0" err="1">
                <a:latin typeface="Arial" charset="0"/>
                <a:cs typeface="Arial" charset="0"/>
              </a:rPr>
              <a:t>між</a:t>
            </a:r>
            <a:r>
              <a:rPr lang="ru-RU" sz="2400" dirty="0">
                <a:latin typeface="Arial" charset="0"/>
                <a:cs typeface="Arial" charset="0"/>
              </a:rPr>
              <a:t> </a:t>
            </a:r>
            <a:r>
              <a:rPr lang="ru-RU" sz="2400" dirty="0" err="1">
                <a:latin typeface="Arial" charset="0"/>
                <a:cs typeface="Arial" charset="0"/>
              </a:rPr>
              <a:t>іонами</a:t>
            </a:r>
            <a:r>
              <a:rPr lang="ru-RU" sz="2400" dirty="0">
                <a:latin typeface="Arial" charset="0"/>
                <a:cs typeface="Arial" charset="0"/>
              </a:rPr>
              <a:t>. 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sz="2400" dirty="0">
                <a:latin typeface="Arial" charset="0"/>
                <a:cs typeface="Arial" charset="0"/>
              </a:rPr>
              <a:t>	</a:t>
            </a:r>
            <a:r>
              <a:rPr lang="ru-RU" sz="2400" b="1" dirty="0">
                <a:solidFill>
                  <a:srgbClr val="C00000"/>
                </a:solidFill>
                <a:latin typeface="Arial" charset="0"/>
                <a:cs typeface="Arial" charset="0"/>
              </a:rPr>
              <a:t>- тип </a:t>
            </a:r>
            <a:r>
              <a:rPr lang="ru-RU" sz="2400" b="1" dirty="0" err="1">
                <a:solidFill>
                  <a:srgbClr val="C00000"/>
                </a:solidFill>
                <a:latin typeface="Arial" charset="0"/>
                <a:cs typeface="Arial" charset="0"/>
              </a:rPr>
              <a:t>нековалентних</a:t>
            </a:r>
            <a:r>
              <a:rPr lang="ru-RU" sz="2400" b="1" dirty="0">
                <a:solidFill>
                  <a:srgbClr val="C00000"/>
                </a:solidFill>
                <a:latin typeface="Arial" charset="0"/>
                <a:cs typeface="Arial" charset="0"/>
              </a:rPr>
              <a:t> </a:t>
            </a:r>
            <a:r>
              <a:rPr lang="ru-RU" sz="2400" b="1" dirty="0" err="1">
                <a:solidFill>
                  <a:srgbClr val="C00000"/>
                </a:solidFill>
                <a:latin typeface="Arial" charset="0"/>
                <a:cs typeface="Arial" charset="0"/>
              </a:rPr>
              <a:t>взаємодій</a:t>
            </a:r>
            <a:r>
              <a:rPr lang="ru-RU" sz="2400" b="1" dirty="0">
                <a:solidFill>
                  <a:srgbClr val="C00000"/>
                </a:solidFill>
                <a:latin typeface="Arial" charset="0"/>
                <a:cs typeface="Arial" charset="0"/>
              </a:rPr>
              <a:t> в </a:t>
            </a:r>
            <a:r>
              <a:rPr lang="ru-RU" sz="2400" b="1" dirty="0" err="1">
                <a:solidFill>
                  <a:srgbClr val="C00000"/>
                </a:solidFill>
                <a:latin typeface="Arial" charset="0"/>
                <a:cs typeface="Arial" charset="0"/>
              </a:rPr>
              <a:t>біохімічних</a:t>
            </a:r>
            <a:r>
              <a:rPr lang="ru-RU" sz="2400" b="1" dirty="0">
                <a:solidFill>
                  <a:srgbClr val="C00000"/>
                </a:solidFill>
                <a:latin typeface="Arial" charset="0"/>
                <a:cs typeface="Arial" charset="0"/>
              </a:rPr>
              <a:t> </a:t>
            </a:r>
            <a:r>
              <a:rPr lang="ru-RU" sz="2400" b="1" dirty="0" err="1">
                <a:solidFill>
                  <a:srgbClr val="C00000"/>
                </a:solidFill>
                <a:latin typeface="Arial" charset="0"/>
                <a:cs typeface="Arial" charset="0"/>
              </a:rPr>
              <a:t>перетвореннях</a:t>
            </a:r>
            <a:r>
              <a:rPr lang="ru-RU" sz="2400" b="1" dirty="0">
                <a:solidFill>
                  <a:srgbClr val="C00000"/>
                </a:solidFill>
                <a:latin typeface="Arial" charset="0"/>
                <a:cs typeface="Arial" charset="0"/>
              </a:rPr>
              <a:t>: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sz="2400" dirty="0">
                <a:latin typeface="Arial" charset="0"/>
                <a:cs typeface="Arial" charset="0"/>
              </a:rPr>
              <a:t>* </a:t>
            </a:r>
            <a:r>
              <a:rPr lang="ru-RU" sz="2400" dirty="0" err="1">
                <a:latin typeface="Arial" charset="0"/>
                <a:cs typeface="Arial" charset="0"/>
              </a:rPr>
              <a:t>утворення</a:t>
            </a:r>
            <a:r>
              <a:rPr lang="ru-RU" sz="2400" dirty="0">
                <a:latin typeface="Arial" charset="0"/>
                <a:cs typeface="Arial" charset="0"/>
              </a:rPr>
              <a:t>  </a:t>
            </a:r>
            <a:r>
              <a:rPr lang="ru-RU" sz="2400" dirty="0" err="1">
                <a:latin typeface="Arial" charset="0"/>
                <a:cs typeface="Arial" charset="0"/>
              </a:rPr>
              <a:t>водородних</a:t>
            </a:r>
            <a:r>
              <a:rPr lang="ru-RU" sz="2400" dirty="0">
                <a:latin typeface="Arial" charset="0"/>
                <a:cs typeface="Arial" charset="0"/>
              </a:rPr>
              <a:t> </a:t>
            </a:r>
            <a:r>
              <a:rPr lang="ru-RU" sz="2400" dirty="0" err="1">
                <a:latin typeface="Arial" charset="0"/>
                <a:cs typeface="Arial" charset="0"/>
              </a:rPr>
              <a:t>зв’язків</a:t>
            </a:r>
            <a:r>
              <a:rPr lang="ru-RU" sz="2400" dirty="0">
                <a:latin typeface="Arial" charset="0"/>
                <a:cs typeface="Arial" charset="0"/>
              </a:rPr>
              <a:t>;</a:t>
            </a:r>
          </a:p>
          <a:p>
            <a:pPr marL="0" indent="0">
              <a:lnSpc>
                <a:spcPct val="80000"/>
              </a:lnSpc>
              <a:buFont typeface="Arial" charset="0"/>
              <a:buNone/>
            </a:pPr>
            <a:r>
              <a:rPr lang="ru-RU" sz="2400" dirty="0">
                <a:latin typeface="Arial" charset="0"/>
                <a:cs typeface="Arial" charset="0"/>
              </a:rPr>
              <a:t>* </a:t>
            </a:r>
            <a:r>
              <a:rPr lang="ru-RU" sz="2400" dirty="0" err="1">
                <a:latin typeface="Arial" charset="0"/>
                <a:cs typeface="Arial" charset="0"/>
              </a:rPr>
              <a:t>електростатична</a:t>
            </a:r>
            <a:r>
              <a:rPr lang="ru-RU" sz="2400" dirty="0">
                <a:latin typeface="Arial" charset="0"/>
                <a:cs typeface="Arial" charset="0"/>
              </a:rPr>
              <a:t> </a:t>
            </a:r>
            <a:r>
              <a:rPr lang="ru-RU" sz="2400" dirty="0" err="1">
                <a:latin typeface="Arial" charset="0"/>
                <a:cs typeface="Arial" charset="0"/>
              </a:rPr>
              <a:t>взаємодія</a:t>
            </a:r>
            <a:r>
              <a:rPr lang="ru-RU" sz="2400" dirty="0">
                <a:latin typeface="Arial" charset="0"/>
                <a:cs typeface="Arial" charset="0"/>
              </a:rPr>
              <a:t>;</a:t>
            </a:r>
          </a:p>
          <a:p>
            <a:pPr marL="0" indent="0">
              <a:lnSpc>
                <a:spcPct val="80000"/>
              </a:lnSpc>
              <a:buFont typeface="Arial" charset="0"/>
              <a:buNone/>
            </a:pPr>
            <a:r>
              <a:rPr lang="ru-RU" sz="2400" dirty="0">
                <a:latin typeface="Arial" charset="0"/>
                <a:cs typeface="Arial" charset="0"/>
              </a:rPr>
              <a:t>* Ван-дер-</a:t>
            </a:r>
            <a:r>
              <a:rPr lang="ru-RU" sz="2400" dirty="0" err="1">
                <a:latin typeface="Arial" charset="0"/>
                <a:cs typeface="Arial" charset="0"/>
              </a:rPr>
              <a:t>ваальсова</a:t>
            </a:r>
            <a:r>
              <a:rPr lang="ru-RU" sz="2400" dirty="0">
                <a:latin typeface="Arial" charset="0"/>
                <a:cs typeface="Arial" charset="0"/>
              </a:rPr>
              <a:t>  </a:t>
            </a:r>
            <a:r>
              <a:rPr lang="ru-RU" sz="2400" dirty="0" err="1">
                <a:latin typeface="Arial" charset="0"/>
                <a:cs typeface="Arial" charset="0"/>
              </a:rPr>
              <a:t>взаємодія</a:t>
            </a:r>
            <a:r>
              <a:rPr lang="ru-RU" sz="1800" dirty="0">
                <a:latin typeface="Arial" charset="0"/>
                <a:cs typeface="Arial" charset="0"/>
              </a:rPr>
              <a:t>.</a:t>
            </a:r>
          </a:p>
          <a:p>
            <a:pPr marL="0" indent="0">
              <a:lnSpc>
                <a:spcPct val="80000"/>
              </a:lnSpc>
            </a:pPr>
            <a:endParaRPr lang="ru-RU" sz="1300" dirty="0"/>
          </a:p>
        </p:txBody>
      </p:sp>
    </p:spTree>
    <p:extLst>
      <p:ext uri="{BB962C8B-B14F-4D97-AF65-F5344CB8AC3E}">
        <p14:creationId xmlns:p14="http://schemas.microsoft.com/office/powerpoint/2010/main" val="1564466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481763"/>
          </a:xfrm>
        </p:spPr>
        <p:txBody>
          <a:bodyPr rtlCol="0">
            <a:normAutofit/>
          </a:bodyPr>
          <a:lstStyle/>
          <a:p>
            <a:pPr marL="0" indent="0">
              <a:spcBef>
                <a:spcPct val="0"/>
              </a:spcBef>
              <a:buFont typeface="Arial" pitchFamily="34" charset="0"/>
              <a:buNone/>
              <a:defRPr/>
            </a:pPr>
            <a:r>
              <a:rPr lang="uk-UA" sz="2200" dirty="0">
                <a:solidFill>
                  <a:srgbClr val="990033"/>
                </a:solidFill>
                <a:latin typeface="Arial" charset="0"/>
              </a:rPr>
              <a:t>Приклад</a:t>
            </a:r>
            <a:r>
              <a:rPr lang="ru-RU" sz="2200" dirty="0">
                <a:solidFill>
                  <a:srgbClr val="990033"/>
                </a:solidFill>
                <a:latin typeface="Arial" charset="0"/>
              </a:rPr>
              <a:t>:</a:t>
            </a:r>
            <a:endParaRPr lang="en-US" sz="2200" dirty="0">
              <a:solidFill>
                <a:srgbClr val="990033"/>
              </a:solidFill>
              <a:latin typeface="Arial" charset="0"/>
            </a:endParaRPr>
          </a:p>
          <a:p>
            <a:pPr marL="0" indent="0">
              <a:spcBef>
                <a:spcPct val="0"/>
              </a:spcBef>
              <a:buFont typeface="Arial" pitchFamily="34" charset="0"/>
              <a:buNone/>
              <a:defRPr/>
            </a:pPr>
            <a:r>
              <a:rPr lang="en-US" sz="22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ru-RU" sz="2200" dirty="0">
                <a:solidFill>
                  <a:srgbClr val="000000"/>
                </a:solidFill>
                <a:latin typeface="Arial" charset="0"/>
              </a:rPr>
              <a:t>1. </a:t>
            </a:r>
            <a:r>
              <a:rPr lang="ru-RU" sz="2200" dirty="0" err="1">
                <a:solidFill>
                  <a:srgbClr val="000000"/>
                </a:solidFill>
                <a:latin typeface="Arial" charset="0"/>
              </a:rPr>
              <a:t>Між</a:t>
            </a:r>
            <a:r>
              <a:rPr lang="ru-RU" sz="2200" dirty="0">
                <a:solidFill>
                  <a:srgbClr val="000000"/>
                </a:solidFill>
                <a:latin typeface="Arial" charset="0"/>
              </a:rPr>
              <a:t> субстратами, </a:t>
            </a:r>
            <a:r>
              <a:rPr lang="ru-RU" sz="2200" dirty="0" err="1">
                <a:solidFill>
                  <a:srgbClr val="000000"/>
                </a:solidFill>
                <a:latin typeface="Arial" charset="0"/>
              </a:rPr>
              <a:t>що</a:t>
            </a:r>
            <a:r>
              <a:rPr lang="ru-RU" sz="2200" dirty="0">
                <a:solidFill>
                  <a:srgbClr val="000000"/>
                </a:solidFill>
                <a:latin typeface="Arial" charset="0"/>
              </a:rPr>
              <a:t> не </a:t>
            </a:r>
            <a:r>
              <a:rPr lang="ru-RU" sz="2200" dirty="0" err="1">
                <a:solidFill>
                  <a:srgbClr val="000000"/>
                </a:solidFill>
                <a:latin typeface="Arial" charset="0"/>
              </a:rPr>
              <a:t>мають</a:t>
            </a:r>
            <a:r>
              <a:rPr lang="ru-RU" sz="2200" dirty="0">
                <a:solidFill>
                  <a:srgbClr val="000000"/>
                </a:solidFill>
                <a:latin typeface="Arial" charset="0"/>
              </a:rPr>
              <a:t> заряд, </a:t>
            </a:r>
            <a:r>
              <a:rPr lang="ru-RU" sz="2200" dirty="0" err="1">
                <a:solidFill>
                  <a:srgbClr val="000000"/>
                </a:solidFill>
                <a:latin typeface="Arial" charset="0"/>
              </a:rPr>
              <a:t>утворюється</a:t>
            </a:r>
            <a:r>
              <a:rPr lang="ru-RU" sz="22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ru-RU" sz="2200" dirty="0" err="1">
                <a:solidFill>
                  <a:srgbClr val="333399"/>
                </a:solidFill>
                <a:latin typeface="Arial" charset="0"/>
              </a:rPr>
              <a:t>водородний</a:t>
            </a:r>
            <a:r>
              <a:rPr lang="ru-RU" sz="2200" dirty="0">
                <a:solidFill>
                  <a:srgbClr val="333399"/>
                </a:solidFill>
                <a:latin typeface="Arial" charset="0"/>
              </a:rPr>
              <a:t> </a:t>
            </a:r>
            <a:r>
              <a:rPr lang="ru-RU" sz="2200" dirty="0" err="1">
                <a:solidFill>
                  <a:srgbClr val="333399"/>
                </a:solidFill>
                <a:latin typeface="Arial" charset="0"/>
              </a:rPr>
              <a:t>зв’язок</a:t>
            </a:r>
            <a:r>
              <a:rPr lang="ru-RU" sz="2200" dirty="0">
                <a:solidFill>
                  <a:srgbClr val="000000"/>
                </a:solidFill>
                <a:latin typeface="Arial" charset="0"/>
              </a:rPr>
              <a:t>:</a:t>
            </a:r>
          </a:p>
          <a:p>
            <a:pPr marL="0" indent="0">
              <a:spcBef>
                <a:spcPct val="0"/>
              </a:spcBef>
              <a:buFont typeface="Arial" pitchFamily="34" charset="0"/>
              <a:buNone/>
              <a:defRPr/>
            </a:pPr>
            <a:r>
              <a:rPr lang="ru-RU" sz="2200" dirty="0">
                <a:solidFill>
                  <a:srgbClr val="000000"/>
                </a:solidFill>
                <a:latin typeface="Arial" charset="0"/>
              </a:rPr>
              <a:t>  Донор                    Акцептор                      Донор                 Акцептор</a:t>
            </a:r>
          </a:p>
          <a:p>
            <a:pPr marL="0" indent="0">
              <a:spcBef>
                <a:spcPct val="0"/>
              </a:spcBef>
              <a:buFont typeface="Arial" pitchFamily="34" charset="0"/>
              <a:buNone/>
              <a:defRPr/>
            </a:pPr>
            <a:r>
              <a:rPr lang="ru-RU" sz="2200" dirty="0" err="1">
                <a:solidFill>
                  <a:srgbClr val="000000"/>
                </a:solidFill>
                <a:latin typeface="Arial" charset="0"/>
              </a:rPr>
              <a:t>гідрогену</a:t>
            </a:r>
            <a:r>
              <a:rPr lang="ru-RU" sz="2200" dirty="0">
                <a:solidFill>
                  <a:srgbClr val="000000"/>
                </a:solidFill>
                <a:latin typeface="Arial" charset="0"/>
              </a:rPr>
              <a:t>                 </a:t>
            </a:r>
            <a:r>
              <a:rPr lang="ru-RU" sz="2200" dirty="0" err="1">
                <a:solidFill>
                  <a:srgbClr val="000000"/>
                </a:solidFill>
                <a:latin typeface="Arial" charset="0"/>
              </a:rPr>
              <a:t>гідрогену</a:t>
            </a:r>
            <a:r>
              <a:rPr lang="ru-RU" sz="2200" dirty="0">
                <a:solidFill>
                  <a:srgbClr val="000000"/>
                </a:solidFill>
                <a:latin typeface="Arial" charset="0"/>
              </a:rPr>
              <a:t>                      </a:t>
            </a:r>
            <a:r>
              <a:rPr lang="ru-RU" sz="2200" dirty="0" err="1">
                <a:solidFill>
                  <a:srgbClr val="000000"/>
                </a:solidFill>
                <a:latin typeface="Arial" charset="0"/>
              </a:rPr>
              <a:t>гідрогену</a:t>
            </a:r>
            <a:r>
              <a:rPr lang="ru-RU" sz="2200" dirty="0">
                <a:solidFill>
                  <a:srgbClr val="000000"/>
                </a:solidFill>
                <a:latin typeface="Arial" charset="0"/>
              </a:rPr>
              <a:t>             </a:t>
            </a:r>
            <a:r>
              <a:rPr lang="ru-RU" sz="2200" dirty="0" err="1">
                <a:solidFill>
                  <a:srgbClr val="000000"/>
                </a:solidFill>
                <a:latin typeface="Arial" charset="0"/>
              </a:rPr>
              <a:t>гідрогену</a:t>
            </a:r>
            <a:endParaRPr lang="ru-RU" sz="2200" dirty="0">
              <a:solidFill>
                <a:srgbClr val="000000"/>
              </a:solidFill>
              <a:latin typeface="Arial" charset="0"/>
            </a:endParaRPr>
          </a:p>
          <a:p>
            <a:pPr marL="0" indent="0">
              <a:spcBef>
                <a:spcPct val="0"/>
              </a:spcBef>
              <a:buFont typeface="Arial" pitchFamily="34" charset="0"/>
              <a:buNone/>
              <a:defRPr/>
            </a:pPr>
            <a:r>
              <a:rPr lang="ru-RU" sz="2200" dirty="0">
                <a:solidFill>
                  <a:srgbClr val="000000"/>
                </a:solidFill>
                <a:latin typeface="Arial" charset="0"/>
              </a:rPr>
              <a:t>    - О – Н ………….</a:t>
            </a:r>
            <a:r>
              <a:rPr lang="en-US" sz="2200" dirty="0">
                <a:solidFill>
                  <a:srgbClr val="000000"/>
                </a:solidFill>
                <a:latin typeface="Arial" charset="0"/>
              </a:rPr>
              <a:t>N</a:t>
            </a:r>
            <a:r>
              <a:rPr lang="ru-RU" sz="2200" dirty="0">
                <a:solidFill>
                  <a:srgbClr val="000000"/>
                </a:solidFill>
                <a:latin typeface="Arial" charset="0"/>
              </a:rPr>
              <a:t>-                                         - </a:t>
            </a:r>
            <a:r>
              <a:rPr lang="en-US" sz="2200" dirty="0">
                <a:solidFill>
                  <a:srgbClr val="000000"/>
                </a:solidFill>
                <a:latin typeface="Arial" charset="0"/>
              </a:rPr>
              <a:t>N</a:t>
            </a:r>
            <a:r>
              <a:rPr lang="ru-RU" sz="2200" dirty="0">
                <a:solidFill>
                  <a:srgbClr val="000000"/>
                </a:solidFill>
                <a:latin typeface="Arial" charset="0"/>
              </a:rPr>
              <a:t> – </a:t>
            </a:r>
            <a:r>
              <a:rPr lang="en-US" sz="2200" dirty="0">
                <a:solidFill>
                  <a:srgbClr val="000000"/>
                </a:solidFill>
                <a:latin typeface="Arial" charset="0"/>
              </a:rPr>
              <a:t>H</a:t>
            </a:r>
            <a:r>
              <a:rPr lang="ru-RU" sz="2200" dirty="0">
                <a:solidFill>
                  <a:srgbClr val="000000"/>
                </a:solidFill>
                <a:latin typeface="Arial" charset="0"/>
              </a:rPr>
              <a:t>……….</a:t>
            </a:r>
            <a:r>
              <a:rPr lang="en-US" sz="2200" dirty="0">
                <a:solidFill>
                  <a:srgbClr val="000000"/>
                </a:solidFill>
                <a:latin typeface="Arial" charset="0"/>
              </a:rPr>
              <a:t>O</a:t>
            </a:r>
            <a:r>
              <a:rPr lang="ru-RU" sz="2200" dirty="0">
                <a:solidFill>
                  <a:srgbClr val="000000"/>
                </a:solidFill>
                <a:latin typeface="Arial" charset="0"/>
              </a:rPr>
              <a:t> –</a:t>
            </a:r>
          </a:p>
          <a:p>
            <a:pPr marL="0" indent="0">
              <a:spcBef>
                <a:spcPct val="0"/>
              </a:spcBef>
              <a:buFont typeface="Arial" pitchFamily="34" charset="0"/>
              <a:buNone/>
              <a:defRPr/>
            </a:pPr>
            <a:endParaRPr lang="ru-RU" sz="2200" dirty="0">
              <a:solidFill>
                <a:srgbClr val="000000"/>
              </a:solidFill>
              <a:latin typeface="Arial" charset="0"/>
            </a:endParaRPr>
          </a:p>
          <a:p>
            <a:pPr marL="0" indent="0">
              <a:spcBef>
                <a:spcPct val="0"/>
              </a:spcBef>
              <a:buFont typeface="Arial" pitchFamily="34" charset="0"/>
              <a:buNone/>
              <a:defRPr/>
            </a:pPr>
            <a:r>
              <a:rPr lang="ru-RU" sz="2200" dirty="0">
                <a:solidFill>
                  <a:srgbClr val="000000"/>
                </a:solidFill>
                <a:latin typeface="Arial" charset="0"/>
              </a:rPr>
              <a:t> 2. </a:t>
            </a:r>
            <a:r>
              <a:rPr lang="ru-RU" sz="2200" dirty="0" err="1">
                <a:solidFill>
                  <a:srgbClr val="000000"/>
                </a:solidFill>
                <a:latin typeface="Arial" charset="0"/>
              </a:rPr>
              <a:t>Між</a:t>
            </a:r>
            <a:r>
              <a:rPr lang="ru-RU" sz="22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ru-RU" sz="2200" dirty="0" err="1">
                <a:solidFill>
                  <a:srgbClr val="000000"/>
                </a:solidFill>
                <a:latin typeface="Arial" charset="0"/>
              </a:rPr>
              <a:t>зарядженими</a:t>
            </a:r>
            <a:r>
              <a:rPr lang="ru-RU" sz="22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ru-RU" sz="2200" dirty="0" err="1">
                <a:solidFill>
                  <a:srgbClr val="000000"/>
                </a:solidFill>
                <a:latin typeface="Arial" charset="0"/>
              </a:rPr>
              <a:t>групами</a:t>
            </a:r>
            <a:r>
              <a:rPr lang="ru-RU" sz="22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ru-RU" sz="2200" dirty="0" err="1">
                <a:solidFill>
                  <a:srgbClr val="000000"/>
                </a:solidFill>
                <a:latin typeface="Arial" charset="0"/>
              </a:rPr>
              <a:t>субстратів</a:t>
            </a:r>
            <a:r>
              <a:rPr lang="ru-RU" sz="2200" dirty="0">
                <a:solidFill>
                  <a:srgbClr val="000000"/>
                </a:solidFill>
                <a:latin typeface="Arial" charset="0"/>
              </a:rPr>
              <a:t> в </a:t>
            </a:r>
            <a:r>
              <a:rPr lang="ru-RU" sz="2200" dirty="0" err="1">
                <a:solidFill>
                  <a:srgbClr val="000000"/>
                </a:solidFill>
                <a:latin typeface="Arial" charset="0"/>
              </a:rPr>
              <a:t>результаті</a:t>
            </a:r>
            <a:r>
              <a:rPr lang="ru-RU" sz="22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ru-RU" sz="2200" dirty="0" err="1">
                <a:solidFill>
                  <a:srgbClr val="000000"/>
                </a:solidFill>
                <a:latin typeface="Arial" charset="0"/>
              </a:rPr>
              <a:t>електростатичної</a:t>
            </a:r>
            <a:r>
              <a:rPr lang="ru-RU" sz="22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ru-RU" sz="2200" dirty="0" err="1">
                <a:solidFill>
                  <a:srgbClr val="000000"/>
                </a:solidFill>
                <a:latin typeface="Arial" charset="0"/>
              </a:rPr>
              <a:t>взаємодії</a:t>
            </a:r>
            <a:r>
              <a:rPr lang="ru-RU" sz="22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ru-RU" sz="2200" dirty="0" err="1">
                <a:solidFill>
                  <a:srgbClr val="000000"/>
                </a:solidFill>
                <a:latin typeface="Arial" charset="0"/>
              </a:rPr>
              <a:t>утворюється</a:t>
            </a:r>
            <a:r>
              <a:rPr lang="ru-RU" sz="22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ru-RU" sz="2200" dirty="0" err="1">
                <a:solidFill>
                  <a:srgbClr val="000000"/>
                </a:solidFill>
                <a:latin typeface="Arial" charset="0"/>
              </a:rPr>
              <a:t>іонний</a:t>
            </a:r>
            <a:r>
              <a:rPr lang="ru-RU" sz="22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ru-RU" sz="2200" dirty="0" err="1">
                <a:solidFill>
                  <a:srgbClr val="000000"/>
                </a:solidFill>
                <a:latin typeface="Arial" charset="0"/>
              </a:rPr>
              <a:t>зв'язок</a:t>
            </a:r>
            <a:r>
              <a:rPr lang="ru-RU" sz="2200" dirty="0">
                <a:solidFill>
                  <a:srgbClr val="000000"/>
                </a:solidFill>
                <a:latin typeface="Arial" charset="0"/>
              </a:rPr>
              <a:t> (</a:t>
            </a:r>
            <a:r>
              <a:rPr lang="ru-RU" sz="2200" dirty="0" err="1">
                <a:solidFill>
                  <a:srgbClr val="000000"/>
                </a:solidFill>
                <a:latin typeface="Arial" charset="0"/>
              </a:rPr>
              <a:t>сольовий</a:t>
            </a:r>
            <a:r>
              <a:rPr lang="ru-RU" sz="2200" dirty="0">
                <a:solidFill>
                  <a:srgbClr val="000000"/>
                </a:solidFill>
                <a:latin typeface="Arial" charset="0"/>
              </a:rPr>
              <a:t>)-</a:t>
            </a:r>
            <a:r>
              <a:rPr lang="en-US" sz="22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uk-UA" sz="2200" dirty="0">
                <a:solidFill>
                  <a:srgbClr val="006600"/>
                </a:solidFill>
                <a:latin typeface="Arial" charset="0"/>
              </a:rPr>
              <a:t>зв’язування </a:t>
            </a:r>
            <a:r>
              <a:rPr lang="uk-UA" sz="2200" dirty="0" err="1">
                <a:solidFill>
                  <a:srgbClr val="006600"/>
                </a:solidFill>
                <a:latin typeface="Arial" charset="0"/>
              </a:rPr>
              <a:t>гліцил</a:t>
            </a:r>
            <a:r>
              <a:rPr lang="uk-UA" sz="2200" dirty="0">
                <a:solidFill>
                  <a:srgbClr val="006600"/>
                </a:solidFill>
                <a:latin typeface="Arial" charset="0"/>
              </a:rPr>
              <a:t>-</a:t>
            </a:r>
            <a:r>
              <a:rPr lang="en-US" sz="2200" dirty="0">
                <a:solidFill>
                  <a:srgbClr val="006600"/>
                </a:solidFill>
                <a:latin typeface="Arial" charset="0"/>
              </a:rPr>
              <a:t>L</a:t>
            </a:r>
            <a:r>
              <a:rPr lang="uk-UA" sz="2200" dirty="0">
                <a:solidFill>
                  <a:srgbClr val="006600"/>
                </a:solidFill>
                <a:latin typeface="Arial" charset="0"/>
              </a:rPr>
              <a:t>-</a:t>
            </a:r>
            <a:r>
              <a:rPr lang="uk-UA" sz="2200" dirty="0" err="1">
                <a:solidFill>
                  <a:srgbClr val="006600"/>
                </a:solidFill>
                <a:latin typeface="Arial" charset="0"/>
              </a:rPr>
              <a:t>тірозину</a:t>
            </a:r>
            <a:r>
              <a:rPr lang="uk-UA" sz="2200" dirty="0">
                <a:solidFill>
                  <a:srgbClr val="006600"/>
                </a:solidFill>
                <a:latin typeface="Arial" charset="0"/>
              </a:rPr>
              <a:t> з </a:t>
            </a:r>
            <a:r>
              <a:rPr lang="uk-UA" sz="2200" dirty="0" err="1">
                <a:solidFill>
                  <a:srgbClr val="006600"/>
                </a:solidFill>
                <a:latin typeface="Arial" charset="0"/>
              </a:rPr>
              <a:t>карбоксипептидазою</a:t>
            </a:r>
            <a:r>
              <a:rPr lang="uk-UA" sz="2200" dirty="0">
                <a:solidFill>
                  <a:srgbClr val="006600"/>
                </a:solidFill>
                <a:latin typeface="Arial" charset="0"/>
              </a:rPr>
              <a:t> А – протеолітичним ферментом, який відщеплює С-кінцеві залишки амінокислот.</a:t>
            </a:r>
          </a:p>
          <a:p>
            <a:pPr marL="0" indent="0">
              <a:spcBef>
                <a:spcPct val="0"/>
              </a:spcBef>
              <a:buFont typeface="Arial" pitchFamily="34" charset="0"/>
              <a:buNone/>
              <a:defRPr/>
            </a:pPr>
            <a:endParaRPr lang="ru-RU" sz="2200" dirty="0">
              <a:solidFill>
                <a:srgbClr val="006600"/>
              </a:solidFill>
              <a:latin typeface="Arial" charset="0"/>
            </a:endParaRPr>
          </a:p>
          <a:p>
            <a:pPr marL="0" indent="0">
              <a:spcBef>
                <a:spcPct val="0"/>
              </a:spcBef>
              <a:buFont typeface="Arial" pitchFamily="34" charset="0"/>
              <a:buNone/>
              <a:defRPr/>
            </a:pPr>
            <a:r>
              <a:rPr lang="ru-RU" sz="2200" dirty="0">
                <a:solidFill>
                  <a:srgbClr val="000000"/>
                </a:solidFill>
                <a:latin typeface="Arial" charset="0"/>
              </a:rPr>
              <a:t> 3. </a:t>
            </a:r>
            <a:r>
              <a:rPr lang="ru-RU" sz="2200" dirty="0">
                <a:solidFill>
                  <a:srgbClr val="333399"/>
                </a:solidFill>
                <a:latin typeface="Arial" charset="0"/>
              </a:rPr>
              <a:t>Ван-дер-</a:t>
            </a:r>
            <a:r>
              <a:rPr lang="ru-RU" sz="2200" dirty="0" err="1">
                <a:solidFill>
                  <a:srgbClr val="333399"/>
                </a:solidFill>
                <a:latin typeface="Arial" charset="0"/>
              </a:rPr>
              <a:t>ваальсові</a:t>
            </a:r>
            <a:r>
              <a:rPr lang="ru-RU" sz="22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ru-RU" sz="2200" dirty="0" err="1">
                <a:solidFill>
                  <a:srgbClr val="000000"/>
                </a:solidFill>
                <a:latin typeface="Arial" charset="0"/>
              </a:rPr>
              <a:t>взаємодії</a:t>
            </a:r>
            <a:r>
              <a:rPr lang="ru-RU" sz="22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ru-RU" sz="2200" dirty="0" err="1">
                <a:solidFill>
                  <a:srgbClr val="000000"/>
                </a:solidFill>
                <a:latin typeface="Arial" charset="0"/>
              </a:rPr>
              <a:t>грають</a:t>
            </a:r>
            <a:r>
              <a:rPr lang="ru-RU" sz="22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ru-RU" sz="2200" dirty="0" err="1">
                <a:solidFill>
                  <a:srgbClr val="000000"/>
                </a:solidFill>
                <a:latin typeface="Arial" charset="0"/>
              </a:rPr>
              <a:t>важливу</a:t>
            </a:r>
            <a:r>
              <a:rPr lang="ru-RU" sz="2200" dirty="0">
                <a:solidFill>
                  <a:srgbClr val="000000"/>
                </a:solidFill>
                <a:latin typeface="Arial" charset="0"/>
              </a:rPr>
              <a:t> роль в </a:t>
            </a:r>
            <a:r>
              <a:rPr lang="ru-RU" sz="2200" dirty="0" err="1">
                <a:solidFill>
                  <a:srgbClr val="000000"/>
                </a:solidFill>
                <a:latin typeface="Arial" charset="0"/>
              </a:rPr>
              <a:t>випадках</a:t>
            </a:r>
            <a:r>
              <a:rPr lang="ru-RU" sz="22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ru-RU" sz="2200" dirty="0" err="1">
                <a:solidFill>
                  <a:srgbClr val="000000"/>
                </a:solidFill>
                <a:latin typeface="Arial" charset="0"/>
              </a:rPr>
              <a:t>стеричної</a:t>
            </a:r>
            <a:r>
              <a:rPr lang="ru-RU" sz="22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ru-RU" sz="2200" dirty="0" err="1">
                <a:solidFill>
                  <a:srgbClr val="000000"/>
                </a:solidFill>
                <a:latin typeface="Arial" charset="0"/>
              </a:rPr>
              <a:t>комплементарності</a:t>
            </a:r>
            <a:r>
              <a:rPr lang="ru-RU" sz="2200" dirty="0">
                <a:solidFill>
                  <a:srgbClr val="000000"/>
                </a:solidFill>
                <a:latin typeface="Arial" charset="0"/>
              </a:rPr>
              <a:t>. </a:t>
            </a:r>
            <a:r>
              <a:rPr lang="ru-RU" sz="2200" dirty="0" err="1">
                <a:solidFill>
                  <a:srgbClr val="000000"/>
                </a:solidFill>
                <a:latin typeface="Arial" charset="0"/>
              </a:rPr>
              <a:t>Розподіл</a:t>
            </a:r>
            <a:r>
              <a:rPr lang="ru-RU" sz="22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ru-RU" sz="2200" dirty="0" err="1">
                <a:solidFill>
                  <a:srgbClr val="000000"/>
                </a:solidFill>
                <a:latin typeface="Arial" charset="0"/>
              </a:rPr>
              <a:t>електронної</a:t>
            </a:r>
            <a:r>
              <a:rPr lang="ru-RU" sz="22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ru-RU" sz="2200" dirty="0" err="1">
                <a:solidFill>
                  <a:srgbClr val="000000"/>
                </a:solidFill>
                <a:latin typeface="Arial" charset="0"/>
              </a:rPr>
              <a:t>густини</a:t>
            </a:r>
            <a:r>
              <a:rPr lang="ru-RU" sz="2200" dirty="0">
                <a:solidFill>
                  <a:srgbClr val="000000"/>
                </a:solidFill>
                <a:latin typeface="Arial" charset="0"/>
              </a:rPr>
              <a:t> в </a:t>
            </a:r>
            <a:r>
              <a:rPr lang="ru-RU" sz="2200" dirty="0" err="1">
                <a:solidFill>
                  <a:srgbClr val="000000"/>
                </a:solidFill>
                <a:latin typeface="Arial" charset="0"/>
              </a:rPr>
              <a:t>молекулі</a:t>
            </a:r>
            <a:r>
              <a:rPr lang="ru-RU" sz="22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ru-RU" sz="2200" dirty="0" err="1">
                <a:solidFill>
                  <a:srgbClr val="000000"/>
                </a:solidFill>
                <a:latin typeface="Arial" charset="0"/>
              </a:rPr>
              <a:t>змінюється</a:t>
            </a:r>
            <a:r>
              <a:rPr lang="ru-RU" sz="2200" dirty="0">
                <a:solidFill>
                  <a:srgbClr val="000000"/>
                </a:solidFill>
                <a:latin typeface="Arial" charset="0"/>
              </a:rPr>
              <a:t> в </a:t>
            </a:r>
            <a:r>
              <a:rPr lang="ru-RU" sz="2200" dirty="0" err="1">
                <a:solidFill>
                  <a:srgbClr val="000000"/>
                </a:solidFill>
                <a:latin typeface="Arial" charset="0"/>
              </a:rPr>
              <a:t>часі</a:t>
            </a:r>
            <a:r>
              <a:rPr lang="ru-RU" sz="2200" dirty="0">
                <a:solidFill>
                  <a:srgbClr val="000000"/>
                </a:solidFill>
                <a:latin typeface="Arial" charset="0"/>
              </a:rPr>
              <a:t> і при </a:t>
            </a:r>
            <a:r>
              <a:rPr lang="ru-RU" sz="2200" dirty="0" err="1">
                <a:solidFill>
                  <a:srgbClr val="000000"/>
                </a:solidFill>
                <a:latin typeface="Arial" charset="0"/>
              </a:rPr>
              <a:t>зближенні</a:t>
            </a:r>
            <a:r>
              <a:rPr lang="ru-RU" sz="2200" dirty="0">
                <a:solidFill>
                  <a:srgbClr val="000000"/>
                </a:solidFill>
                <a:latin typeface="Arial" charset="0"/>
              </a:rPr>
              <a:t> 2-х молекул </a:t>
            </a:r>
            <a:r>
              <a:rPr lang="ru-RU" sz="2200" dirty="0" err="1">
                <a:solidFill>
                  <a:srgbClr val="000000"/>
                </a:solidFill>
                <a:latin typeface="Arial" charset="0"/>
              </a:rPr>
              <a:t>відбувається</a:t>
            </a:r>
            <a:r>
              <a:rPr lang="ru-RU" sz="22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ru-RU" sz="2200" dirty="0" err="1">
                <a:solidFill>
                  <a:srgbClr val="000000"/>
                </a:solidFill>
                <a:latin typeface="Arial" charset="0"/>
              </a:rPr>
              <a:t>взаємний</a:t>
            </a:r>
            <a:r>
              <a:rPr lang="ru-RU" sz="22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ru-RU" sz="2200" dirty="0" err="1">
                <a:solidFill>
                  <a:srgbClr val="000000"/>
                </a:solidFill>
                <a:latin typeface="Arial" charset="0"/>
              </a:rPr>
              <a:t>вплив</a:t>
            </a:r>
            <a:r>
              <a:rPr lang="ru-RU" sz="2200" dirty="0">
                <a:solidFill>
                  <a:srgbClr val="000000"/>
                </a:solidFill>
                <a:latin typeface="Arial" charset="0"/>
              </a:rPr>
              <a:t> на </a:t>
            </a:r>
            <a:r>
              <a:rPr lang="ru-RU" sz="2200" dirty="0" err="1">
                <a:solidFill>
                  <a:srgbClr val="000000"/>
                </a:solidFill>
                <a:latin typeface="Arial" charset="0"/>
              </a:rPr>
              <a:t>електронну</a:t>
            </a:r>
            <a:r>
              <a:rPr lang="ru-RU" sz="22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ru-RU" sz="2200" dirty="0" err="1">
                <a:solidFill>
                  <a:srgbClr val="000000"/>
                </a:solidFill>
                <a:latin typeface="Arial" charset="0"/>
              </a:rPr>
              <a:t>конфігурацію</a:t>
            </a:r>
            <a:r>
              <a:rPr lang="ru-RU" sz="22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ru-RU" sz="2200" dirty="0" err="1">
                <a:solidFill>
                  <a:srgbClr val="000000"/>
                </a:solidFill>
                <a:latin typeface="Arial" charset="0"/>
              </a:rPr>
              <a:t>обох</a:t>
            </a:r>
            <a:r>
              <a:rPr lang="ru-RU" sz="2200" dirty="0">
                <a:solidFill>
                  <a:srgbClr val="000000"/>
                </a:solidFill>
                <a:latin typeface="Arial" charset="0"/>
              </a:rPr>
              <a:t> молекул</a:t>
            </a:r>
            <a:r>
              <a:rPr lang="ru-RU" sz="2000" dirty="0">
                <a:solidFill>
                  <a:srgbClr val="000000"/>
                </a:solidFill>
                <a:latin typeface="Arial" charset="0"/>
              </a:rPr>
              <a:t>.</a:t>
            </a:r>
            <a:endParaRPr lang="ru-RU" sz="2000" dirty="0">
              <a:solidFill>
                <a:srgbClr val="990033"/>
              </a:solidFill>
              <a:latin typeface="Arial" charset="0"/>
            </a:endParaRP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08609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11175" y="304007"/>
            <a:ext cx="8229600" cy="633412"/>
          </a:xfrm>
        </p:spPr>
        <p:txBody>
          <a:bodyPr rtlCol="0"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3100" b="1" dirty="0">
                <a:solidFill>
                  <a:srgbClr val="C00000"/>
                </a:solidFill>
              </a:rPr>
              <a:t>МЕХАНІЗМИ СКЛАДНИХ ХІМІЧНИХ ПРОЦЕСІВ: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950" y="620713"/>
            <a:ext cx="9036050" cy="6237287"/>
          </a:xfrm>
        </p:spPr>
        <p:txBody>
          <a:bodyPr rtlCol="0">
            <a:normAutofit/>
          </a:bodyPr>
          <a:lstStyle/>
          <a:p>
            <a:pPr marL="0" indent="0">
              <a:spcBef>
                <a:spcPct val="0"/>
              </a:spcBef>
              <a:buFont typeface="Arial" pitchFamily="34" charset="0"/>
              <a:buNone/>
              <a:defRPr/>
            </a:pPr>
            <a:r>
              <a:rPr lang="ru-RU" sz="2400" dirty="0">
                <a:solidFill>
                  <a:srgbClr val="333399"/>
                </a:solidFill>
                <a:latin typeface="Arial" charset="0"/>
              </a:rPr>
              <a:t>- </a:t>
            </a:r>
            <a:r>
              <a:rPr lang="ru-RU" sz="2400" dirty="0" err="1">
                <a:solidFill>
                  <a:srgbClr val="333399"/>
                </a:solidFill>
                <a:latin typeface="Arial" charset="0"/>
              </a:rPr>
              <a:t>послідовний</a:t>
            </a:r>
            <a:r>
              <a:rPr lang="uk-UA" sz="2400" dirty="0">
                <a:solidFill>
                  <a:srgbClr val="333399"/>
                </a:solidFill>
                <a:latin typeface="Arial" charset="0"/>
              </a:rPr>
              <a:t> </a:t>
            </a:r>
            <a:r>
              <a:rPr lang="uk-UA" sz="2000" dirty="0">
                <a:solidFill>
                  <a:srgbClr val="000000"/>
                </a:solidFill>
                <a:latin typeface="Arial" charset="0"/>
              </a:rPr>
              <a:t> (реакції гідролізу): </a:t>
            </a:r>
            <a:endParaRPr lang="ru-RU" sz="2000" b="1" dirty="0">
              <a:solidFill>
                <a:srgbClr val="000000"/>
              </a:solidFill>
              <a:latin typeface="Arial" charset="0"/>
            </a:endParaRPr>
          </a:p>
          <a:p>
            <a:pPr marL="0" indent="0" algn="ctr">
              <a:spcBef>
                <a:spcPct val="0"/>
              </a:spcBef>
              <a:buFont typeface="Arial" pitchFamily="34" charset="0"/>
              <a:buNone/>
              <a:defRPr/>
            </a:pPr>
            <a:r>
              <a:rPr lang="ru-RU" sz="2000" b="1" dirty="0">
                <a:solidFill>
                  <a:srgbClr val="000000"/>
                </a:solidFill>
                <a:latin typeface="Arial" charset="0"/>
              </a:rPr>
              <a:t>А </a:t>
            </a:r>
            <a:r>
              <a:rPr lang="ru-RU" sz="2000" b="1" dirty="0">
                <a:solidFill>
                  <a:srgbClr val="000000"/>
                </a:solidFill>
                <a:latin typeface="Arial" charset="0"/>
                <a:sym typeface="Symbol" pitchFamily="18" charset="2"/>
              </a:rPr>
              <a:t></a:t>
            </a:r>
            <a:r>
              <a:rPr lang="ru-RU" sz="2000" b="1" dirty="0">
                <a:solidFill>
                  <a:srgbClr val="000000"/>
                </a:solidFill>
                <a:latin typeface="Arial" charset="0"/>
              </a:rPr>
              <a:t> В </a:t>
            </a:r>
            <a:r>
              <a:rPr lang="ru-RU" sz="2000" b="1" dirty="0">
                <a:solidFill>
                  <a:srgbClr val="000000"/>
                </a:solidFill>
                <a:latin typeface="Arial" charset="0"/>
                <a:sym typeface="Symbol" pitchFamily="18" charset="2"/>
              </a:rPr>
              <a:t></a:t>
            </a:r>
            <a:r>
              <a:rPr lang="ru-RU" sz="2000" b="1" dirty="0">
                <a:solidFill>
                  <a:srgbClr val="000000"/>
                </a:solidFill>
                <a:latin typeface="Arial" charset="0"/>
              </a:rPr>
              <a:t> С …</a:t>
            </a:r>
            <a:endParaRPr lang="ru-RU" sz="2000" dirty="0">
              <a:solidFill>
                <a:srgbClr val="000000"/>
              </a:solidFill>
              <a:latin typeface="Arial" charset="0"/>
            </a:endParaRPr>
          </a:p>
          <a:p>
            <a:pPr marL="0" indent="0">
              <a:spcBef>
                <a:spcPct val="0"/>
              </a:spcBef>
              <a:buFontTx/>
              <a:buChar char="-"/>
              <a:defRPr/>
            </a:pPr>
            <a:r>
              <a:rPr lang="ru-RU" sz="2400" dirty="0" err="1">
                <a:solidFill>
                  <a:srgbClr val="333399"/>
                </a:solidFill>
                <a:latin typeface="Arial" charset="0"/>
              </a:rPr>
              <a:t>паралельний</a:t>
            </a:r>
            <a:r>
              <a:rPr lang="uk-UA" sz="2000" dirty="0">
                <a:solidFill>
                  <a:srgbClr val="000000"/>
                </a:solidFill>
                <a:latin typeface="Arial" charset="0"/>
              </a:rPr>
              <a:t> ( </a:t>
            </a:r>
            <a:r>
              <a:rPr lang="uk-UA" sz="2000" dirty="0" err="1">
                <a:solidFill>
                  <a:srgbClr val="000000"/>
                </a:solidFill>
                <a:latin typeface="Arial" charset="0"/>
              </a:rPr>
              <a:t>гліколітичний</a:t>
            </a:r>
            <a:r>
              <a:rPr lang="uk-UA" sz="2000" dirty="0">
                <a:solidFill>
                  <a:srgbClr val="000000"/>
                </a:solidFill>
                <a:latin typeface="Arial" charset="0"/>
              </a:rPr>
              <a:t> шлях: глюкоза </a:t>
            </a:r>
            <a:r>
              <a:rPr lang="ru-RU" sz="1600" b="1" dirty="0">
                <a:solidFill>
                  <a:srgbClr val="000000"/>
                </a:solidFill>
                <a:latin typeface="Arial" charset="0"/>
                <a:sym typeface="Symbol" pitchFamily="18" charset="2"/>
              </a:rPr>
              <a:t></a:t>
            </a:r>
            <a:r>
              <a:rPr lang="uk-UA" sz="1600" b="1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uk-UA" sz="2000" dirty="0" err="1">
                <a:solidFill>
                  <a:srgbClr val="000000"/>
                </a:solidFill>
                <a:latin typeface="Arial" charset="0"/>
              </a:rPr>
              <a:t>піровиноградна</a:t>
            </a:r>
            <a:r>
              <a:rPr lang="uk-UA" sz="2000" dirty="0">
                <a:solidFill>
                  <a:srgbClr val="000000"/>
                </a:solidFill>
                <a:latin typeface="Arial" charset="0"/>
              </a:rPr>
              <a:t> кислота </a:t>
            </a:r>
            <a:r>
              <a:rPr lang="ru-RU" sz="1600" b="1" dirty="0">
                <a:solidFill>
                  <a:srgbClr val="000000"/>
                </a:solidFill>
                <a:latin typeface="Arial" charset="0"/>
                <a:sym typeface="Symbol" pitchFamily="18" charset="2"/>
              </a:rPr>
              <a:t></a:t>
            </a:r>
            <a:r>
              <a:rPr lang="uk-UA" sz="2000" dirty="0">
                <a:solidFill>
                  <a:srgbClr val="000000"/>
                </a:solidFill>
                <a:latin typeface="Arial" charset="0"/>
              </a:rPr>
              <a:t> цикл Кребса; </a:t>
            </a:r>
          </a:p>
          <a:p>
            <a:pPr marL="0" indent="0">
              <a:spcBef>
                <a:spcPct val="0"/>
              </a:spcBef>
              <a:buFontTx/>
              <a:buChar char="-"/>
              <a:defRPr/>
            </a:pPr>
            <a:r>
              <a:rPr lang="uk-UA" sz="2000" dirty="0">
                <a:solidFill>
                  <a:srgbClr val="000000"/>
                </a:solidFill>
                <a:latin typeface="Arial" charset="0"/>
              </a:rPr>
              <a:t> глюкоза </a:t>
            </a:r>
            <a:r>
              <a:rPr lang="ru-RU" sz="1600" b="1" dirty="0">
                <a:solidFill>
                  <a:srgbClr val="000000"/>
                </a:solidFill>
                <a:latin typeface="Arial" charset="0"/>
                <a:sym typeface="Symbol" pitchFamily="18" charset="2"/>
              </a:rPr>
              <a:t></a:t>
            </a:r>
            <a:r>
              <a:rPr lang="uk-UA" sz="20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ru-RU" sz="2000" dirty="0" err="1">
                <a:solidFill>
                  <a:srgbClr val="000000"/>
                </a:solidFill>
                <a:latin typeface="Arial" charset="0"/>
              </a:rPr>
              <a:t>гексозомонофосфатний</a:t>
            </a:r>
            <a:r>
              <a:rPr lang="ru-RU" sz="2000" dirty="0">
                <a:solidFill>
                  <a:srgbClr val="000000"/>
                </a:solidFill>
                <a:latin typeface="Arial" charset="0"/>
              </a:rPr>
              <a:t> шлях)</a:t>
            </a:r>
            <a:r>
              <a:rPr lang="uk-UA" sz="2000" dirty="0">
                <a:solidFill>
                  <a:srgbClr val="000000"/>
                </a:solidFill>
                <a:latin typeface="Arial" charset="0"/>
              </a:rPr>
              <a:t>;</a:t>
            </a:r>
          </a:p>
          <a:p>
            <a:pPr marL="0" indent="0">
              <a:spcBef>
                <a:spcPct val="0"/>
              </a:spcBef>
              <a:buFontTx/>
              <a:buChar char="-"/>
              <a:defRPr/>
            </a:pPr>
            <a:endParaRPr lang="uk-UA" sz="2000" dirty="0">
              <a:solidFill>
                <a:srgbClr val="000000"/>
              </a:solidFill>
              <a:latin typeface="Arial" charset="0"/>
            </a:endParaRPr>
          </a:p>
          <a:p>
            <a:pPr marL="0" indent="0">
              <a:spcBef>
                <a:spcPct val="0"/>
              </a:spcBef>
              <a:buFont typeface="Arial" pitchFamily="34" charset="0"/>
              <a:buNone/>
              <a:defRPr/>
            </a:pPr>
            <a:r>
              <a:rPr lang="ru-RU" sz="2000" dirty="0">
                <a:solidFill>
                  <a:srgbClr val="000000"/>
                </a:solidFill>
                <a:latin typeface="Arial" charset="0"/>
              </a:rPr>
              <a:t>  </a:t>
            </a:r>
            <a:r>
              <a:rPr lang="ru-RU" sz="2000" dirty="0" err="1">
                <a:solidFill>
                  <a:srgbClr val="000000"/>
                </a:solidFill>
                <a:latin typeface="Arial" charset="0"/>
              </a:rPr>
              <a:t>Розкладання</a:t>
            </a:r>
            <a:r>
              <a:rPr lang="ru-RU" sz="20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ru-RU" sz="2000" dirty="0" err="1">
                <a:solidFill>
                  <a:srgbClr val="000000"/>
                </a:solidFill>
                <a:latin typeface="Arial" charset="0"/>
              </a:rPr>
              <a:t>бертолетової</a:t>
            </a:r>
            <a:r>
              <a:rPr lang="ru-RU" sz="20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ru-RU" sz="2000" dirty="0" err="1">
                <a:solidFill>
                  <a:srgbClr val="000000"/>
                </a:solidFill>
                <a:latin typeface="Arial" charset="0"/>
              </a:rPr>
              <a:t>солі</a:t>
            </a:r>
            <a:r>
              <a:rPr lang="ru-RU" sz="20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2000" dirty="0" smtClean="0">
                <a:solidFill>
                  <a:srgbClr val="000000"/>
                </a:solidFill>
                <a:latin typeface="Arial" charset="0"/>
              </a:rPr>
              <a:t>KClO</a:t>
            </a:r>
            <a:r>
              <a:rPr lang="en-US" sz="2000" baseline="-25000" dirty="0" smtClean="0">
                <a:solidFill>
                  <a:srgbClr val="000000"/>
                </a:solidFill>
                <a:latin typeface="Arial" charset="0"/>
              </a:rPr>
              <a:t>3</a:t>
            </a:r>
            <a:r>
              <a:rPr lang="en-US" sz="2000" dirty="0" smtClean="0">
                <a:solidFill>
                  <a:srgbClr val="000000"/>
                </a:solidFill>
                <a:latin typeface="Arial" charset="0"/>
              </a:rPr>
              <a:t> </a:t>
            </a:r>
            <a:endParaRPr lang="ru-RU" sz="2000" dirty="0">
              <a:solidFill>
                <a:srgbClr val="000000"/>
              </a:solidFill>
              <a:latin typeface="Arial" charset="0"/>
            </a:endParaRPr>
          </a:p>
          <a:p>
            <a:pPr marL="0" indent="0">
              <a:spcBef>
                <a:spcPct val="0"/>
              </a:spcBef>
              <a:buFont typeface="Arial" pitchFamily="34" charset="0"/>
              <a:buNone/>
              <a:defRPr/>
            </a:pPr>
            <a:endParaRPr lang="ru-RU" sz="2000" dirty="0">
              <a:solidFill>
                <a:srgbClr val="000000"/>
              </a:solidFill>
              <a:latin typeface="Arial" charset="0"/>
            </a:endParaRPr>
          </a:p>
          <a:p>
            <a:pPr marL="0" indent="0">
              <a:spcBef>
                <a:spcPct val="0"/>
              </a:spcBef>
              <a:buFont typeface="Arial" pitchFamily="34" charset="0"/>
              <a:buNone/>
              <a:defRPr/>
            </a:pPr>
            <a:r>
              <a:rPr lang="ru-RU" sz="2000" dirty="0">
                <a:solidFill>
                  <a:srgbClr val="000000"/>
                </a:solidFill>
                <a:latin typeface="Arial" charset="0"/>
              </a:rPr>
              <a:t> - </a:t>
            </a:r>
            <a:r>
              <a:rPr lang="ru-RU" sz="2400" dirty="0" err="1">
                <a:solidFill>
                  <a:srgbClr val="333399"/>
                </a:solidFill>
                <a:latin typeface="Arial" charset="0"/>
              </a:rPr>
              <a:t>супряжений</a:t>
            </a:r>
            <a:r>
              <a:rPr lang="ru-RU" sz="2000" dirty="0">
                <a:solidFill>
                  <a:srgbClr val="000000"/>
                </a:solidFill>
                <a:latin typeface="Arial" charset="0"/>
              </a:rPr>
              <a:t> (</a:t>
            </a:r>
            <a:r>
              <a:rPr lang="ru-RU" sz="2000" dirty="0" err="1">
                <a:solidFill>
                  <a:srgbClr val="000000"/>
                </a:solidFill>
                <a:latin typeface="Arial" charset="0"/>
              </a:rPr>
              <a:t>тандемність</a:t>
            </a:r>
            <a:r>
              <a:rPr lang="ru-RU" sz="20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ru-RU" sz="2000" dirty="0" err="1">
                <a:solidFill>
                  <a:srgbClr val="000000"/>
                </a:solidFill>
                <a:latin typeface="Arial" charset="0"/>
              </a:rPr>
              <a:t>ендергонічних</a:t>
            </a:r>
            <a:r>
              <a:rPr lang="ru-RU" sz="2000" dirty="0">
                <a:solidFill>
                  <a:srgbClr val="000000"/>
                </a:solidFill>
                <a:latin typeface="Arial" charset="0"/>
              </a:rPr>
              <a:t> і </a:t>
            </a:r>
            <a:r>
              <a:rPr lang="ru-RU" sz="2000" dirty="0" err="1">
                <a:solidFill>
                  <a:srgbClr val="000000"/>
                </a:solidFill>
                <a:latin typeface="Arial" charset="0"/>
              </a:rPr>
              <a:t>екзергонічних</a:t>
            </a:r>
            <a:r>
              <a:rPr lang="ru-RU" sz="20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ru-RU" sz="2000" dirty="0" err="1">
                <a:solidFill>
                  <a:srgbClr val="000000"/>
                </a:solidFill>
                <a:latin typeface="Arial" charset="0"/>
              </a:rPr>
              <a:t>реакцій</a:t>
            </a:r>
            <a:r>
              <a:rPr lang="ru-RU" sz="2000" dirty="0">
                <a:solidFill>
                  <a:srgbClr val="000000"/>
                </a:solidFill>
                <a:latin typeface="Arial" charset="0"/>
              </a:rPr>
              <a:t> в </a:t>
            </a:r>
            <a:r>
              <a:rPr lang="ru-RU" sz="2000" dirty="0" err="1">
                <a:solidFill>
                  <a:srgbClr val="000000"/>
                </a:solidFill>
                <a:latin typeface="Arial" charset="0"/>
              </a:rPr>
              <a:t>організмі</a:t>
            </a:r>
            <a:r>
              <a:rPr lang="ru-RU" sz="2000" dirty="0">
                <a:solidFill>
                  <a:srgbClr val="000000"/>
                </a:solidFill>
                <a:latin typeface="Arial" charset="0"/>
              </a:rPr>
              <a:t>),  </a:t>
            </a:r>
            <a:r>
              <a:rPr lang="ru-RU" sz="2000" dirty="0" err="1">
                <a:solidFill>
                  <a:srgbClr val="000000"/>
                </a:solidFill>
                <a:latin typeface="Arial" charset="0"/>
              </a:rPr>
              <a:t>протікають</a:t>
            </a:r>
            <a:r>
              <a:rPr lang="ru-RU" sz="2000" dirty="0">
                <a:solidFill>
                  <a:srgbClr val="000000"/>
                </a:solidFill>
                <a:latin typeface="Arial" charset="0"/>
              </a:rPr>
              <a:t> за </a:t>
            </a:r>
            <a:r>
              <a:rPr lang="ru-RU" sz="2000" dirty="0" err="1">
                <a:solidFill>
                  <a:srgbClr val="000000"/>
                </a:solidFill>
                <a:latin typeface="Arial" charset="0"/>
              </a:rPr>
              <a:t>допомогою</a:t>
            </a:r>
            <a:r>
              <a:rPr lang="ru-RU" sz="20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ru-RU" sz="2000" dirty="0" err="1">
                <a:solidFill>
                  <a:srgbClr val="000000"/>
                </a:solidFill>
                <a:latin typeface="Arial" charset="0"/>
              </a:rPr>
              <a:t>інших</a:t>
            </a:r>
            <a:r>
              <a:rPr lang="ru-RU" sz="2000" dirty="0">
                <a:solidFill>
                  <a:srgbClr val="000000"/>
                </a:solidFill>
                <a:latin typeface="Arial" charset="0"/>
              </a:rPr>
              <a:t> : А+Б=М</a:t>
            </a:r>
          </a:p>
          <a:p>
            <a:pPr marL="0" indent="0">
              <a:spcBef>
                <a:spcPct val="0"/>
              </a:spcBef>
              <a:buFont typeface="Arial" pitchFamily="34" charset="0"/>
              <a:buNone/>
              <a:defRPr/>
            </a:pPr>
            <a:r>
              <a:rPr lang="ru-RU" sz="2000" dirty="0">
                <a:solidFill>
                  <a:srgbClr val="000000"/>
                </a:solidFill>
                <a:latin typeface="Arial" charset="0"/>
              </a:rPr>
              <a:t>                                                                           А+С=Н</a:t>
            </a:r>
          </a:p>
          <a:p>
            <a:pPr marL="0" indent="0">
              <a:spcBef>
                <a:spcPct val="0"/>
              </a:spcBef>
              <a:buFontTx/>
              <a:buChar char="-"/>
              <a:defRPr/>
            </a:pPr>
            <a:r>
              <a:rPr lang="ru-RU" sz="2400" dirty="0">
                <a:solidFill>
                  <a:srgbClr val="333399"/>
                </a:solidFill>
                <a:latin typeface="Arial" charset="0"/>
              </a:rPr>
              <a:t> </a:t>
            </a:r>
            <a:r>
              <a:rPr lang="ru-RU" sz="2400" dirty="0" err="1">
                <a:solidFill>
                  <a:srgbClr val="333399"/>
                </a:solidFill>
                <a:latin typeface="Arial" charset="0"/>
              </a:rPr>
              <a:t>ланцюговий</a:t>
            </a:r>
            <a:r>
              <a:rPr lang="ru-RU" sz="2000" dirty="0">
                <a:solidFill>
                  <a:srgbClr val="000000"/>
                </a:solidFill>
                <a:latin typeface="Arial" charset="0"/>
              </a:rPr>
              <a:t> (</a:t>
            </a:r>
            <a:r>
              <a:rPr lang="ru-RU" sz="2000" dirty="0" err="1">
                <a:solidFill>
                  <a:srgbClr val="000000"/>
                </a:solidFill>
                <a:latin typeface="Arial" charset="0"/>
              </a:rPr>
              <a:t>полягає</a:t>
            </a:r>
            <a:r>
              <a:rPr lang="ru-RU" sz="2000" dirty="0">
                <a:solidFill>
                  <a:srgbClr val="000000"/>
                </a:solidFill>
                <a:latin typeface="Arial" charset="0"/>
              </a:rPr>
              <a:t> в </a:t>
            </a:r>
            <a:r>
              <a:rPr lang="ru-RU" sz="2000" dirty="0" err="1">
                <a:solidFill>
                  <a:srgbClr val="000000"/>
                </a:solidFill>
                <a:latin typeface="Arial" charset="0"/>
              </a:rPr>
              <a:t>ряді</a:t>
            </a:r>
            <a:r>
              <a:rPr lang="ru-RU" sz="2000" dirty="0">
                <a:solidFill>
                  <a:srgbClr val="000000"/>
                </a:solidFill>
                <a:latin typeface="Arial" charset="0"/>
              </a:rPr>
              <a:t> регулярно </a:t>
            </a:r>
            <a:r>
              <a:rPr lang="ru-RU" sz="2000" dirty="0" err="1">
                <a:solidFill>
                  <a:srgbClr val="000000"/>
                </a:solidFill>
                <a:latin typeface="Arial" charset="0"/>
              </a:rPr>
              <a:t>повторюваних</a:t>
            </a:r>
            <a:r>
              <a:rPr lang="ru-RU" sz="20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ru-RU" sz="2000" dirty="0" err="1">
                <a:solidFill>
                  <a:srgbClr val="000000"/>
                </a:solidFill>
                <a:latin typeface="Arial" charset="0"/>
              </a:rPr>
              <a:t>елементарних</a:t>
            </a:r>
            <a:r>
              <a:rPr lang="ru-RU" sz="20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ru-RU" sz="2000" dirty="0" err="1">
                <a:solidFill>
                  <a:srgbClr val="000000"/>
                </a:solidFill>
                <a:latin typeface="Arial" charset="0"/>
              </a:rPr>
              <a:t>актів</a:t>
            </a:r>
            <a:r>
              <a:rPr lang="ru-RU" sz="2000" dirty="0">
                <a:solidFill>
                  <a:srgbClr val="000000"/>
                </a:solidFill>
                <a:latin typeface="Arial" charset="0"/>
              </a:rPr>
              <a:t> за </a:t>
            </a:r>
            <a:r>
              <a:rPr lang="ru-RU" sz="2000" dirty="0" err="1">
                <a:solidFill>
                  <a:srgbClr val="000000"/>
                </a:solidFill>
                <a:latin typeface="Arial" charset="0"/>
              </a:rPr>
              <a:t>участю</a:t>
            </a:r>
            <a:r>
              <a:rPr lang="ru-RU" sz="20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ru-RU" sz="2000" dirty="0" err="1">
                <a:solidFill>
                  <a:srgbClr val="000000"/>
                </a:solidFill>
                <a:latin typeface="Arial" charset="0"/>
              </a:rPr>
              <a:t>дуже</a:t>
            </a:r>
            <a:r>
              <a:rPr lang="ru-RU" sz="20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ru-RU" sz="2000" dirty="0" err="1">
                <a:solidFill>
                  <a:srgbClr val="000000"/>
                </a:solidFill>
                <a:latin typeface="Arial" charset="0"/>
              </a:rPr>
              <a:t>активних</a:t>
            </a:r>
            <a:r>
              <a:rPr lang="ru-RU" sz="20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ru-RU" sz="2000" dirty="0" err="1">
                <a:solidFill>
                  <a:srgbClr val="000000"/>
                </a:solidFill>
                <a:latin typeface="Arial" charset="0"/>
              </a:rPr>
              <a:t>частинок</a:t>
            </a:r>
            <a:r>
              <a:rPr lang="ru-RU" sz="2000" dirty="0">
                <a:solidFill>
                  <a:srgbClr val="000000"/>
                </a:solidFill>
                <a:latin typeface="Arial" charset="0"/>
              </a:rPr>
              <a:t> - </a:t>
            </a:r>
            <a:r>
              <a:rPr lang="ru-RU" sz="2000" dirty="0" err="1">
                <a:solidFill>
                  <a:srgbClr val="000000"/>
                </a:solidFill>
                <a:latin typeface="Arial" charset="0"/>
              </a:rPr>
              <a:t>вільних</a:t>
            </a:r>
            <a:r>
              <a:rPr lang="ru-RU" sz="20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ru-RU" sz="2000" dirty="0" err="1">
                <a:solidFill>
                  <a:srgbClr val="000000"/>
                </a:solidFill>
                <a:latin typeface="Arial" charset="0"/>
              </a:rPr>
              <a:t>радикалів</a:t>
            </a:r>
            <a:r>
              <a:rPr lang="ru-RU" sz="2000" dirty="0">
                <a:solidFill>
                  <a:srgbClr val="000000"/>
                </a:solidFill>
                <a:latin typeface="Arial" charset="0"/>
              </a:rPr>
              <a:t> - </a:t>
            </a:r>
            <a:r>
              <a:rPr lang="ru-RU" sz="2000" dirty="0" err="1">
                <a:solidFill>
                  <a:srgbClr val="000000"/>
                </a:solidFill>
                <a:latin typeface="Arial" charset="0"/>
              </a:rPr>
              <a:t>патологічні</a:t>
            </a:r>
            <a:r>
              <a:rPr lang="ru-RU" sz="20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ru-RU" sz="2000" dirty="0" err="1">
                <a:solidFill>
                  <a:srgbClr val="000000"/>
                </a:solidFill>
                <a:latin typeface="Arial" charset="0"/>
              </a:rPr>
              <a:t>явища</a:t>
            </a:r>
            <a:r>
              <a:rPr lang="ru-RU" sz="2000" dirty="0">
                <a:solidFill>
                  <a:srgbClr val="000000"/>
                </a:solidFill>
                <a:latin typeface="Arial" charset="0"/>
              </a:rPr>
              <a:t> в </a:t>
            </a:r>
            <a:r>
              <a:rPr lang="ru-RU" sz="2000" dirty="0" err="1">
                <a:solidFill>
                  <a:srgbClr val="000000"/>
                </a:solidFill>
                <a:latin typeface="Arial" charset="0"/>
              </a:rPr>
              <a:t>організмі</a:t>
            </a:r>
            <a:r>
              <a:rPr lang="ru-RU" sz="2000" dirty="0">
                <a:solidFill>
                  <a:srgbClr val="000000"/>
                </a:solidFill>
                <a:latin typeface="Arial" charset="0"/>
              </a:rPr>
              <a:t>: </a:t>
            </a:r>
            <a:r>
              <a:rPr lang="ru-RU" sz="2000" dirty="0" err="1">
                <a:solidFill>
                  <a:srgbClr val="000000"/>
                </a:solidFill>
                <a:latin typeface="Arial" charset="0"/>
              </a:rPr>
              <a:t>пероксидне</a:t>
            </a:r>
            <a:r>
              <a:rPr lang="ru-RU" sz="20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ru-RU" sz="2000" dirty="0" err="1">
                <a:solidFill>
                  <a:srgbClr val="000000"/>
                </a:solidFill>
                <a:latin typeface="Arial" charset="0"/>
              </a:rPr>
              <a:t>окиснення</a:t>
            </a:r>
            <a:r>
              <a:rPr lang="ru-RU" sz="20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ru-RU" sz="2000" dirty="0" err="1">
                <a:solidFill>
                  <a:srgbClr val="000000"/>
                </a:solidFill>
                <a:latin typeface="Arial" charset="0"/>
              </a:rPr>
              <a:t>ліпідів</a:t>
            </a:r>
            <a:r>
              <a:rPr lang="ru-RU" sz="2000" dirty="0">
                <a:solidFill>
                  <a:srgbClr val="000000"/>
                </a:solidFill>
                <a:latin typeface="Arial" charset="0"/>
              </a:rPr>
              <a:t>, </a:t>
            </a:r>
            <a:r>
              <a:rPr lang="ru-RU" sz="2000" dirty="0" err="1">
                <a:solidFill>
                  <a:srgbClr val="000000"/>
                </a:solidFill>
                <a:latin typeface="Arial" charset="0"/>
              </a:rPr>
              <a:t>руйнування</a:t>
            </a:r>
            <a:r>
              <a:rPr lang="ru-RU" sz="20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ru-RU" sz="2000" dirty="0" err="1">
                <a:solidFill>
                  <a:srgbClr val="000000"/>
                </a:solidFill>
                <a:latin typeface="Arial" charset="0"/>
              </a:rPr>
              <a:t>клітинних</a:t>
            </a:r>
            <a:r>
              <a:rPr lang="ru-RU" sz="2000" dirty="0">
                <a:solidFill>
                  <a:srgbClr val="000000"/>
                </a:solidFill>
                <a:latin typeface="Arial" charset="0"/>
              </a:rPr>
              <a:t> мембран при </a:t>
            </a:r>
            <a:r>
              <a:rPr lang="ru-RU" sz="2000" dirty="0" err="1">
                <a:solidFill>
                  <a:srgbClr val="000000"/>
                </a:solidFill>
                <a:latin typeface="Arial" charset="0"/>
              </a:rPr>
              <a:t>променевій</a:t>
            </a:r>
            <a:r>
              <a:rPr lang="ru-RU" sz="20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ru-RU" sz="2000" dirty="0" err="1">
                <a:solidFill>
                  <a:srgbClr val="000000"/>
                </a:solidFill>
                <a:latin typeface="Arial" charset="0"/>
              </a:rPr>
              <a:t>хворобі</a:t>
            </a:r>
            <a:r>
              <a:rPr lang="ru-RU" sz="2000" dirty="0">
                <a:solidFill>
                  <a:srgbClr val="000000"/>
                </a:solidFill>
                <a:latin typeface="Arial" charset="0"/>
              </a:rPr>
              <a:t>, </a:t>
            </a:r>
            <a:r>
              <a:rPr lang="ru-RU" sz="2000" dirty="0" err="1">
                <a:solidFill>
                  <a:srgbClr val="000000"/>
                </a:solidFill>
                <a:latin typeface="Arial" charset="0"/>
              </a:rPr>
              <a:t>розвиток</a:t>
            </a:r>
            <a:r>
              <a:rPr lang="ru-RU" sz="20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ru-RU" sz="2000" dirty="0" err="1">
                <a:solidFill>
                  <a:srgbClr val="000000"/>
                </a:solidFill>
                <a:latin typeface="Arial" charset="0"/>
              </a:rPr>
              <a:t>пухлин</a:t>
            </a:r>
            <a:r>
              <a:rPr lang="ru-RU" sz="2000" dirty="0">
                <a:solidFill>
                  <a:srgbClr val="000000"/>
                </a:solidFill>
                <a:latin typeface="Arial" charset="0"/>
              </a:rPr>
              <a:t>, </a:t>
            </a:r>
            <a:r>
              <a:rPr lang="ru-RU" sz="2000" dirty="0" err="1">
                <a:solidFill>
                  <a:srgbClr val="000000"/>
                </a:solidFill>
                <a:latin typeface="Arial" charset="0"/>
              </a:rPr>
              <a:t>дія</a:t>
            </a:r>
            <a:r>
              <a:rPr lang="ru-RU" sz="20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ru-RU" sz="2000" dirty="0" err="1">
                <a:solidFill>
                  <a:srgbClr val="000000"/>
                </a:solidFill>
                <a:latin typeface="Arial" charset="0"/>
              </a:rPr>
              <a:t>отруйних</a:t>
            </a:r>
            <a:r>
              <a:rPr lang="ru-RU" sz="20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ru-RU" sz="2000" dirty="0" err="1">
                <a:solidFill>
                  <a:srgbClr val="000000"/>
                </a:solidFill>
                <a:latin typeface="Arial" charset="0"/>
              </a:rPr>
              <a:t>речовин</a:t>
            </a:r>
            <a:r>
              <a:rPr lang="ru-RU" sz="2000" dirty="0">
                <a:solidFill>
                  <a:srgbClr val="000000"/>
                </a:solidFill>
                <a:latin typeface="Arial" charset="0"/>
              </a:rPr>
              <a:t>)</a:t>
            </a:r>
          </a:p>
          <a:p>
            <a:pPr marL="0" indent="0">
              <a:spcBef>
                <a:spcPct val="0"/>
              </a:spcBef>
              <a:buNone/>
              <a:defRPr/>
            </a:pPr>
            <a:endParaRPr lang="ru-RU" sz="2000" dirty="0">
              <a:solidFill>
                <a:srgbClr val="000000"/>
              </a:solidFill>
              <a:latin typeface="Arial" charset="0"/>
            </a:endParaRPr>
          </a:p>
          <a:p>
            <a:pPr marL="0" indent="0">
              <a:spcBef>
                <a:spcPct val="0"/>
              </a:spcBef>
              <a:buFont typeface="Arial" pitchFamily="34" charset="0"/>
              <a:buNone/>
              <a:defRPr/>
            </a:pPr>
            <a:r>
              <a:rPr lang="ru-RU" sz="2000" dirty="0">
                <a:solidFill>
                  <a:srgbClr val="000000"/>
                </a:solidFill>
                <a:latin typeface="Arial" charset="0"/>
              </a:rPr>
              <a:t>-</a:t>
            </a:r>
            <a:r>
              <a:rPr lang="ru-RU" sz="2400" dirty="0" err="1">
                <a:solidFill>
                  <a:srgbClr val="333399"/>
                </a:solidFill>
                <a:latin typeface="Arial" charset="0"/>
              </a:rPr>
              <a:t>циклічний</a:t>
            </a:r>
            <a:r>
              <a:rPr lang="ru-RU" sz="2000" dirty="0">
                <a:solidFill>
                  <a:srgbClr val="333399"/>
                </a:solidFill>
                <a:latin typeface="Arial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latin typeface="Arial" charset="0"/>
              </a:rPr>
              <a:t>(цикл Кребса, цикл </a:t>
            </a:r>
            <a:r>
              <a:rPr lang="ru-RU" sz="2000" dirty="0" err="1">
                <a:solidFill>
                  <a:srgbClr val="000000"/>
                </a:solidFill>
                <a:latin typeface="Arial" charset="0"/>
              </a:rPr>
              <a:t>утворення</a:t>
            </a:r>
            <a:r>
              <a:rPr lang="ru-RU" sz="20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ru-RU" sz="2000" dirty="0" err="1">
                <a:solidFill>
                  <a:srgbClr val="000000"/>
                </a:solidFill>
                <a:latin typeface="Arial" charset="0"/>
              </a:rPr>
              <a:t>сечовини</a:t>
            </a:r>
            <a:r>
              <a:rPr lang="ru-RU" sz="2000" dirty="0">
                <a:solidFill>
                  <a:srgbClr val="000000"/>
                </a:solidFill>
                <a:latin typeface="Arial" charset="0"/>
              </a:rPr>
              <a:t>, цикл </a:t>
            </a:r>
            <a:r>
              <a:rPr lang="ru-RU" sz="2000" dirty="0" err="1">
                <a:solidFill>
                  <a:srgbClr val="000000"/>
                </a:solidFill>
                <a:latin typeface="Arial" charset="0"/>
              </a:rPr>
              <a:t>окиснення</a:t>
            </a:r>
            <a:r>
              <a:rPr lang="ru-RU" sz="20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ru-RU" sz="2000" dirty="0" err="1">
                <a:solidFill>
                  <a:srgbClr val="000000"/>
                </a:solidFill>
                <a:latin typeface="Arial" charset="0"/>
              </a:rPr>
              <a:t>жирних</a:t>
            </a:r>
            <a:r>
              <a:rPr lang="ru-RU" sz="2000" dirty="0">
                <a:solidFill>
                  <a:srgbClr val="000000"/>
                </a:solidFill>
                <a:latin typeface="Arial" charset="0"/>
              </a:rPr>
              <a:t> кислот).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/>
          </a:p>
        </p:txBody>
      </p:sp>
      <p:cxnSp>
        <p:nvCxnSpPr>
          <p:cNvPr id="5" name="Прямая со стрелкой 4"/>
          <p:cNvCxnSpPr/>
          <p:nvPr/>
        </p:nvCxnSpPr>
        <p:spPr>
          <a:xfrm flipV="1">
            <a:off x="5059363" y="2565400"/>
            <a:ext cx="577850" cy="93663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>
            <a:off x="5091113" y="2906713"/>
            <a:ext cx="546100" cy="18415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5670550" y="2195513"/>
            <a:ext cx="1520825" cy="3698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solidFill>
                  <a:prstClr val="black"/>
                </a:solidFill>
                <a:latin typeface="Calibri"/>
                <a:cs typeface="+mn-cs"/>
              </a:rPr>
              <a:t>2</a:t>
            </a:r>
            <a:r>
              <a:rPr lang="ru-RU" dirty="0">
                <a:solidFill>
                  <a:prstClr val="black"/>
                </a:solidFill>
                <a:latin typeface="Calibri"/>
                <a:cs typeface="+mn-cs"/>
              </a:rPr>
              <a:t>К</a:t>
            </a:r>
            <a:r>
              <a:rPr lang="en-US" dirty="0">
                <a:solidFill>
                  <a:prstClr val="black"/>
                </a:solidFill>
                <a:latin typeface="Calibri"/>
                <a:cs typeface="+mn-cs"/>
              </a:rPr>
              <a:t>Cl+3O</a:t>
            </a:r>
            <a:r>
              <a:rPr lang="en-US" baseline="-25000" dirty="0">
                <a:solidFill>
                  <a:prstClr val="black"/>
                </a:solidFill>
                <a:latin typeface="Calibri"/>
                <a:cs typeface="+mn-cs"/>
              </a:rPr>
              <a:t>2</a:t>
            </a:r>
            <a:endParaRPr lang="ru-RU" baseline="-25000" dirty="0">
              <a:solidFill>
                <a:prstClr val="black"/>
              </a:solidFill>
              <a:latin typeface="Calibri"/>
              <a:cs typeface="+mn-cs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637213" y="2906713"/>
            <a:ext cx="1268412" cy="3683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solidFill>
                  <a:prstClr val="black"/>
                </a:solidFill>
                <a:latin typeface="Calibri"/>
                <a:cs typeface="+mn-cs"/>
              </a:rPr>
              <a:t>3</a:t>
            </a:r>
            <a:r>
              <a:rPr lang="ru-RU" dirty="0">
                <a:solidFill>
                  <a:prstClr val="black"/>
                </a:solidFill>
                <a:latin typeface="Calibri"/>
                <a:cs typeface="+mn-cs"/>
              </a:rPr>
              <a:t>К</a:t>
            </a:r>
            <a:r>
              <a:rPr lang="en-US" dirty="0">
                <a:solidFill>
                  <a:prstClr val="black"/>
                </a:solidFill>
                <a:latin typeface="Calibri"/>
                <a:cs typeface="+mn-cs"/>
              </a:rPr>
              <a:t>ClO</a:t>
            </a:r>
            <a:r>
              <a:rPr lang="en-US" baseline="-25000" dirty="0">
                <a:solidFill>
                  <a:prstClr val="black"/>
                </a:solidFill>
                <a:latin typeface="Calibri"/>
                <a:cs typeface="+mn-cs"/>
              </a:rPr>
              <a:t>4</a:t>
            </a:r>
            <a:r>
              <a:rPr lang="en-US" dirty="0">
                <a:solidFill>
                  <a:prstClr val="black"/>
                </a:solidFill>
                <a:latin typeface="Calibri"/>
                <a:cs typeface="+mn-cs"/>
              </a:rPr>
              <a:t>+HCl</a:t>
            </a:r>
            <a:endParaRPr lang="ru-RU" dirty="0">
              <a:solidFill>
                <a:prstClr val="black"/>
              </a:solidFill>
              <a:latin typeface="Calibri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9903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305" name="WordArt 9"/>
          <p:cNvSpPr>
            <a:spLocks noChangeArrowheads="1" noChangeShapeType="1" noTextEdit="1"/>
          </p:cNvSpPr>
          <p:nvPr/>
        </p:nvSpPr>
        <p:spPr bwMode="auto">
          <a:xfrm>
            <a:off x="3459163" y="188913"/>
            <a:ext cx="2481262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kern="10" dirty="0" err="1"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Каталізатори</a:t>
            </a:r>
            <a:endParaRPr lang="ru-RU" sz="3600" kern="10" dirty="0">
              <a:ln w="9525">
                <a:solidFill>
                  <a:schemeClr val="tx1"/>
                </a:solidFill>
                <a:round/>
                <a:headEnd/>
                <a:tailEnd/>
              </a:ln>
              <a:effectLst>
                <a:outerShdw dist="45791" dir="2021404" algn="ctr" rotWithShape="0">
                  <a:srgbClr val="B2B2B2">
                    <a:alpha val="80000"/>
                  </a:srgbClr>
                </a:outerShdw>
              </a:effectLst>
              <a:latin typeface="Times New Roman"/>
              <a:cs typeface="Times New Roman"/>
            </a:endParaRPr>
          </a:p>
        </p:txBody>
      </p:sp>
      <p:pic>
        <p:nvPicPr>
          <p:cNvPr id="183306" name="Picture 10" descr="Bercel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7488" y="260350"/>
            <a:ext cx="1617662" cy="1800225"/>
          </a:xfrm>
          <a:prstGeom prst="rect">
            <a:avLst/>
          </a:prstGeom>
          <a:noFill/>
          <a:ln w="38100">
            <a:solidFill>
              <a:srgbClr val="CC9900"/>
            </a:solidFill>
            <a:miter lim="800000"/>
            <a:headEnd/>
            <a:tailEnd/>
          </a:ln>
          <a:effectLst/>
        </p:spPr>
      </p:pic>
      <p:sp>
        <p:nvSpPr>
          <p:cNvPr id="183307" name="Text Box 11"/>
          <p:cNvSpPr txBox="1">
            <a:spLocks noChangeArrowheads="1"/>
          </p:cNvSpPr>
          <p:nvPr/>
        </p:nvSpPr>
        <p:spPr bwMode="auto">
          <a:xfrm>
            <a:off x="34925" y="2065338"/>
            <a:ext cx="1871663" cy="12311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600" dirty="0" err="1">
                <a:solidFill>
                  <a:srgbClr val="000000"/>
                </a:solidFill>
                <a:latin typeface="Palatino Linotype" pitchFamily="18" charset="0"/>
              </a:rPr>
              <a:t>Йенс</a:t>
            </a:r>
            <a:r>
              <a:rPr lang="ru-RU" sz="1600" dirty="0">
                <a:solidFill>
                  <a:srgbClr val="000000"/>
                </a:solidFill>
                <a:latin typeface="Palatino Linotype" pitchFamily="18" charset="0"/>
              </a:rPr>
              <a:t> Якоб </a:t>
            </a:r>
            <a:r>
              <a:rPr lang="ru-RU" sz="1600" dirty="0" err="1">
                <a:solidFill>
                  <a:srgbClr val="000000"/>
                </a:solidFill>
                <a:latin typeface="Palatino Linotype" pitchFamily="18" charset="0"/>
              </a:rPr>
              <a:t>Берцеліус</a:t>
            </a:r>
            <a:endParaRPr lang="ru-RU" sz="1600" dirty="0">
              <a:solidFill>
                <a:srgbClr val="000000"/>
              </a:solidFill>
              <a:latin typeface="Palatino Linotype" pitchFamily="18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400" dirty="0" err="1">
                <a:solidFill>
                  <a:srgbClr val="000000"/>
                </a:solidFill>
                <a:latin typeface="Palatino Linotype" pitchFamily="18" charset="0"/>
              </a:rPr>
              <a:t>ввів</a:t>
            </a:r>
            <a:r>
              <a:rPr lang="ru-RU" sz="1400" dirty="0">
                <a:solidFill>
                  <a:srgbClr val="000000"/>
                </a:solidFill>
                <a:latin typeface="Palatino Linotype" pitchFamily="18" charset="0"/>
              </a:rPr>
              <a:t> </a:t>
            </a:r>
            <a:r>
              <a:rPr lang="ru-RU" sz="1400" dirty="0" err="1">
                <a:solidFill>
                  <a:srgbClr val="000000"/>
                </a:solidFill>
                <a:latin typeface="Palatino Linotype" pitchFamily="18" charset="0"/>
              </a:rPr>
              <a:t>термін</a:t>
            </a:r>
            <a:r>
              <a:rPr lang="ru-RU" sz="1400" dirty="0">
                <a:solidFill>
                  <a:srgbClr val="000000"/>
                </a:solidFill>
                <a:latin typeface="Palatino Linotype" pitchFamily="18" charset="0"/>
              </a:rPr>
              <a:t> «</a:t>
            </a:r>
            <a:r>
              <a:rPr lang="ru-RU" sz="1400" b="1" i="1" dirty="0" err="1">
                <a:solidFill>
                  <a:srgbClr val="000000"/>
                </a:solidFill>
                <a:latin typeface="Palatino Linotype" pitchFamily="18" charset="0"/>
              </a:rPr>
              <a:t>каталіз</a:t>
            </a:r>
            <a:r>
              <a:rPr lang="ru-RU" sz="1400" dirty="0">
                <a:solidFill>
                  <a:srgbClr val="000000"/>
                </a:solidFill>
                <a:latin typeface="Palatino Linotype" pitchFamily="18" charset="0"/>
              </a:rPr>
              <a:t>»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400" dirty="0">
                <a:solidFill>
                  <a:srgbClr val="000000"/>
                </a:solidFill>
                <a:latin typeface="Palatino Linotype" pitchFamily="18" charset="0"/>
              </a:rPr>
              <a:t>в 1835 р.</a:t>
            </a:r>
            <a:r>
              <a:rPr lang="ru-RU" sz="1400" dirty="0">
                <a:solidFill>
                  <a:srgbClr val="000000"/>
                </a:solidFill>
              </a:rPr>
              <a:t> </a:t>
            </a:r>
          </a:p>
        </p:txBody>
      </p:sp>
      <p:pic>
        <p:nvPicPr>
          <p:cNvPr id="183308" name="Picture 12" descr="ostwald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4000" y="3355975"/>
            <a:ext cx="1654175" cy="1944688"/>
          </a:xfrm>
          <a:prstGeom prst="rect">
            <a:avLst/>
          </a:prstGeom>
          <a:noFill/>
          <a:ln w="38100">
            <a:solidFill>
              <a:srgbClr val="CC9900"/>
            </a:solidFill>
            <a:miter lim="800000"/>
            <a:headEnd/>
            <a:tailEnd/>
          </a:ln>
          <a:effectLst/>
        </p:spPr>
      </p:pic>
      <p:sp>
        <p:nvSpPr>
          <p:cNvPr id="183309" name="Text Box 13"/>
          <p:cNvSpPr txBox="1">
            <a:spLocks noChangeArrowheads="1"/>
          </p:cNvSpPr>
          <p:nvPr/>
        </p:nvSpPr>
        <p:spPr bwMode="auto">
          <a:xfrm>
            <a:off x="107950" y="5310188"/>
            <a:ext cx="2016125" cy="144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600" dirty="0" err="1">
                <a:solidFill>
                  <a:srgbClr val="000000"/>
                </a:solidFill>
                <a:latin typeface="Palatino Linotype" pitchFamily="18" charset="0"/>
              </a:rPr>
              <a:t>Вільгельм</a:t>
            </a:r>
            <a:r>
              <a:rPr lang="ru-RU" sz="1600" dirty="0">
                <a:solidFill>
                  <a:srgbClr val="000000"/>
                </a:solidFill>
                <a:latin typeface="Palatino Linotype" pitchFamily="18" charset="0"/>
              </a:rPr>
              <a:t> </a:t>
            </a:r>
            <a:r>
              <a:rPr lang="ru-RU" sz="1600" dirty="0" err="1">
                <a:solidFill>
                  <a:srgbClr val="000000"/>
                </a:solidFill>
                <a:latin typeface="Palatino Linotype" pitchFamily="18" charset="0"/>
              </a:rPr>
              <a:t>Оствальд</a:t>
            </a:r>
            <a:endParaRPr lang="ru-RU" sz="1600" dirty="0">
              <a:solidFill>
                <a:srgbClr val="000000"/>
              </a:solidFill>
              <a:latin typeface="Palatino Linotype" pitchFamily="18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400" dirty="0">
                <a:solidFill>
                  <a:srgbClr val="000000"/>
                </a:solidFill>
                <a:latin typeface="Palatino Linotype" pitchFamily="18" charset="0"/>
              </a:rPr>
              <a:t>1909 г. – </a:t>
            </a:r>
            <a:r>
              <a:rPr lang="ru-RU" sz="1400" dirty="0" err="1">
                <a:solidFill>
                  <a:srgbClr val="000000"/>
                </a:solidFill>
                <a:latin typeface="Palatino Linotype" pitchFamily="18" charset="0"/>
              </a:rPr>
              <a:t>Нобелевська</a:t>
            </a:r>
            <a:r>
              <a:rPr lang="ru-RU" sz="1400" dirty="0">
                <a:solidFill>
                  <a:srgbClr val="000000"/>
                </a:solidFill>
                <a:latin typeface="Palatino Linotype" pitchFamily="18" charset="0"/>
              </a:rPr>
              <a:t> </a:t>
            </a:r>
            <a:r>
              <a:rPr lang="ru-RU" sz="1400" dirty="0" err="1">
                <a:solidFill>
                  <a:srgbClr val="000000"/>
                </a:solidFill>
                <a:latin typeface="Palatino Linotype" pitchFamily="18" charset="0"/>
              </a:rPr>
              <a:t>премія</a:t>
            </a:r>
            <a:endParaRPr lang="ru-RU" sz="1400" dirty="0">
              <a:solidFill>
                <a:srgbClr val="000000"/>
              </a:solidFill>
              <a:latin typeface="Palatino Linotype" pitchFamily="18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400" dirty="0">
                <a:solidFill>
                  <a:srgbClr val="000000"/>
                </a:solidFill>
                <a:latin typeface="Palatino Linotype" pitchFamily="18" charset="0"/>
              </a:rPr>
              <a:t>«</a:t>
            </a:r>
            <a:r>
              <a:rPr lang="ru-RU" sz="1400" dirty="0" err="1">
                <a:solidFill>
                  <a:srgbClr val="000000"/>
                </a:solidFill>
                <a:latin typeface="Palatino Linotype" pitchFamily="18" charset="0"/>
              </a:rPr>
              <a:t>визнання</a:t>
            </a:r>
            <a:r>
              <a:rPr lang="ru-RU" sz="1400" dirty="0">
                <a:solidFill>
                  <a:srgbClr val="000000"/>
                </a:solidFill>
                <a:latin typeface="Palatino Linotype" pitchFamily="18" charset="0"/>
              </a:rPr>
              <a:t> </a:t>
            </a:r>
            <a:r>
              <a:rPr lang="ru-RU" sz="1400" dirty="0" err="1">
                <a:solidFill>
                  <a:srgbClr val="000000"/>
                </a:solidFill>
                <a:latin typeface="Palatino Linotype" pitchFamily="18" charset="0"/>
              </a:rPr>
              <a:t>робіт</a:t>
            </a:r>
            <a:r>
              <a:rPr lang="ru-RU" sz="1400" dirty="0">
                <a:solidFill>
                  <a:srgbClr val="000000"/>
                </a:solidFill>
                <a:latin typeface="Palatino Linotype" pitchFamily="18" charset="0"/>
              </a:rPr>
              <a:t> з </a:t>
            </a:r>
            <a:r>
              <a:rPr lang="ru-RU" sz="1400" dirty="0" err="1">
                <a:solidFill>
                  <a:srgbClr val="000000"/>
                </a:solidFill>
                <a:latin typeface="Palatino Linotype" pitchFamily="18" charset="0"/>
              </a:rPr>
              <a:t>каталізу</a:t>
            </a:r>
            <a:r>
              <a:rPr lang="ru-RU" sz="1400" dirty="0">
                <a:solidFill>
                  <a:srgbClr val="000000"/>
                </a:solidFill>
                <a:latin typeface="Palatino Linotype" pitchFamily="18" charset="0"/>
              </a:rPr>
              <a:t>»</a:t>
            </a:r>
          </a:p>
        </p:txBody>
      </p:sp>
      <p:sp>
        <p:nvSpPr>
          <p:cNvPr id="183314" name="Text Box 18"/>
          <p:cNvSpPr txBox="1">
            <a:spLocks noChangeArrowheads="1"/>
          </p:cNvSpPr>
          <p:nvPr/>
        </p:nvSpPr>
        <p:spPr bwMode="auto">
          <a:xfrm>
            <a:off x="2843213" y="981075"/>
            <a:ext cx="604996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83315" name="Text Box 19"/>
          <p:cNvSpPr txBox="1">
            <a:spLocks noChangeArrowheads="1"/>
          </p:cNvSpPr>
          <p:nvPr/>
        </p:nvSpPr>
        <p:spPr bwMode="auto">
          <a:xfrm>
            <a:off x="2268538" y="765175"/>
            <a:ext cx="6335712" cy="1631216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  <a:buFontTx/>
              <a:buChar char="-"/>
            </a:pPr>
            <a:r>
              <a:rPr lang="ru-RU" sz="2000" b="1" i="1" dirty="0" err="1">
                <a:solidFill>
                  <a:srgbClr val="000000"/>
                </a:solidFill>
                <a:latin typeface="Palatino Linotype" pitchFamily="18" charset="0"/>
              </a:rPr>
              <a:t>речовини</a:t>
            </a:r>
            <a:r>
              <a:rPr lang="ru-RU" sz="2000" b="1" i="1" dirty="0">
                <a:solidFill>
                  <a:srgbClr val="000000"/>
                </a:solidFill>
                <a:latin typeface="Palatino Linotype" pitchFamily="18" charset="0"/>
              </a:rPr>
              <a:t>, </a:t>
            </a:r>
            <a:r>
              <a:rPr lang="ru-RU" sz="2000" b="1" i="1" dirty="0" err="1">
                <a:solidFill>
                  <a:srgbClr val="000000"/>
                </a:solidFill>
                <a:latin typeface="Palatino Linotype" pitchFamily="18" charset="0"/>
              </a:rPr>
              <a:t>що</a:t>
            </a:r>
            <a:r>
              <a:rPr lang="ru-RU" sz="2000" b="1" i="1" dirty="0">
                <a:solidFill>
                  <a:srgbClr val="000000"/>
                </a:solidFill>
                <a:latin typeface="Palatino Linotype" pitchFamily="18" charset="0"/>
              </a:rPr>
              <a:t> </a:t>
            </a:r>
            <a:r>
              <a:rPr lang="ru-RU" sz="2000" b="1" i="1" dirty="0" err="1">
                <a:solidFill>
                  <a:srgbClr val="000000"/>
                </a:solidFill>
                <a:latin typeface="Palatino Linotype" pitchFamily="18" charset="0"/>
              </a:rPr>
              <a:t>змінюють</a:t>
            </a:r>
            <a:r>
              <a:rPr lang="ru-RU" sz="2000" b="1" i="1" dirty="0">
                <a:solidFill>
                  <a:srgbClr val="000000"/>
                </a:solidFill>
                <a:latin typeface="Palatino Linotype" pitchFamily="18" charset="0"/>
              </a:rPr>
              <a:t> </a:t>
            </a:r>
            <a:r>
              <a:rPr lang="ru-RU" sz="2000" b="1" i="1" dirty="0" err="1">
                <a:solidFill>
                  <a:srgbClr val="000000"/>
                </a:solidFill>
                <a:latin typeface="Palatino Linotype" pitchFamily="18" charset="0"/>
              </a:rPr>
              <a:t>швидкість</a:t>
            </a:r>
            <a:r>
              <a:rPr lang="ru-RU" sz="2000" b="1" i="1" dirty="0">
                <a:solidFill>
                  <a:srgbClr val="000000"/>
                </a:solidFill>
                <a:latin typeface="Palatino Linotype" pitchFamily="18" charset="0"/>
              </a:rPr>
              <a:t> </a:t>
            </a:r>
            <a:r>
              <a:rPr lang="ru-RU" sz="2000" b="1" i="1" dirty="0" err="1">
                <a:solidFill>
                  <a:srgbClr val="000000"/>
                </a:solidFill>
                <a:latin typeface="Palatino Linotype" pitchFamily="18" charset="0"/>
              </a:rPr>
              <a:t>хімічної</a:t>
            </a:r>
            <a:r>
              <a:rPr lang="ru-RU" sz="2000" b="1" i="1" dirty="0">
                <a:solidFill>
                  <a:srgbClr val="000000"/>
                </a:solidFill>
                <a:latin typeface="Palatino Linotype" pitchFamily="18" charset="0"/>
              </a:rPr>
              <a:t> </a:t>
            </a:r>
            <a:r>
              <a:rPr lang="ru-RU" sz="2000" b="1" i="1" dirty="0" err="1">
                <a:solidFill>
                  <a:srgbClr val="000000"/>
                </a:solidFill>
                <a:latin typeface="Palatino Linotype" pitchFamily="18" charset="0"/>
              </a:rPr>
              <a:t>реакції</a:t>
            </a:r>
            <a:r>
              <a:rPr lang="ru-RU" sz="2000" b="1" i="1" dirty="0">
                <a:solidFill>
                  <a:srgbClr val="000000"/>
                </a:solidFill>
                <a:latin typeface="Palatino Linotype" pitchFamily="18" charset="0"/>
              </a:rPr>
              <a:t> за </a:t>
            </a:r>
            <a:r>
              <a:rPr lang="ru-RU" sz="2000" b="1" i="1" dirty="0" err="1">
                <a:solidFill>
                  <a:srgbClr val="000000"/>
                </a:solidFill>
                <a:latin typeface="Palatino Linotype" pitchFamily="18" charset="0"/>
              </a:rPr>
              <a:t>рахунок</a:t>
            </a:r>
            <a:r>
              <a:rPr lang="ru-RU" sz="2000" b="1" i="1" dirty="0">
                <a:solidFill>
                  <a:srgbClr val="000000"/>
                </a:solidFill>
                <a:latin typeface="Palatino Linotype" pitchFamily="18" charset="0"/>
              </a:rPr>
              <a:t> </a:t>
            </a:r>
            <a:r>
              <a:rPr lang="ru-RU" sz="2000" b="1" i="1" dirty="0" err="1">
                <a:solidFill>
                  <a:srgbClr val="000000"/>
                </a:solidFill>
                <a:latin typeface="Palatino Linotype" pitchFamily="18" charset="0"/>
              </a:rPr>
              <a:t>зміни</a:t>
            </a:r>
            <a:r>
              <a:rPr lang="ru-RU" sz="2000" b="1" i="1" dirty="0">
                <a:solidFill>
                  <a:srgbClr val="000000"/>
                </a:solidFill>
                <a:latin typeface="Palatino Linotype" pitchFamily="18" charset="0"/>
              </a:rPr>
              <a:t> </a:t>
            </a:r>
            <a:r>
              <a:rPr lang="ru-RU" sz="2000" b="1" i="1" dirty="0" err="1">
                <a:solidFill>
                  <a:srgbClr val="000000"/>
                </a:solidFill>
                <a:latin typeface="Palatino Linotype" pitchFamily="18" charset="0"/>
              </a:rPr>
              <a:t>енергії</a:t>
            </a:r>
            <a:r>
              <a:rPr lang="ru-RU" sz="2000" b="1" i="1" dirty="0">
                <a:solidFill>
                  <a:srgbClr val="000000"/>
                </a:solidFill>
                <a:latin typeface="Palatino Linotype" pitchFamily="18" charset="0"/>
              </a:rPr>
              <a:t> </a:t>
            </a:r>
            <a:r>
              <a:rPr lang="ru-RU" sz="2000" b="1" i="1" dirty="0" err="1">
                <a:solidFill>
                  <a:srgbClr val="000000"/>
                </a:solidFill>
                <a:latin typeface="Palatino Linotype" pitchFamily="18" charset="0"/>
              </a:rPr>
              <a:t>активації</a:t>
            </a:r>
            <a:r>
              <a:rPr lang="ru-RU" sz="2000" b="1" i="1" dirty="0">
                <a:solidFill>
                  <a:srgbClr val="000000"/>
                </a:solidFill>
                <a:latin typeface="Palatino Linotype" pitchFamily="18" charset="0"/>
              </a:rPr>
              <a:t>, але </a:t>
            </a:r>
            <a:r>
              <a:rPr lang="ru-RU" sz="2000" b="1" i="1" dirty="0" err="1">
                <a:solidFill>
                  <a:srgbClr val="000000"/>
                </a:solidFill>
                <a:latin typeface="Palatino Linotype" pitchFamily="18" charset="0"/>
              </a:rPr>
              <a:t>самі</a:t>
            </a:r>
            <a:r>
              <a:rPr lang="ru-RU" sz="2000" b="1" i="1" dirty="0">
                <a:solidFill>
                  <a:srgbClr val="000000"/>
                </a:solidFill>
                <a:latin typeface="Palatino Linotype" pitchFamily="18" charset="0"/>
              </a:rPr>
              <a:t> при </a:t>
            </a:r>
            <a:r>
              <a:rPr lang="ru-RU" sz="2000" b="1" i="1" dirty="0" err="1">
                <a:solidFill>
                  <a:srgbClr val="000000"/>
                </a:solidFill>
                <a:latin typeface="Palatino Linotype" pitchFamily="18" charset="0"/>
              </a:rPr>
              <a:t>цьому</a:t>
            </a:r>
            <a:r>
              <a:rPr lang="ru-RU" sz="2000" b="1" i="1" dirty="0">
                <a:solidFill>
                  <a:srgbClr val="000000"/>
                </a:solidFill>
                <a:latin typeface="Palatino Linotype" pitchFamily="18" charset="0"/>
              </a:rPr>
              <a:t> не </a:t>
            </a:r>
            <a:r>
              <a:rPr lang="ru-RU" sz="2000" b="1" i="1" dirty="0" err="1">
                <a:solidFill>
                  <a:srgbClr val="000000"/>
                </a:solidFill>
                <a:latin typeface="Palatino Linotype" pitchFamily="18" charset="0"/>
              </a:rPr>
              <a:t>витрачаються</a:t>
            </a:r>
            <a:r>
              <a:rPr lang="ru-RU" sz="2000" b="1" i="1" dirty="0">
                <a:solidFill>
                  <a:srgbClr val="000000"/>
                </a:solidFill>
                <a:latin typeface="Palatino Linotype" pitchFamily="18" charset="0"/>
              </a:rPr>
              <a:t>. </a:t>
            </a:r>
            <a:r>
              <a:rPr lang="ru-RU" sz="2000" b="1" i="1" dirty="0" err="1">
                <a:solidFill>
                  <a:srgbClr val="000000"/>
                </a:solidFill>
                <a:latin typeface="Palatino Linotype" pitchFamily="18" charset="0"/>
              </a:rPr>
              <a:t>Процес</a:t>
            </a:r>
            <a:r>
              <a:rPr lang="ru-RU" sz="2000" b="1" i="1" dirty="0">
                <a:solidFill>
                  <a:srgbClr val="000000"/>
                </a:solidFill>
                <a:latin typeface="Palatino Linotype" pitchFamily="18" charset="0"/>
              </a:rPr>
              <a:t> в </a:t>
            </a:r>
            <a:r>
              <a:rPr lang="ru-RU" sz="2000" b="1" i="1" dirty="0" err="1">
                <a:solidFill>
                  <a:srgbClr val="000000"/>
                </a:solidFill>
                <a:latin typeface="Palatino Linotype" pitchFamily="18" charset="0"/>
              </a:rPr>
              <a:t>присутності</a:t>
            </a:r>
            <a:r>
              <a:rPr lang="ru-RU" sz="2000" b="1" i="1" dirty="0">
                <a:solidFill>
                  <a:srgbClr val="000000"/>
                </a:solidFill>
                <a:latin typeface="Palatino Linotype" pitchFamily="18" charset="0"/>
              </a:rPr>
              <a:t> </a:t>
            </a:r>
            <a:r>
              <a:rPr lang="ru-RU" sz="2000" b="1" i="1" dirty="0" err="1">
                <a:solidFill>
                  <a:srgbClr val="000000"/>
                </a:solidFill>
                <a:latin typeface="Palatino Linotype" pitchFamily="18" charset="0"/>
              </a:rPr>
              <a:t>каталізатора</a:t>
            </a:r>
            <a:r>
              <a:rPr lang="ru-RU" sz="2000" b="1" i="1" dirty="0">
                <a:solidFill>
                  <a:srgbClr val="000000"/>
                </a:solidFill>
                <a:latin typeface="Palatino Linotype" pitchFamily="18" charset="0"/>
              </a:rPr>
              <a:t> - </a:t>
            </a:r>
            <a:r>
              <a:rPr lang="ru-RU" sz="2000" b="1" i="1" dirty="0" err="1">
                <a:solidFill>
                  <a:srgbClr val="FF0000"/>
                </a:solidFill>
                <a:latin typeface="Palatino Linotype" pitchFamily="18" charset="0"/>
              </a:rPr>
              <a:t>каталіз</a:t>
            </a:r>
            <a:r>
              <a:rPr lang="ru-RU" sz="2000" b="1" i="1" dirty="0">
                <a:solidFill>
                  <a:srgbClr val="FF0000"/>
                </a:solidFill>
                <a:latin typeface="Palatino Linotype" pitchFamily="18" charset="0"/>
              </a:rPr>
              <a:t>. </a:t>
            </a:r>
            <a:r>
              <a:rPr lang="ru-RU" sz="2000" b="1" i="1" dirty="0" err="1">
                <a:solidFill>
                  <a:srgbClr val="000000"/>
                </a:solidFill>
                <a:latin typeface="Palatino Linotype" pitchFamily="18" charset="0"/>
              </a:rPr>
              <a:t>Реакція</a:t>
            </a:r>
            <a:r>
              <a:rPr lang="ru-RU" sz="2000" b="1" i="1" dirty="0">
                <a:solidFill>
                  <a:srgbClr val="000000"/>
                </a:solidFill>
                <a:latin typeface="Palatino Linotype" pitchFamily="18" charset="0"/>
              </a:rPr>
              <a:t> з </a:t>
            </a:r>
            <a:r>
              <a:rPr lang="ru-RU" sz="2000" b="1" i="1" dirty="0" err="1">
                <a:solidFill>
                  <a:srgbClr val="000000"/>
                </a:solidFill>
                <a:latin typeface="Palatino Linotype" pitchFamily="18" charset="0"/>
              </a:rPr>
              <a:t>каталізатором</a:t>
            </a:r>
            <a:r>
              <a:rPr lang="ru-RU" sz="2000" b="1" i="1" dirty="0">
                <a:solidFill>
                  <a:srgbClr val="000000"/>
                </a:solidFill>
                <a:latin typeface="Palatino Linotype" pitchFamily="18" charset="0"/>
              </a:rPr>
              <a:t> - </a:t>
            </a:r>
            <a:r>
              <a:rPr lang="ru-RU" sz="2000" b="1" i="1" dirty="0" err="1">
                <a:solidFill>
                  <a:srgbClr val="FF0000"/>
                </a:solidFill>
                <a:latin typeface="Palatino Linotype" pitchFamily="18" charset="0"/>
              </a:rPr>
              <a:t>каталітична</a:t>
            </a:r>
            <a:r>
              <a:rPr lang="ru-RU" sz="2000" b="1" i="1" dirty="0">
                <a:solidFill>
                  <a:srgbClr val="000000"/>
                </a:solidFill>
                <a:latin typeface="Palatino Linotype" pitchFamily="18" charset="0"/>
              </a:rPr>
              <a:t>.</a:t>
            </a:r>
          </a:p>
        </p:txBody>
      </p:sp>
      <p:sp>
        <p:nvSpPr>
          <p:cNvPr id="183316" name="Text Box 20"/>
          <p:cNvSpPr txBox="1">
            <a:spLocks noChangeArrowheads="1"/>
          </p:cNvSpPr>
          <p:nvPr/>
        </p:nvSpPr>
        <p:spPr bwMode="auto">
          <a:xfrm>
            <a:off x="2195513" y="2349500"/>
            <a:ext cx="6480175" cy="1477328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ru-RU" sz="2000" i="1" dirty="0" err="1">
                <a:solidFill>
                  <a:srgbClr val="000000"/>
                </a:solidFill>
                <a:latin typeface="Palatino Linotype" pitchFamily="18" charset="0"/>
              </a:rPr>
              <a:t>Позитивні</a:t>
            </a:r>
            <a:r>
              <a:rPr lang="ru-RU" sz="2000" i="1" dirty="0">
                <a:solidFill>
                  <a:srgbClr val="000000"/>
                </a:solidFill>
                <a:latin typeface="Palatino Linotype" pitchFamily="18" charset="0"/>
              </a:rPr>
              <a:t> </a:t>
            </a:r>
            <a:r>
              <a:rPr lang="ru-RU" sz="2000" i="1" dirty="0" err="1">
                <a:solidFill>
                  <a:srgbClr val="000000"/>
                </a:solidFill>
                <a:latin typeface="Palatino Linotype" pitchFamily="18" charset="0"/>
              </a:rPr>
              <a:t>каталізатори</a:t>
            </a:r>
            <a:r>
              <a:rPr lang="ru-RU" sz="2000" i="1" dirty="0">
                <a:solidFill>
                  <a:srgbClr val="000000"/>
                </a:solidFill>
                <a:latin typeface="Palatino Linotype" pitchFamily="18" charset="0"/>
              </a:rPr>
              <a:t> - </a:t>
            </a:r>
            <a:r>
              <a:rPr lang="ru-RU" sz="2000" i="1" dirty="0" err="1">
                <a:solidFill>
                  <a:srgbClr val="000000"/>
                </a:solidFill>
                <a:latin typeface="Palatino Linotype" pitchFamily="18" charset="0"/>
              </a:rPr>
              <a:t>прискорюють</a:t>
            </a:r>
            <a:r>
              <a:rPr lang="ru-RU" sz="2000" i="1" dirty="0">
                <a:solidFill>
                  <a:srgbClr val="000000"/>
                </a:solidFill>
                <a:latin typeface="Palatino Linotype" pitchFamily="18" charset="0"/>
              </a:rPr>
              <a:t> </a:t>
            </a:r>
            <a:r>
              <a:rPr lang="ru-RU" sz="2000" i="1" dirty="0" err="1">
                <a:solidFill>
                  <a:srgbClr val="000000"/>
                </a:solidFill>
                <a:latin typeface="Palatino Linotype" pitchFamily="18" charset="0"/>
              </a:rPr>
              <a:t>реакцію</a:t>
            </a:r>
            <a:r>
              <a:rPr lang="ru-RU" sz="2000" i="1" dirty="0">
                <a:solidFill>
                  <a:srgbClr val="000000"/>
                </a:solidFill>
                <a:latin typeface="Palatino Linotype" pitchFamily="18" charset="0"/>
              </a:rPr>
              <a:t>, </a:t>
            </a:r>
            <a:r>
              <a:rPr lang="ru-RU" sz="2000" b="1" i="1" dirty="0" err="1">
                <a:solidFill>
                  <a:srgbClr val="000000"/>
                </a:solidFill>
                <a:latin typeface="Palatino Linotype" pitchFamily="18" charset="0"/>
              </a:rPr>
              <a:t>зменшуючи</a:t>
            </a:r>
            <a:r>
              <a:rPr lang="ru-RU" sz="2000" b="1" i="1" dirty="0">
                <a:solidFill>
                  <a:srgbClr val="000000"/>
                </a:solidFill>
                <a:latin typeface="Palatino Linotype" pitchFamily="18" charset="0"/>
              </a:rPr>
              <a:t> </a:t>
            </a:r>
            <a:r>
              <a:rPr lang="ru-RU" sz="2000" b="1" i="1" dirty="0" err="1">
                <a:solidFill>
                  <a:srgbClr val="000000"/>
                </a:solidFill>
                <a:latin typeface="Palatino Linotype" pitchFamily="18" charset="0"/>
              </a:rPr>
              <a:t>Е</a:t>
            </a:r>
            <a:r>
              <a:rPr lang="ru-RU" sz="2000" b="1" i="1" baseline="-25000" dirty="0" err="1">
                <a:solidFill>
                  <a:srgbClr val="000000"/>
                </a:solidFill>
                <a:latin typeface="Palatino Linotype" pitchFamily="18" charset="0"/>
              </a:rPr>
              <a:t>а</a:t>
            </a:r>
            <a:endParaRPr lang="ru-RU" sz="2000" b="1" i="1" dirty="0">
              <a:solidFill>
                <a:srgbClr val="000000"/>
              </a:solidFill>
              <a:latin typeface="Palatino Linotype" pitchFamily="18" charset="0"/>
            </a:endParaRPr>
          </a:p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ru-RU" sz="2000" i="1" dirty="0" err="1">
                <a:solidFill>
                  <a:srgbClr val="000000"/>
                </a:solidFill>
                <a:latin typeface="Palatino Linotype" pitchFamily="18" charset="0"/>
              </a:rPr>
              <a:t>Негативні</a:t>
            </a:r>
            <a:r>
              <a:rPr lang="ru-RU" sz="2000" i="1" dirty="0">
                <a:solidFill>
                  <a:srgbClr val="000000"/>
                </a:solidFill>
                <a:latin typeface="Palatino Linotype" pitchFamily="18" charset="0"/>
              </a:rPr>
              <a:t> </a:t>
            </a:r>
            <a:r>
              <a:rPr lang="ru-RU" sz="2000" i="1" dirty="0" err="1">
                <a:solidFill>
                  <a:srgbClr val="000000"/>
                </a:solidFill>
                <a:latin typeface="Palatino Linotype" pitchFamily="18" charset="0"/>
              </a:rPr>
              <a:t>каталізатори</a:t>
            </a:r>
            <a:r>
              <a:rPr lang="ru-RU" sz="2000" i="1" dirty="0">
                <a:solidFill>
                  <a:srgbClr val="000000"/>
                </a:solidFill>
                <a:latin typeface="Palatino Linotype" pitchFamily="18" charset="0"/>
              </a:rPr>
              <a:t> (</a:t>
            </a:r>
            <a:r>
              <a:rPr lang="ru-RU" sz="2000" i="1" dirty="0" err="1">
                <a:solidFill>
                  <a:srgbClr val="000000"/>
                </a:solidFill>
                <a:latin typeface="Palatino Linotype" pitchFamily="18" charset="0"/>
              </a:rPr>
              <a:t>інгібітори</a:t>
            </a:r>
            <a:r>
              <a:rPr lang="ru-RU" sz="2000" i="1" dirty="0">
                <a:solidFill>
                  <a:srgbClr val="000000"/>
                </a:solidFill>
                <a:latin typeface="Palatino Linotype" pitchFamily="18" charset="0"/>
              </a:rPr>
              <a:t>) - </a:t>
            </a:r>
            <a:r>
              <a:rPr lang="ru-RU" sz="2000" i="1" dirty="0" err="1">
                <a:solidFill>
                  <a:srgbClr val="000000"/>
                </a:solidFill>
                <a:latin typeface="Palatino Linotype" pitchFamily="18" charset="0"/>
              </a:rPr>
              <a:t>уповільнюють</a:t>
            </a:r>
            <a:r>
              <a:rPr lang="ru-RU" sz="2000" i="1" dirty="0">
                <a:solidFill>
                  <a:srgbClr val="000000"/>
                </a:solidFill>
                <a:latin typeface="Palatino Linotype" pitchFamily="18" charset="0"/>
              </a:rPr>
              <a:t> </a:t>
            </a:r>
            <a:r>
              <a:rPr lang="ru-RU" sz="2000" i="1" dirty="0" err="1">
                <a:solidFill>
                  <a:srgbClr val="000000"/>
                </a:solidFill>
                <a:latin typeface="Palatino Linotype" pitchFamily="18" charset="0"/>
              </a:rPr>
              <a:t>реакцію</a:t>
            </a:r>
            <a:r>
              <a:rPr lang="ru-RU" sz="2000" i="1" dirty="0">
                <a:solidFill>
                  <a:srgbClr val="000000"/>
                </a:solidFill>
                <a:latin typeface="Palatino Linotype" pitchFamily="18" charset="0"/>
              </a:rPr>
              <a:t>, </a:t>
            </a:r>
            <a:r>
              <a:rPr lang="ru-RU" sz="2000" i="1" dirty="0" err="1">
                <a:solidFill>
                  <a:srgbClr val="000000"/>
                </a:solidFill>
                <a:latin typeface="Palatino Linotype" pitchFamily="18" charset="0"/>
              </a:rPr>
              <a:t>збільшуючи</a:t>
            </a:r>
            <a:r>
              <a:rPr lang="ru-RU" sz="2000" i="1" dirty="0">
                <a:solidFill>
                  <a:srgbClr val="000000"/>
                </a:solidFill>
                <a:latin typeface="Palatino Linotype" pitchFamily="18" charset="0"/>
              </a:rPr>
              <a:t> </a:t>
            </a:r>
            <a:r>
              <a:rPr lang="ru-RU" sz="2000" b="1" i="1" dirty="0" err="1">
                <a:solidFill>
                  <a:srgbClr val="000000"/>
                </a:solidFill>
                <a:latin typeface="Palatino Linotype" pitchFamily="18" charset="0"/>
              </a:rPr>
              <a:t>Е</a:t>
            </a:r>
            <a:r>
              <a:rPr lang="ru-RU" sz="2000" b="1" i="1" baseline="-25000" dirty="0" err="1">
                <a:solidFill>
                  <a:srgbClr val="000000"/>
                </a:solidFill>
                <a:latin typeface="Palatino Linotype" pitchFamily="18" charset="0"/>
              </a:rPr>
              <a:t>а</a:t>
            </a:r>
            <a:endParaRPr lang="ru-RU" sz="2000" b="1" i="1" dirty="0">
              <a:solidFill>
                <a:srgbClr val="000000"/>
              </a:solidFill>
              <a:latin typeface="Palatino Linotype" pitchFamily="18" charset="0"/>
            </a:endParaRPr>
          </a:p>
        </p:txBody>
      </p:sp>
      <p:sp>
        <p:nvSpPr>
          <p:cNvPr id="183324" name="Rectangle 28"/>
          <p:cNvSpPr>
            <a:spLocks noChangeArrowheads="1"/>
          </p:cNvSpPr>
          <p:nvPr/>
        </p:nvSpPr>
        <p:spPr bwMode="auto">
          <a:xfrm>
            <a:off x="107950" y="115888"/>
            <a:ext cx="8928100" cy="6626225"/>
          </a:xfrm>
          <a:prstGeom prst="rect">
            <a:avLst/>
          </a:prstGeom>
          <a:noFill/>
          <a:ln w="28575">
            <a:solidFill>
              <a:srgbClr val="CC99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  <a:latin typeface="Palatino Linotype" pitchFamily="18" charset="0"/>
            </a:endParaRPr>
          </a:p>
        </p:txBody>
      </p:sp>
      <p:sp>
        <p:nvSpPr>
          <p:cNvPr id="183326" name="Text Box 30"/>
          <p:cNvSpPr txBox="1">
            <a:spLocks noChangeArrowheads="1"/>
          </p:cNvSpPr>
          <p:nvPr/>
        </p:nvSpPr>
        <p:spPr bwMode="auto">
          <a:xfrm>
            <a:off x="2268538" y="3945880"/>
            <a:ext cx="3095625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>
                <a:solidFill>
                  <a:srgbClr val="000000"/>
                </a:solidFill>
                <a:latin typeface="Palatino Linotype" pitchFamily="18" charset="0"/>
              </a:rPr>
              <a:t>A + K = AK (1)</a:t>
            </a:r>
            <a:br>
              <a:rPr lang="ru-RU" b="1" dirty="0">
                <a:solidFill>
                  <a:srgbClr val="000000"/>
                </a:solidFill>
                <a:latin typeface="Palatino Linotype" pitchFamily="18" charset="0"/>
              </a:rPr>
            </a:br>
            <a:r>
              <a:rPr lang="ru-RU" b="1" dirty="0">
                <a:solidFill>
                  <a:srgbClr val="000000"/>
                </a:solidFill>
                <a:latin typeface="Palatino Linotype" pitchFamily="18" charset="0"/>
              </a:rPr>
              <a:t>AK + B = AB + K (2)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dirty="0" err="1">
                <a:solidFill>
                  <a:srgbClr val="000000"/>
                </a:solidFill>
                <a:latin typeface="Palatino Linotype" pitchFamily="18" charset="0"/>
              </a:rPr>
              <a:t>Сумарна</a:t>
            </a:r>
            <a:r>
              <a:rPr lang="ru-RU" dirty="0">
                <a:solidFill>
                  <a:srgbClr val="000000"/>
                </a:solidFill>
                <a:latin typeface="Palatino Linotype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Palatino Linotype" pitchFamily="18" charset="0"/>
              </a:rPr>
              <a:t>реакція</a:t>
            </a:r>
            <a:endParaRPr lang="ru-RU" b="1" dirty="0">
              <a:solidFill>
                <a:srgbClr val="000000"/>
              </a:solidFill>
              <a:latin typeface="Palatino Linotype" pitchFamily="18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>
                <a:solidFill>
                  <a:srgbClr val="000000"/>
                </a:solidFill>
                <a:latin typeface="Palatino Linotype" pitchFamily="18" charset="0"/>
              </a:rPr>
              <a:t>A + B = AB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dirty="0">
                <a:solidFill>
                  <a:srgbClr val="000000"/>
                </a:solidFill>
                <a:latin typeface="Palatino Linotype" pitchFamily="18" charset="0"/>
              </a:rPr>
              <a:t>Але </a:t>
            </a:r>
            <a:r>
              <a:rPr lang="ru-RU" dirty="0" err="1">
                <a:solidFill>
                  <a:srgbClr val="000000"/>
                </a:solidFill>
                <a:latin typeface="Palatino Linotype" pitchFamily="18" charset="0"/>
              </a:rPr>
              <a:t>замість</a:t>
            </a:r>
            <a:r>
              <a:rPr lang="ru-RU" dirty="0">
                <a:solidFill>
                  <a:srgbClr val="000000"/>
                </a:solidFill>
                <a:latin typeface="Palatino Linotype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Palatino Linotype" pitchFamily="18" charset="0"/>
              </a:rPr>
              <a:t>енергетичного</a:t>
            </a:r>
            <a:r>
              <a:rPr lang="ru-RU" dirty="0">
                <a:solidFill>
                  <a:srgbClr val="000000"/>
                </a:solidFill>
                <a:latin typeface="Palatino Linotype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Palatino Linotype" pitchFamily="18" charset="0"/>
              </a:rPr>
              <a:t>бар'єру</a:t>
            </a:r>
            <a:r>
              <a:rPr lang="ru-RU" dirty="0">
                <a:solidFill>
                  <a:srgbClr val="000000"/>
                </a:solidFill>
                <a:latin typeface="Palatino Linotype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Palatino Linotype" pitchFamily="18" charset="0"/>
              </a:rPr>
              <a:t>цієї</a:t>
            </a:r>
            <a:r>
              <a:rPr lang="ru-RU" dirty="0">
                <a:solidFill>
                  <a:srgbClr val="000000"/>
                </a:solidFill>
                <a:latin typeface="Palatino Linotype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Palatino Linotype" pitchFamily="18" charset="0"/>
              </a:rPr>
              <a:t>реакції</a:t>
            </a:r>
            <a:r>
              <a:rPr lang="ru-RU" dirty="0">
                <a:solidFill>
                  <a:srgbClr val="000000"/>
                </a:solidFill>
                <a:latin typeface="Palatino Linotype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Palatino Linotype" pitchFamily="18" charset="0"/>
              </a:rPr>
              <a:t>долаються</a:t>
            </a:r>
            <a:r>
              <a:rPr lang="ru-RU" dirty="0">
                <a:solidFill>
                  <a:srgbClr val="000000"/>
                </a:solidFill>
                <a:latin typeface="Palatino Linotype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Palatino Linotype" pitchFamily="18" charset="0"/>
              </a:rPr>
              <a:t>нижчі</a:t>
            </a:r>
            <a:r>
              <a:rPr lang="ru-RU" dirty="0">
                <a:solidFill>
                  <a:srgbClr val="000000"/>
                </a:solidFill>
                <a:latin typeface="Palatino Linotype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Palatino Linotype" pitchFamily="18" charset="0"/>
              </a:rPr>
              <a:t>бар'єри</a:t>
            </a:r>
            <a:r>
              <a:rPr lang="ru-RU" dirty="0">
                <a:solidFill>
                  <a:srgbClr val="000000"/>
                </a:solidFill>
                <a:latin typeface="Palatino Linotype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Palatino Linotype" pitchFamily="18" charset="0"/>
              </a:rPr>
              <a:t>реакцій</a:t>
            </a:r>
            <a:r>
              <a:rPr lang="ru-RU" dirty="0">
                <a:solidFill>
                  <a:srgbClr val="000000"/>
                </a:solidFill>
                <a:latin typeface="Palatino Linotype" pitchFamily="18" charset="0"/>
              </a:rPr>
              <a:t>(1) и (2): E</a:t>
            </a:r>
            <a:r>
              <a:rPr lang="ru-RU" baseline="-25000" dirty="0">
                <a:solidFill>
                  <a:srgbClr val="000000"/>
                </a:solidFill>
                <a:latin typeface="Palatino Linotype" pitchFamily="18" charset="0"/>
              </a:rPr>
              <a:t>1</a:t>
            </a:r>
            <a:r>
              <a:rPr lang="ru-RU" dirty="0">
                <a:solidFill>
                  <a:srgbClr val="000000"/>
                </a:solidFill>
                <a:latin typeface="Palatino Linotype" pitchFamily="18" charset="0"/>
              </a:rPr>
              <a:t> и E</a:t>
            </a:r>
            <a:r>
              <a:rPr lang="ru-RU" baseline="-25000" dirty="0">
                <a:solidFill>
                  <a:srgbClr val="000000"/>
                </a:solidFill>
                <a:latin typeface="Palatino Linotype" pitchFamily="18" charset="0"/>
              </a:rPr>
              <a:t>2</a:t>
            </a:r>
            <a:endParaRPr lang="ru-RU" dirty="0">
              <a:solidFill>
                <a:srgbClr val="000000"/>
              </a:solidFill>
              <a:latin typeface="Palatino Linotype" pitchFamily="18" charset="0"/>
            </a:endParaRPr>
          </a:p>
        </p:txBody>
      </p:sp>
      <p:pic>
        <p:nvPicPr>
          <p:cNvPr id="2" name="Рисунок 1">
            <a:extLst>
              <a:ext uri="{FF2B5EF4-FFF2-40B4-BE49-F238E27FC236}">
                <a16:creationId xmlns:a16="http://schemas.microsoft.com/office/drawing/2014/main" xmlns="" id="{042A044F-7FFB-48FD-8664-8658931316C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80086" y="3751550"/>
            <a:ext cx="3682940" cy="28458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5675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06438"/>
          </a:xfrm>
        </p:spPr>
        <p:txBody>
          <a:bodyPr rtlCol="0"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b="1" dirty="0">
                <a:solidFill>
                  <a:srgbClr val="FF0000"/>
                </a:solidFill>
              </a:rPr>
              <a:t>КАТАЛІЗ</a:t>
            </a:r>
          </a:p>
        </p:txBody>
      </p:sp>
      <p:pic>
        <p:nvPicPr>
          <p:cNvPr id="7168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058150" y="-7938"/>
            <a:ext cx="1085850" cy="14287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198438" y="561975"/>
            <a:ext cx="7473950" cy="8302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 err="1">
                <a:solidFill>
                  <a:srgbClr val="FF0000"/>
                </a:solidFill>
                <a:latin typeface="Calibri"/>
                <a:cs typeface="+mn-cs"/>
              </a:rPr>
              <a:t>Каталіз</a:t>
            </a:r>
            <a:r>
              <a:rPr lang="ru-RU" sz="2400" b="1" dirty="0">
                <a:solidFill>
                  <a:srgbClr val="FF0000"/>
                </a:solidFill>
                <a:latin typeface="Calibri"/>
                <a:cs typeface="+mn-cs"/>
              </a:rPr>
              <a:t> </a:t>
            </a:r>
            <a:r>
              <a:rPr lang="ru-RU" sz="2400" dirty="0">
                <a:solidFill>
                  <a:prstClr val="black"/>
                </a:solidFill>
                <a:latin typeface="Calibri"/>
                <a:cs typeface="+mn-cs"/>
              </a:rPr>
              <a:t>(</a:t>
            </a:r>
            <a:r>
              <a:rPr lang="ru-RU" sz="2400" dirty="0" err="1">
                <a:solidFill>
                  <a:prstClr val="black"/>
                </a:solidFill>
                <a:latin typeface="Calibri"/>
                <a:cs typeface="+mn-cs"/>
              </a:rPr>
              <a:t>Берцеліус</a:t>
            </a:r>
            <a:r>
              <a:rPr lang="ru-RU" sz="2400" dirty="0">
                <a:solidFill>
                  <a:prstClr val="black"/>
                </a:solidFill>
                <a:latin typeface="Calibri"/>
                <a:cs typeface="+mn-cs"/>
              </a:rPr>
              <a:t>, 1836 р.) – сила, </a:t>
            </a:r>
            <a:r>
              <a:rPr lang="ru-RU" sz="2400" dirty="0" err="1">
                <a:solidFill>
                  <a:prstClr val="black"/>
                </a:solidFill>
                <a:latin typeface="Calibri"/>
                <a:cs typeface="+mn-cs"/>
              </a:rPr>
              <a:t>під</a:t>
            </a:r>
            <a:r>
              <a:rPr lang="ru-RU" sz="2400" dirty="0">
                <a:solidFill>
                  <a:prstClr val="black"/>
                </a:solidFill>
                <a:latin typeface="Calibri"/>
                <a:cs typeface="+mn-cs"/>
              </a:rPr>
              <a:t> </a:t>
            </a:r>
            <a:r>
              <a:rPr lang="ru-RU" sz="2400" dirty="0" err="1">
                <a:solidFill>
                  <a:prstClr val="black"/>
                </a:solidFill>
                <a:latin typeface="Calibri"/>
                <a:cs typeface="+mn-cs"/>
              </a:rPr>
              <a:t>дією</a:t>
            </a:r>
            <a:r>
              <a:rPr lang="ru-RU" sz="2400" dirty="0">
                <a:solidFill>
                  <a:prstClr val="black"/>
                </a:solidFill>
                <a:latin typeface="Calibri"/>
                <a:cs typeface="+mn-cs"/>
              </a:rPr>
              <a:t> </a:t>
            </a:r>
            <a:r>
              <a:rPr lang="ru-RU" sz="2400" dirty="0" err="1">
                <a:solidFill>
                  <a:prstClr val="black"/>
                </a:solidFill>
                <a:latin typeface="Calibri"/>
                <a:cs typeface="+mn-cs"/>
              </a:rPr>
              <a:t>якої</a:t>
            </a:r>
            <a:r>
              <a:rPr lang="ru-RU" sz="2400" dirty="0">
                <a:solidFill>
                  <a:prstClr val="black"/>
                </a:solidFill>
                <a:latin typeface="Calibri"/>
                <a:cs typeface="+mn-cs"/>
              </a:rPr>
              <a:t> </a:t>
            </a:r>
            <a:r>
              <a:rPr lang="ru-RU" sz="2400" dirty="0" err="1">
                <a:solidFill>
                  <a:prstClr val="black"/>
                </a:solidFill>
                <a:latin typeface="Calibri"/>
                <a:cs typeface="+mn-cs"/>
              </a:rPr>
              <a:t>відбувається</a:t>
            </a:r>
            <a:r>
              <a:rPr lang="ru-RU" sz="2400" dirty="0">
                <a:solidFill>
                  <a:prstClr val="black"/>
                </a:solidFill>
                <a:latin typeface="Calibri"/>
                <a:cs typeface="+mn-cs"/>
              </a:rPr>
              <a:t> </a:t>
            </a:r>
            <a:r>
              <a:rPr lang="ru-RU" sz="2400" dirty="0" err="1">
                <a:solidFill>
                  <a:prstClr val="black"/>
                </a:solidFill>
                <a:latin typeface="Calibri"/>
                <a:cs typeface="+mn-cs"/>
              </a:rPr>
              <a:t>це</a:t>
            </a:r>
            <a:r>
              <a:rPr lang="ru-RU" sz="2400" dirty="0">
                <a:solidFill>
                  <a:prstClr val="black"/>
                </a:solidFill>
                <a:latin typeface="Calibri"/>
                <a:cs typeface="+mn-cs"/>
              </a:rPr>
              <a:t> </a:t>
            </a:r>
            <a:r>
              <a:rPr lang="ru-RU" sz="2400" dirty="0" err="1">
                <a:solidFill>
                  <a:prstClr val="black"/>
                </a:solidFill>
                <a:latin typeface="Calibri"/>
                <a:cs typeface="+mn-cs"/>
              </a:rPr>
              <a:t>явище</a:t>
            </a:r>
            <a:endParaRPr lang="ru-RU" sz="2400" dirty="0">
              <a:solidFill>
                <a:prstClr val="black"/>
              </a:solidFill>
              <a:latin typeface="Calibri"/>
              <a:cs typeface="+mn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734300" y="1420813"/>
            <a:ext cx="1570038" cy="3079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solidFill>
                  <a:prstClr val="black"/>
                </a:solidFill>
                <a:latin typeface="Calibri"/>
                <a:cs typeface="+mn-cs"/>
              </a:rPr>
              <a:t>Й. Я. </a:t>
            </a:r>
            <a:r>
              <a:rPr lang="ru-RU" sz="1400" b="1" dirty="0" err="1">
                <a:solidFill>
                  <a:prstClr val="black"/>
                </a:solidFill>
                <a:latin typeface="Calibri"/>
                <a:cs typeface="+mn-cs"/>
              </a:rPr>
              <a:t>Берцеліус</a:t>
            </a:r>
            <a:endParaRPr lang="ru-RU" sz="1400" b="1" dirty="0">
              <a:solidFill>
                <a:prstClr val="black"/>
              </a:solidFill>
              <a:latin typeface="Calibri"/>
              <a:cs typeface="+mn-cs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98438" y="1392238"/>
            <a:ext cx="7127875" cy="12001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 err="1">
                <a:solidFill>
                  <a:prstClr val="black"/>
                </a:solidFill>
                <a:latin typeface="Calibri"/>
                <a:cs typeface="+mn-cs"/>
              </a:rPr>
              <a:t>Оствальд</a:t>
            </a:r>
            <a:r>
              <a:rPr lang="ru-RU" sz="2400" dirty="0">
                <a:solidFill>
                  <a:prstClr val="black"/>
                </a:solidFill>
                <a:latin typeface="Calibri"/>
                <a:cs typeface="+mn-cs"/>
              </a:rPr>
              <a:t> (1884-1901 гг.) </a:t>
            </a:r>
            <a:r>
              <a:rPr lang="ru-RU" sz="2400" b="1" dirty="0" err="1">
                <a:solidFill>
                  <a:srgbClr val="FF0000"/>
                </a:solidFill>
                <a:latin typeface="Calibri"/>
                <a:cs typeface="+mn-cs"/>
              </a:rPr>
              <a:t>Каталізатор</a:t>
            </a:r>
            <a:r>
              <a:rPr lang="ru-RU" sz="2400" b="1" dirty="0">
                <a:solidFill>
                  <a:srgbClr val="FF0000"/>
                </a:solidFill>
                <a:latin typeface="Calibri"/>
                <a:cs typeface="+mn-cs"/>
              </a:rPr>
              <a:t> – </a:t>
            </a:r>
            <a:r>
              <a:rPr lang="ru-RU" sz="2400" dirty="0" err="1">
                <a:solidFill>
                  <a:prstClr val="black"/>
                </a:solidFill>
                <a:latin typeface="Calibri"/>
                <a:cs typeface="+mn-cs"/>
              </a:rPr>
              <a:t>речовина</a:t>
            </a:r>
            <a:r>
              <a:rPr lang="ru-RU" sz="2400" dirty="0">
                <a:solidFill>
                  <a:prstClr val="black"/>
                </a:solidFill>
                <a:latin typeface="Calibri"/>
                <a:cs typeface="+mn-cs"/>
              </a:rPr>
              <a:t>, яка не </a:t>
            </a:r>
            <a:r>
              <a:rPr lang="ru-RU" sz="2400" dirty="0" err="1">
                <a:solidFill>
                  <a:prstClr val="black"/>
                </a:solidFill>
                <a:latin typeface="Calibri"/>
                <a:cs typeface="+mn-cs"/>
              </a:rPr>
              <a:t>входячи</a:t>
            </a:r>
            <a:r>
              <a:rPr lang="ru-RU" sz="2400" dirty="0">
                <a:solidFill>
                  <a:prstClr val="black"/>
                </a:solidFill>
                <a:latin typeface="Calibri"/>
                <a:cs typeface="+mn-cs"/>
              </a:rPr>
              <a:t> в </a:t>
            </a:r>
            <a:r>
              <a:rPr lang="ru-RU" sz="2400" dirty="0" err="1">
                <a:solidFill>
                  <a:prstClr val="black"/>
                </a:solidFill>
                <a:latin typeface="Calibri"/>
                <a:cs typeface="+mn-cs"/>
              </a:rPr>
              <a:t>кінцевий</a:t>
            </a:r>
            <a:r>
              <a:rPr lang="ru-RU" sz="2400" dirty="0">
                <a:solidFill>
                  <a:prstClr val="black"/>
                </a:solidFill>
                <a:latin typeface="Calibri"/>
                <a:cs typeface="+mn-cs"/>
              </a:rPr>
              <a:t> продукт </a:t>
            </a:r>
            <a:r>
              <a:rPr lang="ru-RU" sz="2400" dirty="0" err="1">
                <a:solidFill>
                  <a:prstClr val="black"/>
                </a:solidFill>
                <a:latin typeface="Calibri"/>
                <a:cs typeface="+mn-cs"/>
              </a:rPr>
              <a:t>хім</a:t>
            </a:r>
            <a:r>
              <a:rPr lang="ru-RU" sz="2400" dirty="0">
                <a:solidFill>
                  <a:prstClr val="black"/>
                </a:solidFill>
                <a:latin typeface="Calibri"/>
                <a:cs typeface="+mn-cs"/>
              </a:rPr>
              <a:t>. </a:t>
            </a:r>
            <a:r>
              <a:rPr lang="ru-RU" sz="2400" dirty="0" err="1">
                <a:solidFill>
                  <a:prstClr val="black"/>
                </a:solidFill>
                <a:latin typeface="Calibri"/>
                <a:cs typeface="+mn-cs"/>
              </a:rPr>
              <a:t>реакції</a:t>
            </a:r>
            <a:r>
              <a:rPr lang="ru-RU" sz="2400" dirty="0">
                <a:solidFill>
                  <a:prstClr val="black"/>
                </a:solidFill>
                <a:latin typeface="Calibri"/>
                <a:cs typeface="+mn-cs"/>
              </a:rPr>
              <a:t>, </a:t>
            </a:r>
            <a:r>
              <a:rPr lang="ru-RU" sz="2400" dirty="0" err="1">
                <a:solidFill>
                  <a:prstClr val="black"/>
                </a:solidFill>
                <a:latin typeface="Calibri"/>
                <a:cs typeface="+mn-cs"/>
              </a:rPr>
              <a:t>змінює</a:t>
            </a:r>
            <a:r>
              <a:rPr lang="ru-RU" sz="2400" dirty="0">
                <a:solidFill>
                  <a:prstClr val="black"/>
                </a:solidFill>
                <a:latin typeface="Calibri"/>
                <a:cs typeface="+mn-cs"/>
              </a:rPr>
              <a:t> </a:t>
            </a:r>
            <a:r>
              <a:rPr lang="ru-RU" sz="2400" dirty="0" err="1">
                <a:solidFill>
                  <a:prstClr val="black"/>
                </a:solidFill>
                <a:latin typeface="Calibri"/>
                <a:cs typeface="+mn-cs"/>
              </a:rPr>
              <a:t>її</a:t>
            </a:r>
            <a:r>
              <a:rPr lang="ru-RU" sz="2400" dirty="0">
                <a:solidFill>
                  <a:prstClr val="black"/>
                </a:solidFill>
                <a:latin typeface="Calibri"/>
                <a:cs typeface="+mn-cs"/>
              </a:rPr>
              <a:t> </a:t>
            </a:r>
            <a:r>
              <a:rPr lang="ru-RU" sz="2400" dirty="0" err="1">
                <a:solidFill>
                  <a:prstClr val="black"/>
                </a:solidFill>
                <a:latin typeface="Calibri"/>
                <a:cs typeface="+mn-cs"/>
              </a:rPr>
              <a:t>швидкість</a:t>
            </a:r>
            <a:endParaRPr lang="ru-RU" sz="2400" dirty="0">
              <a:solidFill>
                <a:prstClr val="black"/>
              </a:solidFill>
              <a:latin typeface="Calibri"/>
              <a:cs typeface="+mn-cs"/>
            </a:endParaRPr>
          </a:p>
        </p:txBody>
      </p:sp>
      <p:pic>
        <p:nvPicPr>
          <p:cNvPr id="71686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945438" y="1738313"/>
            <a:ext cx="1198562" cy="146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7689850" y="3213100"/>
            <a:ext cx="1614488" cy="3079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solidFill>
                  <a:prstClr val="black"/>
                </a:solidFill>
                <a:latin typeface="Calibri"/>
                <a:cs typeface="+mn-cs"/>
              </a:rPr>
              <a:t>В. Ф. </a:t>
            </a:r>
            <a:r>
              <a:rPr lang="ru-RU" sz="1400" b="1" dirty="0" err="1">
                <a:solidFill>
                  <a:prstClr val="black"/>
                </a:solidFill>
                <a:latin typeface="Calibri"/>
                <a:cs typeface="+mn-cs"/>
              </a:rPr>
              <a:t>Оствальд</a:t>
            </a:r>
            <a:endParaRPr lang="ru-RU" sz="1400" b="1" dirty="0">
              <a:solidFill>
                <a:prstClr val="black"/>
              </a:solidFill>
              <a:latin typeface="Calibri"/>
              <a:cs typeface="+mn-cs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175" y="2592388"/>
            <a:ext cx="8240713" cy="4278094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Каталізатори</a:t>
            </a:r>
            <a:r>
              <a:rPr lang="ru-RU" sz="2000" b="1" dirty="0">
                <a:solidFill>
                  <a:srgbClr val="C050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i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lang="uk-UA" sz="2000" i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dirty="0" err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це</a:t>
            </a:r>
            <a:r>
              <a:rPr lang="ru-RU" sz="2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dirty="0" err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речовини</a:t>
            </a:r>
            <a:r>
              <a:rPr lang="ru-RU" sz="2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ru-RU" sz="2000" dirty="0" err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які</a:t>
            </a:r>
            <a:r>
              <a:rPr lang="ru-RU" sz="2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dirty="0" err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змінюють</a:t>
            </a:r>
            <a:r>
              <a:rPr lang="ru-RU" sz="2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dirty="0" err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швидкість</a:t>
            </a:r>
            <a:r>
              <a:rPr lang="ru-RU" sz="2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dirty="0" err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хімічної</a:t>
            </a:r>
            <a:endParaRPr lang="ru-RU" sz="20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dirty="0" err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реакції</a:t>
            </a:r>
            <a:r>
              <a:rPr lang="ru-RU" sz="2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за </a:t>
            </a:r>
            <a:r>
              <a:rPr lang="ru-RU" sz="2000" dirty="0" err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рахунок</a:t>
            </a:r>
            <a:r>
              <a:rPr lang="ru-RU" sz="2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dirty="0" err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утворення</a:t>
            </a:r>
            <a:r>
              <a:rPr lang="ru-RU" sz="2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dirty="0" err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проміжних</a:t>
            </a:r>
            <a:r>
              <a:rPr lang="ru-RU" sz="2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dirty="0" err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сполук</a:t>
            </a:r>
            <a:r>
              <a:rPr lang="ru-RU" sz="2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з </a:t>
            </a:r>
            <a:r>
              <a:rPr lang="ru-RU" sz="2000" dirty="0" err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низькою</a:t>
            </a:r>
            <a:r>
              <a:rPr lang="ru-RU" sz="2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 err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енергією</a:t>
            </a:r>
            <a:r>
              <a:rPr lang="ru-RU" sz="2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dirty="0" err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активації</a:t>
            </a:r>
            <a:r>
              <a:rPr lang="ru-RU" sz="2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і </a:t>
            </a:r>
            <a:r>
              <a:rPr lang="ru-RU" sz="2000" dirty="0" err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зберігають</a:t>
            </a:r>
            <a:r>
              <a:rPr lang="ru-RU" sz="2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dirty="0" err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свій</a:t>
            </a:r>
            <a:r>
              <a:rPr lang="ru-RU" sz="2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склад.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i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800" b="1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Теорії</a:t>
            </a:r>
            <a:r>
              <a:rPr lang="ru-RU" sz="28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800" b="1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каталізу</a:t>
            </a:r>
            <a:r>
              <a:rPr lang="ru-RU" sz="2800" i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i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 </a:t>
            </a:r>
            <a:r>
              <a:rPr lang="uk-UA" sz="2000" b="1" i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Теорія утворення проміжного комплексу</a:t>
            </a:r>
            <a:r>
              <a:rPr lang="uk-UA" sz="20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b="1" i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i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 + В </a:t>
            </a:r>
            <a:r>
              <a:rPr lang="ru-RU" sz="2000" i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</a:t>
            </a:r>
            <a:r>
              <a:rPr lang="ru-RU" sz="2000" i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АВ</a:t>
            </a:r>
            <a:r>
              <a:rPr lang="ru-RU" sz="2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       </a:t>
            </a:r>
            <a:r>
              <a:rPr lang="ru-RU" sz="2000" i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 + К </a:t>
            </a:r>
            <a:r>
              <a:rPr lang="ru-RU" sz="2000" i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</a:t>
            </a:r>
            <a:r>
              <a:rPr lang="ru-RU" sz="2000" i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АК                  </a:t>
            </a:r>
            <a:r>
              <a:rPr lang="ru-RU" sz="2000" i="1" dirty="0" err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АК</a:t>
            </a:r>
            <a:r>
              <a:rPr lang="ru-RU" sz="2000" i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+ В </a:t>
            </a:r>
            <a:r>
              <a:rPr lang="ru-RU" sz="2000" i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</a:t>
            </a:r>
            <a:r>
              <a:rPr lang="ru-RU" sz="2000" i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АВ + К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2000" dirty="0">
                <a:latin typeface="Arial" panose="020B0604020202020204" pitchFamily="34" charset="0"/>
                <a:cs typeface="Arial" panose="020B0604020202020204" pitchFamily="34" charset="0"/>
              </a:rPr>
              <a:t>Проміжні сполуки утворюються на поверхні каталізатора.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i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 </a:t>
            </a:r>
            <a:r>
              <a:rPr lang="ru-RU" sz="2000" b="1" i="1" dirty="0" err="1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Адсорбційна</a:t>
            </a:r>
            <a:r>
              <a:rPr lang="ru-RU" sz="2000" b="1" i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ru-RU" sz="2000" i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</a:t>
            </a:r>
            <a:r>
              <a:rPr lang="uk-UA" sz="2000" dirty="0">
                <a:latin typeface="Arial" panose="020B0604020202020204" pitchFamily="34" charset="0"/>
                <a:cs typeface="Arial" panose="020B0604020202020204" pitchFamily="34" charset="0"/>
              </a:rPr>
              <a:t>каталізатор адсорбує реагенти на активних центрах.</a:t>
            </a:r>
            <a:endParaRPr lang="ru-RU" sz="20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i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 </a:t>
            </a:r>
            <a:r>
              <a:rPr lang="ru-RU" sz="2000" b="1" i="1" dirty="0" err="1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Мультиплетна</a:t>
            </a:r>
            <a:r>
              <a:rPr lang="ru-RU" sz="2000" b="1" i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i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– </a:t>
            </a:r>
            <a:r>
              <a:rPr lang="ru-RU" sz="2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 </a:t>
            </a:r>
            <a:r>
              <a:rPr lang="ru-RU" sz="2000" dirty="0" err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рахунок</a:t>
            </a:r>
            <a:r>
              <a:rPr lang="ru-RU" sz="2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uk-UA" sz="2000" dirty="0">
                <a:latin typeface="Arial" panose="020B0604020202020204" pitchFamily="34" charset="0"/>
                <a:cs typeface="Arial" panose="020B0604020202020204" pitchFamily="34" charset="0"/>
              </a:rPr>
              <a:t>утворення мультиплетного комплексу на активному центрі каталізатора, в результаті чого виділяється енергія, необхідна для розриву старих </a:t>
            </a:r>
            <a:r>
              <a:rPr lang="uk-UA" sz="2000" dirty="0" err="1">
                <a:latin typeface="Arial" panose="020B0604020202020204" pitchFamily="34" charset="0"/>
                <a:cs typeface="Arial" panose="020B0604020202020204" pitchFamily="34" charset="0"/>
              </a:rPr>
              <a:t>зв'язків</a:t>
            </a:r>
            <a:r>
              <a:rPr lang="uk-UA" sz="20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ru-RU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i="1" dirty="0">
              <a:solidFill>
                <a:prstClr val="black"/>
              </a:solidFill>
              <a:latin typeface="Calibri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36460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Заголовок 1"/>
          <p:cNvSpPr>
            <a:spLocks noGrp="1"/>
          </p:cNvSpPr>
          <p:nvPr>
            <p:ph type="title"/>
          </p:nvPr>
        </p:nvSpPr>
        <p:spPr>
          <a:xfrm>
            <a:off x="468313" y="115888"/>
            <a:ext cx="8229600" cy="1143000"/>
          </a:xfrm>
        </p:spPr>
        <p:txBody>
          <a:bodyPr/>
          <a:lstStyle/>
          <a:p>
            <a:pPr algn="ctr"/>
            <a:r>
              <a:rPr lang="ru-RU" dirty="0">
                <a:solidFill>
                  <a:srgbClr val="FF0000"/>
                </a:solidFill>
              </a:rPr>
              <a:t>КАТАЛІЗ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052513"/>
            <a:ext cx="9144000" cy="5545137"/>
          </a:xfrm>
        </p:spPr>
        <p:txBody>
          <a:bodyPr rtlCol="0">
            <a:normAutofit/>
          </a:bodyPr>
          <a:lstStyle/>
          <a:p>
            <a:pPr marL="0" indent="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400" b="1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Позитивний</a:t>
            </a:r>
            <a:r>
              <a:rPr lang="ru-RU" sz="2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uk-UA" sz="2400" dirty="0">
                <a:latin typeface="Arial" panose="020B0604020202020204" pitchFamily="34" charset="0"/>
                <a:cs typeface="Arial" panose="020B0604020202020204" pitchFamily="34" charset="0"/>
              </a:rPr>
              <a:t>називається каталіз, у результаті якого відбувається прискорення хімічної реакції</a:t>
            </a:r>
            <a:r>
              <a:rPr lang="ru-RU" sz="24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  <a:p>
            <a:pPr marL="0" indent="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endParaRPr lang="ru-RU" sz="24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4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uk-UA" sz="2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Негативний</a:t>
            </a:r>
            <a:r>
              <a:rPr lang="uk-UA" sz="2400" i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uk-UA" sz="2400" i="1" dirty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uk-UA" sz="2400" i="1" dirty="0" err="1">
                <a:latin typeface="Arial" panose="020B0604020202020204" pitchFamily="34" charset="0"/>
                <a:cs typeface="Arial" panose="020B0604020202020204" pitchFamily="34" charset="0"/>
              </a:rPr>
              <a:t>інгібірування</a:t>
            </a:r>
            <a:r>
              <a:rPr lang="uk-UA" sz="2400" i="1" dirty="0">
                <a:latin typeface="Arial" panose="020B0604020202020204" pitchFamily="34" charset="0"/>
                <a:cs typeface="Arial" panose="020B0604020202020204" pitchFamily="34" charset="0"/>
              </a:rPr>
              <a:t>) –</a:t>
            </a:r>
            <a:r>
              <a:rPr lang="uk-UA" sz="2400" dirty="0">
                <a:latin typeface="Arial" panose="020B0604020202020204" pitchFamily="34" charset="0"/>
                <a:cs typeface="Arial" panose="020B0604020202020204" pitchFamily="34" charset="0"/>
              </a:rPr>
              <a:t> уповільнення хімічної реакції;</a:t>
            </a:r>
          </a:p>
          <a:p>
            <a:pPr marL="0" indent="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endParaRPr lang="ru-RU" sz="24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800" b="1" dirty="0" err="1">
                <a:solidFill>
                  <a:srgbClr val="FF0000"/>
                </a:solidFill>
              </a:rPr>
              <a:t>Автокаталіз</a:t>
            </a:r>
            <a:r>
              <a:rPr lang="ru-RU" sz="2800" dirty="0">
                <a:solidFill>
                  <a:prstClr val="black"/>
                </a:solidFill>
              </a:rPr>
              <a:t> – </a:t>
            </a:r>
            <a:r>
              <a:rPr lang="ru-RU" sz="2800" dirty="0" err="1">
                <a:solidFill>
                  <a:prstClr val="black"/>
                </a:solidFill>
              </a:rPr>
              <a:t>каталізатор</a:t>
            </a:r>
            <a:r>
              <a:rPr lang="ru-RU" sz="2800" dirty="0">
                <a:solidFill>
                  <a:prstClr val="black"/>
                </a:solidFill>
              </a:rPr>
              <a:t>: один з </a:t>
            </a:r>
            <a:r>
              <a:rPr lang="ru-RU" sz="2800" dirty="0" err="1">
                <a:solidFill>
                  <a:prstClr val="black"/>
                </a:solidFill>
              </a:rPr>
              <a:t>утворених</a:t>
            </a:r>
            <a:r>
              <a:rPr lang="ru-RU" sz="2800" dirty="0">
                <a:solidFill>
                  <a:prstClr val="black"/>
                </a:solidFill>
              </a:rPr>
              <a:t> </a:t>
            </a:r>
            <a:r>
              <a:rPr lang="ru-RU" sz="2800" dirty="0" err="1">
                <a:solidFill>
                  <a:prstClr val="black"/>
                </a:solidFill>
              </a:rPr>
              <a:t>продуктів</a:t>
            </a:r>
            <a:r>
              <a:rPr lang="ru-RU" sz="2800" dirty="0">
                <a:solidFill>
                  <a:prstClr val="black"/>
                </a:solidFill>
              </a:rPr>
              <a:t>.</a:t>
            </a:r>
          </a:p>
          <a:p>
            <a:pPr marL="0" indent="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endParaRPr lang="ru-RU" sz="2800" dirty="0">
              <a:solidFill>
                <a:prstClr val="black"/>
              </a:solidFill>
            </a:endParaRPr>
          </a:p>
          <a:p>
            <a:pPr marL="0" indent="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800" dirty="0" err="1">
                <a:solidFill>
                  <a:prstClr val="black"/>
                </a:solidFill>
              </a:rPr>
              <a:t>Каталіз</a:t>
            </a:r>
            <a:r>
              <a:rPr lang="ru-RU" sz="2800" dirty="0">
                <a:solidFill>
                  <a:prstClr val="black"/>
                </a:solidFill>
              </a:rPr>
              <a:t> </a:t>
            </a:r>
            <a:r>
              <a:rPr lang="ru-RU" sz="2800" dirty="0" err="1">
                <a:solidFill>
                  <a:prstClr val="black"/>
                </a:solidFill>
              </a:rPr>
              <a:t>буває</a:t>
            </a:r>
            <a:r>
              <a:rPr lang="ru-RU" sz="2800" dirty="0">
                <a:solidFill>
                  <a:prstClr val="black"/>
                </a:solidFill>
              </a:rPr>
              <a:t>: </a:t>
            </a:r>
          </a:p>
          <a:p>
            <a:pPr marL="0" indent="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800" b="1" dirty="0">
                <a:solidFill>
                  <a:prstClr val="black"/>
                </a:solidFill>
              </a:rPr>
              <a:t>         </a:t>
            </a:r>
            <a:r>
              <a:rPr lang="ru-RU" sz="2800" b="1" dirty="0" err="1">
                <a:solidFill>
                  <a:srgbClr val="FF0000"/>
                </a:solidFill>
              </a:rPr>
              <a:t>гомогений</a:t>
            </a:r>
            <a:r>
              <a:rPr lang="ru-RU" sz="2800" b="1" dirty="0">
                <a:solidFill>
                  <a:srgbClr val="FF0000"/>
                </a:solidFill>
              </a:rPr>
              <a:t>, </a:t>
            </a:r>
          </a:p>
          <a:p>
            <a:pPr marL="0" indent="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800" b="1" dirty="0">
                <a:solidFill>
                  <a:srgbClr val="FF0000"/>
                </a:solidFill>
              </a:rPr>
              <a:t>         </a:t>
            </a:r>
            <a:r>
              <a:rPr lang="ru-RU" sz="2800" b="1" dirty="0" err="1">
                <a:solidFill>
                  <a:srgbClr val="FF0000"/>
                </a:solidFill>
              </a:rPr>
              <a:t>гетерогений</a:t>
            </a:r>
            <a:r>
              <a:rPr lang="ru-RU" sz="2800" b="1" dirty="0">
                <a:solidFill>
                  <a:srgbClr val="FF0000"/>
                </a:solidFill>
              </a:rPr>
              <a:t>, </a:t>
            </a:r>
          </a:p>
          <a:p>
            <a:pPr marL="0" indent="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800" b="1" dirty="0">
                <a:solidFill>
                  <a:srgbClr val="FF0000"/>
                </a:solidFill>
              </a:rPr>
              <a:t>         </a:t>
            </a:r>
            <a:r>
              <a:rPr lang="ru-RU" sz="2800" b="1" dirty="0" err="1">
                <a:solidFill>
                  <a:srgbClr val="FF0000"/>
                </a:solidFill>
              </a:rPr>
              <a:t>мікрогетерогений</a:t>
            </a:r>
            <a:r>
              <a:rPr lang="ru-RU" sz="2800" b="1" dirty="0">
                <a:solidFill>
                  <a:srgbClr val="FF0000"/>
                </a:solidFill>
              </a:rPr>
              <a:t>, </a:t>
            </a:r>
          </a:p>
          <a:p>
            <a:pPr marL="0" indent="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800" b="1" dirty="0">
                <a:solidFill>
                  <a:srgbClr val="FF0000"/>
                </a:solidFill>
              </a:rPr>
              <a:t>         кислотно-</a:t>
            </a:r>
            <a:r>
              <a:rPr lang="ru-RU" sz="2800" b="1" dirty="0" err="1">
                <a:solidFill>
                  <a:srgbClr val="FF0000"/>
                </a:solidFill>
              </a:rPr>
              <a:t>основний</a:t>
            </a:r>
            <a:r>
              <a:rPr lang="ru-RU" sz="2800" b="1" dirty="0">
                <a:solidFill>
                  <a:srgbClr val="FF0000"/>
                </a:solidFill>
              </a:rPr>
              <a:t> (</a:t>
            </a:r>
            <a:r>
              <a:rPr lang="ru-RU" sz="2800" b="1" dirty="0" err="1">
                <a:solidFill>
                  <a:srgbClr val="FF0000"/>
                </a:solidFill>
              </a:rPr>
              <a:t>заснований</a:t>
            </a:r>
            <a:r>
              <a:rPr lang="ru-RU" sz="2800" b="1" dirty="0">
                <a:solidFill>
                  <a:srgbClr val="FF0000"/>
                </a:solidFill>
              </a:rPr>
              <a:t> на </a:t>
            </a:r>
            <a:r>
              <a:rPr lang="ru-RU" sz="2800" b="1" dirty="0" err="1">
                <a:solidFill>
                  <a:srgbClr val="FF0000"/>
                </a:solidFill>
              </a:rPr>
              <a:t>теорії</a:t>
            </a:r>
            <a:r>
              <a:rPr lang="ru-RU" sz="2800" b="1" dirty="0">
                <a:solidFill>
                  <a:srgbClr val="FF0000"/>
                </a:solidFill>
              </a:rPr>
              <a:t> </a:t>
            </a:r>
            <a:r>
              <a:rPr lang="ru-RU" sz="2800" b="1" dirty="0" err="1">
                <a:solidFill>
                  <a:srgbClr val="FF0000"/>
                </a:solidFill>
              </a:rPr>
              <a:t>адсорбції</a:t>
            </a:r>
            <a:r>
              <a:rPr lang="ru-RU" sz="2800" b="1" dirty="0">
                <a:solidFill>
                  <a:srgbClr val="FF0000"/>
                </a:solidFill>
              </a:rPr>
              <a:t>). 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06256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700" y="23813"/>
            <a:ext cx="9144000" cy="741362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2800" b="1" dirty="0">
                <a:solidFill>
                  <a:srgbClr val="FF0000"/>
                </a:solidFill>
              </a:rPr>
              <a:t>ФЕРМЕНТАТИВНИЙ КАТАЛІЗ, МІКРОГЕТЕРОГЕНИЙ КАТАЛІЗ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620713"/>
            <a:ext cx="9144000" cy="6237287"/>
          </a:xfrm>
        </p:spPr>
        <p:txBody>
          <a:bodyPr rtlCol="0">
            <a:noAutofit/>
          </a:bodyPr>
          <a:lstStyle/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500" b="1" dirty="0">
                <a:solidFill>
                  <a:srgbClr val="FF0000"/>
                </a:solidFill>
              </a:rPr>
              <a:t>ФЕРМЕНТИ</a:t>
            </a:r>
            <a:r>
              <a:rPr lang="ru-RU" sz="2500" dirty="0"/>
              <a:t> – </a:t>
            </a:r>
            <a:r>
              <a:rPr lang="ru-RU" sz="2500" dirty="0" err="1"/>
              <a:t>біологічні</a:t>
            </a:r>
            <a:r>
              <a:rPr lang="ru-RU" sz="2500" dirty="0"/>
              <a:t> </a:t>
            </a:r>
            <a:r>
              <a:rPr lang="ru-RU" sz="2500" dirty="0" err="1"/>
              <a:t>каталізатори</a:t>
            </a:r>
            <a:endParaRPr lang="ru-RU" sz="2500" dirty="0"/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500" dirty="0" err="1"/>
              <a:t>Бувають</a:t>
            </a:r>
            <a:r>
              <a:rPr lang="ru-RU" sz="2500" dirty="0"/>
              <a:t> – </a:t>
            </a:r>
            <a:r>
              <a:rPr lang="ru-RU" sz="2500" b="1" dirty="0" err="1">
                <a:solidFill>
                  <a:srgbClr val="FF0000"/>
                </a:solidFill>
              </a:rPr>
              <a:t>прості</a:t>
            </a:r>
            <a:r>
              <a:rPr lang="ru-RU" sz="2500" dirty="0">
                <a:solidFill>
                  <a:srgbClr val="FF0000"/>
                </a:solidFill>
              </a:rPr>
              <a:t> </a:t>
            </a:r>
            <a:r>
              <a:rPr lang="ru-RU" sz="2500" dirty="0"/>
              <a:t>(</a:t>
            </a:r>
            <a:r>
              <a:rPr lang="ru-RU" sz="2500" dirty="0" err="1"/>
              <a:t>мають</a:t>
            </a:r>
            <a:r>
              <a:rPr lang="ru-RU" sz="2500" dirty="0"/>
              <a:t> </a:t>
            </a:r>
            <a:r>
              <a:rPr lang="ru-RU" sz="2500" dirty="0" err="1"/>
              <a:t>тільки</a:t>
            </a:r>
            <a:r>
              <a:rPr lang="ru-RU" sz="2500" dirty="0"/>
              <a:t> </a:t>
            </a:r>
            <a:r>
              <a:rPr lang="ru-RU" sz="2500" dirty="0" err="1"/>
              <a:t>білкову</a:t>
            </a:r>
            <a:r>
              <a:rPr lang="ru-RU" sz="2500" dirty="0"/>
              <a:t> </a:t>
            </a:r>
            <a:r>
              <a:rPr lang="ru-RU" sz="2500" dirty="0" err="1"/>
              <a:t>частину</a:t>
            </a:r>
            <a:r>
              <a:rPr lang="ru-RU" sz="2500" dirty="0"/>
              <a:t>) і </a:t>
            </a:r>
            <a:r>
              <a:rPr lang="ru-RU" sz="2500" b="1" dirty="0" err="1">
                <a:solidFill>
                  <a:srgbClr val="FF0000"/>
                </a:solidFill>
              </a:rPr>
              <a:t>складні</a:t>
            </a:r>
            <a:r>
              <a:rPr lang="ru-RU" sz="2500" b="1" dirty="0">
                <a:solidFill>
                  <a:srgbClr val="FF0000"/>
                </a:solidFill>
              </a:rPr>
              <a:t> </a:t>
            </a:r>
            <a:r>
              <a:rPr lang="ru-RU" sz="2500" dirty="0"/>
              <a:t>(</a:t>
            </a:r>
            <a:r>
              <a:rPr lang="ru-RU" sz="2500" dirty="0" err="1"/>
              <a:t>мають</a:t>
            </a:r>
            <a:r>
              <a:rPr lang="ru-RU" sz="2500" dirty="0"/>
              <a:t> </a:t>
            </a:r>
            <a:r>
              <a:rPr lang="ru-RU" sz="2500" dirty="0" err="1"/>
              <a:t>білкову</a:t>
            </a:r>
            <a:r>
              <a:rPr lang="ru-RU" sz="2500" dirty="0"/>
              <a:t> і </a:t>
            </a:r>
            <a:r>
              <a:rPr lang="ru-RU" sz="2500" dirty="0" err="1"/>
              <a:t>небілкову</a:t>
            </a:r>
            <a:r>
              <a:rPr lang="ru-RU" sz="2500" dirty="0"/>
              <a:t> </a:t>
            </a:r>
            <a:r>
              <a:rPr lang="ru-RU" sz="2500" dirty="0" err="1"/>
              <a:t>частини</a:t>
            </a:r>
            <a:r>
              <a:rPr lang="ru-RU" sz="2500" dirty="0"/>
              <a:t> – кофермент)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500" b="1" dirty="0" err="1">
                <a:solidFill>
                  <a:srgbClr val="990033"/>
                </a:solidFill>
              </a:rPr>
              <a:t>Особливості</a:t>
            </a:r>
            <a:r>
              <a:rPr lang="ru-RU" sz="2500" b="1" dirty="0">
                <a:solidFill>
                  <a:srgbClr val="990033"/>
                </a:solidFill>
              </a:rPr>
              <a:t>:</a:t>
            </a:r>
          </a:p>
          <a:p>
            <a:pPr fontAlgn="auto">
              <a:spcAft>
                <a:spcPts val="0"/>
              </a:spcAft>
              <a:buFontTx/>
              <a:buChar char="-"/>
              <a:defRPr/>
            </a:pPr>
            <a:r>
              <a:rPr lang="ru-RU" sz="2500" b="1" i="1" dirty="0" err="1">
                <a:solidFill>
                  <a:srgbClr val="FF0000"/>
                </a:solidFill>
              </a:rPr>
              <a:t>Висока</a:t>
            </a:r>
            <a:r>
              <a:rPr lang="ru-RU" sz="2500" b="1" i="1" dirty="0">
                <a:solidFill>
                  <a:srgbClr val="FF0000"/>
                </a:solidFill>
              </a:rPr>
              <a:t> </a:t>
            </a:r>
            <a:r>
              <a:rPr lang="ru-RU" sz="2500" b="1" i="1" dirty="0" err="1">
                <a:solidFill>
                  <a:srgbClr val="FF0000"/>
                </a:solidFill>
              </a:rPr>
              <a:t>ефективність</a:t>
            </a:r>
            <a:r>
              <a:rPr lang="ru-RU" sz="2500" b="1" i="1" dirty="0">
                <a:solidFill>
                  <a:srgbClr val="FF0000"/>
                </a:solidFill>
              </a:rPr>
              <a:t>.  </a:t>
            </a:r>
            <a:r>
              <a:rPr lang="ru-RU" sz="2500" dirty="0" err="1"/>
              <a:t>Е</a:t>
            </a:r>
            <a:r>
              <a:rPr lang="ru-RU" sz="2500" baseline="-25000" dirty="0" err="1"/>
              <a:t>а</a:t>
            </a:r>
            <a:r>
              <a:rPr lang="ru-RU" sz="2500" dirty="0"/>
              <a:t> </a:t>
            </a:r>
            <a:r>
              <a:rPr lang="ru-RU" sz="2500" dirty="0" err="1"/>
              <a:t>біохімічних</a:t>
            </a:r>
            <a:r>
              <a:rPr lang="ru-RU" sz="2500" dirty="0"/>
              <a:t> </a:t>
            </a:r>
            <a:r>
              <a:rPr lang="ru-RU" sz="2500" dirty="0" err="1"/>
              <a:t>процесів</a:t>
            </a:r>
            <a:r>
              <a:rPr lang="ru-RU" sz="2500" dirty="0"/>
              <a:t> в 2-3 раза </a:t>
            </a:r>
            <a:r>
              <a:rPr lang="ru-RU" sz="2500" dirty="0" err="1"/>
              <a:t>нижче</a:t>
            </a:r>
            <a:r>
              <a:rPr lang="ru-RU" sz="2500" dirty="0"/>
              <a:t>, </a:t>
            </a:r>
            <a:r>
              <a:rPr lang="ru-RU" sz="2500" dirty="0" err="1"/>
              <a:t>чим</a:t>
            </a:r>
            <a:r>
              <a:rPr lang="ru-RU" sz="2500" dirty="0"/>
              <a:t> </a:t>
            </a:r>
            <a:r>
              <a:rPr lang="ru-RU" sz="2500" dirty="0" err="1"/>
              <a:t>Е</a:t>
            </a:r>
            <a:r>
              <a:rPr lang="ru-RU" sz="2500" baseline="-25000" dirty="0" err="1"/>
              <a:t>а</a:t>
            </a:r>
            <a:r>
              <a:rPr lang="ru-RU" sz="2500" dirty="0"/>
              <a:t> </a:t>
            </a:r>
            <a:r>
              <a:rPr lang="ru-RU" sz="2500" dirty="0" err="1"/>
              <a:t>звичайних</a:t>
            </a:r>
            <a:r>
              <a:rPr lang="ru-RU" sz="2500" dirty="0"/>
              <a:t> </a:t>
            </a:r>
            <a:r>
              <a:rPr lang="ru-RU" sz="2500" dirty="0" err="1"/>
              <a:t>хімічних</a:t>
            </a:r>
            <a:r>
              <a:rPr lang="ru-RU" sz="2500" dirty="0"/>
              <a:t> </a:t>
            </a:r>
            <a:r>
              <a:rPr lang="ru-RU" sz="2500" dirty="0" err="1"/>
              <a:t>процесів</a:t>
            </a:r>
            <a:r>
              <a:rPr lang="ru-RU" sz="2500" dirty="0"/>
              <a:t>, тому </a:t>
            </a:r>
            <a:r>
              <a:rPr lang="ru-RU" sz="2500" dirty="0" err="1"/>
              <a:t>ферменти</a:t>
            </a:r>
            <a:r>
              <a:rPr lang="ru-RU" sz="2500" dirty="0"/>
              <a:t> </a:t>
            </a:r>
            <a:r>
              <a:rPr lang="ru-RU" sz="2500" dirty="0" err="1"/>
              <a:t>діють</a:t>
            </a:r>
            <a:r>
              <a:rPr lang="ru-RU" sz="2500" dirty="0"/>
              <a:t> у 10</a:t>
            </a:r>
            <a:r>
              <a:rPr lang="ru-RU" sz="2500" baseline="30000" dirty="0"/>
              <a:t>3</a:t>
            </a:r>
            <a:r>
              <a:rPr lang="ru-RU" sz="2500" dirty="0"/>
              <a:t>–10 </a:t>
            </a:r>
            <a:r>
              <a:rPr lang="ru-RU" sz="2500" baseline="30000" dirty="0"/>
              <a:t>6</a:t>
            </a:r>
            <a:r>
              <a:rPr lang="ru-RU" sz="2500" dirty="0"/>
              <a:t> </a:t>
            </a:r>
            <a:r>
              <a:rPr lang="ru-RU" sz="2500" dirty="0" err="1"/>
              <a:t>разів</a:t>
            </a:r>
            <a:r>
              <a:rPr lang="ru-RU" sz="2500" dirty="0"/>
              <a:t> </a:t>
            </a:r>
            <a:r>
              <a:rPr lang="ru-RU" sz="2500" dirty="0" err="1"/>
              <a:t>швидше</a:t>
            </a:r>
            <a:r>
              <a:rPr lang="ru-RU" sz="2500" dirty="0"/>
              <a:t>, </a:t>
            </a:r>
            <a:r>
              <a:rPr lang="ru-RU" sz="2500" dirty="0" err="1"/>
              <a:t>ніж</a:t>
            </a:r>
            <a:r>
              <a:rPr lang="ru-RU" sz="2500" dirty="0"/>
              <a:t> </a:t>
            </a:r>
            <a:r>
              <a:rPr lang="ru-RU" sz="2500" dirty="0" err="1"/>
              <a:t>небіологічні</a:t>
            </a:r>
            <a:r>
              <a:rPr lang="ru-RU" sz="2500" dirty="0"/>
              <a:t> </a:t>
            </a:r>
            <a:r>
              <a:rPr lang="ru-RU" sz="2500" dirty="0" err="1"/>
              <a:t>каталізатори</a:t>
            </a:r>
            <a:r>
              <a:rPr lang="ru-RU" sz="2500" dirty="0"/>
              <a:t>. </a:t>
            </a:r>
            <a:r>
              <a:rPr lang="ru-RU" sz="2500" dirty="0" err="1"/>
              <a:t>Така</a:t>
            </a:r>
            <a:r>
              <a:rPr lang="ru-RU" sz="2500" dirty="0"/>
              <a:t> </a:t>
            </a:r>
            <a:r>
              <a:rPr lang="ru-RU" sz="2500" dirty="0" err="1"/>
              <a:t>ефективність</a:t>
            </a:r>
            <a:r>
              <a:rPr lang="ru-RU" sz="2500" dirty="0"/>
              <a:t> </a:t>
            </a:r>
            <a:r>
              <a:rPr lang="ru-RU" sz="2500" dirty="0" err="1"/>
              <a:t>пояснюється</a:t>
            </a:r>
            <a:r>
              <a:rPr lang="ru-RU" sz="2500" dirty="0"/>
              <a:t> </a:t>
            </a:r>
            <a:r>
              <a:rPr lang="ru-RU" sz="2500" dirty="0" err="1"/>
              <a:t>ефектами</a:t>
            </a:r>
            <a:r>
              <a:rPr lang="ru-RU" sz="2500" dirty="0"/>
              <a:t>: </a:t>
            </a:r>
          </a:p>
          <a:p>
            <a:pPr marL="0" indent="0" fontAlgn="auto">
              <a:spcAft>
                <a:spcPts val="0"/>
              </a:spcAft>
              <a:buNone/>
              <a:defRPr/>
            </a:pPr>
            <a:r>
              <a:rPr lang="ru-RU" sz="2500" i="1" dirty="0">
                <a:solidFill>
                  <a:srgbClr val="FF0000"/>
                </a:solidFill>
              </a:rPr>
              <a:t>                                                    </a:t>
            </a:r>
            <a:r>
              <a:rPr lang="ru-RU" sz="2500" i="1" dirty="0" err="1">
                <a:solidFill>
                  <a:srgbClr val="FF0000"/>
                </a:solidFill>
              </a:rPr>
              <a:t>концентраційним</a:t>
            </a:r>
            <a:r>
              <a:rPr lang="ru-RU" sz="2500" i="1" dirty="0">
                <a:solidFill>
                  <a:srgbClr val="FF0000"/>
                </a:solidFill>
              </a:rPr>
              <a:t>; </a:t>
            </a:r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500" i="1" dirty="0">
                <a:solidFill>
                  <a:srgbClr val="FF0000"/>
                </a:solidFill>
              </a:rPr>
              <a:t>                                                    </a:t>
            </a:r>
            <a:r>
              <a:rPr lang="ru-RU" sz="2500" i="1" dirty="0" err="1" smtClean="0">
                <a:solidFill>
                  <a:srgbClr val="FF0000"/>
                </a:solidFill>
              </a:rPr>
              <a:t>орі</a:t>
            </a:r>
            <a:r>
              <a:rPr lang="uk-UA" sz="2500" i="1" dirty="0" smtClean="0">
                <a:solidFill>
                  <a:srgbClr val="FF0000"/>
                </a:solidFill>
              </a:rPr>
              <a:t>є</a:t>
            </a:r>
            <a:r>
              <a:rPr lang="ru-RU" sz="2500" i="1" dirty="0" err="1" smtClean="0">
                <a:solidFill>
                  <a:srgbClr val="FF0000"/>
                </a:solidFill>
              </a:rPr>
              <a:t>нтаційним</a:t>
            </a:r>
            <a:r>
              <a:rPr lang="ru-RU" sz="2500" i="1" dirty="0">
                <a:solidFill>
                  <a:srgbClr val="FF0000"/>
                </a:solidFill>
              </a:rPr>
              <a:t>; </a:t>
            </a:r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500" i="1" dirty="0">
                <a:solidFill>
                  <a:srgbClr val="FF0000"/>
                </a:solidFill>
              </a:rPr>
              <a:t>                                                    </a:t>
            </a:r>
            <a:r>
              <a:rPr lang="ru-RU" sz="2500" i="1" dirty="0" err="1">
                <a:solidFill>
                  <a:srgbClr val="FF0000"/>
                </a:solidFill>
              </a:rPr>
              <a:t>поліфункціональним</a:t>
            </a:r>
            <a:r>
              <a:rPr lang="ru-RU" sz="2500" i="1" dirty="0">
                <a:solidFill>
                  <a:srgbClr val="FF0000"/>
                </a:solidFill>
              </a:rPr>
              <a:t>.</a:t>
            </a:r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500" i="1" dirty="0"/>
              <a:t>- </a:t>
            </a:r>
            <a:r>
              <a:rPr lang="ru-RU" sz="2500" b="1" i="1" dirty="0" err="1">
                <a:solidFill>
                  <a:srgbClr val="FF0000"/>
                </a:solidFill>
              </a:rPr>
              <a:t>Специфічність</a:t>
            </a:r>
            <a:r>
              <a:rPr lang="ru-RU" sz="2500" i="1" dirty="0"/>
              <a:t>;</a:t>
            </a:r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500" i="1" dirty="0"/>
              <a:t>- </a:t>
            </a:r>
            <a:r>
              <a:rPr lang="ru-RU" sz="2500" b="1" i="1" dirty="0" err="1">
                <a:solidFill>
                  <a:srgbClr val="FF0000"/>
                </a:solidFill>
              </a:rPr>
              <a:t>М’ягкі</a:t>
            </a:r>
            <a:r>
              <a:rPr lang="ru-RU" sz="2500" b="1" i="1" dirty="0">
                <a:solidFill>
                  <a:srgbClr val="FF0000"/>
                </a:solidFill>
              </a:rPr>
              <a:t> </a:t>
            </a:r>
            <a:r>
              <a:rPr lang="ru-RU" sz="2500" b="1" i="1" dirty="0" err="1">
                <a:solidFill>
                  <a:srgbClr val="FF0000"/>
                </a:solidFill>
              </a:rPr>
              <a:t>умови</a:t>
            </a:r>
            <a:r>
              <a:rPr lang="ru-RU" sz="2500" b="1" i="1" dirty="0">
                <a:solidFill>
                  <a:srgbClr val="FF0000"/>
                </a:solidFill>
              </a:rPr>
              <a:t> </a:t>
            </a:r>
            <a:r>
              <a:rPr lang="ru-RU" sz="2500" b="1" i="1" dirty="0" err="1">
                <a:solidFill>
                  <a:srgbClr val="FF0000"/>
                </a:solidFill>
              </a:rPr>
              <a:t>протікання</a:t>
            </a:r>
            <a:r>
              <a:rPr lang="ru-RU" sz="2500" b="1" i="1" dirty="0">
                <a:solidFill>
                  <a:srgbClr val="FF0000"/>
                </a:solidFill>
              </a:rPr>
              <a:t> </a:t>
            </a:r>
            <a:r>
              <a:rPr lang="ru-RU" sz="2500" b="1" i="1" dirty="0" err="1">
                <a:solidFill>
                  <a:srgbClr val="FF0000"/>
                </a:solidFill>
              </a:rPr>
              <a:t>реакцій</a:t>
            </a:r>
            <a:r>
              <a:rPr lang="ru-RU" sz="2500" i="1" dirty="0"/>
              <a:t> (</a:t>
            </a:r>
            <a:r>
              <a:rPr lang="ru-RU" sz="2500" dirty="0" err="1"/>
              <a:t>атмосферний</a:t>
            </a:r>
            <a:r>
              <a:rPr lang="ru-RU" sz="2500" dirty="0"/>
              <a:t> </a:t>
            </a:r>
            <a:r>
              <a:rPr lang="ru-RU" sz="2500" dirty="0" err="1"/>
              <a:t>тиск</a:t>
            </a:r>
            <a:r>
              <a:rPr lang="ru-RU" sz="2500" dirty="0"/>
              <a:t>, </a:t>
            </a:r>
            <a:r>
              <a:rPr lang="ru-RU" sz="2500" dirty="0" err="1"/>
              <a:t>низькі</a:t>
            </a:r>
            <a:r>
              <a:rPr lang="ru-RU" sz="2500" dirty="0"/>
              <a:t> </a:t>
            </a:r>
            <a:r>
              <a:rPr lang="ru-RU" sz="2500" dirty="0" err="1"/>
              <a:t>температури</a:t>
            </a:r>
            <a:r>
              <a:rPr lang="ru-RU" sz="2500" dirty="0"/>
              <a:t> і </a:t>
            </a:r>
            <a:r>
              <a:rPr lang="ru-RU" sz="2500" dirty="0" err="1"/>
              <a:t>вузький</a:t>
            </a:r>
            <a:r>
              <a:rPr lang="ru-RU" sz="2500" dirty="0"/>
              <a:t> </a:t>
            </a:r>
            <a:r>
              <a:rPr lang="ru-RU" sz="2500" dirty="0" err="1"/>
              <a:t>інтервал</a:t>
            </a:r>
            <a:r>
              <a:rPr lang="ru-RU" sz="2500" dirty="0"/>
              <a:t> рН живого </a:t>
            </a:r>
            <a:r>
              <a:rPr lang="ru-RU" sz="2500" dirty="0" err="1"/>
              <a:t>організму</a:t>
            </a:r>
            <a:r>
              <a:rPr lang="ru-RU" sz="2500" dirty="0"/>
              <a:t>). </a:t>
            </a:r>
          </a:p>
        </p:txBody>
      </p:sp>
    </p:spTree>
    <p:extLst>
      <p:ext uri="{BB962C8B-B14F-4D97-AF65-F5344CB8AC3E}">
        <p14:creationId xmlns:p14="http://schemas.microsoft.com/office/powerpoint/2010/main" val="2141552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81075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3200" b="1" dirty="0">
                <a:solidFill>
                  <a:srgbClr val="C00000"/>
                </a:solidFill>
              </a:rPr>
              <a:t>ДОСЛІДЖЕННЯ В ОБЛАСТІ КАТАЛІЗУ В УКРАЇНІ</a:t>
            </a:r>
          </a:p>
        </p:txBody>
      </p:sp>
      <p:sp>
        <p:nvSpPr>
          <p:cNvPr id="74754" name="Объект 2"/>
          <p:cNvSpPr>
            <a:spLocks noGrp="1"/>
          </p:cNvSpPr>
          <p:nvPr>
            <p:ph idx="1"/>
          </p:nvPr>
        </p:nvSpPr>
        <p:spPr>
          <a:xfrm>
            <a:off x="0" y="908050"/>
            <a:ext cx="9144000" cy="5949950"/>
          </a:xfrm>
        </p:spPr>
        <p:txBody>
          <a:bodyPr/>
          <a:lstStyle/>
          <a:p>
            <a:pPr marL="0" indent="0">
              <a:buNone/>
            </a:pPr>
            <a:r>
              <a:rPr lang="ru-RU" sz="2800" b="1" u="sng" dirty="0">
                <a:solidFill>
                  <a:srgbClr val="C00000"/>
                </a:solidFill>
              </a:rPr>
              <a:t>Л.В. </a:t>
            </a:r>
            <a:r>
              <a:rPr lang="ru-RU" sz="2800" b="1" u="sng" dirty="0" err="1">
                <a:solidFill>
                  <a:srgbClr val="C00000"/>
                </a:solidFill>
              </a:rPr>
              <a:t>Пісаржевський</a:t>
            </a:r>
            <a:r>
              <a:rPr lang="ru-RU" sz="2800" b="1" u="sng" dirty="0">
                <a:solidFill>
                  <a:srgbClr val="C00000"/>
                </a:solidFill>
              </a:rPr>
              <a:t> і  В.А. </a:t>
            </a:r>
            <a:r>
              <a:rPr lang="ru-RU" sz="2800" b="1" u="sng" dirty="0" err="1">
                <a:solidFill>
                  <a:srgbClr val="C00000"/>
                </a:solidFill>
              </a:rPr>
              <a:t>Ройтер</a:t>
            </a:r>
            <a:r>
              <a:rPr lang="ru-RU" sz="2800" b="1" u="sng" dirty="0">
                <a:solidFill>
                  <a:srgbClr val="C00000"/>
                </a:solidFill>
              </a:rPr>
              <a:t>  </a:t>
            </a:r>
            <a:r>
              <a:rPr lang="ru-RU" sz="2800" dirty="0" err="1"/>
              <a:t>обґрунтували</a:t>
            </a:r>
            <a:r>
              <a:rPr lang="ru-RU" sz="2800" dirty="0"/>
              <a:t> роль </a:t>
            </a:r>
            <a:r>
              <a:rPr lang="ru-RU" sz="2800" dirty="0" err="1"/>
              <a:t>електронних</a:t>
            </a:r>
            <a:r>
              <a:rPr lang="ru-RU" sz="2800" dirty="0"/>
              <a:t> </a:t>
            </a:r>
            <a:r>
              <a:rPr lang="ru-RU" sz="2800" dirty="0" err="1"/>
              <a:t>уявлень</a:t>
            </a:r>
            <a:r>
              <a:rPr lang="ru-RU" sz="2800" dirty="0"/>
              <a:t> в </a:t>
            </a:r>
            <a:r>
              <a:rPr lang="ru-RU" sz="2800" dirty="0" err="1"/>
              <a:t>механізмі</a:t>
            </a:r>
            <a:r>
              <a:rPr lang="ru-RU" sz="2800" dirty="0"/>
              <a:t> </a:t>
            </a:r>
            <a:r>
              <a:rPr lang="ru-RU" sz="2800" dirty="0" err="1"/>
              <a:t>каталізу</a:t>
            </a:r>
            <a:r>
              <a:rPr lang="ru-RU" sz="2800" dirty="0"/>
              <a:t>.</a:t>
            </a:r>
          </a:p>
          <a:p>
            <a:pPr marL="0" indent="0">
              <a:buFont typeface="Arial" charset="0"/>
              <a:buNone/>
            </a:pPr>
            <a:r>
              <a:rPr lang="ru-RU" sz="2800" b="1" u="sng" dirty="0">
                <a:solidFill>
                  <a:srgbClr val="C00000"/>
                </a:solidFill>
              </a:rPr>
              <a:t>М.В. Поляков</a:t>
            </a:r>
          </a:p>
          <a:p>
            <a:pPr marL="0" indent="0">
              <a:buFont typeface="Arial" charset="0"/>
              <a:buNone/>
            </a:pPr>
            <a:endParaRPr lang="ru-RU" sz="2800" b="1" u="sng" dirty="0">
              <a:solidFill>
                <a:srgbClr val="C00000"/>
              </a:solidFill>
            </a:endParaRPr>
          </a:p>
          <a:p>
            <a:pPr marL="0" indent="0">
              <a:buFont typeface="Arial" charset="0"/>
              <a:buNone/>
            </a:pPr>
            <a:endParaRPr lang="ru-RU" sz="2800" b="1" u="sng" dirty="0">
              <a:solidFill>
                <a:srgbClr val="C00000"/>
              </a:solidFill>
            </a:endParaRPr>
          </a:p>
          <a:p>
            <a:pPr marL="0" indent="0">
              <a:buFont typeface="Arial" charset="0"/>
              <a:buNone/>
            </a:pPr>
            <a:r>
              <a:rPr lang="ru-RU" sz="2800" b="1" u="sng" dirty="0">
                <a:solidFill>
                  <a:srgbClr val="C00000"/>
                </a:solidFill>
              </a:rPr>
              <a:t>Г.І. </a:t>
            </a:r>
            <a:r>
              <a:rPr lang="ru-RU" sz="2800" b="1" u="sng" dirty="0" err="1">
                <a:solidFill>
                  <a:srgbClr val="C00000"/>
                </a:solidFill>
              </a:rPr>
              <a:t>Голодець</a:t>
            </a:r>
            <a:endParaRPr lang="ru-RU" sz="2800" b="1" u="sng" dirty="0">
              <a:solidFill>
                <a:srgbClr val="C00000"/>
              </a:solidFill>
            </a:endParaRPr>
          </a:p>
          <a:p>
            <a:pPr marL="0" indent="0">
              <a:buFont typeface="Arial" charset="0"/>
              <a:buNone/>
            </a:pPr>
            <a:endParaRPr lang="ru-RU" sz="2800" b="1" u="sng" dirty="0">
              <a:solidFill>
                <a:srgbClr val="C00000"/>
              </a:solidFill>
            </a:endParaRPr>
          </a:p>
          <a:p>
            <a:pPr marL="0" indent="0" algn="just">
              <a:buFont typeface="Arial" charset="0"/>
              <a:buNone/>
            </a:pPr>
            <a:endParaRPr lang="ru-RU" sz="2000" dirty="0"/>
          </a:p>
          <a:p>
            <a:pPr marL="0" indent="0" algn="just">
              <a:buNone/>
            </a:pPr>
            <a:endParaRPr lang="ru-RU" sz="2400" dirty="0"/>
          </a:p>
          <a:p>
            <a:pPr marL="0" indent="0" algn="just">
              <a:buNone/>
            </a:pPr>
            <a:endParaRPr lang="en-US" sz="2400" dirty="0" smtClean="0"/>
          </a:p>
          <a:p>
            <a:pPr marL="0" indent="0" algn="just">
              <a:buNone/>
            </a:pPr>
            <a:r>
              <a:rPr lang="ru-RU" sz="2400" dirty="0" err="1" smtClean="0"/>
              <a:t>Інститут</a:t>
            </a:r>
            <a:r>
              <a:rPr lang="ru-RU" sz="2400" dirty="0" smtClean="0"/>
              <a:t> </a:t>
            </a:r>
            <a:r>
              <a:rPr lang="ru-RU" sz="2400" dirty="0" err="1"/>
              <a:t>фізичнох</a:t>
            </a:r>
            <a:r>
              <a:rPr lang="ru-RU" sz="2400" dirty="0"/>
              <a:t> </a:t>
            </a:r>
            <a:r>
              <a:rPr lang="ru-RU" sz="2400" dirty="0" err="1"/>
              <a:t>хімії</a:t>
            </a:r>
            <a:r>
              <a:rPr lang="ru-RU" sz="2400" dirty="0"/>
              <a:t> </a:t>
            </a:r>
            <a:r>
              <a:rPr lang="ru-RU" sz="2400" dirty="0" err="1"/>
              <a:t>ім</a:t>
            </a:r>
            <a:r>
              <a:rPr lang="ru-RU" sz="2400" dirty="0"/>
              <a:t>. Л.В. </a:t>
            </a:r>
            <a:r>
              <a:rPr lang="ru-RU" sz="2400" dirty="0" err="1"/>
              <a:t>Пісаржевського</a:t>
            </a:r>
            <a:r>
              <a:rPr lang="ru-RU" sz="2400" dirty="0"/>
              <a:t> НАН </a:t>
            </a:r>
            <a:r>
              <a:rPr lang="ru-RU" sz="2400" dirty="0" err="1"/>
              <a:t>України</a:t>
            </a:r>
            <a:r>
              <a:rPr lang="ru-RU" sz="2400" dirty="0"/>
              <a:t> – флагман </a:t>
            </a:r>
            <a:r>
              <a:rPr lang="ru-RU" sz="2400" dirty="0" err="1"/>
              <a:t>вітчизняної</a:t>
            </a:r>
            <a:r>
              <a:rPr lang="ru-RU" sz="2400" dirty="0"/>
              <a:t> науки про </a:t>
            </a:r>
            <a:r>
              <a:rPr lang="ru-RU" sz="2400" dirty="0" err="1"/>
              <a:t>каталіз</a:t>
            </a:r>
            <a:r>
              <a:rPr lang="ru-RU" sz="2400" dirty="0"/>
              <a:t>.</a:t>
            </a:r>
            <a:endParaRPr lang="ru-RU" sz="2800" b="1" u="sng" dirty="0">
              <a:solidFill>
                <a:srgbClr val="C00000"/>
              </a:solidFill>
            </a:endParaRPr>
          </a:p>
        </p:txBody>
      </p:sp>
      <p:cxnSp>
        <p:nvCxnSpPr>
          <p:cNvPr id="5" name="Прямая со стрелкой 4"/>
          <p:cNvCxnSpPr>
            <a:cxnSpLocks/>
          </p:cNvCxnSpPr>
          <p:nvPr/>
        </p:nvCxnSpPr>
        <p:spPr>
          <a:xfrm flipV="1">
            <a:off x="2625453" y="2273215"/>
            <a:ext cx="503783" cy="11279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>
            <a:cxnSpLocks/>
          </p:cNvCxnSpPr>
          <p:nvPr/>
        </p:nvCxnSpPr>
        <p:spPr>
          <a:xfrm>
            <a:off x="2551113" y="2715816"/>
            <a:ext cx="652462" cy="69492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3203575" y="1945085"/>
            <a:ext cx="5184775" cy="12001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 err="1">
                <a:solidFill>
                  <a:prstClr val="black"/>
                </a:solidFill>
                <a:latin typeface="Calibri"/>
                <a:cs typeface="+mn-cs"/>
              </a:rPr>
              <a:t>вперше</a:t>
            </a:r>
            <a:r>
              <a:rPr lang="ru-RU" sz="2400" dirty="0">
                <a:solidFill>
                  <a:prstClr val="black"/>
                </a:solidFill>
                <a:latin typeface="Calibri"/>
                <a:cs typeface="+mn-cs"/>
              </a:rPr>
              <a:t> дав </a:t>
            </a:r>
            <a:r>
              <a:rPr lang="ru-RU" sz="2400" dirty="0" err="1">
                <a:solidFill>
                  <a:prstClr val="black"/>
                </a:solidFill>
                <a:latin typeface="Calibri"/>
                <a:cs typeface="+mn-cs"/>
              </a:rPr>
              <a:t>уявлення</a:t>
            </a:r>
            <a:r>
              <a:rPr lang="ru-RU" sz="2400" dirty="0">
                <a:solidFill>
                  <a:prstClr val="black"/>
                </a:solidFill>
                <a:latin typeface="Calibri"/>
                <a:cs typeface="+mn-cs"/>
              </a:rPr>
              <a:t> про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solidFill>
                  <a:prstClr val="black"/>
                </a:solidFill>
                <a:latin typeface="Calibri"/>
                <a:cs typeface="+mn-cs"/>
              </a:rPr>
              <a:t>радикально-</a:t>
            </a:r>
            <a:r>
              <a:rPr lang="ru-RU" sz="2400" dirty="0" err="1">
                <a:solidFill>
                  <a:prstClr val="black"/>
                </a:solidFill>
                <a:latin typeface="Calibri"/>
                <a:cs typeface="+mn-cs"/>
              </a:rPr>
              <a:t>ланцюговий</a:t>
            </a:r>
            <a:r>
              <a:rPr lang="ru-RU" sz="2400" dirty="0">
                <a:solidFill>
                  <a:prstClr val="black"/>
                </a:solidFill>
                <a:latin typeface="Calibri"/>
                <a:cs typeface="+mn-cs"/>
              </a:rPr>
              <a:t> </a:t>
            </a:r>
            <a:r>
              <a:rPr lang="ru-RU" sz="2400" dirty="0" err="1">
                <a:solidFill>
                  <a:prstClr val="black"/>
                </a:solidFill>
                <a:latin typeface="Calibri"/>
                <a:cs typeface="+mn-cs"/>
              </a:rPr>
              <a:t>механізм</a:t>
            </a:r>
            <a:r>
              <a:rPr lang="ru-RU" sz="2400" dirty="0">
                <a:solidFill>
                  <a:prstClr val="black"/>
                </a:solidFill>
                <a:latin typeface="Calibri"/>
                <a:cs typeface="+mn-cs"/>
              </a:rPr>
              <a:t> </a:t>
            </a:r>
            <a:r>
              <a:rPr lang="ru-RU" sz="2400" dirty="0" err="1">
                <a:solidFill>
                  <a:prstClr val="black"/>
                </a:solidFill>
                <a:latin typeface="Calibri"/>
                <a:cs typeface="+mn-cs"/>
              </a:rPr>
              <a:t>каталітичних</a:t>
            </a:r>
            <a:r>
              <a:rPr lang="ru-RU" sz="2400" dirty="0">
                <a:solidFill>
                  <a:prstClr val="black"/>
                </a:solidFill>
                <a:latin typeface="Calibri"/>
                <a:cs typeface="+mn-cs"/>
              </a:rPr>
              <a:t> </a:t>
            </a:r>
            <a:r>
              <a:rPr lang="ru-RU" sz="2400" dirty="0" err="1">
                <a:solidFill>
                  <a:prstClr val="black"/>
                </a:solidFill>
                <a:latin typeface="Calibri"/>
                <a:cs typeface="+mn-cs"/>
              </a:rPr>
              <a:t>реакцій</a:t>
            </a:r>
            <a:endParaRPr lang="ru-RU" sz="2400" dirty="0">
              <a:solidFill>
                <a:prstClr val="black"/>
              </a:solidFill>
              <a:latin typeface="Calibri"/>
              <a:cs typeface="+mn-cs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203575" y="3173413"/>
            <a:ext cx="5540375" cy="83026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solidFill>
                  <a:prstClr val="black"/>
                </a:solidFill>
                <a:latin typeface="Calibri"/>
                <a:cs typeface="+mn-cs"/>
              </a:rPr>
              <a:t>створив </a:t>
            </a:r>
            <a:r>
              <a:rPr lang="ru-RU" sz="2400" dirty="0" err="1">
                <a:solidFill>
                  <a:prstClr val="black"/>
                </a:solidFill>
                <a:latin typeface="Calibri"/>
                <a:cs typeface="+mn-cs"/>
              </a:rPr>
              <a:t>теорію</a:t>
            </a:r>
            <a:r>
              <a:rPr lang="ru-RU" sz="2400" dirty="0">
                <a:solidFill>
                  <a:prstClr val="black"/>
                </a:solidFill>
                <a:latin typeface="Calibri"/>
                <a:cs typeface="+mn-cs"/>
              </a:rPr>
              <a:t> гетерогенно-гомогенного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 err="1">
                <a:solidFill>
                  <a:prstClr val="black"/>
                </a:solidFill>
                <a:latin typeface="Calibri"/>
                <a:cs typeface="+mn-cs"/>
              </a:rPr>
              <a:t>каталізу</a:t>
            </a:r>
            <a:endParaRPr lang="ru-RU" sz="2400" dirty="0">
              <a:solidFill>
                <a:prstClr val="black"/>
              </a:solidFill>
              <a:latin typeface="Calibri"/>
              <a:cs typeface="+mn-cs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867025" y="4060031"/>
            <a:ext cx="6432550" cy="8318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 err="1">
                <a:solidFill>
                  <a:prstClr val="black"/>
                </a:solidFill>
                <a:latin typeface="Calibri"/>
                <a:cs typeface="+mn-cs"/>
              </a:rPr>
              <a:t>встановив</a:t>
            </a:r>
            <a:r>
              <a:rPr lang="ru-RU" sz="2400" dirty="0">
                <a:solidFill>
                  <a:prstClr val="black"/>
                </a:solidFill>
                <a:latin typeface="Calibri"/>
                <a:cs typeface="+mn-cs"/>
              </a:rPr>
              <a:t> </a:t>
            </a:r>
            <a:r>
              <a:rPr lang="ru-RU" sz="2400" dirty="0" err="1">
                <a:solidFill>
                  <a:prstClr val="black"/>
                </a:solidFill>
                <a:latin typeface="Calibri"/>
                <a:cs typeface="+mn-cs"/>
              </a:rPr>
              <a:t>зв'язок</a:t>
            </a:r>
            <a:r>
              <a:rPr lang="ru-RU" sz="2400" dirty="0">
                <a:solidFill>
                  <a:prstClr val="black"/>
                </a:solidFill>
                <a:latin typeface="Calibri"/>
                <a:cs typeface="+mn-cs"/>
              </a:rPr>
              <a:t> </a:t>
            </a:r>
            <a:r>
              <a:rPr lang="ru-RU" sz="2400" dirty="0" err="1">
                <a:solidFill>
                  <a:prstClr val="black"/>
                </a:solidFill>
                <a:latin typeface="Calibri"/>
                <a:cs typeface="+mn-cs"/>
              </a:rPr>
              <a:t>між</a:t>
            </a:r>
            <a:r>
              <a:rPr lang="ru-RU" sz="2400" dirty="0">
                <a:solidFill>
                  <a:prstClr val="black"/>
                </a:solidFill>
                <a:latin typeface="Calibri"/>
                <a:cs typeface="+mn-cs"/>
              </a:rPr>
              <a:t> </a:t>
            </a:r>
            <a:r>
              <a:rPr lang="ru-RU" sz="2400" dirty="0" err="1">
                <a:solidFill>
                  <a:prstClr val="black"/>
                </a:solidFill>
                <a:latin typeface="Calibri"/>
                <a:cs typeface="+mn-cs"/>
              </a:rPr>
              <a:t>термодинамічними</a:t>
            </a:r>
            <a:r>
              <a:rPr lang="ru-RU" sz="2400" dirty="0">
                <a:solidFill>
                  <a:prstClr val="black"/>
                </a:solidFill>
                <a:latin typeface="Calibri"/>
                <a:cs typeface="+mn-cs"/>
              </a:rPr>
              <a:t> і </a:t>
            </a:r>
            <a:r>
              <a:rPr lang="ru-RU" sz="2400" dirty="0" err="1">
                <a:solidFill>
                  <a:prstClr val="black"/>
                </a:solidFill>
                <a:latin typeface="Calibri"/>
                <a:cs typeface="+mn-cs"/>
              </a:rPr>
              <a:t>каталітичні</a:t>
            </a:r>
            <a:r>
              <a:rPr lang="ru-RU" sz="2400" dirty="0">
                <a:solidFill>
                  <a:prstClr val="black"/>
                </a:solidFill>
                <a:latin typeface="Calibri"/>
                <a:cs typeface="+mn-cs"/>
              </a:rPr>
              <a:t> </a:t>
            </a:r>
            <a:r>
              <a:rPr lang="ru-RU" sz="2400" dirty="0" err="1">
                <a:solidFill>
                  <a:prstClr val="black"/>
                </a:solidFill>
                <a:latin typeface="Calibri"/>
                <a:cs typeface="+mn-cs"/>
              </a:rPr>
              <a:t>властивості</a:t>
            </a:r>
            <a:r>
              <a:rPr lang="ru-RU" sz="2400" dirty="0">
                <a:solidFill>
                  <a:prstClr val="black"/>
                </a:solidFill>
                <a:latin typeface="Calibri"/>
                <a:cs typeface="+mn-cs"/>
              </a:rPr>
              <a:t> </a:t>
            </a:r>
            <a:r>
              <a:rPr lang="ru-RU" sz="2400" dirty="0" err="1">
                <a:solidFill>
                  <a:prstClr val="black"/>
                </a:solidFill>
                <a:latin typeface="Calibri"/>
                <a:cs typeface="+mn-cs"/>
              </a:rPr>
              <a:t>речовин</a:t>
            </a:r>
            <a:endParaRPr lang="ru-RU" sz="2400" dirty="0">
              <a:solidFill>
                <a:prstClr val="black"/>
              </a:solidFill>
              <a:latin typeface="Calibri"/>
              <a:cs typeface="+mn-cs"/>
            </a:endParaRPr>
          </a:p>
        </p:txBody>
      </p:sp>
      <p:cxnSp>
        <p:nvCxnSpPr>
          <p:cNvPr id="23" name="Прямая со стрелкой 22"/>
          <p:cNvCxnSpPr>
            <a:cxnSpLocks/>
          </p:cNvCxnSpPr>
          <p:nvPr/>
        </p:nvCxnSpPr>
        <p:spPr>
          <a:xfrm>
            <a:off x="2184797" y="4329112"/>
            <a:ext cx="732631" cy="293687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Стрелка вниз 25"/>
          <p:cNvSpPr/>
          <p:nvPr/>
        </p:nvSpPr>
        <p:spPr>
          <a:xfrm>
            <a:off x="5097463" y="4875213"/>
            <a:ext cx="215900" cy="282575"/>
          </a:xfrm>
          <a:prstGeom prst="downArrow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547773" y="5162709"/>
            <a:ext cx="6002028" cy="4616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 err="1">
                <a:solidFill>
                  <a:prstClr val="black"/>
                </a:solidFill>
                <a:latin typeface="Calibri"/>
                <a:cs typeface="+mn-cs"/>
              </a:rPr>
              <a:t>основи</a:t>
            </a:r>
            <a:r>
              <a:rPr lang="ru-RU" sz="2400" dirty="0">
                <a:solidFill>
                  <a:prstClr val="black"/>
                </a:solidFill>
                <a:latin typeface="Calibri"/>
                <a:cs typeface="+mn-cs"/>
              </a:rPr>
              <a:t> </a:t>
            </a:r>
            <a:r>
              <a:rPr lang="ru-RU" sz="2400" dirty="0" err="1">
                <a:solidFill>
                  <a:prstClr val="black"/>
                </a:solidFill>
                <a:latin typeface="Calibri"/>
                <a:cs typeface="+mn-cs"/>
              </a:rPr>
              <a:t>теорії</a:t>
            </a:r>
            <a:r>
              <a:rPr lang="ru-RU" sz="2400" dirty="0">
                <a:solidFill>
                  <a:prstClr val="black"/>
                </a:solidFill>
                <a:latin typeface="Calibri"/>
                <a:cs typeface="+mn-cs"/>
              </a:rPr>
              <a:t> </a:t>
            </a:r>
            <a:r>
              <a:rPr lang="ru-RU" sz="2400" dirty="0" err="1">
                <a:solidFill>
                  <a:prstClr val="black"/>
                </a:solidFill>
                <a:latin typeface="Calibri"/>
                <a:cs typeface="+mn-cs"/>
              </a:rPr>
              <a:t>прогнозування</a:t>
            </a:r>
            <a:r>
              <a:rPr lang="ru-RU" sz="2400" dirty="0">
                <a:solidFill>
                  <a:prstClr val="black"/>
                </a:solidFill>
                <a:latin typeface="Calibri"/>
                <a:cs typeface="+mn-cs"/>
              </a:rPr>
              <a:t> </a:t>
            </a:r>
            <a:r>
              <a:rPr lang="ru-RU" sz="2400" dirty="0" err="1">
                <a:solidFill>
                  <a:prstClr val="black"/>
                </a:solidFill>
                <a:latin typeface="Calibri"/>
                <a:cs typeface="+mn-cs"/>
              </a:rPr>
              <a:t>каталітичної</a:t>
            </a:r>
            <a:r>
              <a:rPr lang="ru-RU" sz="2400" dirty="0">
                <a:solidFill>
                  <a:prstClr val="black"/>
                </a:solidFill>
                <a:latin typeface="Calibri"/>
                <a:cs typeface="+mn-cs"/>
              </a:rPr>
              <a:t> </a:t>
            </a:r>
            <a:r>
              <a:rPr lang="ru-RU" sz="2400" dirty="0" err="1">
                <a:solidFill>
                  <a:prstClr val="black"/>
                </a:solidFill>
                <a:latin typeface="Calibri"/>
                <a:cs typeface="+mn-cs"/>
              </a:rPr>
              <a:t>дії</a:t>
            </a:r>
            <a:endParaRPr lang="ru-RU" sz="2400" dirty="0">
              <a:solidFill>
                <a:prstClr val="black"/>
              </a:solidFill>
              <a:latin typeface="Calibri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87746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Text Box 4"/>
          <p:cNvSpPr txBox="1">
            <a:spLocks noChangeArrowheads="1"/>
          </p:cNvSpPr>
          <p:nvPr/>
        </p:nvSpPr>
        <p:spPr bwMode="auto">
          <a:xfrm>
            <a:off x="0" y="549275"/>
            <a:ext cx="9144000" cy="3816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b="1" i="1" dirty="0">
                <a:solidFill>
                  <a:schemeClr val="accent2"/>
                </a:solidFill>
              </a:rPr>
              <a:t>Система </a:t>
            </a:r>
            <a:r>
              <a:rPr lang="ru-RU" b="1" i="1" dirty="0"/>
              <a:t>-</a:t>
            </a:r>
            <a:r>
              <a:rPr lang="ru-RU" b="1" i="1" dirty="0">
                <a:solidFill>
                  <a:schemeClr val="accent2"/>
                </a:solidFill>
              </a:rPr>
              <a:t> </a:t>
            </a:r>
            <a:r>
              <a:rPr lang="ru-RU" b="1" i="1" dirty="0"/>
              <a:t>будь-яка </a:t>
            </a:r>
            <a:r>
              <a:rPr lang="ru-RU" b="1" i="1" dirty="0" err="1"/>
              <a:t>сукупність</a:t>
            </a:r>
            <a:r>
              <a:rPr lang="ru-RU" b="1" i="1" dirty="0"/>
              <a:t> </a:t>
            </a:r>
            <a:r>
              <a:rPr lang="ru-RU" b="1" i="1" dirty="0" err="1"/>
              <a:t>тіл</a:t>
            </a:r>
            <a:r>
              <a:rPr lang="ru-RU" b="1" i="1" dirty="0"/>
              <a:t>, </a:t>
            </a:r>
            <a:r>
              <a:rPr lang="ru-RU" b="1" i="1" dirty="0" err="1"/>
              <a:t>відокремлена</a:t>
            </a:r>
            <a:r>
              <a:rPr lang="ru-RU" b="1" i="1" dirty="0"/>
              <a:t> </a:t>
            </a:r>
            <a:r>
              <a:rPr lang="ru-RU" b="1" i="1" dirty="0" err="1"/>
              <a:t>від</a:t>
            </a:r>
            <a:r>
              <a:rPr lang="ru-RU" b="1" i="1" dirty="0"/>
              <a:t> </a:t>
            </a:r>
            <a:r>
              <a:rPr lang="ru-RU" b="1" i="1" dirty="0" err="1"/>
              <a:t>зовнішнього</a:t>
            </a:r>
            <a:r>
              <a:rPr lang="ru-RU" b="1" i="1" dirty="0"/>
              <a:t> </a:t>
            </a:r>
            <a:r>
              <a:rPr lang="ru-RU" b="1" i="1" dirty="0" err="1"/>
              <a:t>середовища</a:t>
            </a:r>
            <a:r>
              <a:rPr lang="ru-RU" b="1" i="1" dirty="0"/>
              <a:t> </a:t>
            </a:r>
            <a:r>
              <a:rPr lang="ru-RU" b="1" i="1" dirty="0" err="1"/>
              <a:t>поверхнею</a:t>
            </a:r>
            <a:r>
              <a:rPr lang="ru-RU" b="1" i="1" dirty="0"/>
              <a:t> </a:t>
            </a:r>
            <a:r>
              <a:rPr lang="ru-RU" b="1" i="1" dirty="0" err="1"/>
              <a:t>розділу</a:t>
            </a:r>
            <a:r>
              <a:rPr lang="ru-RU" b="1" i="1" dirty="0"/>
              <a:t> (</a:t>
            </a:r>
            <a:r>
              <a:rPr lang="ru-RU" b="1" i="1" dirty="0" err="1"/>
              <a:t>реальної</a:t>
            </a:r>
            <a:r>
              <a:rPr lang="ru-RU" b="1" i="1" dirty="0"/>
              <a:t> </a:t>
            </a:r>
            <a:r>
              <a:rPr lang="ru-RU" b="1" i="1" dirty="0" err="1"/>
              <a:t>чи</a:t>
            </a:r>
            <a:r>
              <a:rPr lang="ru-RU" b="1" i="1" dirty="0"/>
              <a:t> </a:t>
            </a:r>
            <a:r>
              <a:rPr lang="ru-RU" b="1" i="1" dirty="0" err="1"/>
              <a:t>уявної</a:t>
            </a:r>
            <a:r>
              <a:rPr lang="ru-RU" b="1" i="1" dirty="0"/>
              <a:t>), </a:t>
            </a:r>
            <a:r>
              <a:rPr lang="ru-RU" b="1" i="1" dirty="0" err="1"/>
              <a:t>всередині</a:t>
            </a:r>
            <a:r>
              <a:rPr lang="ru-RU" b="1" i="1" dirty="0"/>
              <a:t> </a:t>
            </a:r>
            <a:r>
              <a:rPr lang="ru-RU" b="1" i="1" dirty="0" err="1"/>
              <a:t>якої</a:t>
            </a:r>
            <a:r>
              <a:rPr lang="ru-RU" b="1" i="1" dirty="0"/>
              <a:t> </a:t>
            </a:r>
            <a:r>
              <a:rPr lang="ru-RU" b="1" i="1" dirty="0" err="1"/>
              <a:t>можливий</a:t>
            </a:r>
            <a:r>
              <a:rPr lang="ru-RU" b="1" i="1" dirty="0"/>
              <a:t> </a:t>
            </a:r>
            <a:r>
              <a:rPr lang="ru-RU" b="1" i="1" dirty="0" err="1"/>
              <a:t>масо</a:t>
            </a:r>
            <a:r>
              <a:rPr lang="ru-RU" b="1" i="1" dirty="0"/>
              <a:t>-і </a:t>
            </a:r>
            <a:r>
              <a:rPr lang="ru-RU" b="1" i="1" dirty="0" err="1"/>
              <a:t>теплообмін</a:t>
            </a:r>
            <a:r>
              <a:rPr lang="ru-RU" b="1" i="1" dirty="0"/>
              <a:t>.</a:t>
            </a:r>
          </a:p>
          <a:p>
            <a:pPr algn="ctr">
              <a:defRPr/>
            </a:pPr>
            <a:endParaRPr lang="ru-RU" b="1" i="1" dirty="0"/>
          </a:p>
          <a:p>
            <a:pPr algn="ctr">
              <a:defRPr/>
            </a:pPr>
            <a:r>
              <a:rPr lang="ru-RU" b="1" i="1" dirty="0">
                <a:solidFill>
                  <a:srgbClr val="FF0000"/>
                </a:solidFill>
              </a:rPr>
              <a:t>СИСТЕМА:</a:t>
            </a:r>
            <a:endParaRPr lang="ru-RU" b="1" i="1" dirty="0"/>
          </a:p>
          <a:p>
            <a:pPr>
              <a:defRPr/>
            </a:pPr>
            <a:r>
              <a:rPr lang="ru-RU" b="1" i="1" dirty="0">
                <a:solidFill>
                  <a:schemeClr val="accent2"/>
                </a:solidFill>
              </a:rPr>
              <a:t>*  </a:t>
            </a:r>
            <a:r>
              <a:rPr lang="ru-RU" b="1" i="1" dirty="0" err="1">
                <a:solidFill>
                  <a:schemeClr val="accent2"/>
                </a:solidFill>
              </a:rPr>
              <a:t>Ізольована</a:t>
            </a:r>
            <a:r>
              <a:rPr lang="ru-RU" b="1" i="1" dirty="0">
                <a:solidFill>
                  <a:schemeClr val="accent2"/>
                </a:solidFill>
              </a:rPr>
              <a:t> </a:t>
            </a:r>
            <a:r>
              <a:rPr lang="ru-RU" b="1" i="1" dirty="0"/>
              <a:t>- не </a:t>
            </a:r>
            <a:r>
              <a:rPr lang="ru-RU" b="1" i="1" dirty="0" err="1"/>
              <a:t>обмінюється</a:t>
            </a:r>
            <a:r>
              <a:rPr lang="ru-RU" b="1" i="1" dirty="0"/>
              <a:t> з </a:t>
            </a:r>
            <a:r>
              <a:rPr lang="ru-RU" b="1" i="1" dirty="0" err="1"/>
              <a:t>навколишнім</a:t>
            </a:r>
            <a:r>
              <a:rPr lang="ru-RU" b="1" i="1" dirty="0"/>
              <a:t> </a:t>
            </a:r>
            <a:r>
              <a:rPr lang="ru-RU" b="1" i="1" dirty="0" err="1"/>
              <a:t>середовищем</a:t>
            </a:r>
            <a:r>
              <a:rPr lang="ru-RU" b="1" i="1" dirty="0"/>
              <a:t> </a:t>
            </a:r>
            <a:r>
              <a:rPr lang="ru-RU" b="1" i="1" dirty="0" err="1"/>
              <a:t>ні</a:t>
            </a:r>
            <a:r>
              <a:rPr lang="ru-RU" b="1" i="1" dirty="0"/>
              <a:t> </a:t>
            </a:r>
            <a:r>
              <a:rPr lang="ru-RU" b="1" i="1" dirty="0" err="1"/>
              <a:t>масою</a:t>
            </a:r>
            <a:r>
              <a:rPr lang="ru-RU" b="1" i="1" dirty="0"/>
              <a:t>, </a:t>
            </a:r>
            <a:r>
              <a:rPr lang="ru-RU" b="1" i="1" dirty="0" err="1"/>
              <a:t>ні</a:t>
            </a:r>
            <a:r>
              <a:rPr lang="ru-RU" b="1" i="1" dirty="0"/>
              <a:t> </a:t>
            </a:r>
            <a:r>
              <a:rPr lang="ru-RU" b="1" i="1" dirty="0" err="1"/>
              <a:t>енергією</a:t>
            </a:r>
            <a:r>
              <a:rPr lang="ru-RU" b="1" i="1" dirty="0"/>
              <a:t>  </a:t>
            </a:r>
            <a:r>
              <a:rPr lang="ru-RU" sz="2000" b="1" i="1" dirty="0">
                <a:solidFill>
                  <a:srgbClr val="990099"/>
                </a:solidFill>
              </a:rPr>
              <a:t>(</a:t>
            </a:r>
            <a:r>
              <a:rPr lang="ru-RU" sz="2000" b="1" i="1" dirty="0">
                <a:solidFill>
                  <a:srgbClr val="990099"/>
                </a:solidFill>
                <a:sym typeface="Symbol" pitchFamily="18" charset="2"/>
              </a:rPr>
              <a:t></a:t>
            </a:r>
            <a:r>
              <a:rPr lang="ru-RU" sz="2000" b="1" i="1" dirty="0">
                <a:solidFill>
                  <a:srgbClr val="990099"/>
                </a:solidFill>
              </a:rPr>
              <a:t>m = 0, </a:t>
            </a:r>
            <a:r>
              <a:rPr lang="ru-RU" sz="2000" b="1" i="1" dirty="0">
                <a:solidFill>
                  <a:srgbClr val="990099"/>
                </a:solidFill>
                <a:sym typeface="Symbol" pitchFamily="18" charset="2"/>
              </a:rPr>
              <a:t></a:t>
            </a:r>
            <a:r>
              <a:rPr lang="ru-RU" sz="2000" b="1" i="1" dirty="0">
                <a:solidFill>
                  <a:srgbClr val="990099"/>
                </a:solidFill>
              </a:rPr>
              <a:t>U = 0).</a:t>
            </a:r>
          </a:p>
          <a:p>
            <a:pPr>
              <a:defRPr/>
            </a:pPr>
            <a:endParaRPr lang="ru-RU" b="1" i="1" dirty="0"/>
          </a:p>
          <a:p>
            <a:pPr marL="285750" indent="-285750">
              <a:buFont typeface="Arial" charset="0"/>
              <a:buChar char="•"/>
              <a:defRPr/>
            </a:pPr>
            <a:r>
              <a:rPr lang="ru-RU" b="1" i="1" dirty="0" err="1">
                <a:solidFill>
                  <a:schemeClr val="accent2"/>
                </a:solidFill>
              </a:rPr>
              <a:t>Закрита</a:t>
            </a:r>
            <a:r>
              <a:rPr lang="ru-RU" b="1" i="1" dirty="0">
                <a:solidFill>
                  <a:schemeClr val="accent2"/>
                </a:solidFill>
              </a:rPr>
              <a:t> </a:t>
            </a:r>
            <a:r>
              <a:rPr lang="ru-RU" b="1" i="1" dirty="0"/>
              <a:t>- </a:t>
            </a:r>
            <a:r>
              <a:rPr lang="ru-RU" b="1" i="1" dirty="0" err="1"/>
              <a:t>обмінюється</a:t>
            </a:r>
            <a:r>
              <a:rPr lang="ru-RU" b="1" i="1" dirty="0"/>
              <a:t> з </a:t>
            </a:r>
            <a:r>
              <a:rPr lang="ru-RU" b="1" i="1" dirty="0" err="1"/>
              <a:t>навколишнім</a:t>
            </a:r>
            <a:r>
              <a:rPr lang="ru-RU" b="1" i="1" dirty="0"/>
              <a:t> </a:t>
            </a:r>
            <a:r>
              <a:rPr lang="ru-RU" b="1" i="1" dirty="0" err="1"/>
              <a:t>середовищем</a:t>
            </a:r>
            <a:r>
              <a:rPr lang="ru-RU" b="1" i="1" dirty="0"/>
              <a:t> </a:t>
            </a:r>
            <a:r>
              <a:rPr lang="ru-RU" b="1" i="1" dirty="0" err="1"/>
              <a:t>тільки</a:t>
            </a:r>
            <a:r>
              <a:rPr lang="ru-RU" b="1" i="1" dirty="0"/>
              <a:t> </a:t>
            </a:r>
            <a:r>
              <a:rPr lang="ru-RU" b="1" i="1" dirty="0" err="1"/>
              <a:t>енергією</a:t>
            </a:r>
            <a:r>
              <a:rPr lang="ru-RU" b="1" i="1" dirty="0"/>
              <a:t>   </a:t>
            </a:r>
            <a:r>
              <a:rPr lang="ru-RU" sz="2000" b="1" i="1" dirty="0">
                <a:solidFill>
                  <a:srgbClr val="990099"/>
                </a:solidFill>
              </a:rPr>
              <a:t>(</a:t>
            </a:r>
            <a:r>
              <a:rPr lang="ru-RU" sz="2000" b="1" i="1" dirty="0">
                <a:solidFill>
                  <a:srgbClr val="990099"/>
                </a:solidFill>
                <a:sym typeface="Symbol" pitchFamily="18" charset="2"/>
              </a:rPr>
              <a:t></a:t>
            </a:r>
            <a:r>
              <a:rPr lang="ru-RU" sz="2000" b="1" i="1" dirty="0">
                <a:solidFill>
                  <a:srgbClr val="990099"/>
                </a:solidFill>
              </a:rPr>
              <a:t>m = 0, </a:t>
            </a:r>
            <a:r>
              <a:rPr lang="ru-RU" sz="2000" b="1" i="1" dirty="0">
                <a:solidFill>
                  <a:srgbClr val="990099"/>
                </a:solidFill>
                <a:sym typeface="Symbol" pitchFamily="18" charset="2"/>
              </a:rPr>
              <a:t></a:t>
            </a:r>
            <a:r>
              <a:rPr lang="ru-RU" sz="2000" b="1" i="1" dirty="0">
                <a:solidFill>
                  <a:srgbClr val="990099"/>
                </a:solidFill>
              </a:rPr>
              <a:t>U </a:t>
            </a:r>
            <a:r>
              <a:rPr lang="ru-RU" sz="2000" b="1" i="1" dirty="0">
                <a:solidFill>
                  <a:srgbClr val="990099"/>
                </a:solidFill>
                <a:sym typeface="Symbol" pitchFamily="18" charset="2"/>
              </a:rPr>
              <a:t></a:t>
            </a:r>
            <a:r>
              <a:rPr lang="ru-RU" sz="2000" b="1" i="1" dirty="0">
                <a:solidFill>
                  <a:srgbClr val="990099"/>
                </a:solidFill>
              </a:rPr>
              <a:t> 0).</a:t>
            </a:r>
          </a:p>
          <a:p>
            <a:pPr>
              <a:defRPr/>
            </a:pPr>
            <a:endParaRPr lang="ru-RU" sz="2000" b="1" i="1" dirty="0">
              <a:solidFill>
                <a:srgbClr val="990099"/>
              </a:solidFill>
            </a:endParaRPr>
          </a:p>
          <a:p>
            <a:pPr>
              <a:defRPr/>
            </a:pPr>
            <a:r>
              <a:rPr lang="ru-RU" b="1" i="1" dirty="0">
                <a:solidFill>
                  <a:schemeClr val="accent2"/>
                </a:solidFill>
              </a:rPr>
              <a:t>* </a:t>
            </a:r>
            <a:r>
              <a:rPr lang="ru-RU" b="1" i="1" dirty="0" err="1">
                <a:solidFill>
                  <a:schemeClr val="accent2"/>
                </a:solidFill>
              </a:rPr>
              <a:t>Відкрита</a:t>
            </a:r>
            <a:r>
              <a:rPr lang="ru-RU" b="1" i="1" dirty="0">
                <a:solidFill>
                  <a:schemeClr val="accent2"/>
                </a:solidFill>
              </a:rPr>
              <a:t> - </a:t>
            </a:r>
            <a:r>
              <a:rPr lang="ru-RU" b="1" i="1" dirty="0" err="1"/>
              <a:t>обмінюється</a:t>
            </a:r>
            <a:r>
              <a:rPr lang="ru-RU" b="1" i="1" dirty="0"/>
              <a:t> з </a:t>
            </a:r>
            <a:r>
              <a:rPr lang="ru-RU" b="1" i="1" dirty="0" err="1"/>
              <a:t>навколишнім</a:t>
            </a:r>
            <a:r>
              <a:rPr lang="ru-RU" b="1" i="1" dirty="0"/>
              <a:t> </a:t>
            </a:r>
            <a:r>
              <a:rPr lang="ru-RU" b="1" i="1" dirty="0" err="1"/>
              <a:t>середовищем</a:t>
            </a:r>
            <a:r>
              <a:rPr lang="ru-RU" b="1" i="1" dirty="0"/>
              <a:t> і </a:t>
            </a:r>
            <a:r>
              <a:rPr lang="ru-RU" b="1" i="1" dirty="0" err="1"/>
              <a:t>масою</a:t>
            </a:r>
            <a:r>
              <a:rPr lang="ru-RU" b="1" i="1" dirty="0"/>
              <a:t>, і </a:t>
            </a:r>
            <a:r>
              <a:rPr lang="ru-RU" b="1" i="1" dirty="0" err="1"/>
              <a:t>енергією</a:t>
            </a:r>
            <a:r>
              <a:rPr lang="ru-RU" b="1" i="1" dirty="0"/>
              <a:t> </a:t>
            </a:r>
            <a:r>
              <a:rPr lang="ru-RU" sz="2000" b="1" i="1" dirty="0">
                <a:solidFill>
                  <a:srgbClr val="990099"/>
                </a:solidFill>
              </a:rPr>
              <a:t>(</a:t>
            </a:r>
            <a:r>
              <a:rPr lang="ru-RU" sz="2000" b="1" i="1" dirty="0">
                <a:solidFill>
                  <a:srgbClr val="990099"/>
                </a:solidFill>
                <a:sym typeface="Symbol" pitchFamily="18" charset="2"/>
              </a:rPr>
              <a:t></a:t>
            </a:r>
            <a:r>
              <a:rPr lang="ru-RU" sz="2000" b="1" i="1" dirty="0">
                <a:solidFill>
                  <a:srgbClr val="990099"/>
                </a:solidFill>
              </a:rPr>
              <a:t>m </a:t>
            </a:r>
            <a:r>
              <a:rPr lang="ru-RU" sz="2000" b="1" i="1" dirty="0">
                <a:solidFill>
                  <a:srgbClr val="990099"/>
                </a:solidFill>
                <a:sym typeface="Symbol" pitchFamily="18" charset="2"/>
              </a:rPr>
              <a:t></a:t>
            </a:r>
            <a:r>
              <a:rPr lang="ru-RU" sz="2000" b="1" i="1" dirty="0">
                <a:solidFill>
                  <a:srgbClr val="990099"/>
                </a:solidFill>
              </a:rPr>
              <a:t> 0, </a:t>
            </a:r>
            <a:r>
              <a:rPr lang="ru-RU" sz="2000" b="1" i="1" dirty="0">
                <a:solidFill>
                  <a:srgbClr val="990099"/>
                </a:solidFill>
                <a:sym typeface="Symbol" pitchFamily="18" charset="2"/>
              </a:rPr>
              <a:t></a:t>
            </a:r>
            <a:r>
              <a:rPr lang="ru-RU" sz="2000" b="1" i="1" dirty="0">
                <a:solidFill>
                  <a:srgbClr val="990099"/>
                </a:solidFill>
              </a:rPr>
              <a:t>U </a:t>
            </a:r>
            <a:r>
              <a:rPr lang="ru-RU" sz="2000" b="1" i="1" dirty="0">
                <a:solidFill>
                  <a:srgbClr val="990099"/>
                </a:solidFill>
                <a:sym typeface="Symbol" pitchFamily="18" charset="2"/>
              </a:rPr>
              <a:t></a:t>
            </a:r>
            <a:r>
              <a:rPr lang="ru-RU" sz="2000" b="1" i="1" dirty="0">
                <a:solidFill>
                  <a:srgbClr val="990099"/>
                </a:solidFill>
              </a:rPr>
              <a:t> 0).</a:t>
            </a:r>
            <a:r>
              <a:rPr lang="ru-RU" dirty="0"/>
              <a:t>  </a:t>
            </a:r>
            <a:r>
              <a:rPr lang="ru-RU" b="1" dirty="0"/>
              <a:t>(ЖИВИЙ ОРГАНІЗМ)</a:t>
            </a:r>
          </a:p>
        </p:txBody>
      </p:sp>
      <p:sp>
        <p:nvSpPr>
          <p:cNvPr id="29698" name="Text Box 6"/>
          <p:cNvSpPr txBox="1">
            <a:spLocks noChangeArrowheads="1"/>
          </p:cNvSpPr>
          <p:nvPr/>
        </p:nvSpPr>
        <p:spPr bwMode="auto">
          <a:xfrm>
            <a:off x="3924300" y="1844675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29699" name="Text Box 10"/>
          <p:cNvSpPr txBox="1">
            <a:spLocks noChangeArrowheads="1"/>
          </p:cNvSpPr>
          <p:nvPr/>
        </p:nvSpPr>
        <p:spPr bwMode="auto">
          <a:xfrm>
            <a:off x="842963" y="44450"/>
            <a:ext cx="7632700" cy="46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 dirty="0">
                <a:solidFill>
                  <a:srgbClr val="C00000"/>
                </a:solidFill>
              </a:rPr>
              <a:t>ОСНОВНІ ПОНЯТТЯ І ТЕРМІНИ</a:t>
            </a:r>
          </a:p>
        </p:txBody>
      </p:sp>
      <p:pic>
        <p:nvPicPr>
          <p:cNvPr id="29700" name="Picture 1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4357688"/>
            <a:ext cx="2555875" cy="2500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1" name="Picture 1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02338" y="4365625"/>
            <a:ext cx="3143250" cy="2492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2" name="Picture 1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627313" y="4365625"/>
            <a:ext cx="3240087" cy="245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7" name="Заголовок 1"/>
          <p:cNvSpPr>
            <a:spLocks noGrp="1"/>
          </p:cNvSpPr>
          <p:nvPr>
            <p:ph type="title"/>
          </p:nvPr>
        </p:nvSpPr>
        <p:spPr>
          <a:xfrm>
            <a:off x="395288" y="0"/>
            <a:ext cx="8229600" cy="706438"/>
          </a:xfrm>
        </p:spPr>
        <p:txBody>
          <a:bodyPr/>
          <a:lstStyle/>
          <a:p>
            <a:r>
              <a:rPr lang="ru-RU" sz="3200" b="1" dirty="0">
                <a:solidFill>
                  <a:srgbClr val="C00000"/>
                </a:solidFill>
              </a:rPr>
              <a:t>ФЕРМЕНТАТИВНИЙ КАТАЛІЗ</a:t>
            </a:r>
          </a:p>
        </p:txBody>
      </p:sp>
      <p:sp>
        <p:nvSpPr>
          <p:cNvPr id="75778" name="Объект 2"/>
          <p:cNvSpPr>
            <a:spLocks noGrp="1"/>
          </p:cNvSpPr>
          <p:nvPr>
            <p:ph idx="1"/>
          </p:nvPr>
        </p:nvSpPr>
        <p:spPr>
          <a:xfrm>
            <a:off x="-9525" y="473075"/>
            <a:ext cx="9144000" cy="6310313"/>
          </a:xfrm>
        </p:spPr>
        <p:txBody>
          <a:bodyPr/>
          <a:lstStyle/>
          <a:p>
            <a:pPr marL="0" indent="0">
              <a:buFont typeface="Arial" charset="0"/>
              <a:buNone/>
            </a:pPr>
            <a:r>
              <a:rPr lang="ru-RU" sz="2400" dirty="0" err="1"/>
              <a:t>Каталітична</a:t>
            </a:r>
            <a:r>
              <a:rPr lang="ru-RU" sz="2400" dirty="0"/>
              <a:t> </a:t>
            </a:r>
            <a:r>
              <a:rPr lang="ru-RU" sz="2400" dirty="0" err="1"/>
              <a:t>активність</a:t>
            </a:r>
            <a:r>
              <a:rPr lang="ru-RU" sz="2400" dirty="0"/>
              <a:t>                      </a:t>
            </a:r>
            <a:r>
              <a:rPr lang="ru-RU" sz="2400" dirty="0" err="1"/>
              <a:t>активність</a:t>
            </a:r>
            <a:r>
              <a:rPr lang="ru-RU" sz="2400" dirty="0"/>
              <a:t> </a:t>
            </a:r>
            <a:r>
              <a:rPr lang="ru-RU" sz="2400" dirty="0" err="1"/>
              <a:t>хімічних</a:t>
            </a:r>
            <a:r>
              <a:rPr lang="ru-RU" sz="2400" dirty="0"/>
              <a:t> </a:t>
            </a:r>
            <a:r>
              <a:rPr lang="ru-RU" sz="2400" dirty="0" err="1"/>
              <a:t>каталізаторів</a:t>
            </a:r>
            <a:r>
              <a:rPr lang="ru-RU" sz="2400" dirty="0"/>
              <a:t>  </a:t>
            </a:r>
            <a:r>
              <a:rPr lang="ru-RU" sz="2400" dirty="0" err="1">
                <a:solidFill>
                  <a:srgbClr val="000000"/>
                </a:solidFill>
              </a:rPr>
              <a:t>ферментів</a:t>
            </a:r>
            <a:r>
              <a:rPr lang="ru-RU" sz="2400" dirty="0"/>
              <a:t>.</a:t>
            </a:r>
          </a:p>
          <a:p>
            <a:pPr marL="0" indent="0">
              <a:buNone/>
            </a:pPr>
            <a:r>
              <a:rPr lang="ru-RU" sz="2400" dirty="0"/>
              <a:t>1862 р. А.Я. </a:t>
            </a:r>
            <a:r>
              <a:rPr lang="ru-RU" sz="2400" dirty="0" err="1"/>
              <a:t>Данілевський</a:t>
            </a:r>
            <a:r>
              <a:rPr lang="ru-RU" sz="2400" dirty="0"/>
              <a:t> – </a:t>
            </a:r>
            <a:r>
              <a:rPr lang="ru-RU" sz="2400" dirty="0" err="1"/>
              <a:t>виділив</a:t>
            </a:r>
            <a:r>
              <a:rPr lang="ru-RU" sz="2400" dirty="0"/>
              <a:t> і </a:t>
            </a:r>
            <a:r>
              <a:rPr lang="ru-RU" sz="2400" dirty="0" err="1"/>
              <a:t>ізолював</a:t>
            </a:r>
            <a:r>
              <a:rPr lang="ru-RU" sz="2400" dirty="0"/>
              <a:t> </a:t>
            </a:r>
            <a:r>
              <a:rPr lang="ru-RU" sz="2400" dirty="0" err="1"/>
              <a:t>ферменти</a:t>
            </a:r>
            <a:r>
              <a:rPr lang="ru-RU" sz="2400" dirty="0"/>
              <a:t>.</a:t>
            </a:r>
          </a:p>
          <a:p>
            <a:pPr marL="0" indent="0">
              <a:buFont typeface="Arial" charset="0"/>
              <a:buNone/>
            </a:pPr>
            <a:endParaRPr lang="ru-RU" sz="2400" dirty="0"/>
          </a:p>
          <a:p>
            <a:pPr marL="0" indent="0">
              <a:buFont typeface="Arial" charset="0"/>
              <a:buNone/>
            </a:pPr>
            <a:endParaRPr lang="ru-RU" sz="2400" dirty="0"/>
          </a:p>
          <a:p>
            <a:pPr marL="0" indent="0">
              <a:buFont typeface="Arial" charset="0"/>
              <a:buNone/>
            </a:pPr>
            <a:endParaRPr lang="ru-RU" sz="2400" dirty="0"/>
          </a:p>
          <a:p>
            <a:pPr marL="0" indent="0">
              <a:buFont typeface="Arial" charset="0"/>
              <a:buNone/>
            </a:pPr>
            <a:r>
              <a:rPr lang="ru-RU" sz="2400" dirty="0">
                <a:solidFill>
                  <a:srgbClr val="C00000"/>
                </a:solidFill>
              </a:rPr>
              <a:t>                                           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915816" y="457994"/>
            <a:ext cx="1441450" cy="7381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prstClr val="black"/>
                </a:solidFill>
                <a:latin typeface="Calibri"/>
                <a:cs typeface="+mn-cs"/>
              </a:rPr>
              <a:t>&gt;&gt;&gt;&gt;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prstClr val="black"/>
                </a:solidFill>
                <a:latin typeface="Calibri"/>
                <a:cs typeface="+mn-cs"/>
              </a:rPr>
              <a:t> в млн. </a:t>
            </a:r>
            <a:r>
              <a:rPr lang="ru-RU" b="1" dirty="0" err="1">
                <a:solidFill>
                  <a:prstClr val="black"/>
                </a:solidFill>
                <a:latin typeface="Calibri"/>
                <a:cs typeface="+mn-cs"/>
              </a:rPr>
              <a:t>разів</a:t>
            </a:r>
            <a:endParaRPr lang="ru-RU" b="1" dirty="0">
              <a:solidFill>
                <a:prstClr val="black"/>
              </a:solidFill>
              <a:latin typeface="Calibri"/>
              <a:cs typeface="+mn-cs"/>
            </a:endParaRPr>
          </a:p>
        </p:txBody>
      </p:sp>
      <p:pic>
        <p:nvPicPr>
          <p:cNvPr id="7578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3813" y="1700213"/>
            <a:ext cx="2016126" cy="201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2003425" y="1700213"/>
            <a:ext cx="7032625" cy="12001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 err="1">
                <a:solidFill>
                  <a:prstClr val="black"/>
                </a:solidFill>
                <a:latin typeface="Calibri"/>
                <a:cs typeface="+mn-cs"/>
              </a:rPr>
              <a:t>Ферментативні</a:t>
            </a:r>
            <a:r>
              <a:rPr lang="ru-RU" sz="2400" dirty="0">
                <a:solidFill>
                  <a:prstClr val="black"/>
                </a:solidFill>
                <a:latin typeface="Calibri"/>
                <a:cs typeface="+mn-cs"/>
              </a:rPr>
              <a:t> </a:t>
            </a:r>
            <a:r>
              <a:rPr lang="ru-RU" sz="2400" dirty="0" err="1">
                <a:solidFill>
                  <a:prstClr val="black"/>
                </a:solidFill>
                <a:latin typeface="Calibri"/>
                <a:cs typeface="+mn-cs"/>
              </a:rPr>
              <a:t>реакції</a:t>
            </a:r>
            <a:r>
              <a:rPr lang="ru-RU" sz="2400" dirty="0">
                <a:solidFill>
                  <a:prstClr val="black"/>
                </a:solidFill>
                <a:latin typeface="Calibri"/>
                <a:cs typeface="+mn-cs"/>
              </a:rPr>
              <a:t> </a:t>
            </a:r>
            <a:r>
              <a:rPr lang="ru-RU" sz="2400" dirty="0" err="1">
                <a:solidFill>
                  <a:prstClr val="black"/>
                </a:solidFill>
                <a:latin typeface="Calibri"/>
                <a:cs typeface="+mn-cs"/>
              </a:rPr>
              <a:t>характеризуються</a:t>
            </a:r>
            <a:r>
              <a:rPr lang="ru-RU" sz="2400" dirty="0">
                <a:solidFill>
                  <a:prstClr val="black"/>
                </a:solidFill>
                <a:latin typeface="Calibri"/>
                <a:cs typeface="+mn-cs"/>
              </a:rPr>
              <a:t> :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solidFill>
                  <a:prstClr val="black"/>
                </a:solidFill>
                <a:latin typeface="Calibri"/>
                <a:cs typeface="+mn-cs"/>
              </a:rPr>
              <a:t>1. </a:t>
            </a:r>
            <a:r>
              <a:rPr lang="ru-RU" sz="2400" dirty="0" err="1">
                <a:solidFill>
                  <a:prstClr val="black"/>
                </a:solidFill>
                <a:latin typeface="Calibri"/>
                <a:cs typeface="+mn-cs"/>
              </a:rPr>
              <a:t>сильним</a:t>
            </a:r>
            <a:r>
              <a:rPr lang="ru-RU" sz="2400" dirty="0">
                <a:solidFill>
                  <a:prstClr val="black"/>
                </a:solidFill>
                <a:latin typeface="Calibri"/>
                <a:cs typeface="+mn-cs"/>
              </a:rPr>
              <a:t> </a:t>
            </a:r>
            <a:r>
              <a:rPr lang="ru-RU" sz="2400" dirty="0" err="1">
                <a:solidFill>
                  <a:prstClr val="black"/>
                </a:solidFill>
                <a:latin typeface="Calibri"/>
                <a:cs typeface="+mn-cs"/>
              </a:rPr>
              <a:t>прискоренням</a:t>
            </a:r>
            <a:r>
              <a:rPr lang="ru-RU" sz="2400" dirty="0">
                <a:solidFill>
                  <a:prstClr val="black"/>
                </a:solidFill>
                <a:latin typeface="Calibri"/>
                <a:cs typeface="+mn-cs"/>
              </a:rPr>
              <a:t> (10</a:t>
            </a:r>
            <a:r>
              <a:rPr lang="ru-RU" sz="2400" baseline="30000" dirty="0">
                <a:solidFill>
                  <a:prstClr val="black"/>
                </a:solidFill>
                <a:latin typeface="Calibri"/>
                <a:cs typeface="+mn-cs"/>
              </a:rPr>
              <a:t>4</a:t>
            </a:r>
            <a:r>
              <a:rPr lang="ru-RU" sz="2400" dirty="0">
                <a:solidFill>
                  <a:prstClr val="black"/>
                </a:solidFill>
                <a:latin typeface="Calibri"/>
                <a:cs typeface="+mn-cs"/>
              </a:rPr>
              <a:t> – 10</a:t>
            </a:r>
            <a:r>
              <a:rPr lang="ru-RU" sz="2400" baseline="30000" dirty="0">
                <a:solidFill>
                  <a:prstClr val="black"/>
                </a:solidFill>
                <a:latin typeface="Calibri"/>
                <a:cs typeface="+mn-cs"/>
              </a:rPr>
              <a:t>5</a:t>
            </a:r>
            <a:r>
              <a:rPr lang="ru-RU" sz="2400" dirty="0">
                <a:solidFill>
                  <a:prstClr val="black"/>
                </a:solidFill>
                <a:latin typeface="Calibri"/>
                <a:cs typeface="+mn-cs"/>
              </a:rPr>
              <a:t> </a:t>
            </a:r>
            <a:r>
              <a:rPr lang="ru-RU" sz="2400" dirty="0" err="1">
                <a:solidFill>
                  <a:prstClr val="black"/>
                </a:solidFill>
                <a:latin typeface="Calibri"/>
                <a:cs typeface="+mn-cs"/>
              </a:rPr>
              <a:t>разів</a:t>
            </a:r>
            <a:r>
              <a:rPr lang="ru-RU" sz="2400" dirty="0">
                <a:solidFill>
                  <a:prstClr val="black"/>
                </a:solidFill>
                <a:latin typeface="Calibri"/>
                <a:cs typeface="+mn-cs"/>
              </a:rPr>
              <a:t>);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solidFill>
                  <a:prstClr val="black"/>
                </a:solidFill>
                <a:latin typeface="Calibri"/>
                <a:cs typeface="+mn-cs"/>
              </a:rPr>
              <a:t>2. </a:t>
            </a:r>
            <a:r>
              <a:rPr lang="ru-RU" sz="2400" dirty="0" err="1">
                <a:solidFill>
                  <a:prstClr val="black"/>
                </a:solidFill>
                <a:latin typeface="Calibri"/>
                <a:cs typeface="+mn-cs"/>
              </a:rPr>
              <a:t>високою</a:t>
            </a:r>
            <a:r>
              <a:rPr lang="ru-RU" sz="2400" dirty="0">
                <a:solidFill>
                  <a:prstClr val="black"/>
                </a:solidFill>
                <a:latin typeface="Calibri"/>
                <a:cs typeface="+mn-cs"/>
              </a:rPr>
              <a:t> </a:t>
            </a:r>
            <a:r>
              <a:rPr lang="ru-RU" sz="2400" dirty="0" err="1">
                <a:solidFill>
                  <a:prstClr val="black"/>
                </a:solidFill>
                <a:latin typeface="Calibri"/>
                <a:cs typeface="+mn-cs"/>
              </a:rPr>
              <a:t>специфічністю</a:t>
            </a:r>
            <a:endParaRPr lang="ru-RU" sz="2400" dirty="0">
              <a:solidFill>
                <a:prstClr val="black"/>
              </a:solidFill>
              <a:latin typeface="Calibri"/>
              <a:cs typeface="+mn-cs"/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/>
          </p:nvPr>
        </p:nvGraphicFramePr>
        <p:xfrm>
          <a:off x="1970045" y="3146108"/>
          <a:ext cx="5809516" cy="20116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904758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904758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07523"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err="1"/>
                        <a:t>Група</a:t>
                      </a:r>
                      <a:r>
                        <a:rPr lang="ru-RU" sz="1600" b="1" dirty="0"/>
                        <a:t> </a:t>
                      </a:r>
                      <a:r>
                        <a:rPr lang="ru-RU" sz="1600" b="1" dirty="0" err="1"/>
                        <a:t>ферментів</a:t>
                      </a:r>
                      <a:r>
                        <a:rPr lang="ru-RU" sz="1600" b="1" dirty="0"/>
                        <a:t>,</a:t>
                      </a:r>
                      <a:r>
                        <a:rPr lang="ru-RU" sz="1600" b="1" baseline="0" dirty="0"/>
                        <a:t> </a:t>
                      </a:r>
                      <a:r>
                        <a:rPr lang="ru-RU" sz="1600" b="1" baseline="0" dirty="0" err="1"/>
                        <a:t>які</a:t>
                      </a:r>
                      <a:endParaRPr lang="ru-RU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/>
                        <a:t>Число </a:t>
                      </a:r>
                      <a:r>
                        <a:rPr lang="ru-RU" sz="1600" b="1" dirty="0" err="1"/>
                        <a:t>відомих</a:t>
                      </a:r>
                      <a:r>
                        <a:rPr lang="ru-RU" sz="1600" b="1" dirty="0"/>
                        <a:t> </a:t>
                      </a:r>
                      <a:r>
                        <a:rPr lang="ru-RU" sz="1600" b="1" dirty="0" err="1"/>
                        <a:t>ферментів</a:t>
                      </a:r>
                      <a:endParaRPr lang="ru-RU" sz="16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60275"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err="1"/>
                        <a:t>гідролізують</a:t>
                      </a:r>
                      <a:endParaRPr lang="ru-RU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/>
                        <a:t>200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85035"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err="1"/>
                        <a:t>переносять</a:t>
                      </a:r>
                      <a:endParaRPr lang="ru-RU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/>
                        <a:t>370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88780"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err="1"/>
                        <a:t>розщеплюють</a:t>
                      </a:r>
                      <a:endParaRPr lang="ru-RU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/>
                        <a:t>70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88780"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err="1"/>
                        <a:t>ізолірують</a:t>
                      </a:r>
                      <a:endParaRPr lang="ru-RU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/>
                        <a:t>25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88780"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err="1"/>
                        <a:t>синтезують</a:t>
                      </a:r>
                      <a:endParaRPr lang="ru-RU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/>
                        <a:t>25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3419475" y="2708275"/>
            <a:ext cx="3447675" cy="4616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 err="1">
                <a:solidFill>
                  <a:srgbClr val="C00000"/>
                </a:solidFill>
                <a:latin typeface="Calibri"/>
                <a:cs typeface="+mn-cs"/>
              </a:rPr>
              <a:t>Класифікація</a:t>
            </a:r>
            <a:r>
              <a:rPr lang="ru-RU" sz="2400" b="1" dirty="0">
                <a:solidFill>
                  <a:srgbClr val="C00000"/>
                </a:solidFill>
                <a:latin typeface="Calibri"/>
                <a:cs typeface="+mn-cs"/>
              </a:rPr>
              <a:t> </a:t>
            </a:r>
            <a:r>
              <a:rPr lang="ru-RU" sz="2400" b="1" dirty="0" err="1">
                <a:solidFill>
                  <a:srgbClr val="C00000"/>
                </a:solidFill>
                <a:latin typeface="Calibri"/>
                <a:cs typeface="+mn-cs"/>
              </a:rPr>
              <a:t>ферментів</a:t>
            </a:r>
            <a:endParaRPr lang="ru-RU" sz="2400" b="1" dirty="0">
              <a:solidFill>
                <a:srgbClr val="C00000"/>
              </a:solidFill>
              <a:latin typeface="Calibri"/>
              <a:cs typeface="+mn-cs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-44450" y="5157788"/>
            <a:ext cx="9059863" cy="16303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 err="1">
                <a:solidFill>
                  <a:prstClr val="black"/>
                </a:solidFill>
                <a:latin typeface="Calibri"/>
                <a:cs typeface="+mn-cs"/>
              </a:rPr>
              <a:t>Дюкло</a:t>
            </a:r>
            <a:r>
              <a:rPr lang="ru-RU" sz="2000" b="1" dirty="0">
                <a:solidFill>
                  <a:prstClr val="black"/>
                </a:solidFill>
                <a:latin typeface="Calibri"/>
                <a:cs typeface="+mn-cs"/>
              </a:rPr>
              <a:t> (фр.) </a:t>
            </a:r>
            <a:r>
              <a:rPr lang="ru-RU" sz="2000" b="1" dirty="0" err="1">
                <a:solidFill>
                  <a:prstClr val="black"/>
                </a:solidFill>
                <a:latin typeface="Calibri"/>
                <a:cs typeface="+mn-cs"/>
              </a:rPr>
              <a:t>упорядкував</a:t>
            </a:r>
            <a:r>
              <a:rPr lang="ru-RU" sz="2000" b="1" dirty="0">
                <a:solidFill>
                  <a:prstClr val="black"/>
                </a:solidFill>
                <a:latin typeface="Calibri"/>
                <a:cs typeface="+mn-cs"/>
              </a:rPr>
              <a:t> номенклатуру - </a:t>
            </a:r>
            <a:r>
              <a:rPr lang="ru-RU" sz="2000" b="1" dirty="0" err="1">
                <a:solidFill>
                  <a:prstClr val="black"/>
                </a:solidFill>
                <a:latin typeface="Calibri"/>
                <a:cs typeface="+mn-cs"/>
              </a:rPr>
              <a:t>запропонував</a:t>
            </a:r>
            <a:r>
              <a:rPr lang="ru-RU" sz="2000" b="1" dirty="0">
                <a:solidFill>
                  <a:prstClr val="black"/>
                </a:solidFill>
                <a:latin typeface="Calibri"/>
                <a:cs typeface="+mn-cs"/>
              </a:rPr>
              <a:t> фермент </a:t>
            </a:r>
            <a:r>
              <a:rPr lang="ru-RU" sz="2000" b="1" dirty="0" err="1">
                <a:solidFill>
                  <a:prstClr val="black"/>
                </a:solidFill>
                <a:latin typeface="Calibri"/>
                <a:cs typeface="+mn-cs"/>
              </a:rPr>
              <a:t>називати</a:t>
            </a:r>
            <a:r>
              <a:rPr lang="ru-RU" sz="2000" b="1" dirty="0">
                <a:solidFill>
                  <a:prstClr val="black"/>
                </a:solidFill>
                <a:latin typeface="Calibri"/>
                <a:cs typeface="+mn-cs"/>
              </a:rPr>
              <a:t> </a:t>
            </a:r>
            <a:r>
              <a:rPr lang="ru-RU" sz="2000" b="1" dirty="0">
                <a:solidFill>
                  <a:prstClr val="black"/>
                </a:solidFill>
                <a:latin typeface="Calibri"/>
              </a:rPr>
              <a:t>за</a:t>
            </a:r>
            <a:r>
              <a:rPr lang="ru-RU" sz="2000" b="1" dirty="0">
                <a:solidFill>
                  <a:prstClr val="black"/>
                </a:solidFill>
                <a:latin typeface="Calibri"/>
                <a:cs typeface="+mn-cs"/>
              </a:rPr>
              <a:t> </a:t>
            </a:r>
            <a:r>
              <a:rPr lang="ru-RU" sz="2000" b="1" dirty="0" err="1">
                <a:solidFill>
                  <a:prstClr val="black"/>
                </a:solidFill>
                <a:latin typeface="Calibri"/>
                <a:cs typeface="+mn-cs"/>
              </a:rPr>
              <a:t>речовиною</a:t>
            </a:r>
            <a:r>
              <a:rPr lang="ru-RU" sz="2000" b="1" dirty="0">
                <a:solidFill>
                  <a:prstClr val="black"/>
                </a:solidFill>
                <a:latin typeface="Calibri"/>
                <a:cs typeface="+mn-cs"/>
              </a:rPr>
              <a:t>, яку </a:t>
            </a:r>
            <a:r>
              <a:rPr lang="ru-RU" sz="2000" b="1" dirty="0" err="1">
                <a:solidFill>
                  <a:prstClr val="black"/>
                </a:solidFill>
                <a:latin typeface="Calibri"/>
                <a:cs typeface="+mn-cs"/>
              </a:rPr>
              <a:t>він</a:t>
            </a:r>
            <a:r>
              <a:rPr lang="ru-RU" sz="2000" b="1" dirty="0">
                <a:solidFill>
                  <a:prstClr val="black"/>
                </a:solidFill>
                <a:latin typeface="Calibri"/>
                <a:cs typeface="+mn-cs"/>
              </a:rPr>
              <a:t> </a:t>
            </a:r>
            <a:r>
              <a:rPr lang="ru-RU" sz="2000" b="1" dirty="0" err="1">
                <a:solidFill>
                  <a:prstClr val="black"/>
                </a:solidFill>
                <a:latin typeface="Calibri"/>
                <a:cs typeface="+mn-cs"/>
              </a:rPr>
              <a:t>розщеплює</a:t>
            </a:r>
            <a:r>
              <a:rPr lang="ru-RU" sz="2000" b="1" dirty="0">
                <a:solidFill>
                  <a:prstClr val="black"/>
                </a:solidFill>
                <a:latin typeface="Calibri"/>
                <a:cs typeface="+mn-cs"/>
              </a:rPr>
              <a:t> + </a:t>
            </a:r>
            <a:r>
              <a:rPr lang="ru-RU" sz="2000" b="1" dirty="0">
                <a:solidFill>
                  <a:srgbClr val="FF0000"/>
                </a:solidFill>
                <a:latin typeface="Calibri"/>
                <a:cs typeface="+mn-cs"/>
              </a:rPr>
              <a:t>аза</a:t>
            </a:r>
            <a:r>
              <a:rPr lang="ru-RU" sz="2000" b="1" dirty="0">
                <a:solidFill>
                  <a:prstClr val="black"/>
                </a:solidFill>
                <a:latin typeface="Calibri"/>
                <a:cs typeface="+mn-cs"/>
              </a:rPr>
              <a:t> : сахароза → сахар</a:t>
            </a:r>
            <a:r>
              <a:rPr lang="ru-RU" sz="2000" b="1" dirty="0">
                <a:solidFill>
                  <a:srgbClr val="FF0000"/>
                </a:solidFill>
                <a:latin typeface="Calibri"/>
                <a:cs typeface="+mn-cs"/>
              </a:rPr>
              <a:t>аза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prstClr val="black"/>
                </a:solidFill>
                <a:latin typeface="Calibri"/>
                <a:cs typeface="+mn-cs"/>
              </a:rPr>
              <a:t>                                                                          мальтоза  →  </a:t>
            </a:r>
            <a:r>
              <a:rPr lang="ru-RU" sz="2000" b="1" dirty="0" err="1">
                <a:solidFill>
                  <a:prstClr val="black"/>
                </a:solidFill>
                <a:latin typeface="Calibri"/>
                <a:cs typeface="+mn-cs"/>
              </a:rPr>
              <a:t>мальт</a:t>
            </a:r>
            <a:r>
              <a:rPr lang="ru-RU" sz="2000" b="1" dirty="0" err="1">
                <a:solidFill>
                  <a:srgbClr val="FF0000"/>
                </a:solidFill>
                <a:latin typeface="Calibri"/>
                <a:cs typeface="+mn-cs"/>
              </a:rPr>
              <a:t>аза</a:t>
            </a:r>
            <a:endParaRPr lang="ru-RU" sz="2000" b="1" dirty="0">
              <a:solidFill>
                <a:srgbClr val="FF0000"/>
              </a:solidFill>
              <a:latin typeface="Calibri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prstClr val="black"/>
                </a:solidFill>
                <a:latin typeface="Calibri"/>
                <a:cs typeface="+mn-cs"/>
              </a:rPr>
              <a:t>                                                                          </a:t>
            </a:r>
            <a:r>
              <a:rPr lang="ru-RU" sz="2000" b="1" dirty="0" err="1">
                <a:solidFill>
                  <a:prstClr val="black"/>
                </a:solidFill>
                <a:latin typeface="Calibri"/>
                <a:cs typeface="+mn-cs"/>
              </a:rPr>
              <a:t>крохмаль</a:t>
            </a:r>
            <a:r>
              <a:rPr lang="ru-RU" sz="2000" b="1" dirty="0">
                <a:solidFill>
                  <a:prstClr val="black"/>
                </a:solidFill>
                <a:latin typeface="Calibri"/>
                <a:cs typeface="+mn-cs"/>
              </a:rPr>
              <a:t> (</a:t>
            </a:r>
            <a:r>
              <a:rPr lang="en-US" sz="2000" b="1" dirty="0" err="1">
                <a:solidFill>
                  <a:prstClr val="black"/>
                </a:solidFill>
                <a:latin typeface="Calibri"/>
                <a:cs typeface="+mn-cs"/>
              </a:rPr>
              <a:t>amylum</a:t>
            </a:r>
            <a:r>
              <a:rPr lang="en-US" sz="2000" b="1" dirty="0">
                <a:solidFill>
                  <a:prstClr val="black"/>
                </a:solidFill>
                <a:latin typeface="Calibri"/>
                <a:cs typeface="+mn-cs"/>
              </a:rPr>
              <a:t>)</a:t>
            </a:r>
            <a:r>
              <a:rPr lang="ru-RU" sz="2000" b="1" dirty="0">
                <a:solidFill>
                  <a:prstClr val="black"/>
                </a:solidFill>
                <a:latin typeface="Calibri"/>
                <a:cs typeface="+mn-cs"/>
              </a:rPr>
              <a:t> →  </a:t>
            </a:r>
            <a:r>
              <a:rPr lang="ru-RU" sz="2000" b="1" dirty="0" err="1">
                <a:solidFill>
                  <a:prstClr val="black"/>
                </a:solidFill>
                <a:latin typeface="Calibri"/>
                <a:cs typeface="+mn-cs"/>
              </a:rPr>
              <a:t>аміл</a:t>
            </a:r>
            <a:r>
              <a:rPr lang="ru-RU" sz="2000" b="1" dirty="0" err="1">
                <a:solidFill>
                  <a:srgbClr val="FF0000"/>
                </a:solidFill>
                <a:latin typeface="Calibri"/>
                <a:cs typeface="+mn-cs"/>
              </a:rPr>
              <a:t>аза</a:t>
            </a:r>
            <a:endParaRPr lang="ru-RU" sz="2000" b="1" dirty="0">
              <a:solidFill>
                <a:srgbClr val="FF0000"/>
              </a:solidFill>
              <a:latin typeface="Calibri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prstClr val="black"/>
                </a:solidFill>
                <a:latin typeface="Calibri"/>
                <a:cs typeface="+mn-cs"/>
              </a:rPr>
              <a:t>                                                                          </a:t>
            </a:r>
            <a:r>
              <a:rPr lang="ru-RU" sz="2000" b="1" dirty="0" err="1">
                <a:solidFill>
                  <a:prstClr val="black"/>
                </a:solidFill>
                <a:latin typeface="Calibri"/>
                <a:cs typeface="+mn-cs"/>
              </a:rPr>
              <a:t>жири</a:t>
            </a:r>
            <a:r>
              <a:rPr lang="ru-RU" sz="2000" b="1" dirty="0">
                <a:solidFill>
                  <a:prstClr val="black"/>
                </a:solidFill>
                <a:latin typeface="Calibri"/>
                <a:cs typeface="+mn-cs"/>
              </a:rPr>
              <a:t> (</a:t>
            </a:r>
            <a:r>
              <a:rPr lang="en-US" sz="2000" b="1" dirty="0" err="1">
                <a:solidFill>
                  <a:prstClr val="black"/>
                </a:solidFill>
                <a:latin typeface="Calibri"/>
                <a:cs typeface="+mn-cs"/>
              </a:rPr>
              <a:t>lipos</a:t>
            </a:r>
            <a:r>
              <a:rPr lang="en-US" sz="2000" b="1" dirty="0">
                <a:solidFill>
                  <a:prstClr val="black"/>
                </a:solidFill>
                <a:latin typeface="Calibri"/>
                <a:cs typeface="+mn-cs"/>
              </a:rPr>
              <a:t>) </a:t>
            </a:r>
            <a:r>
              <a:rPr lang="ru-RU" sz="2000" b="1" dirty="0">
                <a:solidFill>
                  <a:prstClr val="black"/>
                </a:solidFill>
                <a:latin typeface="Calibri"/>
                <a:cs typeface="+mn-cs"/>
              </a:rPr>
              <a:t>→ </a:t>
            </a:r>
            <a:r>
              <a:rPr lang="ru-RU" sz="2000" b="1" dirty="0" err="1">
                <a:solidFill>
                  <a:prstClr val="black"/>
                </a:solidFill>
                <a:latin typeface="Calibri"/>
                <a:cs typeface="+mn-cs"/>
              </a:rPr>
              <a:t>ліп</a:t>
            </a:r>
            <a:r>
              <a:rPr lang="ru-RU" sz="2000" b="1" dirty="0" err="1">
                <a:solidFill>
                  <a:srgbClr val="FF0000"/>
                </a:solidFill>
                <a:latin typeface="Calibri"/>
                <a:cs typeface="+mn-cs"/>
              </a:rPr>
              <a:t>аза</a:t>
            </a:r>
            <a:endParaRPr lang="ru-RU" sz="2000" b="1" dirty="0">
              <a:solidFill>
                <a:srgbClr val="FF0000"/>
              </a:solidFill>
              <a:latin typeface="Calibri"/>
              <a:cs typeface="+mn-cs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CEB5A7EF-5A62-4053-97C6-189BA9B9D79B}"/>
              </a:ext>
            </a:extLst>
          </p:cNvPr>
          <p:cNvSpPr txBox="1"/>
          <p:nvPr/>
        </p:nvSpPr>
        <p:spPr>
          <a:xfrm>
            <a:off x="5940152" y="994847"/>
            <a:ext cx="2891433" cy="369332"/>
          </a:xfrm>
          <a:prstGeom prst="rect">
            <a:avLst/>
          </a:prstGeom>
          <a:ln>
            <a:solidFill>
              <a:srgbClr val="00B05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b="1" dirty="0" err="1">
                <a:solidFill>
                  <a:srgbClr val="00B050"/>
                </a:solidFill>
              </a:rPr>
              <a:t>fermentum</a:t>
            </a:r>
            <a:r>
              <a:rPr lang="en-US" b="1" dirty="0">
                <a:solidFill>
                  <a:srgbClr val="00B050"/>
                </a:solidFill>
              </a:rPr>
              <a:t> </a:t>
            </a:r>
            <a:r>
              <a:rPr lang="ru-RU" b="1" dirty="0">
                <a:solidFill>
                  <a:srgbClr val="00B050"/>
                </a:solidFill>
              </a:rPr>
              <a:t>(лат.) - закваска</a:t>
            </a:r>
          </a:p>
        </p:txBody>
      </p:sp>
    </p:spTree>
    <p:extLst>
      <p:ext uri="{BB962C8B-B14F-4D97-AF65-F5344CB8AC3E}">
        <p14:creationId xmlns:p14="http://schemas.microsoft.com/office/powerpoint/2010/main" val="667506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111"/>
            <a:ext cx="8229600" cy="515569"/>
          </a:xfrm>
        </p:spPr>
        <p:txBody>
          <a:bodyPr>
            <a:normAutofit fontScale="90000"/>
          </a:bodyPr>
          <a:lstStyle/>
          <a:p>
            <a:r>
              <a:rPr lang="ru-RU" sz="3200" b="1" dirty="0">
                <a:solidFill>
                  <a:srgbClr val="C00000"/>
                </a:solidFill>
              </a:rPr>
              <a:t>БУДОВА ФЕРМЕНТІВ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692696"/>
            <a:ext cx="9036496" cy="4525963"/>
          </a:xfrm>
        </p:spPr>
        <p:txBody>
          <a:bodyPr/>
          <a:lstStyle/>
          <a:p>
            <a:pPr marL="0" indent="0">
              <a:buNone/>
            </a:pPr>
            <a:r>
              <a:rPr lang="ru-RU" sz="2800" b="1" dirty="0">
                <a:solidFill>
                  <a:srgbClr val="C00000"/>
                </a:solidFill>
              </a:rPr>
              <a:t>Ф, </a:t>
            </a:r>
            <a:r>
              <a:rPr lang="ru-RU" sz="2800" dirty="0"/>
              <a:t>як і </a:t>
            </a:r>
            <a:r>
              <a:rPr lang="ru-RU" sz="2800" b="1" dirty="0">
                <a:solidFill>
                  <a:srgbClr val="C00000"/>
                </a:solidFill>
              </a:rPr>
              <a:t>Б, </a:t>
            </a:r>
            <a:r>
              <a:rPr lang="ru-RU" sz="2800" dirty="0" err="1"/>
              <a:t>складаються</a:t>
            </a:r>
            <a:r>
              <a:rPr lang="ru-RU" sz="2800" b="1" dirty="0">
                <a:solidFill>
                  <a:srgbClr val="C00000"/>
                </a:solidFill>
              </a:rPr>
              <a:t> </a:t>
            </a:r>
            <a:r>
              <a:rPr lang="ru-RU" sz="2800" dirty="0"/>
              <a:t> з                                                   і т.д.</a:t>
            </a:r>
          </a:p>
          <a:p>
            <a:pPr marL="0" indent="0" algn="ctr">
              <a:buNone/>
            </a:pPr>
            <a:r>
              <a:rPr lang="uk-UA" sz="2800" dirty="0" err="1"/>
              <a:t>Первічна</a:t>
            </a:r>
            <a:r>
              <a:rPr lang="uk-UA" sz="2800" dirty="0"/>
              <a:t> с</a:t>
            </a:r>
            <a:r>
              <a:rPr lang="ru-RU" sz="2800" dirty="0" err="1"/>
              <a:t>труктура</a:t>
            </a:r>
            <a:endParaRPr lang="ru-RU" sz="2800" dirty="0"/>
          </a:p>
          <a:p>
            <a:pPr marL="0" indent="0" algn="ctr">
              <a:buNone/>
            </a:pPr>
            <a:r>
              <a:rPr lang="ru-RU" dirty="0" err="1"/>
              <a:t>Індивидуальна</a:t>
            </a:r>
            <a:r>
              <a:rPr lang="ru-RU" dirty="0"/>
              <a:t>       </a:t>
            </a:r>
            <a:r>
              <a:rPr lang="ru-RU" dirty="0" err="1"/>
              <a:t>Вторинна</a:t>
            </a:r>
            <a:r>
              <a:rPr lang="ru-RU" dirty="0"/>
              <a:t> структура</a:t>
            </a:r>
          </a:p>
        </p:txBody>
      </p:sp>
      <p:cxnSp>
        <p:nvCxnSpPr>
          <p:cNvPr id="6" name="Прямая соединительная линия 5"/>
          <p:cNvCxnSpPr>
            <a:stCxn id="4" idx="6"/>
          </p:cNvCxnSpPr>
          <p:nvPr/>
        </p:nvCxnSpPr>
        <p:spPr>
          <a:xfrm>
            <a:off x="4634291" y="932427"/>
            <a:ext cx="705689" cy="0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5993586" y="953683"/>
            <a:ext cx="1073554" cy="0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grpSp>
        <p:nvGrpSpPr>
          <p:cNvPr id="19" name="Группа 18"/>
          <p:cNvGrpSpPr/>
          <p:nvPr/>
        </p:nvGrpSpPr>
        <p:grpSpPr>
          <a:xfrm>
            <a:off x="3986219" y="680398"/>
            <a:ext cx="3728993" cy="539947"/>
            <a:chOff x="3844957" y="836711"/>
            <a:chExt cx="3728993" cy="539947"/>
          </a:xfrm>
        </p:grpSpPr>
        <p:sp>
          <p:nvSpPr>
            <p:cNvPr id="10" name="Овал 9"/>
            <p:cNvSpPr/>
            <p:nvPr/>
          </p:nvSpPr>
          <p:spPr>
            <a:xfrm>
              <a:off x="6925878" y="836711"/>
              <a:ext cx="648072" cy="504056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dirty="0"/>
                <a:t>АК</a:t>
              </a:r>
            </a:p>
          </p:txBody>
        </p:sp>
        <p:sp>
          <p:nvSpPr>
            <p:cNvPr id="4" name="Овал 3"/>
            <p:cNvSpPr/>
            <p:nvPr/>
          </p:nvSpPr>
          <p:spPr>
            <a:xfrm>
              <a:off x="3844957" y="836712"/>
              <a:ext cx="648072" cy="504056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dirty="0"/>
                <a:t>АК</a:t>
              </a:r>
            </a:p>
          </p:txBody>
        </p:sp>
        <p:sp>
          <p:nvSpPr>
            <p:cNvPr id="11" name="Овал 10"/>
            <p:cNvSpPr/>
            <p:nvPr/>
          </p:nvSpPr>
          <p:spPr>
            <a:xfrm>
              <a:off x="5229597" y="856442"/>
              <a:ext cx="648072" cy="504056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dirty="0"/>
                <a:t>АК</a:t>
              </a: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4305762" y="868827"/>
              <a:ext cx="1139634" cy="5078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75000"/>
                </a:lnSpc>
              </a:pPr>
              <a:r>
                <a:rPr lang="ru-RU" dirty="0"/>
                <a:t>пептид.</a:t>
              </a:r>
            </a:p>
            <a:p>
              <a:pPr algn="ctr">
                <a:lnSpc>
                  <a:spcPct val="75000"/>
                </a:lnSpc>
              </a:pPr>
              <a:r>
                <a:rPr lang="ru-RU" dirty="0" err="1"/>
                <a:t>зв’язок</a:t>
              </a:r>
              <a:endParaRPr lang="ru-RU" dirty="0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5819284" y="860100"/>
              <a:ext cx="1139634" cy="5078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75000"/>
                </a:lnSpc>
              </a:pPr>
              <a:r>
                <a:rPr lang="ru-RU" dirty="0"/>
                <a:t>пептид.</a:t>
              </a:r>
            </a:p>
            <a:p>
              <a:pPr algn="ctr">
                <a:lnSpc>
                  <a:spcPct val="75000"/>
                </a:lnSpc>
              </a:pPr>
              <a:r>
                <a:rPr lang="uk-UA" dirty="0"/>
                <a:t>З</a:t>
              </a:r>
              <a:r>
                <a:rPr lang="ru-RU" dirty="0" err="1"/>
                <a:t>в’язок</a:t>
              </a:r>
              <a:endParaRPr lang="ru-RU" dirty="0"/>
            </a:p>
          </p:txBody>
        </p:sp>
      </p:grpSp>
      <p:grpSp>
        <p:nvGrpSpPr>
          <p:cNvPr id="23" name="Группа 22"/>
          <p:cNvGrpSpPr/>
          <p:nvPr/>
        </p:nvGrpSpPr>
        <p:grpSpPr>
          <a:xfrm>
            <a:off x="1069761" y="2472929"/>
            <a:ext cx="6645451" cy="923330"/>
            <a:chOff x="42599" y="3212976"/>
            <a:chExt cx="6645451" cy="923330"/>
          </a:xfrm>
        </p:grpSpPr>
        <p:sp>
          <p:nvSpPr>
            <p:cNvPr id="20" name="TextBox 19"/>
            <p:cNvSpPr txBox="1"/>
            <p:nvPr/>
          </p:nvSpPr>
          <p:spPr>
            <a:xfrm>
              <a:off x="42599" y="3212976"/>
              <a:ext cx="432849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285750" indent="-285750">
                <a:buFont typeface="Arial" charset="0"/>
                <a:buChar char="•"/>
              </a:pPr>
              <a:r>
                <a:rPr lang="ru-RU" dirty="0" err="1"/>
                <a:t>Углеводородні</a:t>
              </a:r>
              <a:r>
                <a:rPr lang="ru-RU" dirty="0"/>
                <a:t> </a:t>
              </a:r>
              <a:r>
                <a:rPr lang="ru-RU" dirty="0" err="1"/>
                <a:t>залишки</a:t>
              </a:r>
              <a:endParaRPr lang="ru-RU" dirty="0"/>
            </a:p>
            <a:p>
              <a:pPr marL="285750" indent="-285750">
                <a:buFont typeface="Arial" charset="0"/>
                <a:buChar char="•"/>
              </a:pPr>
              <a:r>
                <a:rPr lang="ru-RU" dirty="0" err="1"/>
                <a:t>Полярні</a:t>
              </a:r>
              <a:r>
                <a:rPr lang="ru-RU" dirty="0"/>
                <a:t> гр.:</a:t>
              </a:r>
              <a:r>
                <a:rPr lang="uk-UA" dirty="0"/>
                <a:t> </a:t>
              </a:r>
              <a:r>
                <a:rPr lang="en-US" dirty="0"/>
                <a:t>-COOH; -NH</a:t>
              </a:r>
              <a:r>
                <a:rPr lang="en-US" baseline="-25000" dirty="0"/>
                <a:t>2</a:t>
              </a:r>
              <a:r>
                <a:rPr lang="en-US" dirty="0"/>
                <a:t>; -OH;- SH; =NH</a:t>
              </a:r>
            </a:p>
            <a:p>
              <a:pPr marL="285750" indent="-285750">
                <a:buFont typeface="Arial" charset="0"/>
                <a:buChar char="•"/>
              </a:pPr>
              <a:r>
                <a:rPr lang="ru-RU" dirty="0" err="1"/>
                <a:t>Водородні</a:t>
              </a:r>
              <a:r>
                <a:rPr lang="ru-RU" dirty="0"/>
                <a:t> </a:t>
              </a:r>
              <a:r>
                <a:rPr lang="ru-RU" dirty="0" err="1"/>
                <a:t>зв’язки</a:t>
              </a:r>
              <a:endParaRPr lang="ru-RU" dirty="0"/>
            </a:p>
          </p:txBody>
        </p:sp>
        <p:sp>
          <p:nvSpPr>
            <p:cNvPr id="21" name="Правая фигурная скобка 20"/>
            <p:cNvSpPr/>
            <p:nvPr/>
          </p:nvSpPr>
          <p:spPr>
            <a:xfrm>
              <a:off x="4472709" y="3212976"/>
              <a:ext cx="243307" cy="923330"/>
            </a:xfrm>
            <a:prstGeom prst="rightBrac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4839980" y="3351475"/>
              <a:ext cx="1848070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ru-RU" dirty="0" err="1"/>
                <a:t>Макромолекули</a:t>
              </a:r>
              <a:r>
                <a:rPr lang="ru-RU" dirty="0"/>
                <a:t> </a:t>
              </a:r>
            </a:p>
            <a:p>
              <a:pPr algn="ctr"/>
              <a:r>
                <a:rPr lang="ru-RU" dirty="0" err="1"/>
                <a:t>ферментів</a:t>
              </a:r>
              <a:endParaRPr lang="ru-RU" dirty="0"/>
            </a:p>
          </p:txBody>
        </p:sp>
      </p:grpSp>
      <p:sp>
        <p:nvSpPr>
          <p:cNvPr id="24" name="TextBox 23"/>
          <p:cNvSpPr txBox="1"/>
          <p:nvPr/>
        </p:nvSpPr>
        <p:spPr>
          <a:xfrm>
            <a:off x="1069761" y="3450214"/>
            <a:ext cx="692337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 err="1"/>
              <a:t>Утворення</a:t>
            </a:r>
            <a:r>
              <a:rPr lang="ru-RU" b="1" dirty="0"/>
              <a:t> активного </a:t>
            </a:r>
            <a:r>
              <a:rPr lang="ru-RU" b="1" dirty="0" err="1"/>
              <a:t>каталітичного</a:t>
            </a:r>
            <a:r>
              <a:rPr lang="ru-RU" b="1" dirty="0"/>
              <a:t> центру </a:t>
            </a:r>
            <a:r>
              <a:rPr lang="ru-RU" b="1" dirty="0" err="1"/>
              <a:t>складається</a:t>
            </a:r>
            <a:r>
              <a:rPr lang="ru-RU" b="1" dirty="0"/>
              <a:t> з </a:t>
            </a:r>
            <a:r>
              <a:rPr lang="ru-RU" b="1" dirty="0" err="1"/>
              <a:t>полярних</a:t>
            </a:r>
            <a:endParaRPr lang="ru-RU" b="1" dirty="0"/>
          </a:p>
          <a:p>
            <a:pPr algn="ctr"/>
            <a:r>
              <a:rPr lang="ru-RU" b="1" dirty="0"/>
              <a:t> </a:t>
            </a:r>
            <a:r>
              <a:rPr lang="ru-RU" b="1" dirty="0" err="1"/>
              <a:t>функціональних</a:t>
            </a:r>
            <a:r>
              <a:rPr lang="ru-RU" b="1" dirty="0"/>
              <a:t> </a:t>
            </a:r>
            <a:r>
              <a:rPr lang="ru-RU" b="1" dirty="0" err="1"/>
              <a:t>груп</a:t>
            </a:r>
            <a:r>
              <a:rPr lang="ru-RU" b="1" dirty="0"/>
              <a:t>, а </a:t>
            </a:r>
            <a:r>
              <a:rPr lang="ru-RU" b="1" dirty="0" err="1"/>
              <a:t>Ме</a:t>
            </a:r>
            <a:r>
              <a:rPr lang="ru-RU" b="1" dirty="0"/>
              <a:t>-Ф – </a:t>
            </a:r>
            <a:r>
              <a:rPr lang="ru-RU" b="1" dirty="0" err="1"/>
              <a:t>ще</a:t>
            </a:r>
            <a:r>
              <a:rPr lang="ru-RU" b="1" dirty="0"/>
              <a:t> й з </a:t>
            </a:r>
            <a:r>
              <a:rPr lang="ru-RU" b="1" dirty="0" err="1"/>
              <a:t>Ме</a:t>
            </a:r>
            <a:endParaRPr lang="ru-RU" b="1" dirty="0"/>
          </a:p>
        </p:txBody>
      </p:sp>
      <p:sp>
        <p:nvSpPr>
          <p:cNvPr id="25" name="Стрелка вниз 24"/>
          <p:cNvSpPr/>
          <p:nvPr/>
        </p:nvSpPr>
        <p:spPr>
          <a:xfrm>
            <a:off x="3920535" y="4096545"/>
            <a:ext cx="705689" cy="37785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TextBox 25"/>
          <p:cNvSpPr txBox="1"/>
          <p:nvPr/>
        </p:nvSpPr>
        <p:spPr>
          <a:xfrm>
            <a:off x="2161166" y="4474401"/>
            <a:ext cx="431990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cs typeface="Times New Roman"/>
              </a:rPr>
              <a:t>▼  </a:t>
            </a:r>
            <a:r>
              <a:rPr lang="ru-RU" dirty="0" err="1">
                <a:cs typeface="Times New Roman"/>
              </a:rPr>
              <a:t>висока</a:t>
            </a:r>
            <a:r>
              <a:rPr lang="ru-RU" dirty="0">
                <a:cs typeface="Times New Roman"/>
              </a:rPr>
              <a:t> </a:t>
            </a:r>
            <a:r>
              <a:rPr lang="ru-RU" dirty="0" err="1">
                <a:cs typeface="Times New Roman"/>
              </a:rPr>
              <a:t>специфічність</a:t>
            </a:r>
            <a:r>
              <a:rPr lang="ru-RU" dirty="0">
                <a:cs typeface="Times New Roman"/>
              </a:rPr>
              <a:t>!!!</a:t>
            </a:r>
          </a:p>
          <a:p>
            <a:r>
              <a:rPr lang="ru-RU" dirty="0" smtClean="0">
                <a:cs typeface="Times New Roman"/>
              </a:rPr>
              <a:t>▼  </a:t>
            </a:r>
            <a:r>
              <a:rPr lang="ru-RU" dirty="0" err="1" smtClean="0">
                <a:cs typeface="Times New Roman"/>
              </a:rPr>
              <a:t>висока</a:t>
            </a:r>
            <a:r>
              <a:rPr lang="ru-RU" dirty="0" smtClean="0">
                <a:cs typeface="Times New Roman"/>
              </a:rPr>
              <a:t> </a:t>
            </a:r>
            <a:r>
              <a:rPr lang="ru-RU" dirty="0" err="1">
                <a:cs typeface="Times New Roman"/>
              </a:rPr>
              <a:t>каталітична</a:t>
            </a:r>
            <a:r>
              <a:rPr lang="ru-RU" dirty="0">
                <a:cs typeface="Times New Roman"/>
              </a:rPr>
              <a:t> </a:t>
            </a:r>
            <a:r>
              <a:rPr lang="ru-RU" dirty="0" err="1">
                <a:cs typeface="Times New Roman"/>
              </a:rPr>
              <a:t>активність</a:t>
            </a:r>
            <a:r>
              <a:rPr lang="ru-RU" dirty="0">
                <a:cs typeface="Times New Roman"/>
              </a:rPr>
              <a:t> </a:t>
            </a:r>
          </a:p>
          <a:p>
            <a:r>
              <a:rPr lang="ru-RU" dirty="0" smtClean="0">
                <a:latin typeface="Times New Roman"/>
                <a:cs typeface="Times New Roman"/>
              </a:rPr>
              <a:t>▼  </a:t>
            </a:r>
            <a:r>
              <a:rPr lang="ru-RU" dirty="0" smtClean="0">
                <a:cs typeface="Times New Roman"/>
              </a:rPr>
              <a:t>в </a:t>
            </a:r>
            <a:r>
              <a:rPr lang="ru-RU" dirty="0" err="1">
                <a:cs typeface="Times New Roman"/>
              </a:rPr>
              <a:t>м’яких</a:t>
            </a:r>
            <a:r>
              <a:rPr lang="ru-RU" dirty="0">
                <a:cs typeface="Times New Roman"/>
              </a:rPr>
              <a:t> </a:t>
            </a:r>
            <a:r>
              <a:rPr lang="ru-RU" dirty="0" err="1">
                <a:cs typeface="Times New Roman"/>
              </a:rPr>
              <a:t>умовах</a:t>
            </a:r>
            <a:r>
              <a:rPr lang="ru-RU" dirty="0">
                <a:cs typeface="Times New Roman"/>
              </a:rPr>
              <a:t> (</a:t>
            </a:r>
            <a:r>
              <a:rPr lang="en-US" dirty="0">
                <a:cs typeface="Times New Roman"/>
              </a:rPr>
              <a:t>t</a:t>
            </a:r>
            <a:r>
              <a:rPr lang="uk-UA" dirty="0">
                <a:cs typeface="Times New Roman"/>
              </a:rPr>
              <a:t>°</a:t>
            </a:r>
            <a:r>
              <a:rPr lang="ru-RU" dirty="0">
                <a:cs typeface="Times New Roman"/>
              </a:rPr>
              <a:t>, Р, рН </a:t>
            </a:r>
            <a:r>
              <a:rPr lang="ru-RU" dirty="0" err="1">
                <a:cs typeface="Times New Roman"/>
              </a:rPr>
              <a:t>середовища</a:t>
            </a:r>
            <a:r>
              <a:rPr lang="ru-RU" dirty="0">
                <a:latin typeface="Times New Roman"/>
                <a:cs typeface="Times New Roman"/>
              </a:rPr>
              <a:t>)</a:t>
            </a:r>
            <a:endParaRPr lang="ru-RU" dirty="0"/>
          </a:p>
        </p:txBody>
      </p:sp>
      <p:sp>
        <p:nvSpPr>
          <p:cNvPr id="28" name="Правая фигурная скобка 27"/>
          <p:cNvSpPr/>
          <p:nvPr/>
        </p:nvSpPr>
        <p:spPr>
          <a:xfrm rot="5400000">
            <a:off x="4058226" y="3584326"/>
            <a:ext cx="504056" cy="3910601"/>
          </a:xfrm>
          <a:prstGeom prst="rightBrac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TextBox 28"/>
          <p:cNvSpPr txBox="1"/>
          <p:nvPr/>
        </p:nvSpPr>
        <p:spPr>
          <a:xfrm>
            <a:off x="78572" y="5784920"/>
            <a:ext cx="9111437" cy="935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75000"/>
              </a:lnSpc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* </a:t>
            </a:r>
            <a:r>
              <a:rPr lang="ru-RU" sz="2400" dirty="0" err="1" smtClean="0">
                <a:cs typeface="Times New Roman" pitchFamily="18" charset="0"/>
              </a:rPr>
              <a:t>Швидкість</a:t>
            </a:r>
            <a:r>
              <a:rPr lang="en-US" sz="2400" i="1" dirty="0" smtClean="0">
                <a:cs typeface="Times New Roman" pitchFamily="18" charset="0"/>
              </a:rPr>
              <a:t> </a:t>
            </a:r>
            <a:r>
              <a:rPr lang="ru-RU" sz="2400" dirty="0" err="1">
                <a:cs typeface="Times New Roman" pitchFamily="18" charset="0"/>
              </a:rPr>
              <a:t>р</a:t>
            </a:r>
            <a:r>
              <a:rPr lang="ru-RU" sz="2400" dirty="0" err="1"/>
              <a:t>еакції</a:t>
            </a:r>
            <a:r>
              <a:rPr lang="ru-RU" sz="2400" dirty="0"/>
              <a:t> </a:t>
            </a:r>
            <a:r>
              <a:rPr lang="ru-RU" sz="2400" dirty="0" err="1"/>
              <a:t>гідролізу</a:t>
            </a:r>
            <a:r>
              <a:rPr lang="ru-RU" sz="2400" dirty="0"/>
              <a:t> </a:t>
            </a:r>
            <a:r>
              <a:rPr lang="ru-RU" sz="2400" dirty="0" err="1"/>
              <a:t>сечовини</a:t>
            </a:r>
            <a:r>
              <a:rPr lang="ru-RU" sz="2400" dirty="0"/>
              <a:t> в </a:t>
            </a:r>
            <a:r>
              <a:rPr lang="ru-RU" sz="2400" dirty="0" err="1"/>
              <a:t>присутності</a:t>
            </a:r>
            <a:r>
              <a:rPr lang="ru-RU" sz="2400" dirty="0"/>
              <a:t> </a:t>
            </a:r>
            <a:r>
              <a:rPr lang="ru-RU" sz="2400" dirty="0">
                <a:solidFill>
                  <a:srgbClr val="C00000"/>
                </a:solidFill>
              </a:rPr>
              <a:t>Ф</a:t>
            </a:r>
            <a:r>
              <a:rPr lang="ru-RU" sz="2400" dirty="0"/>
              <a:t> </a:t>
            </a:r>
            <a:r>
              <a:rPr lang="ru-RU" sz="2400" dirty="0" err="1"/>
              <a:t>уреази</a:t>
            </a:r>
            <a:r>
              <a:rPr lang="ru-RU" sz="2400" dirty="0"/>
              <a:t> </a:t>
            </a:r>
            <a:r>
              <a:rPr lang="uk-UA" sz="2400" dirty="0"/>
              <a:t>збільшується</a:t>
            </a:r>
            <a:r>
              <a:rPr lang="ru-RU" sz="2400" dirty="0"/>
              <a:t> </a:t>
            </a:r>
            <a:r>
              <a:rPr lang="ru-RU" sz="2400" dirty="0" smtClean="0"/>
              <a:t> в </a:t>
            </a:r>
            <a:r>
              <a:rPr lang="ru-RU" sz="2400" dirty="0"/>
              <a:t>1млн </a:t>
            </a:r>
            <a:r>
              <a:rPr lang="ru-RU" sz="2400" dirty="0" err="1" smtClean="0"/>
              <a:t>разів</a:t>
            </a:r>
            <a:r>
              <a:rPr lang="ru-RU" sz="2400" dirty="0" smtClean="0">
                <a:cs typeface="Times New Roman" pitchFamily="18" charset="0"/>
              </a:rPr>
              <a:t>. </a:t>
            </a:r>
          </a:p>
          <a:p>
            <a:pPr>
              <a:lnSpc>
                <a:spcPct val="75000"/>
              </a:lnSpc>
            </a:pPr>
            <a:r>
              <a:rPr lang="ru-RU" sz="2400" dirty="0" smtClean="0">
                <a:cs typeface="Times New Roman" pitchFamily="18" charset="0"/>
              </a:rPr>
              <a:t>*  </a:t>
            </a:r>
            <a:r>
              <a:rPr lang="ru-RU" sz="2400" dirty="0" err="1" smtClean="0">
                <a:cs typeface="Times New Roman" pitchFamily="18" charset="0"/>
              </a:rPr>
              <a:t>Швидкість</a:t>
            </a:r>
            <a:r>
              <a:rPr lang="ru-RU" sz="2400" dirty="0" smtClean="0">
                <a:cs typeface="Times New Roman" pitchFamily="18" charset="0"/>
              </a:rPr>
              <a:t> р-</a:t>
            </a:r>
            <a:r>
              <a:rPr lang="ru-RU" sz="2400" dirty="0" err="1" smtClean="0">
                <a:cs typeface="Times New Roman" pitchFamily="18" charset="0"/>
              </a:rPr>
              <a:t>ції</a:t>
            </a:r>
            <a:r>
              <a:rPr lang="ru-RU" sz="2400" dirty="0" smtClean="0">
                <a:cs typeface="Times New Roman" pitchFamily="18" charset="0"/>
              </a:rPr>
              <a:t> </a:t>
            </a:r>
            <a:r>
              <a:rPr lang="ru-RU" sz="2400" dirty="0">
                <a:cs typeface="Times New Roman" pitchFamily="18" charset="0"/>
              </a:rPr>
              <a:t>прямо </a:t>
            </a:r>
            <a:r>
              <a:rPr lang="ru-RU" sz="2400" dirty="0" err="1">
                <a:cs typeface="Times New Roman" pitchFamily="18" charset="0"/>
              </a:rPr>
              <a:t>пропорційна</a:t>
            </a:r>
            <a:r>
              <a:rPr lang="ru-RU" sz="2400" dirty="0">
                <a:cs typeface="Times New Roman" pitchFamily="18" charset="0"/>
              </a:rPr>
              <a:t> </a:t>
            </a:r>
            <a:r>
              <a:rPr lang="ru-RU" sz="2400" dirty="0" err="1">
                <a:cs typeface="Times New Roman" pitchFamily="18" charset="0"/>
              </a:rPr>
              <a:t>концентрації</a:t>
            </a:r>
            <a:r>
              <a:rPr lang="ru-RU" sz="2400" dirty="0">
                <a:cs typeface="Times New Roman" pitchFamily="18" charset="0"/>
              </a:rPr>
              <a:t>  </a:t>
            </a:r>
            <a:r>
              <a:rPr lang="ru-RU" sz="2400" dirty="0" err="1">
                <a:cs typeface="Times New Roman" pitchFamily="18" charset="0"/>
              </a:rPr>
              <a:t>ферментів</a:t>
            </a:r>
            <a:r>
              <a:rPr lang="ru-RU" sz="2400" dirty="0">
                <a:cs typeface="Times New Roman" pitchFamily="18" charset="0"/>
              </a:rPr>
              <a:t> !!!</a:t>
            </a:r>
          </a:p>
        </p:txBody>
      </p:sp>
    </p:spTree>
    <p:extLst>
      <p:ext uri="{BB962C8B-B14F-4D97-AF65-F5344CB8AC3E}">
        <p14:creationId xmlns:p14="http://schemas.microsoft.com/office/powerpoint/2010/main" val="3318620748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1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0"/>
            <a:ext cx="7772400" cy="836613"/>
          </a:xfrm>
        </p:spPr>
        <p:txBody>
          <a:bodyPr/>
          <a:lstStyle/>
          <a:p>
            <a:r>
              <a:rPr lang="ru-RU" sz="3200" b="1" dirty="0">
                <a:solidFill>
                  <a:srgbClr val="C00000"/>
                </a:solidFill>
              </a:rPr>
              <a:t>КІНЕТИКА ФЕРМЕНТИВНИХ РЕАКЦІЙ</a:t>
            </a:r>
            <a:endParaRPr lang="ru-RU" dirty="0"/>
          </a:p>
        </p:txBody>
      </p:sp>
      <p:sp>
        <p:nvSpPr>
          <p:cNvPr id="19459" name="Text Box 3"/>
          <p:cNvSpPr txBox="1">
            <a:spLocks noChangeArrowheads="1"/>
          </p:cNvSpPr>
          <p:nvPr/>
        </p:nvSpPr>
        <p:spPr bwMode="auto">
          <a:xfrm>
            <a:off x="0" y="685800"/>
            <a:ext cx="9144000" cy="5232202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err="1">
                <a:solidFill>
                  <a:prstClr val="black"/>
                </a:solidFill>
                <a:latin typeface="Calibri"/>
                <a:cs typeface="+mn-cs"/>
              </a:rPr>
              <a:t>Эміль</a:t>
            </a:r>
            <a:r>
              <a:rPr lang="ru-RU" b="1" dirty="0">
                <a:solidFill>
                  <a:prstClr val="black"/>
                </a:solidFill>
                <a:latin typeface="Calibri"/>
                <a:cs typeface="+mn-cs"/>
              </a:rPr>
              <a:t> </a:t>
            </a:r>
            <a:r>
              <a:rPr lang="ru-RU" b="1" dirty="0" err="1">
                <a:solidFill>
                  <a:prstClr val="black"/>
                </a:solidFill>
                <a:latin typeface="Calibri"/>
                <a:cs typeface="+mn-cs"/>
              </a:rPr>
              <a:t>Фішер</a:t>
            </a:r>
            <a:r>
              <a:rPr lang="ru-RU" b="1" dirty="0">
                <a:solidFill>
                  <a:prstClr val="black"/>
                </a:solidFill>
                <a:latin typeface="Calibri"/>
                <a:cs typeface="+mn-cs"/>
              </a:rPr>
              <a:t> (1890 р.) фермент↔ субстрат= ключ ↔ замок</a:t>
            </a:r>
            <a:endParaRPr lang="ru-RU" b="1" i="1" dirty="0">
              <a:solidFill>
                <a:prstClr val="black"/>
              </a:solidFill>
              <a:latin typeface="Calibri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i="1" dirty="0">
                <a:solidFill>
                  <a:prstClr val="black"/>
                </a:solidFill>
                <a:latin typeface="Calibri"/>
                <a:cs typeface="+mn-cs"/>
              </a:rPr>
              <a:t> 	</a:t>
            </a:r>
            <a:r>
              <a:rPr lang="ru-RU" sz="2000" b="1" dirty="0" err="1">
                <a:solidFill>
                  <a:srgbClr val="FF0000"/>
                </a:solidFill>
                <a:latin typeface="Calibri"/>
                <a:cs typeface="+mn-cs"/>
              </a:rPr>
              <a:t>Фактори</a:t>
            </a:r>
            <a:r>
              <a:rPr lang="ru-RU" sz="2000" b="1" dirty="0">
                <a:solidFill>
                  <a:srgbClr val="FF0000"/>
                </a:solidFill>
                <a:latin typeface="Calibri"/>
                <a:cs typeface="+mn-cs"/>
              </a:rPr>
              <a:t>, </a:t>
            </a:r>
            <a:r>
              <a:rPr lang="ru-RU" sz="2000" b="1" dirty="0" err="1">
                <a:solidFill>
                  <a:srgbClr val="FF0000"/>
                </a:solidFill>
                <a:latin typeface="Calibri"/>
                <a:cs typeface="+mn-cs"/>
              </a:rPr>
              <a:t>які</a:t>
            </a:r>
            <a:r>
              <a:rPr lang="ru-RU" sz="2000" b="1" dirty="0">
                <a:solidFill>
                  <a:srgbClr val="FF0000"/>
                </a:solidFill>
                <a:latin typeface="Calibri"/>
                <a:cs typeface="+mn-cs"/>
              </a:rPr>
              <a:t> </a:t>
            </a:r>
            <a:r>
              <a:rPr lang="ru-RU" sz="2000" b="1" dirty="0" err="1">
                <a:solidFill>
                  <a:srgbClr val="FF0000"/>
                </a:solidFill>
                <a:latin typeface="Calibri"/>
                <a:cs typeface="+mn-cs"/>
              </a:rPr>
              <a:t>впливають</a:t>
            </a:r>
            <a:r>
              <a:rPr lang="ru-RU" sz="2000" b="1" dirty="0">
                <a:solidFill>
                  <a:srgbClr val="FF0000"/>
                </a:solidFill>
                <a:latin typeface="Calibri"/>
                <a:cs typeface="+mn-cs"/>
              </a:rPr>
              <a:t> на </a:t>
            </a:r>
            <a:r>
              <a:rPr lang="ru-RU" sz="2000" b="1" dirty="0" err="1">
                <a:solidFill>
                  <a:srgbClr val="FF0000"/>
                </a:solidFill>
                <a:latin typeface="Calibri"/>
                <a:cs typeface="+mn-cs"/>
              </a:rPr>
              <a:t>ферментативну</a:t>
            </a:r>
            <a:r>
              <a:rPr lang="ru-RU" sz="2000" b="1" dirty="0">
                <a:solidFill>
                  <a:srgbClr val="FF0000"/>
                </a:solidFill>
                <a:latin typeface="Calibri"/>
                <a:cs typeface="+mn-cs"/>
              </a:rPr>
              <a:t> </a:t>
            </a:r>
            <a:r>
              <a:rPr lang="ru-RU" sz="2000" b="1" dirty="0" err="1">
                <a:solidFill>
                  <a:srgbClr val="FF0000"/>
                </a:solidFill>
                <a:latin typeface="Calibri"/>
                <a:cs typeface="+mn-cs"/>
              </a:rPr>
              <a:t>активність</a:t>
            </a:r>
            <a:r>
              <a:rPr lang="ru-RU" sz="2000" b="1" dirty="0">
                <a:solidFill>
                  <a:srgbClr val="FF0000"/>
                </a:solidFill>
                <a:latin typeface="Calibri"/>
                <a:cs typeface="+mn-cs"/>
              </a:rPr>
              <a:t>: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rgbClr val="FF0000"/>
                </a:solidFill>
                <a:latin typeface="Calibri"/>
                <a:cs typeface="+mn-cs"/>
              </a:rPr>
              <a:t>        1) температура, 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rgbClr val="FF0000"/>
                </a:solidFill>
                <a:latin typeface="Calibri"/>
                <a:cs typeface="+mn-cs"/>
              </a:rPr>
              <a:t>2) рН </a:t>
            </a:r>
            <a:r>
              <a:rPr lang="ru-RU" sz="2000" b="1" dirty="0" err="1">
                <a:solidFill>
                  <a:srgbClr val="FF0000"/>
                </a:solidFill>
                <a:latin typeface="Calibri"/>
                <a:cs typeface="+mn-cs"/>
              </a:rPr>
              <a:t>середовища</a:t>
            </a:r>
            <a:r>
              <a:rPr lang="ru-RU" sz="2000" b="1" dirty="0">
                <a:solidFill>
                  <a:srgbClr val="FF0000"/>
                </a:solidFill>
                <a:latin typeface="Calibri"/>
                <a:cs typeface="+mn-cs"/>
              </a:rPr>
              <a:t>,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rgbClr val="FF0000"/>
                </a:solidFill>
                <a:latin typeface="Calibri"/>
                <a:cs typeface="+mn-cs"/>
              </a:rPr>
              <a:t>3) </a:t>
            </a:r>
            <a:r>
              <a:rPr lang="ru-RU" sz="2000" b="1" dirty="0" err="1">
                <a:solidFill>
                  <a:srgbClr val="FF0000"/>
                </a:solidFill>
                <a:latin typeface="Calibri"/>
                <a:cs typeface="+mn-cs"/>
              </a:rPr>
              <a:t>присутність</a:t>
            </a:r>
            <a:r>
              <a:rPr lang="ru-RU" sz="2000" b="1" dirty="0">
                <a:solidFill>
                  <a:srgbClr val="FF0000"/>
                </a:solidFill>
                <a:latin typeface="Calibri"/>
                <a:cs typeface="+mn-cs"/>
              </a:rPr>
              <a:t> </a:t>
            </a:r>
            <a:r>
              <a:rPr lang="ru-RU" sz="2000" b="1" dirty="0" err="1">
                <a:solidFill>
                  <a:srgbClr val="FF0000"/>
                </a:solidFill>
                <a:latin typeface="Calibri"/>
                <a:cs typeface="+mn-cs"/>
              </a:rPr>
              <a:t>інгібіторів</a:t>
            </a:r>
            <a:endParaRPr lang="ru-RU" sz="2000" b="1" dirty="0">
              <a:solidFill>
                <a:srgbClr val="FF0000"/>
              </a:solidFill>
              <a:latin typeface="Calibri"/>
              <a:cs typeface="+mn-cs"/>
            </a:endParaRP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rgbClr val="FF0000"/>
                </a:solidFill>
                <a:latin typeface="Calibri"/>
                <a:cs typeface="+mn-cs"/>
              </a:rPr>
              <a:t>4) </a:t>
            </a:r>
            <a:r>
              <a:rPr lang="ru-RU" sz="2000" b="1" dirty="0" err="1">
                <a:solidFill>
                  <a:srgbClr val="FF0000"/>
                </a:solidFill>
                <a:latin typeface="Calibri"/>
                <a:cs typeface="+mn-cs"/>
              </a:rPr>
              <a:t>концентрація</a:t>
            </a:r>
            <a:r>
              <a:rPr lang="ru-RU" sz="2000" b="1" dirty="0">
                <a:solidFill>
                  <a:srgbClr val="FF0000"/>
                </a:solidFill>
                <a:latin typeface="Calibri"/>
                <a:cs typeface="+mn-cs"/>
              </a:rPr>
              <a:t> ферменту і субстрату,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i="1" dirty="0">
              <a:solidFill>
                <a:srgbClr val="FF0000"/>
              </a:solidFill>
              <a:latin typeface="Calibri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rgbClr val="FF0000"/>
                </a:solidFill>
                <a:latin typeface="Calibri"/>
                <a:cs typeface="+mn-cs"/>
              </a:rPr>
              <a:t>1) ТЕМПЕРАТУРА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i="1" dirty="0">
                <a:solidFill>
                  <a:prstClr val="black"/>
                </a:solidFill>
                <a:latin typeface="Calibri"/>
                <a:cs typeface="+mn-cs"/>
              </a:rPr>
              <a:t>	</a:t>
            </a:r>
            <a:r>
              <a:rPr lang="ru-RU" b="1" i="1" dirty="0" err="1">
                <a:solidFill>
                  <a:prstClr val="black"/>
                </a:solidFill>
                <a:latin typeface="Calibri"/>
                <a:cs typeface="+mn-cs"/>
              </a:rPr>
              <a:t>Біохімічні</a:t>
            </a:r>
            <a:r>
              <a:rPr lang="ru-RU" b="1" i="1" dirty="0">
                <a:solidFill>
                  <a:prstClr val="black"/>
                </a:solidFill>
                <a:latin typeface="Calibri"/>
                <a:cs typeface="+mn-cs"/>
              </a:rPr>
              <a:t> </a:t>
            </a:r>
            <a:r>
              <a:rPr lang="ru-RU" b="1" i="1" dirty="0" err="1">
                <a:solidFill>
                  <a:prstClr val="black"/>
                </a:solidFill>
                <a:latin typeface="Calibri"/>
                <a:cs typeface="+mn-cs"/>
              </a:rPr>
              <a:t>процеси</a:t>
            </a:r>
            <a:r>
              <a:rPr lang="ru-RU" b="1" i="1" dirty="0">
                <a:solidFill>
                  <a:prstClr val="black"/>
                </a:solidFill>
                <a:latin typeface="Calibri"/>
                <a:cs typeface="+mn-cs"/>
              </a:rPr>
              <a:t> в живому </a:t>
            </a:r>
            <a:r>
              <a:rPr lang="ru-RU" b="1" i="1" dirty="0" err="1">
                <a:solidFill>
                  <a:prstClr val="black"/>
                </a:solidFill>
                <a:latin typeface="Calibri"/>
                <a:cs typeface="+mn-cs"/>
              </a:rPr>
              <a:t>організмі</a:t>
            </a:r>
            <a:r>
              <a:rPr lang="ru-RU" b="1" i="1" dirty="0">
                <a:solidFill>
                  <a:prstClr val="black"/>
                </a:solidFill>
                <a:latin typeface="Calibri"/>
                <a:cs typeface="+mn-cs"/>
              </a:rPr>
              <a:t> </a:t>
            </a:r>
            <a:r>
              <a:rPr lang="ru-RU" b="1" i="1" dirty="0" err="1">
                <a:solidFill>
                  <a:prstClr val="black"/>
                </a:solidFill>
                <a:latin typeface="Calibri"/>
                <a:cs typeface="+mn-cs"/>
              </a:rPr>
              <a:t>протікають</a:t>
            </a:r>
            <a:r>
              <a:rPr lang="ru-RU" b="1" i="1" dirty="0">
                <a:solidFill>
                  <a:prstClr val="black"/>
                </a:solidFill>
                <a:latin typeface="Calibri"/>
                <a:cs typeface="+mn-cs"/>
              </a:rPr>
              <a:t> при температурах– 36 - 40</a:t>
            </a:r>
            <a:r>
              <a:rPr lang="ru-RU" b="1" i="1" baseline="30000" dirty="0">
                <a:solidFill>
                  <a:prstClr val="black"/>
                </a:solidFill>
                <a:latin typeface="Calibri"/>
                <a:cs typeface="+mn-cs"/>
              </a:rPr>
              <a:t>о</a:t>
            </a:r>
            <a:r>
              <a:rPr lang="ru-RU" b="1" i="1" dirty="0">
                <a:solidFill>
                  <a:prstClr val="black"/>
                </a:solidFill>
                <a:latin typeface="Calibri"/>
                <a:cs typeface="+mn-cs"/>
              </a:rPr>
              <a:t>С ( 309-313 К)	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i="1" spc="-150" dirty="0" err="1">
                <a:solidFill>
                  <a:prstClr val="black"/>
                </a:solidFill>
                <a:latin typeface="Calibri"/>
                <a:cs typeface="+mn-cs"/>
              </a:rPr>
              <a:t>Активність</a:t>
            </a:r>
            <a:r>
              <a:rPr lang="ru-RU" i="1" spc="-150" dirty="0">
                <a:solidFill>
                  <a:prstClr val="black"/>
                </a:solidFill>
                <a:latin typeface="Calibri"/>
                <a:cs typeface="+mn-cs"/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i="1" spc="-150" dirty="0">
                <a:solidFill>
                  <a:prstClr val="black"/>
                </a:solidFill>
                <a:latin typeface="Calibri"/>
                <a:cs typeface="+mn-cs"/>
              </a:rPr>
              <a:t>фермента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i="1" dirty="0">
              <a:solidFill>
                <a:prstClr val="black"/>
              </a:solidFill>
              <a:latin typeface="Calibri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i="1" dirty="0">
              <a:solidFill>
                <a:prstClr val="black"/>
              </a:solidFill>
              <a:latin typeface="Calibri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i="1" dirty="0">
              <a:solidFill>
                <a:prstClr val="black"/>
              </a:solidFill>
              <a:latin typeface="Calibri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i="1" dirty="0">
              <a:solidFill>
                <a:prstClr val="black"/>
              </a:solidFill>
              <a:latin typeface="Calibri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i="1" dirty="0">
                <a:solidFill>
                  <a:prstClr val="black"/>
                </a:solidFill>
                <a:latin typeface="Calibri"/>
                <a:cs typeface="+mn-cs"/>
              </a:rPr>
              <a:t>                                          </a:t>
            </a:r>
            <a:r>
              <a:rPr lang="ru-RU" dirty="0" err="1">
                <a:solidFill>
                  <a:prstClr val="black"/>
                </a:solidFill>
                <a:latin typeface="Calibri"/>
                <a:cs typeface="+mn-cs"/>
              </a:rPr>
              <a:t>Т</a:t>
            </a:r>
            <a:r>
              <a:rPr lang="ru-RU" baseline="-25000" dirty="0" err="1">
                <a:solidFill>
                  <a:prstClr val="black"/>
                </a:solidFill>
                <a:latin typeface="Calibri"/>
                <a:cs typeface="+mn-cs"/>
              </a:rPr>
              <a:t>опт</a:t>
            </a:r>
            <a:r>
              <a:rPr lang="ru-RU" baseline="-25000" dirty="0">
                <a:solidFill>
                  <a:prstClr val="black"/>
                </a:solidFill>
                <a:latin typeface="Calibri"/>
                <a:cs typeface="+mn-cs"/>
              </a:rPr>
              <a:t>.</a:t>
            </a:r>
            <a:r>
              <a:rPr lang="ru-RU" dirty="0">
                <a:solidFill>
                  <a:prstClr val="black"/>
                </a:solidFill>
                <a:latin typeface="Calibri"/>
                <a:cs typeface="+mn-cs"/>
              </a:rPr>
              <a:t>      </a:t>
            </a:r>
            <a:r>
              <a:rPr lang="ru-RU" i="1" dirty="0">
                <a:solidFill>
                  <a:prstClr val="black"/>
                </a:solidFill>
                <a:latin typeface="Calibri"/>
                <a:cs typeface="+mn-cs"/>
              </a:rPr>
              <a:t>Температура</a:t>
            </a:r>
            <a:endParaRPr lang="ru-RU" dirty="0">
              <a:solidFill>
                <a:prstClr val="black"/>
              </a:solidFill>
              <a:latin typeface="Calibri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err="1">
                <a:solidFill>
                  <a:prstClr val="black"/>
                </a:solidFill>
                <a:latin typeface="Calibri"/>
                <a:cs typeface="+mn-cs"/>
              </a:rPr>
              <a:t>Вплив</a:t>
            </a:r>
            <a:r>
              <a:rPr lang="ru-RU" b="1" dirty="0">
                <a:solidFill>
                  <a:prstClr val="black"/>
                </a:solidFill>
                <a:latin typeface="Calibri"/>
                <a:cs typeface="+mn-cs"/>
              </a:rPr>
              <a:t> </a:t>
            </a:r>
            <a:r>
              <a:rPr lang="ru-RU" b="1" dirty="0" err="1">
                <a:solidFill>
                  <a:prstClr val="black"/>
                </a:solidFill>
                <a:latin typeface="Calibri"/>
                <a:cs typeface="+mn-cs"/>
              </a:rPr>
              <a:t>температури</a:t>
            </a:r>
            <a:r>
              <a:rPr lang="ru-RU" b="1" dirty="0">
                <a:solidFill>
                  <a:prstClr val="black"/>
                </a:solidFill>
                <a:latin typeface="Calibri"/>
                <a:cs typeface="+mn-cs"/>
              </a:rPr>
              <a:t> на </a:t>
            </a:r>
            <a:r>
              <a:rPr lang="ru-RU" b="1" dirty="0" err="1">
                <a:solidFill>
                  <a:prstClr val="black"/>
                </a:solidFill>
                <a:latin typeface="Calibri"/>
                <a:cs typeface="+mn-cs"/>
              </a:rPr>
              <a:t>швидкість</a:t>
            </a:r>
            <a:r>
              <a:rPr lang="ru-RU" b="1" dirty="0">
                <a:solidFill>
                  <a:prstClr val="black"/>
                </a:solidFill>
                <a:latin typeface="Calibri"/>
                <a:cs typeface="+mn-cs"/>
              </a:rPr>
              <a:t> </a:t>
            </a:r>
            <a:r>
              <a:rPr lang="ru-RU" b="1" dirty="0" err="1">
                <a:solidFill>
                  <a:prstClr val="black"/>
                </a:solidFill>
                <a:latin typeface="Calibri"/>
                <a:cs typeface="+mn-cs"/>
              </a:rPr>
              <a:t>гіпотетичної</a:t>
            </a:r>
            <a:r>
              <a:rPr lang="ru-RU" b="1" dirty="0">
                <a:solidFill>
                  <a:prstClr val="black"/>
                </a:solidFill>
                <a:latin typeface="Calibri"/>
                <a:cs typeface="+mn-cs"/>
              </a:rPr>
              <a:t> </a:t>
            </a:r>
            <a:r>
              <a:rPr lang="ru-RU" b="1" dirty="0" err="1">
                <a:solidFill>
                  <a:prstClr val="black"/>
                </a:solidFill>
                <a:latin typeface="Calibri"/>
                <a:cs typeface="+mn-cs"/>
              </a:rPr>
              <a:t>ферментативної</a:t>
            </a:r>
            <a:r>
              <a:rPr lang="ru-RU" b="1" dirty="0">
                <a:solidFill>
                  <a:prstClr val="black"/>
                </a:solidFill>
                <a:latin typeface="Calibri"/>
                <a:cs typeface="+mn-cs"/>
              </a:rPr>
              <a:t> </a:t>
            </a:r>
            <a:r>
              <a:rPr lang="ru-RU" b="1" dirty="0" err="1">
                <a:solidFill>
                  <a:prstClr val="black"/>
                </a:solidFill>
                <a:latin typeface="Calibri"/>
                <a:cs typeface="+mn-cs"/>
              </a:rPr>
              <a:t>реакції</a:t>
            </a:r>
            <a:r>
              <a:rPr lang="ru-RU" b="1" dirty="0">
                <a:solidFill>
                  <a:prstClr val="black"/>
                </a:solidFill>
                <a:latin typeface="Calibri"/>
                <a:cs typeface="+mn-cs"/>
              </a:rPr>
              <a:t>.</a:t>
            </a:r>
          </a:p>
        </p:txBody>
      </p:sp>
      <p:sp>
        <p:nvSpPr>
          <p:cNvPr id="19460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none" anchor="ctr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black"/>
              </a:solidFill>
              <a:latin typeface="Calibri"/>
              <a:cs typeface="+mn-cs"/>
            </a:endParaRPr>
          </a:p>
        </p:txBody>
      </p:sp>
      <p:sp>
        <p:nvSpPr>
          <p:cNvPr id="19461" name="Line 5"/>
          <p:cNvSpPr>
            <a:spLocks noChangeShapeType="1"/>
          </p:cNvSpPr>
          <p:nvPr/>
        </p:nvSpPr>
        <p:spPr bwMode="auto">
          <a:xfrm>
            <a:off x="1295400" y="3733800"/>
            <a:ext cx="0" cy="1524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arrow" w="med" len="med"/>
            <a:tailEnd/>
          </a:ln>
          <a:effectLst/>
          <a:ex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black"/>
              </a:solidFill>
              <a:latin typeface="Calibri"/>
              <a:cs typeface="+mn-cs"/>
            </a:endParaRPr>
          </a:p>
        </p:txBody>
      </p:sp>
      <p:sp>
        <p:nvSpPr>
          <p:cNvPr id="19462" name="Line 6"/>
          <p:cNvSpPr>
            <a:spLocks noChangeShapeType="1"/>
          </p:cNvSpPr>
          <p:nvPr/>
        </p:nvSpPr>
        <p:spPr bwMode="auto">
          <a:xfrm>
            <a:off x="1295400" y="5257800"/>
            <a:ext cx="1981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black"/>
              </a:solidFill>
              <a:latin typeface="Calibri"/>
              <a:cs typeface="+mn-cs"/>
            </a:endParaRPr>
          </a:p>
        </p:txBody>
      </p:sp>
      <p:sp>
        <p:nvSpPr>
          <p:cNvPr id="19463" name="Arc 7"/>
          <p:cNvSpPr>
            <a:spLocks/>
          </p:cNvSpPr>
          <p:nvPr/>
        </p:nvSpPr>
        <p:spPr bwMode="auto">
          <a:xfrm rot="13500000" flipV="1">
            <a:off x="1608138" y="4048125"/>
            <a:ext cx="1630362" cy="1392238"/>
          </a:xfrm>
          <a:custGeom>
            <a:avLst/>
            <a:gdLst>
              <a:gd name="G0" fmla="+- 8554 0 0"/>
              <a:gd name="G1" fmla="+- 21600 0 0"/>
              <a:gd name="G2" fmla="+- 21600 0 0"/>
              <a:gd name="T0" fmla="*/ 0 w 30154"/>
              <a:gd name="T1" fmla="*/ 1766 h 31435"/>
              <a:gd name="T2" fmla="*/ 27785 w 30154"/>
              <a:gd name="T3" fmla="*/ 31435 h 31435"/>
              <a:gd name="T4" fmla="*/ 8554 w 30154"/>
              <a:gd name="T5" fmla="*/ 21600 h 314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0154" h="31435" fill="none" extrusionOk="0">
                <a:moveTo>
                  <a:pt x="-1" y="1765"/>
                </a:moveTo>
                <a:cubicBezTo>
                  <a:pt x="2701" y="600"/>
                  <a:pt x="5612" y="-1"/>
                  <a:pt x="8554" y="0"/>
                </a:cubicBezTo>
                <a:cubicBezTo>
                  <a:pt x="20483" y="0"/>
                  <a:pt x="30154" y="9670"/>
                  <a:pt x="30154" y="21600"/>
                </a:cubicBezTo>
                <a:cubicBezTo>
                  <a:pt x="30154" y="25019"/>
                  <a:pt x="29342" y="28390"/>
                  <a:pt x="27785" y="31435"/>
                </a:cubicBezTo>
              </a:path>
              <a:path w="30154" h="31435" stroke="0" extrusionOk="0">
                <a:moveTo>
                  <a:pt x="-1" y="1765"/>
                </a:moveTo>
                <a:cubicBezTo>
                  <a:pt x="2701" y="600"/>
                  <a:pt x="5612" y="-1"/>
                  <a:pt x="8554" y="0"/>
                </a:cubicBezTo>
                <a:cubicBezTo>
                  <a:pt x="20483" y="0"/>
                  <a:pt x="30154" y="9670"/>
                  <a:pt x="30154" y="21600"/>
                </a:cubicBezTo>
                <a:cubicBezTo>
                  <a:pt x="30154" y="25019"/>
                  <a:pt x="29342" y="28390"/>
                  <a:pt x="27785" y="31435"/>
                </a:cubicBezTo>
                <a:lnTo>
                  <a:pt x="8554" y="21600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black"/>
              </a:solidFill>
              <a:latin typeface="Calibri"/>
              <a:cs typeface="+mn-cs"/>
            </a:endParaRPr>
          </a:p>
        </p:txBody>
      </p:sp>
      <p:sp>
        <p:nvSpPr>
          <p:cNvPr id="19464" name="Text Box 8"/>
          <p:cNvSpPr txBox="1">
            <a:spLocks noChangeArrowheads="1"/>
          </p:cNvSpPr>
          <p:nvPr/>
        </p:nvSpPr>
        <p:spPr bwMode="auto">
          <a:xfrm>
            <a:off x="3032125" y="5294313"/>
            <a:ext cx="184150" cy="366712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black"/>
              </a:solidFill>
              <a:latin typeface="Calibri"/>
              <a:cs typeface="+mn-cs"/>
            </a:endParaRPr>
          </a:p>
        </p:txBody>
      </p:sp>
      <p:sp>
        <p:nvSpPr>
          <p:cNvPr id="19465" name="Line 9"/>
          <p:cNvSpPr>
            <a:spLocks noChangeShapeType="1"/>
          </p:cNvSpPr>
          <p:nvPr/>
        </p:nvSpPr>
        <p:spPr bwMode="auto">
          <a:xfrm>
            <a:off x="2286000" y="4114800"/>
            <a:ext cx="0" cy="114300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  <a:ex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black"/>
              </a:solidFill>
              <a:latin typeface="Calibri"/>
              <a:cs typeface="+mn-cs"/>
            </a:endParaRPr>
          </a:p>
        </p:txBody>
      </p:sp>
      <p:sp>
        <p:nvSpPr>
          <p:cNvPr id="19466" name="Text Box 10"/>
          <p:cNvSpPr txBox="1">
            <a:spLocks noChangeArrowheads="1"/>
          </p:cNvSpPr>
          <p:nvPr/>
        </p:nvSpPr>
        <p:spPr bwMode="auto">
          <a:xfrm>
            <a:off x="990600" y="3810000"/>
            <a:ext cx="184150" cy="366713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black"/>
              </a:solidFill>
              <a:latin typeface="Calibri"/>
              <a:cs typeface="+mn-cs"/>
            </a:endParaRPr>
          </a:p>
        </p:txBody>
      </p:sp>
      <p:pic>
        <p:nvPicPr>
          <p:cNvPr id="7681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380288" y="620713"/>
            <a:ext cx="1544637" cy="1925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623282867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5" name="Заголовок 1"/>
          <p:cNvSpPr>
            <a:spLocks noGrp="1"/>
          </p:cNvSpPr>
          <p:nvPr>
            <p:ph type="title"/>
          </p:nvPr>
        </p:nvSpPr>
        <p:spPr>
          <a:xfrm>
            <a:off x="395288" y="31750"/>
            <a:ext cx="8229600" cy="779463"/>
          </a:xfrm>
        </p:spPr>
        <p:txBody>
          <a:bodyPr/>
          <a:lstStyle/>
          <a:p>
            <a:r>
              <a:rPr lang="ru-RU" sz="3200" b="1" dirty="0">
                <a:solidFill>
                  <a:srgbClr val="C00000"/>
                </a:solidFill>
              </a:rPr>
              <a:t>КІНЕТИКА ФЕРМЕНТИВНИХ РЕАКЦІЙ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765175"/>
            <a:ext cx="9144000" cy="6092825"/>
          </a:xfrm>
        </p:spPr>
        <p:txBody>
          <a:bodyPr rtlCol="0">
            <a:normAutofit fontScale="92500" lnSpcReduction="10000"/>
          </a:bodyPr>
          <a:lstStyle/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400" b="1" dirty="0">
                <a:solidFill>
                  <a:srgbClr val="990033"/>
                </a:solidFill>
              </a:rPr>
              <a:t>2</a:t>
            </a:r>
            <a:r>
              <a:rPr lang="ru-RU" sz="2400" b="1">
                <a:solidFill>
                  <a:srgbClr val="990033"/>
                </a:solidFill>
              </a:rPr>
              <a:t>) </a:t>
            </a:r>
            <a:r>
              <a:rPr lang="ru-RU" sz="2400" b="1" smtClean="0">
                <a:solidFill>
                  <a:srgbClr val="990033"/>
                </a:solidFill>
              </a:rPr>
              <a:t>рН </a:t>
            </a:r>
            <a:r>
              <a:rPr lang="ru-RU" sz="2400" b="1" dirty="0" err="1">
                <a:solidFill>
                  <a:srgbClr val="990033"/>
                </a:solidFill>
              </a:rPr>
              <a:t>середовища</a:t>
            </a:r>
            <a:endParaRPr lang="de-DE" sz="2400" i="1" dirty="0">
              <a:solidFill>
                <a:srgbClr val="990033"/>
              </a:solidFill>
            </a:endParaRPr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400" i="1" dirty="0" err="1"/>
              <a:t>Зміна</a:t>
            </a:r>
            <a:r>
              <a:rPr lang="ru-RU" sz="2400" i="1" dirty="0"/>
              <a:t> рН </a:t>
            </a:r>
            <a:r>
              <a:rPr lang="ru-RU" sz="2400" i="1" dirty="0" err="1"/>
              <a:t>може</a:t>
            </a:r>
            <a:r>
              <a:rPr lang="ru-RU" sz="2400" i="1" dirty="0"/>
              <a:t> </a:t>
            </a:r>
            <a:r>
              <a:rPr lang="ru-RU" sz="2400" i="1" dirty="0" err="1"/>
              <a:t>викликати</a:t>
            </a:r>
            <a:r>
              <a:rPr lang="ru-RU" sz="2400" i="1" dirty="0"/>
              <a:t>:</a:t>
            </a:r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400" b="1" i="1" dirty="0">
                <a:solidFill>
                  <a:srgbClr val="C00000"/>
                </a:solidFill>
              </a:rPr>
              <a:t>-</a:t>
            </a:r>
            <a:r>
              <a:rPr lang="ru-RU" sz="2400" b="1" i="1" dirty="0"/>
              <a:t> </a:t>
            </a:r>
            <a:r>
              <a:rPr lang="ru-RU" sz="2400" b="1" i="1" dirty="0" err="1">
                <a:solidFill>
                  <a:srgbClr val="C00000"/>
                </a:solidFill>
              </a:rPr>
              <a:t>денатурацію</a:t>
            </a:r>
            <a:r>
              <a:rPr lang="ru-RU" sz="2400" b="1" i="1" dirty="0"/>
              <a:t> </a:t>
            </a:r>
            <a:r>
              <a:rPr lang="ru-RU" sz="2400" i="1" dirty="0"/>
              <a:t>ферменту при </a:t>
            </a:r>
            <a:r>
              <a:rPr lang="ru-RU" sz="2400" i="1" dirty="0" err="1"/>
              <a:t>дуже</a:t>
            </a:r>
            <a:r>
              <a:rPr lang="ru-RU" sz="2400" i="1" dirty="0"/>
              <a:t> </a:t>
            </a:r>
            <a:r>
              <a:rPr lang="ru-RU" sz="2400" i="1" dirty="0" err="1"/>
              <a:t>високих</a:t>
            </a:r>
            <a:r>
              <a:rPr lang="ru-RU" sz="2400" i="1" dirty="0"/>
              <a:t> </a:t>
            </a:r>
            <a:r>
              <a:rPr lang="ru-RU" sz="2400" i="1" dirty="0" err="1"/>
              <a:t>або</a:t>
            </a:r>
            <a:r>
              <a:rPr lang="ru-RU" sz="2400" i="1" dirty="0"/>
              <a:t> </a:t>
            </a:r>
            <a:r>
              <a:rPr lang="ru-RU" sz="2400" i="1" dirty="0" err="1"/>
              <a:t>низьких</a:t>
            </a:r>
            <a:r>
              <a:rPr lang="ru-RU" sz="2400" i="1" dirty="0"/>
              <a:t> рН;</a:t>
            </a:r>
            <a:endParaRPr lang="de-DE" sz="2400" i="1" dirty="0"/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400" b="1" i="1" dirty="0">
                <a:solidFill>
                  <a:schemeClr val="accent2"/>
                </a:solidFill>
              </a:rPr>
              <a:t>- </a:t>
            </a:r>
            <a:r>
              <a:rPr lang="ru-RU" sz="2400" b="1" i="1" dirty="0" err="1">
                <a:solidFill>
                  <a:schemeClr val="accent2"/>
                </a:solidFill>
              </a:rPr>
              <a:t>зміну</a:t>
            </a:r>
            <a:r>
              <a:rPr lang="ru-RU" sz="2400" b="1" i="1" dirty="0">
                <a:solidFill>
                  <a:schemeClr val="accent2"/>
                </a:solidFill>
              </a:rPr>
              <a:t> </a:t>
            </a:r>
            <a:r>
              <a:rPr lang="ru-RU" sz="2400" b="1" i="1" dirty="0" err="1">
                <a:solidFill>
                  <a:schemeClr val="accent2"/>
                </a:solidFill>
              </a:rPr>
              <a:t>величини</a:t>
            </a:r>
            <a:r>
              <a:rPr lang="ru-RU" sz="2400" b="1" i="1" dirty="0">
                <a:solidFill>
                  <a:schemeClr val="accent2"/>
                </a:solidFill>
              </a:rPr>
              <a:t> заряду</a:t>
            </a:r>
            <a:r>
              <a:rPr lang="ru-RU" sz="2400" b="1" i="1" dirty="0"/>
              <a:t> </a:t>
            </a:r>
            <a:r>
              <a:rPr lang="ru-RU" sz="2400" i="1" dirty="0"/>
              <a:t>молекул субстрату і ферменту.</a:t>
            </a:r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400" b="1" dirty="0">
                <a:solidFill>
                  <a:srgbClr val="C00000"/>
                </a:solidFill>
              </a:rPr>
              <a:t> 3) </a:t>
            </a:r>
            <a:r>
              <a:rPr lang="ru-RU" sz="2400" b="1" dirty="0" err="1">
                <a:solidFill>
                  <a:srgbClr val="C00000"/>
                </a:solidFill>
              </a:rPr>
              <a:t>Присутність</a:t>
            </a:r>
            <a:r>
              <a:rPr lang="ru-RU" sz="2400" b="1" dirty="0">
                <a:solidFill>
                  <a:srgbClr val="C00000"/>
                </a:solidFill>
              </a:rPr>
              <a:t> </a:t>
            </a:r>
            <a:r>
              <a:rPr lang="ru-RU" sz="2400" b="1" dirty="0" err="1">
                <a:solidFill>
                  <a:srgbClr val="C00000"/>
                </a:solidFill>
              </a:rPr>
              <a:t>інгібіторів</a:t>
            </a:r>
            <a:r>
              <a:rPr lang="ru-RU" sz="2400" b="1" dirty="0">
                <a:solidFill>
                  <a:srgbClr val="C00000"/>
                </a:solidFill>
              </a:rPr>
              <a:t>.</a:t>
            </a:r>
            <a:r>
              <a:rPr lang="ru-RU" sz="2400" i="1" dirty="0">
                <a:solidFill>
                  <a:srgbClr val="990033"/>
                </a:solidFill>
              </a:rPr>
              <a:t> (</a:t>
            </a:r>
            <a:r>
              <a:rPr lang="ru-RU" sz="2400" i="1" dirty="0" err="1">
                <a:solidFill>
                  <a:srgbClr val="990033"/>
                </a:solidFill>
              </a:rPr>
              <a:t>Дії</a:t>
            </a:r>
            <a:r>
              <a:rPr lang="ru-RU" sz="2400" i="1" dirty="0">
                <a:solidFill>
                  <a:srgbClr val="990033"/>
                </a:solidFill>
              </a:rPr>
              <a:t> </a:t>
            </a:r>
            <a:r>
              <a:rPr lang="ru-RU" sz="2400" i="1" dirty="0" err="1">
                <a:solidFill>
                  <a:srgbClr val="990033"/>
                </a:solidFill>
              </a:rPr>
              <a:t>багатьох</a:t>
            </a:r>
            <a:r>
              <a:rPr lang="ru-RU" sz="2400" i="1" dirty="0">
                <a:solidFill>
                  <a:srgbClr val="990033"/>
                </a:solidFill>
              </a:rPr>
              <a:t> </a:t>
            </a:r>
            <a:r>
              <a:rPr lang="ru-RU" sz="2400" i="1" dirty="0" err="1">
                <a:solidFill>
                  <a:srgbClr val="990033"/>
                </a:solidFill>
              </a:rPr>
              <a:t>лікарських</a:t>
            </a:r>
            <a:r>
              <a:rPr lang="ru-RU" sz="2400" i="1" dirty="0">
                <a:solidFill>
                  <a:srgbClr val="990033"/>
                </a:solidFill>
              </a:rPr>
              <a:t> і </a:t>
            </a:r>
            <a:r>
              <a:rPr lang="ru-RU" sz="2400" i="1" dirty="0" err="1">
                <a:solidFill>
                  <a:srgbClr val="990033"/>
                </a:solidFill>
              </a:rPr>
              <a:t>токсичних</a:t>
            </a:r>
            <a:r>
              <a:rPr lang="ru-RU" sz="2400" i="1" dirty="0">
                <a:solidFill>
                  <a:srgbClr val="990033"/>
                </a:solidFill>
              </a:rPr>
              <a:t> </a:t>
            </a:r>
            <a:r>
              <a:rPr lang="ru-RU" sz="2400" i="1" dirty="0" err="1">
                <a:solidFill>
                  <a:srgbClr val="990033"/>
                </a:solidFill>
              </a:rPr>
              <a:t>речовин</a:t>
            </a:r>
            <a:r>
              <a:rPr lang="ru-RU" sz="2400" i="1" dirty="0">
                <a:solidFill>
                  <a:srgbClr val="990033"/>
                </a:solidFill>
              </a:rPr>
              <a:t>). </a:t>
            </a:r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400" i="1" dirty="0" err="1"/>
              <a:t>Інгібірування</a:t>
            </a:r>
            <a:r>
              <a:rPr lang="ru-RU" sz="2400" i="1" dirty="0"/>
              <a:t> </a:t>
            </a:r>
            <a:r>
              <a:rPr lang="ru-RU" sz="2400" i="1" dirty="0" err="1"/>
              <a:t>ферментів</a:t>
            </a:r>
            <a:r>
              <a:rPr lang="ru-RU" sz="2400" i="1" dirty="0"/>
              <a:t> </a:t>
            </a:r>
            <a:r>
              <a:rPr lang="ru-RU" sz="2400" i="1" dirty="0" err="1"/>
              <a:t>може</a:t>
            </a:r>
            <a:r>
              <a:rPr lang="ru-RU" sz="2400" i="1" dirty="0"/>
              <a:t> бути:</a:t>
            </a:r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400" b="1" i="1" dirty="0"/>
              <a:t>- </a:t>
            </a:r>
            <a:r>
              <a:rPr lang="ru-RU" sz="2400" b="1" i="1" dirty="0" err="1">
                <a:solidFill>
                  <a:schemeClr val="accent2"/>
                </a:solidFill>
              </a:rPr>
              <a:t>зворотним</a:t>
            </a:r>
            <a:r>
              <a:rPr lang="ru-RU" sz="2400" b="1" i="1" dirty="0">
                <a:solidFill>
                  <a:schemeClr val="accent2"/>
                </a:solidFill>
              </a:rPr>
              <a:t>;</a:t>
            </a:r>
            <a:endParaRPr lang="de-DE" sz="2400" b="1" i="1" dirty="0">
              <a:solidFill>
                <a:schemeClr val="accent2"/>
              </a:solidFill>
            </a:endParaRPr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400" b="1" i="1" dirty="0"/>
              <a:t>- </a:t>
            </a:r>
            <a:r>
              <a:rPr lang="ru-RU" sz="2400" b="1" i="1" dirty="0" err="1">
                <a:solidFill>
                  <a:schemeClr val="accent2"/>
                </a:solidFill>
              </a:rPr>
              <a:t>незворотним</a:t>
            </a:r>
            <a:r>
              <a:rPr lang="ru-RU" sz="2400" b="1" i="1" dirty="0">
                <a:solidFill>
                  <a:schemeClr val="accent2"/>
                </a:solidFill>
              </a:rPr>
              <a:t> </a:t>
            </a:r>
            <a:r>
              <a:rPr lang="ru-RU" sz="2400" i="1" dirty="0"/>
              <a:t>- </a:t>
            </a:r>
            <a:r>
              <a:rPr lang="ru-RU" sz="2400" dirty="0" err="1"/>
              <a:t>дія</a:t>
            </a:r>
            <a:r>
              <a:rPr lang="ru-RU" sz="2400" dirty="0"/>
              <a:t> </a:t>
            </a:r>
            <a:r>
              <a:rPr lang="ru-RU" sz="2400" dirty="0" err="1"/>
              <a:t>нейропаралітичних</a:t>
            </a:r>
            <a:r>
              <a:rPr lang="ru-RU" sz="2400" dirty="0"/>
              <a:t> отрут на </a:t>
            </a:r>
            <a:r>
              <a:rPr lang="ru-RU" sz="2400" dirty="0" err="1"/>
              <a:t>ацетилхолінестеразу</a:t>
            </a:r>
            <a:r>
              <a:rPr lang="ru-RU" sz="2400" dirty="0"/>
              <a:t> (ФОС). </a:t>
            </a:r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400" i="1" dirty="0"/>
              <a:t> У свою </a:t>
            </a:r>
            <a:r>
              <a:rPr lang="ru-RU" sz="2400" i="1" dirty="0" err="1"/>
              <a:t>чергу</a:t>
            </a:r>
            <a:r>
              <a:rPr lang="ru-RU" sz="2400" i="1" dirty="0"/>
              <a:t> </a:t>
            </a:r>
            <a:r>
              <a:rPr lang="ru-RU" sz="2400" i="1" dirty="0" err="1"/>
              <a:t>оборотнє</a:t>
            </a:r>
            <a:r>
              <a:rPr lang="ru-RU" sz="2400" i="1" dirty="0"/>
              <a:t> </a:t>
            </a:r>
            <a:r>
              <a:rPr lang="ru-RU" sz="2400" i="1" dirty="0" err="1"/>
              <a:t>інгібірування</a:t>
            </a:r>
            <a:r>
              <a:rPr lang="ru-RU" sz="2400" i="1" dirty="0"/>
              <a:t> </a:t>
            </a:r>
            <a:r>
              <a:rPr lang="ru-RU" sz="2400" i="1" dirty="0" err="1"/>
              <a:t>може</a:t>
            </a:r>
            <a:r>
              <a:rPr lang="ru-RU" sz="2400" i="1" dirty="0"/>
              <a:t> бути:</a:t>
            </a:r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400" i="1" dirty="0"/>
              <a:t>	</a:t>
            </a:r>
            <a:r>
              <a:rPr lang="ru-RU" sz="2400" b="1" i="1" dirty="0"/>
              <a:t>- </a:t>
            </a:r>
            <a:r>
              <a:rPr lang="ru-RU" sz="2400" b="1" i="1" dirty="0" err="1">
                <a:solidFill>
                  <a:schemeClr val="accent2"/>
                </a:solidFill>
              </a:rPr>
              <a:t>конкурентним</a:t>
            </a:r>
            <a:r>
              <a:rPr lang="ru-RU" sz="2400" b="1" i="1" dirty="0"/>
              <a:t> </a:t>
            </a:r>
            <a:r>
              <a:rPr lang="ru-RU" sz="2400" i="1" dirty="0"/>
              <a:t>(схожим на субстрат) - </a:t>
            </a:r>
            <a:r>
              <a:rPr lang="ru-RU" sz="2400" dirty="0" err="1"/>
              <a:t>лікування</a:t>
            </a:r>
            <a:r>
              <a:rPr lang="ru-RU" sz="2400" dirty="0"/>
              <a:t> </a:t>
            </a:r>
            <a:r>
              <a:rPr lang="ru-RU" sz="2400" dirty="0" err="1"/>
              <a:t>отруєнь</a:t>
            </a:r>
            <a:r>
              <a:rPr lang="ru-RU" sz="2400" dirty="0"/>
              <a:t> метанолом і </a:t>
            </a:r>
            <a:r>
              <a:rPr lang="ru-RU" sz="2400" dirty="0" err="1"/>
              <a:t>етиленгліколем</a:t>
            </a:r>
            <a:r>
              <a:rPr lang="ru-RU" sz="2400" dirty="0"/>
              <a:t> </a:t>
            </a:r>
            <a:r>
              <a:rPr lang="ru-RU" sz="2400" dirty="0" err="1"/>
              <a:t>введенням</a:t>
            </a:r>
            <a:r>
              <a:rPr lang="ru-RU" sz="2400" dirty="0"/>
              <a:t> великих доз </a:t>
            </a:r>
            <a:r>
              <a:rPr lang="ru-RU" sz="2400" dirty="0" err="1"/>
              <a:t>етанолу</a:t>
            </a:r>
            <a:r>
              <a:rPr lang="ru-RU" sz="2400" dirty="0"/>
              <a:t> </a:t>
            </a:r>
            <a:r>
              <a:rPr lang="ru-RU" sz="2400" dirty="0" err="1"/>
              <a:t>або</a:t>
            </a:r>
            <a:r>
              <a:rPr lang="ru-RU" sz="2400" dirty="0"/>
              <a:t> </a:t>
            </a:r>
            <a:r>
              <a:rPr lang="ru-RU" sz="2400" dirty="0" err="1"/>
              <a:t>етанол</a:t>
            </a:r>
            <a:r>
              <a:rPr lang="ru-RU" sz="2400" dirty="0"/>
              <a:t> </a:t>
            </a:r>
            <a:r>
              <a:rPr lang="ru-RU" sz="2400" dirty="0" err="1"/>
              <a:t>може</a:t>
            </a:r>
            <a:r>
              <a:rPr lang="ru-RU" sz="2400" dirty="0"/>
              <a:t> </a:t>
            </a:r>
            <a:r>
              <a:rPr lang="ru-RU" sz="2400" dirty="0" err="1"/>
              <a:t>інактивуватися</a:t>
            </a:r>
            <a:r>
              <a:rPr lang="ru-RU" sz="2400" dirty="0"/>
              <a:t> </a:t>
            </a:r>
            <a:r>
              <a:rPr lang="ru-RU" sz="2400" dirty="0" err="1"/>
              <a:t>алкогольдегідрогеназою</a:t>
            </a:r>
            <a:r>
              <a:rPr lang="ru-RU" sz="2400" dirty="0"/>
              <a:t>;</a:t>
            </a:r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400" i="1" dirty="0"/>
              <a:t>           </a:t>
            </a:r>
            <a:r>
              <a:rPr lang="ru-RU" sz="2400" b="1" i="1" dirty="0"/>
              <a:t>  - </a:t>
            </a:r>
            <a:r>
              <a:rPr lang="ru-RU" sz="2400" b="1" i="1" dirty="0" err="1">
                <a:solidFill>
                  <a:schemeClr val="accent2"/>
                </a:solidFill>
              </a:rPr>
              <a:t>неконкурентним</a:t>
            </a:r>
            <a:r>
              <a:rPr lang="ru-RU" sz="2400" b="1" i="1" dirty="0"/>
              <a:t> </a:t>
            </a:r>
            <a:r>
              <a:rPr lang="ru-RU" sz="2400" i="1" dirty="0"/>
              <a:t>- </a:t>
            </a:r>
            <a:r>
              <a:rPr lang="ru-RU" sz="2400" i="1" dirty="0" err="1"/>
              <a:t>інгібітор</a:t>
            </a:r>
            <a:r>
              <a:rPr lang="ru-RU" sz="2400" i="1" dirty="0"/>
              <a:t> і субстрат </a:t>
            </a:r>
            <a:r>
              <a:rPr lang="ru-RU" sz="2400" i="1" dirty="0" err="1"/>
              <a:t>можуть</a:t>
            </a:r>
            <a:r>
              <a:rPr lang="ru-RU" sz="2400" i="1" dirty="0"/>
              <a:t> </a:t>
            </a:r>
            <a:r>
              <a:rPr lang="ru-RU" sz="2400" i="1" dirty="0" err="1"/>
              <a:t>зв'язуватися</a:t>
            </a:r>
            <a:r>
              <a:rPr lang="ru-RU" sz="2400" i="1" dirty="0"/>
              <a:t> ферментом </a:t>
            </a:r>
            <a:r>
              <a:rPr lang="ru-RU" sz="2400" i="1" dirty="0" err="1"/>
              <a:t>одночасно</a:t>
            </a:r>
            <a:r>
              <a:rPr lang="ru-RU" sz="2400" i="1" dirty="0"/>
              <a:t>, </a:t>
            </a:r>
            <a:r>
              <a:rPr lang="ru-RU" sz="2400" i="1" dirty="0" err="1"/>
              <a:t>знижуючи</a:t>
            </a:r>
            <a:r>
              <a:rPr lang="ru-RU" sz="2400" i="1" dirty="0"/>
              <a:t> </a:t>
            </a:r>
            <a:r>
              <a:rPr lang="ru-RU" sz="2400" i="1" dirty="0" err="1"/>
              <a:t>швидкість</a:t>
            </a:r>
            <a:r>
              <a:rPr lang="ru-RU" sz="2400" i="1" dirty="0"/>
              <a:t> </a:t>
            </a:r>
            <a:r>
              <a:rPr lang="ru-RU" sz="2400" i="1" dirty="0" err="1"/>
              <a:t>каталізу</a:t>
            </a:r>
            <a:r>
              <a:rPr lang="ru-RU" sz="2400" i="1" dirty="0"/>
              <a:t> шляхом </a:t>
            </a:r>
            <a:r>
              <a:rPr lang="ru-RU" sz="2400" i="1" dirty="0" err="1"/>
              <a:t>зменшення</a:t>
            </a:r>
            <a:r>
              <a:rPr lang="ru-RU" sz="2400" i="1" dirty="0"/>
              <a:t> </a:t>
            </a:r>
            <a:r>
              <a:rPr lang="ru-RU" sz="2400" i="1" dirty="0" err="1"/>
              <a:t>долі</a:t>
            </a:r>
            <a:r>
              <a:rPr lang="ru-RU" sz="2400" i="1" dirty="0"/>
              <a:t> молекул ферменту, </a:t>
            </a:r>
            <a:r>
              <a:rPr lang="ru-RU" sz="2400" i="1" dirty="0" err="1"/>
              <a:t>що</a:t>
            </a:r>
            <a:r>
              <a:rPr lang="ru-RU" sz="2400" i="1" dirty="0"/>
              <a:t> </a:t>
            </a:r>
            <a:r>
              <a:rPr lang="ru-RU" sz="2400" i="1" dirty="0" err="1"/>
              <a:t>зв'язали</a:t>
            </a:r>
            <a:r>
              <a:rPr lang="ru-RU" sz="2400" i="1" dirty="0"/>
              <a:t> субстрат.</a:t>
            </a:r>
            <a:endParaRPr lang="ru-RU" sz="2400" dirty="0"/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132038411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0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96900" y="-171450"/>
            <a:ext cx="7772400" cy="1025525"/>
          </a:xfrm>
        </p:spPr>
        <p:txBody>
          <a:bodyPr/>
          <a:lstStyle/>
          <a:p>
            <a:r>
              <a:rPr lang="ru-RU" sz="3200" b="1" dirty="0">
                <a:solidFill>
                  <a:srgbClr val="C00000"/>
                </a:solidFill>
              </a:rPr>
              <a:t>КІНЕТИКА ФЕРМЕНТИВНИХ РЕАКЦІЙ</a:t>
            </a:r>
            <a:endParaRPr lang="ru-RU" sz="3200" dirty="0"/>
          </a:p>
        </p:txBody>
      </p:sp>
      <p:sp>
        <p:nvSpPr>
          <p:cNvPr id="23555" name="Text Box 3"/>
          <p:cNvSpPr txBox="1">
            <a:spLocks noChangeArrowheads="1"/>
          </p:cNvSpPr>
          <p:nvPr/>
        </p:nvSpPr>
        <p:spPr bwMode="auto">
          <a:xfrm>
            <a:off x="0" y="612775"/>
            <a:ext cx="9144000" cy="5693866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rgbClr val="990033"/>
                </a:solidFill>
                <a:latin typeface="Calibri"/>
                <a:cs typeface="+mn-cs"/>
              </a:rPr>
              <a:t>4) </a:t>
            </a:r>
            <a:r>
              <a:rPr lang="ru-RU" sz="2000" b="1" dirty="0" err="1">
                <a:solidFill>
                  <a:srgbClr val="990033"/>
                </a:solidFill>
                <a:latin typeface="Calibri"/>
                <a:cs typeface="+mn-cs"/>
              </a:rPr>
              <a:t>Концентрація</a:t>
            </a:r>
            <a:r>
              <a:rPr lang="ru-RU" sz="2000" b="1" dirty="0">
                <a:solidFill>
                  <a:srgbClr val="990033"/>
                </a:solidFill>
                <a:latin typeface="Calibri"/>
                <a:cs typeface="+mn-cs"/>
              </a:rPr>
              <a:t> ферменту і субстрату (</a:t>
            </a:r>
            <a:r>
              <a:rPr lang="ru-RU" sz="2000" b="1" dirty="0" err="1">
                <a:solidFill>
                  <a:srgbClr val="990033"/>
                </a:solidFill>
                <a:latin typeface="Calibri"/>
                <a:cs typeface="+mn-cs"/>
              </a:rPr>
              <a:t>кінетика</a:t>
            </a:r>
            <a:r>
              <a:rPr lang="ru-RU" sz="2000" b="1" dirty="0">
                <a:solidFill>
                  <a:srgbClr val="990033"/>
                </a:solidFill>
                <a:latin typeface="Calibri"/>
                <a:cs typeface="+mn-cs"/>
              </a:rPr>
              <a:t> і </a:t>
            </a:r>
            <a:r>
              <a:rPr lang="ru-RU" sz="2000" b="1" dirty="0" err="1">
                <a:solidFill>
                  <a:srgbClr val="990033"/>
                </a:solidFill>
                <a:latin typeface="Calibri"/>
                <a:cs typeface="+mn-cs"/>
              </a:rPr>
              <a:t>механізм</a:t>
            </a:r>
            <a:r>
              <a:rPr lang="ru-RU" sz="2000" b="1" dirty="0">
                <a:solidFill>
                  <a:srgbClr val="990033"/>
                </a:solidFill>
                <a:latin typeface="Calibri"/>
                <a:cs typeface="+mn-cs"/>
              </a:rPr>
              <a:t> </a:t>
            </a:r>
            <a:r>
              <a:rPr lang="ru-RU" sz="2000" b="1" dirty="0" err="1">
                <a:solidFill>
                  <a:srgbClr val="990033"/>
                </a:solidFill>
                <a:latin typeface="Calibri"/>
                <a:cs typeface="+mn-cs"/>
              </a:rPr>
              <a:t>ферментативних</a:t>
            </a:r>
            <a:r>
              <a:rPr lang="ru-RU" sz="2000" b="1" dirty="0">
                <a:solidFill>
                  <a:srgbClr val="990033"/>
                </a:solidFill>
                <a:latin typeface="Calibri"/>
                <a:cs typeface="+mn-cs"/>
              </a:rPr>
              <a:t> </a:t>
            </a:r>
            <a:r>
              <a:rPr lang="ru-RU" sz="2000" b="1" dirty="0" err="1">
                <a:solidFill>
                  <a:srgbClr val="990033"/>
                </a:solidFill>
                <a:latin typeface="Calibri"/>
                <a:cs typeface="+mn-cs"/>
              </a:rPr>
              <a:t>реакцій</a:t>
            </a:r>
            <a:r>
              <a:rPr lang="ru-RU" sz="2000" b="1" dirty="0">
                <a:solidFill>
                  <a:srgbClr val="990033"/>
                </a:solidFill>
                <a:latin typeface="Calibri"/>
                <a:cs typeface="+mn-cs"/>
              </a:rPr>
              <a:t>.)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 err="1">
                <a:solidFill>
                  <a:prstClr val="black"/>
                </a:solidFill>
                <a:latin typeface="Calibri"/>
                <a:cs typeface="+mn-cs"/>
              </a:rPr>
              <a:t>Визначальну</a:t>
            </a:r>
            <a:r>
              <a:rPr lang="ru-RU" sz="2000" dirty="0">
                <a:solidFill>
                  <a:prstClr val="black"/>
                </a:solidFill>
                <a:latin typeface="Calibri"/>
                <a:cs typeface="+mn-cs"/>
              </a:rPr>
              <a:t> роль </a:t>
            </a:r>
            <a:r>
              <a:rPr lang="ru-RU" sz="2000" dirty="0" err="1">
                <a:solidFill>
                  <a:prstClr val="black"/>
                </a:solidFill>
                <a:latin typeface="Calibri"/>
                <a:cs typeface="+mn-cs"/>
              </a:rPr>
              <a:t>відіграє</a:t>
            </a:r>
            <a:r>
              <a:rPr lang="ru-RU" sz="2000" dirty="0">
                <a:solidFill>
                  <a:prstClr val="black"/>
                </a:solidFill>
                <a:latin typeface="Calibri"/>
                <a:cs typeface="+mn-cs"/>
              </a:rPr>
              <a:t> </a:t>
            </a:r>
            <a:r>
              <a:rPr lang="ru-RU" sz="2000" dirty="0" err="1">
                <a:solidFill>
                  <a:prstClr val="black"/>
                </a:solidFill>
                <a:latin typeface="Calibri"/>
                <a:cs typeface="+mn-cs"/>
              </a:rPr>
              <a:t>утворення</a:t>
            </a:r>
            <a:r>
              <a:rPr lang="ru-RU" sz="2000" dirty="0">
                <a:solidFill>
                  <a:prstClr val="black"/>
                </a:solidFill>
                <a:latin typeface="Calibri"/>
                <a:cs typeface="+mn-cs"/>
              </a:rPr>
              <a:t> </a:t>
            </a:r>
            <a:r>
              <a:rPr lang="ru-RU" sz="2000" dirty="0" err="1">
                <a:solidFill>
                  <a:prstClr val="black"/>
                </a:solidFill>
                <a:latin typeface="Calibri"/>
                <a:cs typeface="+mn-cs"/>
              </a:rPr>
              <a:t>проміжного</a:t>
            </a:r>
            <a:r>
              <a:rPr lang="ru-RU" sz="2000" dirty="0">
                <a:solidFill>
                  <a:prstClr val="black"/>
                </a:solidFill>
                <a:latin typeface="Calibri"/>
                <a:cs typeface="+mn-cs"/>
              </a:rPr>
              <a:t> продукту (</a:t>
            </a:r>
            <a:r>
              <a:rPr lang="ru-RU" sz="2000" dirty="0" err="1">
                <a:solidFill>
                  <a:prstClr val="black"/>
                </a:solidFill>
                <a:latin typeface="Calibri"/>
                <a:cs typeface="+mn-cs"/>
              </a:rPr>
              <a:t>інтермедіату</a:t>
            </a:r>
            <a:r>
              <a:rPr lang="ru-RU" sz="2000" dirty="0">
                <a:solidFill>
                  <a:prstClr val="black"/>
                </a:solidFill>
                <a:latin typeface="Calibri"/>
                <a:cs typeface="+mn-cs"/>
              </a:rPr>
              <a:t>) </a:t>
            </a:r>
            <a:r>
              <a:rPr lang="ru-RU" sz="2000" dirty="0" err="1">
                <a:solidFill>
                  <a:prstClr val="black"/>
                </a:solidFill>
                <a:latin typeface="Calibri"/>
                <a:cs typeface="+mn-cs"/>
              </a:rPr>
              <a:t>між</a:t>
            </a:r>
            <a:r>
              <a:rPr lang="ru-RU" sz="2000" dirty="0">
                <a:solidFill>
                  <a:prstClr val="black"/>
                </a:solidFill>
                <a:latin typeface="Calibri"/>
                <a:cs typeface="+mn-cs"/>
              </a:rPr>
              <a:t> </a:t>
            </a:r>
            <a:r>
              <a:rPr lang="ru-RU" sz="2000" dirty="0" err="1">
                <a:solidFill>
                  <a:prstClr val="black"/>
                </a:solidFill>
                <a:latin typeface="Calibri"/>
                <a:cs typeface="+mn-cs"/>
              </a:rPr>
              <a:t>речовиною</a:t>
            </a:r>
            <a:r>
              <a:rPr lang="ru-RU" sz="2000" dirty="0">
                <a:solidFill>
                  <a:prstClr val="black"/>
                </a:solidFill>
                <a:latin typeface="Calibri"/>
                <a:cs typeface="+mn-cs"/>
              </a:rPr>
              <a:t>, </a:t>
            </a:r>
            <a:r>
              <a:rPr lang="ru-RU" sz="2000" dirty="0" err="1">
                <a:solidFill>
                  <a:prstClr val="black"/>
                </a:solidFill>
                <a:latin typeface="Calibri"/>
                <a:cs typeface="+mn-cs"/>
              </a:rPr>
              <a:t>що</a:t>
            </a:r>
            <a:r>
              <a:rPr lang="ru-RU" sz="2000" dirty="0">
                <a:solidFill>
                  <a:prstClr val="black"/>
                </a:solidFill>
                <a:latin typeface="Calibri"/>
                <a:cs typeface="+mn-cs"/>
              </a:rPr>
              <a:t> </a:t>
            </a:r>
            <a:r>
              <a:rPr lang="ru-RU" sz="2000" dirty="0" err="1">
                <a:solidFill>
                  <a:prstClr val="black"/>
                </a:solidFill>
                <a:latin typeface="Calibri"/>
                <a:cs typeface="+mn-cs"/>
              </a:rPr>
              <a:t>метаболізуються</a:t>
            </a:r>
            <a:r>
              <a:rPr lang="ru-RU" sz="2000" dirty="0">
                <a:solidFill>
                  <a:prstClr val="black"/>
                </a:solidFill>
                <a:latin typeface="Calibri"/>
                <a:cs typeface="+mn-cs"/>
              </a:rPr>
              <a:t> </a:t>
            </a:r>
            <a:r>
              <a:rPr lang="en-US" sz="2000" dirty="0">
                <a:solidFill>
                  <a:prstClr val="black"/>
                </a:solidFill>
                <a:latin typeface="Calibri"/>
                <a:cs typeface="+mn-cs"/>
              </a:rPr>
              <a:t>S</a:t>
            </a:r>
            <a:r>
              <a:rPr lang="ru-RU" sz="2000" dirty="0">
                <a:solidFill>
                  <a:prstClr val="black"/>
                </a:solidFill>
                <a:latin typeface="Calibri"/>
                <a:cs typeface="+mn-cs"/>
              </a:rPr>
              <a:t> (субстратом) і ферментом </a:t>
            </a:r>
            <a:r>
              <a:rPr lang="en-US" sz="2000" dirty="0">
                <a:solidFill>
                  <a:prstClr val="black"/>
                </a:solidFill>
                <a:latin typeface="Calibri"/>
                <a:cs typeface="+mn-cs"/>
              </a:rPr>
              <a:t>F</a:t>
            </a:r>
            <a:r>
              <a:rPr lang="ru-RU" sz="2000" dirty="0">
                <a:solidFill>
                  <a:prstClr val="black"/>
                </a:solidFill>
                <a:latin typeface="Calibri"/>
                <a:cs typeface="+mn-cs"/>
              </a:rPr>
              <a:t> – </a:t>
            </a:r>
            <a:r>
              <a:rPr lang="ru-RU" sz="2000" dirty="0" err="1">
                <a:solidFill>
                  <a:prstClr val="black"/>
                </a:solidFill>
                <a:latin typeface="Calibri"/>
                <a:cs typeface="+mn-cs"/>
              </a:rPr>
              <a:t>активованого</a:t>
            </a:r>
            <a:r>
              <a:rPr lang="ru-RU" sz="2000" dirty="0">
                <a:solidFill>
                  <a:prstClr val="black"/>
                </a:solidFill>
                <a:latin typeface="Calibri"/>
                <a:cs typeface="+mn-cs"/>
              </a:rPr>
              <a:t> комплексу (фермент-субстратного комплексу) :  </a:t>
            </a:r>
            <a:r>
              <a:rPr lang="en-US" sz="2000" dirty="0">
                <a:solidFill>
                  <a:prstClr val="black"/>
                </a:solidFill>
                <a:latin typeface="Calibri"/>
                <a:cs typeface="+mn-cs"/>
              </a:rPr>
              <a:t>S</a:t>
            </a:r>
            <a:r>
              <a:rPr lang="ru-RU" sz="2000" dirty="0">
                <a:solidFill>
                  <a:prstClr val="black"/>
                </a:solidFill>
                <a:latin typeface="Calibri"/>
                <a:cs typeface="+mn-cs"/>
              </a:rPr>
              <a:t> + </a:t>
            </a:r>
            <a:r>
              <a:rPr lang="en-US" sz="2000" dirty="0">
                <a:solidFill>
                  <a:prstClr val="black"/>
                </a:solidFill>
                <a:latin typeface="Calibri"/>
                <a:cs typeface="+mn-cs"/>
              </a:rPr>
              <a:t>F </a:t>
            </a:r>
            <a:r>
              <a:rPr lang="en-US" sz="2000" dirty="0">
                <a:solidFill>
                  <a:prstClr val="black"/>
                </a:solidFill>
                <a:latin typeface="Calibri"/>
                <a:cs typeface="+mn-cs"/>
                <a:sym typeface="Symbol" pitchFamily="18" charset="2"/>
              </a:rPr>
              <a:t></a:t>
            </a:r>
            <a:r>
              <a:rPr lang="en-US" sz="2000" dirty="0">
                <a:solidFill>
                  <a:prstClr val="black"/>
                </a:solidFill>
                <a:latin typeface="Calibri"/>
                <a:cs typeface="+mn-cs"/>
              </a:rPr>
              <a:t> </a:t>
            </a:r>
            <a:r>
              <a:rPr lang="en-US" sz="2000" dirty="0">
                <a:solidFill>
                  <a:prstClr val="black"/>
                </a:solidFill>
                <a:latin typeface="Calibri"/>
                <a:cs typeface="+mn-cs"/>
                <a:sym typeface="Symbol" pitchFamily="18" charset="2"/>
              </a:rPr>
              <a:t></a:t>
            </a:r>
            <a:r>
              <a:rPr lang="en-US" sz="2000" dirty="0">
                <a:solidFill>
                  <a:prstClr val="black"/>
                </a:solidFill>
                <a:latin typeface="Calibri"/>
                <a:cs typeface="+mn-cs"/>
              </a:rPr>
              <a:t>FS</a:t>
            </a:r>
            <a:r>
              <a:rPr lang="en-US" sz="2000" dirty="0">
                <a:solidFill>
                  <a:prstClr val="black"/>
                </a:solidFill>
                <a:latin typeface="Calibri"/>
                <a:cs typeface="+mn-cs"/>
                <a:sym typeface="Symbol" pitchFamily="18" charset="2"/>
              </a:rPr>
              <a:t></a:t>
            </a:r>
            <a:endParaRPr lang="ru-RU" dirty="0">
              <a:solidFill>
                <a:srgbClr val="C0504D"/>
              </a:solidFill>
              <a:latin typeface="Calibri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i="1" dirty="0" err="1">
                <a:solidFill>
                  <a:srgbClr val="993366"/>
                </a:solidFill>
                <a:latin typeface="Calibri"/>
                <a:cs typeface="+mn-cs"/>
              </a:rPr>
              <a:t>Енергетична</a:t>
            </a:r>
            <a:r>
              <a:rPr lang="ru-RU" sz="2400" i="1" dirty="0">
                <a:solidFill>
                  <a:srgbClr val="993366"/>
                </a:solidFill>
                <a:latin typeface="Calibri"/>
                <a:cs typeface="+mn-cs"/>
              </a:rPr>
              <a:t> </a:t>
            </a:r>
            <a:r>
              <a:rPr lang="ru-RU" sz="2400" i="1" dirty="0" err="1">
                <a:solidFill>
                  <a:srgbClr val="993366"/>
                </a:solidFill>
                <a:latin typeface="Calibri"/>
                <a:cs typeface="+mn-cs"/>
              </a:rPr>
              <a:t>діаграма</a:t>
            </a:r>
            <a:r>
              <a:rPr lang="ru-RU" sz="2400" i="1" dirty="0">
                <a:solidFill>
                  <a:srgbClr val="993366"/>
                </a:solidFill>
                <a:latin typeface="Calibri"/>
                <a:cs typeface="+mn-cs"/>
              </a:rPr>
              <a:t> </a:t>
            </a:r>
            <a:r>
              <a:rPr lang="ru-RU" sz="2400" i="1" dirty="0" err="1">
                <a:solidFill>
                  <a:srgbClr val="993366"/>
                </a:solidFill>
                <a:latin typeface="Calibri"/>
                <a:cs typeface="+mn-cs"/>
              </a:rPr>
              <a:t>ферментативної</a:t>
            </a:r>
            <a:r>
              <a:rPr lang="ru-RU" sz="2400" i="1" dirty="0">
                <a:solidFill>
                  <a:srgbClr val="993366"/>
                </a:solidFill>
                <a:latin typeface="Calibri"/>
                <a:cs typeface="+mn-cs"/>
              </a:rPr>
              <a:t> </a:t>
            </a:r>
            <a:r>
              <a:rPr lang="ru-RU" sz="2400" i="1" dirty="0" err="1">
                <a:solidFill>
                  <a:srgbClr val="993366"/>
                </a:solidFill>
                <a:latin typeface="Calibri"/>
                <a:cs typeface="+mn-cs"/>
              </a:rPr>
              <a:t>реакції</a:t>
            </a:r>
            <a:endParaRPr lang="ru-RU" sz="2400" i="1" dirty="0">
              <a:solidFill>
                <a:srgbClr val="993366"/>
              </a:solidFill>
              <a:latin typeface="Calibri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i="1" dirty="0">
              <a:solidFill>
                <a:srgbClr val="993366"/>
              </a:solidFill>
              <a:latin typeface="Calibri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i="1" dirty="0">
              <a:solidFill>
                <a:srgbClr val="993366"/>
              </a:solidFill>
              <a:latin typeface="Calibri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i="1" dirty="0">
              <a:solidFill>
                <a:srgbClr val="993366"/>
              </a:solidFill>
              <a:latin typeface="Calibri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i="1" dirty="0">
              <a:solidFill>
                <a:srgbClr val="993366"/>
              </a:solidFill>
              <a:latin typeface="Calibri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i="1" dirty="0">
              <a:solidFill>
                <a:srgbClr val="993366"/>
              </a:solidFill>
              <a:latin typeface="Calibri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i="1" dirty="0">
              <a:solidFill>
                <a:srgbClr val="993366"/>
              </a:solidFill>
              <a:latin typeface="Calibri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i="1" dirty="0">
              <a:solidFill>
                <a:srgbClr val="993366"/>
              </a:solidFill>
              <a:latin typeface="Calibri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i="1" dirty="0">
              <a:solidFill>
                <a:srgbClr val="993366"/>
              </a:solidFill>
              <a:latin typeface="Calibri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i="1" dirty="0">
              <a:solidFill>
                <a:srgbClr val="993366"/>
              </a:solidFill>
              <a:latin typeface="Calibri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i="1" dirty="0">
              <a:solidFill>
                <a:srgbClr val="993366"/>
              </a:solidFill>
              <a:latin typeface="Calibri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i="1" dirty="0">
              <a:solidFill>
                <a:srgbClr val="993366"/>
              </a:solidFill>
              <a:latin typeface="Calibri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i="1" dirty="0">
              <a:solidFill>
                <a:srgbClr val="993366"/>
              </a:solidFill>
              <a:latin typeface="Calibri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i="1" dirty="0">
              <a:solidFill>
                <a:srgbClr val="993366"/>
              </a:solidFill>
              <a:latin typeface="Calibri"/>
              <a:cs typeface="+mn-cs"/>
            </a:endParaRPr>
          </a:p>
        </p:txBody>
      </p:sp>
      <p:sp>
        <p:nvSpPr>
          <p:cNvPr id="2355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none" anchor="ctr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black"/>
              </a:solidFill>
              <a:latin typeface="Calibri"/>
              <a:cs typeface="+mn-cs"/>
            </a:endParaRPr>
          </a:p>
        </p:txBody>
      </p:sp>
      <p:grpSp>
        <p:nvGrpSpPr>
          <p:cNvPr id="7209" name="Group 5"/>
          <p:cNvGrpSpPr>
            <a:grpSpLocks/>
          </p:cNvGrpSpPr>
          <p:nvPr/>
        </p:nvGrpSpPr>
        <p:grpSpPr bwMode="auto">
          <a:xfrm>
            <a:off x="2078038" y="2935288"/>
            <a:ext cx="5302250" cy="3694112"/>
            <a:chOff x="1504" y="4176"/>
            <a:chExt cx="8349" cy="5817"/>
          </a:xfrm>
        </p:grpSpPr>
        <p:sp>
          <p:nvSpPr>
            <p:cNvPr id="23558" name="Line 6"/>
            <p:cNvSpPr>
              <a:spLocks noChangeShapeType="1"/>
            </p:cNvSpPr>
            <p:nvPr/>
          </p:nvSpPr>
          <p:spPr bwMode="auto">
            <a:xfrm>
              <a:off x="2191" y="4176"/>
              <a:ext cx="0" cy="5157"/>
            </a:xfrm>
            <a:prstGeom prst="line">
              <a:avLst/>
            </a:prstGeom>
            <a:noFill/>
            <a:ln w="15875">
              <a:solidFill>
                <a:srgbClr val="000000"/>
              </a:solidFill>
              <a:round/>
              <a:headEnd type="stealth" w="med" len="med"/>
              <a:tailEnd/>
            </a:ln>
            <a:extLst/>
          </p:spPr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23559" name="Freeform 7"/>
            <p:cNvSpPr>
              <a:spLocks/>
            </p:cNvSpPr>
            <p:nvPr/>
          </p:nvSpPr>
          <p:spPr bwMode="auto">
            <a:xfrm>
              <a:off x="2194" y="9308"/>
              <a:ext cx="6794" cy="25"/>
            </a:xfrm>
            <a:custGeom>
              <a:avLst/>
              <a:gdLst>
                <a:gd name="T0" fmla="*/ 0 w 6745"/>
                <a:gd name="T1" fmla="*/ 23 h 23"/>
                <a:gd name="T2" fmla="*/ 6745 w 6745"/>
                <a:gd name="T3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6745" h="23">
                  <a:moveTo>
                    <a:pt x="0" y="23"/>
                  </a:moveTo>
                  <a:lnTo>
                    <a:pt x="6745" y="0"/>
                  </a:lnTo>
                </a:path>
              </a:pathLst>
            </a:custGeom>
            <a:noFill/>
            <a:ln w="15875">
              <a:solidFill>
                <a:srgbClr val="000000"/>
              </a:solidFill>
              <a:round/>
              <a:headEnd type="none" w="med" len="med"/>
              <a:tailEnd type="stealth" w="med" len="med"/>
            </a:ln>
            <a:effectLst/>
            <a:extLst/>
          </p:spPr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23560" name="Freeform 8"/>
            <p:cNvSpPr>
              <a:spLocks/>
            </p:cNvSpPr>
            <p:nvPr/>
          </p:nvSpPr>
          <p:spPr bwMode="auto">
            <a:xfrm>
              <a:off x="2204" y="5416"/>
              <a:ext cx="5727" cy="3345"/>
            </a:xfrm>
            <a:custGeom>
              <a:avLst/>
              <a:gdLst>
                <a:gd name="T0" fmla="*/ 0 w 5685"/>
                <a:gd name="T1" fmla="*/ 2847 h 3344"/>
                <a:gd name="T2" fmla="*/ 1350 w 5685"/>
                <a:gd name="T3" fmla="*/ 2472 h 3344"/>
                <a:gd name="T4" fmla="*/ 2640 w 5685"/>
                <a:gd name="T5" fmla="*/ 147 h 3344"/>
                <a:gd name="T6" fmla="*/ 3345 w 5685"/>
                <a:gd name="T7" fmla="*/ 1782 h 3344"/>
                <a:gd name="T8" fmla="*/ 3915 w 5685"/>
                <a:gd name="T9" fmla="*/ 982 h 3344"/>
                <a:gd name="T10" fmla="*/ 4325 w 5685"/>
                <a:gd name="T11" fmla="*/ 1182 h 3344"/>
                <a:gd name="T12" fmla="*/ 4645 w 5685"/>
                <a:gd name="T13" fmla="*/ 2992 h 3344"/>
                <a:gd name="T14" fmla="*/ 5685 w 5685"/>
                <a:gd name="T15" fmla="*/ 3232 h 33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685" h="3344">
                  <a:moveTo>
                    <a:pt x="0" y="2847"/>
                  </a:moveTo>
                  <a:cubicBezTo>
                    <a:pt x="225" y="2784"/>
                    <a:pt x="910" y="2922"/>
                    <a:pt x="1350" y="2472"/>
                  </a:cubicBezTo>
                  <a:cubicBezTo>
                    <a:pt x="1790" y="2022"/>
                    <a:pt x="2308" y="262"/>
                    <a:pt x="2640" y="147"/>
                  </a:cubicBezTo>
                  <a:cubicBezTo>
                    <a:pt x="3197" y="0"/>
                    <a:pt x="3035" y="1607"/>
                    <a:pt x="3345" y="1782"/>
                  </a:cubicBezTo>
                  <a:cubicBezTo>
                    <a:pt x="3593" y="1996"/>
                    <a:pt x="3752" y="1082"/>
                    <a:pt x="3915" y="982"/>
                  </a:cubicBezTo>
                  <a:cubicBezTo>
                    <a:pt x="4078" y="882"/>
                    <a:pt x="4203" y="847"/>
                    <a:pt x="4325" y="1182"/>
                  </a:cubicBezTo>
                  <a:cubicBezTo>
                    <a:pt x="4447" y="1517"/>
                    <a:pt x="4418" y="2650"/>
                    <a:pt x="4645" y="2992"/>
                  </a:cubicBezTo>
                  <a:cubicBezTo>
                    <a:pt x="4895" y="3344"/>
                    <a:pt x="5468" y="3182"/>
                    <a:pt x="5685" y="3232"/>
                  </a:cubicBezTo>
                </a:path>
              </a:pathLst>
            </a:cu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23561" name="Freeform 9"/>
            <p:cNvSpPr>
              <a:spLocks/>
            </p:cNvSpPr>
            <p:nvPr/>
          </p:nvSpPr>
          <p:spPr bwMode="auto">
            <a:xfrm>
              <a:off x="2791" y="4888"/>
              <a:ext cx="4352" cy="3772"/>
            </a:xfrm>
            <a:custGeom>
              <a:avLst/>
              <a:gdLst>
                <a:gd name="T0" fmla="*/ 0 w 4320"/>
                <a:gd name="T1" fmla="*/ 3350 h 3771"/>
                <a:gd name="T2" fmla="*/ 827 w 4320"/>
                <a:gd name="T3" fmla="*/ 3035 h 3771"/>
                <a:gd name="T4" fmla="*/ 2055 w 4320"/>
                <a:gd name="T5" fmla="*/ 1020 h 3771"/>
                <a:gd name="T6" fmla="*/ 3100 w 4320"/>
                <a:gd name="T7" fmla="*/ 410 h 3771"/>
                <a:gd name="T8" fmla="*/ 3740 w 4320"/>
                <a:gd name="T9" fmla="*/ 3220 h 3771"/>
                <a:gd name="T10" fmla="*/ 4320 w 4320"/>
                <a:gd name="T11" fmla="*/ 3720 h 37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320" h="3771">
                  <a:moveTo>
                    <a:pt x="0" y="3350"/>
                  </a:moveTo>
                  <a:cubicBezTo>
                    <a:pt x="138" y="3298"/>
                    <a:pt x="484" y="3423"/>
                    <a:pt x="827" y="3035"/>
                  </a:cubicBezTo>
                  <a:cubicBezTo>
                    <a:pt x="860" y="3163"/>
                    <a:pt x="1705" y="1482"/>
                    <a:pt x="2055" y="1020"/>
                  </a:cubicBezTo>
                  <a:cubicBezTo>
                    <a:pt x="2405" y="557"/>
                    <a:pt x="2672" y="0"/>
                    <a:pt x="3100" y="410"/>
                  </a:cubicBezTo>
                  <a:cubicBezTo>
                    <a:pt x="3470" y="720"/>
                    <a:pt x="3500" y="2662"/>
                    <a:pt x="3740" y="3220"/>
                  </a:cubicBezTo>
                  <a:cubicBezTo>
                    <a:pt x="3943" y="3771"/>
                    <a:pt x="4199" y="3616"/>
                    <a:pt x="4320" y="3720"/>
                  </a:cubicBezTo>
                </a:path>
              </a:pathLst>
            </a:custGeom>
            <a:noFill/>
            <a:ln w="9525">
              <a:solidFill>
                <a:srgbClr val="000000"/>
              </a:solidFill>
              <a:prstDash val="lgDash"/>
              <a:round/>
              <a:headEnd/>
              <a:tailEnd/>
            </a:ln>
            <a:extLst/>
          </p:spPr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23562" name="Freeform 10"/>
            <p:cNvSpPr>
              <a:spLocks/>
            </p:cNvSpPr>
            <p:nvPr/>
          </p:nvSpPr>
          <p:spPr bwMode="auto">
            <a:xfrm>
              <a:off x="2974" y="5558"/>
              <a:ext cx="1935" cy="3"/>
            </a:xfrm>
            <a:custGeom>
              <a:avLst/>
              <a:gdLst>
                <a:gd name="T0" fmla="*/ 1920 w 1920"/>
                <a:gd name="T1" fmla="*/ 0 h 1"/>
                <a:gd name="T2" fmla="*/ 0 w 1920"/>
                <a:gd name="T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920" h="1">
                  <a:moveTo>
                    <a:pt x="1920" y="0"/>
                  </a:moveTo>
                  <a:lnTo>
                    <a:pt x="0" y="0"/>
                  </a:ln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 type="none" w="med" len="med"/>
              <a:tailEnd type="none" w="med" len="med"/>
            </a:ln>
            <a:effectLst/>
            <a:extLst/>
          </p:spPr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23563" name="Freeform 11"/>
            <p:cNvSpPr>
              <a:spLocks/>
            </p:cNvSpPr>
            <p:nvPr/>
          </p:nvSpPr>
          <p:spPr bwMode="auto">
            <a:xfrm>
              <a:off x="2611" y="5148"/>
              <a:ext cx="3062" cy="37"/>
            </a:xfrm>
            <a:custGeom>
              <a:avLst/>
              <a:gdLst>
                <a:gd name="T0" fmla="*/ 3040 w 3040"/>
                <a:gd name="T1" fmla="*/ 0 h 38"/>
                <a:gd name="T2" fmla="*/ 0 w 3040"/>
                <a:gd name="T3" fmla="*/ 3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040" h="38">
                  <a:moveTo>
                    <a:pt x="3040" y="0"/>
                  </a:moveTo>
                  <a:lnTo>
                    <a:pt x="0" y="38"/>
                  </a:ln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 type="none" w="med" len="med"/>
              <a:tailEnd type="none" w="med" len="med"/>
            </a:ln>
            <a:effectLst/>
            <a:extLst/>
          </p:spPr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23564" name="Freeform 12"/>
            <p:cNvSpPr>
              <a:spLocks/>
            </p:cNvSpPr>
            <p:nvPr/>
          </p:nvSpPr>
          <p:spPr bwMode="auto">
            <a:xfrm>
              <a:off x="3256" y="6328"/>
              <a:ext cx="3092" cy="5"/>
            </a:xfrm>
            <a:custGeom>
              <a:avLst/>
              <a:gdLst>
                <a:gd name="T0" fmla="*/ 3070 w 3070"/>
                <a:gd name="T1" fmla="*/ 0 h 5"/>
                <a:gd name="T2" fmla="*/ 0 w 3070"/>
                <a:gd name="T3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070" h="5">
                  <a:moveTo>
                    <a:pt x="3070" y="0"/>
                  </a:moveTo>
                  <a:lnTo>
                    <a:pt x="0" y="5"/>
                  </a:ln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 type="none" w="med" len="med"/>
              <a:tailEnd type="none" w="med" len="med"/>
            </a:ln>
            <a:effectLst/>
            <a:extLst/>
          </p:spPr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23565" name="Freeform 13"/>
            <p:cNvSpPr>
              <a:spLocks/>
            </p:cNvSpPr>
            <p:nvPr/>
          </p:nvSpPr>
          <p:spPr bwMode="auto">
            <a:xfrm>
              <a:off x="2611" y="5178"/>
              <a:ext cx="10" cy="3050"/>
            </a:xfrm>
            <a:custGeom>
              <a:avLst/>
              <a:gdLst>
                <a:gd name="T0" fmla="*/ 0 w 10"/>
                <a:gd name="T1" fmla="*/ 0 h 3050"/>
                <a:gd name="T2" fmla="*/ 10 w 10"/>
                <a:gd name="T3" fmla="*/ 3050 h 30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0" h="3050">
                  <a:moveTo>
                    <a:pt x="0" y="0"/>
                  </a:moveTo>
                  <a:lnTo>
                    <a:pt x="10" y="3050"/>
                  </a:ln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 type="stealth" w="med" len="med"/>
              <a:tailEnd type="stealth" w="med" len="med"/>
            </a:ln>
            <a:extLst/>
          </p:spPr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23566" name="Freeform 14"/>
            <p:cNvSpPr>
              <a:spLocks/>
            </p:cNvSpPr>
            <p:nvPr/>
          </p:nvSpPr>
          <p:spPr bwMode="auto">
            <a:xfrm>
              <a:off x="2976" y="5553"/>
              <a:ext cx="3" cy="2655"/>
            </a:xfrm>
            <a:custGeom>
              <a:avLst/>
              <a:gdLst>
                <a:gd name="T0" fmla="*/ 1 w 1"/>
                <a:gd name="T1" fmla="*/ 0 h 1062"/>
                <a:gd name="T2" fmla="*/ 0 w 1"/>
                <a:gd name="T3" fmla="*/ 1062 h 10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1062">
                  <a:moveTo>
                    <a:pt x="1" y="0"/>
                  </a:moveTo>
                  <a:lnTo>
                    <a:pt x="0" y="1062"/>
                  </a:ln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 type="stealth" w="med" len="med"/>
              <a:tailEnd type="stealth" w="med" len="med"/>
            </a:ln>
            <a:effectLst/>
            <a:extLst/>
          </p:spPr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23567" name="Freeform 15"/>
            <p:cNvSpPr>
              <a:spLocks/>
            </p:cNvSpPr>
            <p:nvPr/>
          </p:nvSpPr>
          <p:spPr bwMode="auto">
            <a:xfrm>
              <a:off x="3284" y="6323"/>
              <a:ext cx="2" cy="1760"/>
            </a:xfrm>
            <a:custGeom>
              <a:avLst/>
              <a:gdLst>
                <a:gd name="T0" fmla="*/ 0 w 1"/>
                <a:gd name="T1" fmla="*/ 0 h 704"/>
                <a:gd name="T2" fmla="*/ 0 w 1"/>
                <a:gd name="T3" fmla="*/ 704 h 7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704">
                  <a:moveTo>
                    <a:pt x="0" y="0"/>
                  </a:moveTo>
                  <a:lnTo>
                    <a:pt x="0" y="704"/>
                  </a:ln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 type="stealth" w="med" len="med"/>
              <a:tailEnd type="stealth" w="med" len="med"/>
            </a:ln>
            <a:effectLst/>
            <a:extLst/>
          </p:spPr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23568" name="Text Box 16"/>
            <p:cNvSpPr txBox="1">
              <a:spLocks noChangeArrowheads="1"/>
            </p:cNvSpPr>
            <p:nvPr/>
          </p:nvSpPr>
          <p:spPr bwMode="auto">
            <a:xfrm rot="-5400000">
              <a:off x="-43" y="6641"/>
              <a:ext cx="3530" cy="435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600" dirty="0" err="1">
                  <a:solidFill>
                    <a:srgbClr val="000000"/>
                  </a:solidFill>
                  <a:latin typeface="Calibri"/>
                  <a:cs typeface="+mn-cs"/>
                </a:rPr>
                <a:t>Вільна</a:t>
              </a:r>
              <a:r>
                <a:rPr lang="ru-RU" sz="1600" dirty="0">
                  <a:solidFill>
                    <a:srgbClr val="000000"/>
                  </a:solidFill>
                  <a:latin typeface="Calibri"/>
                  <a:cs typeface="+mn-cs"/>
                </a:rPr>
                <a:t>    </a:t>
              </a:r>
              <a:r>
                <a:rPr lang="ru-RU" sz="1600" dirty="0" err="1">
                  <a:solidFill>
                    <a:srgbClr val="000000"/>
                  </a:solidFill>
                  <a:latin typeface="Calibri"/>
                  <a:cs typeface="+mn-cs"/>
                </a:rPr>
                <a:t>енергія</a:t>
              </a:r>
              <a:r>
                <a:rPr lang="ru-RU" sz="1600" dirty="0">
                  <a:solidFill>
                    <a:srgbClr val="000000"/>
                  </a:solidFill>
                  <a:latin typeface="Calibri"/>
                  <a:cs typeface="+mn-cs"/>
                </a:rPr>
                <a:t>   </a:t>
              </a:r>
              <a:r>
                <a:rPr lang="en-US" sz="1600" dirty="0">
                  <a:solidFill>
                    <a:srgbClr val="000000"/>
                  </a:solidFill>
                  <a:latin typeface="Calibri"/>
                  <a:cs typeface="+mn-cs"/>
                </a:rPr>
                <a:t>G</a:t>
              </a:r>
              <a:endParaRPr lang="ru-RU" dirty="0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23569" name="Text Box 17"/>
            <p:cNvSpPr txBox="1">
              <a:spLocks noChangeArrowheads="1"/>
            </p:cNvSpPr>
            <p:nvPr/>
          </p:nvSpPr>
          <p:spPr bwMode="auto">
            <a:xfrm>
              <a:off x="6531" y="9388"/>
              <a:ext cx="2035" cy="605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600" dirty="0" err="1">
                  <a:solidFill>
                    <a:srgbClr val="000000"/>
                  </a:solidFill>
                  <a:latin typeface="Calibri"/>
                  <a:cs typeface="+mn-cs"/>
                </a:rPr>
                <a:t>Хід</a:t>
              </a:r>
              <a:r>
                <a:rPr lang="ru-RU" sz="1600" dirty="0">
                  <a:solidFill>
                    <a:srgbClr val="000000"/>
                  </a:solidFill>
                  <a:latin typeface="Calibri"/>
                  <a:cs typeface="+mn-cs"/>
                </a:rPr>
                <a:t> </a:t>
              </a:r>
              <a:r>
                <a:rPr lang="ru-RU" sz="1600" dirty="0" err="1">
                  <a:solidFill>
                    <a:srgbClr val="000000"/>
                  </a:solidFill>
                  <a:latin typeface="Calibri"/>
                  <a:cs typeface="+mn-cs"/>
                </a:rPr>
                <a:t>реакції</a:t>
              </a:r>
              <a:endParaRPr lang="ru-RU" dirty="0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23570" name="Line 18"/>
            <p:cNvSpPr>
              <a:spLocks noChangeShapeType="1"/>
            </p:cNvSpPr>
            <p:nvPr/>
          </p:nvSpPr>
          <p:spPr bwMode="auto">
            <a:xfrm>
              <a:off x="2431" y="8253"/>
              <a:ext cx="5622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23571" name="Text Box 19"/>
            <p:cNvSpPr txBox="1">
              <a:spLocks noChangeArrowheads="1"/>
            </p:cNvSpPr>
            <p:nvPr/>
          </p:nvSpPr>
          <p:spPr bwMode="auto">
            <a:xfrm>
              <a:off x="7361" y="8733"/>
              <a:ext cx="467" cy="605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600">
                  <a:solidFill>
                    <a:srgbClr val="000000"/>
                  </a:solidFill>
                  <a:latin typeface="Calibri"/>
                  <a:cs typeface="+mn-cs"/>
                </a:rPr>
                <a:t>Р</a:t>
              </a:r>
              <a:endParaRPr lang="ru-RU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23572" name="Text Box 20"/>
            <p:cNvSpPr txBox="1">
              <a:spLocks noChangeArrowheads="1"/>
            </p:cNvSpPr>
            <p:nvPr/>
          </p:nvSpPr>
          <p:spPr bwMode="auto">
            <a:xfrm>
              <a:off x="5341" y="7203"/>
              <a:ext cx="645" cy="605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600">
                  <a:solidFill>
                    <a:srgbClr val="000000"/>
                  </a:solidFill>
                  <a:latin typeface="Calibri"/>
                  <a:cs typeface="+mn-cs"/>
                </a:rPr>
                <a:t>FS</a:t>
              </a:r>
              <a:endParaRPr lang="ru-RU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23573" name="Text Box 21"/>
            <p:cNvSpPr txBox="1">
              <a:spLocks noChangeArrowheads="1"/>
            </p:cNvSpPr>
            <p:nvPr/>
          </p:nvSpPr>
          <p:spPr bwMode="auto">
            <a:xfrm>
              <a:off x="2561" y="8343"/>
              <a:ext cx="467" cy="605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600">
                  <a:solidFill>
                    <a:srgbClr val="000000"/>
                  </a:solidFill>
                  <a:latin typeface="Calibri"/>
                  <a:cs typeface="+mn-cs"/>
                </a:rPr>
                <a:t>S</a:t>
              </a:r>
              <a:endParaRPr lang="ru-RU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graphicFrame>
          <p:nvGraphicFramePr>
            <p:cNvPr id="7203" name="Object 35"/>
            <p:cNvGraphicFramePr>
              <a:graphicFrameLocks noChangeAspect="1"/>
            </p:cNvGraphicFramePr>
            <p:nvPr/>
          </p:nvGraphicFramePr>
          <p:xfrm>
            <a:off x="2290" y="6711"/>
            <a:ext cx="337" cy="40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8440" name="Формула" r:id="rId3" imgW="203112" imgH="228501" progId="Equation.3">
                    <p:embed/>
                  </p:oleObj>
                </mc:Choice>
                <mc:Fallback>
                  <p:oleObj name="Формула" r:id="rId3" imgW="203112" imgH="228501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290" y="6711"/>
                          <a:ext cx="337" cy="402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7204" name="Object 36"/>
            <p:cNvGraphicFramePr>
              <a:graphicFrameLocks noChangeAspect="1"/>
            </p:cNvGraphicFramePr>
            <p:nvPr/>
          </p:nvGraphicFramePr>
          <p:xfrm>
            <a:off x="2652" y="6633"/>
            <a:ext cx="338" cy="491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8441" name="Формула" r:id="rId5" imgW="203112" imgH="279279" progId="Equation.3">
                    <p:embed/>
                  </p:oleObj>
                </mc:Choice>
                <mc:Fallback>
                  <p:oleObj name="Формула" r:id="rId5" imgW="203112" imgH="279279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652" y="6633"/>
                          <a:ext cx="338" cy="491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7205" name="Object 37"/>
            <p:cNvGraphicFramePr>
              <a:graphicFrameLocks noChangeAspect="1"/>
            </p:cNvGraphicFramePr>
            <p:nvPr/>
          </p:nvGraphicFramePr>
          <p:xfrm>
            <a:off x="2965" y="6633"/>
            <a:ext cx="337" cy="491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8442" name="Формула" r:id="rId7" imgW="203112" imgH="279279" progId="Equation.3">
                    <p:embed/>
                  </p:oleObj>
                </mc:Choice>
                <mc:Fallback>
                  <p:oleObj name="Формула" r:id="rId7" imgW="203112" imgH="279279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965" y="6633"/>
                          <a:ext cx="337" cy="491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3577" name="Freeform 25"/>
            <p:cNvSpPr>
              <a:spLocks/>
            </p:cNvSpPr>
            <p:nvPr/>
          </p:nvSpPr>
          <p:spPr bwMode="auto">
            <a:xfrm>
              <a:off x="5241" y="5313"/>
              <a:ext cx="1865" cy="605"/>
            </a:xfrm>
            <a:custGeom>
              <a:avLst/>
              <a:gdLst>
                <a:gd name="T0" fmla="*/ 1851 w 1851"/>
                <a:gd name="T1" fmla="*/ 0 h 606"/>
                <a:gd name="T2" fmla="*/ 0 w 1851"/>
                <a:gd name="T3" fmla="*/ 606 h 6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851" h="606">
                  <a:moveTo>
                    <a:pt x="1851" y="0"/>
                  </a:moveTo>
                  <a:lnTo>
                    <a:pt x="0" y="606"/>
                  </a:ln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 type="none" w="med" len="med"/>
              <a:tailEnd type="triangle" w="med" len="med"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23578" name="Freeform 26"/>
            <p:cNvSpPr>
              <a:spLocks/>
            </p:cNvSpPr>
            <p:nvPr/>
          </p:nvSpPr>
          <p:spPr bwMode="auto">
            <a:xfrm>
              <a:off x="6418" y="5313"/>
              <a:ext cx="687" cy="1025"/>
            </a:xfrm>
            <a:custGeom>
              <a:avLst/>
              <a:gdLst>
                <a:gd name="T0" fmla="*/ 681 w 681"/>
                <a:gd name="T1" fmla="*/ 0 h 1026"/>
                <a:gd name="T2" fmla="*/ 0 w 681"/>
                <a:gd name="T3" fmla="*/ 1026 h 10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681" h="1026">
                  <a:moveTo>
                    <a:pt x="681" y="0"/>
                  </a:moveTo>
                  <a:lnTo>
                    <a:pt x="0" y="1026"/>
                  </a:ln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 type="none" w="med" len="med"/>
              <a:tailEnd type="triangle" w="med" len="med"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23579" name="Text Box 27"/>
            <p:cNvSpPr txBox="1">
              <a:spLocks noChangeArrowheads="1"/>
            </p:cNvSpPr>
            <p:nvPr/>
          </p:nvSpPr>
          <p:spPr bwMode="auto">
            <a:xfrm>
              <a:off x="6531" y="4703"/>
              <a:ext cx="3322" cy="900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600" dirty="0">
                  <a:solidFill>
                    <a:srgbClr val="000000"/>
                  </a:solidFill>
                  <a:latin typeface="Calibri"/>
                  <a:cs typeface="+mn-cs"/>
                </a:rPr>
                <a:t>Фермент-</a:t>
              </a:r>
              <a:r>
                <a:rPr lang="ru-RU" sz="1600" dirty="0" err="1">
                  <a:solidFill>
                    <a:srgbClr val="000000"/>
                  </a:solidFill>
                  <a:latin typeface="Calibri"/>
                  <a:cs typeface="+mn-cs"/>
                </a:rPr>
                <a:t>субстратні</a:t>
              </a:r>
              <a:endParaRPr lang="ru-RU" sz="1600" dirty="0">
                <a:solidFill>
                  <a:srgbClr val="000000"/>
                </a:solidFill>
                <a:latin typeface="Calibri"/>
                <a:cs typeface="+mn-cs"/>
              </a:endParaRP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600" dirty="0" err="1">
                  <a:solidFill>
                    <a:srgbClr val="000000"/>
                  </a:solidFill>
                  <a:latin typeface="Calibri"/>
                  <a:cs typeface="+mn-cs"/>
                </a:rPr>
                <a:t>комплекси</a:t>
              </a:r>
              <a:endParaRPr lang="ru-RU" dirty="0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31221753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3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-7938" y="-34925"/>
            <a:ext cx="9151938" cy="727075"/>
          </a:xfrm>
        </p:spPr>
        <p:txBody>
          <a:bodyPr/>
          <a:lstStyle/>
          <a:p>
            <a:r>
              <a:rPr lang="ru-RU" sz="3200" b="1" dirty="0">
                <a:solidFill>
                  <a:srgbClr val="C00000"/>
                </a:solidFill>
              </a:rPr>
              <a:t>ТЕОРІЯ </a:t>
            </a:r>
            <a:r>
              <a:rPr lang="ru-RU" sz="3200" b="1" dirty="0" smtClean="0">
                <a:solidFill>
                  <a:srgbClr val="C00000"/>
                </a:solidFill>
              </a:rPr>
              <a:t>МИХАЕЛІСА-МЕНТЕНА </a:t>
            </a:r>
            <a:r>
              <a:rPr lang="ru-RU" sz="3200" b="1" dirty="0">
                <a:solidFill>
                  <a:srgbClr val="C00000"/>
                </a:solidFill>
              </a:rPr>
              <a:t>(1913 Р.):</a:t>
            </a:r>
          </a:p>
        </p:txBody>
      </p:sp>
      <p:sp>
        <p:nvSpPr>
          <p:cNvPr id="24579" name="Text Box 3"/>
          <p:cNvSpPr txBox="1">
            <a:spLocks noChangeArrowheads="1"/>
          </p:cNvSpPr>
          <p:nvPr/>
        </p:nvSpPr>
        <p:spPr bwMode="auto">
          <a:xfrm>
            <a:off x="-53975" y="411163"/>
            <a:ext cx="9251950" cy="2062103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 err="1">
                <a:solidFill>
                  <a:srgbClr val="990033"/>
                </a:solidFill>
                <a:latin typeface="Calibri"/>
                <a:cs typeface="+mn-cs"/>
              </a:rPr>
              <a:t>Залежність</a:t>
            </a:r>
            <a:r>
              <a:rPr lang="ru-RU" sz="2400" b="1" dirty="0">
                <a:solidFill>
                  <a:srgbClr val="990033"/>
                </a:solidFill>
                <a:latin typeface="Calibri"/>
                <a:cs typeface="+mn-cs"/>
              </a:rPr>
              <a:t> </a:t>
            </a:r>
            <a:r>
              <a:rPr lang="ru-RU" sz="2400" b="1" dirty="0" err="1">
                <a:solidFill>
                  <a:srgbClr val="990033"/>
                </a:solidFill>
                <a:latin typeface="Calibri"/>
                <a:cs typeface="+mn-cs"/>
              </a:rPr>
              <a:t>початкової</a:t>
            </a:r>
            <a:r>
              <a:rPr lang="ru-RU" sz="2400" b="1" dirty="0">
                <a:solidFill>
                  <a:srgbClr val="990033"/>
                </a:solidFill>
                <a:latin typeface="Calibri"/>
                <a:cs typeface="+mn-cs"/>
              </a:rPr>
              <a:t> </a:t>
            </a:r>
            <a:r>
              <a:rPr lang="ru-RU" sz="2400" b="1" dirty="0" err="1">
                <a:solidFill>
                  <a:srgbClr val="990033"/>
                </a:solidFill>
                <a:latin typeface="Calibri"/>
                <a:cs typeface="+mn-cs"/>
              </a:rPr>
              <a:t>швидкості</a:t>
            </a:r>
            <a:r>
              <a:rPr lang="ru-RU" sz="2400" b="1" dirty="0">
                <a:solidFill>
                  <a:srgbClr val="990033"/>
                </a:solidFill>
                <a:latin typeface="Calibri"/>
                <a:cs typeface="+mn-cs"/>
              </a:rPr>
              <a:t> </a:t>
            </a:r>
            <a:r>
              <a:rPr lang="ru-RU" sz="2400" b="1" dirty="0" err="1">
                <a:solidFill>
                  <a:srgbClr val="990033"/>
                </a:solidFill>
                <a:latin typeface="Calibri"/>
                <a:cs typeface="+mn-cs"/>
              </a:rPr>
              <a:t>ферментативної</a:t>
            </a:r>
            <a:r>
              <a:rPr lang="ru-RU" sz="2400" b="1" dirty="0">
                <a:solidFill>
                  <a:srgbClr val="990033"/>
                </a:solidFill>
                <a:latin typeface="Calibri"/>
                <a:cs typeface="+mn-cs"/>
              </a:rPr>
              <a:t> </a:t>
            </a:r>
            <a:r>
              <a:rPr lang="ru-RU" sz="2400" b="1" dirty="0" err="1">
                <a:solidFill>
                  <a:srgbClr val="990033"/>
                </a:solidFill>
                <a:latin typeface="Calibri"/>
                <a:cs typeface="+mn-cs"/>
              </a:rPr>
              <a:t>реакції</a:t>
            </a:r>
            <a:endParaRPr lang="ru-RU" sz="2400" b="1" dirty="0">
              <a:solidFill>
                <a:srgbClr val="990033"/>
              </a:solidFill>
              <a:latin typeface="Calibri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 err="1">
                <a:solidFill>
                  <a:srgbClr val="990033"/>
                </a:solidFill>
                <a:latin typeface="Calibri"/>
                <a:cs typeface="+mn-cs"/>
              </a:rPr>
              <a:t>від</a:t>
            </a:r>
            <a:r>
              <a:rPr lang="ru-RU" sz="2400" b="1" dirty="0">
                <a:solidFill>
                  <a:srgbClr val="990033"/>
                </a:solidFill>
                <a:latin typeface="Calibri"/>
                <a:cs typeface="+mn-cs"/>
              </a:rPr>
              <a:t> </a:t>
            </a:r>
            <a:r>
              <a:rPr lang="ru-RU" sz="2400" b="1" dirty="0" err="1">
                <a:solidFill>
                  <a:srgbClr val="990033"/>
                </a:solidFill>
                <a:latin typeface="Calibri"/>
                <a:cs typeface="+mn-cs"/>
              </a:rPr>
              <a:t>концентрації</a:t>
            </a:r>
            <a:r>
              <a:rPr lang="ru-RU" sz="2400" b="1" dirty="0">
                <a:solidFill>
                  <a:srgbClr val="990033"/>
                </a:solidFill>
                <a:latin typeface="Calibri"/>
                <a:cs typeface="+mn-cs"/>
              </a:rPr>
              <a:t> субстрату</a:t>
            </a:r>
            <a:endParaRPr lang="ru-RU" sz="2000" i="1" dirty="0">
              <a:solidFill>
                <a:srgbClr val="990033"/>
              </a:solidFill>
              <a:latin typeface="Calibri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000" i="1" dirty="0">
              <a:solidFill>
                <a:srgbClr val="990033"/>
              </a:solidFill>
              <a:latin typeface="Calibri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000" i="1" dirty="0">
              <a:solidFill>
                <a:srgbClr val="990033"/>
              </a:solidFill>
              <a:latin typeface="Calibri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000" i="1" dirty="0">
              <a:solidFill>
                <a:srgbClr val="990033"/>
              </a:solidFill>
              <a:latin typeface="Calibri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000" i="1" dirty="0">
              <a:solidFill>
                <a:srgbClr val="990033"/>
              </a:solidFill>
              <a:latin typeface="Calibri"/>
              <a:cs typeface="+mn-cs"/>
            </a:endParaRPr>
          </a:p>
        </p:txBody>
      </p:sp>
      <p:sp>
        <p:nvSpPr>
          <p:cNvPr id="24580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none" anchor="ctr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black"/>
              </a:solidFill>
              <a:latin typeface="Calibri"/>
              <a:cs typeface="+mn-cs"/>
            </a:endParaRPr>
          </a:p>
        </p:txBody>
      </p:sp>
      <p:grpSp>
        <p:nvGrpSpPr>
          <p:cNvPr id="8233" name="Group 6"/>
          <p:cNvGrpSpPr>
            <a:grpSpLocks/>
          </p:cNvGrpSpPr>
          <p:nvPr/>
        </p:nvGrpSpPr>
        <p:grpSpPr bwMode="auto">
          <a:xfrm>
            <a:off x="111125" y="3133969"/>
            <a:ext cx="2660675" cy="2048396"/>
            <a:chOff x="1641" y="1804"/>
            <a:chExt cx="6590" cy="5865"/>
          </a:xfrm>
        </p:grpSpPr>
        <p:sp>
          <p:nvSpPr>
            <p:cNvPr id="24583" name="Line 7"/>
            <p:cNvSpPr>
              <a:spLocks noChangeShapeType="1"/>
            </p:cNvSpPr>
            <p:nvPr/>
          </p:nvSpPr>
          <p:spPr bwMode="auto">
            <a:xfrm>
              <a:off x="2426" y="1984"/>
              <a:ext cx="0" cy="5160"/>
            </a:xfrm>
            <a:prstGeom prst="line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24584" name="Freeform 8"/>
            <p:cNvSpPr>
              <a:spLocks/>
            </p:cNvSpPr>
            <p:nvPr/>
          </p:nvSpPr>
          <p:spPr bwMode="auto">
            <a:xfrm>
              <a:off x="2421" y="7121"/>
              <a:ext cx="5210" cy="10"/>
            </a:xfrm>
            <a:custGeom>
              <a:avLst/>
              <a:gdLst>
                <a:gd name="T0" fmla="*/ 0 w 5211"/>
                <a:gd name="T1" fmla="*/ 9 h 9"/>
                <a:gd name="T2" fmla="*/ 5211 w 5211"/>
                <a:gd name="T3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5211" h="9">
                  <a:moveTo>
                    <a:pt x="0" y="9"/>
                  </a:moveTo>
                  <a:lnTo>
                    <a:pt x="5211" y="0"/>
                  </a:lnTo>
                </a:path>
              </a:pathLst>
            </a:custGeom>
            <a:noFill/>
            <a:ln w="15875">
              <a:solidFill>
                <a:srgbClr val="000000"/>
              </a:solidFill>
              <a:round/>
              <a:headEnd type="none" w="med" len="med"/>
              <a:tailEnd type="none" w="med" len="med"/>
            </a:ln>
            <a:effectLst/>
            <a:extLst/>
          </p:spPr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24585" name="Text Box 9"/>
            <p:cNvSpPr txBox="1">
              <a:spLocks noChangeArrowheads="1"/>
            </p:cNvSpPr>
            <p:nvPr/>
          </p:nvSpPr>
          <p:spPr bwMode="auto">
            <a:xfrm>
              <a:off x="7394" y="7139"/>
              <a:ext cx="837" cy="515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600">
                  <a:solidFill>
                    <a:prstClr val="black"/>
                  </a:solidFill>
                  <a:latin typeface="Calibri"/>
                  <a:cs typeface="+mn-cs"/>
                </a:rPr>
                <a:t>Cs</a:t>
              </a:r>
              <a:endParaRPr lang="ru-RU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24586" name="Freeform 10"/>
            <p:cNvSpPr>
              <a:spLocks/>
            </p:cNvSpPr>
            <p:nvPr/>
          </p:nvSpPr>
          <p:spPr bwMode="auto">
            <a:xfrm>
              <a:off x="2421" y="2701"/>
              <a:ext cx="4740" cy="4433"/>
            </a:xfrm>
            <a:custGeom>
              <a:avLst/>
              <a:gdLst>
                <a:gd name="T0" fmla="*/ 0 w 4739"/>
                <a:gd name="T1" fmla="*/ 4432 h 4432"/>
                <a:gd name="T2" fmla="*/ 1199 w 4739"/>
                <a:gd name="T3" fmla="*/ 1258 h 4432"/>
                <a:gd name="T4" fmla="*/ 2879 w 4739"/>
                <a:gd name="T5" fmla="*/ 108 h 4432"/>
                <a:gd name="T6" fmla="*/ 4739 w 4739"/>
                <a:gd name="T7" fmla="*/ 38 h 44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739" h="4432">
                  <a:moveTo>
                    <a:pt x="0" y="4432"/>
                  </a:moveTo>
                  <a:cubicBezTo>
                    <a:pt x="200" y="3903"/>
                    <a:pt x="719" y="1979"/>
                    <a:pt x="1199" y="1258"/>
                  </a:cubicBezTo>
                  <a:cubicBezTo>
                    <a:pt x="1669" y="537"/>
                    <a:pt x="2425" y="216"/>
                    <a:pt x="2879" y="108"/>
                  </a:cubicBezTo>
                  <a:cubicBezTo>
                    <a:pt x="3333" y="0"/>
                    <a:pt x="4352" y="53"/>
                    <a:pt x="4739" y="38"/>
                  </a:cubicBezTo>
                </a:path>
              </a:pathLst>
            </a:custGeom>
            <a:noFill/>
            <a:ln w="12700">
              <a:solidFill>
                <a:srgbClr val="000000"/>
              </a:solidFill>
              <a:round/>
              <a:headEnd type="none" w="med" len="med"/>
              <a:tailEnd type="none" w="med" len="med"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24587" name="Freeform 11"/>
            <p:cNvSpPr>
              <a:spLocks/>
            </p:cNvSpPr>
            <p:nvPr/>
          </p:nvSpPr>
          <p:spPr bwMode="auto">
            <a:xfrm>
              <a:off x="3201" y="4859"/>
              <a:ext cx="0" cy="2270"/>
            </a:xfrm>
            <a:custGeom>
              <a:avLst/>
              <a:gdLst>
                <a:gd name="T0" fmla="*/ 0 w 1"/>
                <a:gd name="T1" fmla="*/ 0 h 2270"/>
                <a:gd name="T2" fmla="*/ 0 w 1"/>
                <a:gd name="T3" fmla="*/ 2270 h 22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2270">
                  <a:moveTo>
                    <a:pt x="0" y="0"/>
                  </a:moveTo>
                  <a:lnTo>
                    <a:pt x="0" y="2270"/>
                  </a:ln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 type="none" w="med" len="med"/>
              <a:tailEnd type="none" w="med" len="med"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24588" name="Freeform 12"/>
            <p:cNvSpPr>
              <a:spLocks/>
            </p:cNvSpPr>
            <p:nvPr/>
          </p:nvSpPr>
          <p:spPr bwMode="auto">
            <a:xfrm>
              <a:off x="2421" y="4834"/>
              <a:ext cx="780" cy="15"/>
            </a:xfrm>
            <a:custGeom>
              <a:avLst/>
              <a:gdLst>
                <a:gd name="T0" fmla="*/ 779 w 779"/>
                <a:gd name="T1" fmla="*/ 15 h 15"/>
                <a:gd name="T2" fmla="*/ 0 w 779"/>
                <a:gd name="T3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779" h="15">
                  <a:moveTo>
                    <a:pt x="779" y="15"/>
                  </a:moveTo>
                  <a:lnTo>
                    <a:pt x="0" y="0"/>
                  </a:ln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 type="none" w="med" len="med"/>
              <a:tailEnd type="none" w="med" len="med"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24589" name="Line 13"/>
            <p:cNvSpPr>
              <a:spLocks noChangeShapeType="1"/>
            </p:cNvSpPr>
            <p:nvPr/>
          </p:nvSpPr>
          <p:spPr bwMode="auto">
            <a:xfrm flipH="1">
              <a:off x="2421" y="2754"/>
              <a:ext cx="324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24590" name="Text Box 14"/>
            <p:cNvSpPr txBox="1">
              <a:spLocks noChangeArrowheads="1"/>
            </p:cNvSpPr>
            <p:nvPr/>
          </p:nvSpPr>
          <p:spPr bwMode="auto">
            <a:xfrm>
              <a:off x="2961" y="7154"/>
              <a:ext cx="838" cy="515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600">
                  <a:solidFill>
                    <a:prstClr val="black"/>
                  </a:solidFill>
                  <a:latin typeface="Calibri"/>
                  <a:cs typeface="+mn-cs"/>
                </a:rPr>
                <a:t>Km</a:t>
              </a:r>
              <a:endParaRPr lang="ru-RU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graphicFrame>
          <p:nvGraphicFramePr>
            <p:cNvPr id="8227" name="Object 35"/>
            <p:cNvGraphicFramePr>
              <a:graphicFrameLocks noChangeAspect="1"/>
            </p:cNvGraphicFramePr>
            <p:nvPr/>
          </p:nvGraphicFramePr>
          <p:xfrm>
            <a:off x="1641" y="3804"/>
            <a:ext cx="727" cy="94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9470" name="Формула" r:id="rId3" imgW="317225" imgH="393359" progId="Equation.3">
                    <p:embed/>
                  </p:oleObj>
                </mc:Choice>
                <mc:Fallback>
                  <p:oleObj name="Формула" r:id="rId3" imgW="317225" imgH="393359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641" y="3804"/>
                          <a:ext cx="727" cy="94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8228" name="Object 36"/>
            <p:cNvGraphicFramePr>
              <a:graphicFrameLocks noChangeAspect="1"/>
            </p:cNvGraphicFramePr>
            <p:nvPr/>
          </p:nvGraphicFramePr>
          <p:xfrm>
            <a:off x="1701" y="2344"/>
            <a:ext cx="612" cy="54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9471" name="Формула" r:id="rId5" imgW="266584" imgH="228501" progId="Equation.3">
                    <p:embed/>
                  </p:oleObj>
                </mc:Choice>
                <mc:Fallback>
                  <p:oleObj name="Формула" r:id="rId5" imgW="266584" imgH="228501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701" y="2344"/>
                          <a:ext cx="612" cy="546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8229" name="Object 37"/>
            <p:cNvGraphicFramePr>
              <a:graphicFrameLocks noChangeAspect="1"/>
            </p:cNvGraphicFramePr>
            <p:nvPr/>
          </p:nvGraphicFramePr>
          <p:xfrm>
            <a:off x="2059" y="1804"/>
            <a:ext cx="262" cy="33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9472" name="Формула" r:id="rId7" imgW="114201" imgH="139579" progId="Equation.3">
                    <p:embed/>
                  </p:oleObj>
                </mc:Choice>
                <mc:Fallback>
                  <p:oleObj name="Формула" r:id="rId7" imgW="114201" imgH="139579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059" y="1804"/>
                          <a:ext cx="262" cy="334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2" name="TextBox 1"/>
          <p:cNvSpPr txBox="1"/>
          <p:nvPr/>
        </p:nvSpPr>
        <p:spPr>
          <a:xfrm>
            <a:off x="2771800" y="2888186"/>
            <a:ext cx="4824412" cy="338554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i="1" dirty="0" err="1">
                <a:solidFill>
                  <a:srgbClr val="9900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Брігс</a:t>
            </a:r>
            <a:r>
              <a:rPr lang="ru-RU" sz="1600" b="1" i="1" dirty="0">
                <a:solidFill>
                  <a:srgbClr val="9900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і </a:t>
            </a:r>
            <a:r>
              <a:rPr lang="ru-RU" sz="1600" b="1" i="1" dirty="0" err="1">
                <a:solidFill>
                  <a:srgbClr val="9900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Холлдейн</a:t>
            </a:r>
            <a:r>
              <a:rPr lang="ru-RU" sz="1600" b="1" i="1" dirty="0">
                <a:solidFill>
                  <a:srgbClr val="9900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(1925 р.) </a:t>
            </a:r>
            <a:r>
              <a:rPr lang="ru-RU" sz="1600" b="1" i="1" dirty="0" err="1">
                <a:solidFill>
                  <a:srgbClr val="9900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вдосконалили</a:t>
            </a:r>
            <a:r>
              <a:rPr lang="ru-RU" sz="1600" b="1" i="1" dirty="0">
                <a:solidFill>
                  <a:srgbClr val="9900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b="1" i="1" dirty="0" err="1">
                <a:solidFill>
                  <a:srgbClr val="9900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її</a:t>
            </a:r>
            <a:endParaRPr lang="ru-RU" sz="1600" b="1" i="1" dirty="0">
              <a:solidFill>
                <a:srgbClr val="990033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35350" y="6023774"/>
            <a:ext cx="9090025" cy="70788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 err="1">
                <a:solidFill>
                  <a:prstClr val="black"/>
                </a:solidFill>
                <a:latin typeface="Calibri"/>
                <a:cs typeface="+mn-cs"/>
              </a:rPr>
              <a:t>Ферментативні</a:t>
            </a:r>
            <a:r>
              <a:rPr lang="ru-RU" sz="2000" b="1" dirty="0">
                <a:solidFill>
                  <a:prstClr val="black"/>
                </a:solidFill>
                <a:latin typeface="Calibri"/>
                <a:cs typeface="+mn-cs"/>
              </a:rPr>
              <a:t> </a:t>
            </a:r>
            <a:r>
              <a:rPr lang="ru-RU" sz="2000" b="1" dirty="0" err="1">
                <a:solidFill>
                  <a:prstClr val="black"/>
                </a:solidFill>
                <a:latin typeface="Calibri"/>
                <a:cs typeface="+mn-cs"/>
              </a:rPr>
              <a:t>реакції</a:t>
            </a:r>
            <a:r>
              <a:rPr lang="ru-RU" sz="2000" b="1" dirty="0">
                <a:solidFill>
                  <a:prstClr val="black"/>
                </a:solidFill>
                <a:latin typeface="Calibri"/>
                <a:cs typeface="+mn-cs"/>
              </a:rPr>
              <a:t> </a:t>
            </a:r>
            <a:r>
              <a:rPr lang="en-US" sz="2000" b="1" dirty="0">
                <a:solidFill>
                  <a:prstClr val="black"/>
                </a:solidFill>
                <a:latin typeface="Calibri"/>
                <a:cs typeface="+mn-cs"/>
              </a:rPr>
              <a:t>in vivo</a:t>
            </a:r>
            <a:r>
              <a:rPr lang="ru-RU" sz="2000" b="1" dirty="0">
                <a:solidFill>
                  <a:prstClr val="black"/>
                </a:solidFill>
                <a:latin typeface="Calibri"/>
                <a:cs typeface="+mn-cs"/>
              </a:rPr>
              <a:t> </a:t>
            </a:r>
            <a:r>
              <a:rPr lang="ru-RU" sz="2000" b="1" dirty="0" err="1">
                <a:solidFill>
                  <a:prstClr val="black"/>
                </a:solidFill>
                <a:latin typeface="Calibri"/>
                <a:cs typeface="+mn-cs"/>
              </a:rPr>
              <a:t>протікають</a:t>
            </a:r>
            <a:r>
              <a:rPr lang="ru-RU" sz="2000" b="1" dirty="0">
                <a:solidFill>
                  <a:prstClr val="black"/>
                </a:solidFill>
                <a:latin typeface="Calibri"/>
                <a:cs typeface="+mn-cs"/>
              </a:rPr>
              <a:t> у </a:t>
            </a:r>
            <a:r>
              <a:rPr lang="ru-RU" sz="2000" b="1" dirty="0" err="1">
                <a:solidFill>
                  <a:prstClr val="black"/>
                </a:solidFill>
                <a:latin typeface="Calibri"/>
                <a:cs typeface="+mn-cs"/>
              </a:rPr>
              <a:t>відкритих</a:t>
            </a:r>
            <a:r>
              <a:rPr lang="ru-RU" sz="2000" b="1" dirty="0">
                <a:solidFill>
                  <a:prstClr val="black"/>
                </a:solidFill>
                <a:latin typeface="Calibri"/>
                <a:cs typeface="+mn-cs"/>
              </a:rPr>
              <a:t> системах =&gt; </a:t>
            </a:r>
            <a:r>
              <a:rPr lang="ru-RU" sz="2000" b="1" dirty="0" err="1">
                <a:solidFill>
                  <a:prstClr val="black"/>
                </a:solidFill>
                <a:latin typeface="Calibri"/>
                <a:cs typeface="+mn-cs"/>
              </a:rPr>
              <a:t>описуються</a:t>
            </a:r>
            <a:r>
              <a:rPr lang="ru-RU" sz="2000" b="1" dirty="0">
                <a:solidFill>
                  <a:prstClr val="black"/>
                </a:solidFill>
                <a:latin typeface="Calibri"/>
                <a:cs typeface="+mn-cs"/>
              </a:rPr>
              <a:t> </a:t>
            </a:r>
            <a:r>
              <a:rPr lang="ru-RU" sz="2000" b="1" dirty="0" err="1">
                <a:solidFill>
                  <a:prstClr val="black"/>
                </a:solidFill>
                <a:latin typeface="Calibri"/>
                <a:cs typeface="+mn-cs"/>
              </a:rPr>
              <a:t>іншими</a:t>
            </a:r>
            <a:r>
              <a:rPr lang="ru-RU" sz="2000" b="1" dirty="0">
                <a:solidFill>
                  <a:prstClr val="black"/>
                </a:solidFill>
                <a:latin typeface="Calibri"/>
                <a:cs typeface="+mn-cs"/>
              </a:rPr>
              <a:t> </a:t>
            </a:r>
            <a:r>
              <a:rPr lang="ru-RU" sz="2000" b="1" dirty="0" err="1">
                <a:solidFill>
                  <a:prstClr val="black"/>
                </a:solidFill>
                <a:latin typeface="Calibri"/>
                <a:cs typeface="+mn-cs"/>
              </a:rPr>
              <a:t>рівняннями</a:t>
            </a:r>
            <a:r>
              <a:rPr lang="ru-RU" sz="2000" b="1" dirty="0">
                <a:solidFill>
                  <a:prstClr val="black"/>
                </a:solidFill>
                <a:latin typeface="Calibri"/>
                <a:cs typeface="+mn-cs"/>
              </a:rPr>
              <a:t>.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xmlns="" id="{C8BD998C-9736-4DED-9972-F66B08BCC0F9}"/>
              </a:ext>
            </a:extLst>
          </p:cNvPr>
          <p:cNvSpPr txBox="1"/>
          <p:nvPr/>
        </p:nvSpPr>
        <p:spPr>
          <a:xfrm>
            <a:off x="143465" y="1071866"/>
            <a:ext cx="911737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err="1">
                <a:latin typeface="Arial" panose="020B0604020202020204" pitchFamily="34" charset="0"/>
                <a:cs typeface="Arial" panose="020B0604020202020204" pitchFamily="34" charset="0"/>
              </a:rPr>
              <a:t>Стадії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 Ф-</a:t>
            </a:r>
            <a:r>
              <a:rPr lang="ru-RU" dirty="0" err="1">
                <a:latin typeface="Arial" panose="020B0604020202020204" pitchFamily="34" charset="0"/>
                <a:cs typeface="Arial" panose="020B0604020202020204" pitchFamily="34" charset="0"/>
              </a:rPr>
              <a:t>го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 err="1">
                <a:latin typeface="Arial" panose="020B0604020202020204" pitchFamily="34" charset="0"/>
                <a:cs typeface="Arial" panose="020B0604020202020204" pitchFamily="34" charset="0"/>
              </a:rPr>
              <a:t>каталізу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: 1)Ф (Е) –субстратного (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S)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 комплекса (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ES)</a:t>
            </a:r>
          </a:p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                                                                             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         К</a:t>
            </a:r>
            <a:r>
              <a:rPr lang="ru-RU" baseline="-25000" dirty="0">
                <a:latin typeface="Arial" panose="020B0604020202020204" pitchFamily="34" charset="0"/>
                <a:cs typeface="Arial" panose="020B0604020202020204" pitchFamily="34" charset="0"/>
              </a:rPr>
              <a:t>1,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К</a:t>
            </a:r>
            <a:r>
              <a:rPr lang="ru-RU" baseline="-250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, К</a:t>
            </a:r>
            <a:r>
              <a:rPr lang="ru-RU" baseline="-25000" dirty="0">
                <a:latin typeface="Arial" panose="020B0604020202020204" pitchFamily="34" charset="0"/>
                <a:cs typeface="Arial" panose="020B0604020202020204" pitchFamily="34" charset="0"/>
              </a:rPr>
              <a:t>3 </a:t>
            </a:r>
            <a:r>
              <a:rPr lang="ru-RU" dirty="0" err="1">
                <a:latin typeface="Arial" panose="020B0604020202020204" pitchFamily="34" charset="0"/>
                <a:cs typeface="Arial" panose="020B0604020202020204" pitchFamily="34" charset="0"/>
              </a:rPr>
              <a:t>константи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 err="1">
                <a:latin typeface="Arial" panose="020B0604020202020204" pitchFamily="34" charset="0"/>
                <a:cs typeface="Arial" panose="020B0604020202020204" pitchFamily="34" charset="0"/>
              </a:rPr>
              <a:t>швидкості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2) </a:t>
            </a:r>
            <a:r>
              <a:rPr lang="ru-RU" dirty="0" err="1">
                <a:latin typeface="Arial" panose="020B0604020202020204" pitchFamily="34" charset="0"/>
                <a:cs typeface="Arial" panose="020B0604020202020204" pitchFamily="34" charset="0"/>
              </a:rPr>
              <a:t>Розпад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  Е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  на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E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и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3) </a:t>
            </a:r>
            <a:r>
              <a:rPr lang="ru-RU" dirty="0" err="1">
                <a:latin typeface="Arial" panose="020B0604020202020204" pitchFamily="34" charset="0"/>
                <a:cs typeface="Arial" panose="020B0604020202020204" pitchFamily="34" charset="0"/>
              </a:rPr>
              <a:t>Розпад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ES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на </a:t>
            </a:r>
            <a:r>
              <a:rPr lang="ru-RU" dirty="0" err="1">
                <a:latin typeface="Arial" panose="020B0604020202020204" pitchFamily="34" charset="0"/>
                <a:cs typeface="Arial" panose="020B0604020202020204" pitchFamily="34" charset="0"/>
              </a:rPr>
              <a:t>кінцеві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 err="1">
                <a:latin typeface="Arial" panose="020B0604020202020204" pitchFamily="34" charset="0"/>
                <a:cs typeface="Arial" panose="020B0604020202020204" pitchFamily="34" charset="0"/>
              </a:rPr>
              <a:t>продукти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 err="1">
                <a:latin typeface="Arial" panose="020B0604020202020204" pitchFamily="34" charset="0"/>
                <a:cs typeface="Arial" panose="020B0604020202020204" pitchFamily="34" charset="0"/>
              </a:rPr>
              <a:t>реакції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 Р+Е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0" name="Picture 248">
            <a:extLst>
              <a:ext uri="{FF2B5EF4-FFF2-40B4-BE49-F238E27FC236}">
                <a16:creationId xmlns:a16="http://schemas.microsoft.com/office/drawing/2014/main" xmlns="" id="{29667194-B690-4F25-8E94-2E726BB1A3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1398197"/>
            <a:ext cx="3672407" cy="6837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1" name="Text Box 3">
            <a:extLst>
              <a:ext uri="{FF2B5EF4-FFF2-40B4-BE49-F238E27FC236}">
                <a16:creationId xmlns:a16="http://schemas.microsoft.com/office/drawing/2014/main" xmlns="" id="{582366E2-5ED5-4E95-A99A-429077C0058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5101" y="2436240"/>
            <a:ext cx="9032874" cy="707886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/>
          <a:p>
            <a:r>
              <a:rPr lang="ru-RU" sz="2000" b="1" dirty="0" err="1">
                <a:solidFill>
                  <a:srgbClr val="990033"/>
                </a:solidFill>
              </a:rPr>
              <a:t>Залежніть</a:t>
            </a:r>
            <a:r>
              <a:rPr lang="ru-RU" sz="2000" b="1" dirty="0">
                <a:solidFill>
                  <a:srgbClr val="990033"/>
                </a:solidFill>
              </a:rPr>
              <a:t> </a:t>
            </a:r>
            <a:r>
              <a:rPr lang="ru-RU" sz="2000" b="1" dirty="0" err="1">
                <a:solidFill>
                  <a:srgbClr val="990033"/>
                </a:solidFill>
              </a:rPr>
              <a:t>початкової</a:t>
            </a:r>
            <a:r>
              <a:rPr lang="ru-RU" sz="2000" b="1" dirty="0">
                <a:solidFill>
                  <a:srgbClr val="990033"/>
                </a:solidFill>
              </a:rPr>
              <a:t> </a:t>
            </a:r>
            <a:r>
              <a:rPr lang="ru-RU" sz="2000" b="1" dirty="0" err="1">
                <a:solidFill>
                  <a:srgbClr val="990033"/>
                </a:solidFill>
              </a:rPr>
              <a:t>швидкості</a:t>
            </a:r>
            <a:r>
              <a:rPr lang="ru-RU" sz="2000" b="1" dirty="0">
                <a:solidFill>
                  <a:srgbClr val="990033"/>
                </a:solidFill>
              </a:rPr>
              <a:t> </a:t>
            </a:r>
            <a:r>
              <a:rPr lang="ru-RU" sz="2000" b="1" dirty="0" err="1">
                <a:solidFill>
                  <a:srgbClr val="990033"/>
                </a:solidFill>
              </a:rPr>
              <a:t>ферментативної</a:t>
            </a:r>
            <a:r>
              <a:rPr lang="ru-RU" sz="2000" b="1" dirty="0">
                <a:solidFill>
                  <a:srgbClr val="990033"/>
                </a:solidFill>
              </a:rPr>
              <a:t> </a:t>
            </a:r>
            <a:r>
              <a:rPr lang="ru-RU" sz="2000" b="1" dirty="0" err="1">
                <a:solidFill>
                  <a:srgbClr val="990033"/>
                </a:solidFill>
              </a:rPr>
              <a:t>реакції</a:t>
            </a:r>
            <a:r>
              <a:rPr lang="ru-RU" sz="2000" b="1" dirty="0">
                <a:solidFill>
                  <a:srgbClr val="990033"/>
                </a:solidFill>
              </a:rPr>
              <a:t> </a:t>
            </a:r>
            <a:r>
              <a:rPr lang="ru-RU" sz="2000" b="1" dirty="0" err="1">
                <a:solidFill>
                  <a:srgbClr val="990033"/>
                </a:solidFill>
              </a:rPr>
              <a:t>від</a:t>
            </a:r>
            <a:r>
              <a:rPr lang="ru-RU" sz="2000" b="1" dirty="0">
                <a:solidFill>
                  <a:srgbClr val="990033"/>
                </a:solidFill>
              </a:rPr>
              <a:t> </a:t>
            </a:r>
            <a:r>
              <a:rPr lang="ru-RU" sz="2000" b="1" dirty="0" err="1">
                <a:solidFill>
                  <a:srgbClr val="990033"/>
                </a:solidFill>
              </a:rPr>
              <a:t>концентрації</a:t>
            </a:r>
            <a:r>
              <a:rPr lang="ru-RU" sz="2000" b="1" dirty="0">
                <a:solidFill>
                  <a:srgbClr val="990033"/>
                </a:solidFill>
              </a:rPr>
              <a:t> субстрата</a:t>
            </a:r>
            <a:endParaRPr lang="ru-RU" i="1" dirty="0">
              <a:solidFill>
                <a:srgbClr val="990033"/>
              </a:solidFill>
            </a:endParaRPr>
          </a:p>
        </p:txBody>
      </p:sp>
      <p:graphicFrame>
        <p:nvGraphicFramePr>
          <p:cNvPr id="22" name="Объект 21">
            <a:extLst>
              <a:ext uri="{FF2B5EF4-FFF2-40B4-BE49-F238E27FC236}">
                <a16:creationId xmlns:a16="http://schemas.microsoft.com/office/drawing/2014/main" xmlns="" id="{23BAC428-6A75-42F1-AF65-94E072F93202}"/>
              </a:ext>
            </a:extLst>
          </p:cNvPr>
          <p:cNvGraphicFramePr>
            <a:graphicFrameLocks noChangeAspect="1"/>
          </p:cNvGraphicFramePr>
          <p:nvPr>
            <p:extLst/>
          </p:nvPr>
        </p:nvGraphicFramePr>
        <p:xfrm>
          <a:off x="3137711" y="3206577"/>
          <a:ext cx="1490074" cy="79005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473" name="Формула" r:id="rId10" imgW="812520" imgH="431640" progId="Equation.3">
                  <p:embed/>
                </p:oleObj>
              </mc:Choice>
              <mc:Fallback>
                <p:oleObj name="Формула" r:id="rId10" imgW="812520" imgH="431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37711" y="3206577"/>
                        <a:ext cx="1490074" cy="79005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" name="Объект 22">
            <a:extLst>
              <a:ext uri="{FF2B5EF4-FFF2-40B4-BE49-F238E27FC236}">
                <a16:creationId xmlns:a16="http://schemas.microsoft.com/office/drawing/2014/main" xmlns="" id="{EEE4EFF7-7C1D-4266-9CAA-B9CE56E47E8A}"/>
              </a:ext>
            </a:extLst>
          </p:cNvPr>
          <p:cNvGraphicFramePr>
            <a:graphicFrameLocks noChangeAspect="1"/>
          </p:cNvGraphicFramePr>
          <p:nvPr>
            <p:extLst/>
          </p:nvPr>
        </p:nvGraphicFramePr>
        <p:xfrm>
          <a:off x="5316394" y="3210301"/>
          <a:ext cx="1591209" cy="71935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474" name="Формула" r:id="rId12" imgW="876240" imgH="393480" progId="Equation.3">
                  <p:embed/>
                </p:oleObj>
              </mc:Choice>
              <mc:Fallback>
                <p:oleObj name="Формула" r:id="rId12" imgW="87624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16394" y="3210301"/>
                        <a:ext cx="1591209" cy="71935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xmlns="" id="{A35D00BF-988B-4D8D-8598-D48308FD852F}"/>
              </a:ext>
            </a:extLst>
          </p:cNvPr>
          <p:cNvSpPr/>
          <p:nvPr/>
        </p:nvSpPr>
        <p:spPr>
          <a:xfrm>
            <a:off x="2778626" y="3940006"/>
            <a:ext cx="559456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dirty="0">
                <a:latin typeface="Arial" charset="0"/>
              </a:rPr>
              <a:t>- </a:t>
            </a:r>
            <a:r>
              <a:rPr lang="ru-RU" b="1" dirty="0">
                <a:latin typeface="Arial" charset="0"/>
              </a:rPr>
              <a:t>К</a:t>
            </a:r>
            <a:r>
              <a:rPr lang="en-US" sz="1600" b="1" dirty="0">
                <a:latin typeface="Arial" charset="0"/>
              </a:rPr>
              <a:t>m</a:t>
            </a:r>
            <a:r>
              <a:rPr lang="ru-RU" dirty="0">
                <a:latin typeface="Arial" charset="0"/>
              </a:rPr>
              <a:t> </a:t>
            </a:r>
            <a:r>
              <a:rPr lang="ru-RU" dirty="0" err="1">
                <a:latin typeface="Arial" charset="0"/>
              </a:rPr>
              <a:t>міра</a:t>
            </a:r>
            <a:r>
              <a:rPr lang="ru-RU" dirty="0">
                <a:latin typeface="Arial" charset="0"/>
              </a:rPr>
              <a:t> </a:t>
            </a:r>
            <a:r>
              <a:rPr lang="ru-RU" dirty="0" err="1">
                <a:latin typeface="Arial" charset="0"/>
              </a:rPr>
              <a:t>міцності</a:t>
            </a:r>
            <a:r>
              <a:rPr lang="ru-RU" dirty="0">
                <a:latin typeface="Arial" charset="0"/>
              </a:rPr>
              <a:t> Е</a:t>
            </a:r>
            <a:r>
              <a:rPr lang="en-US" dirty="0">
                <a:latin typeface="Arial" charset="0"/>
              </a:rPr>
              <a:t>S</a:t>
            </a:r>
            <a:r>
              <a:rPr lang="ru-RU" dirty="0">
                <a:latin typeface="Arial" charset="0"/>
              </a:rPr>
              <a:t>: </a:t>
            </a:r>
            <a:r>
              <a:rPr lang="ru-RU" dirty="0" err="1">
                <a:latin typeface="Arial" charset="0"/>
              </a:rPr>
              <a:t>чим</a:t>
            </a:r>
            <a:r>
              <a:rPr lang="ru-RU" dirty="0">
                <a:latin typeface="Arial" charset="0"/>
              </a:rPr>
              <a:t> </a:t>
            </a:r>
            <a:r>
              <a:rPr lang="ru-RU" dirty="0" err="1">
                <a:latin typeface="Arial" charset="0"/>
              </a:rPr>
              <a:t>вище</a:t>
            </a:r>
            <a:r>
              <a:rPr lang="ru-RU" dirty="0">
                <a:latin typeface="Arial" charset="0"/>
              </a:rPr>
              <a:t> </a:t>
            </a:r>
            <a:r>
              <a:rPr lang="ru-RU" dirty="0" err="1">
                <a:latin typeface="Arial" charset="0"/>
              </a:rPr>
              <a:t>значення</a:t>
            </a:r>
            <a:r>
              <a:rPr lang="ru-RU" dirty="0">
                <a:latin typeface="Arial" charset="0"/>
              </a:rPr>
              <a:t> </a:t>
            </a:r>
            <a:r>
              <a:rPr lang="ru-RU" b="1" dirty="0">
                <a:latin typeface="Arial" charset="0"/>
              </a:rPr>
              <a:t>К</a:t>
            </a:r>
            <a:r>
              <a:rPr lang="en-US" sz="1600" b="1" dirty="0">
                <a:latin typeface="Arial" charset="0"/>
              </a:rPr>
              <a:t>m</a:t>
            </a:r>
            <a:r>
              <a:rPr lang="ru-RU" dirty="0">
                <a:latin typeface="Arial" charset="0"/>
              </a:rPr>
              <a:t>, </a:t>
            </a:r>
            <a:r>
              <a:rPr lang="ru-RU" dirty="0" err="1">
                <a:latin typeface="Arial" charset="0"/>
              </a:rPr>
              <a:t>тим</a:t>
            </a:r>
            <a:r>
              <a:rPr lang="ru-RU" dirty="0">
                <a:latin typeface="Arial" charset="0"/>
              </a:rPr>
              <a:t> </a:t>
            </a:r>
            <a:r>
              <a:rPr lang="ru-RU" dirty="0" err="1">
                <a:latin typeface="Arial" charset="0"/>
              </a:rPr>
              <a:t>слабше</a:t>
            </a:r>
            <a:r>
              <a:rPr lang="ru-RU" dirty="0">
                <a:latin typeface="Arial" charset="0"/>
              </a:rPr>
              <a:t> </a:t>
            </a:r>
            <a:r>
              <a:rPr lang="ru-RU" dirty="0" err="1">
                <a:latin typeface="Arial" charset="0"/>
              </a:rPr>
              <a:t>зв’заний</a:t>
            </a:r>
            <a:r>
              <a:rPr lang="ru-RU" dirty="0">
                <a:latin typeface="Arial" charset="0"/>
              </a:rPr>
              <a:t> субстрат </a:t>
            </a:r>
            <a:r>
              <a:rPr lang="en-US" dirty="0">
                <a:latin typeface="Arial" charset="0"/>
              </a:rPr>
              <a:t>(S) </a:t>
            </a:r>
            <a:r>
              <a:rPr lang="ru-RU" dirty="0">
                <a:latin typeface="Arial" charset="0"/>
              </a:rPr>
              <a:t>з ферментом</a:t>
            </a:r>
            <a:r>
              <a:rPr lang="en-US" dirty="0">
                <a:latin typeface="Arial" charset="0"/>
              </a:rPr>
              <a:t> (E)</a:t>
            </a:r>
            <a:r>
              <a:rPr lang="ru-RU" dirty="0">
                <a:latin typeface="Arial" charset="0"/>
              </a:rPr>
              <a:t>.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dirty="0" err="1">
                <a:latin typeface="Arial" charset="0"/>
              </a:rPr>
              <a:t>Аналіз</a:t>
            </a:r>
            <a:r>
              <a:rPr lang="ru-RU" dirty="0">
                <a:latin typeface="Arial" charset="0"/>
              </a:rPr>
              <a:t> </a:t>
            </a:r>
            <a:r>
              <a:rPr lang="ru-RU" dirty="0" err="1">
                <a:latin typeface="Arial" charset="0"/>
              </a:rPr>
              <a:t>рівняння</a:t>
            </a:r>
            <a:r>
              <a:rPr lang="ru-RU" dirty="0">
                <a:latin typeface="Arial" charset="0"/>
              </a:rPr>
              <a:t> </a:t>
            </a:r>
            <a:r>
              <a:rPr lang="ru-RU" dirty="0" err="1">
                <a:latin typeface="Arial" charset="0"/>
              </a:rPr>
              <a:t>Михаеліса-Ментен</a:t>
            </a:r>
            <a:r>
              <a:rPr lang="ru-RU" dirty="0">
                <a:latin typeface="Arial" charset="0"/>
              </a:rPr>
              <a:t> і </a:t>
            </a:r>
            <a:r>
              <a:rPr lang="ru-RU" dirty="0" err="1">
                <a:latin typeface="Arial" charset="0"/>
              </a:rPr>
              <a:t>кінетичної</a:t>
            </a:r>
            <a:r>
              <a:rPr lang="ru-RU" dirty="0">
                <a:latin typeface="Arial" charset="0"/>
              </a:rPr>
              <a:t> </a:t>
            </a:r>
            <a:r>
              <a:rPr lang="ru-RU" dirty="0" err="1">
                <a:latin typeface="Arial" charset="0"/>
              </a:rPr>
              <a:t>кривої</a:t>
            </a:r>
            <a:r>
              <a:rPr lang="ru-RU" dirty="0">
                <a:latin typeface="Arial" charset="0"/>
              </a:rPr>
              <a:t>:</a:t>
            </a:r>
          </a:p>
        </p:txBody>
      </p:sp>
      <p:graphicFrame>
        <p:nvGraphicFramePr>
          <p:cNvPr id="25" name="Объект 24">
            <a:extLst>
              <a:ext uri="{FF2B5EF4-FFF2-40B4-BE49-F238E27FC236}">
                <a16:creationId xmlns:a16="http://schemas.microsoft.com/office/drawing/2014/main" xmlns="" id="{4CDF98E9-A113-43AB-8144-2FD10610C1BD}"/>
              </a:ext>
            </a:extLst>
          </p:cNvPr>
          <p:cNvGraphicFramePr>
            <a:graphicFrameLocks noChangeAspect="1"/>
          </p:cNvGraphicFramePr>
          <p:nvPr>
            <p:extLst/>
          </p:nvPr>
        </p:nvGraphicFramePr>
        <p:xfrm>
          <a:off x="3715251" y="4900462"/>
          <a:ext cx="1468755" cy="86099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475" name="Формула" r:id="rId14" imgW="736560" imgH="431640" progId="Equation.3">
                  <p:embed/>
                </p:oleObj>
              </mc:Choice>
              <mc:Fallback>
                <p:oleObj name="Формула" r:id="rId14" imgW="736560" imgH="431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15251" y="4900462"/>
                        <a:ext cx="1468755" cy="86099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26" name="Прямоугольник 25">
            <a:extLst>
              <a:ext uri="{FF2B5EF4-FFF2-40B4-BE49-F238E27FC236}">
                <a16:creationId xmlns:a16="http://schemas.microsoft.com/office/drawing/2014/main" xmlns="" id="{0ED9A613-7D56-4F9C-A1D6-7489132A9FC8}"/>
              </a:ext>
            </a:extLst>
          </p:cNvPr>
          <p:cNvSpPr/>
          <p:nvPr/>
        </p:nvSpPr>
        <p:spPr>
          <a:xfrm>
            <a:off x="5258984" y="4997258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dirty="0">
                <a:latin typeface="Arial" charset="0"/>
              </a:rPr>
              <a:t>-  </a:t>
            </a:r>
            <a:r>
              <a:rPr lang="ru-RU" dirty="0" err="1">
                <a:latin typeface="Arial" charset="0"/>
              </a:rPr>
              <a:t>тоді</a:t>
            </a:r>
            <a:r>
              <a:rPr lang="ru-RU" dirty="0">
                <a:latin typeface="Arial" charset="0"/>
              </a:rPr>
              <a:t> [</a:t>
            </a:r>
            <a:r>
              <a:rPr lang="en-US" dirty="0">
                <a:latin typeface="Arial" charset="0"/>
              </a:rPr>
              <a:t>S</a:t>
            </a:r>
            <a:r>
              <a:rPr lang="ru-RU" dirty="0">
                <a:latin typeface="Arial" charset="0"/>
              </a:rPr>
              <a:t>] &lt;&lt; </a:t>
            </a:r>
            <a:r>
              <a:rPr lang="en-US" dirty="0">
                <a:latin typeface="Arial" charset="0"/>
              </a:rPr>
              <a:t>K</a:t>
            </a:r>
            <a:r>
              <a:rPr lang="en-US" sz="1600" dirty="0">
                <a:latin typeface="Arial" charset="0"/>
              </a:rPr>
              <a:t>m</a:t>
            </a:r>
            <a:r>
              <a:rPr lang="ru-RU" dirty="0">
                <a:latin typeface="Arial" charset="0"/>
              </a:rPr>
              <a:t>,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dirty="0">
                <a:latin typeface="Arial" charset="0"/>
              </a:rPr>
              <a:t>                     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dirty="0">
                <a:latin typeface="Arial" charset="0"/>
              </a:rPr>
              <a:t> </a:t>
            </a:r>
            <a:r>
              <a:rPr lang="en-US" i="1" dirty="0">
                <a:latin typeface="Times New Roman" pitchFamily="18" charset="0"/>
                <a:cs typeface="Times New Roman" pitchFamily="18" charset="0"/>
              </a:rPr>
              <a:t>v</a:t>
            </a:r>
            <a:r>
              <a:rPr lang="en-US" dirty="0">
                <a:latin typeface="Arial" charset="0"/>
              </a:rPr>
              <a:t> = </a:t>
            </a:r>
            <a:r>
              <a:rPr lang="en-US" i="1" dirty="0">
                <a:latin typeface="Times New Roman" pitchFamily="18" charset="0"/>
                <a:cs typeface="Times New Roman" pitchFamily="18" charset="0"/>
              </a:rPr>
              <a:t>v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200" baseline="-25000" dirty="0">
                <a:latin typeface="Arial" charset="0"/>
              </a:rPr>
              <a:t>max</a:t>
            </a:r>
            <a:r>
              <a:rPr lang="en-US" dirty="0">
                <a:latin typeface="Arial" charset="0"/>
              </a:rPr>
              <a:t> – </a:t>
            </a:r>
            <a:r>
              <a:rPr lang="ru-RU" dirty="0">
                <a:latin typeface="Arial" charset="0"/>
              </a:rPr>
              <a:t>когда</a:t>
            </a:r>
            <a:r>
              <a:rPr lang="en-US" dirty="0">
                <a:latin typeface="Arial" charset="0"/>
              </a:rPr>
              <a:t> [S] &gt;&gt; K</a:t>
            </a:r>
            <a:r>
              <a:rPr lang="en-US" sz="1600" dirty="0">
                <a:latin typeface="Arial" charset="0"/>
              </a:rPr>
              <a:t>m</a:t>
            </a:r>
            <a:endParaRPr lang="ru-RU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43047612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15689" y="404664"/>
            <a:ext cx="9144000" cy="980728"/>
          </a:xfrm>
        </p:spPr>
        <p:txBody>
          <a:bodyPr/>
          <a:lstStyle/>
          <a:p>
            <a:r>
              <a:rPr lang="ru-RU" sz="2900" b="1" dirty="0">
                <a:solidFill>
                  <a:srgbClr val="C00000"/>
                </a:solidFill>
              </a:rPr>
              <a:t>ЗМІНЕННЯ </a:t>
            </a:r>
            <a:r>
              <a:rPr lang="ru-RU" sz="2900" b="1" dirty="0" err="1">
                <a:solidFill>
                  <a:srgbClr val="C00000"/>
                </a:solidFill>
              </a:rPr>
              <a:t>Е</a:t>
            </a:r>
            <a:r>
              <a:rPr lang="ru-RU" sz="2900" b="1" baseline="-25000" dirty="0" err="1">
                <a:solidFill>
                  <a:srgbClr val="C00000"/>
                </a:solidFill>
              </a:rPr>
              <a:t>активації</a:t>
            </a:r>
            <a:r>
              <a:rPr lang="ru-RU" sz="2900" b="1" dirty="0">
                <a:solidFill>
                  <a:srgbClr val="C00000"/>
                </a:solidFill>
              </a:rPr>
              <a:t>  </a:t>
            </a:r>
            <a:r>
              <a:rPr lang="ru-RU" sz="2900" b="1" dirty="0" err="1">
                <a:solidFill>
                  <a:srgbClr val="C00000"/>
                </a:solidFill>
              </a:rPr>
              <a:t>ПіД</a:t>
            </a:r>
            <a:r>
              <a:rPr lang="ru-RU" sz="2900" b="1" dirty="0">
                <a:solidFill>
                  <a:srgbClr val="C00000"/>
                </a:solidFill>
              </a:rPr>
              <a:t> ВЛИВОМ КАТАЛІЗАТОРІВ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/>
          </p:nvPr>
        </p:nvGraphicFramePr>
        <p:xfrm>
          <a:off x="107504" y="1628800"/>
          <a:ext cx="8928992" cy="3714720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8002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88032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016224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2232248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err="1"/>
                        <a:t>Реакція</a:t>
                      </a:r>
                      <a:endParaRPr lang="ru-RU" sz="24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/>
                        <a:t>Схема </a:t>
                      </a:r>
                      <a:r>
                        <a:rPr lang="ru-RU" sz="2400" dirty="0" err="1"/>
                        <a:t>реакції</a:t>
                      </a:r>
                      <a:endParaRPr lang="ru-RU" sz="24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err="1"/>
                        <a:t>Каталізатор</a:t>
                      </a:r>
                      <a:endParaRPr lang="ru-RU" sz="24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aseline="0" dirty="0"/>
                        <a:t>Е</a:t>
                      </a:r>
                      <a:r>
                        <a:rPr lang="ru-RU" sz="2400" baseline="-25000" dirty="0"/>
                        <a:t> </a:t>
                      </a:r>
                      <a:r>
                        <a:rPr lang="ru-RU" sz="2400" baseline="-25000" dirty="0" err="1"/>
                        <a:t>активації</a:t>
                      </a:r>
                      <a:endParaRPr lang="ru-RU" sz="2400" baseline="-25000" dirty="0"/>
                    </a:p>
                    <a:p>
                      <a:pPr algn="ctr"/>
                      <a:r>
                        <a:rPr lang="ru-RU" sz="2400" dirty="0"/>
                        <a:t>кДж/моль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337280">
                <a:tc>
                  <a:txBody>
                    <a:bodyPr/>
                    <a:lstStyle/>
                    <a:p>
                      <a:r>
                        <a:rPr lang="ru-RU" sz="1800" b="1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Гідроліз</a:t>
                      </a:r>
                      <a:r>
                        <a:rPr lang="ru-RU" sz="18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sz="1800" b="1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сахарози</a:t>
                      </a:r>
                      <a:endParaRPr lang="ru-RU" sz="18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dirty="0">
                          <a:latin typeface="+mn-lt"/>
                        </a:rPr>
                        <a:t>С</a:t>
                      </a:r>
                      <a:r>
                        <a:rPr lang="ru-RU" sz="2400" baseline="-25000" dirty="0">
                          <a:latin typeface="+mn-lt"/>
                        </a:rPr>
                        <a:t>12</a:t>
                      </a:r>
                      <a:r>
                        <a:rPr lang="ru-RU" sz="2400" dirty="0">
                          <a:latin typeface="+mn-lt"/>
                        </a:rPr>
                        <a:t>Н</a:t>
                      </a:r>
                      <a:r>
                        <a:rPr lang="ru-RU" sz="2400" baseline="-25000" dirty="0">
                          <a:latin typeface="+mn-lt"/>
                        </a:rPr>
                        <a:t>22</a:t>
                      </a:r>
                      <a:r>
                        <a:rPr lang="ru-RU" sz="2400" dirty="0">
                          <a:latin typeface="+mn-lt"/>
                        </a:rPr>
                        <a:t>О</a:t>
                      </a:r>
                      <a:r>
                        <a:rPr lang="ru-RU" sz="2400" baseline="-25000" dirty="0">
                          <a:latin typeface="+mn-lt"/>
                        </a:rPr>
                        <a:t>11</a:t>
                      </a:r>
                      <a:r>
                        <a:rPr lang="ru-RU" sz="2400" dirty="0">
                          <a:latin typeface="+mn-lt"/>
                        </a:rPr>
                        <a:t>+Н</a:t>
                      </a:r>
                      <a:r>
                        <a:rPr lang="ru-RU" sz="2400" baseline="-25000" dirty="0">
                          <a:latin typeface="+mn-lt"/>
                        </a:rPr>
                        <a:t>2</a:t>
                      </a:r>
                      <a:r>
                        <a:rPr lang="ru-RU" sz="2400" dirty="0">
                          <a:latin typeface="+mn-lt"/>
                        </a:rPr>
                        <a:t>О</a:t>
                      </a:r>
                      <a:r>
                        <a:rPr lang="ru-RU" sz="2400" dirty="0">
                          <a:latin typeface="+mn-lt"/>
                          <a:cs typeface="Times New Roman"/>
                        </a:rPr>
                        <a:t>→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Times New Roman"/>
                        </a:rPr>
                        <a:t>→ </a:t>
                      </a:r>
                      <a:r>
                        <a:rPr lang="ru-RU" sz="2400" dirty="0">
                          <a:latin typeface="+mn-lt"/>
                          <a:cs typeface="Times New Roman"/>
                        </a:rPr>
                        <a:t>С</a:t>
                      </a:r>
                      <a:r>
                        <a:rPr lang="ru-RU" sz="2400" baseline="-25000" dirty="0">
                          <a:latin typeface="+mn-lt"/>
                          <a:cs typeface="Times New Roman"/>
                        </a:rPr>
                        <a:t>6</a:t>
                      </a:r>
                      <a:r>
                        <a:rPr lang="ru-RU" sz="2400" dirty="0">
                          <a:latin typeface="+mn-lt"/>
                          <a:cs typeface="Times New Roman"/>
                        </a:rPr>
                        <a:t>Н</a:t>
                      </a:r>
                      <a:r>
                        <a:rPr lang="ru-RU" sz="2400" baseline="-25000" dirty="0">
                          <a:latin typeface="+mn-lt"/>
                          <a:cs typeface="Times New Roman"/>
                        </a:rPr>
                        <a:t>12</a:t>
                      </a:r>
                      <a:r>
                        <a:rPr lang="ru-RU" sz="2400" dirty="0">
                          <a:latin typeface="+mn-lt"/>
                          <a:cs typeface="Times New Roman"/>
                        </a:rPr>
                        <a:t>О</a:t>
                      </a:r>
                      <a:r>
                        <a:rPr lang="ru-RU" sz="2400" baseline="-25000" dirty="0">
                          <a:latin typeface="+mn-lt"/>
                          <a:cs typeface="Times New Roman"/>
                        </a:rPr>
                        <a:t>6</a:t>
                      </a:r>
                      <a:r>
                        <a:rPr lang="ru-RU" sz="2400" dirty="0">
                          <a:latin typeface="+mn-lt"/>
                          <a:cs typeface="Times New Roman"/>
                        </a:rPr>
                        <a:t> + </a:t>
                      </a:r>
                      <a:r>
                        <a:rPr kumimoji="0" lang="ru-RU" sz="2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Times New Roman"/>
                        </a:rPr>
                        <a:t>С</a:t>
                      </a:r>
                      <a:r>
                        <a:rPr kumimoji="0" lang="ru-RU" sz="2400" b="0" i="0" u="none" strike="noStrike" kern="1200" cap="none" spc="0" normalizeH="0" baseline="-2500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Times New Roman"/>
                        </a:rPr>
                        <a:t>6</a:t>
                      </a:r>
                      <a:r>
                        <a:rPr kumimoji="0" lang="ru-RU" sz="2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Times New Roman"/>
                        </a:rPr>
                        <a:t>Н</a:t>
                      </a:r>
                      <a:r>
                        <a:rPr kumimoji="0" lang="ru-RU" sz="2400" b="0" i="0" u="none" strike="noStrike" kern="1200" cap="none" spc="0" normalizeH="0" baseline="-2500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Times New Roman"/>
                        </a:rPr>
                        <a:t>12</a:t>
                      </a:r>
                      <a:r>
                        <a:rPr kumimoji="0" lang="ru-RU" sz="2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Times New Roman"/>
                        </a:rPr>
                        <a:t>О</a:t>
                      </a:r>
                      <a:r>
                        <a:rPr kumimoji="0" lang="ru-RU" sz="2400" b="0" i="0" u="none" strike="noStrike" kern="1200" cap="none" spc="0" normalizeH="0" baseline="-2500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Times New Roman"/>
                        </a:rPr>
                        <a:t>6</a:t>
                      </a:r>
                      <a:endParaRPr lang="ru-RU" sz="2400" dirty="0">
                        <a:latin typeface="+mn-lt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dirty="0" err="1"/>
                        <a:t>Іони</a:t>
                      </a:r>
                      <a:r>
                        <a:rPr lang="ru-RU" sz="2400" dirty="0"/>
                        <a:t>  Н</a:t>
                      </a:r>
                      <a:r>
                        <a:rPr lang="ru-RU" sz="2400" baseline="-25000" dirty="0"/>
                        <a:t>3</a:t>
                      </a:r>
                      <a:r>
                        <a:rPr lang="ru-RU" sz="2400" dirty="0"/>
                        <a:t>О</a:t>
                      </a:r>
                      <a:r>
                        <a:rPr lang="ru-RU" sz="2400" baseline="30000" dirty="0"/>
                        <a:t>+</a:t>
                      </a:r>
                    </a:p>
                    <a:p>
                      <a:endParaRPr lang="ru-RU" sz="2400" baseline="30000" dirty="0"/>
                    </a:p>
                    <a:p>
                      <a:r>
                        <a:rPr lang="ru-RU" sz="2400" baseline="0" dirty="0"/>
                        <a:t>Ф  </a:t>
                      </a:r>
                      <a:r>
                        <a:rPr lang="ru-RU" sz="2400" baseline="0" dirty="0" err="1"/>
                        <a:t>амілаза</a:t>
                      </a:r>
                      <a:endParaRPr lang="ru-RU" sz="2400" baseline="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/>
                        <a:t>1090</a:t>
                      </a:r>
                    </a:p>
                    <a:p>
                      <a:pPr algn="ctr"/>
                      <a:endParaRPr lang="ru-RU" sz="2400" dirty="0"/>
                    </a:p>
                    <a:p>
                      <a:pPr algn="ctr"/>
                      <a:r>
                        <a:rPr lang="ru-RU" sz="2400" dirty="0"/>
                        <a:t>46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1800" b="1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Розкладання</a:t>
                      </a:r>
                      <a:r>
                        <a:rPr lang="ru-RU" sz="2000" dirty="0"/>
                        <a:t> </a:t>
                      </a:r>
                    </a:p>
                    <a:p>
                      <a:r>
                        <a:rPr lang="ru-RU" sz="2400" dirty="0"/>
                        <a:t>Н </a:t>
                      </a:r>
                      <a:r>
                        <a:rPr lang="ru-RU" sz="2400" baseline="-25000" dirty="0"/>
                        <a:t>2</a:t>
                      </a:r>
                      <a:r>
                        <a:rPr lang="ru-RU" sz="2400" dirty="0"/>
                        <a:t>О </a:t>
                      </a:r>
                      <a:r>
                        <a:rPr lang="ru-RU" sz="2400" baseline="-25000" dirty="0"/>
                        <a:t>2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dirty="0"/>
                        <a:t>2Н</a:t>
                      </a:r>
                      <a:r>
                        <a:rPr lang="ru-RU" sz="2400" baseline="-25000" dirty="0"/>
                        <a:t>2</a:t>
                      </a:r>
                      <a:r>
                        <a:rPr lang="ru-RU" sz="2400" dirty="0"/>
                        <a:t>О</a:t>
                      </a:r>
                      <a:r>
                        <a:rPr lang="ru-RU" sz="2400" baseline="-25000" dirty="0"/>
                        <a:t>2</a:t>
                      </a:r>
                      <a:r>
                        <a:rPr lang="ru-RU" sz="2400" baseline="0" dirty="0">
                          <a:latin typeface="Times New Roman"/>
                          <a:cs typeface="Times New Roman"/>
                        </a:rPr>
                        <a:t>→</a:t>
                      </a:r>
                      <a:r>
                        <a:rPr kumimoji="0" lang="ru-RU" sz="2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Н</a:t>
                      </a:r>
                      <a:r>
                        <a:rPr kumimoji="0" lang="ru-RU" sz="2400" b="0" i="0" u="none" strike="noStrike" kern="1200" cap="none" spc="0" normalizeH="0" baseline="-2500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r>
                        <a:rPr kumimoji="0" lang="ru-RU" sz="2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О + О</a:t>
                      </a:r>
                      <a:r>
                        <a:rPr kumimoji="0" lang="ru-RU" sz="2400" b="0" i="0" u="none" strike="noStrike" kern="1200" cap="none" spc="0" normalizeH="0" baseline="-2500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endParaRPr lang="ru-RU" sz="2400" baseline="-250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dirty="0"/>
                        <a:t>Без </a:t>
                      </a:r>
                      <a:r>
                        <a:rPr lang="ru-RU" sz="2400" dirty="0" err="1"/>
                        <a:t>каталізатора</a:t>
                      </a:r>
                      <a:endParaRPr lang="ru-RU" sz="2400" dirty="0"/>
                    </a:p>
                    <a:p>
                      <a:endParaRPr lang="ru-RU" sz="2400" dirty="0"/>
                    </a:p>
                    <a:p>
                      <a:r>
                        <a:rPr lang="ru-RU" sz="2400" dirty="0"/>
                        <a:t>Ф каталаза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/>
                        <a:t> 75</a:t>
                      </a:r>
                    </a:p>
                    <a:p>
                      <a:pPr algn="ctr"/>
                      <a:endParaRPr lang="ru-RU" sz="2400" dirty="0"/>
                    </a:p>
                    <a:p>
                      <a:pPr algn="ctr"/>
                      <a:endParaRPr lang="ru-RU" sz="2400" dirty="0"/>
                    </a:p>
                    <a:p>
                      <a:pPr algn="ctr"/>
                      <a:r>
                        <a:rPr lang="ru-RU" sz="2400" dirty="0"/>
                        <a:t>8,4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31384262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44" name="Rectangle 4"/>
          <p:cNvSpPr>
            <a:spLocks noChangeArrowheads="1"/>
          </p:cNvSpPr>
          <p:nvPr/>
        </p:nvSpPr>
        <p:spPr bwMode="auto">
          <a:xfrm>
            <a:off x="107950" y="115888"/>
            <a:ext cx="8928100" cy="6626225"/>
          </a:xfrm>
          <a:prstGeom prst="rect">
            <a:avLst/>
          </a:prstGeom>
          <a:noFill/>
          <a:ln w="28575">
            <a:solidFill>
              <a:srgbClr val="CC99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  <a:latin typeface="Palatino Linotype" pitchFamily="18" charset="0"/>
            </a:endParaRPr>
          </a:p>
        </p:txBody>
      </p:sp>
      <p:sp>
        <p:nvSpPr>
          <p:cNvPr id="215045" name="WordArt 5"/>
          <p:cNvSpPr>
            <a:spLocks noChangeArrowheads="1" noChangeShapeType="1" noTextEdit="1"/>
          </p:cNvSpPr>
          <p:nvPr/>
        </p:nvSpPr>
        <p:spPr bwMode="auto">
          <a:xfrm>
            <a:off x="4067944" y="188342"/>
            <a:ext cx="2232247" cy="43234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uk-UA" sz="3600" kern="10" dirty="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Т</a:t>
            </a:r>
            <a:r>
              <a:rPr lang="ru-RU" sz="3600" kern="10" dirty="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ИСК</a:t>
            </a:r>
          </a:p>
        </p:txBody>
      </p:sp>
      <p:pic>
        <p:nvPicPr>
          <p:cNvPr id="215047" name="Picture 7" descr="ch3_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16238" y="3716338"/>
            <a:ext cx="4667250" cy="2952750"/>
          </a:xfrm>
          <a:prstGeom prst="rect">
            <a:avLst/>
          </a:prstGeom>
          <a:noFill/>
        </p:spPr>
      </p:pic>
      <p:sp>
        <p:nvSpPr>
          <p:cNvPr id="215048" name="Text Box 8"/>
          <p:cNvSpPr txBox="1">
            <a:spLocks noChangeArrowheads="1"/>
          </p:cNvSpPr>
          <p:nvPr/>
        </p:nvSpPr>
        <p:spPr bwMode="auto">
          <a:xfrm>
            <a:off x="1765856" y="719941"/>
            <a:ext cx="7127081" cy="3170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000" dirty="0" err="1">
                <a:solidFill>
                  <a:srgbClr val="000000"/>
                </a:solidFill>
                <a:latin typeface="Palatino Linotype" pitchFamily="18" charset="0"/>
              </a:rPr>
              <a:t>Тиск</a:t>
            </a:r>
            <a:r>
              <a:rPr lang="ru-RU" sz="2000" dirty="0">
                <a:solidFill>
                  <a:srgbClr val="000000"/>
                </a:solidFill>
                <a:latin typeface="Palatino Linotype" pitchFamily="18" charset="0"/>
              </a:rPr>
              <a:t> </a:t>
            </a:r>
            <a:r>
              <a:rPr lang="ru-RU" sz="2000" dirty="0" err="1">
                <a:solidFill>
                  <a:srgbClr val="000000"/>
                </a:solidFill>
                <a:latin typeface="Palatino Linotype" pitchFamily="18" charset="0"/>
              </a:rPr>
              <a:t>дуже</a:t>
            </a:r>
            <a:r>
              <a:rPr lang="ru-RU" sz="2000" dirty="0">
                <a:solidFill>
                  <a:srgbClr val="000000"/>
                </a:solidFill>
                <a:latin typeface="Palatino Linotype" pitchFamily="18" charset="0"/>
              </a:rPr>
              <a:t> </a:t>
            </a:r>
            <a:r>
              <a:rPr lang="ru-RU" sz="2000" dirty="0" err="1">
                <a:solidFill>
                  <a:srgbClr val="000000"/>
                </a:solidFill>
                <a:latin typeface="Palatino Linotype" pitchFamily="18" charset="0"/>
              </a:rPr>
              <a:t>впливає</a:t>
            </a:r>
            <a:r>
              <a:rPr lang="ru-RU" sz="2000" dirty="0">
                <a:solidFill>
                  <a:srgbClr val="000000"/>
                </a:solidFill>
                <a:latin typeface="Palatino Linotype" pitchFamily="18" charset="0"/>
              </a:rPr>
              <a:t> на </a:t>
            </a:r>
            <a:r>
              <a:rPr lang="ru-RU" sz="2000" dirty="0" err="1">
                <a:solidFill>
                  <a:srgbClr val="000000"/>
                </a:solidFill>
                <a:latin typeface="Palatino Linotype" pitchFamily="18" charset="0"/>
              </a:rPr>
              <a:t>швидкість</a:t>
            </a:r>
            <a:r>
              <a:rPr lang="ru-RU" sz="2000" dirty="0">
                <a:solidFill>
                  <a:srgbClr val="000000"/>
                </a:solidFill>
                <a:latin typeface="Palatino Linotype" pitchFamily="18" charset="0"/>
              </a:rPr>
              <a:t> </a:t>
            </a:r>
            <a:r>
              <a:rPr lang="ru-RU" sz="2000" dirty="0" err="1">
                <a:solidFill>
                  <a:srgbClr val="000000"/>
                </a:solidFill>
                <a:latin typeface="Palatino Linotype" pitchFamily="18" charset="0"/>
              </a:rPr>
              <a:t>реакцій</a:t>
            </a:r>
            <a:r>
              <a:rPr lang="ru-RU" sz="2000" dirty="0">
                <a:solidFill>
                  <a:srgbClr val="000000"/>
                </a:solidFill>
                <a:latin typeface="Palatino Linotype" pitchFamily="18" charset="0"/>
              </a:rPr>
              <a:t> за </a:t>
            </a:r>
            <a:r>
              <a:rPr lang="ru-RU" sz="2000" dirty="0" err="1">
                <a:solidFill>
                  <a:srgbClr val="000000"/>
                </a:solidFill>
                <a:latin typeface="Palatino Linotype" pitchFamily="18" charset="0"/>
              </a:rPr>
              <a:t>участю</a:t>
            </a:r>
            <a:r>
              <a:rPr lang="ru-RU" sz="2000" dirty="0">
                <a:solidFill>
                  <a:srgbClr val="000000"/>
                </a:solidFill>
                <a:latin typeface="Palatino Linotype" pitchFamily="18" charset="0"/>
              </a:rPr>
              <a:t> </a:t>
            </a:r>
            <a:r>
              <a:rPr lang="ru-RU" sz="2000" dirty="0" err="1">
                <a:solidFill>
                  <a:srgbClr val="000000"/>
                </a:solidFill>
                <a:latin typeface="Palatino Linotype" pitchFamily="18" charset="0"/>
              </a:rPr>
              <a:t>газів</a:t>
            </a:r>
            <a:r>
              <a:rPr lang="ru-RU" sz="2000" dirty="0">
                <a:solidFill>
                  <a:srgbClr val="000000"/>
                </a:solidFill>
                <a:latin typeface="Palatino Linotype" pitchFamily="18" charset="0"/>
              </a:rPr>
              <a:t>, тому </a:t>
            </a:r>
            <a:r>
              <a:rPr lang="ru-RU" sz="2000" dirty="0" err="1">
                <a:solidFill>
                  <a:srgbClr val="000000"/>
                </a:solidFill>
                <a:latin typeface="Palatino Linotype" pitchFamily="18" charset="0"/>
              </a:rPr>
              <a:t>що</a:t>
            </a:r>
            <a:r>
              <a:rPr lang="ru-RU" sz="2000" dirty="0">
                <a:solidFill>
                  <a:srgbClr val="000000"/>
                </a:solidFill>
                <a:latin typeface="Palatino Linotype" pitchFamily="18" charset="0"/>
              </a:rPr>
              <a:t> </a:t>
            </a:r>
            <a:r>
              <a:rPr lang="ru-RU" sz="2000" dirty="0" err="1">
                <a:solidFill>
                  <a:srgbClr val="000000"/>
                </a:solidFill>
                <a:latin typeface="Palatino Linotype" pitchFamily="18" charset="0"/>
              </a:rPr>
              <a:t>він</a:t>
            </a:r>
            <a:r>
              <a:rPr lang="ru-RU" sz="2000" dirty="0">
                <a:solidFill>
                  <a:srgbClr val="000000"/>
                </a:solidFill>
                <a:latin typeface="Palatino Linotype" pitchFamily="18" charset="0"/>
              </a:rPr>
              <a:t> </a:t>
            </a:r>
            <a:r>
              <a:rPr lang="ru-RU" sz="2000" dirty="0" err="1">
                <a:solidFill>
                  <a:srgbClr val="000000"/>
                </a:solidFill>
                <a:latin typeface="Palatino Linotype" pitchFamily="18" charset="0"/>
              </a:rPr>
              <a:t>безпосередньо</a:t>
            </a:r>
            <a:r>
              <a:rPr lang="ru-RU" sz="2000" dirty="0">
                <a:solidFill>
                  <a:srgbClr val="000000"/>
                </a:solidFill>
                <a:latin typeface="Palatino Linotype" pitchFamily="18" charset="0"/>
              </a:rPr>
              <a:t> </a:t>
            </a:r>
            <a:r>
              <a:rPr lang="ru-RU" sz="2000" dirty="0" err="1" smtClean="0">
                <a:solidFill>
                  <a:srgbClr val="000000"/>
                </a:solidFill>
                <a:latin typeface="Palatino Linotype" pitchFamily="18" charset="0"/>
              </a:rPr>
              <a:t>пов’язаний</a:t>
            </a:r>
            <a:r>
              <a:rPr lang="ru-RU" sz="2000" dirty="0" smtClean="0">
                <a:solidFill>
                  <a:srgbClr val="000000"/>
                </a:solidFill>
                <a:latin typeface="Palatino Linotype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latin typeface="Palatino Linotype" pitchFamily="18" charset="0"/>
              </a:rPr>
              <a:t>з </a:t>
            </a:r>
            <a:r>
              <a:rPr lang="ru-RU" sz="2000" dirty="0" err="1">
                <a:solidFill>
                  <a:srgbClr val="000000"/>
                </a:solidFill>
                <a:latin typeface="Palatino Linotype" pitchFamily="18" charset="0"/>
              </a:rPr>
              <a:t>концентрацією</a:t>
            </a:r>
            <a:r>
              <a:rPr lang="ru-RU" sz="2000" dirty="0">
                <a:solidFill>
                  <a:srgbClr val="000000"/>
                </a:solidFill>
                <a:latin typeface="Palatino Linotype" pitchFamily="18" charset="0"/>
              </a:rPr>
              <a:t>.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000" dirty="0">
                <a:solidFill>
                  <a:srgbClr val="000000"/>
                </a:solidFill>
                <a:latin typeface="Palatino Linotype" pitchFamily="18" charset="0"/>
              </a:rPr>
              <a:t>У </a:t>
            </a:r>
            <a:r>
              <a:rPr lang="ru-RU" sz="2000" dirty="0" err="1">
                <a:solidFill>
                  <a:srgbClr val="000000"/>
                </a:solidFill>
                <a:latin typeface="Palatino Linotype" pitchFamily="18" charset="0"/>
              </a:rPr>
              <a:t>рівнянні</a:t>
            </a:r>
            <a:r>
              <a:rPr lang="ru-RU" sz="2000" dirty="0">
                <a:solidFill>
                  <a:srgbClr val="000000"/>
                </a:solidFill>
                <a:latin typeface="Palatino Linotype" pitchFamily="18" charset="0"/>
              </a:rPr>
              <a:t> </a:t>
            </a:r>
            <a:r>
              <a:rPr lang="ru-RU" sz="2000" dirty="0" err="1">
                <a:solidFill>
                  <a:srgbClr val="000000"/>
                </a:solidFill>
                <a:latin typeface="Palatino Linotype" pitchFamily="18" charset="0"/>
              </a:rPr>
              <a:t>Менделєєва-Клапейрона</a:t>
            </a:r>
            <a:r>
              <a:rPr lang="ru-RU" sz="2000" dirty="0">
                <a:solidFill>
                  <a:srgbClr val="000000"/>
                </a:solidFill>
                <a:latin typeface="Palatino Linotype" pitchFamily="18" charset="0"/>
              </a:rPr>
              <a:t>: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dirty="0" err="1">
                <a:solidFill>
                  <a:srgbClr val="000000"/>
                </a:solidFill>
                <a:latin typeface="Palatino Linotype" pitchFamily="18" charset="0"/>
              </a:rPr>
              <a:t>pV</a:t>
            </a:r>
            <a:r>
              <a:rPr lang="ru-RU" sz="2000" b="1" dirty="0">
                <a:solidFill>
                  <a:srgbClr val="000000"/>
                </a:solidFill>
                <a:latin typeface="Palatino Linotype" pitchFamily="18" charset="0"/>
              </a:rPr>
              <a:t> = </a:t>
            </a:r>
            <a:r>
              <a:rPr lang="ru-RU" sz="2000" b="1" dirty="0" err="1">
                <a:solidFill>
                  <a:srgbClr val="000000"/>
                </a:solidFill>
                <a:latin typeface="Palatino Linotype" pitchFamily="18" charset="0"/>
              </a:rPr>
              <a:t>nRT</a:t>
            </a:r>
            <a:endParaRPr lang="ru-RU" sz="2000" b="1" dirty="0">
              <a:solidFill>
                <a:srgbClr val="000000"/>
              </a:solidFill>
              <a:latin typeface="Palatino Linotype" pitchFamily="18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000" dirty="0" err="1">
                <a:solidFill>
                  <a:srgbClr val="000000"/>
                </a:solidFill>
                <a:latin typeface="Palatino Linotype" pitchFamily="18" charset="0"/>
              </a:rPr>
              <a:t>перенесемо</a:t>
            </a:r>
            <a:r>
              <a:rPr lang="ru-RU" sz="2000" dirty="0">
                <a:solidFill>
                  <a:srgbClr val="000000"/>
                </a:solidFill>
                <a:latin typeface="Palatino Linotype" pitchFamily="18" charset="0"/>
              </a:rPr>
              <a:t> </a:t>
            </a:r>
            <a:r>
              <a:rPr lang="ru-RU" sz="2000" b="1" dirty="0">
                <a:solidFill>
                  <a:srgbClr val="000000"/>
                </a:solidFill>
                <a:latin typeface="Palatino Linotype" pitchFamily="18" charset="0"/>
              </a:rPr>
              <a:t>V</a:t>
            </a:r>
            <a:r>
              <a:rPr lang="ru-RU" sz="2000" dirty="0">
                <a:solidFill>
                  <a:srgbClr val="000000"/>
                </a:solidFill>
                <a:latin typeface="Palatino Linotype" pitchFamily="18" charset="0"/>
              </a:rPr>
              <a:t> в праву </a:t>
            </a:r>
            <a:r>
              <a:rPr lang="ru-RU" sz="2000" dirty="0" err="1">
                <a:solidFill>
                  <a:srgbClr val="000000"/>
                </a:solidFill>
                <a:latin typeface="Palatino Linotype" pitchFamily="18" charset="0"/>
              </a:rPr>
              <a:t>частину</a:t>
            </a:r>
            <a:r>
              <a:rPr lang="ru-RU" sz="2000" dirty="0">
                <a:solidFill>
                  <a:srgbClr val="000000"/>
                </a:solidFill>
                <a:latin typeface="Palatino Linotype" pitchFamily="18" charset="0"/>
              </a:rPr>
              <a:t>, , а </a:t>
            </a:r>
            <a:r>
              <a:rPr lang="ru-RU" sz="2000" b="1" dirty="0">
                <a:solidFill>
                  <a:srgbClr val="000000"/>
                </a:solidFill>
                <a:latin typeface="Palatino Linotype" pitchFamily="18" charset="0"/>
              </a:rPr>
              <a:t>RT</a:t>
            </a:r>
            <a:r>
              <a:rPr lang="ru-RU" sz="2000" dirty="0">
                <a:solidFill>
                  <a:srgbClr val="000000"/>
                </a:solidFill>
                <a:latin typeface="Palatino Linotype" pitchFamily="18" charset="0"/>
              </a:rPr>
              <a:t> – в </a:t>
            </a:r>
            <a:r>
              <a:rPr lang="ru-RU" sz="2000" dirty="0" err="1">
                <a:solidFill>
                  <a:srgbClr val="000000"/>
                </a:solidFill>
                <a:latin typeface="Palatino Linotype" pitchFamily="18" charset="0"/>
              </a:rPr>
              <a:t>ліву</a:t>
            </a:r>
            <a:r>
              <a:rPr lang="ru-RU" sz="2000" dirty="0">
                <a:solidFill>
                  <a:srgbClr val="000000"/>
                </a:solidFill>
                <a:latin typeface="Palatino Linotype" pitchFamily="18" charset="0"/>
              </a:rPr>
              <a:t> , </a:t>
            </a:r>
            <a:r>
              <a:rPr lang="ru-RU" sz="2000" dirty="0" err="1">
                <a:solidFill>
                  <a:srgbClr val="000000"/>
                </a:solidFill>
                <a:latin typeface="Palatino Linotype" pitchFamily="18" charset="0"/>
              </a:rPr>
              <a:t>враховуємо</a:t>
            </a:r>
            <a:r>
              <a:rPr lang="ru-RU" sz="2000" dirty="0">
                <a:solidFill>
                  <a:srgbClr val="000000"/>
                </a:solidFill>
                <a:latin typeface="Palatino Linotype" pitchFamily="18" charset="0"/>
              </a:rPr>
              <a:t>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dirty="0">
                <a:solidFill>
                  <a:srgbClr val="000000"/>
                </a:solidFill>
                <a:latin typeface="Palatino Linotype" pitchFamily="18" charset="0"/>
              </a:rPr>
              <a:t>p/RT = n/V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000" dirty="0" err="1">
                <a:solidFill>
                  <a:srgbClr val="000000"/>
                </a:solidFill>
                <a:latin typeface="Palatino Linotype" pitchFamily="18" charset="0"/>
              </a:rPr>
              <a:t>враховуємо</a:t>
            </a:r>
            <a:r>
              <a:rPr lang="ru-RU" sz="2000" dirty="0">
                <a:solidFill>
                  <a:srgbClr val="000000"/>
                </a:solidFill>
                <a:latin typeface="Palatino Linotype" pitchFamily="18" charset="0"/>
              </a:rPr>
              <a:t>, </a:t>
            </a:r>
            <a:r>
              <a:rPr lang="ru-RU" sz="2000" dirty="0" err="1">
                <a:solidFill>
                  <a:srgbClr val="000000"/>
                </a:solidFill>
                <a:latin typeface="Palatino Linotype" pitchFamily="18" charset="0"/>
              </a:rPr>
              <a:t>що</a:t>
            </a:r>
            <a:r>
              <a:rPr lang="ru-RU" sz="2000" dirty="0">
                <a:solidFill>
                  <a:srgbClr val="000000"/>
                </a:solidFill>
                <a:latin typeface="Palatino Linotype" pitchFamily="18" charset="0"/>
              </a:rPr>
              <a:t> </a:t>
            </a:r>
            <a:r>
              <a:rPr lang="ru-RU" sz="2000" b="1" dirty="0">
                <a:solidFill>
                  <a:srgbClr val="000000"/>
                </a:solidFill>
                <a:latin typeface="Palatino Linotype" pitchFamily="18" charset="0"/>
              </a:rPr>
              <a:t>n/V = C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dirty="0">
                <a:latin typeface="Palatino Linotype" pitchFamily="18" charset="0"/>
              </a:rPr>
              <a:t>p</a:t>
            </a:r>
            <a:r>
              <a:rPr lang="ru-RU" sz="2000" b="1" dirty="0">
                <a:solidFill>
                  <a:srgbClr val="000000"/>
                </a:solidFill>
                <a:latin typeface="Palatino Linotype" pitchFamily="18" charset="0"/>
              </a:rPr>
              <a:t>/RT = </a:t>
            </a:r>
            <a:r>
              <a:rPr lang="ru-RU" sz="2000" b="1" dirty="0">
                <a:latin typeface="Palatino Linotype" pitchFamily="18" charset="0"/>
              </a:rPr>
              <a:t>C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000" i="1" dirty="0" err="1">
                <a:solidFill>
                  <a:srgbClr val="000000"/>
                </a:solidFill>
                <a:latin typeface="Palatino Linotype" pitchFamily="18" charset="0"/>
              </a:rPr>
              <a:t>Тиск</a:t>
            </a:r>
            <a:r>
              <a:rPr lang="ru-RU" sz="2000" i="1" dirty="0">
                <a:solidFill>
                  <a:srgbClr val="000000"/>
                </a:solidFill>
                <a:latin typeface="Palatino Linotype" pitchFamily="18" charset="0"/>
              </a:rPr>
              <a:t> і </a:t>
            </a:r>
            <a:r>
              <a:rPr lang="ru-RU" sz="2000" i="1" dirty="0" err="1">
                <a:solidFill>
                  <a:srgbClr val="000000"/>
                </a:solidFill>
                <a:latin typeface="Palatino Linotype" pitchFamily="18" charset="0"/>
              </a:rPr>
              <a:t>молярна</a:t>
            </a:r>
            <a:r>
              <a:rPr lang="ru-RU" sz="2000" i="1" dirty="0">
                <a:solidFill>
                  <a:srgbClr val="000000"/>
                </a:solidFill>
                <a:latin typeface="Palatino Linotype" pitchFamily="18" charset="0"/>
              </a:rPr>
              <a:t> </a:t>
            </a:r>
            <a:r>
              <a:rPr lang="ru-RU" sz="2000" i="1" dirty="0" err="1">
                <a:solidFill>
                  <a:srgbClr val="000000"/>
                </a:solidFill>
                <a:latin typeface="Palatino Linotype" pitchFamily="18" charset="0"/>
              </a:rPr>
              <a:t>концентрація</a:t>
            </a:r>
            <a:r>
              <a:rPr lang="ru-RU" sz="2000" i="1" dirty="0">
                <a:solidFill>
                  <a:srgbClr val="000000"/>
                </a:solidFill>
                <a:latin typeface="Palatino Linotype" pitchFamily="18" charset="0"/>
              </a:rPr>
              <a:t> газу </a:t>
            </a:r>
            <a:r>
              <a:rPr lang="ru-RU" sz="2000" i="1" dirty="0" err="1">
                <a:solidFill>
                  <a:srgbClr val="000000"/>
                </a:solidFill>
                <a:latin typeface="Palatino Linotype" pitchFamily="18" charset="0"/>
              </a:rPr>
              <a:t>пов'язані</a:t>
            </a:r>
            <a:r>
              <a:rPr lang="ru-RU" sz="2000" i="1" dirty="0">
                <a:solidFill>
                  <a:srgbClr val="000000"/>
                </a:solidFill>
                <a:latin typeface="Palatino Linotype" pitchFamily="18" charset="0"/>
              </a:rPr>
              <a:t> прямо </a:t>
            </a:r>
            <a:r>
              <a:rPr lang="ru-RU" sz="2000" b="1" i="1" dirty="0" err="1">
                <a:solidFill>
                  <a:srgbClr val="000000"/>
                </a:solidFill>
                <a:latin typeface="Palatino Linotype" pitchFamily="18" charset="0"/>
              </a:rPr>
              <a:t>пропорційно</a:t>
            </a:r>
            <a:r>
              <a:rPr lang="ru-RU" sz="2000" b="1" i="1" dirty="0">
                <a:solidFill>
                  <a:srgbClr val="000000"/>
                </a:solidFill>
                <a:latin typeface="Palatino Linotype" pitchFamily="18" charset="0"/>
              </a:rPr>
              <a:t>.</a:t>
            </a:r>
          </a:p>
        </p:txBody>
      </p:sp>
      <p:pic>
        <p:nvPicPr>
          <p:cNvPr id="215050" name="Picture 1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0825" y="3468688"/>
            <a:ext cx="1587500" cy="2047875"/>
          </a:xfrm>
          <a:prstGeom prst="rect">
            <a:avLst/>
          </a:prstGeom>
          <a:noFill/>
          <a:ln w="38100">
            <a:solidFill>
              <a:srgbClr val="CC9900"/>
            </a:solidFill>
            <a:miter lim="800000"/>
            <a:headEnd/>
            <a:tailEnd/>
          </a:ln>
          <a:effectLst/>
        </p:spPr>
      </p:pic>
      <p:sp>
        <p:nvSpPr>
          <p:cNvPr id="215051" name="Text Box 11"/>
          <p:cNvSpPr txBox="1">
            <a:spLocks noChangeArrowheads="1"/>
          </p:cNvSpPr>
          <p:nvPr/>
        </p:nvSpPr>
        <p:spPr bwMode="auto">
          <a:xfrm>
            <a:off x="179388" y="5551488"/>
            <a:ext cx="1800225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dirty="0">
                <a:solidFill>
                  <a:srgbClr val="000000"/>
                </a:solidFill>
                <a:latin typeface="Palatino Linotype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Palatino Linotype" pitchFamily="18" charset="0"/>
              </a:rPr>
              <a:t>Клапейрон</a:t>
            </a:r>
            <a:r>
              <a:rPr lang="ru-RU" dirty="0">
                <a:solidFill>
                  <a:srgbClr val="000000"/>
                </a:solidFill>
                <a:latin typeface="Palatino Linotype" pitchFamily="18" charset="0"/>
              </a:rPr>
              <a:t> Бенуа Поль </a:t>
            </a:r>
            <a:r>
              <a:rPr lang="ru-RU" dirty="0" err="1">
                <a:solidFill>
                  <a:srgbClr val="000000"/>
                </a:solidFill>
                <a:latin typeface="Palatino Linotype" pitchFamily="18" charset="0"/>
              </a:rPr>
              <a:t>Еміль</a:t>
            </a:r>
            <a:r>
              <a:rPr lang="ru-RU" dirty="0">
                <a:solidFill>
                  <a:srgbClr val="000000"/>
                </a:solidFill>
                <a:latin typeface="Palatino Linotype" pitchFamily="18" charset="0"/>
              </a:rPr>
              <a:t>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dirty="0">
                <a:solidFill>
                  <a:srgbClr val="000000"/>
                </a:solidFill>
                <a:latin typeface="Palatino Linotype" pitchFamily="18" charset="0"/>
              </a:rPr>
              <a:t>(1799 - 1864 р.)</a:t>
            </a:r>
          </a:p>
        </p:txBody>
      </p:sp>
      <p:sp>
        <p:nvSpPr>
          <p:cNvPr id="215052" name="Text Box 12"/>
          <p:cNvSpPr txBox="1">
            <a:spLocks noChangeArrowheads="1"/>
          </p:cNvSpPr>
          <p:nvPr/>
        </p:nvSpPr>
        <p:spPr bwMode="auto">
          <a:xfrm>
            <a:off x="179388" y="2166938"/>
            <a:ext cx="1800225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dirty="0" err="1">
                <a:solidFill>
                  <a:srgbClr val="000000"/>
                </a:solidFill>
                <a:latin typeface="Palatino Linotype" pitchFamily="18" charset="0"/>
              </a:rPr>
              <a:t>Менделєєв</a:t>
            </a:r>
            <a:r>
              <a:rPr lang="ru-RU" dirty="0">
                <a:solidFill>
                  <a:srgbClr val="000000"/>
                </a:solidFill>
                <a:latin typeface="Palatino Linotype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Palatino Linotype" pitchFamily="18" charset="0"/>
              </a:rPr>
              <a:t>Дмитро</a:t>
            </a:r>
            <a:r>
              <a:rPr lang="ru-RU" dirty="0">
                <a:solidFill>
                  <a:srgbClr val="000000"/>
                </a:solidFill>
                <a:latin typeface="Palatino Linotype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Palatino Linotype" pitchFamily="18" charset="0"/>
              </a:rPr>
              <a:t>Іванович</a:t>
            </a:r>
            <a:endParaRPr lang="ru-RU" dirty="0">
              <a:solidFill>
                <a:srgbClr val="000000"/>
              </a:solidFill>
              <a:latin typeface="Palatino Linotype" pitchFamily="18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dirty="0">
                <a:solidFill>
                  <a:srgbClr val="000000"/>
                </a:solidFill>
                <a:latin typeface="Palatino Linotype" pitchFamily="18" charset="0"/>
              </a:rPr>
              <a:t>(1834 - 1907 р.)</a:t>
            </a:r>
          </a:p>
        </p:txBody>
      </p:sp>
      <p:pic>
        <p:nvPicPr>
          <p:cNvPr id="215053" name="Picture 1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0825" y="260350"/>
            <a:ext cx="1514475" cy="1895475"/>
          </a:xfrm>
          <a:prstGeom prst="rect">
            <a:avLst/>
          </a:prstGeom>
          <a:noFill/>
          <a:ln w="38100">
            <a:solidFill>
              <a:srgbClr val="CC9900"/>
            </a:solidFill>
            <a:miter lim="800000"/>
            <a:headEnd/>
            <a:tailEnd/>
          </a:ln>
          <a:effectLst/>
        </p:spPr>
      </p:pic>
      <p:sp>
        <p:nvSpPr>
          <p:cNvPr id="215054" name="AutoShape 14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748713" y="6453188"/>
            <a:ext cx="287337" cy="288925"/>
          </a:xfrm>
          <a:prstGeom prst="actionButtonHome">
            <a:avLst/>
          </a:prstGeom>
          <a:solidFill>
            <a:srgbClr val="FFFF00"/>
          </a:solidFill>
          <a:ln w="9525">
            <a:solidFill>
              <a:srgbClr val="CC99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48200847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7400" name="Picture 8" descr="ch4_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6375" y="4509120"/>
            <a:ext cx="5472113" cy="2232992"/>
          </a:xfrm>
          <a:prstGeom prst="rect">
            <a:avLst/>
          </a:prstGeom>
          <a:noFill/>
        </p:spPr>
      </p:pic>
      <p:sp>
        <p:nvSpPr>
          <p:cNvPr id="187401" name="WordArt 9"/>
          <p:cNvSpPr>
            <a:spLocks noChangeArrowheads="1" noChangeShapeType="1" noTextEdit="1"/>
          </p:cNvSpPr>
          <p:nvPr/>
        </p:nvSpPr>
        <p:spPr bwMode="auto">
          <a:xfrm>
            <a:off x="2123729" y="186709"/>
            <a:ext cx="5184576" cy="65000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kern="10" dirty="0" err="1"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Площа</a:t>
            </a:r>
            <a:r>
              <a:rPr lang="ru-RU" sz="3600" kern="10" dirty="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 </a:t>
            </a:r>
            <a:r>
              <a:rPr lang="ru-RU" sz="3600" kern="10" dirty="0" err="1"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стикання</a:t>
            </a:r>
            <a:endParaRPr lang="ru-RU" sz="3600" kern="10" dirty="0">
              <a:ln w="9525">
                <a:solidFill>
                  <a:schemeClr val="tx1"/>
                </a:solidFill>
                <a:round/>
                <a:headEnd/>
                <a:tailEnd/>
              </a:ln>
              <a:effectLst>
                <a:outerShdw dist="45791" dir="2021404" algn="ctr" rotWithShape="0">
                  <a:srgbClr val="B2B2B2">
                    <a:alpha val="80000"/>
                  </a:srgbClr>
                </a:outerShdw>
              </a:effectLst>
              <a:latin typeface="Times New Roman"/>
              <a:cs typeface="Times New Roman"/>
            </a:endParaRPr>
          </a:p>
        </p:txBody>
      </p:sp>
      <p:sp>
        <p:nvSpPr>
          <p:cNvPr id="187402" name="Rectangle 10"/>
          <p:cNvSpPr>
            <a:spLocks noChangeArrowheads="1"/>
          </p:cNvSpPr>
          <p:nvPr/>
        </p:nvSpPr>
        <p:spPr bwMode="auto">
          <a:xfrm>
            <a:off x="107950" y="115888"/>
            <a:ext cx="8928100" cy="6626225"/>
          </a:xfrm>
          <a:prstGeom prst="rect">
            <a:avLst/>
          </a:prstGeom>
          <a:noFill/>
          <a:ln w="28575">
            <a:solidFill>
              <a:srgbClr val="CC99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  <a:latin typeface="Palatino Linotype" pitchFamily="18" charset="0"/>
            </a:endParaRPr>
          </a:p>
        </p:txBody>
      </p:sp>
      <p:sp>
        <p:nvSpPr>
          <p:cNvPr id="187403" name="Text Box 11"/>
          <p:cNvSpPr txBox="1">
            <a:spLocks noChangeArrowheads="1"/>
          </p:cNvSpPr>
          <p:nvPr/>
        </p:nvSpPr>
        <p:spPr bwMode="auto">
          <a:xfrm>
            <a:off x="0" y="810993"/>
            <a:ext cx="9036050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fontAlgn="base">
              <a:spcAft>
                <a:spcPct val="0"/>
              </a:spcAft>
            </a:pPr>
            <a:r>
              <a:rPr lang="ru-RU" dirty="0">
                <a:solidFill>
                  <a:srgbClr val="000000"/>
                </a:solidFill>
                <a:latin typeface="Palatino Linotype" pitchFamily="18" charset="0"/>
              </a:rPr>
              <a:t>	</a:t>
            </a:r>
            <a:r>
              <a:rPr lang="ru-RU" dirty="0" err="1">
                <a:solidFill>
                  <a:srgbClr val="000000"/>
                </a:solidFill>
                <a:latin typeface="Palatino Linotype" pitchFamily="18" charset="0"/>
              </a:rPr>
              <a:t>Швидкість</a:t>
            </a:r>
            <a:r>
              <a:rPr lang="ru-RU" dirty="0">
                <a:solidFill>
                  <a:srgbClr val="000000"/>
                </a:solidFill>
                <a:latin typeface="Palatino Linotype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Palatino Linotype" pitchFamily="18" charset="0"/>
              </a:rPr>
              <a:t>гетерогенної</a:t>
            </a:r>
            <a:r>
              <a:rPr lang="ru-RU" dirty="0">
                <a:solidFill>
                  <a:srgbClr val="000000"/>
                </a:solidFill>
                <a:latin typeface="Palatino Linotype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Palatino Linotype" pitchFamily="18" charset="0"/>
              </a:rPr>
              <a:t>реакції</a:t>
            </a:r>
            <a:r>
              <a:rPr lang="ru-RU" dirty="0">
                <a:solidFill>
                  <a:srgbClr val="000000"/>
                </a:solidFill>
                <a:latin typeface="Palatino Linotype" pitchFamily="18" charset="0"/>
              </a:rPr>
              <a:t> прямо </a:t>
            </a:r>
            <a:r>
              <a:rPr lang="ru-RU" dirty="0" err="1">
                <a:solidFill>
                  <a:srgbClr val="000000"/>
                </a:solidFill>
                <a:latin typeface="Palatino Linotype" pitchFamily="18" charset="0"/>
              </a:rPr>
              <a:t>пропорційна</a:t>
            </a:r>
            <a:r>
              <a:rPr lang="ru-RU" dirty="0">
                <a:solidFill>
                  <a:srgbClr val="000000"/>
                </a:solidFill>
                <a:latin typeface="Palatino Linotype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Palatino Linotype" pitchFamily="18" charset="0"/>
              </a:rPr>
              <a:t>площі</a:t>
            </a:r>
            <a:r>
              <a:rPr lang="ru-RU" dirty="0">
                <a:solidFill>
                  <a:srgbClr val="000000"/>
                </a:solidFill>
                <a:latin typeface="Palatino Linotype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Palatino Linotype" pitchFamily="18" charset="0"/>
              </a:rPr>
              <a:t>поверхні</a:t>
            </a:r>
            <a:r>
              <a:rPr lang="ru-RU" dirty="0">
                <a:solidFill>
                  <a:srgbClr val="000000"/>
                </a:solidFill>
                <a:latin typeface="Palatino Linotype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Palatino Linotype" pitchFamily="18" charset="0"/>
              </a:rPr>
              <a:t>стикання</a:t>
            </a:r>
            <a:r>
              <a:rPr lang="ru-RU" dirty="0">
                <a:solidFill>
                  <a:srgbClr val="000000"/>
                </a:solidFill>
                <a:latin typeface="Palatino Linotype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Palatino Linotype" pitchFamily="18" charset="0"/>
              </a:rPr>
              <a:t>реагентів</a:t>
            </a:r>
            <a:r>
              <a:rPr lang="ru-RU" dirty="0">
                <a:solidFill>
                  <a:srgbClr val="000000"/>
                </a:solidFill>
                <a:latin typeface="Palatino Linotype" pitchFamily="18" charset="0"/>
              </a:rPr>
              <a:t>.</a:t>
            </a:r>
          </a:p>
          <a:p>
            <a:pPr fontAlgn="base">
              <a:spcAft>
                <a:spcPct val="0"/>
              </a:spcAft>
            </a:pPr>
            <a:r>
              <a:rPr lang="ru-RU" dirty="0">
                <a:solidFill>
                  <a:srgbClr val="000000"/>
                </a:solidFill>
                <a:latin typeface="Palatino Linotype" pitchFamily="18" charset="0"/>
              </a:rPr>
              <a:t>	</a:t>
            </a:r>
            <a:r>
              <a:rPr lang="ru-RU" dirty="0" err="1">
                <a:solidFill>
                  <a:srgbClr val="000000"/>
                </a:solidFill>
                <a:latin typeface="Palatino Linotype" pitchFamily="18" charset="0"/>
              </a:rPr>
              <a:t>Зі</a:t>
            </a:r>
            <a:r>
              <a:rPr lang="ru-RU" dirty="0">
                <a:solidFill>
                  <a:srgbClr val="000000"/>
                </a:solidFill>
                <a:latin typeface="Palatino Linotype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Palatino Linotype" pitchFamily="18" charset="0"/>
              </a:rPr>
              <a:t>збільшенням</a:t>
            </a:r>
            <a:r>
              <a:rPr lang="ru-RU" dirty="0">
                <a:solidFill>
                  <a:srgbClr val="000000"/>
                </a:solidFill>
                <a:latin typeface="Palatino Linotype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Palatino Linotype" pitchFamily="18" charset="0"/>
              </a:rPr>
              <a:t>площі</a:t>
            </a:r>
            <a:r>
              <a:rPr lang="ru-RU" dirty="0">
                <a:solidFill>
                  <a:srgbClr val="000000"/>
                </a:solidFill>
                <a:latin typeface="Palatino Linotype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Palatino Linotype" pitchFamily="18" charset="0"/>
              </a:rPr>
              <a:t>поверхні</a:t>
            </a:r>
            <a:r>
              <a:rPr lang="ru-RU" dirty="0">
                <a:solidFill>
                  <a:srgbClr val="000000"/>
                </a:solidFill>
                <a:latin typeface="Palatino Linotype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Palatino Linotype" pitchFamily="18" charset="0"/>
              </a:rPr>
              <a:t>стикання</a:t>
            </a:r>
            <a:r>
              <a:rPr lang="ru-RU" dirty="0">
                <a:solidFill>
                  <a:srgbClr val="000000"/>
                </a:solidFill>
                <a:latin typeface="Palatino Linotype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Palatino Linotype" pitchFamily="18" charset="0"/>
              </a:rPr>
              <a:t>частинки</a:t>
            </a:r>
            <a:r>
              <a:rPr lang="ru-RU" dirty="0">
                <a:solidFill>
                  <a:srgbClr val="000000"/>
                </a:solidFill>
                <a:latin typeface="Palatino Linotype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Palatino Linotype" pitchFamily="18" charset="0"/>
              </a:rPr>
              <a:t>реагентів</a:t>
            </a:r>
            <a:r>
              <a:rPr lang="ru-RU" dirty="0">
                <a:solidFill>
                  <a:srgbClr val="000000"/>
                </a:solidFill>
                <a:latin typeface="Palatino Linotype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Palatino Linotype" pitchFamily="18" charset="0"/>
              </a:rPr>
              <a:t>частіше</a:t>
            </a:r>
            <a:r>
              <a:rPr lang="ru-RU" dirty="0">
                <a:solidFill>
                  <a:srgbClr val="000000"/>
                </a:solidFill>
                <a:latin typeface="Palatino Linotype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Palatino Linotype" pitchFamily="18" charset="0"/>
              </a:rPr>
              <a:t>зіштовхуються</a:t>
            </a:r>
            <a:r>
              <a:rPr lang="ru-RU" dirty="0">
                <a:solidFill>
                  <a:srgbClr val="000000"/>
                </a:solidFill>
                <a:latin typeface="Palatino Linotype" pitchFamily="18" charset="0"/>
              </a:rPr>
              <a:t> одна з одною, а значить </a:t>
            </a:r>
            <a:r>
              <a:rPr lang="ru-RU" dirty="0" err="1">
                <a:solidFill>
                  <a:srgbClr val="000000"/>
                </a:solidFill>
                <a:latin typeface="Palatino Linotype" pitchFamily="18" charset="0"/>
              </a:rPr>
              <a:t>швидкість</a:t>
            </a:r>
            <a:r>
              <a:rPr lang="ru-RU" dirty="0">
                <a:solidFill>
                  <a:srgbClr val="000000"/>
                </a:solidFill>
                <a:latin typeface="Palatino Linotype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Palatino Linotype" pitchFamily="18" charset="0"/>
              </a:rPr>
              <a:t>реакції</a:t>
            </a:r>
            <a:r>
              <a:rPr lang="ru-RU" dirty="0">
                <a:solidFill>
                  <a:srgbClr val="000000"/>
                </a:solidFill>
                <a:latin typeface="Palatino Linotype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Palatino Linotype" pitchFamily="18" charset="0"/>
              </a:rPr>
              <a:t>збільшується</a:t>
            </a:r>
            <a:r>
              <a:rPr lang="ru-RU" dirty="0">
                <a:solidFill>
                  <a:srgbClr val="000000"/>
                </a:solidFill>
                <a:latin typeface="Palatino Linotype" pitchFamily="18" charset="0"/>
              </a:rPr>
              <a:t>. </a:t>
            </a:r>
            <a:r>
              <a:rPr lang="ru-RU" dirty="0" err="1">
                <a:solidFill>
                  <a:srgbClr val="000000"/>
                </a:solidFill>
                <a:latin typeface="Palatino Linotype" pitchFamily="18" charset="0"/>
              </a:rPr>
              <a:t>Збільшити</a:t>
            </a:r>
            <a:r>
              <a:rPr lang="ru-RU" dirty="0">
                <a:solidFill>
                  <a:srgbClr val="000000"/>
                </a:solidFill>
                <a:latin typeface="Palatino Linotype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Palatino Linotype" pitchFamily="18" charset="0"/>
              </a:rPr>
              <a:t>площу</a:t>
            </a:r>
            <a:r>
              <a:rPr lang="ru-RU" dirty="0">
                <a:solidFill>
                  <a:srgbClr val="000000"/>
                </a:solidFill>
                <a:latin typeface="Palatino Linotype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Palatino Linotype" pitchFamily="18" charset="0"/>
              </a:rPr>
              <a:t>стикання</a:t>
            </a:r>
            <a:r>
              <a:rPr lang="ru-RU" dirty="0">
                <a:solidFill>
                  <a:srgbClr val="000000"/>
                </a:solidFill>
                <a:latin typeface="Palatino Linotype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Palatino Linotype" pitchFamily="18" charset="0"/>
              </a:rPr>
              <a:t>реагентів</a:t>
            </a:r>
            <a:r>
              <a:rPr lang="ru-RU" dirty="0">
                <a:solidFill>
                  <a:srgbClr val="000000"/>
                </a:solidFill>
                <a:latin typeface="Palatino Linotype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Palatino Linotype" pitchFamily="18" charset="0"/>
              </a:rPr>
              <a:t>можна</a:t>
            </a:r>
            <a:r>
              <a:rPr lang="ru-RU" dirty="0">
                <a:solidFill>
                  <a:srgbClr val="000000"/>
                </a:solidFill>
                <a:latin typeface="Palatino Linotype" pitchFamily="18" charset="0"/>
              </a:rPr>
              <a:t> за </a:t>
            </a:r>
            <a:r>
              <a:rPr lang="ru-RU" dirty="0" err="1">
                <a:solidFill>
                  <a:srgbClr val="000000"/>
                </a:solidFill>
                <a:latin typeface="Palatino Linotype" pitchFamily="18" charset="0"/>
              </a:rPr>
              <a:t>допомогою</a:t>
            </a:r>
            <a:r>
              <a:rPr lang="ru-RU" dirty="0">
                <a:solidFill>
                  <a:srgbClr val="000000"/>
                </a:solidFill>
                <a:latin typeface="Palatino Linotype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Palatino Linotype" pitchFamily="18" charset="0"/>
              </a:rPr>
              <a:t>збільшення</a:t>
            </a:r>
            <a:r>
              <a:rPr lang="ru-RU" dirty="0">
                <a:solidFill>
                  <a:srgbClr val="000000"/>
                </a:solidFill>
                <a:latin typeface="Palatino Linotype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Palatino Linotype" pitchFamily="18" charset="0"/>
              </a:rPr>
              <a:t>ступеня</a:t>
            </a:r>
            <a:r>
              <a:rPr lang="ru-RU" dirty="0">
                <a:solidFill>
                  <a:srgbClr val="000000"/>
                </a:solidFill>
                <a:latin typeface="Palatino Linotype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Palatino Linotype" pitchFamily="18" charset="0"/>
              </a:rPr>
              <a:t>подрібнення</a:t>
            </a:r>
            <a:r>
              <a:rPr lang="ru-RU" dirty="0">
                <a:solidFill>
                  <a:srgbClr val="000000"/>
                </a:solidFill>
                <a:latin typeface="Palatino Linotype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Palatino Linotype" pitchFamily="18" charset="0"/>
              </a:rPr>
              <a:t>речовин</a:t>
            </a:r>
            <a:r>
              <a:rPr lang="ru-RU" dirty="0">
                <a:solidFill>
                  <a:srgbClr val="000000"/>
                </a:solidFill>
                <a:latin typeface="Palatino Linotype" pitchFamily="18" charset="0"/>
              </a:rPr>
              <a:t>. </a:t>
            </a:r>
          </a:p>
        </p:txBody>
      </p:sp>
      <p:sp>
        <p:nvSpPr>
          <p:cNvPr id="187406" name="Text Box 14"/>
          <p:cNvSpPr txBox="1">
            <a:spLocks noChangeArrowheads="1"/>
          </p:cNvSpPr>
          <p:nvPr/>
        </p:nvSpPr>
        <p:spPr bwMode="auto">
          <a:xfrm>
            <a:off x="161130" y="2492896"/>
            <a:ext cx="8874919" cy="21390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900" dirty="0" err="1">
                <a:solidFill>
                  <a:srgbClr val="FF0000"/>
                </a:solidFill>
                <a:latin typeface="Palatino Linotype" pitchFamily="18" charset="0"/>
              </a:rPr>
              <a:t>Швидкість</a:t>
            </a:r>
            <a:r>
              <a:rPr lang="ru-RU" sz="1900" dirty="0">
                <a:solidFill>
                  <a:srgbClr val="FF0000"/>
                </a:solidFill>
                <a:latin typeface="Palatino Linotype" pitchFamily="18" charset="0"/>
              </a:rPr>
              <a:t> </a:t>
            </a:r>
            <a:r>
              <a:rPr lang="ru-RU" sz="1900" dirty="0" err="1">
                <a:solidFill>
                  <a:srgbClr val="FF0000"/>
                </a:solidFill>
                <a:latin typeface="Palatino Linotype" pitchFamily="18" charset="0"/>
              </a:rPr>
              <a:t>гетерогенної</a:t>
            </a:r>
            <a:r>
              <a:rPr lang="ru-RU" sz="1900" dirty="0">
                <a:solidFill>
                  <a:srgbClr val="FF0000"/>
                </a:solidFill>
                <a:latin typeface="Palatino Linotype" pitchFamily="18" charset="0"/>
              </a:rPr>
              <a:t> </a:t>
            </a:r>
            <a:r>
              <a:rPr lang="ru-RU" sz="1900" dirty="0" err="1">
                <a:solidFill>
                  <a:srgbClr val="FF0000"/>
                </a:solidFill>
                <a:latin typeface="Palatino Linotype" pitchFamily="18" charset="0"/>
              </a:rPr>
              <a:t>реакції</a:t>
            </a:r>
            <a:r>
              <a:rPr lang="ru-RU" sz="1900" dirty="0">
                <a:solidFill>
                  <a:srgbClr val="FF0000"/>
                </a:solidFill>
                <a:latin typeface="Palatino Linotype" pitchFamily="18" charset="0"/>
              </a:rPr>
              <a:t> </a:t>
            </a:r>
            <a:r>
              <a:rPr lang="ru-RU" sz="1900" dirty="0" err="1">
                <a:solidFill>
                  <a:srgbClr val="FF0000"/>
                </a:solidFill>
                <a:latin typeface="Palatino Linotype" pitchFamily="18" charset="0"/>
              </a:rPr>
              <a:t>залежить</a:t>
            </a:r>
            <a:r>
              <a:rPr lang="ru-RU" sz="1900" dirty="0">
                <a:solidFill>
                  <a:srgbClr val="FF0000"/>
                </a:solidFill>
                <a:latin typeface="Palatino Linotype" pitchFamily="18" charset="0"/>
              </a:rPr>
              <a:t> </a:t>
            </a:r>
            <a:r>
              <a:rPr lang="ru-RU" sz="1900" dirty="0" err="1">
                <a:solidFill>
                  <a:srgbClr val="FF0000"/>
                </a:solidFill>
                <a:latin typeface="Palatino Linotype" pitchFamily="18" charset="0"/>
              </a:rPr>
              <a:t>від</a:t>
            </a:r>
            <a:r>
              <a:rPr lang="ru-RU" sz="1900" dirty="0">
                <a:solidFill>
                  <a:srgbClr val="FF0000"/>
                </a:solidFill>
                <a:latin typeface="Palatino Linotype" pitchFamily="18" charset="0"/>
              </a:rPr>
              <a:t>: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1900" dirty="0">
                <a:solidFill>
                  <a:srgbClr val="000000"/>
                </a:solidFill>
                <a:latin typeface="Palatino Linotype" pitchFamily="18" charset="0"/>
              </a:rPr>
              <a:t>а) </a:t>
            </a:r>
            <a:r>
              <a:rPr lang="ru-RU" sz="1900" dirty="0" err="1">
                <a:solidFill>
                  <a:srgbClr val="000000"/>
                </a:solidFill>
                <a:latin typeface="Palatino Linotype" pitchFamily="18" charset="0"/>
              </a:rPr>
              <a:t>швидкості</a:t>
            </a:r>
            <a:r>
              <a:rPr lang="ru-RU" sz="1900" dirty="0">
                <a:solidFill>
                  <a:srgbClr val="000000"/>
                </a:solidFill>
                <a:latin typeface="Palatino Linotype" pitchFamily="18" charset="0"/>
              </a:rPr>
              <a:t> </a:t>
            </a:r>
            <a:r>
              <a:rPr lang="ru-RU" sz="1900" dirty="0" err="1">
                <a:solidFill>
                  <a:srgbClr val="000000"/>
                </a:solidFill>
                <a:latin typeface="Palatino Linotype" pitchFamily="18" charset="0"/>
              </a:rPr>
              <a:t>підведення</a:t>
            </a:r>
            <a:r>
              <a:rPr lang="ru-RU" sz="1900" dirty="0">
                <a:solidFill>
                  <a:srgbClr val="000000"/>
                </a:solidFill>
                <a:latin typeface="Palatino Linotype" pitchFamily="18" charset="0"/>
              </a:rPr>
              <a:t> </a:t>
            </a:r>
            <a:r>
              <a:rPr lang="ru-RU" sz="1900" dirty="0" err="1">
                <a:solidFill>
                  <a:srgbClr val="000000"/>
                </a:solidFill>
                <a:latin typeface="Palatino Linotype" pitchFamily="18" charset="0"/>
              </a:rPr>
              <a:t>реагентів</a:t>
            </a:r>
            <a:r>
              <a:rPr lang="ru-RU" sz="1900" dirty="0">
                <a:solidFill>
                  <a:srgbClr val="000000"/>
                </a:solidFill>
                <a:latin typeface="Palatino Linotype" pitchFamily="18" charset="0"/>
              </a:rPr>
              <a:t> до </a:t>
            </a:r>
            <a:r>
              <a:rPr lang="ru-RU" sz="1900" dirty="0" err="1">
                <a:solidFill>
                  <a:srgbClr val="000000"/>
                </a:solidFill>
                <a:latin typeface="Palatino Linotype" pitchFamily="18" charset="0"/>
              </a:rPr>
              <a:t>межі</a:t>
            </a:r>
            <a:r>
              <a:rPr lang="ru-RU" sz="1900" dirty="0">
                <a:solidFill>
                  <a:srgbClr val="000000"/>
                </a:solidFill>
                <a:latin typeface="Palatino Linotype" pitchFamily="18" charset="0"/>
              </a:rPr>
              <a:t> </a:t>
            </a:r>
            <a:r>
              <a:rPr lang="ru-RU" sz="1900" dirty="0" err="1">
                <a:solidFill>
                  <a:srgbClr val="000000"/>
                </a:solidFill>
                <a:latin typeface="Palatino Linotype" pitchFamily="18" charset="0"/>
              </a:rPr>
              <a:t>розділу</a:t>
            </a:r>
            <a:r>
              <a:rPr lang="ru-RU" sz="1900" dirty="0">
                <a:solidFill>
                  <a:srgbClr val="000000"/>
                </a:solidFill>
                <a:latin typeface="Palatino Linotype" pitchFamily="18" charset="0"/>
              </a:rPr>
              <a:t> фаз;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1900" dirty="0">
                <a:solidFill>
                  <a:srgbClr val="000000"/>
                </a:solidFill>
                <a:latin typeface="Palatino Linotype" pitchFamily="18" charset="0"/>
              </a:rPr>
              <a:t>б) </a:t>
            </a:r>
            <a:r>
              <a:rPr lang="ru-RU" sz="1900" dirty="0" err="1">
                <a:solidFill>
                  <a:srgbClr val="000000"/>
                </a:solidFill>
                <a:latin typeface="Palatino Linotype" pitchFamily="18" charset="0"/>
              </a:rPr>
              <a:t>швидкості</a:t>
            </a:r>
            <a:r>
              <a:rPr lang="ru-RU" sz="1900" dirty="0">
                <a:solidFill>
                  <a:srgbClr val="000000"/>
                </a:solidFill>
                <a:latin typeface="Palatino Linotype" pitchFamily="18" charset="0"/>
              </a:rPr>
              <a:t> </a:t>
            </a:r>
            <a:r>
              <a:rPr lang="ru-RU" sz="1900" dirty="0" err="1">
                <a:solidFill>
                  <a:srgbClr val="000000"/>
                </a:solidFill>
                <a:latin typeface="Palatino Linotype" pitchFamily="18" charset="0"/>
              </a:rPr>
              <a:t>реакції</a:t>
            </a:r>
            <a:r>
              <a:rPr lang="ru-RU" sz="1900" dirty="0">
                <a:solidFill>
                  <a:srgbClr val="000000"/>
                </a:solidFill>
                <a:latin typeface="Palatino Linotype" pitchFamily="18" charset="0"/>
              </a:rPr>
              <a:t> на </a:t>
            </a:r>
            <a:r>
              <a:rPr lang="ru-RU" sz="1900" dirty="0" err="1">
                <a:solidFill>
                  <a:srgbClr val="000000"/>
                </a:solidFill>
                <a:latin typeface="Palatino Linotype" pitchFamily="18" charset="0"/>
              </a:rPr>
              <a:t>поверхні</a:t>
            </a:r>
            <a:r>
              <a:rPr lang="ru-RU" sz="1900" dirty="0">
                <a:solidFill>
                  <a:srgbClr val="000000"/>
                </a:solidFill>
                <a:latin typeface="Palatino Linotype" pitchFamily="18" charset="0"/>
              </a:rPr>
              <a:t> </a:t>
            </a:r>
            <a:r>
              <a:rPr lang="ru-RU" sz="1900" dirty="0" err="1">
                <a:solidFill>
                  <a:srgbClr val="000000"/>
                </a:solidFill>
                <a:latin typeface="Palatino Linotype" pitchFamily="18" charset="0"/>
              </a:rPr>
              <a:t>розділу</a:t>
            </a:r>
            <a:r>
              <a:rPr lang="ru-RU" sz="1900" dirty="0">
                <a:solidFill>
                  <a:srgbClr val="000000"/>
                </a:solidFill>
                <a:latin typeface="Palatino Linotype" pitchFamily="18" charset="0"/>
              </a:rPr>
              <a:t> фаз, яка </a:t>
            </a:r>
            <a:r>
              <a:rPr lang="ru-RU" sz="1900" dirty="0" err="1">
                <a:solidFill>
                  <a:srgbClr val="000000"/>
                </a:solidFill>
                <a:latin typeface="Palatino Linotype" pitchFamily="18" charset="0"/>
              </a:rPr>
              <a:t>залежить</a:t>
            </a:r>
            <a:r>
              <a:rPr lang="ru-RU" sz="1900" dirty="0">
                <a:solidFill>
                  <a:srgbClr val="000000"/>
                </a:solidFill>
                <a:latin typeface="Palatino Linotype" pitchFamily="18" charset="0"/>
              </a:rPr>
              <a:t> </a:t>
            </a:r>
            <a:r>
              <a:rPr lang="ru-RU" sz="1900" dirty="0" err="1">
                <a:solidFill>
                  <a:srgbClr val="000000"/>
                </a:solidFill>
                <a:latin typeface="Palatino Linotype" pitchFamily="18" charset="0"/>
              </a:rPr>
              <a:t>від</a:t>
            </a:r>
            <a:r>
              <a:rPr lang="ru-RU" sz="1900" dirty="0">
                <a:solidFill>
                  <a:srgbClr val="000000"/>
                </a:solidFill>
                <a:latin typeface="Palatino Linotype" pitchFamily="18" charset="0"/>
              </a:rPr>
              <a:t> </a:t>
            </a:r>
            <a:r>
              <a:rPr lang="ru-RU" sz="1900" dirty="0" err="1">
                <a:solidFill>
                  <a:srgbClr val="000000"/>
                </a:solidFill>
                <a:latin typeface="Palatino Linotype" pitchFamily="18" charset="0"/>
              </a:rPr>
              <a:t>площі</a:t>
            </a:r>
            <a:r>
              <a:rPr lang="ru-RU" sz="1900" dirty="0">
                <a:solidFill>
                  <a:srgbClr val="000000"/>
                </a:solidFill>
                <a:latin typeface="Palatino Linotype" pitchFamily="18" charset="0"/>
              </a:rPr>
              <a:t> </a:t>
            </a:r>
            <a:r>
              <a:rPr lang="ru-RU" sz="1900" dirty="0" err="1">
                <a:solidFill>
                  <a:srgbClr val="000000"/>
                </a:solidFill>
                <a:latin typeface="Palatino Linotype" pitchFamily="18" charset="0"/>
              </a:rPr>
              <a:t>цієї</a:t>
            </a:r>
            <a:r>
              <a:rPr lang="ru-RU" sz="1900" dirty="0">
                <a:solidFill>
                  <a:srgbClr val="000000"/>
                </a:solidFill>
                <a:latin typeface="Palatino Linotype" pitchFamily="18" charset="0"/>
              </a:rPr>
              <a:t> </a:t>
            </a:r>
            <a:r>
              <a:rPr lang="ru-RU" sz="1900" dirty="0" err="1">
                <a:solidFill>
                  <a:srgbClr val="000000"/>
                </a:solidFill>
                <a:latin typeface="Palatino Linotype" pitchFamily="18" charset="0"/>
              </a:rPr>
              <a:t>поверхні</a:t>
            </a:r>
            <a:r>
              <a:rPr lang="ru-RU" sz="1900" dirty="0">
                <a:solidFill>
                  <a:srgbClr val="000000"/>
                </a:solidFill>
                <a:latin typeface="Palatino Linotype" pitchFamily="18" charset="0"/>
              </a:rPr>
              <a:t>;</a:t>
            </a:r>
            <a:br>
              <a:rPr lang="ru-RU" sz="1900" dirty="0">
                <a:solidFill>
                  <a:srgbClr val="000000"/>
                </a:solidFill>
                <a:latin typeface="Palatino Linotype" pitchFamily="18" charset="0"/>
              </a:rPr>
            </a:br>
            <a:r>
              <a:rPr lang="ru-RU" sz="1900" dirty="0">
                <a:solidFill>
                  <a:srgbClr val="000000"/>
                </a:solidFill>
                <a:latin typeface="Palatino Linotype" pitchFamily="18" charset="0"/>
              </a:rPr>
              <a:t>в) </a:t>
            </a:r>
            <a:r>
              <a:rPr lang="ru-RU" sz="1900" dirty="0" err="1">
                <a:solidFill>
                  <a:srgbClr val="000000"/>
                </a:solidFill>
                <a:latin typeface="Palatino Linotype" pitchFamily="18" charset="0"/>
              </a:rPr>
              <a:t>швидкості</a:t>
            </a:r>
            <a:r>
              <a:rPr lang="ru-RU" sz="1900" dirty="0">
                <a:solidFill>
                  <a:srgbClr val="000000"/>
                </a:solidFill>
                <a:latin typeface="Palatino Linotype" pitchFamily="18" charset="0"/>
              </a:rPr>
              <a:t> </a:t>
            </a:r>
            <a:r>
              <a:rPr lang="ru-RU" sz="1900" dirty="0" err="1">
                <a:solidFill>
                  <a:srgbClr val="000000"/>
                </a:solidFill>
                <a:latin typeface="Palatino Linotype" pitchFamily="18" charset="0"/>
              </a:rPr>
              <a:t>відведення</a:t>
            </a:r>
            <a:r>
              <a:rPr lang="ru-RU" sz="1900" dirty="0">
                <a:solidFill>
                  <a:srgbClr val="000000"/>
                </a:solidFill>
                <a:latin typeface="Palatino Linotype" pitchFamily="18" charset="0"/>
              </a:rPr>
              <a:t> </a:t>
            </a:r>
            <a:r>
              <a:rPr lang="ru-RU" sz="1900" dirty="0" err="1">
                <a:solidFill>
                  <a:srgbClr val="000000"/>
                </a:solidFill>
                <a:latin typeface="Palatino Linotype" pitchFamily="18" charset="0"/>
              </a:rPr>
              <a:t>продуктів</a:t>
            </a:r>
            <a:r>
              <a:rPr lang="ru-RU" sz="1900" dirty="0">
                <a:solidFill>
                  <a:srgbClr val="000000"/>
                </a:solidFill>
                <a:latin typeface="Palatino Linotype" pitchFamily="18" charset="0"/>
              </a:rPr>
              <a:t> </a:t>
            </a:r>
            <a:r>
              <a:rPr lang="ru-RU" sz="1900" dirty="0" err="1">
                <a:solidFill>
                  <a:srgbClr val="000000"/>
                </a:solidFill>
                <a:latin typeface="Palatino Linotype" pitchFamily="18" charset="0"/>
              </a:rPr>
              <a:t>реакції</a:t>
            </a:r>
            <a:r>
              <a:rPr lang="ru-RU" sz="1900" dirty="0">
                <a:solidFill>
                  <a:srgbClr val="000000"/>
                </a:solidFill>
                <a:latin typeface="Palatino Linotype" pitchFamily="18" charset="0"/>
              </a:rPr>
              <a:t> </a:t>
            </a:r>
            <a:r>
              <a:rPr lang="ru-RU" sz="1900" dirty="0" err="1">
                <a:solidFill>
                  <a:srgbClr val="000000"/>
                </a:solidFill>
                <a:latin typeface="Palatino Linotype" pitchFamily="18" charset="0"/>
              </a:rPr>
              <a:t>від</a:t>
            </a:r>
            <a:r>
              <a:rPr lang="ru-RU" sz="1900" dirty="0">
                <a:solidFill>
                  <a:srgbClr val="000000"/>
                </a:solidFill>
                <a:latin typeface="Palatino Linotype" pitchFamily="18" charset="0"/>
              </a:rPr>
              <a:t> </a:t>
            </a:r>
            <a:r>
              <a:rPr lang="ru-RU" sz="1900" dirty="0" err="1">
                <a:solidFill>
                  <a:srgbClr val="000000"/>
                </a:solidFill>
                <a:latin typeface="Palatino Linotype" pitchFamily="18" charset="0"/>
              </a:rPr>
              <a:t>межі</a:t>
            </a:r>
            <a:r>
              <a:rPr lang="ru-RU" sz="1900" dirty="0">
                <a:solidFill>
                  <a:srgbClr val="000000"/>
                </a:solidFill>
                <a:latin typeface="Palatino Linotype" pitchFamily="18" charset="0"/>
              </a:rPr>
              <a:t> </a:t>
            </a:r>
            <a:r>
              <a:rPr lang="ru-RU" sz="1900" dirty="0" err="1">
                <a:solidFill>
                  <a:srgbClr val="000000"/>
                </a:solidFill>
                <a:latin typeface="Palatino Linotype" pitchFamily="18" charset="0"/>
              </a:rPr>
              <a:t>розділу</a:t>
            </a:r>
            <a:r>
              <a:rPr lang="ru-RU" sz="1900" dirty="0">
                <a:solidFill>
                  <a:srgbClr val="000000"/>
                </a:solidFill>
                <a:latin typeface="Palatino Linotype" pitchFamily="18" charset="0"/>
              </a:rPr>
              <a:t> фаз.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1900" dirty="0">
                <a:solidFill>
                  <a:srgbClr val="000000"/>
                </a:solidFill>
                <a:latin typeface="Palatino Linotype" pitchFamily="18" charset="0"/>
              </a:rPr>
              <a:t>	</a:t>
            </a:r>
            <a:r>
              <a:rPr lang="ru-RU" sz="1900" dirty="0" err="1">
                <a:latin typeface="Palatino Linotype" pitchFamily="18" charset="0"/>
              </a:rPr>
              <a:t>Стадія</a:t>
            </a:r>
            <a:r>
              <a:rPr lang="ru-RU" sz="1900" dirty="0">
                <a:latin typeface="Palatino Linotype" pitchFamily="18" charset="0"/>
              </a:rPr>
              <a:t>, яка </a:t>
            </a:r>
            <a:r>
              <a:rPr lang="ru-RU" sz="1900" dirty="0" err="1">
                <a:latin typeface="Palatino Linotype" pitchFamily="18" charset="0"/>
              </a:rPr>
              <a:t>протікає</a:t>
            </a:r>
            <a:r>
              <a:rPr lang="ru-RU" sz="1900" dirty="0">
                <a:latin typeface="Palatino Linotype" pitchFamily="18" charset="0"/>
              </a:rPr>
              <a:t> </a:t>
            </a:r>
            <a:r>
              <a:rPr lang="ru-RU" sz="1900" dirty="0" err="1">
                <a:latin typeface="Palatino Linotype" pitchFamily="18" charset="0"/>
              </a:rPr>
              <a:t>найбільш</a:t>
            </a:r>
            <a:r>
              <a:rPr lang="ru-RU" sz="1900" dirty="0">
                <a:latin typeface="Palatino Linotype" pitchFamily="18" charset="0"/>
              </a:rPr>
              <a:t> </a:t>
            </a:r>
            <a:r>
              <a:rPr lang="ru-RU" sz="1900" dirty="0" err="1">
                <a:latin typeface="Palatino Linotype" pitchFamily="18" charset="0"/>
              </a:rPr>
              <a:t>повільно</a:t>
            </a:r>
            <a:r>
              <a:rPr lang="ru-RU" sz="1900" dirty="0">
                <a:latin typeface="Palatino Linotype" pitchFamily="18" charset="0"/>
              </a:rPr>
              <a:t>, </a:t>
            </a:r>
            <a:r>
              <a:rPr lang="ru-RU" sz="1900" b="1" dirty="0" err="1">
                <a:latin typeface="Palatino Linotype" pitchFamily="18" charset="0"/>
              </a:rPr>
              <a:t>називається</a:t>
            </a:r>
            <a:r>
              <a:rPr lang="ru-RU" sz="1900" b="1" dirty="0">
                <a:latin typeface="Palatino Linotype" pitchFamily="18" charset="0"/>
              </a:rPr>
              <a:t> </a:t>
            </a:r>
            <a:r>
              <a:rPr lang="ru-RU" sz="1900" b="1" dirty="0" err="1">
                <a:latin typeface="Palatino Linotype" pitchFamily="18" charset="0"/>
              </a:rPr>
              <a:t>лімітуючою</a:t>
            </a:r>
            <a:r>
              <a:rPr lang="ru-RU" sz="1900" b="1" dirty="0">
                <a:latin typeface="Palatino Linotype" pitchFamily="18" charset="0"/>
              </a:rPr>
              <a:t> - </a:t>
            </a:r>
            <a:r>
              <a:rPr lang="ru-RU" sz="1900" dirty="0" err="1">
                <a:latin typeface="Palatino Linotype" pitchFamily="18" charset="0"/>
              </a:rPr>
              <a:t>саме</a:t>
            </a:r>
            <a:r>
              <a:rPr lang="ru-RU" sz="1900" dirty="0">
                <a:latin typeface="Palatino Linotype" pitchFamily="18" charset="0"/>
              </a:rPr>
              <a:t> вона </a:t>
            </a:r>
            <a:r>
              <a:rPr lang="ru-RU" sz="1900" dirty="0" err="1">
                <a:latin typeface="Palatino Linotype" pitchFamily="18" charset="0"/>
              </a:rPr>
              <a:t>визначає</a:t>
            </a:r>
            <a:r>
              <a:rPr lang="ru-RU" sz="1900" dirty="0">
                <a:latin typeface="Palatino Linotype" pitchFamily="18" charset="0"/>
              </a:rPr>
              <a:t> </a:t>
            </a:r>
            <a:r>
              <a:rPr lang="ru-RU" sz="1900" dirty="0" err="1">
                <a:latin typeface="Palatino Linotype" pitchFamily="18" charset="0"/>
              </a:rPr>
              <a:t>швидкість</a:t>
            </a:r>
            <a:r>
              <a:rPr lang="ru-RU" sz="1900" dirty="0">
                <a:latin typeface="Palatino Linotype" pitchFamily="18" charset="0"/>
              </a:rPr>
              <a:t> </a:t>
            </a:r>
            <a:r>
              <a:rPr lang="ru-RU" sz="1900" dirty="0" err="1">
                <a:latin typeface="Palatino Linotype" pitchFamily="18" charset="0"/>
              </a:rPr>
              <a:t>реакції</a:t>
            </a:r>
            <a:r>
              <a:rPr lang="ru-RU" sz="1900" dirty="0">
                <a:latin typeface="Palatino Linotype" pitchFamily="18" charset="0"/>
              </a:rPr>
              <a:t> в </a:t>
            </a:r>
            <a:r>
              <a:rPr lang="ru-RU" sz="1900" dirty="0" err="1">
                <a:latin typeface="Palatino Linotype" pitchFamily="18" charset="0"/>
              </a:rPr>
              <a:t>цілому</a:t>
            </a:r>
            <a:r>
              <a:rPr lang="ru-RU" sz="1900" dirty="0">
                <a:latin typeface="Palatino Linotype" pitchFamily="18" charset="0"/>
              </a:rPr>
              <a:t>.</a:t>
            </a:r>
          </a:p>
        </p:txBody>
      </p:sp>
      <p:sp>
        <p:nvSpPr>
          <p:cNvPr id="187407" name="AutoShape 15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748713" y="6453188"/>
            <a:ext cx="287337" cy="288925"/>
          </a:xfrm>
          <a:prstGeom prst="actionButtonHome">
            <a:avLst/>
          </a:prstGeom>
          <a:solidFill>
            <a:srgbClr val="FFFF00"/>
          </a:solidFill>
          <a:ln w="9525">
            <a:solidFill>
              <a:srgbClr val="CC99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06071953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0174" y="134076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uk-UA" b="1" dirty="0">
                <a:solidFill>
                  <a:srgbClr val="FF0000"/>
                </a:solidFill>
              </a:rPr>
              <a:t>СРС</a:t>
            </a:r>
            <a:br>
              <a:rPr lang="uk-UA" b="1" dirty="0">
                <a:solidFill>
                  <a:srgbClr val="FF0000"/>
                </a:solidFill>
              </a:rPr>
            </a:br>
            <a:r>
              <a:rPr lang="uk-UA" dirty="0"/>
              <a:t/>
            </a:r>
            <a:br>
              <a:rPr lang="uk-UA" dirty="0"/>
            </a:br>
            <a:r>
              <a:rPr lang="uk-UA" dirty="0"/>
              <a:t>ХІМІЧНА РІВНОВАГА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2132856"/>
            <a:ext cx="8229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uk-UA" dirty="0"/>
          </a:p>
          <a:p>
            <a:pPr>
              <a:buFontTx/>
              <a:buChar char="-"/>
            </a:pPr>
            <a:endParaRPr lang="uk-UA" dirty="0"/>
          </a:p>
          <a:p>
            <a:pPr>
              <a:buFontTx/>
              <a:buChar char="-"/>
            </a:pPr>
            <a:endParaRPr lang="uk-UA" dirty="0"/>
          </a:p>
          <a:p>
            <a:pPr marL="0" indent="0" algn="ctr">
              <a:buNone/>
            </a:pPr>
            <a:r>
              <a:rPr lang="uk-UA" i="1" dirty="0"/>
              <a:t>Дякуємо за увагу!</a:t>
            </a:r>
            <a:endParaRPr lang="ru-RU" i="1" dirty="0"/>
          </a:p>
        </p:txBody>
      </p:sp>
    </p:spTree>
    <p:extLst>
      <p:ext uri="{BB962C8B-B14F-4D97-AF65-F5344CB8AC3E}">
        <p14:creationId xmlns:p14="http://schemas.microsoft.com/office/powerpoint/2010/main" val="14306029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547813" y="1125538"/>
            <a:ext cx="6400800" cy="720725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endParaRPr lang="ru-RU" sz="800"/>
          </a:p>
          <a:p>
            <a:pPr eaLnBrk="1" hangingPunct="1">
              <a:lnSpc>
                <a:spcPct val="80000"/>
              </a:lnSpc>
            </a:pPr>
            <a:endParaRPr lang="ru-RU" sz="1800"/>
          </a:p>
          <a:p>
            <a:pPr eaLnBrk="1" hangingPunct="1">
              <a:lnSpc>
                <a:spcPct val="80000"/>
              </a:lnSpc>
            </a:pPr>
            <a:endParaRPr lang="ru-RU" sz="800"/>
          </a:p>
          <a:p>
            <a:pPr eaLnBrk="1" hangingPunct="1">
              <a:lnSpc>
                <a:spcPct val="80000"/>
              </a:lnSpc>
            </a:pPr>
            <a:endParaRPr lang="ru-RU" sz="800"/>
          </a:p>
          <a:p>
            <a:pPr eaLnBrk="1" hangingPunct="1">
              <a:lnSpc>
                <a:spcPct val="80000"/>
              </a:lnSpc>
            </a:pPr>
            <a:endParaRPr lang="ru-RU" sz="1800"/>
          </a:p>
          <a:p>
            <a:pPr eaLnBrk="1" hangingPunct="1">
              <a:lnSpc>
                <a:spcPct val="80000"/>
              </a:lnSpc>
            </a:pPr>
            <a:endParaRPr lang="ru-RU" sz="1800"/>
          </a:p>
          <a:p>
            <a:pPr eaLnBrk="1" hangingPunct="1">
              <a:lnSpc>
                <a:spcPct val="80000"/>
              </a:lnSpc>
            </a:pPr>
            <a:endParaRPr lang="ru-RU" sz="1800"/>
          </a:p>
          <a:p>
            <a:pPr eaLnBrk="1" hangingPunct="1">
              <a:lnSpc>
                <a:spcPct val="80000"/>
              </a:lnSpc>
            </a:pPr>
            <a:endParaRPr lang="ru-RU" sz="1800"/>
          </a:p>
        </p:txBody>
      </p:sp>
      <p:sp>
        <p:nvSpPr>
          <p:cNvPr id="30722" name="Text Box 3"/>
          <p:cNvSpPr txBox="1">
            <a:spLocks noChangeArrowheads="1"/>
          </p:cNvSpPr>
          <p:nvPr/>
        </p:nvSpPr>
        <p:spPr bwMode="auto">
          <a:xfrm>
            <a:off x="755650" y="2708275"/>
            <a:ext cx="7848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30723" name="Text Box 6"/>
          <p:cNvSpPr txBox="1">
            <a:spLocks noChangeArrowheads="1"/>
          </p:cNvSpPr>
          <p:nvPr/>
        </p:nvSpPr>
        <p:spPr bwMode="auto">
          <a:xfrm>
            <a:off x="3924300" y="1844675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30724" name="Text Box 7"/>
          <p:cNvSpPr txBox="1">
            <a:spLocks noChangeArrowheads="1"/>
          </p:cNvSpPr>
          <p:nvPr/>
        </p:nvSpPr>
        <p:spPr bwMode="auto">
          <a:xfrm>
            <a:off x="2555875" y="1484313"/>
            <a:ext cx="396081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30725" name="Text Box 9"/>
          <p:cNvSpPr txBox="1">
            <a:spLocks noChangeArrowheads="1"/>
          </p:cNvSpPr>
          <p:nvPr/>
        </p:nvSpPr>
        <p:spPr bwMode="auto">
          <a:xfrm>
            <a:off x="-31750" y="0"/>
            <a:ext cx="9037638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dirty="0">
                <a:solidFill>
                  <a:srgbClr val="C00000"/>
                </a:solidFill>
              </a:rPr>
              <a:t> </a:t>
            </a:r>
            <a:r>
              <a:rPr lang="ru-RU" b="1" dirty="0">
                <a:solidFill>
                  <a:srgbClr val="C00000"/>
                </a:solidFill>
              </a:rPr>
              <a:t>СИСТЕМИ ПОДІЛЯЮТЬСЯ НА :</a:t>
            </a:r>
          </a:p>
          <a:p>
            <a:r>
              <a:rPr lang="ru-RU" b="1" dirty="0">
                <a:solidFill>
                  <a:srgbClr val="C00000"/>
                </a:solidFill>
              </a:rPr>
              <a:t>- </a:t>
            </a:r>
            <a:r>
              <a:rPr lang="ru-RU" b="1" i="1" dirty="0" err="1">
                <a:solidFill>
                  <a:srgbClr val="C00000"/>
                </a:solidFill>
              </a:rPr>
              <a:t>простіе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dirty="0"/>
              <a:t>(</a:t>
            </a:r>
            <a:r>
              <a:rPr lang="ru-RU" dirty="0" err="1"/>
              <a:t>хімічно</a:t>
            </a:r>
            <a:r>
              <a:rPr lang="ru-RU" dirty="0"/>
              <a:t> </a:t>
            </a:r>
            <a:r>
              <a:rPr lang="ru-RU" dirty="0" err="1"/>
              <a:t>однорідні</a:t>
            </a:r>
            <a:r>
              <a:rPr lang="ru-RU" dirty="0"/>
              <a:t>);</a:t>
            </a:r>
          </a:p>
          <a:p>
            <a:r>
              <a:rPr lang="ru-RU" b="1" dirty="0">
                <a:solidFill>
                  <a:srgbClr val="C00000"/>
                </a:solidFill>
              </a:rPr>
              <a:t>- </a:t>
            </a:r>
            <a:r>
              <a:rPr lang="ru-RU" b="1" i="1" dirty="0" err="1">
                <a:solidFill>
                  <a:srgbClr val="C00000"/>
                </a:solidFill>
              </a:rPr>
              <a:t>складні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dirty="0">
                <a:solidFill>
                  <a:schemeClr val="accent2"/>
                </a:solidFill>
              </a:rPr>
              <a:t>(</a:t>
            </a:r>
            <a:r>
              <a:rPr lang="ru-RU" dirty="0" err="1"/>
              <a:t>хімічно</a:t>
            </a:r>
            <a:r>
              <a:rPr lang="ru-RU" dirty="0"/>
              <a:t> </a:t>
            </a:r>
            <a:r>
              <a:rPr lang="ru-RU" dirty="0" err="1"/>
              <a:t>неоднорідні</a:t>
            </a:r>
            <a:r>
              <a:rPr lang="ru-RU" dirty="0"/>
              <a:t>);</a:t>
            </a:r>
          </a:p>
          <a:p>
            <a:r>
              <a:rPr lang="ru-RU" b="1" i="1" dirty="0">
                <a:solidFill>
                  <a:srgbClr val="C00000"/>
                </a:solidFill>
              </a:rPr>
              <a:t>- </a:t>
            </a:r>
            <a:r>
              <a:rPr lang="ru-RU" b="1" i="1" dirty="0" err="1">
                <a:solidFill>
                  <a:srgbClr val="C00000"/>
                </a:solidFill>
              </a:rPr>
              <a:t>гомогенні</a:t>
            </a:r>
            <a:r>
              <a:rPr lang="ru-RU" b="1" i="1" dirty="0">
                <a:solidFill>
                  <a:srgbClr val="C00000"/>
                </a:solidFill>
              </a:rPr>
              <a:t> </a:t>
            </a:r>
            <a:r>
              <a:rPr lang="ru-RU" dirty="0"/>
              <a:t>(</a:t>
            </a:r>
            <a:r>
              <a:rPr lang="ru-RU" dirty="0" err="1"/>
              <a:t>фізично</a:t>
            </a:r>
            <a:r>
              <a:rPr lang="ru-RU" dirty="0"/>
              <a:t> </a:t>
            </a:r>
            <a:r>
              <a:rPr lang="ru-RU" dirty="0" err="1"/>
              <a:t>однорідні</a:t>
            </a:r>
            <a:r>
              <a:rPr lang="ru-RU" dirty="0"/>
              <a:t>, </a:t>
            </a:r>
            <a:r>
              <a:rPr lang="ru-RU" dirty="0" err="1"/>
              <a:t>компоненти</a:t>
            </a:r>
            <a:r>
              <a:rPr lang="ru-RU" dirty="0"/>
              <a:t> </a:t>
            </a:r>
            <a:r>
              <a:rPr lang="ru-RU" dirty="0" err="1"/>
              <a:t>знаходяться</a:t>
            </a:r>
            <a:r>
              <a:rPr lang="ru-RU" dirty="0"/>
              <a:t> в </a:t>
            </a:r>
            <a:r>
              <a:rPr lang="ru-RU" dirty="0" err="1"/>
              <a:t>одній</a:t>
            </a:r>
            <a:r>
              <a:rPr lang="ru-RU" dirty="0"/>
              <a:t> </a:t>
            </a:r>
            <a:r>
              <a:rPr lang="ru-RU" dirty="0" err="1"/>
              <a:t>фазі</a:t>
            </a:r>
            <a:r>
              <a:rPr lang="ru-RU" dirty="0"/>
              <a:t>, </a:t>
            </a:r>
            <a:r>
              <a:rPr lang="ru-RU" dirty="0" err="1"/>
              <a:t>поверхня</a:t>
            </a:r>
            <a:r>
              <a:rPr lang="ru-RU" dirty="0"/>
              <a:t> </a:t>
            </a:r>
            <a:r>
              <a:rPr lang="ru-RU" dirty="0" err="1"/>
              <a:t>розділу</a:t>
            </a:r>
            <a:r>
              <a:rPr lang="ru-RU" dirty="0"/>
              <a:t> фаз </a:t>
            </a:r>
            <a:r>
              <a:rPr lang="ru-RU" dirty="0" err="1"/>
              <a:t>відсутній</a:t>
            </a:r>
            <a:r>
              <a:rPr lang="ru-RU" dirty="0"/>
              <a:t>)</a:t>
            </a:r>
          </a:p>
          <a:p>
            <a:r>
              <a:rPr lang="ru-RU" b="1" dirty="0">
                <a:solidFill>
                  <a:srgbClr val="C00000"/>
                </a:solidFill>
              </a:rPr>
              <a:t>- </a:t>
            </a:r>
            <a:r>
              <a:rPr lang="ru-RU" b="1" i="1" dirty="0" err="1">
                <a:solidFill>
                  <a:srgbClr val="C00000"/>
                </a:solidFill>
              </a:rPr>
              <a:t>гетерогенні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dirty="0"/>
              <a:t>(</a:t>
            </a:r>
            <a:r>
              <a:rPr lang="ru-RU" dirty="0" err="1"/>
              <a:t>фізично</a:t>
            </a:r>
            <a:r>
              <a:rPr lang="ru-RU" dirty="0"/>
              <a:t> </a:t>
            </a:r>
            <a:r>
              <a:rPr lang="ru-RU" dirty="0" err="1"/>
              <a:t>неоднорідні</a:t>
            </a:r>
            <a:r>
              <a:rPr lang="ru-RU" dirty="0"/>
              <a:t>, </a:t>
            </a:r>
            <a:r>
              <a:rPr lang="ru-RU" dirty="0" err="1"/>
              <a:t>складаються</a:t>
            </a:r>
            <a:r>
              <a:rPr lang="ru-RU" dirty="0"/>
              <a:t> з </a:t>
            </a:r>
            <a:r>
              <a:rPr lang="ru-RU" dirty="0" err="1"/>
              <a:t>декількох</a:t>
            </a:r>
            <a:r>
              <a:rPr lang="ru-RU" dirty="0"/>
              <a:t> фаз).</a:t>
            </a:r>
          </a:p>
          <a:p>
            <a:pPr>
              <a:spcBef>
                <a:spcPct val="50000"/>
              </a:spcBef>
            </a:pPr>
            <a:r>
              <a:rPr lang="ru-RU" b="1" dirty="0">
                <a:solidFill>
                  <a:srgbClr val="C00000"/>
                </a:solidFill>
              </a:rPr>
              <a:t>ФАЗА - </a:t>
            </a:r>
            <a:r>
              <a:rPr lang="ru-RU" b="1" dirty="0" err="1"/>
              <a:t>частина</a:t>
            </a:r>
            <a:r>
              <a:rPr lang="ru-RU" b="1" dirty="0"/>
              <a:t> </a:t>
            </a:r>
            <a:r>
              <a:rPr lang="ru-RU" b="1" dirty="0" err="1"/>
              <a:t>системи</a:t>
            </a:r>
            <a:r>
              <a:rPr lang="ru-RU" b="1" dirty="0"/>
              <a:t> з </a:t>
            </a:r>
            <a:r>
              <a:rPr lang="ru-RU" b="1" dirty="0" err="1"/>
              <a:t>однаковими</a:t>
            </a:r>
            <a:r>
              <a:rPr lang="ru-RU" b="1" dirty="0"/>
              <a:t> </a:t>
            </a:r>
            <a:r>
              <a:rPr lang="ru-RU" b="1" dirty="0" err="1"/>
              <a:t>агрегатними</a:t>
            </a:r>
            <a:r>
              <a:rPr lang="ru-RU" b="1" dirty="0"/>
              <a:t> станами, </a:t>
            </a:r>
            <a:r>
              <a:rPr lang="ru-RU" b="1" dirty="0" err="1"/>
              <a:t>фізичними</a:t>
            </a:r>
            <a:r>
              <a:rPr lang="ru-RU" b="1" dirty="0"/>
              <a:t>, </a:t>
            </a:r>
            <a:r>
              <a:rPr lang="ru-RU" b="1" dirty="0" err="1"/>
              <a:t>хімічними</a:t>
            </a:r>
            <a:r>
              <a:rPr lang="ru-RU" b="1" dirty="0"/>
              <a:t> і т/д </a:t>
            </a:r>
            <a:r>
              <a:rPr lang="ru-RU" b="1" dirty="0" err="1"/>
              <a:t>властивостями</a:t>
            </a:r>
            <a:r>
              <a:rPr lang="ru-RU" b="1" dirty="0"/>
              <a:t>.</a:t>
            </a:r>
          </a:p>
          <a:p>
            <a:pPr algn="ctr">
              <a:spcBef>
                <a:spcPct val="50000"/>
              </a:spcBef>
            </a:pPr>
            <a:r>
              <a:rPr lang="ru-RU" b="1" i="1" dirty="0"/>
              <a:t>При </a:t>
            </a:r>
            <a:r>
              <a:rPr lang="ru-RU" b="1" i="1" dirty="0" err="1"/>
              <a:t>зміні</a:t>
            </a:r>
            <a:r>
              <a:rPr lang="ru-RU" b="1" i="1" dirty="0"/>
              <a:t> в </a:t>
            </a:r>
            <a:r>
              <a:rPr lang="ru-RU" b="1" i="1" dirty="0" err="1"/>
              <a:t>системі</a:t>
            </a:r>
            <a:r>
              <a:rPr lang="ru-RU" b="1" i="1" dirty="0"/>
              <a:t> т / д </a:t>
            </a:r>
            <a:r>
              <a:rPr lang="ru-RU" b="1" i="1" dirty="0" err="1"/>
              <a:t>параметрів</a:t>
            </a:r>
            <a:r>
              <a:rPr lang="ru-RU" b="1" i="1" dirty="0"/>
              <a:t> </a:t>
            </a:r>
            <a:r>
              <a:rPr lang="ru-RU" b="1" i="1" dirty="0" err="1"/>
              <a:t>відбувається</a:t>
            </a:r>
            <a:r>
              <a:rPr lang="ru-RU" b="1" i="1" dirty="0"/>
              <a:t> т / д </a:t>
            </a:r>
            <a:r>
              <a:rPr lang="ru-RU" b="1" i="1" dirty="0" err="1"/>
              <a:t>процес</a:t>
            </a:r>
            <a:endParaRPr lang="ru-RU" b="1" i="1" dirty="0"/>
          </a:p>
        </p:txBody>
      </p:sp>
      <p:sp>
        <p:nvSpPr>
          <p:cNvPr id="30726" name="Text Box 10"/>
          <p:cNvSpPr txBox="1">
            <a:spLocks noChangeArrowheads="1"/>
          </p:cNvSpPr>
          <p:nvPr/>
        </p:nvSpPr>
        <p:spPr bwMode="auto">
          <a:xfrm>
            <a:off x="1547813" y="5445125"/>
            <a:ext cx="6408737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30727" name="Text Box 11"/>
          <p:cNvSpPr txBox="1">
            <a:spLocks noChangeArrowheads="1"/>
          </p:cNvSpPr>
          <p:nvPr/>
        </p:nvSpPr>
        <p:spPr bwMode="auto">
          <a:xfrm>
            <a:off x="806450" y="2922588"/>
            <a:ext cx="7561263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b="1" i="1" dirty="0"/>
              <a:t>Стан </a:t>
            </a:r>
            <a:r>
              <a:rPr lang="ru-RU" b="1" i="1" dirty="0" err="1"/>
              <a:t>системи</a:t>
            </a:r>
            <a:r>
              <a:rPr lang="ru-RU" b="1" i="1" dirty="0"/>
              <a:t> - </a:t>
            </a:r>
            <a:r>
              <a:rPr lang="ru-RU" b="1" i="1" dirty="0" err="1"/>
              <a:t>це</a:t>
            </a:r>
            <a:r>
              <a:rPr lang="ru-RU" b="1" i="1" dirty="0"/>
              <a:t> </a:t>
            </a:r>
            <a:r>
              <a:rPr lang="ru-RU" b="1" i="1" dirty="0" err="1"/>
              <a:t>сукупність</a:t>
            </a:r>
            <a:r>
              <a:rPr lang="ru-RU" b="1" i="1" dirty="0"/>
              <a:t> </a:t>
            </a:r>
            <a:r>
              <a:rPr lang="ru-RU" b="1" i="1" dirty="0" err="1"/>
              <a:t>її</a:t>
            </a:r>
            <a:r>
              <a:rPr lang="ru-RU" b="1" i="1" dirty="0"/>
              <a:t> </a:t>
            </a:r>
            <a:r>
              <a:rPr lang="ru-RU" b="1" i="1" dirty="0" err="1"/>
              <a:t>фізичних</a:t>
            </a:r>
            <a:r>
              <a:rPr lang="ru-RU" b="1" i="1" dirty="0"/>
              <a:t> і </a:t>
            </a:r>
            <a:r>
              <a:rPr lang="ru-RU" b="1" i="1" dirty="0" err="1"/>
              <a:t>хімічних</a:t>
            </a:r>
            <a:r>
              <a:rPr lang="ru-RU" b="1" i="1" dirty="0"/>
              <a:t> </a:t>
            </a:r>
            <a:r>
              <a:rPr lang="ru-RU" b="1" i="1" dirty="0" err="1"/>
              <a:t>властивостей</a:t>
            </a:r>
            <a:r>
              <a:rPr lang="ru-RU" b="1" i="1" dirty="0"/>
              <a:t>; </a:t>
            </a:r>
            <a:r>
              <a:rPr lang="ru-RU" b="1" i="1" dirty="0" err="1"/>
              <a:t>воно</a:t>
            </a:r>
            <a:r>
              <a:rPr lang="ru-RU" b="1" i="1" dirty="0"/>
              <a:t> </a:t>
            </a:r>
            <a:r>
              <a:rPr lang="ru-RU" b="1" i="1" dirty="0" err="1"/>
              <a:t>характеризується</a:t>
            </a:r>
            <a:r>
              <a:rPr lang="ru-RU" b="1" i="1" dirty="0"/>
              <a:t>:</a:t>
            </a:r>
          </a:p>
        </p:txBody>
      </p:sp>
      <p:sp>
        <p:nvSpPr>
          <p:cNvPr id="30728" name="Text Box 12"/>
          <p:cNvSpPr txBox="1">
            <a:spLocks noChangeArrowheads="1"/>
          </p:cNvSpPr>
          <p:nvPr/>
        </p:nvSpPr>
        <p:spPr bwMode="auto">
          <a:xfrm>
            <a:off x="28575" y="3470275"/>
            <a:ext cx="9115425" cy="31393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Tx/>
              <a:buChar char="-"/>
            </a:pPr>
            <a:endParaRPr lang="ru-RU" b="1" i="1" dirty="0">
              <a:solidFill>
                <a:schemeClr val="accent2"/>
              </a:solidFill>
            </a:endParaRPr>
          </a:p>
          <a:p>
            <a:pPr>
              <a:buFontTx/>
              <a:buChar char="-"/>
            </a:pPr>
            <a:r>
              <a:rPr lang="ru-RU" b="1" i="1" dirty="0" err="1">
                <a:solidFill>
                  <a:schemeClr val="accent2"/>
                </a:solidFill>
              </a:rPr>
              <a:t>термодинамічними</a:t>
            </a:r>
            <a:r>
              <a:rPr lang="ru-RU" b="1" i="1" dirty="0">
                <a:solidFill>
                  <a:schemeClr val="accent2"/>
                </a:solidFill>
              </a:rPr>
              <a:t> параметрами: </a:t>
            </a:r>
            <a:r>
              <a:rPr lang="ru-RU" b="1" i="1" dirty="0"/>
              <a:t>температура </a:t>
            </a:r>
            <a:r>
              <a:rPr lang="en-US" b="1" i="1" dirty="0"/>
              <a:t>T, </a:t>
            </a:r>
            <a:r>
              <a:rPr lang="ru-RU" b="1" i="1" dirty="0" err="1"/>
              <a:t>тиск</a:t>
            </a:r>
            <a:r>
              <a:rPr lang="ru-RU" b="1" i="1" dirty="0"/>
              <a:t> Р, </a:t>
            </a:r>
            <a:r>
              <a:rPr lang="ru-RU" b="1" i="1" dirty="0" err="1"/>
              <a:t>об'єм</a:t>
            </a:r>
            <a:r>
              <a:rPr lang="ru-RU" b="1" i="1" dirty="0"/>
              <a:t> </a:t>
            </a:r>
            <a:r>
              <a:rPr lang="ru-RU" b="1" i="1" dirty="0" err="1"/>
              <a:t>системи</a:t>
            </a:r>
            <a:r>
              <a:rPr lang="ru-RU" b="1" i="1" dirty="0"/>
              <a:t> </a:t>
            </a:r>
            <a:r>
              <a:rPr lang="en-US" b="1" i="1" dirty="0"/>
              <a:t>V, </a:t>
            </a:r>
            <a:r>
              <a:rPr lang="ru-RU" b="1" i="1" dirty="0" err="1"/>
              <a:t>загальна</a:t>
            </a:r>
            <a:r>
              <a:rPr lang="ru-RU" b="1" i="1" dirty="0"/>
              <a:t> </a:t>
            </a:r>
            <a:r>
              <a:rPr lang="ru-RU" b="1" i="1" dirty="0" err="1"/>
              <a:t>маса</a:t>
            </a:r>
            <a:r>
              <a:rPr lang="ru-RU" b="1" i="1" dirty="0"/>
              <a:t> </a:t>
            </a:r>
            <a:r>
              <a:rPr lang="ru-RU" b="1" i="1" dirty="0" err="1"/>
              <a:t>системи</a:t>
            </a:r>
            <a:r>
              <a:rPr lang="ru-RU" b="1" i="1" dirty="0"/>
              <a:t> </a:t>
            </a:r>
            <a:r>
              <a:rPr lang="en-US" b="1" i="1" dirty="0"/>
              <a:t>m, </a:t>
            </a:r>
            <a:r>
              <a:rPr lang="ru-RU" b="1" i="1" dirty="0" err="1"/>
              <a:t>маси</a:t>
            </a:r>
            <a:r>
              <a:rPr lang="ru-RU" b="1" i="1" dirty="0"/>
              <a:t> </a:t>
            </a:r>
            <a:r>
              <a:rPr lang="ru-RU" b="1" i="1" dirty="0" err="1"/>
              <a:t>хім</a:t>
            </a:r>
            <a:r>
              <a:rPr lang="ru-RU" b="1" i="1" dirty="0"/>
              <a:t>. в-в (</a:t>
            </a:r>
            <a:r>
              <a:rPr lang="ru-RU" b="1" i="1" dirty="0" err="1"/>
              <a:t>компонентів</a:t>
            </a:r>
            <a:r>
              <a:rPr lang="ru-RU" b="1" i="1" dirty="0"/>
              <a:t>) </a:t>
            </a:r>
            <a:r>
              <a:rPr lang="en-US" b="1" i="1" dirty="0"/>
              <a:t>m</a:t>
            </a:r>
            <a:r>
              <a:rPr lang="ru-RU" b="1" i="1" dirty="0"/>
              <a:t>к</a:t>
            </a:r>
            <a:r>
              <a:rPr lang="ru-RU" b="1" i="1" dirty="0">
                <a:solidFill>
                  <a:schemeClr val="accent2"/>
                </a:solidFill>
              </a:rPr>
              <a:t>;</a:t>
            </a:r>
          </a:p>
          <a:p>
            <a:endParaRPr lang="ru-RU" b="1" i="1" dirty="0">
              <a:solidFill>
                <a:schemeClr val="accent2"/>
              </a:solidFill>
            </a:endParaRPr>
          </a:p>
          <a:p>
            <a:pPr>
              <a:buFontTx/>
              <a:buChar char="-"/>
            </a:pPr>
            <a:r>
              <a:rPr lang="ru-RU" b="1" i="1" dirty="0" err="1">
                <a:solidFill>
                  <a:schemeClr val="accent2"/>
                </a:solidFill>
              </a:rPr>
              <a:t>термодінаміческімі</a:t>
            </a:r>
            <a:r>
              <a:rPr lang="ru-RU" b="1" i="1" dirty="0">
                <a:solidFill>
                  <a:schemeClr val="accent2"/>
                </a:solidFill>
              </a:rPr>
              <a:t> </a:t>
            </a:r>
            <a:r>
              <a:rPr lang="ru-RU" b="1" i="1" dirty="0" err="1">
                <a:solidFill>
                  <a:schemeClr val="accent2"/>
                </a:solidFill>
              </a:rPr>
              <a:t>функціями</a:t>
            </a:r>
            <a:r>
              <a:rPr lang="ru-RU" b="1" i="1" dirty="0">
                <a:solidFill>
                  <a:schemeClr val="accent2"/>
                </a:solidFill>
              </a:rPr>
              <a:t>: </a:t>
            </a:r>
            <a:r>
              <a:rPr lang="ru-RU" b="1" i="1" dirty="0" err="1"/>
              <a:t>внутрішня</a:t>
            </a:r>
            <a:r>
              <a:rPr lang="ru-RU" b="1" i="1" dirty="0"/>
              <a:t> </a:t>
            </a:r>
            <a:r>
              <a:rPr lang="ru-RU" b="1" i="1" dirty="0" err="1"/>
              <a:t>енергія</a:t>
            </a:r>
            <a:r>
              <a:rPr lang="ru-RU" b="1" i="1" dirty="0"/>
              <a:t> -</a:t>
            </a:r>
            <a:r>
              <a:rPr lang="en-US" b="1" i="1" dirty="0"/>
              <a:t>U, </a:t>
            </a:r>
            <a:r>
              <a:rPr lang="ru-RU" b="1" i="1" dirty="0" err="1"/>
              <a:t>ентальпія</a:t>
            </a:r>
            <a:r>
              <a:rPr lang="ru-RU" b="1" i="1" dirty="0"/>
              <a:t> Н, </a:t>
            </a:r>
            <a:r>
              <a:rPr lang="ru-RU" b="1" i="1" dirty="0" err="1"/>
              <a:t>ентропія</a:t>
            </a:r>
            <a:r>
              <a:rPr lang="ru-RU" b="1" i="1" dirty="0"/>
              <a:t> -</a:t>
            </a:r>
            <a:r>
              <a:rPr lang="en-US" b="1" i="1" dirty="0"/>
              <a:t>S, </a:t>
            </a:r>
            <a:r>
              <a:rPr lang="ru-RU" b="1" i="1" dirty="0" err="1"/>
              <a:t>енергія</a:t>
            </a:r>
            <a:r>
              <a:rPr lang="ru-RU" b="1" i="1" dirty="0"/>
              <a:t> </a:t>
            </a:r>
            <a:r>
              <a:rPr lang="ru-RU" b="1" i="1" dirty="0" err="1"/>
              <a:t>Гіббса</a:t>
            </a:r>
            <a:r>
              <a:rPr lang="ru-RU" b="1" i="1" dirty="0"/>
              <a:t> </a:t>
            </a:r>
            <a:r>
              <a:rPr lang="ru-RU" b="1" i="1" dirty="0" err="1"/>
              <a:t>або</a:t>
            </a:r>
            <a:r>
              <a:rPr lang="ru-RU" b="1" i="1" dirty="0"/>
              <a:t> </a:t>
            </a:r>
            <a:r>
              <a:rPr lang="ru-RU" b="1" i="1" dirty="0" err="1"/>
              <a:t>ізобарно-ізотермічний</a:t>
            </a:r>
            <a:r>
              <a:rPr lang="ru-RU" b="1" i="1" dirty="0"/>
              <a:t> </a:t>
            </a:r>
            <a:r>
              <a:rPr lang="ru-RU" b="1" i="1" dirty="0" err="1"/>
              <a:t>потенціал</a:t>
            </a:r>
            <a:r>
              <a:rPr lang="ru-RU" b="1" i="1" dirty="0"/>
              <a:t> - </a:t>
            </a:r>
            <a:r>
              <a:rPr lang="en-US" b="1" i="1" dirty="0"/>
              <a:t>G </a:t>
            </a:r>
            <a:r>
              <a:rPr lang="ru-RU" b="1" i="1" dirty="0"/>
              <a:t>і </a:t>
            </a:r>
            <a:r>
              <a:rPr lang="ru-RU" b="1" i="1" dirty="0" err="1"/>
              <a:t>енергія</a:t>
            </a:r>
            <a:r>
              <a:rPr lang="ru-RU" b="1" i="1" dirty="0"/>
              <a:t> Гельмгольца </a:t>
            </a:r>
            <a:r>
              <a:rPr lang="ru-RU" b="1" i="1" dirty="0" err="1"/>
              <a:t>або</a:t>
            </a:r>
            <a:r>
              <a:rPr lang="ru-RU" b="1" i="1" dirty="0"/>
              <a:t> </a:t>
            </a:r>
            <a:r>
              <a:rPr lang="ru-RU" b="1" i="1" dirty="0" err="1"/>
              <a:t>ізохорно-ізотермічний</a:t>
            </a:r>
            <a:r>
              <a:rPr lang="ru-RU" b="1" i="1" dirty="0"/>
              <a:t> </a:t>
            </a:r>
            <a:r>
              <a:rPr lang="ru-RU" b="1" i="1" dirty="0" err="1"/>
              <a:t>потенціал</a:t>
            </a:r>
            <a:r>
              <a:rPr lang="ru-RU" b="1" i="1" dirty="0"/>
              <a:t> - </a:t>
            </a:r>
            <a:r>
              <a:rPr lang="en-US" b="1" i="1" dirty="0"/>
              <a:t>F.</a:t>
            </a:r>
            <a:endParaRPr lang="uk-UA" b="1" i="1" dirty="0"/>
          </a:p>
          <a:p>
            <a:pPr>
              <a:buFontTx/>
              <a:buChar char="-"/>
            </a:pPr>
            <a:endParaRPr lang="uk-UA" b="1" i="1" dirty="0"/>
          </a:p>
          <a:p>
            <a:pPr>
              <a:buFontTx/>
              <a:buChar char="-"/>
            </a:pPr>
            <a:endParaRPr lang="ru-RU" i="1" dirty="0"/>
          </a:p>
          <a:p>
            <a:r>
              <a:rPr lang="ru-RU" i="1" dirty="0"/>
              <a:t>	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err="1">
                <a:solidFill>
                  <a:srgbClr val="C00000"/>
                </a:solidFill>
              </a:rPr>
              <a:t>Рівняння</a:t>
            </a:r>
            <a:r>
              <a:rPr lang="ru-RU" b="1" dirty="0">
                <a:solidFill>
                  <a:srgbClr val="C00000"/>
                </a:solidFill>
              </a:rPr>
              <a:t> стану </a:t>
            </a:r>
            <a:r>
              <a:rPr lang="ru-RU" dirty="0"/>
              <a:t>- </a:t>
            </a:r>
            <a:r>
              <a:rPr lang="ru-RU" dirty="0" err="1"/>
              <a:t>рівняння</a:t>
            </a:r>
            <a:r>
              <a:rPr lang="ru-RU" dirty="0"/>
              <a:t> </a:t>
            </a:r>
            <a:r>
              <a:rPr lang="ru-RU" dirty="0" err="1"/>
              <a:t>функціональної</a:t>
            </a:r>
            <a:r>
              <a:rPr lang="ru-RU" dirty="0"/>
              <a:t> </a:t>
            </a:r>
            <a:r>
              <a:rPr lang="ru-RU" dirty="0" err="1"/>
              <a:t>залежності</a:t>
            </a:r>
            <a:r>
              <a:rPr lang="ru-RU" dirty="0"/>
              <a:t> </a:t>
            </a:r>
            <a:r>
              <a:rPr lang="ru-RU" dirty="0" err="1"/>
              <a:t>між</a:t>
            </a:r>
            <a:r>
              <a:rPr lang="ru-RU" dirty="0"/>
              <a:t> параметрами </a:t>
            </a:r>
            <a:r>
              <a:rPr lang="ru-RU" dirty="0" err="1"/>
              <a:t>системи</a:t>
            </a:r>
            <a:r>
              <a:rPr lang="ru-RU" dirty="0"/>
              <a:t> (напр. </a:t>
            </a:r>
            <a:r>
              <a:rPr lang="ru-RU" dirty="0" err="1"/>
              <a:t>Рівняння</a:t>
            </a:r>
            <a:r>
              <a:rPr lang="ru-RU" dirty="0"/>
              <a:t> </a:t>
            </a:r>
            <a:r>
              <a:rPr lang="ru-RU" dirty="0" err="1"/>
              <a:t>Менделєєва-Клапейрона</a:t>
            </a:r>
            <a:r>
              <a:rPr lang="ru-RU" dirty="0"/>
              <a:t>: </a:t>
            </a:r>
            <a:r>
              <a:rPr lang="en-US" dirty="0" err="1"/>
              <a:t>pV</a:t>
            </a:r>
            <a:r>
              <a:rPr lang="en-US" dirty="0"/>
              <a:t> = </a:t>
            </a:r>
            <a:r>
              <a:rPr lang="el-GR" dirty="0"/>
              <a:t>υ</a:t>
            </a:r>
            <a:r>
              <a:rPr lang="en-US" dirty="0"/>
              <a:t>RT)</a:t>
            </a: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547813" y="1125538"/>
            <a:ext cx="6400800" cy="720725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endParaRPr lang="ru-RU" sz="800"/>
          </a:p>
          <a:p>
            <a:pPr eaLnBrk="1" hangingPunct="1">
              <a:lnSpc>
                <a:spcPct val="80000"/>
              </a:lnSpc>
            </a:pPr>
            <a:endParaRPr lang="ru-RU" sz="1800"/>
          </a:p>
          <a:p>
            <a:pPr eaLnBrk="1" hangingPunct="1">
              <a:lnSpc>
                <a:spcPct val="80000"/>
              </a:lnSpc>
            </a:pPr>
            <a:endParaRPr lang="ru-RU" sz="800"/>
          </a:p>
          <a:p>
            <a:pPr eaLnBrk="1" hangingPunct="1">
              <a:lnSpc>
                <a:spcPct val="80000"/>
              </a:lnSpc>
            </a:pPr>
            <a:endParaRPr lang="ru-RU" sz="800"/>
          </a:p>
          <a:p>
            <a:pPr eaLnBrk="1" hangingPunct="1">
              <a:lnSpc>
                <a:spcPct val="80000"/>
              </a:lnSpc>
            </a:pPr>
            <a:endParaRPr lang="ru-RU" sz="1800"/>
          </a:p>
          <a:p>
            <a:pPr eaLnBrk="1" hangingPunct="1">
              <a:lnSpc>
                <a:spcPct val="80000"/>
              </a:lnSpc>
            </a:pPr>
            <a:endParaRPr lang="ru-RU" sz="1800"/>
          </a:p>
          <a:p>
            <a:pPr eaLnBrk="1" hangingPunct="1">
              <a:lnSpc>
                <a:spcPct val="80000"/>
              </a:lnSpc>
            </a:pPr>
            <a:endParaRPr lang="ru-RU" sz="1800"/>
          </a:p>
          <a:p>
            <a:pPr eaLnBrk="1" hangingPunct="1">
              <a:lnSpc>
                <a:spcPct val="80000"/>
              </a:lnSpc>
            </a:pPr>
            <a:endParaRPr lang="ru-RU" sz="1800"/>
          </a:p>
        </p:txBody>
      </p:sp>
      <p:sp>
        <p:nvSpPr>
          <p:cNvPr id="31746" name="Text Box 3"/>
          <p:cNvSpPr txBox="1">
            <a:spLocks noChangeArrowheads="1"/>
          </p:cNvSpPr>
          <p:nvPr/>
        </p:nvSpPr>
        <p:spPr bwMode="auto">
          <a:xfrm>
            <a:off x="755650" y="2708275"/>
            <a:ext cx="7848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31747" name="Text Box 4"/>
          <p:cNvSpPr txBox="1">
            <a:spLocks noChangeArrowheads="1"/>
          </p:cNvSpPr>
          <p:nvPr/>
        </p:nvSpPr>
        <p:spPr bwMode="auto">
          <a:xfrm>
            <a:off x="900113" y="981075"/>
            <a:ext cx="7559675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dirty="0"/>
              <a:t>-</a:t>
            </a:r>
            <a:r>
              <a:rPr lang="ru-RU" b="1" i="1" dirty="0"/>
              <a:t> </a:t>
            </a:r>
            <a:r>
              <a:rPr lang="ru-RU" b="1" i="1" dirty="0" err="1"/>
              <a:t>рівноважним</a:t>
            </a:r>
            <a:r>
              <a:rPr lang="ru-RU" b="1" i="1" dirty="0"/>
              <a:t> </a:t>
            </a:r>
            <a:r>
              <a:rPr lang="ru-RU" dirty="0"/>
              <a:t>- без будь-</a:t>
            </a:r>
            <a:r>
              <a:rPr lang="ru-RU" dirty="0" err="1"/>
              <a:t>яких</a:t>
            </a:r>
            <a:r>
              <a:rPr lang="ru-RU" dirty="0"/>
              <a:t> </a:t>
            </a:r>
            <a:r>
              <a:rPr lang="ru-RU" dirty="0" err="1"/>
              <a:t>зовнішніх</a:t>
            </a:r>
            <a:r>
              <a:rPr lang="ru-RU" dirty="0"/>
              <a:t> </a:t>
            </a:r>
            <a:r>
              <a:rPr lang="ru-RU" dirty="0" err="1"/>
              <a:t>впливів</a:t>
            </a:r>
            <a:r>
              <a:rPr lang="ru-RU" dirty="0"/>
              <a:t> на систему </a:t>
            </a:r>
            <a:r>
              <a:rPr lang="ru-RU" dirty="0" err="1"/>
              <a:t>параметри</a:t>
            </a:r>
            <a:r>
              <a:rPr lang="ru-RU" dirty="0"/>
              <a:t> </a:t>
            </a:r>
            <a:r>
              <a:rPr lang="ru-RU" dirty="0" err="1"/>
              <a:t>її</a:t>
            </a:r>
            <a:r>
              <a:rPr lang="ru-RU" dirty="0"/>
              <a:t> </a:t>
            </a:r>
            <a:r>
              <a:rPr lang="ru-RU" dirty="0" err="1"/>
              <a:t>залишаються</a:t>
            </a:r>
            <a:r>
              <a:rPr lang="ru-RU" dirty="0"/>
              <a:t> </a:t>
            </a:r>
            <a:r>
              <a:rPr lang="ru-RU" dirty="0" err="1">
                <a:solidFill>
                  <a:srgbClr val="FF0000"/>
                </a:solidFill>
              </a:rPr>
              <a:t>незмінними</a:t>
            </a:r>
            <a:r>
              <a:rPr lang="ru-RU" b="1" i="1" dirty="0"/>
              <a:t>;</a:t>
            </a:r>
            <a:endParaRPr lang="ru-RU" dirty="0">
              <a:solidFill>
                <a:srgbClr val="FF0000"/>
              </a:solidFill>
            </a:endParaRPr>
          </a:p>
          <a:p>
            <a:endParaRPr lang="ru-RU" dirty="0">
              <a:solidFill>
                <a:srgbClr val="FF0000"/>
              </a:solidFill>
            </a:endParaRPr>
          </a:p>
          <a:p>
            <a:r>
              <a:rPr lang="ru-RU" dirty="0"/>
              <a:t>-</a:t>
            </a:r>
            <a:r>
              <a:rPr lang="ru-RU" b="1" i="1" dirty="0"/>
              <a:t> </a:t>
            </a:r>
            <a:r>
              <a:rPr lang="ru-RU" b="1" i="1" dirty="0" err="1"/>
              <a:t>нерівновагим</a:t>
            </a:r>
            <a:r>
              <a:rPr lang="ru-RU" b="1" i="1" dirty="0"/>
              <a:t> - </a:t>
            </a:r>
            <a:r>
              <a:rPr lang="ru-RU" dirty="0" err="1"/>
              <a:t>якщо</a:t>
            </a:r>
            <a:r>
              <a:rPr lang="ru-RU" dirty="0"/>
              <a:t> при </a:t>
            </a:r>
            <a:r>
              <a:rPr lang="ru-RU" dirty="0" err="1"/>
              <a:t>відсутності</a:t>
            </a:r>
            <a:r>
              <a:rPr lang="ru-RU" dirty="0"/>
              <a:t> будь-</a:t>
            </a:r>
            <a:r>
              <a:rPr lang="ru-RU" dirty="0" err="1"/>
              <a:t>якого</a:t>
            </a:r>
            <a:r>
              <a:rPr lang="ru-RU" dirty="0"/>
              <a:t> </a:t>
            </a:r>
            <a:r>
              <a:rPr lang="ru-RU" dirty="0" err="1"/>
              <a:t>впливу</a:t>
            </a:r>
            <a:r>
              <a:rPr lang="ru-RU" dirty="0"/>
              <a:t> </a:t>
            </a:r>
            <a:r>
              <a:rPr lang="ru-RU" dirty="0" err="1"/>
              <a:t>параметри</a:t>
            </a:r>
            <a:r>
              <a:rPr lang="ru-RU" dirty="0"/>
              <a:t> </a:t>
            </a:r>
            <a:r>
              <a:rPr lang="ru-RU" dirty="0" err="1"/>
              <a:t>її</a:t>
            </a:r>
            <a:r>
              <a:rPr lang="ru-RU" dirty="0"/>
              <a:t> </a:t>
            </a:r>
            <a:r>
              <a:rPr lang="ru-RU" dirty="0" err="1">
                <a:solidFill>
                  <a:srgbClr val="FF0000"/>
                </a:solidFill>
              </a:rPr>
              <a:t>змінюються</a:t>
            </a:r>
            <a:r>
              <a:rPr lang="ru-RU" i="1" dirty="0">
                <a:solidFill>
                  <a:srgbClr val="FF0000"/>
                </a:solidFill>
              </a:rPr>
              <a:t>.</a:t>
            </a:r>
            <a:r>
              <a:rPr lang="ru-RU" dirty="0"/>
              <a:t> </a:t>
            </a:r>
          </a:p>
          <a:p>
            <a:endParaRPr lang="ru-RU" dirty="0"/>
          </a:p>
          <a:p>
            <a:r>
              <a:rPr lang="ru-RU" dirty="0"/>
              <a:t>-</a:t>
            </a:r>
            <a:r>
              <a:rPr lang="ru-RU" b="1" i="1" dirty="0"/>
              <a:t> </a:t>
            </a:r>
            <a:r>
              <a:rPr lang="ru-RU" b="1" i="1" dirty="0" err="1"/>
              <a:t>стаціонарним</a:t>
            </a:r>
            <a:r>
              <a:rPr lang="ru-RU" b="1" i="1" dirty="0"/>
              <a:t> </a:t>
            </a:r>
            <a:r>
              <a:rPr lang="ru-RU" dirty="0"/>
              <a:t>- </a:t>
            </a:r>
            <a:r>
              <a:rPr lang="ru-RU" dirty="0" err="1"/>
              <a:t>якщо</a:t>
            </a:r>
            <a:r>
              <a:rPr lang="ru-RU" dirty="0"/>
              <a:t> </a:t>
            </a:r>
            <a:r>
              <a:rPr lang="ru-RU" dirty="0" err="1"/>
              <a:t>незмінність</a:t>
            </a:r>
            <a:r>
              <a:rPr lang="ru-RU" dirty="0"/>
              <a:t> </a:t>
            </a:r>
            <a:r>
              <a:rPr lang="ru-RU" dirty="0" err="1"/>
              <a:t>параметрів</a:t>
            </a:r>
            <a:r>
              <a:rPr lang="ru-RU" dirty="0"/>
              <a:t> </a:t>
            </a:r>
            <a:r>
              <a:rPr lang="ru-RU" dirty="0" err="1"/>
              <a:t>системи</a:t>
            </a:r>
            <a:r>
              <a:rPr lang="ru-RU" dirty="0"/>
              <a:t> в </a:t>
            </a:r>
            <a:r>
              <a:rPr lang="ru-RU" dirty="0" err="1"/>
              <a:t>часі</a:t>
            </a:r>
            <a:r>
              <a:rPr lang="ru-RU" dirty="0"/>
              <a:t> </a:t>
            </a:r>
            <a:r>
              <a:rPr lang="ru-RU" dirty="0" err="1"/>
              <a:t>підтримується</a:t>
            </a:r>
            <a:r>
              <a:rPr lang="ru-RU" dirty="0"/>
              <a:t> </a:t>
            </a:r>
            <a:r>
              <a:rPr lang="ru-RU" dirty="0">
                <a:solidFill>
                  <a:srgbClr val="FF0000"/>
                </a:solidFill>
              </a:rPr>
              <a:t>за </a:t>
            </a:r>
            <a:r>
              <a:rPr lang="ru-RU" dirty="0" err="1">
                <a:solidFill>
                  <a:srgbClr val="FF0000"/>
                </a:solidFill>
              </a:rPr>
              <a:t>рахунок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/>
              <a:t>якого-небудь</a:t>
            </a:r>
            <a:r>
              <a:rPr lang="ru-RU" dirty="0"/>
              <a:t> </a:t>
            </a:r>
            <a:r>
              <a:rPr lang="ru-RU" dirty="0" err="1"/>
              <a:t>зовнішнього</a:t>
            </a:r>
            <a:r>
              <a:rPr lang="ru-RU" dirty="0"/>
              <a:t> </a:t>
            </a:r>
            <a:r>
              <a:rPr lang="ru-RU" dirty="0" err="1"/>
              <a:t>процесу</a:t>
            </a:r>
            <a:r>
              <a:rPr lang="ru-RU" b="1" i="1" dirty="0"/>
              <a:t>.</a:t>
            </a:r>
            <a:endParaRPr lang="ru-RU" dirty="0"/>
          </a:p>
        </p:txBody>
      </p:sp>
      <p:sp>
        <p:nvSpPr>
          <p:cNvPr id="31748" name="Text Box 6"/>
          <p:cNvSpPr txBox="1">
            <a:spLocks noChangeArrowheads="1"/>
          </p:cNvSpPr>
          <p:nvPr/>
        </p:nvSpPr>
        <p:spPr bwMode="auto">
          <a:xfrm>
            <a:off x="3924300" y="1844675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31749" name="Text Box 7"/>
          <p:cNvSpPr txBox="1">
            <a:spLocks noChangeArrowheads="1"/>
          </p:cNvSpPr>
          <p:nvPr/>
        </p:nvSpPr>
        <p:spPr bwMode="auto">
          <a:xfrm>
            <a:off x="2555875" y="1484313"/>
            <a:ext cx="396081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31750" name="Text Box 9"/>
          <p:cNvSpPr txBox="1">
            <a:spLocks noChangeArrowheads="1"/>
          </p:cNvSpPr>
          <p:nvPr/>
        </p:nvSpPr>
        <p:spPr bwMode="auto">
          <a:xfrm>
            <a:off x="900113" y="476250"/>
            <a:ext cx="7632700" cy="376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dirty="0"/>
              <a:t> </a:t>
            </a:r>
            <a:r>
              <a:rPr lang="ru-RU" b="1" dirty="0">
                <a:solidFill>
                  <a:srgbClr val="C00000"/>
                </a:solidFill>
              </a:rPr>
              <a:t>СТАН СИСТЕМИ МОЖЕ БУТИ:</a:t>
            </a:r>
          </a:p>
        </p:txBody>
      </p:sp>
      <p:sp>
        <p:nvSpPr>
          <p:cNvPr id="31751" name="Text Box 10"/>
          <p:cNvSpPr txBox="1">
            <a:spLocks noChangeArrowheads="1"/>
          </p:cNvSpPr>
          <p:nvPr/>
        </p:nvSpPr>
        <p:spPr bwMode="auto">
          <a:xfrm>
            <a:off x="1547813" y="5445125"/>
            <a:ext cx="6408737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31752" name="Text Box 11"/>
          <p:cNvSpPr txBox="1">
            <a:spLocks noChangeArrowheads="1"/>
          </p:cNvSpPr>
          <p:nvPr/>
        </p:nvSpPr>
        <p:spPr bwMode="auto">
          <a:xfrm>
            <a:off x="611188" y="3789363"/>
            <a:ext cx="7561262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b="1" dirty="0" err="1">
                <a:solidFill>
                  <a:srgbClr val="C00000"/>
                </a:solidFill>
              </a:rPr>
              <a:t>Перехід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err="1">
                <a:solidFill>
                  <a:srgbClr val="C00000"/>
                </a:solidFill>
              </a:rPr>
              <a:t>системи</a:t>
            </a:r>
            <a:r>
              <a:rPr lang="ru-RU" b="1" dirty="0">
                <a:solidFill>
                  <a:srgbClr val="C00000"/>
                </a:solidFill>
              </a:rPr>
              <a:t> з одного стану в </a:t>
            </a:r>
            <a:r>
              <a:rPr lang="ru-RU" b="1" dirty="0" err="1">
                <a:solidFill>
                  <a:srgbClr val="C00000"/>
                </a:solidFill>
              </a:rPr>
              <a:t>інший</a:t>
            </a:r>
            <a:r>
              <a:rPr lang="ru-RU" b="1" dirty="0">
                <a:solidFill>
                  <a:srgbClr val="C00000"/>
                </a:solidFill>
              </a:rPr>
              <a:t> - </a:t>
            </a:r>
            <a:r>
              <a:rPr lang="ru-RU" b="1" dirty="0" err="1">
                <a:solidFill>
                  <a:srgbClr val="C00000"/>
                </a:solidFill>
              </a:rPr>
              <a:t>процес</a:t>
            </a:r>
            <a:r>
              <a:rPr lang="ru-RU" b="1" dirty="0">
                <a:solidFill>
                  <a:srgbClr val="C00000"/>
                </a:solidFill>
              </a:rPr>
              <a:t>:</a:t>
            </a:r>
          </a:p>
        </p:txBody>
      </p:sp>
      <p:sp>
        <p:nvSpPr>
          <p:cNvPr id="31753" name="Text Box 12"/>
          <p:cNvSpPr txBox="1">
            <a:spLocks noChangeArrowheads="1"/>
          </p:cNvSpPr>
          <p:nvPr/>
        </p:nvSpPr>
        <p:spPr bwMode="auto">
          <a:xfrm>
            <a:off x="971550" y="4581525"/>
            <a:ext cx="7416800" cy="1465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 dirty="0"/>
              <a:t>- </a:t>
            </a:r>
            <a:r>
              <a:rPr lang="uk-UA" b="1" i="1" dirty="0"/>
              <a:t>і</a:t>
            </a:r>
            <a:r>
              <a:rPr lang="ru-RU" b="1" i="1" dirty="0" err="1"/>
              <a:t>зохоричний</a:t>
            </a:r>
            <a:r>
              <a:rPr lang="ru-RU" b="1" i="1" dirty="0"/>
              <a:t> (</a:t>
            </a:r>
            <a:r>
              <a:rPr lang="en-US" b="1" i="1" dirty="0"/>
              <a:t>V = </a:t>
            </a:r>
            <a:r>
              <a:rPr lang="en-US" b="1" i="1" dirty="0" err="1"/>
              <a:t>const</a:t>
            </a:r>
            <a:r>
              <a:rPr lang="en-US" b="1" i="1" dirty="0"/>
              <a:t>);</a:t>
            </a:r>
          </a:p>
          <a:p>
            <a:r>
              <a:rPr lang="en-US" b="1" i="1" dirty="0"/>
              <a:t>- </a:t>
            </a:r>
            <a:r>
              <a:rPr lang="ru-RU" b="1" i="1" dirty="0" err="1"/>
              <a:t>ізобарний</a:t>
            </a:r>
            <a:r>
              <a:rPr lang="ru-RU" b="1" i="1" dirty="0"/>
              <a:t> (</a:t>
            </a:r>
            <a:r>
              <a:rPr lang="en-US" b="1" i="1" dirty="0"/>
              <a:t>P = </a:t>
            </a:r>
            <a:r>
              <a:rPr lang="en-US" b="1" i="1" dirty="0" err="1"/>
              <a:t>const</a:t>
            </a:r>
            <a:r>
              <a:rPr lang="en-US" b="1" i="1" dirty="0"/>
              <a:t>);</a:t>
            </a:r>
          </a:p>
          <a:p>
            <a:r>
              <a:rPr lang="en-US" b="1" i="1" dirty="0"/>
              <a:t>- </a:t>
            </a:r>
            <a:r>
              <a:rPr lang="ru-RU" b="1" i="1" dirty="0" err="1"/>
              <a:t>ізотермічний</a:t>
            </a:r>
            <a:r>
              <a:rPr lang="ru-RU" b="1" i="1" dirty="0"/>
              <a:t> (Т = </a:t>
            </a:r>
            <a:r>
              <a:rPr lang="en-US" b="1" i="1" dirty="0" err="1"/>
              <a:t>const</a:t>
            </a:r>
            <a:r>
              <a:rPr lang="en-US" b="1" i="1" dirty="0"/>
              <a:t>);</a:t>
            </a:r>
          </a:p>
          <a:p>
            <a:r>
              <a:rPr lang="en-US" b="1" i="1" dirty="0"/>
              <a:t>- </a:t>
            </a:r>
            <a:r>
              <a:rPr lang="ru-RU" b="1" i="1" dirty="0" err="1"/>
              <a:t>ізохорно-ізотермічний</a:t>
            </a:r>
            <a:r>
              <a:rPr lang="ru-RU" b="1" i="1" dirty="0"/>
              <a:t> (</a:t>
            </a:r>
            <a:r>
              <a:rPr lang="en-US" b="1" i="1" dirty="0"/>
              <a:t>V, </a:t>
            </a:r>
            <a:r>
              <a:rPr lang="ru-RU" b="1" i="1" dirty="0"/>
              <a:t>Т = </a:t>
            </a:r>
            <a:r>
              <a:rPr lang="en-US" b="1" i="1" dirty="0" err="1"/>
              <a:t>const</a:t>
            </a:r>
            <a:r>
              <a:rPr lang="en-US" b="1" i="1" dirty="0"/>
              <a:t>);</a:t>
            </a:r>
          </a:p>
          <a:p>
            <a:r>
              <a:rPr lang="en-US" b="1" i="1" dirty="0"/>
              <a:t>- </a:t>
            </a:r>
            <a:r>
              <a:rPr lang="ru-RU" b="1" i="1" dirty="0" err="1"/>
              <a:t>ізобарно-ізотермічний</a:t>
            </a:r>
            <a:r>
              <a:rPr lang="ru-RU" b="1" i="1" dirty="0"/>
              <a:t> (</a:t>
            </a:r>
            <a:r>
              <a:rPr lang="en-US" b="1" i="1" dirty="0"/>
              <a:t>P, </a:t>
            </a:r>
            <a:r>
              <a:rPr lang="ru-RU" b="1" i="1" dirty="0"/>
              <a:t>Т = </a:t>
            </a:r>
            <a:r>
              <a:rPr lang="en-US" b="1" i="1" dirty="0" err="1"/>
              <a:t>const</a:t>
            </a:r>
            <a:r>
              <a:rPr lang="en-US" b="1" i="1" dirty="0"/>
              <a:t>).</a:t>
            </a:r>
            <a:endParaRPr lang="ru-RU" b="1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547813" y="1125538"/>
            <a:ext cx="6400800" cy="720725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endParaRPr lang="ru-RU" sz="800"/>
          </a:p>
          <a:p>
            <a:pPr eaLnBrk="1" hangingPunct="1">
              <a:lnSpc>
                <a:spcPct val="80000"/>
              </a:lnSpc>
            </a:pPr>
            <a:endParaRPr lang="ru-RU" sz="1800"/>
          </a:p>
          <a:p>
            <a:pPr eaLnBrk="1" hangingPunct="1">
              <a:lnSpc>
                <a:spcPct val="80000"/>
              </a:lnSpc>
            </a:pPr>
            <a:endParaRPr lang="ru-RU" sz="800"/>
          </a:p>
          <a:p>
            <a:pPr eaLnBrk="1" hangingPunct="1">
              <a:lnSpc>
                <a:spcPct val="80000"/>
              </a:lnSpc>
            </a:pPr>
            <a:endParaRPr lang="ru-RU" sz="800"/>
          </a:p>
          <a:p>
            <a:pPr eaLnBrk="1" hangingPunct="1">
              <a:lnSpc>
                <a:spcPct val="80000"/>
              </a:lnSpc>
            </a:pPr>
            <a:endParaRPr lang="ru-RU" sz="1800"/>
          </a:p>
          <a:p>
            <a:pPr eaLnBrk="1" hangingPunct="1">
              <a:lnSpc>
                <a:spcPct val="80000"/>
              </a:lnSpc>
            </a:pPr>
            <a:endParaRPr lang="ru-RU" sz="1800"/>
          </a:p>
          <a:p>
            <a:pPr eaLnBrk="1" hangingPunct="1">
              <a:lnSpc>
                <a:spcPct val="80000"/>
              </a:lnSpc>
            </a:pPr>
            <a:endParaRPr lang="ru-RU" sz="1800"/>
          </a:p>
          <a:p>
            <a:pPr eaLnBrk="1" hangingPunct="1">
              <a:lnSpc>
                <a:spcPct val="80000"/>
              </a:lnSpc>
            </a:pPr>
            <a:endParaRPr lang="ru-RU" sz="1800"/>
          </a:p>
        </p:txBody>
      </p:sp>
      <p:sp>
        <p:nvSpPr>
          <p:cNvPr id="32770" name="Text Box 3"/>
          <p:cNvSpPr txBox="1">
            <a:spLocks noChangeArrowheads="1"/>
          </p:cNvSpPr>
          <p:nvPr/>
        </p:nvSpPr>
        <p:spPr bwMode="auto">
          <a:xfrm>
            <a:off x="755650" y="2708275"/>
            <a:ext cx="7848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32771" name="Text Box 4"/>
          <p:cNvSpPr txBox="1">
            <a:spLocks noChangeArrowheads="1"/>
          </p:cNvSpPr>
          <p:nvPr/>
        </p:nvSpPr>
        <p:spPr bwMode="auto">
          <a:xfrm>
            <a:off x="1584325" y="1323975"/>
            <a:ext cx="7559675" cy="174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dirty="0"/>
              <a:t>М. В. Ломоносов (1744 г): «</a:t>
            </a:r>
            <a:r>
              <a:rPr lang="ru-RU" dirty="0" err="1"/>
              <a:t>Усі</a:t>
            </a:r>
            <a:r>
              <a:rPr lang="ru-RU" dirty="0"/>
              <a:t> </a:t>
            </a:r>
            <a:r>
              <a:rPr lang="ru-RU" dirty="0" err="1"/>
              <a:t>зміни</a:t>
            </a:r>
            <a:r>
              <a:rPr lang="ru-RU" dirty="0"/>
              <a:t> в </a:t>
            </a:r>
            <a:r>
              <a:rPr lang="ru-RU" dirty="0" err="1"/>
              <a:t>натурі</a:t>
            </a:r>
            <a:r>
              <a:rPr lang="ru-RU" dirty="0"/>
              <a:t> </a:t>
            </a:r>
            <a:r>
              <a:rPr lang="ru-RU" dirty="0" err="1"/>
              <a:t>трапляються</a:t>
            </a:r>
            <a:r>
              <a:rPr lang="ru-RU" dirty="0"/>
              <a:t> такого суть стану,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скільки</a:t>
            </a:r>
            <a:r>
              <a:rPr lang="ru-RU" dirty="0"/>
              <a:t> </a:t>
            </a:r>
            <a:r>
              <a:rPr lang="ru-RU" dirty="0" err="1"/>
              <a:t>чого</a:t>
            </a:r>
            <a:r>
              <a:rPr lang="ru-RU" dirty="0"/>
              <a:t> в одного </a:t>
            </a:r>
            <a:r>
              <a:rPr lang="ru-RU" dirty="0" err="1"/>
              <a:t>тіла</a:t>
            </a:r>
            <a:r>
              <a:rPr lang="ru-RU" dirty="0"/>
              <a:t> </a:t>
            </a:r>
            <a:r>
              <a:rPr lang="ru-RU" dirty="0" err="1"/>
              <a:t>віднімається</a:t>
            </a:r>
            <a:r>
              <a:rPr lang="ru-RU" dirty="0"/>
              <a:t>, </a:t>
            </a:r>
            <a:r>
              <a:rPr lang="ru-RU" dirty="0" err="1"/>
              <a:t>стільки</a:t>
            </a:r>
            <a:r>
              <a:rPr lang="ru-RU" dirty="0"/>
              <a:t> ж </a:t>
            </a:r>
            <a:r>
              <a:rPr lang="ru-RU" dirty="0" err="1"/>
              <a:t>додати</a:t>
            </a:r>
            <a:r>
              <a:rPr lang="ru-RU" dirty="0"/>
              <a:t> до </a:t>
            </a:r>
            <a:r>
              <a:rPr lang="ru-RU" dirty="0" err="1"/>
              <a:t>іншого</a:t>
            </a:r>
            <a:r>
              <a:rPr lang="ru-RU" dirty="0"/>
              <a:t> ... </a:t>
            </a:r>
            <a:r>
              <a:rPr lang="ru-RU" dirty="0" err="1"/>
              <a:t>Цей</a:t>
            </a:r>
            <a:r>
              <a:rPr lang="ru-RU" dirty="0"/>
              <a:t> </a:t>
            </a:r>
            <a:r>
              <a:rPr lang="ru-RU" dirty="0" err="1"/>
              <a:t>загальний</a:t>
            </a:r>
            <a:r>
              <a:rPr lang="ru-RU" dirty="0"/>
              <a:t> </a:t>
            </a:r>
            <a:r>
              <a:rPr lang="ru-RU" dirty="0" err="1"/>
              <a:t>природний</a:t>
            </a:r>
            <a:r>
              <a:rPr lang="ru-RU" dirty="0"/>
              <a:t> закон </a:t>
            </a:r>
            <a:r>
              <a:rPr lang="ru-RU" dirty="0" err="1"/>
              <a:t>простирається</a:t>
            </a:r>
            <a:r>
              <a:rPr lang="ru-RU" dirty="0"/>
              <a:t> й у </a:t>
            </a:r>
            <a:r>
              <a:rPr lang="ru-RU" dirty="0" err="1"/>
              <a:t>самі</a:t>
            </a:r>
            <a:r>
              <a:rPr lang="ru-RU" dirty="0"/>
              <a:t> правила </a:t>
            </a:r>
            <a:r>
              <a:rPr lang="ru-RU" dirty="0" err="1"/>
              <a:t>руху</a:t>
            </a:r>
            <a:r>
              <a:rPr lang="ru-RU" dirty="0"/>
              <a:t>: </a:t>
            </a:r>
            <a:r>
              <a:rPr lang="ru-RU" dirty="0" err="1"/>
              <a:t>бо</a:t>
            </a:r>
            <a:r>
              <a:rPr lang="ru-RU" dirty="0"/>
              <a:t> </a:t>
            </a:r>
            <a:r>
              <a:rPr lang="ru-RU" dirty="0" err="1"/>
              <a:t>тіло</a:t>
            </a:r>
            <a:r>
              <a:rPr lang="ru-RU" dirty="0"/>
              <a:t>, </a:t>
            </a:r>
            <a:r>
              <a:rPr lang="ru-RU" dirty="0" err="1"/>
              <a:t>рушійне</a:t>
            </a:r>
            <a:r>
              <a:rPr lang="ru-RU" dirty="0"/>
              <a:t> </a:t>
            </a:r>
            <a:r>
              <a:rPr lang="ru-RU" dirty="0" err="1"/>
              <a:t>своєю</a:t>
            </a:r>
            <a:r>
              <a:rPr lang="ru-RU" dirty="0"/>
              <a:t> силою </a:t>
            </a:r>
            <a:r>
              <a:rPr lang="ru-RU" dirty="0" err="1"/>
              <a:t>інше</a:t>
            </a:r>
            <a:r>
              <a:rPr lang="ru-RU" dirty="0"/>
              <a:t>, </a:t>
            </a:r>
            <a:r>
              <a:rPr lang="ru-RU" dirty="0" err="1"/>
              <a:t>стільки</a:t>
            </a:r>
            <a:r>
              <a:rPr lang="ru-RU" dirty="0"/>
              <a:t> ж вони в себе </a:t>
            </a:r>
            <a:r>
              <a:rPr lang="ru-RU" dirty="0" err="1"/>
              <a:t>втрачає</a:t>
            </a:r>
            <a:r>
              <a:rPr lang="ru-RU" dirty="0"/>
              <a:t>, </a:t>
            </a:r>
            <a:r>
              <a:rPr lang="ru-RU" dirty="0" err="1"/>
              <a:t>скільки</a:t>
            </a:r>
            <a:r>
              <a:rPr lang="ru-RU" dirty="0"/>
              <a:t> </a:t>
            </a:r>
            <a:r>
              <a:rPr lang="ru-RU" dirty="0" err="1"/>
              <a:t>повідомляє</a:t>
            </a:r>
            <a:r>
              <a:rPr lang="ru-RU" dirty="0"/>
              <a:t> </a:t>
            </a:r>
            <a:r>
              <a:rPr lang="ru-RU" dirty="0" err="1"/>
              <a:t>іншому</a:t>
            </a:r>
            <a:r>
              <a:rPr lang="ru-RU" dirty="0"/>
              <a:t> ». (Полн. Собр. Соч. Т.2. 1952 </a:t>
            </a:r>
            <a:r>
              <a:rPr lang="ru-RU" dirty="0" err="1"/>
              <a:t>стор</a:t>
            </a:r>
            <a:r>
              <a:rPr lang="ru-RU" dirty="0"/>
              <a:t>. 483).</a:t>
            </a:r>
          </a:p>
        </p:txBody>
      </p:sp>
      <p:sp>
        <p:nvSpPr>
          <p:cNvPr id="32772" name="Text Box 6"/>
          <p:cNvSpPr txBox="1">
            <a:spLocks noChangeArrowheads="1"/>
          </p:cNvSpPr>
          <p:nvPr/>
        </p:nvSpPr>
        <p:spPr bwMode="auto">
          <a:xfrm>
            <a:off x="3924300" y="1844675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32773" name="Text Box 9"/>
          <p:cNvSpPr txBox="1">
            <a:spLocks noChangeArrowheads="1"/>
          </p:cNvSpPr>
          <p:nvPr/>
        </p:nvSpPr>
        <p:spPr bwMode="auto">
          <a:xfrm>
            <a:off x="-107950" y="0"/>
            <a:ext cx="9288463" cy="1323439"/>
          </a:xfrm>
          <a:prstGeom prst="rect">
            <a:avLst/>
          </a:prstGeom>
          <a:noFill/>
          <a:ln w="9525">
            <a:solidFill>
              <a:srgbClr val="C0C0C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 dirty="0">
                <a:solidFill>
                  <a:srgbClr val="CC0000"/>
                </a:solidFill>
              </a:rPr>
              <a:t>ПЕРШИЙ ЗАКОН ТЕРМОДИНАМІКИ (ЗАКОН ЗБЕРЕЖЕННЯ ЕНЕРГІЇ) -</a:t>
            </a:r>
            <a:r>
              <a:rPr lang="ru-RU" sz="2000" b="1" dirty="0">
                <a:solidFill>
                  <a:srgbClr val="CC0000"/>
                </a:solidFill>
              </a:rPr>
              <a:t>  </a:t>
            </a:r>
          </a:p>
          <a:p>
            <a:endParaRPr lang="ru-RU" sz="2000" b="1" dirty="0">
              <a:solidFill>
                <a:srgbClr val="CC0000"/>
              </a:solidFill>
            </a:endParaRPr>
          </a:p>
          <a:p>
            <a:r>
              <a:rPr lang="ru-RU" sz="2000" b="1" dirty="0">
                <a:solidFill>
                  <a:srgbClr val="C00000"/>
                </a:solidFill>
              </a:rPr>
              <a:t>	 </a:t>
            </a:r>
            <a:r>
              <a:rPr lang="ru-RU" sz="2000" b="1" dirty="0" err="1">
                <a:solidFill>
                  <a:srgbClr val="C00000"/>
                </a:solidFill>
              </a:rPr>
              <a:t>Енергія</a:t>
            </a:r>
            <a:r>
              <a:rPr lang="ru-RU" sz="2000" b="1" dirty="0">
                <a:solidFill>
                  <a:srgbClr val="C00000"/>
                </a:solidFill>
              </a:rPr>
              <a:t> не </a:t>
            </a:r>
            <a:r>
              <a:rPr lang="ru-RU" sz="2000" b="1" dirty="0" err="1">
                <a:solidFill>
                  <a:srgbClr val="C00000"/>
                </a:solidFill>
              </a:rPr>
              <a:t>може</a:t>
            </a:r>
            <a:r>
              <a:rPr lang="ru-RU" sz="2000" b="1" dirty="0">
                <a:solidFill>
                  <a:srgbClr val="C00000"/>
                </a:solidFill>
              </a:rPr>
              <a:t> </a:t>
            </a:r>
            <a:r>
              <a:rPr lang="ru-RU" sz="2000" b="1" dirty="0" err="1">
                <a:solidFill>
                  <a:srgbClr val="C00000"/>
                </a:solidFill>
              </a:rPr>
              <a:t>зникати</a:t>
            </a:r>
            <a:r>
              <a:rPr lang="ru-RU" sz="2000" b="1" dirty="0">
                <a:solidFill>
                  <a:srgbClr val="C00000"/>
                </a:solidFill>
              </a:rPr>
              <a:t> </a:t>
            </a:r>
            <a:r>
              <a:rPr lang="ru-RU" sz="2000" b="1" dirty="0" err="1">
                <a:solidFill>
                  <a:srgbClr val="C00000"/>
                </a:solidFill>
              </a:rPr>
              <a:t>або</a:t>
            </a:r>
            <a:r>
              <a:rPr lang="ru-RU" sz="2000" b="1" dirty="0">
                <a:solidFill>
                  <a:srgbClr val="C00000"/>
                </a:solidFill>
              </a:rPr>
              <a:t> </a:t>
            </a:r>
            <a:r>
              <a:rPr lang="ru-RU" sz="2000" b="1" dirty="0" err="1">
                <a:solidFill>
                  <a:srgbClr val="C00000"/>
                </a:solidFill>
              </a:rPr>
              <a:t>створюватися</a:t>
            </a:r>
            <a:r>
              <a:rPr lang="ru-RU" sz="2000" b="1" dirty="0">
                <a:solidFill>
                  <a:srgbClr val="C00000"/>
                </a:solidFill>
              </a:rPr>
              <a:t> - вона переходить з </a:t>
            </a:r>
            <a:r>
              <a:rPr lang="ru-RU" sz="2000" b="1" dirty="0" err="1">
                <a:solidFill>
                  <a:srgbClr val="C00000"/>
                </a:solidFill>
              </a:rPr>
              <a:t>однієї</a:t>
            </a:r>
            <a:r>
              <a:rPr lang="ru-RU" sz="2000" b="1" dirty="0">
                <a:solidFill>
                  <a:srgbClr val="C00000"/>
                </a:solidFill>
              </a:rPr>
              <a:t> </a:t>
            </a:r>
            <a:r>
              <a:rPr lang="ru-RU" sz="2000" b="1" dirty="0" err="1">
                <a:solidFill>
                  <a:srgbClr val="C00000"/>
                </a:solidFill>
              </a:rPr>
              <a:t>фази</a:t>
            </a:r>
            <a:r>
              <a:rPr lang="ru-RU" sz="2000" b="1" dirty="0">
                <a:solidFill>
                  <a:srgbClr val="C00000"/>
                </a:solidFill>
              </a:rPr>
              <a:t> в </a:t>
            </a:r>
            <a:r>
              <a:rPr lang="ru-RU" sz="2000" b="1" dirty="0" err="1">
                <a:solidFill>
                  <a:srgbClr val="C00000"/>
                </a:solidFill>
              </a:rPr>
              <a:t>іншу</a:t>
            </a:r>
            <a:r>
              <a:rPr lang="ru-RU" sz="2000" b="1" dirty="0">
                <a:solidFill>
                  <a:srgbClr val="C00000"/>
                </a:solidFill>
              </a:rPr>
              <a:t>.</a:t>
            </a:r>
          </a:p>
        </p:txBody>
      </p:sp>
      <p:sp>
        <p:nvSpPr>
          <p:cNvPr id="32774" name="Text Box 10"/>
          <p:cNvSpPr txBox="1">
            <a:spLocks noChangeArrowheads="1"/>
          </p:cNvSpPr>
          <p:nvPr/>
        </p:nvSpPr>
        <p:spPr bwMode="auto">
          <a:xfrm>
            <a:off x="1547813" y="5445125"/>
            <a:ext cx="6408737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32775" name="Text Box 11"/>
          <p:cNvSpPr txBox="1">
            <a:spLocks noChangeArrowheads="1"/>
          </p:cNvSpPr>
          <p:nvPr/>
        </p:nvSpPr>
        <p:spPr bwMode="auto">
          <a:xfrm>
            <a:off x="1646238" y="3087688"/>
            <a:ext cx="7561262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b="1" i="1" dirty="0" err="1">
                <a:solidFill>
                  <a:srgbClr val="990099"/>
                </a:solidFill>
              </a:rPr>
              <a:t>Математичний</a:t>
            </a:r>
            <a:r>
              <a:rPr lang="ru-RU" b="1" i="1" dirty="0">
                <a:solidFill>
                  <a:srgbClr val="990099"/>
                </a:solidFill>
              </a:rPr>
              <a:t> </a:t>
            </a:r>
            <a:r>
              <a:rPr lang="ru-RU" b="1" i="1" dirty="0" err="1">
                <a:solidFill>
                  <a:srgbClr val="990099"/>
                </a:solidFill>
              </a:rPr>
              <a:t>вираз</a:t>
            </a:r>
            <a:r>
              <a:rPr lang="ru-RU" b="1" i="1" dirty="0">
                <a:solidFill>
                  <a:srgbClr val="990099"/>
                </a:solidFill>
              </a:rPr>
              <a:t> </a:t>
            </a:r>
            <a:r>
              <a:rPr lang="ru-RU" b="1" i="1" dirty="0" err="1">
                <a:solidFill>
                  <a:srgbClr val="990099"/>
                </a:solidFill>
              </a:rPr>
              <a:t>першого</a:t>
            </a:r>
            <a:r>
              <a:rPr lang="ru-RU" b="1" i="1" dirty="0">
                <a:solidFill>
                  <a:srgbClr val="990099"/>
                </a:solidFill>
              </a:rPr>
              <a:t> закону </a:t>
            </a:r>
            <a:r>
              <a:rPr lang="ru-RU" b="1" i="1" dirty="0" err="1">
                <a:solidFill>
                  <a:srgbClr val="990099"/>
                </a:solidFill>
              </a:rPr>
              <a:t>термодинаміки</a:t>
            </a:r>
            <a:r>
              <a:rPr lang="ru-RU" b="1" i="1" dirty="0">
                <a:solidFill>
                  <a:srgbClr val="990099"/>
                </a:solidFill>
              </a:rPr>
              <a:t>:</a:t>
            </a:r>
          </a:p>
        </p:txBody>
      </p:sp>
      <p:sp>
        <p:nvSpPr>
          <p:cNvPr id="32776" name="Text Box 12"/>
          <p:cNvSpPr txBox="1">
            <a:spLocks noChangeArrowheads="1"/>
          </p:cNvSpPr>
          <p:nvPr/>
        </p:nvSpPr>
        <p:spPr bwMode="auto">
          <a:xfrm>
            <a:off x="1819275" y="3781425"/>
            <a:ext cx="74168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 dirty="0"/>
              <a:t>Q = ΔU + А </a:t>
            </a:r>
            <a:r>
              <a:rPr lang="ru-RU" sz="2000" dirty="0">
                <a:solidFill>
                  <a:schemeClr val="accent2"/>
                </a:solidFill>
              </a:rPr>
              <a:t>- теплота, </a:t>
            </a:r>
            <a:r>
              <a:rPr lang="ru-RU" sz="2000" dirty="0" err="1">
                <a:solidFill>
                  <a:schemeClr val="accent2"/>
                </a:solidFill>
              </a:rPr>
              <a:t>підведена</a:t>
            </a:r>
            <a:r>
              <a:rPr lang="ru-RU" sz="2000" dirty="0">
                <a:solidFill>
                  <a:schemeClr val="accent2"/>
                </a:solidFill>
              </a:rPr>
              <a:t> до </a:t>
            </a:r>
            <a:r>
              <a:rPr lang="ru-RU" sz="2000" dirty="0" err="1">
                <a:solidFill>
                  <a:schemeClr val="accent2"/>
                </a:solidFill>
              </a:rPr>
              <a:t>системи</a:t>
            </a:r>
            <a:r>
              <a:rPr lang="ru-RU" sz="2000" dirty="0">
                <a:solidFill>
                  <a:schemeClr val="accent2"/>
                </a:solidFill>
              </a:rPr>
              <a:t>, </a:t>
            </a:r>
            <a:r>
              <a:rPr lang="ru-RU" sz="2000" dirty="0" err="1">
                <a:solidFill>
                  <a:schemeClr val="accent2"/>
                </a:solidFill>
              </a:rPr>
              <a:t>витрачається</a:t>
            </a:r>
            <a:r>
              <a:rPr lang="ru-RU" sz="2000" dirty="0">
                <a:solidFill>
                  <a:schemeClr val="accent2"/>
                </a:solidFill>
              </a:rPr>
              <a:t> на </a:t>
            </a:r>
            <a:r>
              <a:rPr lang="ru-RU" sz="2000" dirty="0" err="1">
                <a:solidFill>
                  <a:schemeClr val="accent2"/>
                </a:solidFill>
              </a:rPr>
              <a:t>збільшення</a:t>
            </a:r>
            <a:r>
              <a:rPr lang="ru-RU" sz="2000" dirty="0">
                <a:solidFill>
                  <a:schemeClr val="accent2"/>
                </a:solidFill>
              </a:rPr>
              <a:t> </a:t>
            </a:r>
            <a:r>
              <a:rPr lang="ru-RU" sz="2000" dirty="0" err="1">
                <a:solidFill>
                  <a:schemeClr val="accent2"/>
                </a:solidFill>
              </a:rPr>
              <a:t>внутрішньої</a:t>
            </a:r>
            <a:r>
              <a:rPr lang="ru-RU" sz="2000" dirty="0">
                <a:solidFill>
                  <a:schemeClr val="accent2"/>
                </a:solidFill>
              </a:rPr>
              <a:t> </a:t>
            </a:r>
            <a:r>
              <a:rPr lang="ru-RU" sz="2000" dirty="0" err="1">
                <a:solidFill>
                  <a:schemeClr val="accent2"/>
                </a:solidFill>
              </a:rPr>
              <a:t>енергії</a:t>
            </a:r>
            <a:r>
              <a:rPr lang="ru-RU" sz="2000" dirty="0">
                <a:solidFill>
                  <a:schemeClr val="accent2"/>
                </a:solidFill>
              </a:rPr>
              <a:t> ΔU і </a:t>
            </a:r>
            <a:r>
              <a:rPr lang="ru-RU" sz="2000" dirty="0" err="1">
                <a:solidFill>
                  <a:schemeClr val="accent2"/>
                </a:solidFill>
              </a:rPr>
              <a:t>здійснення</a:t>
            </a:r>
            <a:r>
              <a:rPr lang="ru-RU" sz="2000" dirty="0">
                <a:solidFill>
                  <a:schemeClr val="accent2"/>
                </a:solidFill>
              </a:rPr>
              <a:t> </a:t>
            </a:r>
            <a:r>
              <a:rPr lang="ru-RU" sz="2000" dirty="0" err="1">
                <a:solidFill>
                  <a:schemeClr val="accent2"/>
                </a:solidFill>
              </a:rPr>
              <a:t>роботи</a:t>
            </a:r>
            <a:r>
              <a:rPr lang="ru-RU" sz="2000" dirty="0">
                <a:solidFill>
                  <a:schemeClr val="accent2"/>
                </a:solidFill>
              </a:rPr>
              <a:t> </a:t>
            </a:r>
            <a:r>
              <a:rPr lang="ru-RU" sz="2000" dirty="0" err="1">
                <a:solidFill>
                  <a:schemeClr val="accent2"/>
                </a:solidFill>
              </a:rPr>
              <a:t>проти</a:t>
            </a:r>
            <a:r>
              <a:rPr lang="ru-RU" sz="2000" dirty="0">
                <a:solidFill>
                  <a:schemeClr val="accent2"/>
                </a:solidFill>
              </a:rPr>
              <a:t> </a:t>
            </a:r>
            <a:r>
              <a:rPr lang="ru-RU" sz="2000" dirty="0" err="1">
                <a:solidFill>
                  <a:schemeClr val="accent2"/>
                </a:solidFill>
              </a:rPr>
              <a:t>зовнішніх</a:t>
            </a:r>
            <a:r>
              <a:rPr lang="ru-RU" sz="2000" dirty="0">
                <a:solidFill>
                  <a:schemeClr val="accent2"/>
                </a:solidFill>
              </a:rPr>
              <a:t> сил - А.</a:t>
            </a:r>
            <a:endParaRPr lang="ru-RU" dirty="0">
              <a:solidFill>
                <a:schemeClr val="accent2"/>
              </a:solidFill>
            </a:endParaRPr>
          </a:p>
        </p:txBody>
      </p:sp>
      <p:sp>
        <p:nvSpPr>
          <p:cNvPr id="32777" name="Text Box 13"/>
          <p:cNvSpPr txBox="1">
            <a:spLocks noChangeArrowheads="1"/>
          </p:cNvSpPr>
          <p:nvPr/>
        </p:nvSpPr>
        <p:spPr bwMode="auto">
          <a:xfrm>
            <a:off x="1885950" y="5124450"/>
            <a:ext cx="7443788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dirty="0"/>
              <a:t>Для </a:t>
            </a:r>
            <a:r>
              <a:rPr lang="ru-RU" dirty="0" err="1"/>
              <a:t>ізобарних</a:t>
            </a:r>
            <a:r>
              <a:rPr lang="ru-RU" dirty="0"/>
              <a:t> </a:t>
            </a:r>
            <a:r>
              <a:rPr lang="ru-RU" dirty="0" err="1"/>
              <a:t>процесів</a:t>
            </a:r>
            <a:r>
              <a:rPr lang="ru-RU" dirty="0"/>
              <a:t> (в </a:t>
            </a:r>
            <a:r>
              <a:rPr lang="ru-RU" dirty="0" err="1"/>
              <a:t>живій</a:t>
            </a:r>
            <a:r>
              <a:rPr lang="ru-RU" dirty="0"/>
              <a:t> </a:t>
            </a:r>
            <a:r>
              <a:rPr lang="ru-RU" dirty="0" err="1"/>
              <a:t>природі</a:t>
            </a:r>
            <a:r>
              <a:rPr lang="ru-RU" dirty="0"/>
              <a:t>! В основному </a:t>
            </a:r>
            <a:r>
              <a:rPr lang="ru-RU" dirty="0" err="1"/>
              <a:t>всі</a:t>
            </a:r>
            <a:r>
              <a:rPr lang="ru-RU" dirty="0"/>
              <a:t> </a:t>
            </a:r>
            <a:r>
              <a:rPr lang="ru-RU" dirty="0" err="1"/>
              <a:t>процеси</a:t>
            </a:r>
            <a:r>
              <a:rPr lang="ru-RU" dirty="0"/>
              <a:t> </a:t>
            </a:r>
            <a:r>
              <a:rPr lang="ru-RU" dirty="0" err="1"/>
              <a:t>ізобарна</a:t>
            </a:r>
            <a:r>
              <a:rPr lang="ru-RU" dirty="0"/>
              <a:t>) величину </a:t>
            </a:r>
            <a:r>
              <a:rPr lang="ru-RU" b="1" dirty="0"/>
              <a:t>ΔU + А </a:t>
            </a:r>
            <a:r>
              <a:rPr lang="ru-RU" dirty="0" err="1"/>
              <a:t>називають</a:t>
            </a:r>
            <a:r>
              <a:rPr lang="ru-RU" dirty="0"/>
              <a:t> </a:t>
            </a:r>
            <a:r>
              <a:rPr lang="ru-RU" dirty="0" err="1"/>
              <a:t>ентальпєю</a:t>
            </a:r>
            <a:r>
              <a:rPr lang="ru-RU" dirty="0"/>
              <a:t>.</a:t>
            </a:r>
          </a:p>
          <a:p>
            <a:r>
              <a:rPr lang="ru-RU" b="1" dirty="0" err="1"/>
              <a:t>Ентальпія</a:t>
            </a:r>
            <a:r>
              <a:rPr lang="ru-RU" dirty="0"/>
              <a:t> </a:t>
            </a:r>
            <a:r>
              <a:rPr lang="ru-RU" b="1" dirty="0"/>
              <a:t>(теплосодержание </a:t>
            </a:r>
            <a:r>
              <a:rPr lang="ru-RU" b="1" dirty="0" err="1"/>
              <a:t>системи</a:t>
            </a:r>
            <a:r>
              <a:rPr lang="ru-RU" b="1" dirty="0"/>
              <a:t>) </a:t>
            </a:r>
            <a:r>
              <a:rPr lang="ru-RU" dirty="0"/>
              <a:t>- </a:t>
            </a:r>
            <a:r>
              <a:rPr lang="ru-RU" dirty="0" err="1"/>
              <a:t>це</a:t>
            </a:r>
            <a:r>
              <a:rPr lang="ru-RU" dirty="0"/>
              <a:t> </a:t>
            </a:r>
            <a:r>
              <a:rPr lang="ru-RU" dirty="0" err="1"/>
              <a:t>тепловий</a:t>
            </a:r>
            <a:r>
              <a:rPr lang="ru-RU" dirty="0"/>
              <a:t> </a:t>
            </a:r>
            <a:r>
              <a:rPr lang="ru-RU" dirty="0" err="1"/>
              <a:t>ефект</a:t>
            </a:r>
            <a:r>
              <a:rPr lang="ru-RU" dirty="0"/>
              <a:t> </a:t>
            </a:r>
            <a:r>
              <a:rPr lang="ru-RU" dirty="0" err="1"/>
              <a:t>реакції</a:t>
            </a:r>
            <a:r>
              <a:rPr lang="ru-RU" dirty="0"/>
              <a:t>, </a:t>
            </a:r>
            <a:r>
              <a:rPr lang="ru-RU" dirty="0" err="1"/>
              <a:t>виміряний</a:t>
            </a:r>
            <a:r>
              <a:rPr lang="ru-RU" dirty="0"/>
              <a:t> 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обчислений</a:t>
            </a:r>
            <a:r>
              <a:rPr lang="ru-RU" dirty="0"/>
              <a:t> для </a:t>
            </a:r>
            <a:r>
              <a:rPr lang="ru-RU" dirty="0" err="1"/>
              <a:t>випадку</a:t>
            </a:r>
            <a:r>
              <a:rPr lang="ru-RU" dirty="0"/>
              <a:t>, коли </a:t>
            </a:r>
            <a:r>
              <a:rPr lang="ru-RU" dirty="0" err="1"/>
              <a:t>реакція</a:t>
            </a:r>
            <a:r>
              <a:rPr lang="ru-RU" dirty="0"/>
              <a:t> </a:t>
            </a:r>
            <a:r>
              <a:rPr lang="ru-RU" dirty="0" err="1"/>
              <a:t>відбувається</a:t>
            </a:r>
            <a:r>
              <a:rPr lang="ru-RU" dirty="0"/>
              <a:t> при </a:t>
            </a:r>
            <a:r>
              <a:rPr lang="ru-RU" dirty="0" err="1">
                <a:solidFill>
                  <a:srgbClr val="FF0000"/>
                </a:solidFill>
              </a:rPr>
              <a:t>постійному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тиску</a:t>
            </a:r>
            <a:r>
              <a:rPr lang="ru-RU" dirty="0">
                <a:solidFill>
                  <a:srgbClr val="FF0000"/>
                </a:solidFill>
              </a:rPr>
              <a:t>.</a:t>
            </a:r>
            <a:endParaRPr lang="ru-RU" b="1" i="1" dirty="0">
              <a:solidFill>
                <a:srgbClr val="FF0000"/>
              </a:solidFill>
            </a:endParaRPr>
          </a:p>
        </p:txBody>
      </p:sp>
      <p:pic>
        <p:nvPicPr>
          <p:cNvPr id="32778" name="Picture 1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2263" y="1263650"/>
            <a:ext cx="866775" cy="1162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9" name="Picture 1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2263" y="2455863"/>
            <a:ext cx="866775" cy="1163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80" name="Picture 1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60350" y="3927475"/>
            <a:ext cx="990600" cy="103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81" name="Picture 17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73050" y="5276850"/>
            <a:ext cx="992188" cy="1370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782" name="TextBox 2"/>
          <p:cNvSpPr txBox="1">
            <a:spLocks noChangeArrowheads="1"/>
          </p:cNvSpPr>
          <p:nvPr/>
        </p:nvSpPr>
        <p:spPr bwMode="auto">
          <a:xfrm>
            <a:off x="0" y="3644900"/>
            <a:ext cx="1563688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400"/>
              <a:t>Г.И.Гесс (1836 г.)</a:t>
            </a:r>
          </a:p>
        </p:txBody>
      </p:sp>
      <p:sp>
        <p:nvSpPr>
          <p:cNvPr id="32783" name="TextBox 3"/>
          <p:cNvSpPr txBox="1">
            <a:spLocks noChangeArrowheads="1"/>
          </p:cNvSpPr>
          <p:nvPr/>
        </p:nvSpPr>
        <p:spPr bwMode="auto">
          <a:xfrm>
            <a:off x="0" y="4953000"/>
            <a:ext cx="190817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400"/>
              <a:t>Д.Д. Джоуль (1840 г.)</a:t>
            </a:r>
          </a:p>
        </p:txBody>
      </p:sp>
      <p:sp>
        <p:nvSpPr>
          <p:cNvPr id="32784" name="TextBox 4"/>
          <p:cNvSpPr txBox="1">
            <a:spLocks noChangeArrowheads="1"/>
          </p:cNvSpPr>
          <p:nvPr/>
        </p:nvSpPr>
        <p:spPr bwMode="auto">
          <a:xfrm>
            <a:off x="-63500" y="6589713"/>
            <a:ext cx="219392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400"/>
              <a:t>Г.Л. Гельмгольц (1847 г.)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88" y="30163"/>
            <a:ext cx="9142412" cy="6827837"/>
          </a:xfrm>
        </p:spPr>
        <p:txBody>
          <a:bodyPr/>
          <a:lstStyle/>
          <a:p>
            <a:pPr marL="0" indent="0" eaLnBrk="1" hangingPunct="1">
              <a:buFontTx/>
              <a:buNone/>
              <a:defRPr/>
            </a:pPr>
            <a:r>
              <a:rPr lang="ru-RU" sz="2000" b="1" cap="all" dirty="0" err="1">
                <a:solidFill>
                  <a:srgbClr val="C00000"/>
                </a:solidFill>
              </a:rPr>
              <a:t>Термохімія</a:t>
            </a:r>
            <a:r>
              <a:rPr lang="ru-RU" sz="2000" b="1" dirty="0">
                <a:solidFill>
                  <a:srgbClr val="C00000"/>
                </a:solidFill>
              </a:rPr>
              <a:t> </a:t>
            </a:r>
            <a:r>
              <a:rPr lang="ru-RU" sz="2000" b="1" dirty="0"/>
              <a:t>- </a:t>
            </a:r>
            <a:r>
              <a:rPr lang="ru-RU" sz="2000" dirty="0" err="1"/>
              <a:t>розділ</a:t>
            </a:r>
            <a:r>
              <a:rPr lang="ru-RU" sz="2000" dirty="0"/>
              <a:t> </a:t>
            </a:r>
            <a:r>
              <a:rPr lang="ru-RU" sz="2000" dirty="0" err="1"/>
              <a:t>хімії</a:t>
            </a:r>
            <a:r>
              <a:rPr lang="ru-RU" sz="2000" dirty="0"/>
              <a:t>, </a:t>
            </a:r>
            <a:r>
              <a:rPr lang="ru-RU" sz="2000" dirty="0" err="1"/>
              <a:t>що</a:t>
            </a:r>
            <a:r>
              <a:rPr lang="ru-RU" sz="2000" dirty="0"/>
              <a:t> </a:t>
            </a:r>
            <a:r>
              <a:rPr lang="ru-RU" sz="2000" dirty="0" err="1"/>
              <a:t>вивчає</a:t>
            </a:r>
            <a:r>
              <a:rPr lang="ru-RU" sz="2000" dirty="0"/>
              <a:t> </a:t>
            </a:r>
            <a:r>
              <a:rPr lang="ru-RU" sz="2000" dirty="0" err="1"/>
              <a:t>теплові</a:t>
            </a:r>
            <a:r>
              <a:rPr lang="ru-RU" sz="2000" dirty="0"/>
              <a:t> </a:t>
            </a:r>
            <a:r>
              <a:rPr lang="ru-RU" sz="2000" dirty="0" err="1"/>
              <a:t>ефекти</a:t>
            </a:r>
            <a:r>
              <a:rPr lang="ru-RU" sz="2000" dirty="0"/>
              <a:t> </a:t>
            </a:r>
            <a:r>
              <a:rPr lang="ru-RU" sz="2000" dirty="0" err="1"/>
              <a:t>хімічних</a:t>
            </a:r>
            <a:r>
              <a:rPr lang="ru-RU" sz="2000" dirty="0"/>
              <a:t> </a:t>
            </a:r>
            <a:r>
              <a:rPr lang="ru-RU" sz="2000" dirty="0" err="1"/>
              <a:t>реакцій</a:t>
            </a:r>
            <a:r>
              <a:rPr lang="ru-RU" sz="2000" dirty="0"/>
              <a:t>.</a:t>
            </a:r>
          </a:p>
          <a:p>
            <a:pPr marL="0" indent="0" eaLnBrk="1" hangingPunct="1">
              <a:buFontTx/>
              <a:buNone/>
              <a:defRPr/>
            </a:pPr>
            <a:endParaRPr lang="ru-RU" sz="2000" dirty="0"/>
          </a:p>
          <a:p>
            <a:pPr marL="0" indent="0" eaLnBrk="1" hangingPunct="1">
              <a:buFontTx/>
              <a:buNone/>
              <a:defRPr/>
            </a:pPr>
            <a:r>
              <a:rPr lang="ru-RU" sz="2000" b="1" cap="all" dirty="0" err="1">
                <a:solidFill>
                  <a:srgbClr val="C00000"/>
                </a:solidFill>
              </a:rPr>
              <a:t>Екзотермічні</a:t>
            </a:r>
            <a:r>
              <a:rPr lang="ru-RU" sz="2000" b="1" cap="all" dirty="0">
                <a:solidFill>
                  <a:srgbClr val="C00000"/>
                </a:solidFill>
              </a:rPr>
              <a:t> </a:t>
            </a:r>
            <a:r>
              <a:rPr lang="ru-RU" sz="2000" b="1" cap="all" dirty="0" err="1">
                <a:solidFill>
                  <a:srgbClr val="C00000"/>
                </a:solidFill>
              </a:rPr>
              <a:t>реакціЇ</a:t>
            </a:r>
            <a:r>
              <a:rPr lang="ru-RU" sz="2000" b="1" dirty="0">
                <a:solidFill>
                  <a:srgbClr val="C00000"/>
                </a:solidFill>
              </a:rPr>
              <a:t> </a:t>
            </a:r>
            <a:r>
              <a:rPr lang="ru-RU" sz="2000" dirty="0"/>
              <a:t>- </a:t>
            </a:r>
            <a:r>
              <a:rPr lang="ru-RU" sz="2000" dirty="0" err="1"/>
              <a:t>протікають</a:t>
            </a:r>
            <a:r>
              <a:rPr lang="ru-RU" sz="2000" dirty="0"/>
              <a:t> з </a:t>
            </a:r>
            <a:r>
              <a:rPr lang="ru-RU" sz="2000" dirty="0" err="1"/>
              <a:t>виділенням</a:t>
            </a:r>
            <a:r>
              <a:rPr lang="ru-RU" sz="2000" dirty="0"/>
              <a:t> </a:t>
            </a:r>
            <a:r>
              <a:rPr lang="ru-RU" sz="2000" dirty="0" err="1"/>
              <a:t>теплоти</a:t>
            </a:r>
            <a:r>
              <a:rPr lang="ru-RU" sz="2000" dirty="0"/>
              <a:t> (</a:t>
            </a:r>
            <a:r>
              <a:rPr lang="ru-RU" sz="2000" dirty="0" err="1"/>
              <a:t>нейтралізації</a:t>
            </a:r>
            <a:r>
              <a:rPr lang="ru-RU" sz="2000" dirty="0"/>
              <a:t>, </a:t>
            </a:r>
            <a:r>
              <a:rPr lang="ru-RU" sz="2000" dirty="0" err="1"/>
              <a:t>горіння</a:t>
            </a:r>
            <a:r>
              <a:rPr lang="ru-RU" sz="2000" dirty="0"/>
              <a:t>, </a:t>
            </a:r>
            <a:r>
              <a:rPr lang="ru-RU" sz="2000" dirty="0" err="1"/>
              <a:t>розчинення</a:t>
            </a:r>
            <a:r>
              <a:rPr lang="ru-RU" sz="2000" dirty="0"/>
              <a:t> </a:t>
            </a:r>
            <a:r>
              <a:rPr lang="ru-RU" sz="2000" dirty="0" err="1"/>
              <a:t>деяких</a:t>
            </a:r>
            <a:r>
              <a:rPr lang="ru-RU" sz="2000" dirty="0"/>
              <a:t> </a:t>
            </a:r>
            <a:r>
              <a:rPr lang="ru-RU" sz="2000" dirty="0" err="1"/>
              <a:t>речовин</a:t>
            </a:r>
            <a:r>
              <a:rPr lang="ru-RU" sz="2000" dirty="0"/>
              <a:t> в Н</a:t>
            </a:r>
            <a:r>
              <a:rPr lang="ru-RU" sz="2000" baseline="-25000" dirty="0"/>
              <a:t>2</a:t>
            </a:r>
            <a:r>
              <a:rPr lang="ru-RU" sz="2000" dirty="0"/>
              <a:t>О).</a:t>
            </a:r>
          </a:p>
          <a:p>
            <a:pPr marL="0" indent="0" eaLnBrk="1" hangingPunct="1">
              <a:buFontTx/>
              <a:buNone/>
              <a:defRPr/>
            </a:pPr>
            <a:endParaRPr lang="ru-RU" sz="2000" b="1" dirty="0">
              <a:solidFill>
                <a:srgbClr val="C00000"/>
              </a:solidFill>
            </a:endParaRPr>
          </a:p>
          <a:p>
            <a:pPr marL="0" indent="0" eaLnBrk="1" hangingPunct="1">
              <a:buFontTx/>
              <a:buNone/>
              <a:defRPr/>
            </a:pPr>
            <a:r>
              <a:rPr lang="ru-RU" sz="2000" b="1" cap="all" dirty="0" err="1">
                <a:solidFill>
                  <a:srgbClr val="C00000"/>
                </a:solidFill>
              </a:rPr>
              <a:t>Ендотермічна</a:t>
            </a:r>
            <a:r>
              <a:rPr lang="ru-RU" sz="2000" b="1" cap="all" dirty="0">
                <a:solidFill>
                  <a:srgbClr val="C00000"/>
                </a:solidFill>
              </a:rPr>
              <a:t> </a:t>
            </a:r>
            <a:r>
              <a:rPr lang="ru-RU" sz="2000" b="1" cap="all" dirty="0" err="1">
                <a:solidFill>
                  <a:srgbClr val="C00000"/>
                </a:solidFill>
              </a:rPr>
              <a:t>реакції</a:t>
            </a:r>
            <a:r>
              <a:rPr lang="ru-RU" sz="2000" b="1" cap="all" dirty="0">
                <a:solidFill>
                  <a:srgbClr val="C00000"/>
                </a:solidFill>
              </a:rPr>
              <a:t> </a:t>
            </a:r>
            <a:r>
              <a:rPr lang="ru-RU" sz="2000" dirty="0"/>
              <a:t>- </a:t>
            </a:r>
            <a:r>
              <a:rPr lang="ru-RU" sz="2000" dirty="0" err="1"/>
              <a:t>протікають</a:t>
            </a:r>
            <a:r>
              <a:rPr lang="ru-RU" sz="2000" dirty="0"/>
              <a:t> з </a:t>
            </a:r>
            <a:r>
              <a:rPr lang="ru-RU" sz="2000" dirty="0" err="1"/>
              <a:t>поглинанням</a:t>
            </a:r>
            <a:r>
              <a:rPr lang="ru-RU" sz="2000" dirty="0"/>
              <a:t> </a:t>
            </a:r>
            <a:r>
              <a:rPr lang="ru-RU" sz="2000" dirty="0" err="1"/>
              <a:t>теплоти</a:t>
            </a:r>
            <a:r>
              <a:rPr lang="ru-RU" sz="2000" dirty="0"/>
              <a:t> (</a:t>
            </a:r>
            <a:r>
              <a:rPr lang="ru-RU" sz="2000" dirty="0" err="1"/>
              <a:t>окислення</a:t>
            </a:r>
            <a:r>
              <a:rPr lang="ru-RU" sz="2000" dirty="0"/>
              <a:t> азоту киснем).</a:t>
            </a:r>
          </a:p>
          <a:p>
            <a:pPr marL="0" indent="0" eaLnBrk="1" hangingPunct="1">
              <a:buFontTx/>
              <a:buNone/>
              <a:defRPr/>
            </a:pPr>
            <a:endParaRPr lang="ru-RU" sz="2000" b="1" dirty="0">
              <a:solidFill>
                <a:srgbClr val="C00000"/>
              </a:solidFill>
            </a:endParaRPr>
          </a:p>
          <a:p>
            <a:pPr marL="0" indent="0" eaLnBrk="1" hangingPunct="1">
              <a:buFontTx/>
              <a:buNone/>
              <a:defRPr/>
            </a:pPr>
            <a:r>
              <a:rPr lang="ru-RU" sz="2000" b="1" dirty="0">
                <a:solidFill>
                  <a:srgbClr val="C00000"/>
                </a:solidFill>
              </a:rPr>
              <a:t>ТЕПЛОВИЙ ЕФЕКТ ХІМІЧНОЇ РЕАКЦІЇ </a:t>
            </a:r>
            <a:r>
              <a:rPr lang="ru-RU" sz="2000" dirty="0"/>
              <a:t>- </a:t>
            </a:r>
            <a:r>
              <a:rPr lang="ru-RU" sz="2000" dirty="0" err="1"/>
              <a:t>кількість</a:t>
            </a:r>
            <a:r>
              <a:rPr lang="ru-RU" sz="2000" dirty="0"/>
              <a:t> </a:t>
            </a:r>
            <a:r>
              <a:rPr lang="ru-RU" sz="2000" dirty="0" err="1"/>
              <a:t>теплоти</a:t>
            </a:r>
            <a:r>
              <a:rPr lang="ru-RU" sz="2000" dirty="0"/>
              <a:t>, </a:t>
            </a:r>
            <a:r>
              <a:rPr lang="ru-RU" sz="2000" dirty="0" err="1"/>
              <a:t>що</a:t>
            </a:r>
            <a:r>
              <a:rPr lang="ru-RU" sz="2000" dirty="0"/>
              <a:t> </a:t>
            </a:r>
            <a:r>
              <a:rPr lang="ru-RU" sz="2000" dirty="0" err="1"/>
              <a:t>виділяється</a:t>
            </a:r>
            <a:r>
              <a:rPr lang="ru-RU" sz="2000" dirty="0"/>
              <a:t> </a:t>
            </a:r>
            <a:r>
              <a:rPr lang="ru-RU" sz="2000" dirty="0" err="1"/>
              <a:t>або</a:t>
            </a:r>
            <a:r>
              <a:rPr lang="ru-RU" sz="2000" dirty="0"/>
              <a:t> </a:t>
            </a:r>
            <a:r>
              <a:rPr lang="ru-RU" sz="2000" dirty="0" err="1"/>
              <a:t>поглинається</a:t>
            </a:r>
            <a:r>
              <a:rPr lang="ru-RU" sz="2000" dirty="0"/>
              <a:t> системою в </a:t>
            </a:r>
            <a:r>
              <a:rPr lang="ru-RU" sz="2000" dirty="0" err="1"/>
              <a:t>результаті</a:t>
            </a:r>
            <a:r>
              <a:rPr lang="ru-RU" sz="2000" dirty="0"/>
              <a:t> </a:t>
            </a:r>
            <a:r>
              <a:rPr lang="ru-RU" sz="2000" dirty="0" err="1"/>
              <a:t>реакції</a:t>
            </a:r>
            <a:r>
              <a:rPr lang="ru-RU" sz="2000" dirty="0"/>
              <a:t>.</a:t>
            </a:r>
          </a:p>
          <a:p>
            <a:pPr marL="0" indent="0" eaLnBrk="1" hangingPunct="1">
              <a:buFontTx/>
              <a:buNone/>
              <a:defRPr/>
            </a:pPr>
            <a:endParaRPr lang="ru-RU" sz="2000" b="1" dirty="0">
              <a:solidFill>
                <a:srgbClr val="C00000"/>
              </a:solidFill>
            </a:endParaRPr>
          </a:p>
          <a:p>
            <a:pPr marL="0" indent="0" eaLnBrk="1" hangingPunct="1">
              <a:buFontTx/>
              <a:buNone/>
              <a:defRPr/>
            </a:pPr>
            <a:r>
              <a:rPr lang="ru-RU" sz="2000" b="1" cap="all" dirty="0" err="1">
                <a:solidFill>
                  <a:srgbClr val="C00000"/>
                </a:solidFill>
              </a:rPr>
              <a:t>Термохімічне</a:t>
            </a:r>
            <a:r>
              <a:rPr lang="ru-RU" sz="2000" b="1" cap="all" dirty="0">
                <a:solidFill>
                  <a:srgbClr val="C00000"/>
                </a:solidFill>
              </a:rPr>
              <a:t> </a:t>
            </a:r>
            <a:r>
              <a:rPr lang="ru-RU" sz="2000" b="1" cap="all" dirty="0" err="1">
                <a:solidFill>
                  <a:srgbClr val="C00000"/>
                </a:solidFill>
              </a:rPr>
              <a:t>рівняння</a:t>
            </a:r>
            <a:r>
              <a:rPr lang="ru-RU" sz="2000" b="1" cap="all" dirty="0">
                <a:solidFill>
                  <a:srgbClr val="C00000"/>
                </a:solidFill>
              </a:rPr>
              <a:t> </a:t>
            </a:r>
            <a:r>
              <a:rPr lang="ru-RU" sz="2000" b="1" dirty="0">
                <a:solidFill>
                  <a:srgbClr val="C00000"/>
                </a:solidFill>
              </a:rPr>
              <a:t>РЕАКЦІЙ </a:t>
            </a:r>
            <a:r>
              <a:rPr lang="ru-RU" sz="2000" dirty="0"/>
              <a:t>- </a:t>
            </a:r>
            <a:r>
              <a:rPr lang="ru-RU" sz="2000" dirty="0" err="1"/>
              <a:t>близько</a:t>
            </a:r>
            <a:r>
              <a:rPr lang="ru-RU" sz="2000" dirty="0"/>
              <a:t> формул </a:t>
            </a:r>
            <a:r>
              <a:rPr lang="ru-RU" sz="2000" dirty="0" err="1"/>
              <a:t>хім</a:t>
            </a:r>
            <a:r>
              <a:rPr lang="ru-RU" sz="2000" dirty="0"/>
              <a:t>. </a:t>
            </a:r>
            <a:r>
              <a:rPr lang="ru-RU" sz="2000" dirty="0" err="1"/>
              <a:t>з'єднань</a:t>
            </a:r>
            <a:r>
              <a:rPr lang="ru-RU" sz="2000" dirty="0"/>
              <a:t> </a:t>
            </a:r>
            <a:r>
              <a:rPr lang="ru-RU" sz="2000" dirty="0" err="1"/>
              <a:t>вказують</a:t>
            </a:r>
            <a:r>
              <a:rPr lang="ru-RU" sz="2000" dirty="0"/>
              <a:t> </a:t>
            </a:r>
            <a:r>
              <a:rPr lang="ru-RU" sz="2000" dirty="0" err="1"/>
              <a:t>їх</a:t>
            </a:r>
            <a:r>
              <a:rPr lang="ru-RU" sz="2000" dirty="0"/>
              <a:t> </a:t>
            </a:r>
            <a:r>
              <a:rPr lang="ru-RU" sz="2000" dirty="0" err="1"/>
              <a:t>агрегатний</a:t>
            </a:r>
            <a:r>
              <a:rPr lang="ru-RU" sz="2000" dirty="0"/>
              <a:t> стан </a:t>
            </a:r>
            <a:r>
              <a:rPr lang="ru-RU" sz="2000" dirty="0" err="1"/>
              <a:t>або</a:t>
            </a:r>
            <a:r>
              <a:rPr lang="ru-RU" sz="2000" dirty="0"/>
              <a:t> </a:t>
            </a:r>
            <a:r>
              <a:rPr lang="ru-RU" sz="2000" dirty="0" err="1"/>
              <a:t>кристалічну</a:t>
            </a:r>
            <a:r>
              <a:rPr lang="ru-RU" sz="2000" dirty="0"/>
              <a:t> </a:t>
            </a:r>
            <a:r>
              <a:rPr lang="ru-RU" sz="2000" dirty="0" err="1"/>
              <a:t>модифікацію</a:t>
            </a:r>
            <a:r>
              <a:rPr lang="ru-RU" sz="2000" dirty="0"/>
              <a:t> і </a:t>
            </a:r>
            <a:r>
              <a:rPr lang="ru-RU" sz="2000" dirty="0" err="1"/>
              <a:t>числові</a:t>
            </a:r>
            <a:r>
              <a:rPr lang="ru-RU" sz="2000" dirty="0"/>
              <a:t> </a:t>
            </a:r>
            <a:r>
              <a:rPr lang="ru-RU" sz="2000" dirty="0" err="1"/>
              <a:t>значення</a:t>
            </a:r>
            <a:r>
              <a:rPr lang="ru-RU" sz="2000" dirty="0"/>
              <a:t> </a:t>
            </a:r>
            <a:r>
              <a:rPr lang="ru-RU" sz="2000" dirty="0" err="1"/>
              <a:t>теплових</a:t>
            </a:r>
            <a:r>
              <a:rPr lang="ru-RU" sz="2000" dirty="0"/>
              <a:t> </a:t>
            </a:r>
            <a:r>
              <a:rPr lang="ru-RU" sz="2000" dirty="0" err="1"/>
              <a:t>ефектів</a:t>
            </a:r>
            <a:r>
              <a:rPr lang="ru-RU" sz="2000" dirty="0"/>
              <a:t>.</a:t>
            </a:r>
          </a:p>
          <a:p>
            <a:pPr marL="0" indent="0" eaLnBrk="1" hangingPunct="1">
              <a:buFontTx/>
              <a:buNone/>
              <a:defRPr/>
            </a:pPr>
            <a:endParaRPr lang="ru-RU" sz="1800" b="1" dirty="0">
              <a:solidFill>
                <a:srgbClr val="990000"/>
              </a:solidFill>
            </a:endParaRPr>
          </a:p>
          <a:p>
            <a:pPr marL="0" indent="0" eaLnBrk="1" hangingPunct="1">
              <a:buFontTx/>
              <a:buNone/>
              <a:defRPr/>
            </a:pPr>
            <a:r>
              <a:rPr lang="ru-RU" sz="1800" b="1" dirty="0" err="1">
                <a:solidFill>
                  <a:srgbClr val="990000"/>
                </a:solidFill>
              </a:rPr>
              <a:t>Екзотермічна</a:t>
            </a:r>
            <a:r>
              <a:rPr lang="ru-RU" sz="1800" b="1" dirty="0">
                <a:solidFill>
                  <a:srgbClr val="990000"/>
                </a:solidFill>
              </a:rPr>
              <a:t> р-</a:t>
            </a:r>
            <a:r>
              <a:rPr lang="ru-RU" sz="1800" b="1" dirty="0" err="1">
                <a:solidFill>
                  <a:srgbClr val="990000"/>
                </a:solidFill>
              </a:rPr>
              <a:t>ція</a:t>
            </a:r>
            <a:r>
              <a:rPr lang="ru-RU" sz="1800" b="1" dirty="0">
                <a:solidFill>
                  <a:srgbClr val="990000"/>
                </a:solidFill>
              </a:rPr>
              <a:t>: </a:t>
            </a:r>
            <a:r>
              <a:rPr lang="ru-RU" sz="1800" dirty="0"/>
              <a:t>Н</a:t>
            </a:r>
            <a:r>
              <a:rPr lang="ru-RU" sz="1800" baseline="-25000" dirty="0"/>
              <a:t>2(г) </a:t>
            </a:r>
            <a:r>
              <a:rPr lang="ru-RU" sz="1800" dirty="0"/>
              <a:t>+ </a:t>
            </a:r>
            <a:r>
              <a:rPr lang="en-US" sz="1800" dirty="0"/>
              <a:t>Cl</a:t>
            </a:r>
            <a:r>
              <a:rPr lang="en-US" sz="1800" baseline="-25000" dirty="0"/>
              <a:t>2(</a:t>
            </a:r>
            <a:r>
              <a:rPr lang="ru-RU" sz="1800" baseline="-25000" dirty="0"/>
              <a:t>г) </a:t>
            </a:r>
            <a:r>
              <a:rPr lang="ru-RU" sz="1800" dirty="0"/>
              <a:t>=</a:t>
            </a:r>
            <a:r>
              <a:rPr lang="ru-RU" sz="1800" baseline="-25000" dirty="0"/>
              <a:t> </a:t>
            </a:r>
            <a:r>
              <a:rPr lang="ru-RU" sz="1800" dirty="0"/>
              <a:t>2</a:t>
            </a:r>
            <a:r>
              <a:rPr lang="en-US" sz="1800" dirty="0" err="1"/>
              <a:t>HCl</a:t>
            </a:r>
            <a:r>
              <a:rPr lang="en-US" sz="1800" dirty="0"/>
              <a:t> </a:t>
            </a:r>
            <a:r>
              <a:rPr lang="en-US" sz="1800" baseline="-25000" dirty="0"/>
              <a:t>(</a:t>
            </a:r>
            <a:r>
              <a:rPr lang="ru-RU" sz="1800" baseline="-25000" dirty="0"/>
              <a:t>г)</a:t>
            </a:r>
            <a:r>
              <a:rPr lang="ru-RU" sz="1800" dirty="0"/>
              <a:t>; </a:t>
            </a:r>
            <a:r>
              <a:rPr lang="el-GR" sz="1800" dirty="0">
                <a:latin typeface="Times New Roman"/>
                <a:cs typeface="Times New Roman"/>
              </a:rPr>
              <a:t>Δ</a:t>
            </a:r>
            <a:r>
              <a:rPr lang="ru-RU" sz="1800" dirty="0">
                <a:latin typeface="Times New Roman"/>
                <a:cs typeface="Times New Roman"/>
              </a:rPr>
              <a:t>Н= -</a:t>
            </a:r>
            <a:r>
              <a:rPr lang="ru-RU" sz="1800" dirty="0">
                <a:cs typeface="Times New Roman"/>
              </a:rPr>
              <a:t>184,6 кДж (</a:t>
            </a:r>
            <a:r>
              <a:rPr lang="ru-RU" sz="1800" dirty="0" err="1">
                <a:cs typeface="Times New Roman"/>
              </a:rPr>
              <a:t>виділення</a:t>
            </a:r>
            <a:r>
              <a:rPr lang="ru-RU" sz="1800" dirty="0">
                <a:cs typeface="Times New Roman"/>
              </a:rPr>
              <a:t> </a:t>
            </a:r>
            <a:r>
              <a:rPr lang="ru-RU" sz="1800" dirty="0" err="1">
                <a:cs typeface="Times New Roman"/>
              </a:rPr>
              <a:t>енергії</a:t>
            </a:r>
            <a:r>
              <a:rPr lang="ru-RU" sz="1800" dirty="0">
                <a:cs typeface="Times New Roman"/>
              </a:rPr>
              <a:t>)</a:t>
            </a:r>
          </a:p>
          <a:p>
            <a:pPr marL="0" indent="0" eaLnBrk="1" hangingPunct="1">
              <a:buFontTx/>
              <a:buNone/>
              <a:defRPr/>
            </a:pPr>
            <a:r>
              <a:rPr lang="ru-RU" sz="1800" b="1" dirty="0" err="1">
                <a:solidFill>
                  <a:schemeClr val="accent2">
                    <a:lumMod val="75000"/>
                  </a:schemeClr>
                </a:solidFill>
                <a:cs typeface="Times New Roman"/>
              </a:rPr>
              <a:t>Ендотермічна</a:t>
            </a:r>
            <a:r>
              <a:rPr lang="ru-RU" sz="1800" b="1" dirty="0">
                <a:solidFill>
                  <a:schemeClr val="accent2">
                    <a:lumMod val="75000"/>
                  </a:schemeClr>
                </a:solidFill>
                <a:cs typeface="Times New Roman"/>
              </a:rPr>
              <a:t> р-</a:t>
            </a:r>
            <a:r>
              <a:rPr lang="ru-RU" sz="1800" b="1" dirty="0" err="1">
                <a:solidFill>
                  <a:schemeClr val="accent2">
                    <a:lumMod val="75000"/>
                  </a:schemeClr>
                </a:solidFill>
                <a:cs typeface="Times New Roman"/>
              </a:rPr>
              <a:t>ція</a:t>
            </a:r>
            <a:r>
              <a:rPr lang="ru-RU" sz="1800" b="1" dirty="0">
                <a:solidFill>
                  <a:schemeClr val="accent2">
                    <a:lumMod val="75000"/>
                  </a:schemeClr>
                </a:solidFill>
                <a:cs typeface="Times New Roman"/>
              </a:rPr>
              <a:t>: </a:t>
            </a:r>
            <a:r>
              <a:rPr lang="en-US" sz="1800" dirty="0">
                <a:cs typeface="Times New Roman"/>
              </a:rPr>
              <a:t>N</a:t>
            </a:r>
            <a:r>
              <a:rPr lang="en-US" sz="1800" baseline="-25000" dirty="0">
                <a:cs typeface="Times New Roman"/>
              </a:rPr>
              <a:t>2(</a:t>
            </a:r>
            <a:r>
              <a:rPr lang="ru-RU" sz="1800" baseline="-25000" dirty="0">
                <a:cs typeface="Times New Roman"/>
              </a:rPr>
              <a:t>г</a:t>
            </a:r>
            <a:r>
              <a:rPr lang="en-US" sz="1800" baseline="-25000" dirty="0">
                <a:cs typeface="Times New Roman"/>
              </a:rPr>
              <a:t>)+ </a:t>
            </a:r>
            <a:r>
              <a:rPr lang="en-US" sz="1800" dirty="0">
                <a:cs typeface="Times New Roman"/>
              </a:rPr>
              <a:t>O</a:t>
            </a:r>
            <a:r>
              <a:rPr lang="en-US" sz="1800" baseline="-25000" dirty="0">
                <a:cs typeface="Times New Roman"/>
              </a:rPr>
              <a:t>2(</a:t>
            </a:r>
            <a:r>
              <a:rPr lang="ru-RU" sz="1800" baseline="-25000" dirty="0">
                <a:cs typeface="Times New Roman"/>
              </a:rPr>
              <a:t>г</a:t>
            </a:r>
            <a:r>
              <a:rPr lang="en-US" sz="1800" baseline="-25000" dirty="0">
                <a:cs typeface="Times New Roman"/>
              </a:rPr>
              <a:t>)</a:t>
            </a:r>
            <a:r>
              <a:rPr lang="ru-RU" sz="1800" baseline="-25000" dirty="0">
                <a:cs typeface="Times New Roman"/>
              </a:rPr>
              <a:t> </a:t>
            </a:r>
            <a:r>
              <a:rPr lang="en-US" sz="1800" dirty="0">
                <a:cs typeface="Times New Roman"/>
              </a:rPr>
              <a:t>= 2 NO</a:t>
            </a:r>
            <a:r>
              <a:rPr lang="en-US" sz="1800" baseline="-25000" dirty="0">
                <a:cs typeface="Times New Roman"/>
              </a:rPr>
              <a:t>(</a:t>
            </a:r>
            <a:r>
              <a:rPr lang="ru-RU" sz="1800" baseline="-25000" dirty="0">
                <a:cs typeface="Times New Roman"/>
              </a:rPr>
              <a:t>г</a:t>
            </a:r>
            <a:r>
              <a:rPr lang="en-US" sz="1800" baseline="-25000" dirty="0">
                <a:cs typeface="Times New Roman"/>
              </a:rPr>
              <a:t>)</a:t>
            </a:r>
            <a:r>
              <a:rPr lang="ru-RU" sz="1800" dirty="0">
                <a:cs typeface="Times New Roman"/>
              </a:rPr>
              <a:t>; </a:t>
            </a:r>
            <a:r>
              <a:rPr lang="el-GR" sz="1800" dirty="0">
                <a:cs typeface="Times New Roman"/>
              </a:rPr>
              <a:t>Δ</a:t>
            </a:r>
            <a:r>
              <a:rPr lang="ru-RU" sz="1800" dirty="0">
                <a:cs typeface="Times New Roman"/>
              </a:rPr>
              <a:t>Н=180,8 кДж (</a:t>
            </a:r>
            <a:r>
              <a:rPr lang="ru-RU" sz="1800" dirty="0" err="1">
                <a:cs typeface="Times New Roman"/>
              </a:rPr>
              <a:t>поглинання</a:t>
            </a:r>
            <a:r>
              <a:rPr lang="ru-RU" sz="1800" dirty="0">
                <a:cs typeface="Times New Roman"/>
              </a:rPr>
              <a:t> </a:t>
            </a:r>
            <a:r>
              <a:rPr lang="ru-RU" sz="1800" dirty="0" err="1">
                <a:cs typeface="Times New Roman"/>
              </a:rPr>
              <a:t>енергії</a:t>
            </a:r>
            <a:r>
              <a:rPr lang="ru-RU" sz="1800" dirty="0">
                <a:cs typeface="Times New Roman"/>
              </a:rPr>
              <a:t>)</a:t>
            </a:r>
            <a:endParaRPr lang="ru-RU" sz="2000" dirty="0"/>
          </a:p>
          <a:p>
            <a:pPr marL="0" indent="0" eaLnBrk="1" hangingPunct="1">
              <a:buFontTx/>
              <a:buNone/>
              <a:defRPr/>
            </a:pPr>
            <a:endParaRPr lang="ru-RU" sz="2000" dirty="0"/>
          </a:p>
          <a:p>
            <a:pPr marL="0" indent="0" eaLnBrk="1" hangingPunct="1">
              <a:buFontTx/>
              <a:buNone/>
              <a:defRPr/>
            </a:pPr>
            <a:r>
              <a:rPr lang="ru-RU" sz="2000" dirty="0" err="1"/>
              <a:t>Стандартні</a:t>
            </a:r>
            <a:r>
              <a:rPr lang="ru-RU" sz="2000" dirty="0"/>
              <a:t> </a:t>
            </a:r>
            <a:r>
              <a:rPr lang="ru-RU" sz="2000" dirty="0" err="1"/>
              <a:t>значення</a:t>
            </a:r>
            <a:r>
              <a:rPr lang="ru-RU" sz="2000" dirty="0"/>
              <a:t> </a:t>
            </a:r>
            <a:r>
              <a:rPr lang="ru-RU" sz="2000" dirty="0" err="1"/>
              <a:t>термодинамічних</a:t>
            </a:r>
            <a:r>
              <a:rPr lang="ru-RU" sz="2000" dirty="0"/>
              <a:t> </a:t>
            </a:r>
            <a:r>
              <a:rPr lang="ru-RU" sz="2000" dirty="0" err="1"/>
              <a:t>функцій</a:t>
            </a:r>
            <a:r>
              <a:rPr lang="ru-RU" sz="2000" dirty="0"/>
              <a:t> (</a:t>
            </a:r>
            <a:r>
              <a:rPr lang="ru-RU" sz="2000" dirty="0" err="1"/>
              <a:t>віднесені</a:t>
            </a:r>
            <a:r>
              <a:rPr lang="ru-RU" sz="2000" dirty="0"/>
              <a:t> до 1моль </a:t>
            </a:r>
            <a:r>
              <a:rPr lang="ru-RU" sz="2000" dirty="0" err="1"/>
              <a:t>речовини</a:t>
            </a:r>
            <a:r>
              <a:rPr lang="ru-RU" sz="2000" dirty="0"/>
              <a:t> при </a:t>
            </a:r>
            <a:r>
              <a:rPr lang="ru-RU" sz="2000" dirty="0" err="1"/>
              <a:t>н.у</a:t>
            </a:r>
            <a:r>
              <a:rPr lang="ru-RU" sz="2000" dirty="0"/>
              <a:t>. </a:t>
            </a:r>
            <a:r>
              <a:rPr lang="ru-RU" sz="2000" dirty="0" err="1"/>
              <a:t>відомі</a:t>
            </a:r>
            <a:r>
              <a:rPr lang="ru-RU" sz="2000" dirty="0"/>
              <a:t> (див. </a:t>
            </a:r>
            <a:r>
              <a:rPr lang="ru-RU" sz="2000" dirty="0" err="1"/>
              <a:t>довідник</a:t>
            </a:r>
            <a:r>
              <a:rPr lang="ru-RU" sz="2000" dirty="0"/>
              <a:t>).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1774</TotalTime>
  <Words>4752</Words>
  <Application>Microsoft Office PowerPoint</Application>
  <PresentationFormat>Экран (4:3)</PresentationFormat>
  <Paragraphs>840</Paragraphs>
  <Slides>59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11</vt:i4>
      </vt:variant>
      <vt:variant>
        <vt:lpstr>Тема</vt:lpstr>
      </vt:variant>
      <vt:variant>
        <vt:i4>3</vt:i4>
      </vt:variant>
      <vt:variant>
        <vt:lpstr>Внедренные серверы OLE</vt:lpstr>
      </vt:variant>
      <vt:variant>
        <vt:i4>2</vt:i4>
      </vt:variant>
      <vt:variant>
        <vt:lpstr>Заголовки слайдов</vt:lpstr>
      </vt:variant>
      <vt:variant>
        <vt:i4>59</vt:i4>
      </vt:variant>
    </vt:vector>
  </HeadingPairs>
  <TitlesOfParts>
    <vt:vector size="75" baseType="lpstr">
      <vt:lpstr>MS UI Gothic</vt:lpstr>
      <vt:lpstr>Arial</vt:lpstr>
      <vt:lpstr>Bodoni MT</vt:lpstr>
      <vt:lpstr>Calibri</vt:lpstr>
      <vt:lpstr>Cambria Math</vt:lpstr>
      <vt:lpstr>Euclid Extra</vt:lpstr>
      <vt:lpstr>Palatino Linotype</vt:lpstr>
      <vt:lpstr>Symbol</vt:lpstr>
      <vt:lpstr>Tahoma</vt:lpstr>
      <vt:lpstr>Times New Roman</vt:lpstr>
      <vt:lpstr>Wingdings</vt:lpstr>
      <vt:lpstr>Оформление по умолчанию</vt:lpstr>
      <vt:lpstr>Тема Office</vt:lpstr>
      <vt:lpstr>1_Тема Office</vt:lpstr>
      <vt:lpstr>Формула</vt:lpstr>
      <vt:lpstr>Уравнение</vt:lpstr>
      <vt:lpstr>Презентация PowerPoint</vt:lpstr>
      <vt:lpstr>ПЛАН ЛЕКЦІЇ</vt:lpstr>
      <vt:lpstr>Презентация PowerPoint</vt:lpstr>
      <vt:lpstr>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</vt:lpstr>
      <vt:lpstr>Презентация PowerPoint</vt:lpstr>
      <vt:lpstr> </vt:lpstr>
      <vt:lpstr>ЗАКОНОМІРНОСТІ У ЗМІНИ ЕНТРОПІЇ</vt:lpstr>
      <vt:lpstr>Ентальпійний (ΔH) І Ентропійний (ΔS) ФАКТОРИ І НАПРЯМОК ПРОЦЕСУ</vt:lpstr>
      <vt:lpstr> </vt:lpstr>
      <vt:lpstr>Презентация PowerPoint</vt:lpstr>
      <vt:lpstr>Презентация PowerPoint</vt:lpstr>
      <vt:lpstr>  Вивчення кінетики хімічних реакцій має велике практичне значення: - керівництво обміном речовин в живих організмах; - регулювання процесів на основі знань про їх кінетику; - вивчення ефективності дії ліків, ферментів і доцільний підбір лікарських засобів; - визначення швидкості дії і виведення з організму ксенобіотиків різного походження; - контролювання і вибір оптимальних умов нейтралізації і захоронення шкідливих відходів людської діяльності.      Фармакокінетика pharmacon – ліки kinetikos – рух                                       Токсикокінетика</vt:lpstr>
      <vt:lpstr>Презентация PowerPoint</vt:lpstr>
      <vt:lpstr> ОСНОВНІ ПОНЯТТЯ ХІМІЧНОЇ КІНЕТИКИ </vt:lpstr>
      <vt:lpstr>Презентация PowerPoint</vt:lpstr>
      <vt:lpstr>Презентация PowerPoint</vt:lpstr>
      <vt:lpstr>Презентация PowerPoint</vt:lpstr>
      <vt:lpstr>ЗАЛЕЖНІСТЬ ШВИДКОСТІ ХІМІЧНИХ РЕАКЦІЙ ВІД КОНЦЕНТРАЦІЇ</vt:lpstr>
      <vt:lpstr>Презентация PowerPoint</vt:lpstr>
      <vt:lpstr>Презентация PowerPoint</vt:lpstr>
      <vt:lpstr>КІНЕТИКА НЕОБОРОТНИХ РЕАКЦІЙ</vt:lpstr>
      <vt:lpstr>РЕАКЦІЇ ПЕРШОГО ПОРЯДКУ</vt:lpstr>
      <vt:lpstr>РЕАКЦІЇ ДРУГОГО ПОРЯДКУ</vt:lpstr>
      <vt:lpstr>Презентация PowerPoint</vt:lpstr>
      <vt:lpstr>ЗАЛЕЖНІСТЬ ШВИДКОСТІ РЕАКЦІЇ ВІД ТЕМПЕРАТУРИ</vt:lpstr>
      <vt:lpstr>ТЕМПЕРАТУРНІ МЕЖІ ІСНУВАННЯ БІОЛОГІЧНИХ СИСТЕМ (≈ 222-333 К)</vt:lpstr>
      <vt:lpstr>ТЕМПЕРАТУРНІ МЕЖІ ІСНУВАННЯ БІОЛОГІЧНИХ СИСТЕМ (≈ 222-333 К)</vt:lpstr>
      <vt:lpstr>Презентация PowerPoint</vt:lpstr>
      <vt:lpstr>Презентация PowerPoint</vt:lpstr>
      <vt:lpstr>ЕНЕРГІЯ АКТИВАЦІЇ</vt:lpstr>
      <vt:lpstr>ЕНЕРГІЯ АКТИВАЦІЇ</vt:lpstr>
      <vt:lpstr>ПРИРОДА РЕАГУЮЧИХ РЕЧОВИН </vt:lpstr>
      <vt:lpstr>Презентация PowerPoint</vt:lpstr>
      <vt:lpstr>МЕХАНІЗМИ СКЛАДНИХ ХІМІЧНИХ ПРОЦЕСІВ:  </vt:lpstr>
      <vt:lpstr>Презентация PowerPoint</vt:lpstr>
      <vt:lpstr>КАТАЛІЗ</vt:lpstr>
      <vt:lpstr>КАТАЛІЗ</vt:lpstr>
      <vt:lpstr>ФЕРМЕНТАТИВНИЙ КАТАЛІЗ, МІКРОГЕТЕРОГЕНИЙ КАТАЛІЗ</vt:lpstr>
      <vt:lpstr>ДОСЛІДЖЕННЯ В ОБЛАСТІ КАТАЛІЗУ В УКРАЇНІ</vt:lpstr>
      <vt:lpstr>ФЕРМЕНТАТИВНИЙ КАТАЛІЗ</vt:lpstr>
      <vt:lpstr>БУДОВА ФЕРМЕНТІВ</vt:lpstr>
      <vt:lpstr>КІНЕТИКА ФЕРМЕНТИВНИХ РЕАКЦІЙ</vt:lpstr>
      <vt:lpstr>КІНЕТИКА ФЕРМЕНТИВНИХ РЕАКЦІЙ</vt:lpstr>
      <vt:lpstr>КІНЕТИКА ФЕРМЕНТИВНИХ РЕАКЦІЙ</vt:lpstr>
      <vt:lpstr>ТЕОРІЯ МИХАЕЛІСА-МЕНТЕНА (1913 Р.):</vt:lpstr>
      <vt:lpstr>ЗМІНЕННЯ Еактивації  ПіД ВЛИВОМ КАТАЛІЗАТОРІВ</vt:lpstr>
      <vt:lpstr>Презентация PowerPoint</vt:lpstr>
      <vt:lpstr>Презентация PowerPoint</vt:lpstr>
      <vt:lpstr>СРС  ХІМІЧНА РІВНОВАГА</vt:lpstr>
    </vt:vector>
  </TitlesOfParts>
  <Company>ХНМУ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Харьковский национальный медицинский университет  Кафедра медицинской и биоорганической химии  Курс: «Медицинская химия»</dc:title>
  <dc:creator>Наталья</dc:creator>
  <cp:lastModifiedBy>admin</cp:lastModifiedBy>
  <cp:revision>125</cp:revision>
  <cp:lastPrinted>2015-10-07T07:57:13Z</cp:lastPrinted>
  <dcterms:created xsi:type="dcterms:W3CDTF">2008-10-12T07:27:16Z</dcterms:created>
  <dcterms:modified xsi:type="dcterms:W3CDTF">2018-09-18T10:39:05Z</dcterms:modified>
</cp:coreProperties>
</file>