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22"/>
  </p:notesMasterIdLst>
  <p:sldIdLst>
    <p:sldId id="256" r:id="rId2"/>
    <p:sldId id="352" r:id="rId3"/>
    <p:sldId id="351" r:id="rId4"/>
    <p:sldId id="332" r:id="rId5"/>
    <p:sldId id="335" r:id="rId6"/>
    <p:sldId id="334" r:id="rId7"/>
    <p:sldId id="333" r:id="rId8"/>
    <p:sldId id="338" r:id="rId9"/>
    <p:sldId id="316" r:id="rId10"/>
    <p:sldId id="320" r:id="rId11"/>
    <p:sldId id="318" r:id="rId12"/>
    <p:sldId id="355" r:id="rId13"/>
    <p:sldId id="344" r:id="rId14"/>
    <p:sldId id="341" r:id="rId15"/>
    <p:sldId id="345" r:id="rId16"/>
    <p:sldId id="346" r:id="rId17"/>
    <p:sldId id="348" r:id="rId18"/>
    <p:sldId id="353" r:id="rId19"/>
    <p:sldId id="354" r:id="rId20"/>
    <p:sldId id="35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2" autoAdjust="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20EF3-7635-4063-8B61-7A67D625620F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3A17C-960E-4FA2-B365-2D84F0EE7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73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22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49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27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009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56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594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585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43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686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0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41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87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18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96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17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56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5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601238-F1D1-4B62-9C59-7773F0E0CFF9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4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10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1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0521F-B3AB-45F4-9A4F-BDF9976B3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4409" y="2323322"/>
            <a:ext cx="6728088" cy="970384"/>
          </a:xfrm>
        </p:spPr>
        <p:txBody>
          <a:bodyPr>
            <a:noAutofit/>
          </a:bodyPr>
          <a:lstStyle/>
          <a:p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Порівняльна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оцінка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результатів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успішності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слухачів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циклу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тематичного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удосконалення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медичного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напряму на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післядипломному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етапі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освіти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з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використанням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проєктної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технології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навчання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під</a:t>
            </a: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 час контрольного </a:t>
            </a:r>
            <a:r>
              <a:rPr lang="ru-RU" sz="14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експерименту</a:t>
            </a:r>
            <a:endParaRPr lang="ru-RU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F8751C-ACB2-432C-8323-FD97B373D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8327" y="3802225"/>
            <a:ext cx="3984170" cy="130162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700" b="1" dirty="0" err="1">
                <a:latin typeface="Arial Narrow" panose="020B0606020202030204" pitchFamily="34" charset="0"/>
              </a:rPr>
              <a:t>Доповідач</a:t>
            </a:r>
            <a:r>
              <a:rPr lang="ru-RU" sz="1700" b="1" dirty="0">
                <a:latin typeface="Arial Narrow" panose="020B0606020202030204" pitchFamily="34" charset="0"/>
              </a:rPr>
              <a:t>: </a:t>
            </a:r>
            <a:r>
              <a:rPr lang="ru-RU" sz="1700" b="1" dirty="0" err="1">
                <a:latin typeface="Arial Narrow" panose="020B0606020202030204" pitchFamily="34" charset="0"/>
              </a:rPr>
              <a:t>к.мед.н</a:t>
            </a:r>
            <a:r>
              <a:rPr lang="ru-RU" sz="1700" b="1" dirty="0">
                <a:latin typeface="Arial Narrow" panose="020B0606020202030204" pitchFamily="34" charset="0"/>
              </a:rPr>
              <a:t>., доцент </a:t>
            </a:r>
            <a:r>
              <a:rPr lang="ru-RU" sz="1700" b="1" dirty="0" err="1">
                <a:latin typeface="Arial Narrow" panose="020B0606020202030204" pitchFamily="34" charset="0"/>
              </a:rPr>
              <a:t>кафедри</a:t>
            </a:r>
            <a:r>
              <a:rPr lang="ru-RU" sz="1700" b="1" dirty="0">
                <a:latin typeface="Arial Narrow" panose="020B0606020202030204" pitchFamily="34" charset="0"/>
              </a:rPr>
              <a:t> </a:t>
            </a:r>
            <a:r>
              <a:rPr lang="ru-RU" sz="1700" b="1" dirty="0" err="1">
                <a:latin typeface="Arial Narrow" panose="020B0606020202030204" pitchFamily="34" charset="0"/>
              </a:rPr>
              <a:t>стоматології</a:t>
            </a:r>
            <a:r>
              <a:rPr lang="ru-RU" sz="1700" b="1" dirty="0">
                <a:latin typeface="Arial Narrow" panose="020B0606020202030204" pitchFamily="34" charset="0"/>
              </a:rPr>
              <a:t> ХНМУ</a:t>
            </a:r>
            <a:endParaRPr lang="uk-UA" sz="1700" b="1" dirty="0">
              <a:latin typeface="Arial Narrow" panose="020B0606020202030204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uk-UA" sz="1700" b="1" dirty="0">
                <a:latin typeface="Arial Narrow" panose="020B0606020202030204" pitchFamily="34" charset="0"/>
              </a:rPr>
              <a:t> </a:t>
            </a:r>
            <a:r>
              <a:rPr lang="uk-UA" sz="1700" b="1" dirty="0" err="1">
                <a:latin typeface="Arial Narrow" panose="020B0606020202030204" pitchFamily="34" charset="0"/>
              </a:rPr>
              <a:t>Худякова</a:t>
            </a:r>
            <a:r>
              <a:rPr lang="uk-UA" sz="1700" b="1" dirty="0">
                <a:latin typeface="Arial Narrow" panose="020B0606020202030204" pitchFamily="34" charset="0"/>
              </a:rPr>
              <a:t> Марина Борисівна</a:t>
            </a:r>
          </a:p>
          <a:p>
            <a:endParaRPr lang="uk-UA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05EE6E-71F0-40A9-944A-36E6F17D5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933" y="3471337"/>
            <a:ext cx="1171658" cy="1768139"/>
          </a:xfrm>
          <a:prstGeom prst="rect">
            <a:avLst/>
          </a:prstGeom>
          <a:solidFill>
            <a:srgbClr val="92D050"/>
          </a:solidFill>
          <a:ln w="12700">
            <a:solidFill>
              <a:schemeClr val="accent1"/>
            </a:solidFill>
          </a:ln>
          <a:effectLst>
            <a:glow rad="127000">
              <a:srgbClr val="00B050"/>
            </a:glow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710EC0-9741-40E9-9844-B84E92D5D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2037" y="75256"/>
            <a:ext cx="1648480" cy="1494808"/>
          </a:xfrm>
          <a:prstGeom prst="rect">
            <a:avLst/>
          </a:prstGeom>
          <a:solidFill>
            <a:srgbClr val="00B050"/>
          </a:solidFill>
          <a:ln w="44450">
            <a:solidFill>
              <a:schemeClr val="accent1"/>
            </a:solidFill>
          </a:ln>
          <a:effectLst>
            <a:outerShdw blurRad="50800" dist="38100" dir="5400000" algn="t" rotWithShape="0">
              <a:srgbClr val="92D050">
                <a:alpha val="40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F1BDB4-FDD8-4EDC-9669-755F1C2C04F7}"/>
              </a:ext>
            </a:extLst>
          </p:cNvPr>
          <p:cNvSpPr/>
          <p:nvPr/>
        </p:nvSpPr>
        <p:spPr>
          <a:xfrm>
            <a:off x="2408471" y="1618524"/>
            <a:ext cx="7391511" cy="704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latin typeface="Arial Narrow" panose="020B0606020202030204" pitchFamily="34" charset="0"/>
              </a:rPr>
              <a:t>Харківський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національний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університет</a:t>
            </a:r>
            <a:endParaRPr lang="ru-RU" sz="1400" dirty="0">
              <a:latin typeface="Arial Narrow" panose="020B0606020202030204" pitchFamily="34" charset="0"/>
            </a:endParaRPr>
          </a:p>
          <a:p>
            <a:pPr algn="ctr"/>
            <a:r>
              <a:rPr lang="ru-RU" sz="1400" dirty="0" err="1">
                <a:latin typeface="Arial Narrow" panose="020B0606020202030204" pitchFamily="34" charset="0"/>
              </a:rPr>
              <a:t>Всеукраїнська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науково</a:t>
            </a:r>
            <a:r>
              <a:rPr lang="ru-RU" sz="1400" dirty="0">
                <a:latin typeface="Arial Narrow" panose="020B0606020202030204" pitchFamily="34" charset="0"/>
              </a:rPr>
              <a:t>-практична </a:t>
            </a:r>
            <a:r>
              <a:rPr lang="ru-RU" sz="1400" dirty="0" err="1">
                <a:latin typeface="Arial Narrow" panose="020B0606020202030204" pitchFamily="34" charset="0"/>
              </a:rPr>
              <a:t>конференція</a:t>
            </a:r>
            <a:r>
              <a:rPr lang="ru-RU" sz="1400" dirty="0">
                <a:latin typeface="Arial Narrow" panose="020B0606020202030204" pitchFamily="34" charset="0"/>
              </a:rPr>
              <a:t> з </a:t>
            </a:r>
            <a:r>
              <a:rPr lang="ru-RU" sz="1400" dirty="0" err="1">
                <a:latin typeface="Arial Narrow" panose="020B0606020202030204" pitchFamily="34" charset="0"/>
              </a:rPr>
              <a:t>міжнародною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участю</a:t>
            </a:r>
            <a:r>
              <a:rPr lang="ru-RU" sz="1400" dirty="0">
                <a:latin typeface="Arial Narrow" panose="020B0606020202030204" pitchFamily="34" charset="0"/>
              </a:rPr>
              <a:t> «</a:t>
            </a:r>
            <a:r>
              <a:rPr lang="ru-RU" sz="1400" dirty="0" err="1">
                <a:latin typeface="Arial Narrow" panose="020B0606020202030204" pitchFamily="34" charset="0"/>
              </a:rPr>
              <a:t>Актуальні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питання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педагогіки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вищої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»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BDEB28-2EF7-462C-BDA3-F0AD6B0224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83" y="65315"/>
            <a:ext cx="2286988" cy="1196956"/>
          </a:xfrm>
          <a:prstGeom prst="rect">
            <a:avLst/>
          </a:prstGeom>
          <a:solidFill>
            <a:srgbClr val="00B050"/>
          </a:solidFill>
          <a:ln w="41275">
            <a:solidFill>
              <a:schemeClr val="accent1"/>
            </a:solidFill>
          </a:ln>
          <a:effectLst>
            <a:outerShdw blurRad="50800" dist="50800" dir="5400000" algn="ctr" rotWithShape="0">
              <a:srgbClr val="92D050"/>
            </a:outerShdw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90358D4-C296-4F57-A269-B5B7ACD4E7DF}"/>
              </a:ext>
            </a:extLst>
          </p:cNvPr>
          <p:cNvSpPr/>
          <p:nvPr/>
        </p:nvSpPr>
        <p:spPr>
          <a:xfrm>
            <a:off x="4671391" y="4800600"/>
            <a:ext cx="3458818" cy="4388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Arial Narrow" panose="020B0606020202030204" pitchFamily="34" charset="0"/>
              </a:rPr>
              <a:t>21 </a:t>
            </a:r>
            <a:r>
              <a:rPr lang="ru-RU" sz="1400" dirty="0" err="1">
                <a:latin typeface="Arial Narrow" panose="020B0606020202030204" pitchFamily="34" charset="0"/>
              </a:rPr>
              <a:t>березня</a:t>
            </a:r>
            <a:r>
              <a:rPr lang="ru-RU" sz="1400" dirty="0">
                <a:latin typeface="Arial Narrow" panose="020B0606020202030204" pitchFamily="34" charset="0"/>
              </a:rPr>
              <a:t> 2023 р.</a:t>
            </a:r>
          </a:p>
        </p:txBody>
      </p:sp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915771CD-82DD-4CB8-8ADB-7D3CFC37AE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7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815"/>
    </mc:Choice>
    <mc:Fallback>
      <p:transition spd="slow" advTm="1408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0DF13-2068-487A-A891-6C88C5E44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 теоретичного </a:t>
            </a:r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аналізу</a:t>
            </a:r>
            <a:endParaRPr 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8586C3-B045-4AEB-B0A6-7BFEA6CEC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Методами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науково-педагогічного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дослідження</a:t>
            </a:r>
            <a:r>
              <a:rPr lang="ru-RU" dirty="0">
                <a:latin typeface="Arial Narrow" panose="020B0606020202030204" pitchFamily="34" charset="0"/>
              </a:rPr>
              <a:t> стали </a:t>
            </a:r>
            <a:r>
              <a:rPr lang="ru-RU" dirty="0" err="1">
                <a:latin typeface="Arial Narrow" panose="020B0606020202030204" pitchFamily="34" charset="0"/>
              </a:rPr>
              <a:t>загально-наукові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логічні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методи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пізнання</a:t>
            </a:r>
            <a:r>
              <a:rPr lang="ru-RU" dirty="0">
                <a:latin typeface="Arial Narrow" panose="020B0606020202030204" pitchFamily="34" charset="0"/>
              </a:rPr>
              <a:t>: </a:t>
            </a:r>
            <a:r>
              <a:rPr lang="ru-RU" dirty="0" err="1">
                <a:latin typeface="Arial Narrow" panose="020B0606020202030204" pitchFamily="34" charset="0"/>
              </a:rPr>
              <a:t>аналіз</a:t>
            </a:r>
            <a:r>
              <a:rPr lang="ru-RU" dirty="0">
                <a:latin typeface="Arial Narrow" panose="020B0606020202030204" pitchFamily="34" charset="0"/>
              </a:rPr>
              <a:t>, синтез, </a:t>
            </a:r>
            <a:r>
              <a:rPr lang="ru-RU" dirty="0" err="1">
                <a:latin typeface="Arial Narrow" panose="020B0606020202030204" pitchFamily="34" charset="0"/>
              </a:rPr>
              <a:t>узагальнення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; та </a:t>
            </a:r>
            <a:r>
              <a:rPr lang="ru-RU" dirty="0" err="1">
                <a:latin typeface="Arial Narrow" panose="020B0606020202030204" pitchFamily="34" charset="0"/>
              </a:rPr>
              <a:t>емпіричні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методи</a:t>
            </a:r>
            <a:r>
              <a:rPr lang="ru-RU" dirty="0">
                <a:latin typeface="Arial Narrow" panose="020B0606020202030204" pitchFamily="34" charset="0"/>
              </a:rPr>
              <a:t>: </a:t>
            </a:r>
            <a:r>
              <a:rPr lang="ru-RU" dirty="0" err="1">
                <a:latin typeface="Arial Narrow" panose="020B0606020202030204" pitchFamily="34" charset="0"/>
              </a:rPr>
              <a:t>спостереження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експеримент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анкетування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тестування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опитування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бесіди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Анкетування</a:t>
            </a:r>
            <a:r>
              <a:rPr lang="ru-RU" dirty="0">
                <a:latin typeface="Arial Narrow" panose="020B0606020202030204" pitchFamily="34" charset="0"/>
              </a:rPr>
              <a:t> – метод </a:t>
            </a:r>
            <a:r>
              <a:rPr lang="ru-RU" dirty="0" err="1">
                <a:latin typeface="Arial Narrow" panose="020B0606020202030204" pitchFamily="34" charset="0"/>
              </a:rPr>
              <a:t>дослідно-експериментальної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роботи</a:t>
            </a:r>
            <a:r>
              <a:rPr lang="ru-RU" dirty="0">
                <a:latin typeface="Arial Narrow" panose="020B0606020202030204" pitchFamily="34" charset="0"/>
              </a:rPr>
              <a:t>, метод </a:t>
            </a:r>
            <a:r>
              <a:rPr lang="ru-RU" dirty="0" err="1">
                <a:latin typeface="Arial Narrow" panose="020B0606020202030204" pitchFamily="34" charset="0"/>
              </a:rPr>
              <a:t>збирання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фактів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письмового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самозвіту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досліджуваних</a:t>
            </a:r>
            <a:r>
              <a:rPr lang="ru-RU" dirty="0">
                <a:latin typeface="Arial Narrow" panose="020B0606020202030204" pitchFamily="34" charset="0"/>
              </a:rPr>
              <a:t> за </a:t>
            </a:r>
            <a:r>
              <a:rPr lang="ru-RU" dirty="0" err="1">
                <a:latin typeface="Arial Narrow" panose="020B0606020202030204" pitchFamily="34" charset="0"/>
              </a:rPr>
              <a:t>спеціально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розробленою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програмою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Бесіда</a:t>
            </a:r>
            <a:r>
              <a:rPr lang="ru-RU" dirty="0">
                <a:latin typeface="Arial Narrow" panose="020B0606020202030204" pitchFamily="34" charset="0"/>
              </a:rPr>
              <a:t> – </a:t>
            </a:r>
            <a:r>
              <a:rPr lang="ru-RU" dirty="0" err="1">
                <a:latin typeface="Arial Narrow" panose="020B0606020202030204" pitchFamily="34" charset="0"/>
              </a:rPr>
              <a:t>соціологічний</a:t>
            </a:r>
            <a:r>
              <a:rPr lang="ru-RU" dirty="0">
                <a:latin typeface="Arial Narrow" panose="020B0606020202030204" pitchFamily="34" charset="0"/>
              </a:rPr>
              <a:t> метод </a:t>
            </a:r>
            <a:r>
              <a:rPr lang="ru-RU" dirty="0" err="1">
                <a:latin typeface="Arial Narrow" panose="020B0606020202030204" pitchFamily="34" charset="0"/>
              </a:rPr>
              <a:t>опитування</a:t>
            </a:r>
            <a:r>
              <a:rPr lang="ru-RU" dirty="0">
                <a:latin typeface="Arial Narrow" panose="020B0606020202030204" pitchFamily="34" charset="0"/>
              </a:rPr>
              <a:t>, метод </a:t>
            </a:r>
            <a:r>
              <a:rPr lang="ru-RU" dirty="0" err="1">
                <a:latin typeface="Arial Narrow" panose="020B0606020202030204" pitchFamily="34" charset="0"/>
              </a:rPr>
              <a:t>збирання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фактів</a:t>
            </a:r>
            <a:r>
              <a:rPr lang="ru-RU" dirty="0">
                <a:latin typeface="Arial Narrow" panose="020B0606020202030204" pitchFamily="34" charset="0"/>
              </a:rPr>
              <a:t> про </a:t>
            </a:r>
            <a:r>
              <a:rPr lang="ru-RU" dirty="0" err="1">
                <a:latin typeface="Arial Narrow" panose="020B0606020202030204" pitchFamily="34" charset="0"/>
              </a:rPr>
              <a:t>психічні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явища</a:t>
            </a:r>
            <a:r>
              <a:rPr lang="ru-RU" dirty="0">
                <a:latin typeface="Arial Narrow" panose="020B0606020202030204" pitchFamily="34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</a:rPr>
              <a:t>процесі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безпосереднього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спілкування</a:t>
            </a:r>
            <a:r>
              <a:rPr lang="ru-RU" dirty="0">
                <a:latin typeface="Arial Narrow" panose="020B0606020202030204" pitchFamily="34" charset="0"/>
              </a:rPr>
              <a:t> за </a:t>
            </a:r>
            <a:r>
              <a:rPr lang="ru-RU" dirty="0" err="1">
                <a:latin typeface="Arial Narrow" panose="020B0606020202030204" pitchFamily="34" charset="0"/>
              </a:rPr>
              <a:t>спеціально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розробленою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програмою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Тестування</a:t>
            </a:r>
            <a:r>
              <a:rPr lang="ru-RU" dirty="0">
                <a:latin typeface="Arial Narrow" panose="020B0606020202030204" pitchFamily="34" charset="0"/>
              </a:rPr>
              <a:t> – метод, </a:t>
            </a:r>
            <a:r>
              <a:rPr lang="ru-RU" dirty="0" err="1">
                <a:latin typeface="Arial Narrow" panose="020B0606020202030204" pitchFamily="34" charset="0"/>
              </a:rPr>
              <a:t>який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дає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можливість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із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заздалегідь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установленим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ступенем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імовірності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визначити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актуальний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наявний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людини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цей</a:t>
            </a:r>
            <a:r>
              <a:rPr lang="ru-RU" dirty="0">
                <a:latin typeface="Arial Narrow" panose="020B0606020202030204" pitchFamily="34" charset="0"/>
              </a:rPr>
              <a:t> момент </a:t>
            </a:r>
            <a:r>
              <a:rPr lang="ru-RU" dirty="0" err="1">
                <a:latin typeface="Arial Narrow" panose="020B0606020202030204" pitchFamily="34" charset="0"/>
              </a:rPr>
              <a:t>рівень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знань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відносно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стійкі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особистісні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властивості</a:t>
            </a:r>
            <a:r>
              <a:rPr lang="ru-RU" dirty="0">
                <a:latin typeface="Arial Narrow" panose="020B0606020202030204" pitchFamily="34" charset="0"/>
              </a:rPr>
              <a:t> (у тому </a:t>
            </a:r>
            <a:r>
              <a:rPr lang="ru-RU" dirty="0" err="1">
                <a:latin typeface="Arial Narrow" panose="020B0606020202030204" pitchFamily="34" charset="0"/>
              </a:rPr>
              <a:t>числі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вміння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навички</a:t>
            </a:r>
            <a:r>
              <a:rPr lang="ru-RU" dirty="0">
                <a:latin typeface="Arial Narrow" panose="020B0606020202030204" pitchFamily="34" charset="0"/>
              </a:rPr>
              <a:t>) і </a:t>
            </a:r>
            <a:r>
              <a:rPr lang="ru-RU" dirty="0" err="1">
                <a:latin typeface="Arial Narrow" panose="020B0606020202030204" pitchFamily="34" charset="0"/>
              </a:rPr>
              <a:t>зразки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стійкі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риси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поведінки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DE6C98E1-3394-40E7-ADBE-F9B1E476B1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9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09"/>
    </mc:Choice>
    <mc:Fallback>
      <p:transition spd="slow" advTm="297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4A94A-381A-4625-AD3E-186D9413C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База </a:t>
            </a:r>
            <a:r>
              <a:rPr lang="ru-RU" b="1" dirty="0" err="1">
                <a:solidFill>
                  <a:srgbClr val="FF0000"/>
                </a:solidFill>
              </a:rPr>
              <a:t>проведення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експериментальної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роботи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0AB50D-BD1D-4A60-93E9-9754AA9E2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472612"/>
            <a:ext cx="4718304" cy="576263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Кафедра стоматології ННІПО ХНМУ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534397E-735A-4FFB-80DE-61957E57B7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754154" y="3072345"/>
            <a:ext cx="3881535" cy="2913121"/>
          </a:xfrm>
          <a:prstGeom prst="rect">
            <a:avLst/>
          </a:prstGeom>
          <a:solidFill>
            <a:srgbClr val="00B050"/>
          </a:solidFill>
          <a:ln w="571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65FCA12E-A0D2-499F-A446-9263AC5FD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670" y="2472612"/>
            <a:ext cx="4718304" cy="576263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Учасники експерименту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60FD8B-03F7-44D9-90A2-DADA623946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669" y="3235488"/>
            <a:ext cx="4810791" cy="2640379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7200" dirty="0" err="1">
                <a:latin typeface="Arial Narrow" panose="020B0606020202030204" pitchFamily="34" charset="0"/>
              </a:rPr>
              <a:t>Слухачі</a:t>
            </a:r>
            <a:r>
              <a:rPr lang="ru-RU" sz="7200" dirty="0">
                <a:latin typeface="Arial Narrow" panose="020B0606020202030204" pitchFamily="34" charset="0"/>
              </a:rPr>
              <a:t> циклу </a:t>
            </a:r>
            <a:r>
              <a:rPr lang="ru-RU" sz="7200" dirty="0" err="1">
                <a:latin typeface="Arial Narrow" panose="020B0606020202030204" pitchFamily="34" charset="0"/>
              </a:rPr>
              <a:t>тематичного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удосконалення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медичного</a:t>
            </a:r>
            <a:r>
              <a:rPr lang="ru-RU" sz="7200" dirty="0">
                <a:latin typeface="Arial Narrow" panose="020B0606020202030204" pitchFamily="34" charset="0"/>
              </a:rPr>
              <a:t> напряму «</a:t>
            </a:r>
            <a:r>
              <a:rPr lang="ru-RU" sz="7200" dirty="0" err="1">
                <a:latin typeface="Arial Narrow" panose="020B0606020202030204" pitchFamily="34" charset="0"/>
              </a:rPr>
              <a:t>Сучасні</a:t>
            </a:r>
            <a:r>
              <a:rPr lang="ru-RU" sz="7200" dirty="0">
                <a:latin typeface="Arial Narrow" panose="020B0606020202030204" pitchFamily="34" charset="0"/>
              </a:rPr>
              <a:t> погляди на </a:t>
            </a:r>
            <a:r>
              <a:rPr lang="ru-RU" sz="7200" dirty="0" err="1">
                <a:latin typeface="Arial Narrow" panose="020B0606020202030204" pitchFamily="34" charset="0"/>
              </a:rPr>
              <a:t>проблеми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захворювань</a:t>
            </a:r>
            <a:r>
              <a:rPr lang="ru-RU" sz="7200" dirty="0">
                <a:latin typeface="Arial Narrow" panose="020B0606020202030204" pitchFamily="34" charset="0"/>
              </a:rPr>
              <a:t> пародонта у </a:t>
            </a:r>
            <a:r>
              <a:rPr lang="ru-RU" sz="7200" dirty="0" err="1">
                <a:latin typeface="Arial Narrow" panose="020B0606020202030204" pitchFamily="34" charset="0"/>
              </a:rPr>
              <a:t>дорослих</a:t>
            </a:r>
            <a:r>
              <a:rPr lang="ru-RU" sz="7200" dirty="0">
                <a:latin typeface="Arial Narrow" panose="020B0606020202030204" pitchFamily="34" charset="0"/>
              </a:rPr>
              <a:t> та </a:t>
            </a:r>
            <a:r>
              <a:rPr lang="ru-RU" sz="7200" dirty="0" err="1">
                <a:latin typeface="Arial Narrow" panose="020B0606020202030204" pitchFamily="34" charset="0"/>
              </a:rPr>
              <a:t>дітей</a:t>
            </a:r>
            <a:r>
              <a:rPr lang="ru-RU" sz="7200" dirty="0">
                <a:latin typeface="Arial Narrow" panose="020B0606020202030204" pitchFamily="34" charset="0"/>
              </a:rPr>
              <a:t>» у </a:t>
            </a:r>
            <a:r>
              <a:rPr lang="ru-RU" sz="7200" dirty="0" err="1">
                <a:latin typeface="Arial Narrow" panose="020B0606020202030204" pitchFamily="34" charset="0"/>
              </a:rPr>
              <a:t>кількості</a:t>
            </a:r>
            <a:r>
              <a:rPr lang="ru-RU" sz="7200" dirty="0">
                <a:latin typeface="Arial Narrow" panose="020B0606020202030204" pitchFamily="34" charset="0"/>
              </a:rPr>
              <a:t> – 26 </a:t>
            </a:r>
            <a:r>
              <a:rPr lang="ru-RU" sz="7200" dirty="0" err="1">
                <a:latin typeface="Arial Narrow" panose="020B0606020202030204" pitchFamily="34" charset="0"/>
              </a:rPr>
              <a:t>осіб</a:t>
            </a:r>
            <a:endParaRPr lang="ru-RU" sz="7200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7200" dirty="0" err="1">
                <a:latin typeface="Arial Narrow" panose="020B0606020202030204" pitchFamily="34" charset="0"/>
              </a:rPr>
              <a:t>Експеримент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здійснено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під</a:t>
            </a:r>
            <a:r>
              <a:rPr lang="ru-RU" sz="7200" dirty="0">
                <a:latin typeface="Arial Narrow" panose="020B0606020202030204" pitchFamily="34" charset="0"/>
              </a:rPr>
              <a:t> час </a:t>
            </a:r>
            <a:r>
              <a:rPr lang="ru-RU" sz="7200" dirty="0" err="1">
                <a:latin typeface="Arial Narrow" panose="020B0606020202030204" pitchFamily="34" charset="0"/>
              </a:rPr>
              <a:t>викладання</a:t>
            </a:r>
            <a:r>
              <a:rPr lang="ru-RU" sz="7200" dirty="0">
                <a:latin typeface="Arial Narrow" panose="020B0606020202030204" pitchFamily="34" charset="0"/>
              </a:rPr>
              <a:t> циклу ТУ «</a:t>
            </a:r>
            <a:r>
              <a:rPr lang="ru-RU" sz="7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Сучасні</a:t>
            </a:r>
            <a:r>
              <a:rPr lang="ru-RU" sz="720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погляди на </a:t>
            </a:r>
            <a:r>
              <a:rPr lang="ru-RU" sz="7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проблеми</a:t>
            </a:r>
            <a:r>
              <a:rPr lang="ru-RU" sz="720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захворювань</a:t>
            </a:r>
            <a:r>
              <a:rPr lang="ru-RU" sz="720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пародонта у </a:t>
            </a:r>
            <a:r>
              <a:rPr lang="ru-RU" sz="7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дорослих</a:t>
            </a:r>
            <a:r>
              <a:rPr lang="ru-RU" sz="720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та </a:t>
            </a:r>
            <a:r>
              <a:rPr lang="ru-RU" sz="7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дітей</a:t>
            </a:r>
            <a:r>
              <a:rPr lang="ru-RU" sz="7200" dirty="0">
                <a:latin typeface="Arial Narrow" panose="020B0606020202030204" pitchFamily="34" charset="0"/>
              </a:rPr>
              <a:t>»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7200" dirty="0" err="1">
                <a:latin typeface="Arial Narrow" panose="020B0606020202030204" pitchFamily="34" charset="0"/>
              </a:rPr>
              <a:t>експериментальна</a:t>
            </a:r>
            <a:r>
              <a:rPr lang="ru-RU" sz="7200" dirty="0">
                <a:latin typeface="Arial Narrow" panose="020B0606020202030204" pitchFamily="34" charset="0"/>
              </a:rPr>
              <a:t> </a:t>
            </a:r>
            <a:r>
              <a:rPr lang="ru-RU" sz="7200" dirty="0" err="1">
                <a:latin typeface="Arial Narrow" panose="020B0606020202030204" pitchFamily="34" charset="0"/>
              </a:rPr>
              <a:t>група</a:t>
            </a:r>
            <a:r>
              <a:rPr lang="ru-RU" sz="7200" dirty="0">
                <a:latin typeface="Arial Narrow" panose="020B0606020202030204" pitchFamily="34" charset="0"/>
              </a:rPr>
              <a:t> (ЕГ-1) – 13 </a:t>
            </a:r>
            <a:r>
              <a:rPr lang="ru-RU" sz="7200" dirty="0" err="1">
                <a:latin typeface="Arial Narrow" panose="020B0606020202030204" pitchFamily="34" charset="0"/>
              </a:rPr>
              <a:t>осіб</a:t>
            </a:r>
            <a:r>
              <a:rPr lang="ru-RU" sz="7200" dirty="0">
                <a:latin typeface="Arial Narrow" panose="020B0606020202030204" pitchFamily="34" charset="0"/>
              </a:rPr>
              <a:t> 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7200" dirty="0" err="1">
                <a:latin typeface="Arial Narrow" panose="020B0606020202030204" pitchFamily="34" charset="0"/>
              </a:rPr>
              <a:t>контрольна</a:t>
            </a:r>
            <a:r>
              <a:rPr lang="ru-RU" sz="7200" dirty="0">
                <a:latin typeface="Arial Narrow" panose="020B0606020202030204" pitchFamily="34" charset="0"/>
              </a:rPr>
              <a:t>  (КГ-1) – 13 </a:t>
            </a:r>
            <a:r>
              <a:rPr lang="ru-RU" sz="7200" dirty="0" err="1">
                <a:latin typeface="Arial Narrow" panose="020B0606020202030204" pitchFamily="34" charset="0"/>
              </a:rPr>
              <a:t>осіб</a:t>
            </a:r>
            <a:endParaRPr lang="ru-RU" sz="7200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4653042F-0648-45D5-85E0-E56D8934E2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20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305"/>
    </mc:Choice>
    <mc:Fallback>
      <p:transition spd="slow" advTm="473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DD4BE-1AE6-4D84-A383-44D449344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866" y="1272209"/>
            <a:ext cx="3718455" cy="1123121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Контрольний етап</a:t>
            </a:r>
            <a:b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A5A014-9B8F-4FA0-965A-4695AD3DC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8504" y="1133061"/>
            <a:ext cx="5343687" cy="474280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>
                <a:latin typeface="Arial Narrow" panose="020B0606020202030204" pitchFamily="34" charset="0"/>
              </a:rPr>
              <a:t>Під</a:t>
            </a:r>
            <a:r>
              <a:rPr lang="ru-RU" dirty="0">
                <a:latin typeface="Arial Narrow" panose="020B0606020202030204" pitchFamily="34" charset="0"/>
              </a:rPr>
              <a:t> час </a:t>
            </a:r>
            <a:r>
              <a:rPr lang="ru-RU" dirty="0" err="1">
                <a:latin typeface="Arial Narrow" panose="020B0606020202030204" pitchFamily="34" charset="0"/>
              </a:rPr>
              <a:t>роботи</a:t>
            </a:r>
            <a:r>
              <a:rPr lang="ru-RU" dirty="0">
                <a:latin typeface="Arial Narrow" panose="020B0606020202030204" pitchFamily="34" charset="0"/>
              </a:rPr>
              <a:t> над </a:t>
            </a:r>
            <a:r>
              <a:rPr lang="ru-RU" dirty="0" err="1">
                <a:latin typeface="Arial Narrow" panose="020B0606020202030204" pitchFamily="34" charset="0"/>
              </a:rPr>
              <a:t>проєктами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слухачі</a:t>
            </a:r>
            <a:r>
              <a:rPr lang="ru-RU" dirty="0">
                <a:latin typeface="Arial Narrow" panose="020B0606020202030204" pitchFamily="34" charset="0"/>
              </a:rPr>
              <a:t> циклу </a:t>
            </a:r>
            <a:r>
              <a:rPr lang="ru-RU" dirty="0" err="1">
                <a:latin typeface="Arial Narrow" panose="020B0606020202030204" pitchFamily="34" charset="0"/>
              </a:rPr>
              <a:t>тематичного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удосконалення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медичного</a:t>
            </a:r>
            <a:r>
              <a:rPr lang="ru-RU" dirty="0">
                <a:latin typeface="Arial Narrow" panose="020B0606020202030204" pitchFamily="34" charset="0"/>
              </a:rPr>
              <a:t> напряму </a:t>
            </a:r>
            <a:r>
              <a:rPr lang="ru-RU" dirty="0" err="1">
                <a:latin typeface="Arial Narrow" panose="020B0606020202030204" pitchFamily="34" charset="0"/>
              </a:rPr>
              <a:t>демонстрували</a:t>
            </a:r>
            <a:r>
              <a:rPr lang="ru-RU" dirty="0">
                <a:latin typeface="Arial Narrow" panose="020B0606020202030204" pitchFamily="34" charset="0"/>
              </a:rPr>
              <a:t> не </a:t>
            </a:r>
            <a:r>
              <a:rPr lang="ru-RU" dirty="0" err="1">
                <a:latin typeface="Arial Narrow" panose="020B0606020202030204" pitchFamily="34" charset="0"/>
              </a:rPr>
              <a:t>лише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усвідомлення</a:t>
            </a:r>
            <a:r>
              <a:rPr lang="ru-RU" dirty="0">
                <a:latin typeface="Arial Narrow" panose="020B0606020202030204" pitchFamily="34" charset="0"/>
              </a:rPr>
              <a:t> ними </a:t>
            </a:r>
            <a:r>
              <a:rPr lang="ru-RU" dirty="0" err="1">
                <a:latin typeface="Arial Narrow" panose="020B0606020202030204" pitchFamily="34" charset="0"/>
              </a:rPr>
              <a:t>важливості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формування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професійних</a:t>
            </a:r>
            <a:r>
              <a:rPr lang="ru-RU" dirty="0">
                <a:latin typeface="Arial Narrow" panose="020B0606020202030204" pitchFamily="34" charset="0"/>
              </a:rPr>
              <a:t> компетентностей, а й </a:t>
            </a:r>
            <a:r>
              <a:rPr lang="ru-RU" dirty="0" err="1">
                <a:latin typeface="Arial Narrow" panose="020B0606020202030204" pitchFamily="34" charset="0"/>
              </a:rPr>
              <a:t>вміння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обирати</a:t>
            </a:r>
            <a:r>
              <a:rPr lang="ru-RU" dirty="0">
                <a:latin typeface="Arial Narrow" panose="020B0606020202030204" pitchFamily="34" charset="0"/>
              </a:rPr>
              <a:t> проблему </a:t>
            </a:r>
            <a:r>
              <a:rPr lang="ru-RU" dirty="0" err="1">
                <a:latin typeface="Arial Narrow" panose="020B0606020202030204" pitchFamily="34" charset="0"/>
              </a:rPr>
              <a:t>дослідження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збирати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необхідну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інформацію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знаходити</a:t>
            </a:r>
            <a:r>
              <a:rPr lang="ru-RU" dirty="0">
                <a:latin typeface="Arial Narrow" panose="020B0606020202030204" pitchFamily="34" charset="0"/>
              </a:rPr>
              <a:t> шляхи </a:t>
            </a:r>
            <a:r>
              <a:rPr lang="ru-RU" dirty="0" err="1">
                <a:latin typeface="Arial Narrow" panose="020B0606020202030204" pitchFamily="34" charset="0"/>
              </a:rPr>
              <a:t>розв’язання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проблеми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складати</a:t>
            </a:r>
            <a:r>
              <a:rPr lang="ru-RU" dirty="0">
                <a:latin typeface="Arial Narrow" panose="020B0606020202030204" pitchFamily="34" charset="0"/>
              </a:rPr>
              <a:t> план </a:t>
            </a:r>
            <a:r>
              <a:rPr lang="ru-RU" dirty="0" err="1">
                <a:latin typeface="Arial Narrow" panose="020B0606020202030204" pitchFamily="34" charset="0"/>
              </a:rPr>
              <a:t>дій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визначати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проблеми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під</a:t>
            </a:r>
            <a:r>
              <a:rPr lang="ru-RU" dirty="0">
                <a:latin typeface="Arial Narrow" panose="020B0606020202030204" pitchFamily="34" charset="0"/>
              </a:rPr>
              <a:t> час </a:t>
            </a:r>
            <a:r>
              <a:rPr lang="ru-RU" dirty="0" err="1">
                <a:latin typeface="Arial Narrow" panose="020B0606020202030204" pitchFamily="34" charset="0"/>
              </a:rPr>
              <a:t>підготовки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проєктів</a:t>
            </a:r>
            <a:r>
              <a:rPr lang="ru-RU" dirty="0">
                <a:latin typeface="Arial Narrow" panose="020B0606020202030204" pitchFamily="34" charset="0"/>
              </a:rPr>
              <a:t> та шляхи </a:t>
            </a:r>
            <a:r>
              <a:rPr lang="ru-RU" dirty="0" err="1">
                <a:latin typeface="Arial Narrow" panose="020B0606020202030204" pitchFamily="34" charset="0"/>
              </a:rPr>
              <a:t>їх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вирішення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координувати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учасників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діяльності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здійснювати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презентацію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проєктів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їх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експертну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оцінку</a:t>
            </a:r>
            <a:r>
              <a:rPr lang="ru-RU" dirty="0">
                <a:latin typeface="Arial Narrow" panose="020B0606020202030204" pitchFamily="34" charset="0"/>
              </a:rPr>
              <a:t>. Все </a:t>
            </a:r>
            <a:r>
              <a:rPr lang="ru-RU" dirty="0" err="1">
                <a:latin typeface="Arial Narrow" panose="020B0606020202030204" pitchFamily="34" charset="0"/>
              </a:rPr>
              <a:t>це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створювало</a:t>
            </a:r>
            <a:r>
              <a:rPr lang="ru-RU" dirty="0">
                <a:latin typeface="Arial Narrow" panose="020B0606020202030204" pitchFamily="34" charset="0"/>
              </a:rPr>
              <a:t> психолого-</a:t>
            </a:r>
            <a:r>
              <a:rPr lang="ru-RU" dirty="0" err="1">
                <a:latin typeface="Arial Narrow" panose="020B0606020202030204" pitchFamily="34" charset="0"/>
              </a:rPr>
              <a:t>педагогічні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передумови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розвитку</a:t>
            </a:r>
            <a:r>
              <a:rPr lang="ru-RU" dirty="0">
                <a:latin typeface="Arial Narrow" panose="020B0606020202030204" pitchFamily="34" charset="0"/>
              </a:rPr>
              <a:t> позитивного настрою занять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5F6877-0C8E-48EA-9CFD-7CD2D7CA6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7B88DC-576F-4BD5-B502-37BB45A4C2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3975" y="3119453"/>
            <a:ext cx="4434694" cy="2853963"/>
          </a:xfrm>
          <a:prstGeom prst="rect">
            <a:avLst/>
          </a:prstGeom>
          <a:solidFill>
            <a:schemeClr val="accent1"/>
          </a:solidFill>
          <a:ln w="69850">
            <a:solidFill>
              <a:schemeClr val="accent1"/>
            </a:solidFill>
          </a:ln>
        </p:spPr>
      </p:pic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F1DAF3C8-3D51-4003-8500-F14E552C0E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97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182"/>
    </mc:Choice>
    <mc:Fallback>
      <p:transition spd="slow" advTm="471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0B105-F9BC-47FE-9E20-37E65A813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000103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Контрольний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етап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102A5F5-E07D-4B19-9F13-F2D273B2C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67" y="1445733"/>
            <a:ext cx="5988690" cy="3966534"/>
          </a:xfrm>
          <a:solidFill>
            <a:srgbClr val="00B050"/>
          </a:solidFill>
          <a:ln w="82550">
            <a:solidFill>
              <a:schemeClr val="accent1"/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9847469-D2BA-4B46-9B16-98451B560B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4643" y="3001618"/>
            <a:ext cx="4234070" cy="2832652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latin typeface="Arial Narrow" panose="020B0606020202030204" pitchFamily="34" charset="0"/>
              </a:rPr>
              <a:t>На практичному </a:t>
            </a:r>
            <a:r>
              <a:rPr lang="ru-RU" sz="1400" dirty="0" err="1">
                <a:latin typeface="Arial Narrow" panose="020B0606020202030204" pitchFamily="34" charset="0"/>
              </a:rPr>
              <a:t>занятті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«</a:t>
            </a:r>
            <a:r>
              <a:rPr lang="ru-RU" sz="1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Техніка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вибіркового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пришліфовування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зубів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»</a:t>
            </a:r>
            <a:r>
              <a:rPr lang="ru-RU" sz="1400" dirty="0">
                <a:latin typeface="Arial Narrow" panose="020B0606020202030204" pitchFamily="34" charset="0"/>
              </a:rPr>
              <a:t>, метою </a:t>
            </a:r>
            <a:r>
              <a:rPr lang="ru-RU" sz="1400" dirty="0" err="1">
                <a:latin typeface="Arial Narrow" panose="020B0606020202030204" pitchFamily="34" charset="0"/>
              </a:rPr>
              <a:t>якого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було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вивчити</a:t>
            </a:r>
            <a:r>
              <a:rPr lang="ru-RU" sz="1400" dirty="0">
                <a:latin typeface="Arial Narrow" panose="020B0606020202030204" pitchFamily="34" charset="0"/>
              </a:rPr>
              <a:t> методики </a:t>
            </a:r>
            <a:r>
              <a:rPr lang="ru-RU" sz="1400" dirty="0" err="1">
                <a:latin typeface="Arial Narrow" panose="020B0606020202030204" pitchFamily="34" charset="0"/>
              </a:rPr>
              <a:t>вибіркового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пришліфовування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зубів</a:t>
            </a:r>
            <a:r>
              <a:rPr lang="ru-RU" sz="1400" dirty="0">
                <a:latin typeface="Arial Narrow" panose="020B0606020202030204" pitchFamily="34" charset="0"/>
              </a:rPr>
              <a:t> по </a:t>
            </a:r>
            <a:r>
              <a:rPr lang="en-US" sz="1400" dirty="0">
                <a:latin typeface="Arial Narrow" panose="020B0606020202030204" pitchFamily="34" charset="0"/>
              </a:rPr>
              <a:t>Schuyler, </a:t>
            </a:r>
            <a:r>
              <a:rPr lang="ru-RU" sz="1400" dirty="0">
                <a:latin typeface="Arial Narrow" panose="020B0606020202030204" pitchFamily="34" charset="0"/>
              </a:rPr>
              <a:t>та </a:t>
            </a:r>
            <a:r>
              <a:rPr lang="ru-RU" sz="1400" dirty="0" err="1">
                <a:latin typeface="Arial Narrow" panose="020B0606020202030204" pitchFamily="34" charset="0"/>
              </a:rPr>
              <a:t>також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ознайомитися</a:t>
            </a:r>
            <a:r>
              <a:rPr lang="ru-RU" sz="1400" dirty="0">
                <a:latin typeface="Arial Narrow" panose="020B0606020202030204" pitchFamily="34" charset="0"/>
              </a:rPr>
              <a:t> з </a:t>
            </a:r>
            <a:r>
              <a:rPr lang="ru-RU" sz="1400" dirty="0" err="1">
                <a:latin typeface="Arial Narrow" panose="020B0606020202030204" pitchFamily="34" charset="0"/>
              </a:rPr>
              <a:t>етапами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вибіркового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пришліфовування</a:t>
            </a:r>
            <a:r>
              <a:rPr lang="ru-RU" sz="1400" dirty="0">
                <a:latin typeface="Arial Narrow" panose="020B0606020202030204" pitchFamily="34" charset="0"/>
              </a:rPr>
              <a:t> за методикою, </a:t>
            </a:r>
            <a:r>
              <a:rPr lang="ru-RU" sz="1400" dirty="0" err="1">
                <a:latin typeface="Arial Narrow" panose="020B0606020202030204" pitchFamily="34" charset="0"/>
              </a:rPr>
              <a:t>запропонованою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en-US" sz="1400" dirty="0" err="1">
                <a:latin typeface="Arial Narrow" panose="020B0606020202030204" pitchFamily="34" charset="0"/>
              </a:rPr>
              <a:t>Jankelson</a:t>
            </a:r>
            <a:r>
              <a:rPr lang="en-US" sz="1400" dirty="0">
                <a:latin typeface="Arial Narrow" panose="020B0606020202030204" pitchFamily="34" charset="0"/>
              </a:rPr>
              <a:t>. </a:t>
            </a:r>
            <a:r>
              <a:rPr lang="ru-RU" sz="1400" dirty="0" err="1">
                <a:latin typeface="Arial Narrow" panose="020B0606020202030204" pitchFamily="34" charset="0"/>
              </a:rPr>
              <a:t>Після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виконання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практичної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роботи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здобувачі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мали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презентувати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свій</a:t>
            </a:r>
            <a:r>
              <a:rPr lang="ru-RU" sz="1400" dirty="0">
                <a:latin typeface="Arial Narrow" panose="020B0606020202030204" pitchFamily="34" charset="0"/>
              </a:rPr>
              <a:t> метод перед </a:t>
            </a:r>
            <a:r>
              <a:rPr lang="ru-RU" sz="1400" dirty="0" err="1">
                <a:latin typeface="Arial Narrow" panose="020B0606020202030204" pitchFamily="34" charset="0"/>
              </a:rPr>
              <a:t>всіма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іншими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групами</a:t>
            </a:r>
            <a:r>
              <a:rPr lang="ru-RU" sz="1400" dirty="0">
                <a:latin typeface="Arial Narrow" panose="020B0606020202030204" pitchFamily="34" charset="0"/>
              </a:rPr>
              <a:t>, але за </a:t>
            </a:r>
            <a:r>
              <a:rPr lang="ru-RU" sz="1400" dirty="0" err="1">
                <a:latin typeface="Arial Narrow" panose="020B0606020202030204" pitchFamily="34" charset="0"/>
              </a:rPr>
              <a:t>допомогою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тематичної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інфографіки</a:t>
            </a:r>
            <a:r>
              <a:rPr lang="ru-RU" sz="1400" dirty="0">
                <a:latin typeface="Arial Narrow" panose="020B0606020202030204" pitchFamily="34" charset="0"/>
              </a:rPr>
              <a:t> - схем, </a:t>
            </a:r>
            <a:r>
              <a:rPr lang="ru-RU" sz="1400" dirty="0" err="1">
                <a:latin typeface="Arial Narrow" panose="020B0606020202030204" pitchFamily="34" charset="0"/>
              </a:rPr>
              <a:t>діаграм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зображень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колажів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відобразити</a:t>
            </a:r>
            <a:r>
              <a:rPr lang="ru-RU" sz="1400" dirty="0">
                <a:latin typeface="Arial Narrow" panose="020B0606020202030204" pitchFamily="34" charset="0"/>
              </a:rPr>
              <a:t> структурно-</a:t>
            </a:r>
            <a:r>
              <a:rPr lang="ru-RU" sz="1400" dirty="0" err="1">
                <a:latin typeface="Arial Narrow" panose="020B0606020202030204" pitchFamily="34" charset="0"/>
              </a:rPr>
              <a:t>логічні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зв’язки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між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поняттями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виділити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ключові</a:t>
            </a:r>
            <a:r>
              <a:rPr lang="ru-RU" sz="1400" dirty="0">
                <a:latin typeface="Arial Narrow" panose="020B0606020202030204" pitchFamily="34" charset="0"/>
              </a:rPr>
              <a:t> характеристики кожного з них. </a:t>
            </a:r>
            <a:r>
              <a:rPr lang="ru-RU" sz="1400" dirty="0" err="1">
                <a:latin typeface="Arial Narrow" panose="020B0606020202030204" pitchFamily="34" charset="0"/>
              </a:rPr>
              <a:t>Слухачі</a:t>
            </a:r>
            <a:r>
              <a:rPr lang="ru-RU" sz="1400" dirty="0">
                <a:latin typeface="Arial Narrow" panose="020B0606020202030204" pitchFamily="34" charset="0"/>
              </a:rPr>
              <a:t> курсу </a:t>
            </a:r>
            <a:r>
              <a:rPr lang="ru-RU" sz="1400" dirty="0" err="1">
                <a:latin typeface="Arial Narrow" panose="020B0606020202030204" pitchFamily="34" charset="0"/>
              </a:rPr>
              <a:t>відмітили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узагальнюючи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інформацію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такий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спосіб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навчальний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матеріал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засвоюється</a:t>
            </a:r>
            <a:r>
              <a:rPr lang="ru-RU" sz="1400" dirty="0">
                <a:latin typeface="Arial Narrow" panose="020B0606020202030204" pitchFamily="34" charset="0"/>
              </a:rPr>
              <a:t> через </a:t>
            </a:r>
            <a:r>
              <a:rPr lang="ru-RU" sz="1400" dirty="0" err="1">
                <a:latin typeface="Arial Narrow" panose="020B0606020202030204" pitchFamily="34" charset="0"/>
              </a:rPr>
              <a:t>домінуючий</a:t>
            </a:r>
            <a:r>
              <a:rPr lang="ru-RU" sz="1400" dirty="0">
                <a:latin typeface="Arial Narrow" panose="020B0606020202030204" pitchFamily="34" charset="0"/>
              </a:rPr>
              <a:t> тип </a:t>
            </a:r>
            <a:r>
              <a:rPr lang="ru-RU" sz="1400" dirty="0" err="1">
                <a:latin typeface="Arial Narrow" panose="020B0606020202030204" pitchFamily="34" charset="0"/>
              </a:rPr>
              <a:t>інтелекту</a:t>
            </a:r>
            <a:r>
              <a:rPr lang="ru-RU" sz="1400" dirty="0">
                <a:latin typeface="Arial Narrow" panose="020B0606020202030204" pitchFamily="34" charset="0"/>
              </a:rPr>
              <a:t> - </a:t>
            </a:r>
            <a:r>
              <a:rPr lang="ru-RU" sz="1400" dirty="0" err="1">
                <a:latin typeface="Arial Narrow" panose="020B0606020202030204" pitchFamily="34" charset="0"/>
              </a:rPr>
              <a:t>візуалізацію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образів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асоціації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вплив</a:t>
            </a:r>
            <a:r>
              <a:rPr lang="ru-RU" sz="1400" dirty="0">
                <a:latin typeface="Arial Narrow" panose="020B0606020202030204" pitchFamily="34" charset="0"/>
              </a:rPr>
              <a:t> на </a:t>
            </a:r>
            <a:r>
              <a:rPr lang="ru-RU" sz="1400" dirty="0" err="1">
                <a:latin typeface="Arial Narrow" panose="020B0606020202030204" pitchFamily="34" charset="0"/>
              </a:rPr>
              <a:t>емоційну</a:t>
            </a:r>
            <a:r>
              <a:rPr lang="ru-RU" sz="1400" dirty="0">
                <a:latin typeface="Arial Narrow" panose="020B0606020202030204" pitchFamily="34" charset="0"/>
              </a:rPr>
              <a:t> сферу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02F7051-E170-416E-B34A-5991EA5169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34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904"/>
    </mc:Choice>
    <mc:Fallback>
      <p:transition spd="slow" advTm="599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4672F-47CE-4104-B460-4DD1136E5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Контрольний експеримент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902F08-8499-47B9-B2A6-13149906C9DF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6" name="Блок-схема: перфолента 5">
            <a:extLst>
              <a:ext uri="{FF2B5EF4-FFF2-40B4-BE49-F238E27FC236}">
                <a16:creationId xmlns:a16="http://schemas.microsoft.com/office/drawing/2014/main" id="{4BAB1488-8F82-4E78-BBCA-AF12F967EE80}"/>
              </a:ext>
            </a:extLst>
          </p:cNvPr>
          <p:cNvSpPr/>
          <p:nvPr/>
        </p:nvSpPr>
        <p:spPr>
          <a:xfrm>
            <a:off x="2970987" y="2459630"/>
            <a:ext cx="8064758" cy="33084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err="1">
                <a:latin typeface="Arial Narrow" panose="020B0606020202030204" pitchFamily="34" charset="0"/>
              </a:rPr>
              <a:t>Було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зроблено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диференціацію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отриманих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результатів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рівня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успішності</a:t>
            </a:r>
            <a:r>
              <a:rPr lang="ru-RU" sz="2000" dirty="0">
                <a:latin typeface="Arial Narrow" panose="020B0606020202030204" pitchFamily="34" charset="0"/>
              </a:rPr>
              <a:t> в ЕГ та КГ з результатами </a:t>
            </a:r>
            <a:r>
              <a:rPr lang="ru-RU" sz="2000" dirty="0" err="1">
                <a:latin typeface="Arial Narrow" panose="020B0606020202030204" pitchFamily="34" charset="0"/>
              </a:rPr>
              <a:t>констатувального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етапу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експерименту</a:t>
            </a:r>
            <a:r>
              <a:rPr lang="ru-RU" sz="2000" dirty="0">
                <a:latin typeface="Arial Narrow" panose="020B0606020202030204" pitchFamily="34" charset="0"/>
              </a:rPr>
              <a:t> та </a:t>
            </a:r>
            <a:r>
              <a:rPr lang="ru-RU" sz="2000" dirty="0" err="1">
                <a:latin typeface="Arial Narrow" panose="020B0606020202030204" pitchFamily="34" charset="0"/>
              </a:rPr>
              <a:t>було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перевірено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динаміку</a:t>
            </a:r>
            <a:r>
              <a:rPr lang="ru-RU" sz="2000" dirty="0">
                <a:latin typeface="Arial Narrow" panose="020B0606020202030204" pitchFamily="34" charset="0"/>
              </a:rPr>
              <a:t> у </a:t>
            </a:r>
            <a:r>
              <a:rPr lang="ru-RU" sz="2000" dirty="0" err="1">
                <a:latin typeface="Arial Narrow" panose="020B0606020202030204" pitchFamily="34" charset="0"/>
              </a:rPr>
              <a:t>підвищенні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рівня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знань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умінь</a:t>
            </a:r>
            <a:r>
              <a:rPr lang="ru-RU" sz="2000" dirty="0">
                <a:latin typeface="Arial Narrow" panose="020B0606020202030204" pitchFamily="34" charset="0"/>
              </a:rPr>
              <a:t> та </a:t>
            </a:r>
            <a:r>
              <a:rPr lang="ru-RU" sz="2000" dirty="0" err="1">
                <a:latin typeface="Arial Narrow" panose="020B0606020202030204" pitchFamily="34" charset="0"/>
              </a:rPr>
              <a:t>навичок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здобувачів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освіти</a:t>
            </a:r>
            <a:r>
              <a:rPr lang="ru-RU" sz="2000" dirty="0">
                <a:latin typeface="Arial Narrow" panose="020B0606020202030204" pitchFamily="34" charset="0"/>
              </a:rPr>
              <a:t> в ЕГ, коли ми </a:t>
            </a:r>
            <a:r>
              <a:rPr lang="ru-RU" sz="2000" dirty="0" err="1">
                <a:latin typeface="Arial Narrow" panose="020B0606020202030204" pitchFamily="34" charset="0"/>
              </a:rPr>
              <a:t>застосовуємо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проєктну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технологію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порівняно</a:t>
            </a:r>
            <a:r>
              <a:rPr lang="ru-RU" sz="2000" dirty="0">
                <a:latin typeface="Arial Narrow" panose="020B0606020202030204" pitchFamily="34" charset="0"/>
              </a:rPr>
              <a:t> з КГ. В ЕГ </a:t>
            </a:r>
            <a:r>
              <a:rPr lang="ru-RU" sz="2000" dirty="0" err="1">
                <a:latin typeface="Arial Narrow" panose="020B0606020202030204" pitchFamily="34" charset="0"/>
              </a:rPr>
              <a:t>показники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підвищилися</a:t>
            </a:r>
            <a:r>
              <a:rPr lang="ru-RU" sz="2000" dirty="0">
                <a:latin typeface="Arial Narrow" panose="020B0606020202030204" pitchFamily="34" charset="0"/>
              </a:rPr>
              <a:t> на 0,4 </a:t>
            </a:r>
            <a:r>
              <a:rPr lang="ru-RU" sz="2000" dirty="0" err="1">
                <a:latin typeface="Arial Narrow" panose="020B0606020202030204" pitchFamily="34" charset="0"/>
              </a:rPr>
              <a:t>балів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порівняно</a:t>
            </a:r>
            <a:r>
              <a:rPr lang="ru-RU" sz="2000" dirty="0">
                <a:latin typeface="Arial Narrow" panose="020B0606020202030204" pitchFamily="34" charset="0"/>
              </a:rPr>
              <a:t> з </a:t>
            </a:r>
            <a:r>
              <a:rPr lang="ru-RU" sz="2000" dirty="0" err="1">
                <a:latin typeface="Arial Narrow" panose="020B0606020202030204" pitchFamily="34" charset="0"/>
              </a:rPr>
              <a:t>констатувальним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етапом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9" name="Блок-схема: решение 8">
            <a:extLst>
              <a:ext uri="{FF2B5EF4-FFF2-40B4-BE49-F238E27FC236}">
                <a16:creationId xmlns:a16="http://schemas.microsoft.com/office/drawing/2014/main" id="{AA78805E-0492-4158-8149-CB3BAEE461A0}"/>
              </a:ext>
            </a:extLst>
          </p:cNvPr>
          <p:cNvSpPr/>
          <p:nvPr/>
        </p:nvSpPr>
        <p:spPr>
          <a:xfrm>
            <a:off x="1295401" y="3429000"/>
            <a:ext cx="1675586" cy="143123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Arial Narrow" panose="020B0606020202030204" pitchFamily="34" charset="0"/>
              </a:rPr>
              <a:t>Контрольний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D38B837F-7E8C-48A3-9C54-6B48298B65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60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073"/>
    </mc:Choice>
    <mc:Fallback>
      <p:transition spd="slow" advTm="390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6A02F-E5CF-4404-94F4-57E5C7E46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дослідження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на 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контрольному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етапі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9C5076C-7D5C-4B4A-AFE4-8C123CE596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57959" y="3260034"/>
            <a:ext cx="5026355" cy="261530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0CDC3AE-4048-4C52-BA81-0881033F7EFA}"/>
              </a:ext>
            </a:extLst>
          </p:cNvPr>
          <p:cNvSpPr/>
          <p:nvPr/>
        </p:nvSpPr>
        <p:spPr>
          <a:xfrm>
            <a:off x="1540570" y="2524539"/>
            <a:ext cx="9601195" cy="536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atin typeface="Arial Narrow" panose="020B0606020202030204" pitchFamily="34" charset="0"/>
              </a:rPr>
              <a:t>Результати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якісної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успішності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слухачів</a:t>
            </a:r>
            <a:r>
              <a:rPr lang="ru-RU" sz="2000" dirty="0">
                <a:latin typeface="Arial Narrow" panose="020B0606020202030204" pitchFamily="34" charset="0"/>
              </a:rPr>
              <a:t>  ЕГ та КГ за 5-ти бальною шкалою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5DA94FF6-E59F-42BC-94A7-DDE817D5DF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53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63"/>
    </mc:Choice>
    <mc:Fallback>
      <p:transition spd="slow" advTm="21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7E42A-D4B7-450B-8C36-BF76F6E3E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922" y="703836"/>
            <a:ext cx="10555356" cy="1303867"/>
          </a:xfrm>
        </p:spPr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дослідження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на 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контрольному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етапі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0A36FB-E931-4CDB-864A-C4DC372038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637722" y="3220278"/>
            <a:ext cx="4731928" cy="265559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F6EE39-5515-4E08-AF55-5E6F3EB06186}"/>
              </a:ext>
            </a:extLst>
          </p:cNvPr>
          <p:cNvSpPr/>
          <p:nvPr/>
        </p:nvSpPr>
        <p:spPr>
          <a:xfrm>
            <a:off x="1063487" y="2494722"/>
            <a:ext cx="10157791" cy="556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результатів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якісної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успішності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слухачів</a:t>
            </a:r>
            <a:r>
              <a:rPr lang="ru-RU" dirty="0">
                <a:latin typeface="Arial Narrow" panose="020B0606020202030204" pitchFamily="34" charset="0"/>
              </a:rPr>
              <a:t> ЕГ та КГ на </a:t>
            </a:r>
            <a:r>
              <a:rPr lang="ru-RU" dirty="0" err="1">
                <a:latin typeface="Arial Narrow" panose="020B0606020202030204" pitchFamily="34" charset="0"/>
              </a:rPr>
              <a:t>констатувальному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формувальному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етапах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експерименту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E14E352-D557-498C-AFD0-D0A08DF419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8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94"/>
    </mc:Choice>
    <mc:Fallback>
      <p:transition spd="slow" advTm="224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89B39-FDA6-458A-A892-AF5742C55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Висновки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7FA672-7232-47A3-9C3E-03063AD05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07216" cy="3318936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Arial Narrow" panose="020B0606020202030204" pitchFamily="34" charset="0"/>
              </a:rPr>
              <a:t>1. </a:t>
            </a:r>
            <a:r>
              <a:rPr lang="ru-RU" sz="2200" dirty="0" err="1">
                <a:latin typeface="Arial Narrow" panose="020B0606020202030204" pitchFamily="34" charset="0"/>
              </a:rPr>
              <a:t>Було</a:t>
            </a:r>
            <a:r>
              <a:rPr lang="ru-RU" sz="2200" dirty="0">
                <a:latin typeface="Arial Narrow" panose="020B0606020202030204" pitchFamily="34" charset="0"/>
              </a:rPr>
              <a:t> доведено </a:t>
            </a:r>
            <a:r>
              <a:rPr lang="ru-RU" sz="2200" dirty="0" err="1">
                <a:latin typeface="Arial Narrow" panose="020B0606020202030204" pitchFamily="34" charset="0"/>
              </a:rPr>
              <a:t>що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проєктної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технології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навчання</a:t>
            </a:r>
            <a:r>
              <a:rPr lang="ru-RU" sz="2200" dirty="0">
                <a:latin typeface="Arial Narrow" panose="020B0606020202030204" pitchFamily="34" charset="0"/>
              </a:rPr>
              <a:t> при </a:t>
            </a:r>
            <a:r>
              <a:rPr lang="ru-RU" sz="2200" dirty="0" err="1">
                <a:latin typeface="Arial Narrow" panose="020B0606020202030204" pitchFamily="34" charset="0"/>
              </a:rPr>
              <a:t>викладанні</a:t>
            </a:r>
            <a:r>
              <a:rPr lang="ru-RU" sz="2200" dirty="0">
                <a:latin typeface="Arial Narrow" panose="020B0606020202030204" pitchFamily="34" charset="0"/>
              </a:rPr>
              <a:t> циклу ТУ позитивно </a:t>
            </a:r>
            <a:r>
              <a:rPr lang="ru-RU" sz="2200" dirty="0" err="1">
                <a:latin typeface="Arial Narrow" panose="020B0606020202030204" pitchFamily="34" charset="0"/>
              </a:rPr>
              <a:t>впливає</a:t>
            </a:r>
            <a:r>
              <a:rPr lang="ru-RU" sz="2200" dirty="0">
                <a:latin typeface="Arial Narrow" panose="020B0606020202030204" pitchFamily="34" charset="0"/>
              </a:rPr>
              <a:t> на </a:t>
            </a:r>
            <a:r>
              <a:rPr lang="ru-RU" sz="2200" dirty="0" err="1">
                <a:latin typeface="Arial Narrow" panose="020B0606020202030204" pitchFamily="34" charset="0"/>
              </a:rPr>
              <a:t>активізацію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професійного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розвитку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слухачів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медичного</a:t>
            </a:r>
            <a:r>
              <a:rPr lang="ru-RU" sz="2200" dirty="0">
                <a:latin typeface="Arial Narrow" panose="020B0606020202030204" pitchFamily="34" charset="0"/>
              </a:rPr>
              <a:t> напряму та </a:t>
            </a:r>
            <a:r>
              <a:rPr lang="ru-RU" sz="2200" dirty="0" err="1">
                <a:latin typeface="Arial Narrow" panose="020B0606020202030204" pitchFamily="34" charset="0"/>
              </a:rPr>
              <a:t>сприяє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формуванню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професійних</a:t>
            </a:r>
            <a:r>
              <a:rPr lang="ru-RU" sz="2200" dirty="0">
                <a:latin typeface="Arial Narrow" panose="020B0606020202030204" pitchFamily="34" charset="0"/>
              </a:rPr>
              <a:t> компетентностей</a:t>
            </a:r>
          </a:p>
          <a:p>
            <a:pPr algn="just"/>
            <a:r>
              <a:rPr lang="ru-RU" sz="2200" dirty="0">
                <a:latin typeface="Arial Narrow" panose="020B0606020202030204" pitchFamily="34" charset="0"/>
              </a:rPr>
              <a:t>2. При </a:t>
            </a:r>
            <a:r>
              <a:rPr lang="ru-RU" sz="2200" dirty="0" err="1">
                <a:latin typeface="Arial Narrow" panose="020B0606020202030204" pitchFamily="34" charset="0"/>
              </a:rPr>
              <a:t>порівняльній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оцінці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результатів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успішності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слухачів</a:t>
            </a:r>
            <a:r>
              <a:rPr lang="ru-RU" sz="2200" dirty="0">
                <a:latin typeface="Arial Narrow" panose="020B0606020202030204" pitchFamily="34" charset="0"/>
              </a:rPr>
              <a:t> циклу ТУ в </a:t>
            </a:r>
            <a:r>
              <a:rPr lang="ru-RU" sz="2200" dirty="0" err="1">
                <a:latin typeface="Arial Narrow" panose="020B0606020202030204" pitchFamily="34" charset="0"/>
              </a:rPr>
              <a:t>експериментальній</a:t>
            </a:r>
            <a:r>
              <a:rPr lang="ru-RU" sz="2200" dirty="0">
                <a:latin typeface="Arial Narrow" panose="020B0606020202030204" pitchFamily="34" charset="0"/>
              </a:rPr>
              <a:t> та </a:t>
            </a:r>
            <a:r>
              <a:rPr lang="ru-RU" sz="2200" dirty="0" err="1">
                <a:latin typeface="Arial Narrow" panose="020B0606020202030204" pitchFamily="34" charset="0"/>
              </a:rPr>
              <a:t>контрольній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групах</a:t>
            </a:r>
            <a:r>
              <a:rPr lang="ru-RU" sz="2200" dirty="0">
                <a:latin typeface="Arial Narrow" panose="020B0606020202030204" pitchFamily="34" charset="0"/>
              </a:rPr>
              <a:t> на контрольному </a:t>
            </a:r>
            <a:r>
              <a:rPr lang="ru-RU" sz="2200" dirty="0" err="1">
                <a:latin typeface="Arial Narrow" panose="020B0606020202030204" pitchFamily="34" charset="0"/>
              </a:rPr>
              <a:t>етапі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експерименту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можна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зробити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висновок</a:t>
            </a:r>
            <a:r>
              <a:rPr lang="ru-RU" sz="2200" dirty="0">
                <a:latin typeface="Arial Narrow" panose="020B0606020202030204" pitchFamily="34" charset="0"/>
              </a:rPr>
              <a:t> про те, </a:t>
            </a:r>
            <a:r>
              <a:rPr lang="ru-RU" sz="2200" dirty="0" err="1">
                <a:latin typeface="Arial Narrow" panose="020B0606020202030204" pitchFamily="34" charset="0"/>
              </a:rPr>
              <a:t>що</a:t>
            </a:r>
            <a:r>
              <a:rPr lang="ru-RU" sz="2200" dirty="0">
                <a:latin typeface="Arial Narrow" panose="020B0606020202030204" pitchFamily="34" charset="0"/>
              </a:rPr>
              <a:t> в ЕГ </a:t>
            </a:r>
            <a:r>
              <a:rPr lang="ru-RU" sz="2200" dirty="0" err="1">
                <a:latin typeface="Arial Narrow" panose="020B0606020202030204" pitchFamily="34" charset="0"/>
              </a:rPr>
              <a:t>показники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підвищилися</a:t>
            </a:r>
            <a:r>
              <a:rPr lang="ru-RU" sz="2200" dirty="0">
                <a:latin typeface="Arial Narrow" panose="020B0606020202030204" pitchFamily="34" charset="0"/>
              </a:rPr>
              <a:t> на 0,4 </a:t>
            </a:r>
            <a:r>
              <a:rPr lang="ru-RU" sz="2200" dirty="0" err="1">
                <a:latin typeface="Arial Narrow" panose="020B0606020202030204" pitchFamily="34" charset="0"/>
              </a:rPr>
              <a:t>бали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порівняно</a:t>
            </a:r>
            <a:r>
              <a:rPr lang="ru-RU" sz="2200" dirty="0">
                <a:latin typeface="Arial Narrow" panose="020B0606020202030204" pitchFamily="34" charset="0"/>
              </a:rPr>
              <a:t> з </a:t>
            </a:r>
            <a:r>
              <a:rPr lang="ru-RU" sz="2200" dirty="0" err="1">
                <a:latin typeface="Arial Narrow" panose="020B0606020202030204" pitchFamily="34" charset="0"/>
              </a:rPr>
              <a:t>констатувальним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етапом</a:t>
            </a:r>
            <a:r>
              <a:rPr lang="ru-RU" sz="2200" dirty="0">
                <a:latin typeface="Arial Narrow" panose="020B0606020202030204" pitchFamily="34" charset="0"/>
              </a:rPr>
              <a:t> (3,6 </a:t>
            </a:r>
            <a:r>
              <a:rPr lang="ru-RU" sz="2200" dirty="0" err="1">
                <a:latin typeface="Arial Narrow" panose="020B0606020202030204" pitchFamily="34" charset="0"/>
              </a:rPr>
              <a:t>балів</a:t>
            </a:r>
            <a:r>
              <a:rPr lang="ru-RU" sz="2200" dirty="0">
                <a:latin typeface="Arial Narrow" panose="020B0606020202030204" pitchFamily="34" charset="0"/>
              </a:rPr>
              <a:t> до </a:t>
            </a:r>
            <a:r>
              <a:rPr lang="ru-RU" sz="2200" dirty="0" err="1">
                <a:latin typeface="Arial Narrow" panose="020B0606020202030204" pitchFamily="34" charset="0"/>
              </a:rPr>
              <a:t>експерименту</a:t>
            </a:r>
            <a:r>
              <a:rPr lang="ru-RU" sz="2200" dirty="0">
                <a:latin typeface="Arial Narrow" panose="020B0606020202030204" pitchFamily="34" charset="0"/>
              </a:rPr>
              <a:t>, 4,0 </a:t>
            </a:r>
            <a:r>
              <a:rPr lang="ru-RU" sz="2200" dirty="0" err="1">
                <a:latin typeface="Arial Narrow" panose="020B0606020202030204" pitchFamily="34" charset="0"/>
              </a:rPr>
              <a:t>бали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після</a:t>
            </a:r>
            <a:r>
              <a:rPr lang="ru-RU" sz="2200" dirty="0">
                <a:latin typeface="Arial Narrow" panose="020B0606020202030204" pitchFamily="34" charset="0"/>
              </a:rPr>
              <a:t> </a:t>
            </a:r>
            <a:r>
              <a:rPr lang="ru-RU" sz="2200" dirty="0" err="1">
                <a:latin typeface="Arial Narrow" panose="020B0606020202030204" pitchFamily="34" charset="0"/>
              </a:rPr>
              <a:t>експерименту</a:t>
            </a:r>
            <a:r>
              <a:rPr lang="ru-RU" sz="2200" dirty="0">
                <a:latin typeface="Arial Narrow" panose="020B0606020202030204" pitchFamily="34" charset="0"/>
              </a:rPr>
              <a:t>) 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C25753BC-10F6-4D79-96BD-4AEEDF84B8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56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399"/>
    </mc:Choice>
    <mc:Fallback>
      <p:transition spd="slow" advTm="553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C1EAB-4E79-4040-AF5F-07208C5A4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Використані джерела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636019-8774-41EB-9755-91A660F2B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730" y="2556932"/>
            <a:ext cx="10068339" cy="331893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5600" dirty="0">
                <a:latin typeface="Arial Narrow" panose="020B0606020202030204" pitchFamily="34" charset="0"/>
              </a:rPr>
              <a:t>Simon B. Healthcare Project Management 101 : Experts Share Techniques, Examples and Future Outlook / Becky Simon // </a:t>
            </a:r>
            <a:r>
              <a:rPr lang="ru-RU" sz="5600" dirty="0">
                <a:latin typeface="Arial Narrow" panose="020B0606020202030204" pitchFamily="34" charset="0"/>
              </a:rPr>
              <a:t>Сайт </a:t>
            </a:r>
            <a:r>
              <a:rPr lang="en-US" sz="5600" dirty="0">
                <a:latin typeface="Arial Narrow" panose="020B0606020202030204" pitchFamily="34" charset="0"/>
              </a:rPr>
              <a:t>Smartsheet.com / Published on Feb 06, 2020 / </a:t>
            </a:r>
            <a:r>
              <a:rPr lang="ru-RU" sz="5600" dirty="0" err="1">
                <a:latin typeface="Arial Narrow" panose="020B0606020202030204" pitchFamily="34" charset="0"/>
              </a:rPr>
              <a:t>Інтернет</a:t>
            </a:r>
            <a:r>
              <a:rPr lang="ru-RU" sz="5600" dirty="0">
                <a:latin typeface="Arial Narrow" panose="020B0606020202030204" pitchFamily="34" charset="0"/>
              </a:rPr>
              <a:t>-ресурс : </a:t>
            </a:r>
            <a:r>
              <a:rPr lang="en-US" sz="5600" dirty="0">
                <a:latin typeface="Arial Narrow" panose="020B0606020202030204" pitchFamily="34" charset="0"/>
              </a:rPr>
              <a:t>https://www.smartsheet.com/content/healthcare-project-management</a:t>
            </a:r>
          </a:p>
          <a:p>
            <a:pPr algn="just"/>
            <a:r>
              <a:rPr lang="ru-RU" sz="5600" dirty="0">
                <a:latin typeface="Arial Narrow" panose="020B0606020202030204" pitchFamily="34" charset="0"/>
              </a:rPr>
              <a:t>Зеленцова Т. В. Метод проектов как активная технология в преподавании психологии / Т. В. Зеленцова // Личность, семья и общество : вопросы педагогики и психологии : сб. ст. по матер. </a:t>
            </a:r>
            <a:r>
              <a:rPr lang="en-US" sz="5600" dirty="0">
                <a:latin typeface="Arial Narrow" panose="020B0606020202030204" pitchFamily="34" charset="0"/>
              </a:rPr>
              <a:t>XII </a:t>
            </a:r>
            <a:r>
              <a:rPr lang="ru-RU" sz="5600" dirty="0" err="1">
                <a:latin typeface="Arial Narrow" panose="020B0606020202030204" pitchFamily="34" charset="0"/>
              </a:rPr>
              <a:t>междунар</a:t>
            </a:r>
            <a:r>
              <a:rPr lang="ru-RU" sz="5600" dirty="0">
                <a:latin typeface="Arial Narrow" panose="020B0606020202030204" pitchFamily="34" charset="0"/>
              </a:rPr>
              <a:t>. науч.-</a:t>
            </a:r>
            <a:r>
              <a:rPr lang="ru-RU" sz="5600" dirty="0" err="1">
                <a:latin typeface="Arial Narrow" panose="020B0606020202030204" pitchFamily="34" charset="0"/>
              </a:rPr>
              <a:t>практ</a:t>
            </a:r>
            <a:r>
              <a:rPr lang="ru-RU" sz="5600" dirty="0">
                <a:latin typeface="Arial Narrow" panose="020B0606020202030204" pitchFamily="34" charset="0"/>
              </a:rPr>
              <a:t>. </a:t>
            </a:r>
            <a:r>
              <a:rPr lang="ru-RU" sz="5600" dirty="0" err="1">
                <a:latin typeface="Arial Narrow" panose="020B0606020202030204" pitchFamily="34" charset="0"/>
              </a:rPr>
              <a:t>Конф</a:t>
            </a:r>
            <a:r>
              <a:rPr lang="ru-RU" sz="5600" dirty="0">
                <a:latin typeface="Arial Narrow" panose="020B0606020202030204" pitchFamily="34" charset="0"/>
              </a:rPr>
              <a:t>, Новосибирск. - Часть </a:t>
            </a:r>
            <a:r>
              <a:rPr lang="en-US" sz="5600" dirty="0">
                <a:latin typeface="Arial Narrow" panose="020B0606020202030204" pitchFamily="34" charset="0"/>
              </a:rPr>
              <a:t>II. - </a:t>
            </a:r>
            <a:r>
              <a:rPr lang="ru-RU" sz="5600" dirty="0">
                <a:latin typeface="Arial Narrow" panose="020B0606020202030204" pitchFamily="34" charset="0"/>
              </a:rPr>
              <a:t>Новосибирск : </a:t>
            </a:r>
            <a:r>
              <a:rPr lang="ru-RU" sz="5600" dirty="0" err="1">
                <a:latin typeface="Arial Narrow" panose="020B0606020202030204" pitchFamily="34" charset="0"/>
              </a:rPr>
              <a:t>СибАК</a:t>
            </a:r>
            <a:r>
              <a:rPr lang="ru-RU" sz="5600" dirty="0">
                <a:latin typeface="Arial Narrow" panose="020B0606020202030204" pitchFamily="34" charset="0"/>
              </a:rPr>
              <a:t>, 2012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Інноваційна</a:t>
            </a:r>
            <a:r>
              <a:rPr lang="ru-RU" sz="5600" dirty="0">
                <a:latin typeface="Arial Narrow" panose="020B0606020202030204" pitchFamily="34" charset="0"/>
              </a:rPr>
              <a:t> та </a:t>
            </a:r>
            <a:r>
              <a:rPr lang="ru-RU" sz="5600" dirty="0" err="1">
                <a:latin typeface="Arial Narrow" panose="020B0606020202030204" pitchFamily="34" charset="0"/>
              </a:rPr>
              <a:t>інформаційна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складова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лікаря</a:t>
            </a:r>
            <a:r>
              <a:rPr lang="ru-RU" sz="5600" dirty="0">
                <a:latin typeface="Arial Narrow" panose="020B0606020202030204" pitchFamily="34" charset="0"/>
              </a:rPr>
              <a:t>-стоматолога на </a:t>
            </a:r>
            <a:r>
              <a:rPr lang="ru-RU" sz="5600" dirty="0" err="1">
                <a:latin typeface="Arial Narrow" panose="020B0606020202030204" pitchFamily="34" charset="0"/>
              </a:rPr>
              <a:t>циклі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тематичного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удосконалення</a:t>
            </a:r>
            <a:r>
              <a:rPr lang="ru-RU" sz="5600" dirty="0">
                <a:latin typeface="Arial Narrow" panose="020B0606020202030204" pitchFamily="34" charset="0"/>
              </a:rPr>
              <a:t> / О. М. </a:t>
            </a:r>
            <a:r>
              <a:rPr lang="ru-RU" sz="5600" dirty="0" err="1">
                <a:latin typeface="Arial Narrow" panose="020B0606020202030204" pitchFamily="34" charset="0"/>
              </a:rPr>
              <a:t>Немеш</a:t>
            </a:r>
            <a:r>
              <a:rPr lang="ru-RU" sz="5600" dirty="0">
                <a:latin typeface="Arial Narrow" panose="020B0606020202030204" pitchFamily="34" charset="0"/>
              </a:rPr>
              <a:t>, З. М. Гонта, І. В. </a:t>
            </a:r>
            <a:r>
              <a:rPr lang="ru-RU" sz="5600" dirty="0" err="1">
                <a:latin typeface="Arial Narrow" panose="020B0606020202030204" pitchFamily="34" charset="0"/>
              </a:rPr>
              <a:t>Шилівський</a:t>
            </a:r>
            <a:r>
              <a:rPr lang="ru-RU" sz="5600" dirty="0">
                <a:latin typeface="Arial Narrow" panose="020B0606020202030204" pitchFamily="34" charset="0"/>
              </a:rPr>
              <a:t>, К. А. Мороз // </a:t>
            </a:r>
            <a:r>
              <a:rPr lang="ru-RU" sz="5600" dirty="0" err="1">
                <a:latin typeface="Arial Narrow" panose="020B0606020202030204" pitchFamily="34" charset="0"/>
              </a:rPr>
              <a:t>Концептуальні</a:t>
            </a:r>
            <a:r>
              <a:rPr lang="ru-RU" sz="5600" dirty="0">
                <a:latin typeface="Arial Narrow" panose="020B0606020202030204" pitchFamily="34" charset="0"/>
              </a:rPr>
              <a:t> шляхи </a:t>
            </a:r>
            <a:r>
              <a:rPr lang="ru-RU" sz="5600" dirty="0" err="1">
                <a:latin typeface="Arial Narrow" panose="020B0606020202030204" pitchFamily="34" charset="0"/>
              </a:rPr>
              <a:t>розвитку</a:t>
            </a:r>
            <a:r>
              <a:rPr lang="ru-RU" sz="5600" dirty="0">
                <a:latin typeface="Arial Narrow" panose="020B0606020202030204" pitchFamily="34" charset="0"/>
              </a:rPr>
              <a:t> науки та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: </a:t>
            </a:r>
            <a:r>
              <a:rPr lang="ru-RU" sz="5600" dirty="0" err="1">
                <a:latin typeface="Arial Narrow" panose="020B0606020202030204" pitchFamily="34" charset="0"/>
              </a:rPr>
              <a:t>матеріали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Міжнар</a:t>
            </a:r>
            <a:r>
              <a:rPr lang="ru-RU" sz="5600" dirty="0">
                <a:latin typeface="Arial Narrow" panose="020B0606020202030204" pitchFamily="34" charset="0"/>
              </a:rPr>
              <a:t>. наук. </a:t>
            </a:r>
            <a:r>
              <a:rPr lang="ru-RU" sz="5600" dirty="0" err="1">
                <a:latin typeface="Arial Narrow" panose="020B0606020202030204" pitchFamily="34" charset="0"/>
              </a:rPr>
              <a:t>конференції</a:t>
            </a:r>
            <a:r>
              <a:rPr lang="ru-RU" sz="5600" dirty="0">
                <a:latin typeface="Arial Narrow" panose="020B0606020202030204" pitchFamily="34" charset="0"/>
              </a:rPr>
              <a:t>, м. </a:t>
            </a:r>
            <a:r>
              <a:rPr lang="ru-RU" sz="5600" dirty="0" err="1">
                <a:latin typeface="Arial Narrow" panose="020B0606020202030204" pitchFamily="34" charset="0"/>
              </a:rPr>
              <a:t>Львів</a:t>
            </a:r>
            <a:r>
              <a:rPr lang="ru-RU" sz="5600" dirty="0">
                <a:latin typeface="Arial Narrow" panose="020B0606020202030204" pitchFamily="34" charset="0"/>
              </a:rPr>
              <a:t>, 12-13 лютого 2020 р. - </a:t>
            </a:r>
            <a:r>
              <a:rPr lang="ru-RU" sz="5600" dirty="0" err="1">
                <a:latin typeface="Arial Narrow" panose="020B0606020202030204" pitchFamily="34" charset="0"/>
              </a:rPr>
              <a:t>Львів</a:t>
            </a:r>
            <a:r>
              <a:rPr lang="ru-RU" sz="5600" dirty="0">
                <a:latin typeface="Arial Narrow" panose="020B0606020202030204" pitchFamily="34" charset="0"/>
              </a:rPr>
              <a:t>; 2020. - С. 47-48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Лісовий</a:t>
            </a:r>
            <a:r>
              <a:rPr lang="ru-RU" sz="5600" dirty="0">
                <a:latin typeface="Arial Narrow" panose="020B0606020202030204" pitchFamily="34" charset="0"/>
              </a:rPr>
              <a:t> В. М. </a:t>
            </a:r>
            <a:r>
              <a:rPr lang="ru-RU" sz="5600" dirty="0" err="1">
                <a:latin typeface="Arial Narrow" panose="020B0606020202030204" pitchFamily="34" charset="0"/>
              </a:rPr>
              <a:t>Медична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електронна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освіта</a:t>
            </a:r>
            <a:r>
              <a:rPr lang="ru-RU" sz="5600" dirty="0">
                <a:latin typeface="Arial Narrow" panose="020B0606020202030204" pitchFamily="34" charset="0"/>
              </a:rPr>
              <a:t> як </a:t>
            </a:r>
            <a:r>
              <a:rPr lang="ru-RU" sz="5600" dirty="0" err="1">
                <a:latin typeface="Arial Narrow" panose="020B0606020202030204" pitchFamily="34" charset="0"/>
              </a:rPr>
              <a:t>сучасний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інноваційний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навчально-педагогічний</a:t>
            </a:r>
            <a:r>
              <a:rPr lang="ru-RU" sz="5600" dirty="0">
                <a:latin typeface="Arial Narrow" panose="020B0606020202030204" pitchFamily="34" charset="0"/>
              </a:rPr>
              <a:t> тренд / В. М. </a:t>
            </a:r>
            <a:r>
              <a:rPr lang="ru-RU" sz="5600" dirty="0" err="1">
                <a:latin typeface="Arial Narrow" panose="020B0606020202030204" pitchFamily="34" charset="0"/>
              </a:rPr>
              <a:t>Лісовий</a:t>
            </a:r>
            <a:r>
              <a:rPr lang="ru-RU" sz="5600" dirty="0">
                <a:latin typeface="Arial Narrow" panose="020B0606020202030204" pitchFamily="34" charset="0"/>
              </a:rPr>
              <a:t> // </a:t>
            </a:r>
            <a:r>
              <a:rPr lang="ru-RU" sz="5600" dirty="0" err="1">
                <a:latin typeface="Arial Narrow" panose="020B0606020202030204" pitchFamily="34" charset="0"/>
              </a:rPr>
              <a:t>Впровадження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інноваційних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технологій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організації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навчального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процесу</a:t>
            </a:r>
            <a:r>
              <a:rPr lang="ru-RU" sz="5600" dirty="0">
                <a:latin typeface="Arial Narrow" panose="020B0606020202030204" pitchFamily="34" charset="0"/>
              </a:rPr>
              <a:t> у ХНМУ – </a:t>
            </a:r>
            <a:r>
              <a:rPr lang="ru-RU" sz="5600" dirty="0" err="1">
                <a:latin typeface="Arial Narrow" panose="020B0606020202030204" pitchFamily="34" charset="0"/>
              </a:rPr>
              <a:t>провідний</a:t>
            </a:r>
            <a:r>
              <a:rPr lang="ru-RU" sz="5600" dirty="0">
                <a:latin typeface="Arial Narrow" panose="020B0606020202030204" pitchFamily="34" charset="0"/>
              </a:rPr>
              <a:t> шлях </a:t>
            </a:r>
            <a:r>
              <a:rPr lang="ru-RU" sz="5600" dirty="0" err="1">
                <a:latin typeface="Arial Narrow" panose="020B0606020202030204" pitchFamily="34" charset="0"/>
              </a:rPr>
              <a:t>підвищення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якості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вищої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медичної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: </a:t>
            </a:r>
            <a:r>
              <a:rPr lang="ru-RU" sz="5600" dirty="0" err="1">
                <a:latin typeface="Arial Narrow" panose="020B0606020202030204" pitchFamily="34" charset="0"/>
              </a:rPr>
              <a:t>матеріали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en-US" sz="5600" dirty="0">
                <a:latin typeface="Arial Narrow" panose="020B0606020202030204" pitchFamily="34" charset="0"/>
              </a:rPr>
              <a:t>L</a:t>
            </a:r>
            <a:r>
              <a:rPr lang="ru-RU" sz="5600" dirty="0">
                <a:latin typeface="Arial Narrow" panose="020B0606020202030204" pitchFamily="34" charset="0"/>
              </a:rPr>
              <a:t>ІІ </a:t>
            </a:r>
            <a:r>
              <a:rPr lang="ru-RU" sz="5600" dirty="0" err="1">
                <a:latin typeface="Arial Narrow" panose="020B0606020202030204" pitchFamily="34" charset="0"/>
              </a:rPr>
              <a:t>навчально-методичної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конференції</a:t>
            </a:r>
            <a:r>
              <a:rPr lang="ru-RU" sz="5600" dirty="0">
                <a:latin typeface="Arial Narrow" panose="020B0606020202030204" pitchFamily="34" charset="0"/>
              </a:rPr>
              <a:t> ХНМУ, </a:t>
            </a:r>
            <a:r>
              <a:rPr lang="ru-RU" sz="5600" dirty="0" err="1">
                <a:latin typeface="Arial Narrow" panose="020B0606020202030204" pitchFamily="34" charset="0"/>
              </a:rPr>
              <a:t>Харків</a:t>
            </a:r>
            <a:r>
              <a:rPr lang="ru-RU" sz="5600" dirty="0">
                <a:latin typeface="Arial Narrow" panose="020B0606020202030204" pitchFamily="34" charset="0"/>
              </a:rPr>
              <a:t>, 30 </a:t>
            </a:r>
            <a:r>
              <a:rPr lang="ru-RU" sz="5600" dirty="0" err="1">
                <a:latin typeface="Arial Narrow" panose="020B0606020202030204" pitchFamily="34" charset="0"/>
              </a:rPr>
              <a:t>січня</a:t>
            </a:r>
            <a:r>
              <a:rPr lang="ru-RU" sz="5600" dirty="0">
                <a:latin typeface="Arial Narrow" panose="020B0606020202030204" pitchFamily="34" charset="0"/>
              </a:rPr>
              <a:t> 2019 р. / </a:t>
            </a:r>
            <a:r>
              <a:rPr lang="ru-RU" sz="5600" dirty="0" err="1">
                <a:latin typeface="Arial Narrow" panose="020B0606020202030204" pitchFamily="34" charset="0"/>
              </a:rPr>
              <a:t>Міністерство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охорони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здоров'я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України</a:t>
            </a:r>
            <a:r>
              <a:rPr lang="ru-RU" sz="5600" dirty="0">
                <a:latin typeface="Arial Narrow" panose="020B0606020202030204" pitchFamily="34" charset="0"/>
              </a:rPr>
              <a:t>, </a:t>
            </a:r>
            <a:r>
              <a:rPr lang="ru-RU" sz="5600" dirty="0" err="1">
                <a:latin typeface="Arial Narrow" panose="020B0606020202030204" pitchFamily="34" charset="0"/>
              </a:rPr>
              <a:t>Харк</a:t>
            </a:r>
            <a:r>
              <a:rPr lang="ru-RU" sz="5600" dirty="0">
                <a:latin typeface="Arial Narrow" panose="020B0606020202030204" pitchFamily="34" charset="0"/>
              </a:rPr>
              <a:t>. нац. мед. ун-т. – </a:t>
            </a:r>
            <a:r>
              <a:rPr lang="ru-RU" sz="5600" dirty="0" err="1">
                <a:latin typeface="Arial Narrow" panose="020B0606020202030204" pitchFamily="34" charset="0"/>
              </a:rPr>
              <a:t>Харків</a:t>
            </a:r>
            <a:r>
              <a:rPr lang="ru-RU" sz="5600" dirty="0">
                <a:latin typeface="Arial Narrow" panose="020B0606020202030204" pitchFamily="34" charset="0"/>
              </a:rPr>
              <a:t>, 2019. – </a:t>
            </a:r>
            <a:r>
              <a:rPr lang="ru-RU" sz="5600" dirty="0" err="1">
                <a:latin typeface="Arial Narrow" panose="020B0606020202030204" pitchFamily="34" charset="0"/>
              </a:rPr>
              <a:t>Вип</a:t>
            </a:r>
            <a:r>
              <a:rPr lang="ru-RU" sz="5600" dirty="0">
                <a:latin typeface="Arial Narrow" panose="020B0606020202030204" pitchFamily="34" charset="0"/>
              </a:rPr>
              <a:t>. 10. – С. 3-5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Мінцер</a:t>
            </a:r>
            <a:r>
              <a:rPr lang="ru-RU" sz="5600" dirty="0">
                <a:latin typeface="Arial Narrow" panose="020B0606020202030204" pitchFamily="34" charset="0"/>
              </a:rPr>
              <a:t> О. П. </a:t>
            </a:r>
            <a:r>
              <a:rPr lang="ru-RU" sz="5600" dirty="0" err="1">
                <a:latin typeface="Arial Narrow" panose="020B0606020202030204" pitchFamily="34" charset="0"/>
              </a:rPr>
              <a:t>Реформування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системи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медичної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в </a:t>
            </a:r>
            <a:r>
              <a:rPr lang="ru-RU" sz="5600" dirty="0" err="1">
                <a:latin typeface="Arial Narrow" panose="020B0606020202030204" pitchFamily="34" charset="0"/>
              </a:rPr>
              <a:t>світлі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концепції</a:t>
            </a:r>
            <a:r>
              <a:rPr lang="ru-RU" sz="5600" dirty="0">
                <a:latin typeface="Arial Narrow" panose="020B0606020202030204" pitchFamily="34" charset="0"/>
              </a:rPr>
              <a:t> «</a:t>
            </a:r>
            <a:r>
              <a:rPr lang="ru-RU" sz="5600" dirty="0" err="1">
                <a:latin typeface="Arial Narrow" panose="020B0606020202030204" pitchFamily="34" charset="0"/>
              </a:rPr>
              <a:t>суспільство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знань</a:t>
            </a:r>
            <a:r>
              <a:rPr lang="ru-RU" sz="5600" dirty="0">
                <a:latin typeface="Arial Narrow" panose="020B0606020202030204" pitchFamily="34" charset="0"/>
              </a:rPr>
              <a:t>» [</a:t>
            </a:r>
            <a:r>
              <a:rPr lang="ru-RU" sz="5600" dirty="0" err="1">
                <a:latin typeface="Arial Narrow" panose="020B0606020202030204" pitchFamily="34" charset="0"/>
              </a:rPr>
              <a:t>Інтернет</a:t>
            </a:r>
            <a:r>
              <a:rPr lang="ru-RU" sz="5600" dirty="0">
                <a:latin typeface="Arial Narrow" panose="020B0606020202030204" pitchFamily="34" charset="0"/>
              </a:rPr>
              <a:t>]. Доступно: </a:t>
            </a:r>
            <a:r>
              <a:rPr lang="en-US" sz="5600" dirty="0">
                <a:latin typeface="Arial Narrow" panose="020B0606020202030204" pitchFamily="34" charset="0"/>
              </a:rPr>
              <a:t>http://inmeds.com.ua/dn_in_med/5982/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Немеш</a:t>
            </a:r>
            <a:r>
              <a:rPr lang="ru-RU" sz="5600" dirty="0">
                <a:latin typeface="Arial Narrow" panose="020B0606020202030204" pitchFamily="34" charset="0"/>
              </a:rPr>
              <a:t> О. М. Роль </a:t>
            </a:r>
            <a:r>
              <a:rPr lang="ru-RU" sz="5600" dirty="0" err="1">
                <a:latin typeface="Arial Narrow" panose="020B0606020202030204" pitchFamily="34" charset="0"/>
              </a:rPr>
              <a:t>електронного</a:t>
            </a:r>
            <a:r>
              <a:rPr lang="ru-RU" sz="5600" dirty="0">
                <a:latin typeface="Arial Narrow" panose="020B0606020202030204" pitchFamily="34" charset="0"/>
              </a:rPr>
              <a:t> контенту в </a:t>
            </a:r>
            <a:r>
              <a:rPr lang="ru-RU" sz="5600" dirty="0" err="1">
                <a:latin typeface="Arial Narrow" panose="020B0606020202030204" pitchFamily="34" charset="0"/>
              </a:rPr>
              <a:t>дистанційному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навчанні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лікаря</a:t>
            </a:r>
            <a:r>
              <a:rPr lang="ru-RU" sz="5600" dirty="0">
                <a:latin typeface="Arial Narrow" panose="020B0606020202030204" pitchFamily="34" charset="0"/>
              </a:rPr>
              <a:t>-стоматолога на </a:t>
            </a:r>
            <a:r>
              <a:rPr lang="ru-RU" sz="5600" dirty="0" err="1">
                <a:latin typeface="Arial Narrow" panose="020B0606020202030204" pitchFamily="34" charset="0"/>
              </a:rPr>
              <a:t>післядипломному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етапі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/ О. М. </a:t>
            </a:r>
            <a:r>
              <a:rPr lang="ru-RU" sz="5600" dirty="0" err="1">
                <a:latin typeface="Arial Narrow" panose="020B0606020202030204" pitchFamily="34" charset="0"/>
              </a:rPr>
              <a:t>Немеш</a:t>
            </a:r>
            <a:r>
              <a:rPr lang="ru-RU" sz="5600" dirty="0">
                <a:latin typeface="Arial Narrow" panose="020B0606020202030204" pitchFamily="34" charset="0"/>
              </a:rPr>
              <a:t>, З. М. Гонта, І. В. </a:t>
            </a:r>
            <a:r>
              <a:rPr lang="ru-RU" sz="5600" dirty="0" err="1">
                <a:latin typeface="Arial Narrow" panose="020B0606020202030204" pitchFamily="34" charset="0"/>
              </a:rPr>
              <a:t>Шилівський</a:t>
            </a:r>
            <a:r>
              <a:rPr lang="ru-RU" sz="5600" dirty="0">
                <a:latin typeface="Arial Narrow" panose="020B0606020202030204" pitchFamily="34" charset="0"/>
              </a:rPr>
              <a:t> // </a:t>
            </a:r>
            <a:r>
              <a:rPr lang="ru-RU" sz="5600" dirty="0" err="1">
                <a:latin typeface="Arial Narrow" panose="020B0606020202030204" pitchFamily="34" charset="0"/>
              </a:rPr>
              <a:t>Буковинський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медичний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вісник</a:t>
            </a:r>
            <a:r>
              <a:rPr lang="ru-RU" sz="5600" dirty="0">
                <a:latin typeface="Arial Narrow" panose="020B0606020202030204" pitchFamily="34" charset="0"/>
              </a:rPr>
              <a:t>. - 2020. - Т.24. - №3 (95). - С. 190-194. </a:t>
            </a:r>
            <a:r>
              <a:rPr lang="en-US" sz="5600" dirty="0">
                <a:latin typeface="Arial Narrow" panose="020B0606020202030204" pitchFamily="34" charset="0"/>
              </a:rPr>
              <a:t>DOI: 10.24061/2413-0737.XXIV.3.95.2020.92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262DB946-FB18-4368-8148-FC90AAC51BE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63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88"/>
    </mc:Choice>
    <mc:Fallback>
      <p:transition spd="slow" advTm="150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683A64-0B55-473E-912D-B74CC4CE5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Використані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джерела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46EB3C-8514-4B1E-9D88-AD593423A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303" y="2464904"/>
            <a:ext cx="10237305" cy="341096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dirty="0">
                <a:latin typeface="Arial Narrow" panose="020B0606020202030204" pitchFamily="34" charset="0"/>
              </a:rPr>
              <a:t>Про </a:t>
            </a:r>
            <a:r>
              <a:rPr lang="ru-RU" sz="5600" dirty="0" err="1">
                <a:latin typeface="Arial Narrow" panose="020B0606020202030204" pitchFamily="34" charset="0"/>
              </a:rPr>
              <a:t>затвердження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середньострокового</a:t>
            </a:r>
            <a:r>
              <a:rPr lang="ru-RU" sz="5600" dirty="0">
                <a:latin typeface="Arial Narrow" panose="020B0606020202030204" pitchFamily="34" charset="0"/>
              </a:rPr>
              <a:t> плану </a:t>
            </a:r>
            <a:r>
              <a:rPr lang="ru-RU" sz="5600" dirty="0" err="1">
                <a:latin typeface="Arial Narrow" panose="020B0606020202030204" pitchFamily="34" charset="0"/>
              </a:rPr>
              <a:t>пріоритетних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дій</a:t>
            </a:r>
            <a:r>
              <a:rPr lang="ru-RU" sz="5600" dirty="0">
                <a:latin typeface="Arial Narrow" panose="020B0606020202030204" pitchFamily="34" charset="0"/>
              </a:rPr>
              <a:t> Уряду до 2020 року та плану </a:t>
            </a:r>
            <a:r>
              <a:rPr lang="ru-RU" sz="5600" dirty="0" err="1">
                <a:latin typeface="Arial Narrow" panose="020B0606020202030204" pitchFamily="34" charset="0"/>
              </a:rPr>
              <a:t>пріоритетних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дій</a:t>
            </a:r>
            <a:r>
              <a:rPr lang="ru-RU" sz="5600" dirty="0">
                <a:latin typeface="Arial Narrow" panose="020B0606020202030204" pitchFamily="34" charset="0"/>
              </a:rPr>
              <a:t> Уряду на 2017 </a:t>
            </a:r>
            <a:r>
              <a:rPr lang="ru-RU" sz="5600" dirty="0" err="1">
                <a:latin typeface="Arial Narrow" panose="020B0606020202030204" pitchFamily="34" charset="0"/>
              </a:rPr>
              <a:t>рік</a:t>
            </a:r>
            <a:r>
              <a:rPr lang="ru-RU" sz="5600" dirty="0">
                <a:latin typeface="Arial Narrow" panose="020B0606020202030204" pitchFamily="34" charset="0"/>
              </a:rPr>
              <a:t> : </a:t>
            </a:r>
            <a:r>
              <a:rPr lang="ru-RU" sz="5600" dirty="0" err="1">
                <a:latin typeface="Arial Narrow" panose="020B0606020202030204" pitchFamily="34" charset="0"/>
              </a:rPr>
              <a:t>Розпорядження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Кабінету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Міністрів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України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від</a:t>
            </a:r>
            <a:r>
              <a:rPr lang="ru-RU" sz="5600" dirty="0">
                <a:latin typeface="Arial Narrow" panose="020B0606020202030204" pitchFamily="34" charset="0"/>
              </a:rPr>
              <a:t> 3 </a:t>
            </a:r>
            <a:r>
              <a:rPr lang="ru-RU" sz="5600" dirty="0" err="1">
                <a:latin typeface="Arial Narrow" panose="020B0606020202030204" pitchFamily="34" charset="0"/>
              </a:rPr>
              <a:t>квітня</a:t>
            </a:r>
            <a:r>
              <a:rPr lang="ru-RU" sz="5600" dirty="0">
                <a:latin typeface="Arial Narrow" panose="020B0606020202030204" pitchFamily="34" charset="0"/>
              </a:rPr>
              <a:t> 2017 р. № 275-р. // </a:t>
            </a:r>
            <a:r>
              <a:rPr lang="ru-RU" sz="5600" dirty="0" err="1">
                <a:latin typeface="Arial Narrow" panose="020B0606020202030204" pitchFamily="34" charset="0"/>
              </a:rPr>
              <a:t>Урядовий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кур'єр</a:t>
            </a:r>
            <a:r>
              <a:rPr lang="ru-RU" sz="5600" dirty="0">
                <a:latin typeface="Arial Narrow" panose="020B0606020202030204" pitchFamily="34" charset="0"/>
              </a:rPr>
              <a:t>. 2017. - № 85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Проєктна</a:t>
            </a:r>
            <a:r>
              <a:rPr lang="ru-RU" sz="5600" dirty="0">
                <a:latin typeface="Arial Narrow" panose="020B0606020202030204" pitchFamily="34" charset="0"/>
              </a:rPr>
              <a:t> робота з </a:t>
            </a:r>
            <a:r>
              <a:rPr lang="ru-RU" sz="5600" dirty="0" err="1">
                <a:latin typeface="Arial Narrow" panose="020B0606020202030204" pitchFamily="34" charset="0"/>
              </a:rPr>
              <a:t>молодими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вченими</a:t>
            </a:r>
            <a:r>
              <a:rPr lang="ru-RU" sz="5600" dirty="0">
                <a:latin typeface="Arial Narrow" panose="020B0606020202030204" pitchFamily="34" charset="0"/>
              </a:rPr>
              <a:t> : </a:t>
            </a:r>
            <a:r>
              <a:rPr lang="ru-RU" sz="5600" dirty="0" err="1">
                <a:latin typeface="Arial Narrow" panose="020B0606020202030204" pitchFamily="34" charset="0"/>
              </a:rPr>
              <a:t>можливості</a:t>
            </a:r>
            <a:r>
              <a:rPr lang="ru-RU" sz="5600" dirty="0">
                <a:latin typeface="Arial Narrow" panose="020B0606020202030204" pitchFamily="34" charset="0"/>
              </a:rPr>
              <a:t> та </a:t>
            </a:r>
            <a:r>
              <a:rPr lang="ru-RU" sz="5600" dirty="0" err="1">
                <a:latin typeface="Arial Narrow" panose="020B0606020202030204" pitchFamily="34" charset="0"/>
              </a:rPr>
              <a:t>перспективи</a:t>
            </a:r>
            <a:r>
              <a:rPr lang="ru-RU" sz="5600" dirty="0">
                <a:latin typeface="Arial Narrow" panose="020B0606020202030204" pitchFamily="34" charset="0"/>
              </a:rPr>
              <a:t> / В. С. </a:t>
            </a:r>
            <a:r>
              <a:rPr lang="ru-RU" sz="5600" dirty="0" err="1">
                <a:latin typeface="Arial Narrow" panose="020B0606020202030204" pitchFamily="34" charset="0"/>
              </a:rPr>
              <a:t>Бірюков</a:t>
            </a:r>
            <a:r>
              <a:rPr lang="ru-RU" sz="5600" dirty="0">
                <a:latin typeface="Arial Narrow" panose="020B0606020202030204" pitchFamily="34" charset="0"/>
              </a:rPr>
              <a:t>, В. І. Ткачук, А. В. </a:t>
            </a:r>
            <a:r>
              <a:rPr lang="ru-RU" sz="5600" dirty="0" err="1">
                <a:latin typeface="Arial Narrow" panose="020B0606020202030204" pitchFamily="34" charset="0"/>
              </a:rPr>
              <a:t>Пучкова</a:t>
            </a:r>
            <a:r>
              <a:rPr lang="ru-RU" sz="5600" dirty="0">
                <a:latin typeface="Arial Narrow" panose="020B0606020202030204" pitchFamily="34" charset="0"/>
              </a:rPr>
              <a:t>, А. В. </a:t>
            </a:r>
            <a:r>
              <a:rPr lang="ru-RU" sz="5600" dirty="0" err="1">
                <a:latin typeface="Arial Narrow" panose="020B0606020202030204" pitchFamily="34" charset="0"/>
              </a:rPr>
              <a:t>Чижевська</a:t>
            </a:r>
            <a:r>
              <a:rPr lang="ru-RU" sz="5600" dirty="0">
                <a:latin typeface="Arial Narrow" panose="020B0606020202030204" pitchFamily="34" charset="0"/>
              </a:rPr>
              <a:t> // </a:t>
            </a:r>
            <a:r>
              <a:rPr lang="ru-RU" sz="5600" dirty="0" err="1">
                <a:latin typeface="Arial Narrow" panose="020B0606020202030204" pitchFamily="34" charset="0"/>
              </a:rPr>
              <a:t>Актуальні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проблеми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вищої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медичної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і науки : </a:t>
            </a:r>
            <a:r>
              <a:rPr lang="ru-RU" sz="5600" dirty="0" err="1">
                <a:latin typeface="Arial Narrow" panose="020B0606020202030204" pitchFamily="34" charset="0"/>
              </a:rPr>
              <a:t>матеріали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Всеукраїнської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науково</a:t>
            </a:r>
            <a:r>
              <a:rPr lang="ru-RU" sz="5600" dirty="0">
                <a:latin typeface="Arial Narrow" panose="020B0606020202030204" pitchFamily="34" charset="0"/>
              </a:rPr>
              <a:t>- </a:t>
            </a:r>
            <a:r>
              <a:rPr lang="ru-RU" sz="5600" dirty="0" err="1">
                <a:latin typeface="Arial Narrow" panose="020B0606020202030204" pitchFamily="34" charset="0"/>
              </a:rPr>
              <a:t>практичної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конференції</a:t>
            </a:r>
            <a:r>
              <a:rPr lang="ru-RU" sz="5600" dirty="0">
                <a:latin typeface="Arial Narrow" panose="020B0606020202030204" pitchFamily="34" charset="0"/>
              </a:rPr>
              <a:t> з </a:t>
            </a:r>
            <a:r>
              <a:rPr lang="ru-RU" sz="5600" dirty="0" err="1">
                <a:latin typeface="Arial Narrow" panose="020B0606020202030204" pitchFamily="34" charset="0"/>
              </a:rPr>
              <a:t>міжнародною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участю</a:t>
            </a:r>
            <a:r>
              <a:rPr lang="ru-RU" sz="5600" dirty="0">
                <a:latin typeface="Arial Narrow" panose="020B0606020202030204" pitchFamily="34" charset="0"/>
              </a:rPr>
              <a:t>, м. </a:t>
            </a:r>
            <a:r>
              <a:rPr lang="ru-RU" sz="5600" dirty="0" err="1">
                <a:latin typeface="Arial Narrow" panose="020B0606020202030204" pitchFamily="34" charset="0"/>
              </a:rPr>
              <a:t>Харків</a:t>
            </a:r>
            <a:r>
              <a:rPr lang="ru-RU" sz="5600" dirty="0">
                <a:latin typeface="Arial Narrow" panose="020B0606020202030204" pitchFamily="34" charset="0"/>
              </a:rPr>
              <a:t>, 8 </a:t>
            </a:r>
            <a:r>
              <a:rPr lang="ru-RU" sz="5600" dirty="0" err="1">
                <a:latin typeface="Arial Narrow" panose="020B0606020202030204" pitchFamily="34" charset="0"/>
              </a:rPr>
              <a:t>квітня</a:t>
            </a:r>
            <a:r>
              <a:rPr lang="ru-RU" sz="5600" dirty="0">
                <a:latin typeface="Arial Narrow" panose="020B0606020202030204" pitchFamily="34" charset="0"/>
              </a:rPr>
              <a:t> 2021 р. / ред. кол. : В. А. Капустник, В. Д. </a:t>
            </a:r>
            <a:r>
              <a:rPr lang="ru-RU" sz="5600" dirty="0" err="1">
                <a:latin typeface="Arial Narrow" panose="020B0606020202030204" pitchFamily="34" charset="0"/>
              </a:rPr>
              <a:t>Марковський</a:t>
            </a:r>
            <a:r>
              <a:rPr lang="ru-RU" sz="5600" dirty="0">
                <a:latin typeface="Arial Narrow" panose="020B0606020202030204" pitchFamily="34" charset="0"/>
              </a:rPr>
              <a:t>, В. В. </a:t>
            </a:r>
            <a:r>
              <a:rPr lang="ru-RU" sz="5600" dirty="0" err="1">
                <a:latin typeface="Arial Narrow" panose="020B0606020202030204" pitchFamily="34" charset="0"/>
              </a:rPr>
              <a:t>М’ясоєдов</a:t>
            </a:r>
            <a:r>
              <a:rPr lang="ru-RU" sz="5600" dirty="0">
                <a:latin typeface="Arial Narrow" panose="020B0606020202030204" pitchFamily="34" charset="0"/>
              </a:rPr>
              <a:t> та </a:t>
            </a:r>
            <a:r>
              <a:rPr lang="ru-RU" sz="5600" dirty="0" err="1">
                <a:latin typeface="Arial Narrow" panose="020B0606020202030204" pitchFamily="34" charset="0"/>
              </a:rPr>
              <a:t>ін</a:t>
            </a:r>
            <a:r>
              <a:rPr lang="ru-RU" sz="5600" dirty="0">
                <a:latin typeface="Arial Narrow" panose="020B0606020202030204" pitchFamily="34" charset="0"/>
              </a:rPr>
              <a:t>. – </a:t>
            </a:r>
            <a:r>
              <a:rPr lang="ru-RU" sz="5600" dirty="0" err="1">
                <a:latin typeface="Arial Narrow" panose="020B0606020202030204" pitchFamily="34" charset="0"/>
              </a:rPr>
              <a:t>Харків</a:t>
            </a:r>
            <a:r>
              <a:rPr lang="ru-RU" sz="5600" dirty="0">
                <a:latin typeface="Arial Narrow" panose="020B0606020202030204" pitchFamily="34" charset="0"/>
              </a:rPr>
              <a:t> : ХНМУ, 2021. – С. 19-21</a:t>
            </a:r>
          </a:p>
          <a:p>
            <a:pPr algn="just"/>
            <a:r>
              <a:rPr lang="ru-RU" sz="5600" dirty="0">
                <a:latin typeface="Arial Narrow" panose="020B0606020202030204" pitchFamily="34" charset="0"/>
              </a:rPr>
              <a:t>Сиротюк А. Л. Научно-методическое сопровождение интеллектуальной одаренности : уч. пос. / А. Л. Сиротюк. - Москва : </a:t>
            </a:r>
            <a:r>
              <a:rPr lang="ru-RU" sz="5600" dirty="0" err="1">
                <a:latin typeface="Arial Narrow" panose="020B0606020202030204" pitchFamily="34" charset="0"/>
              </a:rPr>
              <a:t>Дирекет</a:t>
            </a:r>
            <a:r>
              <a:rPr lang="ru-RU" sz="5600" dirty="0">
                <a:latin typeface="Arial Narrow" panose="020B0606020202030204" pitchFamily="34" charset="0"/>
              </a:rPr>
              <a:t>-Медиа, 2014. - 135 с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Стратегія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розвитку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вищої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в </a:t>
            </a:r>
            <a:r>
              <a:rPr lang="ru-RU" sz="5600" dirty="0" err="1">
                <a:latin typeface="Arial Narrow" panose="020B0606020202030204" pitchFamily="34" charset="0"/>
              </a:rPr>
              <a:t>Україні</a:t>
            </a:r>
            <a:r>
              <a:rPr lang="ru-RU" sz="5600" dirty="0">
                <a:latin typeface="Arial Narrow" panose="020B0606020202030204" pitchFamily="34" charset="0"/>
              </a:rPr>
              <a:t> на 2021-2031 роки. </a:t>
            </a:r>
            <a:r>
              <a:rPr lang="en-US" sz="5600" dirty="0">
                <a:latin typeface="Arial Narrow" panose="020B0606020202030204" pitchFamily="34" charset="0"/>
              </a:rPr>
              <a:t>URL: https://mon.gov.ua/storage/app/media/rizne/2020/09/25/rozvitku-vishchoi-osviti-v ukraini-02-10-2020.pdf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Технології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навчання</a:t>
            </a:r>
            <a:r>
              <a:rPr lang="ru-RU" sz="5600" dirty="0">
                <a:latin typeface="Arial Narrow" panose="020B0606020202030204" pitchFamily="34" charset="0"/>
              </a:rPr>
              <a:t> в </a:t>
            </a:r>
            <a:r>
              <a:rPr lang="ru-RU" sz="5600" dirty="0" err="1">
                <a:latin typeface="Arial Narrow" panose="020B0606020202030204" pitchFamily="34" charset="0"/>
              </a:rPr>
              <a:t>сучасній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школі</a:t>
            </a:r>
            <a:r>
              <a:rPr lang="ru-RU" sz="5600" dirty="0">
                <a:latin typeface="Arial Narrow" panose="020B0606020202030204" pitchFamily="34" charset="0"/>
              </a:rPr>
              <a:t> [</a:t>
            </a:r>
            <a:r>
              <a:rPr lang="ru-RU" sz="5600" dirty="0" err="1">
                <a:latin typeface="Arial Narrow" panose="020B0606020202030204" pitchFamily="34" charset="0"/>
              </a:rPr>
              <a:t>Електронний</a:t>
            </a:r>
            <a:r>
              <a:rPr lang="ru-RU" sz="5600" dirty="0">
                <a:latin typeface="Arial Narrow" panose="020B0606020202030204" pitchFamily="34" charset="0"/>
              </a:rPr>
              <a:t> ресурс]. </a:t>
            </a:r>
            <a:r>
              <a:rPr lang="en-US" sz="5600" dirty="0">
                <a:latin typeface="Arial Narrow" panose="020B0606020202030204" pitchFamily="34" charset="0"/>
              </a:rPr>
              <a:t>URL : http://klasnaocinka.com.ua/ru/article/tekhnologiyi-navchannya-v-suchasnii shkoli.html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Харківська</a:t>
            </a:r>
            <a:r>
              <a:rPr lang="ru-RU" sz="5600" dirty="0">
                <a:latin typeface="Arial Narrow" panose="020B0606020202030204" pitchFamily="34" charset="0"/>
              </a:rPr>
              <a:t> А. А. </a:t>
            </a:r>
            <a:r>
              <a:rPr lang="ru-RU" sz="5600" dirty="0" err="1">
                <a:latin typeface="Arial Narrow" panose="020B0606020202030204" pitchFamily="34" charset="0"/>
              </a:rPr>
              <a:t>Квінтесенція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розвитку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єдиного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освітнього</a:t>
            </a:r>
            <a:r>
              <a:rPr lang="ru-RU" sz="5600" dirty="0">
                <a:latin typeface="Arial Narrow" panose="020B0606020202030204" pitchFamily="34" charset="0"/>
              </a:rPr>
              <a:t> простору </a:t>
            </a:r>
            <a:r>
              <a:rPr lang="ru-RU" sz="5600" dirty="0" err="1">
                <a:latin typeface="Arial Narrow" panose="020B0606020202030204" pitchFamily="34" charset="0"/>
              </a:rPr>
              <a:t>багаторівневих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інноваційних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навчальних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закладів</a:t>
            </a:r>
            <a:r>
              <a:rPr lang="ru-RU" sz="5600" dirty="0">
                <a:latin typeface="Arial Narrow" panose="020B0606020202030204" pitchFamily="34" charset="0"/>
              </a:rPr>
              <a:t> / А. А. </a:t>
            </a:r>
            <a:r>
              <a:rPr lang="ru-RU" sz="5600" dirty="0" err="1">
                <a:latin typeface="Arial Narrow" panose="020B0606020202030204" pitchFamily="34" charset="0"/>
              </a:rPr>
              <a:t>Харківська</a:t>
            </a:r>
            <a:r>
              <a:rPr lang="ru-RU" sz="5600" dirty="0">
                <a:latin typeface="Arial Narrow" panose="020B0606020202030204" pitchFamily="34" charset="0"/>
              </a:rPr>
              <a:t> // </a:t>
            </a:r>
            <a:r>
              <a:rPr lang="ru-RU" sz="5600" dirty="0" err="1">
                <a:latin typeface="Arial Narrow" panose="020B0606020202030204" pitchFamily="34" charset="0"/>
              </a:rPr>
              <a:t>Наукові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дослідження</a:t>
            </a:r>
            <a:r>
              <a:rPr lang="ru-RU" sz="5600" dirty="0">
                <a:latin typeface="Arial Narrow" panose="020B0606020202030204" pitchFamily="34" charset="0"/>
              </a:rPr>
              <a:t> та </a:t>
            </a:r>
            <a:r>
              <a:rPr lang="ru-RU" sz="5600" dirty="0" err="1">
                <a:latin typeface="Arial Narrow" panose="020B0606020202030204" pitchFamily="34" charset="0"/>
              </a:rPr>
              <a:t>інновації</a:t>
            </a:r>
            <a:r>
              <a:rPr lang="ru-RU" sz="5600" dirty="0">
                <a:latin typeface="Arial Narrow" panose="020B0606020202030204" pitchFamily="34" charset="0"/>
              </a:rPr>
              <a:t> в </a:t>
            </a:r>
            <a:r>
              <a:rPr lang="ru-RU" sz="5600" dirty="0" err="1">
                <a:latin typeface="Arial Narrow" panose="020B0606020202030204" pitchFamily="34" charset="0"/>
              </a:rPr>
              <a:t>галузі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суспільно-гуманітарних</a:t>
            </a:r>
            <a:r>
              <a:rPr lang="ru-RU" sz="5600" dirty="0">
                <a:latin typeface="Arial Narrow" panose="020B0606020202030204" pitchFamily="34" charset="0"/>
              </a:rPr>
              <a:t> наук : І </a:t>
            </a:r>
            <a:r>
              <a:rPr lang="ru-RU" sz="5600" dirty="0" err="1">
                <a:latin typeface="Arial Narrow" panose="020B0606020202030204" pitchFamily="34" charset="0"/>
              </a:rPr>
              <a:t>Всеукр</a:t>
            </a:r>
            <a:r>
              <a:rPr lang="ru-RU" sz="5600" dirty="0">
                <a:latin typeface="Arial Narrow" panose="020B0606020202030204" pitchFamily="34" charset="0"/>
              </a:rPr>
              <a:t>. наук.-</a:t>
            </a:r>
            <a:r>
              <a:rPr lang="ru-RU" sz="5600" dirty="0" err="1">
                <a:latin typeface="Arial Narrow" panose="020B0606020202030204" pitchFamily="34" charset="0"/>
              </a:rPr>
              <a:t>практ</a:t>
            </a:r>
            <a:r>
              <a:rPr lang="ru-RU" sz="5600" dirty="0">
                <a:latin typeface="Arial Narrow" panose="020B0606020202030204" pitchFamily="34" charset="0"/>
              </a:rPr>
              <a:t>. </a:t>
            </a:r>
            <a:r>
              <a:rPr lang="ru-RU" sz="5600" dirty="0" err="1">
                <a:latin typeface="Arial Narrow" panose="020B0606020202030204" pitchFamily="34" charset="0"/>
              </a:rPr>
              <a:t>інтернет-конференція</a:t>
            </a:r>
            <a:r>
              <a:rPr lang="ru-RU" sz="5600" dirty="0">
                <a:latin typeface="Arial Narrow" panose="020B0606020202030204" pitchFamily="34" charset="0"/>
              </a:rPr>
              <a:t>, </a:t>
            </a:r>
            <a:r>
              <a:rPr lang="ru-RU" sz="5600" dirty="0" err="1">
                <a:latin typeface="Arial Narrow" panose="020B0606020202030204" pitchFamily="34" charset="0"/>
              </a:rPr>
              <a:t>Мелітополь</a:t>
            </a:r>
            <a:r>
              <a:rPr lang="ru-RU" sz="5600" dirty="0">
                <a:latin typeface="Arial Narrow" panose="020B0606020202030204" pitchFamily="34" charset="0"/>
              </a:rPr>
              <a:t>, 24 листопада 2021 р. : </a:t>
            </a:r>
            <a:r>
              <a:rPr lang="ru-RU" sz="5600" dirty="0" err="1">
                <a:latin typeface="Arial Narrow" panose="020B0606020202030204" pitchFamily="34" charset="0"/>
              </a:rPr>
              <a:t>зб</a:t>
            </a:r>
            <a:r>
              <a:rPr lang="ru-RU" sz="5600" dirty="0">
                <a:latin typeface="Arial Narrow" panose="020B0606020202030204" pitchFamily="34" charset="0"/>
              </a:rPr>
              <a:t>. матер. // ред. кол. </a:t>
            </a:r>
            <a:r>
              <a:rPr lang="ru-RU" sz="5600" dirty="0" err="1">
                <a:latin typeface="Arial Narrow" panose="020B0606020202030204" pitchFamily="34" charset="0"/>
              </a:rPr>
              <a:t>Ломейко</a:t>
            </a:r>
            <a:r>
              <a:rPr lang="ru-RU" sz="5600" dirty="0">
                <a:latin typeface="Arial Narrow" panose="020B0606020202030204" pitchFamily="34" charset="0"/>
              </a:rPr>
              <a:t> О. П., </a:t>
            </a:r>
            <a:r>
              <a:rPr lang="ru-RU" sz="5600" dirty="0" err="1">
                <a:latin typeface="Arial Narrow" panose="020B0606020202030204" pitchFamily="34" charset="0"/>
              </a:rPr>
              <a:t>Єременко</a:t>
            </a:r>
            <a:r>
              <a:rPr lang="ru-RU" sz="5600" dirty="0">
                <a:latin typeface="Arial Narrow" panose="020B0606020202030204" pitchFamily="34" charset="0"/>
              </a:rPr>
              <a:t> О. А., Михайлов В. В. та </a:t>
            </a:r>
            <a:r>
              <a:rPr lang="ru-RU" sz="5600" dirty="0" err="1">
                <a:latin typeface="Arial Narrow" panose="020B0606020202030204" pitchFamily="34" charset="0"/>
              </a:rPr>
              <a:t>ін</a:t>
            </a:r>
            <a:r>
              <a:rPr lang="ru-RU" sz="5600" dirty="0">
                <a:latin typeface="Arial Narrow" panose="020B0606020202030204" pitchFamily="34" charset="0"/>
              </a:rPr>
              <a:t>. / ТДАТУ. - </a:t>
            </a:r>
            <a:r>
              <a:rPr lang="ru-RU" sz="5600" dirty="0" err="1">
                <a:latin typeface="Arial Narrow" panose="020B0606020202030204" pitchFamily="34" charset="0"/>
              </a:rPr>
              <a:t>Мелітополь</a:t>
            </a:r>
            <a:r>
              <a:rPr lang="ru-RU" sz="5600" dirty="0">
                <a:latin typeface="Arial Narrow" panose="020B0606020202030204" pitchFamily="34" charset="0"/>
              </a:rPr>
              <a:t>, 2021. - Ч. 1. - С. 344-346</a:t>
            </a:r>
          </a:p>
          <a:p>
            <a:pPr algn="just"/>
            <a:r>
              <a:rPr lang="ru-RU" sz="5600" dirty="0" err="1">
                <a:latin typeface="Arial Narrow" panose="020B0606020202030204" pitchFamily="34" charset="0"/>
              </a:rPr>
              <a:t>Харківський</a:t>
            </a:r>
            <a:r>
              <a:rPr lang="ru-RU" sz="5600" dirty="0">
                <a:latin typeface="Arial Narrow" panose="020B0606020202030204" pitchFamily="34" charset="0"/>
              </a:rPr>
              <a:t> В. С. </a:t>
            </a:r>
            <a:r>
              <a:rPr lang="ru-RU" sz="5600" dirty="0" err="1">
                <a:latin typeface="Arial Narrow" panose="020B0606020202030204" pitchFamily="34" charset="0"/>
              </a:rPr>
              <a:t>Розвиток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соціальної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компетентності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фахівців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медичної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галузі</a:t>
            </a:r>
            <a:r>
              <a:rPr lang="ru-RU" sz="5600" dirty="0">
                <a:latin typeface="Arial Narrow" panose="020B0606020202030204" pitchFamily="34" charset="0"/>
              </a:rPr>
              <a:t> у </a:t>
            </a:r>
            <a:r>
              <a:rPr lang="ru-RU" sz="5600" dirty="0" err="1">
                <a:latin typeface="Arial Narrow" panose="020B0606020202030204" pitchFamily="34" charset="0"/>
              </a:rPr>
              <a:t>системі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післядипломної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освіти</a:t>
            </a:r>
            <a:r>
              <a:rPr lang="ru-RU" sz="5600" dirty="0">
                <a:latin typeface="Arial Narrow" panose="020B0606020202030204" pitchFamily="34" charset="0"/>
              </a:rPr>
              <a:t> / В. С. </a:t>
            </a:r>
            <a:r>
              <a:rPr lang="ru-RU" sz="5600" dirty="0" err="1">
                <a:latin typeface="Arial Narrow" panose="020B0606020202030204" pitchFamily="34" charset="0"/>
              </a:rPr>
              <a:t>Харківський</a:t>
            </a:r>
            <a:r>
              <a:rPr lang="ru-RU" sz="5600" dirty="0">
                <a:latin typeface="Arial Narrow" panose="020B0606020202030204" pitchFamily="34" charset="0"/>
              </a:rPr>
              <a:t> // </a:t>
            </a:r>
            <a:r>
              <a:rPr lang="ru-RU" sz="5600" dirty="0" err="1">
                <a:latin typeface="Arial Narrow" panose="020B0606020202030204" pitchFamily="34" charset="0"/>
              </a:rPr>
              <a:t>Науковий</a:t>
            </a:r>
            <a:r>
              <a:rPr lang="ru-RU" sz="5600" dirty="0">
                <a:latin typeface="Arial Narrow" panose="020B0606020202030204" pitchFamily="34" charset="0"/>
              </a:rPr>
              <a:t> журнал </a:t>
            </a:r>
            <a:r>
              <a:rPr lang="ru-RU" sz="5600" dirty="0" err="1">
                <a:latin typeface="Arial Narrow" panose="020B0606020202030204" pitchFamily="34" charset="0"/>
              </a:rPr>
              <a:t>Хортицької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національної</a:t>
            </a:r>
            <a:r>
              <a:rPr lang="ru-RU" sz="5600" dirty="0">
                <a:latin typeface="Arial Narrow" panose="020B0606020202030204" pitchFamily="34" charset="0"/>
              </a:rPr>
              <a:t> </a:t>
            </a:r>
            <a:r>
              <a:rPr lang="ru-RU" sz="5600" dirty="0" err="1">
                <a:latin typeface="Arial Narrow" panose="020B0606020202030204" pitchFamily="34" charset="0"/>
              </a:rPr>
              <a:t>академії</a:t>
            </a:r>
            <a:r>
              <a:rPr lang="ru-RU" sz="5600" dirty="0">
                <a:latin typeface="Arial Narrow" panose="020B0606020202030204" pitchFamily="34" charset="0"/>
              </a:rPr>
              <a:t>. - 2021. - </a:t>
            </a:r>
            <a:r>
              <a:rPr lang="ru-RU" sz="5600" dirty="0" err="1">
                <a:latin typeface="Arial Narrow" panose="020B0606020202030204" pitchFamily="34" charset="0"/>
              </a:rPr>
              <a:t>Вип</a:t>
            </a:r>
            <a:r>
              <a:rPr lang="ru-RU" sz="5600" dirty="0">
                <a:latin typeface="Arial Narrow" panose="020B0606020202030204" pitchFamily="34" charset="0"/>
              </a:rPr>
              <a:t>. 2(5). - С. 82-91. </a:t>
            </a:r>
            <a:r>
              <a:rPr lang="en-US" sz="5600" dirty="0">
                <a:latin typeface="Arial Narrow" panose="020B0606020202030204" pitchFamily="34" charset="0"/>
              </a:rPr>
              <a:t>D</a:t>
            </a:r>
            <a:r>
              <a:rPr lang="ru-RU" sz="5600" dirty="0">
                <a:latin typeface="Arial Narrow" panose="020B0606020202030204" pitchFamily="34" charset="0"/>
              </a:rPr>
              <a:t>ОІ:</a:t>
            </a:r>
            <a:r>
              <a:rPr lang="en-US" sz="5600" dirty="0">
                <a:latin typeface="Arial Narrow" panose="020B0606020202030204" pitchFamily="34" charset="0"/>
              </a:rPr>
              <a:t>https://doi.org/10.51706/2707-3076-2021-5-9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87116D08-B512-41E9-91EA-3ACB187DCF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36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57"/>
    </mc:Choice>
    <mc:Fallback>
      <p:transition spd="slow" advTm="2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245B3-CF83-4283-8A00-AFFA141B9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976979"/>
          </a:xfrm>
        </p:spPr>
        <p:txBody>
          <a:bodyPr>
            <a:normAutofit/>
          </a:bodyPr>
          <a:lstStyle/>
          <a:p>
            <a:r>
              <a:rPr lang="uk-UA" sz="1800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sz="1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E9374B6-1646-4FDB-8F74-73D6ED1C64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70205" y="740396"/>
            <a:ext cx="5352291" cy="5352291"/>
          </a:xfrm>
          <a:prstGeom prst="rect">
            <a:avLst/>
          </a:prstGeom>
          <a:solidFill>
            <a:schemeClr val="accent1"/>
          </a:solidFill>
          <a:ln w="76200">
            <a:solidFill>
              <a:schemeClr val="accent1"/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CB5B417-C462-4450-9717-E0B54B0E0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74035" y="3031065"/>
            <a:ext cx="4363278" cy="2438404"/>
          </a:xfrm>
        </p:spPr>
        <p:txBody>
          <a:bodyPr>
            <a:noAutofit/>
          </a:bodyPr>
          <a:lstStyle/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Національна</a:t>
            </a:r>
            <a:r>
              <a:rPr lang="ru-RU" sz="1400" dirty="0">
                <a:latin typeface="Arial Narrow" panose="020B0606020202030204" pitchFamily="34" charset="0"/>
              </a:rPr>
              <a:t> система </a:t>
            </a:r>
            <a:r>
              <a:rPr lang="ru-RU" sz="1400" dirty="0" err="1">
                <a:latin typeface="Arial Narrow" panose="020B0606020202030204" pitchFamily="34" charset="0"/>
              </a:rPr>
              <a:t>охорони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здоров'я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України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переживає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складний</a:t>
            </a:r>
            <a:r>
              <a:rPr lang="ru-RU" sz="1400" dirty="0">
                <a:latin typeface="Arial Narrow" panose="020B0606020202030204" pitchFamily="34" charset="0"/>
              </a:rPr>
              <a:t> момент, </a:t>
            </a:r>
            <a:r>
              <a:rPr lang="ru-RU" sz="1400" dirty="0" err="1">
                <a:latin typeface="Arial Narrow" panose="020B0606020202030204" pitchFamily="34" charset="0"/>
              </a:rPr>
              <a:t>обумовлений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зміною</a:t>
            </a:r>
            <a:r>
              <a:rPr lang="ru-RU" sz="1400" dirty="0">
                <a:latin typeface="Arial Narrow" panose="020B0606020202030204" pitchFamily="34" charset="0"/>
              </a:rPr>
              <a:t> форм, </a:t>
            </a:r>
            <a:r>
              <a:rPr lang="ru-RU" sz="1400" dirty="0" err="1">
                <a:latin typeface="Arial Narrow" panose="020B0606020202030204" pitchFamily="34" charset="0"/>
              </a:rPr>
              <a:t>методів</a:t>
            </a:r>
            <a:r>
              <a:rPr lang="ru-RU" sz="1400" dirty="0">
                <a:latin typeface="Arial Narrow" panose="020B0606020202030204" pitchFamily="34" charset="0"/>
              </a:rPr>
              <a:t> і </a:t>
            </a:r>
            <a:r>
              <a:rPr lang="ru-RU" sz="1400" dirty="0" err="1">
                <a:latin typeface="Arial Narrow" panose="020B0606020202030204" pitchFamily="34" charset="0"/>
              </a:rPr>
              <a:t>структури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управління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охороною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здоров'я</a:t>
            </a:r>
            <a:r>
              <a:rPr lang="ru-RU" sz="1400" dirty="0">
                <a:latin typeface="Arial Narrow" panose="020B0606020202030204" pitchFamily="34" charset="0"/>
              </a:rPr>
              <a:t> на </a:t>
            </a:r>
            <a:r>
              <a:rPr lang="ru-RU" sz="1400" dirty="0" err="1">
                <a:latin typeface="Arial Narrow" panose="020B0606020202030204" pitchFamily="34" charset="0"/>
              </a:rPr>
              <a:t>тлі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радикальних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соціально-економічних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перетворень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демонополізації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охорони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здоров'я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збереженням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ній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переважно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державних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установ</a:t>
            </a:r>
            <a:r>
              <a:rPr lang="ru-RU" sz="1400" dirty="0">
                <a:latin typeface="Arial Narrow" panose="020B0606020202030204" pitchFamily="34" charset="0"/>
              </a:rPr>
              <a:t>. У </a:t>
            </a:r>
            <a:r>
              <a:rPr lang="ru-RU" sz="1400" dirty="0" err="1">
                <a:latin typeface="Arial Narrow" panose="020B0606020202030204" pitchFamily="34" charset="0"/>
              </a:rPr>
              <a:t>цих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нових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умовах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виникає</a:t>
            </a:r>
            <a:r>
              <a:rPr lang="ru-RU" sz="1400" dirty="0">
                <a:latin typeface="Arial Narrow" panose="020B0606020202030204" pitchFamily="34" charset="0"/>
              </a:rPr>
              <a:t> актуальна потреба в </a:t>
            </a:r>
            <a:r>
              <a:rPr lang="ru-RU" sz="1400" dirty="0" err="1">
                <a:latin typeface="Arial Narrow" panose="020B0606020202030204" pitchFamily="34" charset="0"/>
              </a:rPr>
              <a:t>перегляді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методів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планування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наукової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діяльності</a:t>
            </a:r>
            <a:r>
              <a:rPr lang="ru-RU" sz="1400" dirty="0">
                <a:latin typeface="Arial Narrow" panose="020B0606020202030204" pitchFamily="34" charset="0"/>
              </a:rPr>
              <a:t>. </a:t>
            </a:r>
            <a:r>
              <a:rPr lang="ru-RU" sz="1400" dirty="0" err="1">
                <a:latin typeface="Arial Narrow" panose="020B0606020202030204" pitchFamily="34" charset="0"/>
              </a:rPr>
              <a:t>Конкурентні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відносини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сфері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освітніх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послуг</a:t>
            </a:r>
            <a:r>
              <a:rPr lang="ru-RU" sz="1400" dirty="0">
                <a:latin typeface="Arial Narrow" panose="020B0606020202030204" pitchFamily="34" charset="0"/>
              </a:rPr>
              <a:t> і на ринку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послуг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вимагають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обліку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нових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зовнішніх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факторів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ризику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виникли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внаслідок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децентралізації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управління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галуззю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виникнення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нових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економічних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ринкових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відносин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появи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альтернативних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джерел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фінансування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приватної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практики 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A7CBC3EC-0846-4987-A8B6-49326F6354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49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236"/>
    </mc:Choice>
    <mc:Fallback>
      <p:transition spd="slow" advTm="672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36272D7-C113-4373-BC5F-C0F0BF3682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71" t="13125" r="2651" b="15712"/>
          <a:stretch/>
        </p:blipFill>
        <p:spPr>
          <a:xfrm>
            <a:off x="1132114" y="606489"/>
            <a:ext cx="9927771" cy="5645021"/>
          </a:xfrm>
          <a:prstGeom prst="rect">
            <a:avLst/>
          </a:prstGeom>
          <a:solidFill>
            <a:srgbClr val="92D050"/>
          </a:solidFill>
          <a:ln w="76200">
            <a:solidFill>
              <a:schemeClr val="accent1"/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08D1BA6-636B-4A66-9F0B-A68A7CA1AD7A}"/>
              </a:ext>
            </a:extLst>
          </p:cNvPr>
          <p:cNvSpPr/>
          <p:nvPr/>
        </p:nvSpPr>
        <p:spPr>
          <a:xfrm>
            <a:off x="3289852" y="715618"/>
            <a:ext cx="58143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atin typeface="Arial Narrow" panose="020B0606020202030204" pitchFamily="34" charset="0"/>
              </a:rPr>
              <a:t>Життя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довге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якщо</a:t>
            </a:r>
            <a:r>
              <a:rPr lang="ru-RU" sz="2000" dirty="0">
                <a:latin typeface="Arial Narrow" panose="020B0606020202030204" pitchFamily="34" charset="0"/>
              </a:rPr>
              <a:t> ним </a:t>
            </a:r>
            <a:r>
              <a:rPr lang="ru-RU" sz="2000" dirty="0" err="1">
                <a:latin typeface="Arial Narrow" panose="020B0606020202030204" pitchFamily="34" charset="0"/>
              </a:rPr>
              <a:t>уміло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користуватися</a:t>
            </a:r>
            <a:endParaRPr lang="ru-RU" sz="2000" dirty="0">
              <a:latin typeface="Arial Narrow" panose="020B0606020202030204" pitchFamily="34" charset="0"/>
            </a:endParaRPr>
          </a:p>
          <a:p>
            <a:pPr algn="ctr"/>
            <a:r>
              <a:rPr lang="ru-RU" sz="2000" dirty="0">
                <a:latin typeface="Arial Narrow" panose="020B0606020202030204" pitchFamily="34" charset="0"/>
              </a:rPr>
              <a:t>Сенека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FF88880-71CC-49D6-89F6-D36451BBD900}"/>
              </a:ext>
            </a:extLst>
          </p:cNvPr>
          <p:cNvSpPr/>
          <p:nvPr/>
        </p:nvSpPr>
        <p:spPr>
          <a:xfrm>
            <a:off x="3369365" y="5128591"/>
            <a:ext cx="565536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latin typeface="Arial Narrow" panose="020B0606020202030204" pitchFamily="34" charset="0"/>
              </a:rPr>
              <a:t>Дякую за увагу!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851F46EB-6841-4741-ABA6-3775209C6EC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3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229"/>
    </mc:Choice>
    <mc:Fallback>
      <p:transition spd="slow" advTm="342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6724D-1BB4-477E-891D-8BF90DC89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028095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74127C-6021-4AE7-85DB-52DF9BA30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70035" y="1425090"/>
            <a:ext cx="5418677" cy="3641525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B9893CA-A3A3-47EE-8B19-3328607B6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5110" y="2957804"/>
            <a:ext cx="4898572" cy="2511665"/>
          </a:xfrm>
        </p:spPr>
        <p:txBody>
          <a:bodyPr>
            <a:noAutofit/>
          </a:bodyPr>
          <a:lstStyle/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Оскільки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фахівець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галузі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має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володіти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сукупністю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соціальних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когнітивних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емоційних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навичок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є </a:t>
            </a:r>
            <a:r>
              <a:rPr lang="ru-RU" sz="1400" dirty="0" err="1">
                <a:latin typeface="Arial Narrow" panose="020B0606020202030204" pitchFamily="34" charset="0"/>
              </a:rPr>
              <a:t>необхідними</a:t>
            </a:r>
            <a:r>
              <a:rPr lang="ru-RU" sz="1400" dirty="0">
                <a:latin typeface="Arial Narrow" panose="020B0606020202030204" pitchFamily="34" charset="0"/>
              </a:rPr>
              <a:t> для </a:t>
            </a:r>
            <a:r>
              <a:rPr lang="ru-RU" sz="1400" dirty="0" err="1">
                <a:latin typeface="Arial Narrow" panose="020B0606020202030204" pitchFamily="34" charset="0"/>
              </a:rPr>
              <a:t>успішної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соціальної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адаптації</a:t>
            </a:r>
            <a:r>
              <a:rPr lang="ru-RU" sz="1400" dirty="0">
                <a:latin typeface="Arial Narrow" panose="020B0606020202030204" pitchFamily="34" charset="0"/>
              </a:rPr>
              <a:t>, контролю </a:t>
            </a:r>
            <a:r>
              <a:rPr lang="ru-RU" sz="1400" dirty="0" err="1">
                <a:latin typeface="Arial Narrow" panose="020B0606020202030204" pitchFamily="34" charset="0"/>
              </a:rPr>
              <a:t>соціальної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ситуації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професійної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діяльності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співробітництва</a:t>
            </a:r>
            <a:r>
              <a:rPr lang="ru-RU" sz="1400" dirty="0">
                <a:latin typeface="Arial Narrow" panose="020B0606020202030204" pitchFamily="34" charset="0"/>
              </a:rPr>
              <a:t> з </a:t>
            </a:r>
            <a:r>
              <a:rPr lang="ru-RU" sz="1400" dirty="0" err="1">
                <a:latin typeface="Arial Narrow" panose="020B0606020202030204" pitchFamily="34" charset="0"/>
              </a:rPr>
              <a:t>колегами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пацієнтами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тощо</a:t>
            </a:r>
            <a:r>
              <a:rPr lang="ru-RU" sz="1400" dirty="0">
                <a:latin typeface="Arial Narrow" panose="020B0606020202030204" pitchFamily="34" charset="0"/>
              </a:rPr>
              <a:t>, то </a:t>
            </a:r>
            <a:r>
              <a:rPr lang="ru-RU" sz="1400" dirty="0" err="1">
                <a:latin typeface="Arial Narrow" panose="020B0606020202030204" pitchFamily="34" charset="0"/>
              </a:rPr>
              <a:t>виникає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необхідність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розвитку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соціальної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компетентності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фахівців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галузі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зокрема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під</a:t>
            </a:r>
            <a:r>
              <a:rPr lang="ru-RU" sz="1400" dirty="0">
                <a:latin typeface="Arial Narrow" panose="020B0606020202030204" pitchFamily="34" charset="0"/>
              </a:rPr>
              <a:t> час </a:t>
            </a:r>
            <a:r>
              <a:rPr lang="ru-RU" sz="1400" dirty="0" err="1">
                <a:latin typeface="Arial Narrow" panose="020B0606020202030204" pitchFamily="34" charset="0"/>
              </a:rPr>
              <a:t>післядипломної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Реформування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охорони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здоров’я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спрямоване</a:t>
            </a:r>
            <a:r>
              <a:rPr lang="ru-RU" sz="1400" dirty="0">
                <a:latin typeface="Arial Narrow" panose="020B0606020202030204" pitchFamily="34" charset="0"/>
              </a:rPr>
              <a:t> на </a:t>
            </a:r>
            <a:r>
              <a:rPr lang="ru-RU" sz="1400" dirty="0" err="1">
                <a:latin typeface="Arial Narrow" panose="020B0606020202030204" pitchFamily="34" charset="0"/>
              </a:rPr>
              <a:t>переосмислення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ролі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фахівців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галузі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висуває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нові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вимоги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рівня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сформованості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професійних</a:t>
            </a:r>
            <a:r>
              <a:rPr lang="ru-RU" sz="1400" dirty="0">
                <a:latin typeface="Arial Narrow" panose="020B0606020202030204" pitchFamily="34" charset="0"/>
              </a:rPr>
              <a:t> компетентностей, до </a:t>
            </a:r>
            <a:r>
              <a:rPr lang="ru-RU" sz="1400" dirty="0" err="1">
                <a:latin typeface="Arial Narrow" panose="020B0606020202030204" pitchFamily="34" charset="0"/>
              </a:rPr>
              <a:t>багаторівневої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підготовки</a:t>
            </a:r>
            <a:r>
              <a:rPr lang="ru-RU" sz="1400" dirty="0">
                <a:latin typeface="Arial Narrow" panose="020B0606020202030204" pitchFamily="34" charset="0"/>
              </a:rPr>
              <a:t> «</a:t>
            </a:r>
            <a:r>
              <a:rPr lang="ru-RU" sz="1400" dirty="0" err="1">
                <a:latin typeface="Arial Narrow" panose="020B0606020202030204" pitchFamily="34" charset="0"/>
              </a:rPr>
              <a:t>висококваліфікованих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спеціалістів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які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успішно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конкурують</a:t>
            </a:r>
            <a:r>
              <a:rPr lang="ru-RU" sz="1400" dirty="0">
                <a:latin typeface="Arial Narrow" panose="020B0606020202030204" pitchFamily="34" charset="0"/>
              </a:rPr>
              <a:t> на ринку </a:t>
            </a:r>
            <a:r>
              <a:rPr lang="ru-RU" sz="1400" dirty="0" err="1">
                <a:latin typeface="Arial Narrow" panose="020B0606020202030204" pitchFamily="34" charset="0"/>
              </a:rPr>
              <a:t>праці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здатні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безперервно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вдосконалювати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свої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професійні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універсальні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знання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професійно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саморозвиватися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тощо</a:t>
            </a:r>
            <a:r>
              <a:rPr lang="ru-RU" sz="1400" dirty="0">
                <a:latin typeface="Arial Narrow" panose="020B0606020202030204" pitchFamily="34" charset="0"/>
              </a:rPr>
              <a:t>»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534B8AE-151F-4F0A-B8C4-850E8611A1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5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079"/>
    </mc:Choice>
    <mc:Fallback>
      <p:transition spd="slow" advTm="59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962AB-4E95-4D91-8D49-390359AB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351" y="1388534"/>
            <a:ext cx="3929915" cy="1084078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07DC09-176B-4783-9DA2-2120E7E5F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15381" y="1388534"/>
            <a:ext cx="6330834" cy="4213961"/>
          </a:xfrm>
          <a:prstGeom prst="rect">
            <a:avLst/>
          </a:prstGeom>
          <a:solidFill>
            <a:srgbClr val="00B050"/>
          </a:solidFill>
          <a:ln w="571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1FF9111-0260-426D-AE8D-BB6788205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2393" y="3031065"/>
            <a:ext cx="4069874" cy="265127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900" dirty="0">
                <a:latin typeface="Arial Narrow" panose="020B0606020202030204" pitchFamily="34" charset="0"/>
              </a:rPr>
              <a:t>В </a:t>
            </a:r>
            <a:r>
              <a:rPr lang="ru-RU" sz="1900" dirty="0" err="1">
                <a:latin typeface="Arial Narrow" panose="020B0606020202030204" pitchFamily="34" charset="0"/>
              </a:rPr>
              <a:t>Україні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понад</a:t>
            </a:r>
            <a:r>
              <a:rPr lang="ru-RU" sz="1900" dirty="0">
                <a:latin typeface="Arial Narrow" panose="020B0606020202030204" pitchFamily="34" charset="0"/>
              </a:rPr>
              <a:t> 70% </a:t>
            </a:r>
            <a:r>
              <a:rPr lang="ru-RU" sz="1900" dirty="0" err="1">
                <a:latin typeface="Arial Narrow" panose="020B0606020202030204" pitchFamily="34" charset="0"/>
              </a:rPr>
              <a:t>відсотків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населення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має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вищу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освіту</a:t>
            </a:r>
            <a:r>
              <a:rPr lang="ru-RU" sz="1900" dirty="0">
                <a:latin typeface="Arial Narrow" panose="020B0606020202030204" pitchFamily="34" charset="0"/>
              </a:rPr>
              <a:t>, але </a:t>
            </a:r>
            <a:r>
              <a:rPr lang="ru-RU" sz="1900" dirty="0" err="1">
                <a:latin typeface="Arial Narrow" panose="020B0606020202030204" pitchFamily="34" charset="0"/>
              </a:rPr>
              <a:t>потенціал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вищої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України</a:t>
            </a:r>
            <a:r>
              <a:rPr lang="ru-RU" sz="1900" dirty="0">
                <a:latin typeface="Arial Narrow" panose="020B0606020202030204" pitchFamily="34" charset="0"/>
              </a:rPr>
              <a:t> не </a:t>
            </a:r>
            <a:r>
              <a:rPr lang="ru-RU" sz="1900" dirty="0" err="1">
                <a:latin typeface="Arial Narrow" panose="020B0606020202030204" pitchFamily="34" charset="0"/>
              </a:rPr>
              <a:t>використовується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повною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мірою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суспільством</a:t>
            </a:r>
            <a:r>
              <a:rPr lang="ru-RU" sz="1900" dirty="0">
                <a:latin typeface="Arial Narrow" panose="020B0606020202030204" pitchFamily="34" charset="0"/>
              </a:rPr>
              <a:t> та </a:t>
            </a:r>
            <a:r>
              <a:rPr lang="ru-RU" sz="1900" dirty="0" err="1">
                <a:latin typeface="Arial Narrow" panose="020B0606020202030204" pitchFamily="34" charset="0"/>
              </a:rPr>
              <a:t>економікою</a:t>
            </a:r>
            <a:r>
              <a:rPr lang="ru-RU" sz="1900" dirty="0">
                <a:latin typeface="Arial Narrow" panose="020B0606020202030204" pitchFamily="34" charset="0"/>
              </a:rPr>
              <a:t>. </a:t>
            </a:r>
            <a:r>
              <a:rPr lang="ru-RU" sz="1900" dirty="0" err="1">
                <a:latin typeface="Arial Narrow" panose="020B0606020202030204" pitchFamily="34" charset="0"/>
              </a:rPr>
              <a:t>Проте</a:t>
            </a:r>
            <a:r>
              <a:rPr lang="ru-RU" sz="1900" dirty="0">
                <a:latin typeface="Arial Narrow" panose="020B0606020202030204" pitchFamily="34" charset="0"/>
              </a:rPr>
              <a:t> у рейтингу </a:t>
            </a:r>
            <a:r>
              <a:rPr lang="ru-RU" sz="1900" dirty="0" err="1">
                <a:latin typeface="Arial Narrow" panose="020B0606020202030204" pitchFamily="34" charset="0"/>
              </a:rPr>
              <a:t>Україна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посідає</a:t>
            </a:r>
            <a:r>
              <a:rPr lang="ru-RU" sz="1900" dirty="0">
                <a:latin typeface="Arial Narrow" panose="020B0606020202030204" pitchFamily="34" charset="0"/>
              </a:rPr>
              <a:t> 1-ше </a:t>
            </a:r>
            <a:r>
              <a:rPr lang="ru-RU" sz="1900" dirty="0" err="1">
                <a:latin typeface="Arial Narrow" panose="020B0606020202030204" pitchFamily="34" charset="0"/>
              </a:rPr>
              <a:t>місце</a:t>
            </a:r>
            <a:r>
              <a:rPr lang="ru-RU" sz="1900" dirty="0">
                <a:latin typeface="Arial Narrow" panose="020B0606020202030204" pitchFamily="34" charset="0"/>
              </a:rPr>
              <a:t> за компонентою «</a:t>
            </a:r>
            <a:r>
              <a:rPr lang="ru-RU" sz="1900" dirty="0" err="1">
                <a:latin typeface="Arial Narrow" panose="020B0606020202030204" pitchFamily="34" charset="0"/>
              </a:rPr>
              <a:t>Внесок</a:t>
            </a:r>
            <a:r>
              <a:rPr lang="ru-RU" sz="1900" dirty="0">
                <a:latin typeface="Arial Narrow" panose="020B0606020202030204" pitchFamily="34" charset="0"/>
              </a:rPr>
              <a:t> у </a:t>
            </a:r>
            <a:r>
              <a:rPr lang="ru-RU" sz="1900" dirty="0" err="1">
                <a:latin typeface="Arial Narrow" panose="020B0606020202030204" pitchFamily="34" charset="0"/>
              </a:rPr>
              <a:t>розвиток</a:t>
            </a:r>
            <a:r>
              <a:rPr lang="ru-RU" sz="1900" dirty="0">
                <a:latin typeface="Arial Narrow" panose="020B0606020202030204" pitchFamily="34" charset="0"/>
              </a:rPr>
              <a:t> науки та </a:t>
            </a:r>
            <a:r>
              <a:rPr lang="ru-RU" sz="1900" dirty="0" err="1">
                <a:latin typeface="Arial Narrow" panose="020B0606020202030204" pitchFamily="34" charset="0"/>
              </a:rPr>
              <a:t>технологій</a:t>
            </a:r>
            <a:r>
              <a:rPr lang="ru-RU" sz="1900" dirty="0">
                <a:latin typeface="Arial Narrow" panose="020B0606020202030204" pitchFamily="34" charset="0"/>
              </a:rPr>
              <a:t>», а </a:t>
            </a:r>
            <a:r>
              <a:rPr lang="ru-RU" sz="1900" dirty="0" err="1">
                <a:latin typeface="Arial Narrow" panose="020B0606020202030204" pitchFamily="34" charset="0"/>
              </a:rPr>
              <a:t>Польща</a:t>
            </a:r>
            <a:r>
              <a:rPr lang="ru-RU" sz="1900" dirty="0">
                <a:latin typeface="Arial Narrow" panose="020B0606020202030204" pitchFamily="34" charset="0"/>
              </a:rPr>
              <a:t> – на 13-му </a:t>
            </a:r>
            <a:r>
              <a:rPr lang="ru-RU" sz="1900" dirty="0" err="1">
                <a:latin typeface="Arial Narrow" panose="020B0606020202030204" pitchFamily="34" charset="0"/>
              </a:rPr>
              <a:t>місці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Німеччина</a:t>
            </a:r>
            <a:r>
              <a:rPr lang="ru-RU" sz="1900" dirty="0">
                <a:latin typeface="Arial Narrow" panose="020B0606020202030204" pitchFamily="34" charset="0"/>
              </a:rPr>
              <a:t> – на 23-му, Велика </a:t>
            </a:r>
            <a:r>
              <a:rPr lang="ru-RU" sz="1900" dirty="0" err="1">
                <a:latin typeface="Arial Narrow" panose="020B0606020202030204" pitchFamily="34" charset="0"/>
              </a:rPr>
              <a:t>Британія</a:t>
            </a:r>
            <a:r>
              <a:rPr lang="ru-RU" sz="1900" dirty="0">
                <a:latin typeface="Arial Narrow" panose="020B0606020202030204" pitchFamily="34" charset="0"/>
              </a:rPr>
              <a:t> – на 5-му: </a:t>
            </a:r>
            <a:r>
              <a:rPr lang="ru-RU" sz="1900" dirty="0" err="1">
                <a:latin typeface="Arial Narrow" panose="020B0606020202030204" pitchFamily="34" charset="0"/>
              </a:rPr>
              <a:t>таке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високе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місце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України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пояснюється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значно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нижчим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рівнем</a:t>
            </a:r>
            <a:r>
              <a:rPr lang="ru-RU" sz="1900" dirty="0">
                <a:latin typeface="Arial Narrow" panose="020B0606020202030204" pitchFamily="34" charset="0"/>
              </a:rPr>
              <a:t> ВВП на одну особу, </a:t>
            </a:r>
            <a:r>
              <a:rPr lang="ru-RU" sz="1900" dirty="0" err="1">
                <a:latin typeface="Arial Narrow" panose="020B0606020202030204" pitchFamily="34" charset="0"/>
              </a:rPr>
              <a:t>ніж</a:t>
            </a:r>
            <a:r>
              <a:rPr lang="ru-RU" sz="1900" dirty="0">
                <a:latin typeface="Arial Narrow" panose="020B0606020202030204" pitchFamily="34" charset="0"/>
              </a:rPr>
              <a:t> результатами </a:t>
            </a:r>
            <a:r>
              <a:rPr lang="ru-RU" sz="1900" dirty="0" err="1">
                <a:latin typeface="Arial Narrow" panose="020B0606020202030204" pitchFamily="34" charset="0"/>
              </a:rPr>
              <a:t>розвитку</a:t>
            </a:r>
            <a:r>
              <a:rPr lang="ru-RU" sz="1900" dirty="0">
                <a:latin typeface="Arial Narrow" panose="020B0606020202030204" pitchFamily="34" charset="0"/>
              </a:rPr>
              <a:t> науки та </a:t>
            </a:r>
            <a:r>
              <a:rPr lang="ru-RU" sz="1900" dirty="0" err="1">
                <a:latin typeface="Arial Narrow" panose="020B0606020202030204" pitchFamily="34" charset="0"/>
              </a:rPr>
              <a:t>технологій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994DDFE0-DB4A-4C7A-ADD0-AF50181A1A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7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622"/>
    </mc:Choice>
    <mc:Fallback>
      <p:transition spd="slow" advTm="386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7F3A2-0986-4527-BB40-A9C81F68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A043F0-A46F-46A3-A54F-E14D33D97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4583" y="3031065"/>
            <a:ext cx="4412974" cy="2438404"/>
          </a:xfrm>
        </p:spPr>
        <p:txBody>
          <a:bodyPr>
            <a:noAutofit/>
          </a:bodyPr>
          <a:lstStyle/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Світовий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процес</a:t>
            </a:r>
            <a:r>
              <a:rPr lang="ru-RU" sz="1400" dirty="0">
                <a:latin typeface="Arial Narrow" panose="020B0606020202030204" pitchFamily="34" charset="0"/>
              </a:rPr>
              <a:t> переходу </a:t>
            </a:r>
            <a:r>
              <a:rPr lang="ru-RU" sz="1400" dirty="0" err="1">
                <a:latin typeface="Arial Narrow" panose="020B0606020202030204" pitchFamily="34" charset="0"/>
              </a:rPr>
              <a:t>від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індустріального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інформаційного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суспільства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соціально-економічні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зміни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відбуваються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Україні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потребують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суттєвих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змін</a:t>
            </a:r>
            <a:r>
              <a:rPr lang="ru-RU" sz="1400" dirty="0">
                <a:latin typeface="Arial Narrow" panose="020B0606020202030204" pitchFamily="34" charset="0"/>
              </a:rPr>
              <a:t> у </a:t>
            </a:r>
            <a:r>
              <a:rPr lang="ru-RU" sz="1400" dirty="0" err="1">
                <a:latin typeface="Arial Narrow" panose="020B0606020202030204" pitchFamily="34" charset="0"/>
              </a:rPr>
              <a:t>сфері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вищої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й </a:t>
            </a:r>
            <a:r>
              <a:rPr lang="ru-RU" sz="1400" dirty="0" err="1">
                <a:latin typeface="Arial Narrow" panose="020B0606020202030204" pitchFamily="34" charset="0"/>
              </a:rPr>
              <a:t>насамперед</a:t>
            </a:r>
            <a:r>
              <a:rPr lang="ru-RU" sz="1400" dirty="0">
                <a:latin typeface="Arial Narrow" panose="020B0606020202030204" pitchFamily="34" charset="0"/>
              </a:rPr>
              <a:t> у </a:t>
            </a:r>
            <a:r>
              <a:rPr lang="ru-RU" sz="1400" dirty="0" err="1">
                <a:latin typeface="Arial Narrow" panose="020B0606020202030204" pitchFamily="34" charset="0"/>
              </a:rPr>
              <a:t>післядипломній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медичній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освіті</a:t>
            </a:r>
            <a:r>
              <a:rPr lang="ru-RU" sz="1400" dirty="0">
                <a:latin typeface="Arial Narrow" panose="020B0606020202030204" pitchFamily="34" charset="0"/>
              </a:rPr>
              <a:t>, яка </a:t>
            </a:r>
            <a:r>
              <a:rPr lang="ru-RU" sz="1400" dirty="0" err="1">
                <a:latin typeface="Arial Narrow" panose="020B0606020202030204" pitchFamily="34" charset="0"/>
              </a:rPr>
              <a:t>спрямована</a:t>
            </a:r>
            <a:r>
              <a:rPr lang="ru-RU" sz="1400" dirty="0">
                <a:latin typeface="Arial Narrow" panose="020B0606020202030204" pitchFamily="34" charset="0"/>
              </a:rPr>
              <a:t> на </a:t>
            </a:r>
            <a:r>
              <a:rPr lang="ru-RU" sz="1400" dirty="0" err="1">
                <a:latin typeface="Arial Narrow" panose="020B0606020202030204" pitchFamily="34" charset="0"/>
              </a:rPr>
              <a:t>професійний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розвиток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спеціаліста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протягом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усієї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фахової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діяльності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лікаря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Стрімке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зростання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обсягу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знань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необхідність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забезпечення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високого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кваліфікаційного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рівня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кадрів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зумовлюють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доцільність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освітньому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процесі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сучасних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інформаційних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технологій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дають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можливість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підвищити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якість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зробити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процес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здобуття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знань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систематичним</a:t>
            </a:r>
            <a:r>
              <a:rPr lang="ru-RU" sz="1400" dirty="0">
                <a:latin typeface="Arial Narrow" panose="020B0606020202030204" pitchFamily="34" charset="0"/>
              </a:rPr>
              <a:t> і </a:t>
            </a:r>
            <a:r>
              <a:rPr lang="ru-RU" sz="1400" dirty="0" err="1">
                <a:latin typeface="Arial Narrow" panose="020B0606020202030204" pitchFamily="34" charset="0"/>
              </a:rPr>
              <a:t>високоефективним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8828DF24-C8E2-4307-BC13-0AED2AFE7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18138" y="1165364"/>
            <a:ext cx="5753445" cy="4315083"/>
          </a:xfrm>
          <a:prstGeom prst="rect">
            <a:avLst/>
          </a:prstGeom>
          <a:solidFill>
            <a:schemeClr val="accent1"/>
          </a:solidFill>
          <a:ln w="66675">
            <a:solidFill>
              <a:schemeClr val="accent1"/>
            </a:solidFill>
          </a:ln>
        </p:spPr>
      </p:pic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D652A681-504A-495B-A399-4EF5DF5921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0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058"/>
    </mc:Choice>
    <mc:Fallback>
      <p:transition spd="slow" advTm="520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0B6100-1326-4877-8353-25DBAA1AD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2D1002-F6C5-401B-A0DC-4C8B632480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27065" y="2094212"/>
            <a:ext cx="6252903" cy="3126451"/>
          </a:xfrm>
          <a:prstGeom prst="rect">
            <a:avLst/>
          </a:prstGeom>
          <a:solidFill>
            <a:srgbClr val="00B050"/>
          </a:solidFill>
          <a:ln w="6667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961E523-09F0-418F-9597-BF4327ADF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4279" y="3031064"/>
            <a:ext cx="4077988" cy="2763245"/>
          </a:xfrm>
        </p:spPr>
        <p:txBody>
          <a:bodyPr>
            <a:normAutofit/>
          </a:bodyPr>
          <a:lstStyle/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Аналіз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сучасного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електронного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навчального</a:t>
            </a:r>
            <a:r>
              <a:rPr lang="ru-RU" sz="1800" dirty="0">
                <a:latin typeface="Arial Narrow" panose="020B0606020202030204" pitchFamily="34" charset="0"/>
              </a:rPr>
              <a:t> контенту показав, </a:t>
            </a:r>
            <a:r>
              <a:rPr lang="ru-RU" sz="1800" dirty="0" err="1">
                <a:latin typeface="Arial Narrow" panose="020B0606020202030204" pitchFamily="34" charset="0"/>
              </a:rPr>
              <a:t>що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навчальні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модулі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можна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віднести</a:t>
            </a:r>
            <a:r>
              <a:rPr lang="ru-RU" sz="1800" dirty="0">
                <a:latin typeface="Arial Narrow" panose="020B0606020202030204" pitchFamily="34" charset="0"/>
              </a:rPr>
              <a:t> до таких </a:t>
            </a:r>
            <a:r>
              <a:rPr lang="ru-RU" sz="1800" dirty="0" err="1">
                <a:latin typeface="Arial Narrow" panose="020B0606020202030204" pitchFamily="34" charset="0"/>
              </a:rPr>
              <a:t>основних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трьох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типів</a:t>
            </a:r>
            <a:r>
              <a:rPr lang="ru-RU" sz="1800" dirty="0">
                <a:latin typeface="Arial Narrow" panose="020B0606020202030204" pitchFamily="34" charset="0"/>
              </a:rPr>
              <a:t>: для </a:t>
            </a:r>
            <a:r>
              <a:rPr lang="ru-RU" sz="1800" dirty="0" err="1">
                <a:latin typeface="Arial Narrow" panose="020B0606020202030204" pitchFamily="34" charset="0"/>
              </a:rPr>
              <a:t>передавання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навчальної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інформації</a:t>
            </a:r>
            <a:r>
              <a:rPr lang="ru-RU" sz="1800" dirty="0">
                <a:latin typeface="Arial Narrow" panose="020B0606020202030204" pitchFamily="34" charset="0"/>
              </a:rPr>
              <a:t>; для </a:t>
            </a:r>
            <a:r>
              <a:rPr lang="ru-RU" sz="1800" dirty="0" err="1">
                <a:latin typeface="Arial Narrow" panose="020B0606020202030204" pitchFamily="34" charset="0"/>
              </a:rPr>
              <a:t>практичних</a:t>
            </a:r>
            <a:r>
              <a:rPr lang="ru-RU" sz="1800" dirty="0">
                <a:latin typeface="Arial Narrow" panose="020B0606020202030204" pitchFamily="34" charset="0"/>
              </a:rPr>
              <a:t> занять та для контролю </a:t>
            </a:r>
            <a:r>
              <a:rPr lang="ru-RU" sz="1800" dirty="0" err="1">
                <a:latin typeface="Arial Narrow" panose="020B0606020202030204" pitchFamily="34" charset="0"/>
              </a:rPr>
              <a:t>рівня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навчальних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досягнень</a:t>
            </a:r>
            <a:r>
              <a:rPr lang="ru-RU" sz="1800" dirty="0">
                <a:latin typeface="Arial Narrow" panose="020B0606020202030204" pitchFamily="34" charset="0"/>
              </a:rPr>
              <a:t>. </a:t>
            </a:r>
            <a:r>
              <a:rPr lang="ru-RU" sz="1800" dirty="0" err="1">
                <a:latin typeface="Arial Narrow" panose="020B0606020202030204" pitchFamily="34" charset="0"/>
              </a:rPr>
              <a:t>Такі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навчальні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модулі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достатньо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повно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виконують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вищевказані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дидактичні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функції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90FD509B-67D6-4E15-8514-0CF4A23078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3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170"/>
    </mc:Choice>
    <mc:Fallback>
      <p:transition spd="slow" advTm="271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59AC8-24B3-4405-852B-28352E261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359" y="1388534"/>
            <a:ext cx="3957907" cy="137160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Актуальн</a:t>
            </a:r>
            <a:r>
              <a:rPr lang="uk-UA" dirty="0" err="1">
                <a:solidFill>
                  <a:srgbClr val="FF0000"/>
                </a:solidFill>
                <a:latin typeface="Arial Black" panose="020B0A04020102020204" pitchFamily="34" charset="0"/>
              </a:rPr>
              <a:t>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02026B-2E72-4E9D-A2E5-5CA8121CFC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18138" y="1340789"/>
            <a:ext cx="5470525" cy="4176422"/>
          </a:xfrm>
          <a:prstGeom prst="rect">
            <a:avLst/>
          </a:prstGeom>
          <a:ln w="825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972B514-6697-4AA9-9653-A33FCEF3E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1493" y="3060441"/>
            <a:ext cx="4500303" cy="2743200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latin typeface="Arial Narrow" panose="020B0606020202030204" pitchFamily="34" charset="0"/>
              </a:rPr>
              <a:t>Практична </a:t>
            </a:r>
            <a:r>
              <a:rPr lang="ru-RU" sz="1400" dirty="0" err="1">
                <a:latin typeface="Arial Narrow" panose="020B0606020202030204" pitchFamily="34" charset="0"/>
              </a:rPr>
              <a:t>реалізація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стратегії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електронної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(</a:t>
            </a:r>
            <a:r>
              <a:rPr lang="en-US" sz="1400" dirty="0">
                <a:latin typeface="Arial Narrow" panose="020B0606020202030204" pitchFamily="34" charset="0"/>
              </a:rPr>
              <a:t>smart education), </a:t>
            </a:r>
            <a:r>
              <a:rPr lang="ru-RU" sz="1400" dirty="0">
                <a:latin typeface="Arial Narrow" panose="020B0606020202030204" pitchFamily="34" charset="0"/>
              </a:rPr>
              <a:t>яку </a:t>
            </a:r>
            <a:r>
              <a:rPr lang="ru-RU" sz="1400" dirty="0" err="1">
                <a:latin typeface="Arial Narrow" panose="020B0606020202030204" pitchFamily="34" charset="0"/>
              </a:rPr>
              <a:t>сьогодні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кваліфікують</a:t>
            </a:r>
            <a:r>
              <a:rPr lang="ru-RU" sz="1400" dirty="0">
                <a:latin typeface="Arial Narrow" panose="020B0606020202030204" pitchFamily="34" charset="0"/>
              </a:rPr>
              <a:t> як </a:t>
            </a:r>
            <a:r>
              <a:rPr lang="ru-RU" sz="1400" dirty="0" err="1">
                <a:latin typeface="Arial Narrow" panose="020B0606020202030204" pitchFamily="34" charset="0"/>
              </a:rPr>
              <a:t>нову</a:t>
            </a:r>
            <a:r>
              <a:rPr lang="ru-RU" sz="1400" dirty="0">
                <a:latin typeface="Arial Narrow" panose="020B0606020202030204" pitchFamily="34" charset="0"/>
              </a:rPr>
              <a:t> парадигму </a:t>
            </a:r>
            <a:r>
              <a:rPr lang="ru-RU" sz="1400" dirty="0" err="1">
                <a:latin typeface="Arial Narrow" panose="020B0606020202030204" pitchFamily="34" charset="0"/>
              </a:rPr>
              <a:t>сучасної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медичному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закладі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вищої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крім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засобів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забезпечення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засвоєння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здобувачами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вищої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теоретичних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знань</a:t>
            </a:r>
            <a:r>
              <a:rPr lang="ru-RU" sz="1400" dirty="0">
                <a:latin typeface="Arial Narrow" panose="020B0606020202030204" pitchFamily="34" charset="0"/>
              </a:rPr>
              <a:t> (е-</a:t>
            </a:r>
            <a:r>
              <a:rPr lang="ru-RU" sz="1400" dirty="0" err="1">
                <a:latin typeface="Arial Narrow" panose="020B0606020202030204" pitchFamily="34" charset="0"/>
              </a:rPr>
              <a:t>бібліотека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репозитарій</a:t>
            </a:r>
            <a:r>
              <a:rPr lang="ru-RU" sz="1400" dirty="0">
                <a:latin typeface="Arial Narrow" panose="020B0606020202030204" pitchFamily="34" charset="0"/>
              </a:rPr>
              <a:t>, онлайн </a:t>
            </a:r>
            <a:r>
              <a:rPr lang="ru-RU" sz="1400" dirty="0" err="1">
                <a:latin typeface="Arial Narrow" panose="020B0606020202030204" pitchFamily="34" charset="0"/>
              </a:rPr>
              <a:t>навчальні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платформи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засоби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дистанційного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навчання</a:t>
            </a:r>
            <a:r>
              <a:rPr lang="ru-RU" sz="1400" dirty="0">
                <a:latin typeface="Arial Narrow" panose="020B0606020202030204" pitchFamily="34" charset="0"/>
              </a:rPr>
              <a:t>), повинна </a:t>
            </a:r>
            <a:r>
              <a:rPr lang="ru-RU" sz="1400" dirty="0" err="1">
                <a:latin typeface="Arial Narrow" panose="020B0606020202030204" pitchFamily="34" charset="0"/>
              </a:rPr>
              <a:t>враховувати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певні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її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особливості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зокрема</a:t>
            </a:r>
            <a:r>
              <a:rPr lang="ru-RU" sz="1400" dirty="0">
                <a:latin typeface="Arial Narrow" panose="020B0606020202030204" pitchFamily="34" charset="0"/>
              </a:rPr>
              <a:t> практично </a:t>
            </a:r>
            <a:r>
              <a:rPr lang="ru-RU" sz="1400" dirty="0" err="1">
                <a:latin typeface="Arial Narrow" panose="020B0606020202030204" pitchFamily="34" charset="0"/>
              </a:rPr>
              <a:t>орієнтований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зміст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стандартизацію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прийняття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рішень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лікувально-діагностичного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спрямування</a:t>
            </a:r>
            <a:r>
              <a:rPr lang="ru-RU" sz="1400" dirty="0">
                <a:latin typeface="Arial Narrow" panose="020B0606020202030204" pitchFamily="34" charset="0"/>
              </a:rPr>
              <a:t> (</a:t>
            </a:r>
            <a:r>
              <a:rPr lang="ru-RU" sz="1400" dirty="0" err="1">
                <a:latin typeface="Arial Narrow" panose="020B0606020202030204" pitchFamily="34" charset="0"/>
              </a:rPr>
              <a:t>протоколи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надання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допомоги</a:t>
            </a:r>
            <a:r>
              <a:rPr lang="ru-RU" sz="1400" dirty="0">
                <a:latin typeface="Arial Narrow" panose="020B0606020202030204" pitchFamily="34" charset="0"/>
              </a:rPr>
              <a:t>), </a:t>
            </a:r>
            <a:r>
              <a:rPr lang="ru-RU" sz="1400" dirty="0" err="1">
                <a:latin typeface="Arial Narrow" panose="020B0606020202030204" pitchFamily="34" charset="0"/>
              </a:rPr>
              <a:t>посилення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вимог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придбання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навичок</a:t>
            </a:r>
            <a:r>
              <a:rPr lang="ru-RU" sz="1400" dirty="0">
                <a:latin typeface="Arial Narrow" panose="020B0606020202030204" pitchFamily="34" charset="0"/>
              </a:rPr>
              <a:t> менеджера </a:t>
            </a:r>
            <a:r>
              <a:rPr lang="ru-RU" sz="1400" dirty="0" err="1">
                <a:latin typeface="Arial Narrow" panose="020B0606020202030204" pitchFamily="34" charset="0"/>
              </a:rPr>
              <a:t>медичної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галузі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готовності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роботи</a:t>
            </a:r>
            <a:r>
              <a:rPr lang="ru-RU" sz="1400" dirty="0">
                <a:latin typeface="Arial Narrow" panose="020B0606020202030204" pitchFamily="34" charset="0"/>
              </a:rPr>
              <a:t> на ринку </a:t>
            </a:r>
            <a:r>
              <a:rPr lang="ru-RU" sz="1400" dirty="0" err="1">
                <a:latin typeface="Arial Narrow" panose="020B0606020202030204" pitchFamily="34" charset="0"/>
              </a:rPr>
              <a:t>праці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послуг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endParaRPr lang="ru-RU" sz="1400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F65F5A00-08AA-4E8D-A6DF-75B7809E42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0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530"/>
    </mc:Choice>
    <mc:Fallback>
      <p:transition spd="slow" advTm="545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400498-4B65-4AC8-8853-EED8863C1AF2}"/>
              </a:ext>
            </a:extLst>
          </p:cNvPr>
          <p:cNvSpPr/>
          <p:nvPr/>
        </p:nvSpPr>
        <p:spPr>
          <a:xfrm>
            <a:off x="1361660" y="944218"/>
            <a:ext cx="973040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Arial Narrow" panose="020B0606020202030204" pitchFamily="34" charset="0"/>
            </a:endParaRPr>
          </a:p>
          <a:p>
            <a:pPr algn="just"/>
            <a:r>
              <a:rPr lang="ru-RU" sz="3200" b="1" dirty="0">
                <a:solidFill>
                  <a:srgbClr val="FF0000"/>
                </a:solidFill>
                <a:latin typeface="Arial Narrow" panose="020B0606020202030204" pitchFamily="34" charset="0"/>
              </a:rPr>
              <a:t>Мета </a:t>
            </a:r>
            <a:r>
              <a:rPr lang="ru-RU" sz="32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дослідження</a:t>
            </a:r>
            <a:r>
              <a:rPr lang="ru-RU" sz="3200" dirty="0">
                <a:latin typeface="Arial Narrow" panose="020B0606020202030204" pitchFamily="34" charset="0"/>
              </a:rPr>
              <a:t> – </a:t>
            </a:r>
            <a:r>
              <a:rPr lang="ru-RU" sz="3200" dirty="0" err="1">
                <a:latin typeface="Arial Narrow" panose="020B0606020202030204" pitchFamily="34" charset="0"/>
              </a:rPr>
              <a:t>порівняльна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оцінка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результатів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успішності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слухачів</a:t>
            </a:r>
            <a:r>
              <a:rPr lang="ru-RU" sz="3200" dirty="0">
                <a:latin typeface="Arial Narrow" panose="020B0606020202030204" pitchFamily="34" charset="0"/>
              </a:rPr>
              <a:t> циклу </a:t>
            </a:r>
            <a:r>
              <a:rPr lang="ru-RU" sz="3200" dirty="0" err="1">
                <a:latin typeface="Arial Narrow" panose="020B0606020202030204" pitchFamily="34" charset="0"/>
              </a:rPr>
              <a:t>тематичного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удосконалення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медичного</a:t>
            </a:r>
            <a:r>
              <a:rPr lang="ru-RU" sz="3200" dirty="0">
                <a:latin typeface="Arial Narrow" panose="020B0606020202030204" pitchFamily="34" charset="0"/>
              </a:rPr>
              <a:t> напряму на </a:t>
            </a:r>
            <a:r>
              <a:rPr lang="ru-RU" sz="3200" dirty="0" err="1">
                <a:latin typeface="Arial Narrow" panose="020B0606020202030204" pitchFamily="34" charset="0"/>
              </a:rPr>
              <a:t>післядипломному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етапі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освіти</a:t>
            </a:r>
            <a:r>
              <a:rPr lang="ru-RU" sz="3200" dirty="0">
                <a:latin typeface="Arial Narrow" panose="020B0606020202030204" pitchFamily="34" charset="0"/>
              </a:rPr>
              <a:t> в </a:t>
            </a:r>
            <a:r>
              <a:rPr lang="ru-RU" sz="3200" dirty="0" err="1">
                <a:latin typeface="Arial Narrow" panose="020B0606020202030204" pitchFamily="34" charset="0"/>
              </a:rPr>
              <a:t>експериментальній</a:t>
            </a:r>
            <a:r>
              <a:rPr lang="ru-RU" sz="3200" dirty="0">
                <a:latin typeface="Arial Narrow" panose="020B0606020202030204" pitchFamily="34" charset="0"/>
              </a:rPr>
              <a:t> та </a:t>
            </a:r>
            <a:r>
              <a:rPr lang="ru-RU" sz="3200" dirty="0" err="1">
                <a:latin typeface="Arial Narrow" panose="020B0606020202030204" pitchFamily="34" charset="0"/>
              </a:rPr>
              <a:t>контрольній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групах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під</a:t>
            </a:r>
            <a:r>
              <a:rPr lang="ru-RU" sz="3200" dirty="0">
                <a:latin typeface="Arial Narrow" panose="020B0606020202030204" pitchFamily="34" charset="0"/>
              </a:rPr>
              <a:t> час контрольного </a:t>
            </a:r>
            <a:r>
              <a:rPr lang="ru-RU" sz="3200" dirty="0" err="1">
                <a:latin typeface="Arial Narrow" panose="020B0606020202030204" pitchFamily="34" charset="0"/>
              </a:rPr>
              <a:t>експерименту</a:t>
            </a:r>
            <a:r>
              <a:rPr lang="ru-RU" sz="3200" dirty="0">
                <a:latin typeface="Arial Narrow" panose="020B0606020202030204" pitchFamily="34" charset="0"/>
              </a:rPr>
              <a:t> в </a:t>
            </a:r>
            <a:r>
              <a:rPr lang="ru-RU" sz="3200" dirty="0" err="1">
                <a:latin typeface="Arial Narrow" panose="020B0606020202030204" pitchFamily="34" charset="0"/>
              </a:rPr>
              <a:t>процесі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викладання</a:t>
            </a:r>
            <a:r>
              <a:rPr lang="ru-RU" sz="3200" dirty="0">
                <a:latin typeface="Arial Narrow" panose="020B0606020202030204" pitchFamily="34" charset="0"/>
              </a:rPr>
              <a:t> циклу ТУ «</a:t>
            </a:r>
            <a:r>
              <a:rPr lang="ru-RU" sz="3200" dirty="0" err="1">
                <a:latin typeface="Arial Narrow" panose="020B0606020202030204" pitchFamily="34" charset="0"/>
              </a:rPr>
              <a:t>Сучасні</a:t>
            </a:r>
            <a:r>
              <a:rPr lang="ru-RU" sz="3200" dirty="0">
                <a:latin typeface="Arial Narrow" panose="020B0606020202030204" pitchFamily="34" charset="0"/>
              </a:rPr>
              <a:t> погляди на </a:t>
            </a:r>
            <a:r>
              <a:rPr lang="ru-RU" sz="3200" dirty="0" err="1">
                <a:latin typeface="Arial Narrow" panose="020B0606020202030204" pitchFamily="34" charset="0"/>
              </a:rPr>
              <a:t>проблеми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захворювань</a:t>
            </a:r>
            <a:r>
              <a:rPr lang="ru-RU" sz="3200" dirty="0">
                <a:latin typeface="Arial Narrow" panose="020B0606020202030204" pitchFamily="34" charset="0"/>
              </a:rPr>
              <a:t> пародонта у </a:t>
            </a:r>
            <a:r>
              <a:rPr lang="ru-RU" sz="3200" dirty="0" err="1">
                <a:latin typeface="Arial Narrow" panose="020B0606020202030204" pitchFamily="34" charset="0"/>
              </a:rPr>
              <a:t>дорослих</a:t>
            </a:r>
            <a:r>
              <a:rPr lang="ru-RU" sz="3200" dirty="0">
                <a:latin typeface="Arial Narrow" panose="020B0606020202030204" pitchFamily="34" charset="0"/>
              </a:rPr>
              <a:t> та </a:t>
            </a:r>
            <a:r>
              <a:rPr lang="ru-RU" sz="3200" dirty="0" err="1">
                <a:latin typeface="Arial Narrow" panose="020B0606020202030204" pitchFamily="34" charset="0"/>
              </a:rPr>
              <a:t>дітей</a:t>
            </a:r>
            <a:r>
              <a:rPr lang="ru-RU" sz="3200" dirty="0">
                <a:latin typeface="Arial Narrow" panose="020B0606020202030204" pitchFamily="34" charset="0"/>
              </a:rPr>
              <a:t>» з </a:t>
            </a:r>
            <a:r>
              <a:rPr lang="ru-RU" sz="3200" dirty="0" err="1">
                <a:latin typeface="Arial Narrow" panose="020B0606020202030204" pitchFamily="34" charset="0"/>
              </a:rPr>
              <a:t>використанням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проєктної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технології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навчання</a:t>
            </a:r>
            <a:r>
              <a:rPr lang="ru-RU" sz="3200" dirty="0">
                <a:latin typeface="Arial Narrow" panose="020B0606020202030204" pitchFamily="34" charset="0"/>
              </a:rPr>
              <a:t>  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C899D94-3A44-4ECC-862F-D3F00D543A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1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24"/>
    </mc:Choice>
    <mc:Fallback>
      <p:transition spd="slow" advTm="29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59516-00C6-459B-B9B7-AA47FFCF3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 теоретичного </a:t>
            </a:r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аналізу</a:t>
            </a:r>
            <a:endParaRPr 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7776A4-BCC2-4E60-BBDF-26D5ED1CF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9366" cy="3318936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>
                <a:latin typeface="Arial Narrow" panose="020B0606020202030204" pitchFamily="34" charset="0"/>
              </a:rPr>
              <a:t>Уточнено,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</a:t>
            </a:r>
            <a:r>
              <a:rPr lang="ru-RU" dirty="0">
                <a:latin typeface="Arial Narrow" panose="020B0606020202030204" pitchFamily="34" charset="0"/>
              </a:rPr>
              <a:t> є прототипом </a:t>
            </a:r>
            <a:r>
              <a:rPr lang="ru-RU" dirty="0" err="1">
                <a:latin typeface="Arial Narrow" panose="020B0606020202030204" pitchFamily="34" charset="0"/>
              </a:rPr>
              <a:t>об′єкта</a:t>
            </a:r>
            <a:r>
              <a:rPr lang="ru-RU" dirty="0">
                <a:latin typeface="Arial Narrow" panose="020B0606020202030204" pitchFamily="34" charset="0"/>
              </a:rPr>
              <a:t>, виду </a:t>
            </a:r>
            <a:r>
              <a:rPr lang="ru-RU" dirty="0" err="1">
                <a:latin typeface="Arial Narrow" panose="020B0606020202030204" pitchFamily="34" charset="0"/>
              </a:rPr>
              <a:t>діяльності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самостійно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розроблений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виготовлений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виріб</a:t>
            </a:r>
            <a:r>
              <a:rPr lang="ru-RU" dirty="0">
                <a:latin typeface="Arial Narrow" panose="020B0606020202030204" pitchFamily="34" charset="0"/>
              </a:rPr>
              <a:t> (</a:t>
            </a:r>
            <a:r>
              <a:rPr lang="ru-RU" dirty="0" err="1">
                <a:latin typeface="Arial Narrow" panose="020B0606020202030204" pitchFamily="34" charset="0"/>
              </a:rPr>
              <a:t>послуга</a:t>
            </a:r>
            <a:r>
              <a:rPr lang="ru-RU" dirty="0">
                <a:latin typeface="Arial Narrow" panose="020B0606020202030204" pitchFamily="34" charset="0"/>
              </a:rPr>
              <a:t>) – </a:t>
            </a:r>
            <a:r>
              <a:rPr lang="ru-RU" dirty="0" err="1">
                <a:latin typeface="Arial Narrow" panose="020B0606020202030204" pitchFamily="34" charset="0"/>
              </a:rPr>
              <a:t>від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ідеї</a:t>
            </a:r>
            <a:r>
              <a:rPr lang="ru-RU" dirty="0">
                <a:latin typeface="Arial Narrow" panose="020B0606020202030204" pitchFamily="34" charset="0"/>
              </a:rPr>
              <a:t> до </a:t>
            </a:r>
            <a:r>
              <a:rPr lang="ru-RU" dirty="0" err="1">
                <a:latin typeface="Arial Narrow" panose="020B0606020202030204" pitchFamily="34" charset="0"/>
              </a:rPr>
              <a:t>її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втілення</a:t>
            </a:r>
            <a:r>
              <a:rPr lang="ru-RU" dirty="0">
                <a:latin typeface="Arial Narrow" panose="020B0606020202030204" pitchFamily="34" charset="0"/>
              </a:rPr>
              <a:t>, а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проєктування</a:t>
            </a:r>
            <a:r>
              <a:rPr lang="ru-RU" dirty="0">
                <a:latin typeface="Arial Narrow" panose="020B0606020202030204" pitchFamily="34" charset="0"/>
              </a:rPr>
              <a:t> (</a:t>
            </a:r>
            <a:r>
              <a:rPr lang="ru-RU" dirty="0" err="1">
                <a:latin typeface="Arial Narrow" panose="020B0606020202030204" pitchFamily="34" charset="0"/>
              </a:rPr>
              <a:t>здатність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планувати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окреслювати</a:t>
            </a:r>
            <a:r>
              <a:rPr lang="ru-RU" dirty="0">
                <a:latin typeface="Arial Narrow" panose="020B0606020202030204" pitchFamily="34" charset="0"/>
              </a:rPr>
              <a:t> план </a:t>
            </a:r>
            <a:r>
              <a:rPr lang="ru-RU" dirty="0" err="1">
                <a:latin typeface="Arial Narrow" panose="020B0606020202030204" pitchFamily="34" charset="0"/>
              </a:rPr>
              <a:t>дій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конструювати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здійснювати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задум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намір</a:t>
            </a:r>
            <a:r>
              <a:rPr lang="ru-RU" dirty="0">
                <a:latin typeface="Arial Narrow" panose="020B0606020202030204" pitchFamily="34" charset="0"/>
              </a:rPr>
              <a:t>) </a:t>
            </a:r>
            <a:r>
              <a:rPr lang="ru-RU" dirty="0" err="1">
                <a:latin typeface="Arial Narrow" panose="020B0606020202030204" pitchFamily="34" charset="0"/>
              </a:rPr>
              <a:t>перетворюється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процес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створення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проєкту</a:t>
            </a:r>
            <a:endParaRPr lang="ru-RU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err="1">
                <a:latin typeface="Arial Narrow" panose="020B0606020202030204" pitchFamily="34" charset="0"/>
              </a:rPr>
              <a:t>Визначено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сутність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методу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проєктів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виступає</a:t>
            </a:r>
            <a:r>
              <a:rPr lang="ru-RU" dirty="0">
                <a:latin typeface="Arial Narrow" panose="020B0606020202030204" pitchFamily="34" charset="0"/>
              </a:rPr>
              <a:t> як </a:t>
            </a:r>
            <a:r>
              <a:rPr lang="ru-RU" dirty="0" err="1">
                <a:latin typeface="Arial Narrow" panose="020B0606020202030204" pitchFamily="34" charset="0"/>
              </a:rPr>
              <a:t>засіб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особистісно-орієнтованої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взаємодії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спрямований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особистісне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спілкування</a:t>
            </a:r>
            <a:r>
              <a:rPr lang="ru-RU" dirty="0">
                <a:latin typeface="Arial Narrow" panose="020B0606020202030204" pitchFamily="34" charset="0"/>
              </a:rPr>
              <a:t>; на </a:t>
            </a:r>
            <a:r>
              <a:rPr lang="ru-RU" dirty="0" err="1">
                <a:latin typeface="Arial Narrow" panose="020B0606020202030204" pitchFamily="34" charset="0"/>
              </a:rPr>
              <a:t>розуміння</a:t>
            </a:r>
            <a:r>
              <a:rPr lang="ru-RU" dirty="0">
                <a:latin typeface="Arial Narrow" panose="020B0606020202030204" pitchFamily="34" charset="0"/>
              </a:rPr>
              <a:t> педагогом </a:t>
            </a:r>
            <a:r>
              <a:rPr lang="ru-RU" dirty="0" err="1">
                <a:latin typeface="Arial Narrow" panose="020B0606020202030204" pitchFamily="34" charset="0"/>
              </a:rPr>
              <a:t>внутрішнього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світу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здобувачів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створює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умови</a:t>
            </a:r>
            <a:r>
              <a:rPr lang="ru-RU" dirty="0">
                <a:latin typeface="Arial Narrow" panose="020B0606020202030204" pitchFamily="34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</a:rPr>
              <a:t>розвитку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мотивації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творчій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навчальній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діяльності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стимулює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прагнення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зрозуміти</a:t>
            </a:r>
            <a:r>
              <a:rPr lang="ru-RU" dirty="0">
                <a:latin typeface="Arial Narrow" panose="020B0606020202030204" pitchFamily="34" charset="0"/>
              </a:rPr>
              <a:t> установки і погляди один одного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err="1">
                <a:latin typeface="Arial Narrow" panose="020B0606020202030204" pitchFamily="34" charset="0"/>
              </a:rPr>
              <a:t>Науковці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зазначають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основна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мета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проєктів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– </a:t>
            </a:r>
            <a:r>
              <a:rPr lang="ru-RU" dirty="0" err="1">
                <a:latin typeface="Arial Narrow" panose="020B0606020202030204" pitchFamily="34" charset="0"/>
              </a:rPr>
              <a:t>сприяння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творчим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дослідницьким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здібностям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процесі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проєктного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навчання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AAB8185F-42DF-40BB-8772-462EB4B36D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71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201"/>
    </mc:Choice>
    <mc:Fallback>
      <p:transition spd="slow" advTm="602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4259</TotalTime>
  <Words>1982</Words>
  <Application>Microsoft Office PowerPoint</Application>
  <PresentationFormat>Широкоэкранный</PresentationFormat>
  <Paragraphs>72</Paragraphs>
  <Slides>20</Slides>
  <Notes>0</Notes>
  <HiddenSlides>0</HiddenSlides>
  <MMClips>20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Arial Narrow</vt:lpstr>
      <vt:lpstr>Calibri</vt:lpstr>
      <vt:lpstr>Garamond</vt:lpstr>
      <vt:lpstr>Натуральные материалы</vt:lpstr>
      <vt:lpstr>Порівняльна оцінка результатів успішності слухачів циклу тематичного удосконалення медичного напряму на післядипломному етапі освіти з використанням проєктної технології навчання під час контрольного експерименту</vt:lpstr>
      <vt:lpstr>Актуальність</vt:lpstr>
      <vt:lpstr>Актуальність</vt:lpstr>
      <vt:lpstr>Актуальність</vt:lpstr>
      <vt:lpstr>Актуальність</vt:lpstr>
      <vt:lpstr>Актуальність</vt:lpstr>
      <vt:lpstr>Актуальність</vt:lpstr>
      <vt:lpstr>Презентация PowerPoint</vt:lpstr>
      <vt:lpstr>Результати теоретичного аналізу</vt:lpstr>
      <vt:lpstr>Результати теоретичного аналізу</vt:lpstr>
      <vt:lpstr>База проведення експериментальної роботи</vt:lpstr>
      <vt:lpstr>Контрольний етап </vt:lpstr>
      <vt:lpstr>Контрольний етап</vt:lpstr>
      <vt:lpstr>Контрольний експеримент</vt:lpstr>
      <vt:lpstr>Результати дослідження на  контрольному етапі</vt:lpstr>
      <vt:lpstr>Результати дослідження на  контрольному етапі</vt:lpstr>
      <vt:lpstr>Висновки</vt:lpstr>
      <vt:lpstr>Використані джерела</vt:lpstr>
      <vt:lpstr>Використані джерела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к профилактике, диагностике и лечению заболеваний тканей пародонта</dc:title>
  <dc:creator>Maryna</dc:creator>
  <cp:lastModifiedBy>Maryna</cp:lastModifiedBy>
  <cp:revision>244</cp:revision>
  <dcterms:created xsi:type="dcterms:W3CDTF">2021-08-19T13:55:54Z</dcterms:created>
  <dcterms:modified xsi:type="dcterms:W3CDTF">2023-03-14T19:59:03Z</dcterms:modified>
</cp:coreProperties>
</file>