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9"/>
  </p:notesMasterIdLst>
  <p:sldIdLst>
    <p:sldId id="553" r:id="rId2"/>
    <p:sldId id="554" r:id="rId3"/>
    <p:sldId id="501" r:id="rId4"/>
    <p:sldId id="560" r:id="rId5"/>
    <p:sldId id="561" r:id="rId6"/>
    <p:sldId id="530" r:id="rId7"/>
    <p:sldId id="555" r:id="rId8"/>
    <p:sldId id="544" r:id="rId9"/>
    <p:sldId id="545" r:id="rId10"/>
    <p:sldId id="546" r:id="rId11"/>
    <p:sldId id="317" r:id="rId12"/>
    <p:sldId id="551" r:id="rId13"/>
    <p:sldId id="558" r:id="rId14"/>
    <p:sldId id="557" r:id="rId15"/>
    <p:sldId id="559" r:id="rId16"/>
    <p:sldId id="337" r:id="rId17"/>
    <p:sldId id="514" r:id="rId18"/>
    <p:sldId id="357" r:id="rId19"/>
    <p:sldId id="518" r:id="rId20"/>
    <p:sldId id="505" r:id="rId21"/>
    <p:sldId id="524" r:id="rId22"/>
    <p:sldId id="525" r:id="rId23"/>
    <p:sldId id="532" r:id="rId24"/>
    <p:sldId id="523" r:id="rId25"/>
    <p:sldId id="506" r:id="rId26"/>
    <p:sldId id="359" r:id="rId27"/>
    <p:sldId id="529" r:id="rId28"/>
    <p:sldId id="528" r:id="rId29"/>
    <p:sldId id="388" r:id="rId30"/>
    <p:sldId id="393" r:id="rId31"/>
    <p:sldId id="333" r:id="rId32"/>
    <p:sldId id="306" r:id="rId33"/>
    <p:sldId id="340" r:id="rId34"/>
    <p:sldId id="341" r:id="rId35"/>
    <p:sldId id="526" r:id="rId36"/>
    <p:sldId id="527" r:id="rId37"/>
    <p:sldId id="360" r:id="rId38"/>
    <p:sldId id="513" r:id="rId39"/>
    <p:sldId id="326" r:id="rId40"/>
    <p:sldId id="389" r:id="rId41"/>
    <p:sldId id="390" r:id="rId42"/>
    <p:sldId id="539" r:id="rId43"/>
    <p:sldId id="278" r:id="rId44"/>
    <p:sldId id="509" r:id="rId45"/>
    <p:sldId id="543" r:id="rId46"/>
    <p:sldId id="542" r:id="rId47"/>
    <p:sldId id="510" r:id="rId48"/>
    <p:sldId id="515" r:id="rId49"/>
    <p:sldId id="552" r:id="rId50"/>
    <p:sldId id="516" r:id="rId51"/>
    <p:sldId id="522" r:id="rId52"/>
    <p:sldId id="517" r:id="rId53"/>
    <p:sldId id="507" r:id="rId54"/>
    <p:sldId id="541" r:id="rId55"/>
    <p:sldId id="540" r:id="rId56"/>
    <p:sldId id="330" r:id="rId57"/>
    <p:sldId id="332" r:id="rId58"/>
    <p:sldId id="556" r:id="rId59"/>
    <p:sldId id="323" r:id="rId60"/>
    <p:sldId id="508" r:id="rId61"/>
    <p:sldId id="533" r:id="rId62"/>
    <p:sldId id="534" r:id="rId63"/>
    <p:sldId id="547" r:id="rId64"/>
    <p:sldId id="548" r:id="rId65"/>
    <p:sldId id="549" r:id="rId66"/>
    <p:sldId id="550" r:id="rId67"/>
    <p:sldId id="537" r:id="rId6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7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B9AE"/>
    <a:srgbClr val="6E66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586" autoAdjust="0"/>
  </p:normalViewPr>
  <p:slideViewPr>
    <p:cSldViewPr>
      <p:cViewPr varScale="1">
        <p:scale>
          <a:sx n="51" d="100"/>
          <a:sy n="51" d="100"/>
        </p:scale>
        <p:origin x="1086" y="78"/>
      </p:cViewPr>
      <p:guideLst>
        <p:guide orient="horz" pos="1071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>
        <p:scale>
          <a:sx n="120" d="100"/>
          <a:sy n="120" d="100"/>
        </p:scale>
        <p:origin x="-1380" y="168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71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C59450-23EC-4F7B-B323-A1CC27BA00CB}" type="datetimeFigureOut">
              <a:rPr lang="uk-UA" smtClean="0"/>
              <a:pPr/>
              <a:t>29.10.2019</a:t>
            </a:fld>
            <a:endParaRPr lang="uk-U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BE0460-B5BE-4E3C-8B22-8F528D02D629}" type="slidenum">
              <a:rPr lang="uk-UA" smtClean="0"/>
              <a:pPr/>
              <a:t>‹№›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dirty="0"/>
              <a:t>Член-кор., професор М.І.Пилипенко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3539A4-37F1-42FD-B503-E48697ED3592}" type="slidenum">
              <a:rPr lang="uk-UA" smtClean="0"/>
              <a:pPr/>
              <a:t>1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992271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Мозаїчне затемнення, зумовлене </a:t>
            </a:r>
            <a:r>
              <a:rPr lang="uk-UA" sz="1200" b="1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облітеративним</a:t>
            </a:r>
            <a:r>
              <a:rPr lang="uk-UA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захворюванням дрібних повітряних шляхів 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40</a:t>
            </a:fld>
            <a:endParaRPr lang="uk-UA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Картина виглядає як ковдра з клаптиків ‒ з осередків затемнення різної інтенсивності. </a:t>
            </a:r>
          </a:p>
          <a:p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Може бути зумовлена: </a:t>
            </a:r>
          </a:p>
          <a:p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(а) плямистим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інтерстиційним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ураженням, </a:t>
            </a:r>
          </a:p>
          <a:p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(б)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облітеративним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захворюванням дрібних повітряних шляхів, </a:t>
            </a:r>
          </a:p>
          <a:p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(в)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оклюзивним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судинним захворюванням, </a:t>
            </a:r>
          </a:p>
          <a:p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г) експіраторною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ретенцією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повітря. </a:t>
            </a:r>
          </a:p>
          <a:p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Мозаїчне затемнення може бути викликане також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інтерстиційним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захворюванням легень, яке характеризується непрозорістю матового скла. У цій ситуації ділянки високого затемнення презентують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інтерстиційний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процес, а ділянки незначно  затемнені ‒ нормальні легені.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41</a:t>
            </a:fld>
            <a:endParaRPr lang="uk-UA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Видалений фрагмент легені з солідним м</a:t>
            </a:r>
            <a:r>
              <a:rPr lang="en-US" dirty="0"/>
              <a:t>’</a:t>
            </a:r>
            <a:r>
              <a:rPr lang="uk-UA" dirty="0" err="1"/>
              <a:t>якотканинним</a:t>
            </a:r>
            <a:r>
              <a:rPr lang="uk-UA" baseline="0" dirty="0"/>
              <a:t> утвором</a:t>
            </a:r>
            <a:endParaRPr lang="uk-UA" dirty="0"/>
          </a:p>
          <a:p>
            <a:endParaRPr lang="uk-UA" dirty="0"/>
          </a:p>
          <a:p>
            <a:r>
              <a:rPr lang="uk-UA" dirty="0" err="1"/>
              <a:t>кутв</a:t>
            </a:r>
            <a:endParaRPr lang="uk-UA" dirty="0"/>
          </a:p>
          <a:p>
            <a:endParaRPr lang="uk-UA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49</a:t>
            </a:fld>
            <a:endParaRPr lang="uk-UA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55</a:t>
            </a:fld>
            <a:endParaRPr lang="uk-UA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sz="1200" dirty="0">
                <a:solidFill>
                  <a:schemeClr val="bg1"/>
                </a:solidFill>
              </a:rPr>
              <a:t>ТЗ </a:t>
            </a:r>
            <a:r>
              <a:rPr lang="uk-UA" sz="1200" dirty="0" err="1">
                <a:solidFill>
                  <a:schemeClr val="bg1"/>
                </a:solidFill>
              </a:rPr>
              <a:t>КТ-скан</a:t>
            </a:r>
            <a:r>
              <a:rPr lang="uk-UA" sz="1200" dirty="0">
                <a:solidFill>
                  <a:schemeClr val="bg1"/>
                </a:solidFill>
              </a:rPr>
              <a:t> через праву нижню частку у пацієнта з бактеріальною хворобою дихальних шляхів, пов'язаною зі СНІД. Чисельні уражені </a:t>
            </a:r>
            <a:r>
              <a:rPr lang="uk-UA" sz="1200" dirty="0" err="1">
                <a:solidFill>
                  <a:schemeClr val="bg1"/>
                </a:solidFill>
              </a:rPr>
              <a:t>центрочасточкові</a:t>
            </a:r>
            <a:r>
              <a:rPr lang="uk-UA" sz="1200" dirty="0">
                <a:solidFill>
                  <a:schemeClr val="bg1"/>
                </a:solidFill>
              </a:rPr>
              <a:t> бронхіоли створили ознаку дерево-в-бруньках (</a:t>
            </a:r>
            <a:r>
              <a:rPr lang="uk-UA" sz="1200" i="1" dirty="0">
                <a:solidFill>
                  <a:schemeClr val="bg1"/>
                </a:solidFill>
              </a:rPr>
              <a:t>головки стріл</a:t>
            </a:r>
            <a:r>
              <a:rPr lang="uk-UA" sz="1200" dirty="0">
                <a:solidFill>
                  <a:schemeClr val="bg1"/>
                </a:solidFill>
              </a:rPr>
              <a:t>). Наявні також </a:t>
            </a:r>
            <a:r>
              <a:rPr lang="uk-UA" sz="1200" dirty="0" err="1">
                <a:solidFill>
                  <a:schemeClr val="bg1"/>
                </a:solidFill>
              </a:rPr>
              <a:t>бронхоектази</a:t>
            </a:r>
            <a:r>
              <a:rPr lang="uk-UA" sz="1200" dirty="0">
                <a:solidFill>
                  <a:schemeClr val="bg1"/>
                </a:solidFill>
              </a:rPr>
              <a:t> </a:t>
            </a:r>
            <a:endParaRPr lang="ru-RU" sz="1200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59</a:t>
            </a:fld>
            <a:endParaRPr lang="uk-U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ТОРАКАЛЬНА РАДІОЛОГІЯ </a:t>
            </a:r>
            <a:r>
              <a:rPr lang="ru-RU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Частина</a:t>
            </a:r>
            <a:r>
              <a:rPr lang="ru-RU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uk-UA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5.3 </a:t>
            </a:r>
          </a:p>
          <a:p>
            <a:r>
              <a:rPr lang="ru-RU" sz="1400" b="1" dirty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50" endPos="85000" dir="5400000" sy="-100000" algn="bl" rotWithShape="0"/>
                </a:effectLst>
              </a:rPr>
              <a:t>УСТАЛЕНІ ТЕРМІНИ</a:t>
            </a:r>
          </a:p>
          <a:p>
            <a:r>
              <a:rPr lang="ru-RU" sz="120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Cyr" pitchFamily="34" charset="-52"/>
              </a:rPr>
              <a:t>ІІІ. </a:t>
            </a:r>
            <a:r>
              <a:rPr lang="ru-RU" sz="1200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Cyr" pitchFamily="34" charset="-52"/>
              </a:rPr>
              <a:t>Радіологічні</a:t>
            </a:r>
            <a:r>
              <a:rPr lang="ru-RU" sz="120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Cyr" pitchFamily="34" charset="-52"/>
              </a:rPr>
              <a:t> </a:t>
            </a:r>
            <a:r>
              <a:rPr lang="ru-RU" sz="1200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Cyr" pitchFamily="34" charset="-52"/>
              </a:rPr>
              <a:t>ознаки</a:t>
            </a:r>
            <a:r>
              <a:rPr lang="ru-RU" sz="120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Cyr" pitchFamily="34" charset="-52"/>
              </a:rPr>
              <a:t> </a:t>
            </a:r>
            <a:r>
              <a:rPr lang="ru-RU" sz="1200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Cyr" pitchFamily="34" charset="-52"/>
              </a:rPr>
              <a:t>і</a:t>
            </a:r>
            <a:r>
              <a:rPr lang="ru-RU" sz="120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Cyr" pitchFamily="34" charset="-52"/>
              </a:rPr>
              <a:t> </a:t>
            </a:r>
            <a:r>
              <a:rPr lang="ru-RU" sz="1200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Cyr" pitchFamily="34" charset="-52"/>
              </a:rPr>
              <a:t>патерни</a:t>
            </a:r>
            <a:endParaRPr lang="ru-RU" sz="120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</a:effectLst>
              <a:latin typeface="Arial Cyr" pitchFamily="34" charset="-52"/>
            </a:endParaRPr>
          </a:p>
          <a:p>
            <a:endParaRPr lang="uk-UA" dirty="0"/>
          </a:p>
          <a:p>
            <a:endParaRPr lang="uk-UA" dirty="0"/>
          </a:p>
          <a:p>
            <a:r>
              <a:rPr lang="uk-UA" i="1" dirty="0"/>
              <a:t>Проф. М. І. Пилипенко (2014)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96EC31-F519-405D-B76F-57BAB2D35FF8}" type="slidenum">
              <a:rPr lang="uk-UA" smtClean="0"/>
              <a:pPr/>
              <a:t>2</a:t>
            </a:fld>
            <a:endParaRPr lang="uk-U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>
                <a:sym typeface="Symbol"/>
              </a:rPr>
              <a:t>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5</a:t>
            </a:fld>
            <a:endParaRPr lang="uk-U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Збереження правого </a:t>
            </a:r>
            <a:r>
              <a:rPr lang="uk-UA" dirty="0" err="1"/>
              <a:t>контура</a:t>
            </a:r>
            <a:r>
              <a:rPr lang="uk-UA" dirty="0"/>
              <a:t> серця і</a:t>
            </a:r>
            <a:r>
              <a:rPr lang="uk-UA" baseline="0" dirty="0"/>
              <a:t> судин свідчить, що з причина консолідації на тлі правого кореня</a:t>
            </a:r>
            <a:r>
              <a:rPr lang="uk-UA" dirty="0"/>
              <a:t> знаходиться за ним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8</a:t>
            </a:fld>
            <a:endParaRPr lang="uk-U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>
                <a:sym typeface="Symbol"/>
              </a:rPr>
              <a:t>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14</a:t>
            </a:fld>
            <a:endParaRPr lang="uk-U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>
                <a:sym typeface="Symbol"/>
              </a:rPr>
              <a:t>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15</a:t>
            </a:fld>
            <a:endParaRPr lang="uk-U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>
                <a:sym typeface="Symbol"/>
              </a:rPr>
              <a:t>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20</a:t>
            </a:fld>
            <a:endParaRPr lang="uk-UA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 знімках і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КТ-сканах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міліарний малюнок складається з рясних крихітних, дискретних, округлих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легеневіих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затемнень &lt;= 3 мм в діаметрі), зазвичай, однорідними за розміром і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дифузно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розподіленими по легеням. Ця картина є проявом гематогенного поширення туберкульозу чи метастазів.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КТ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високого розрізнення показує широке поширення випадково розподілених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мікровузликів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29</a:t>
            </a:fld>
            <a:endParaRPr lang="uk-UA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Вузловий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патерн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характеризується наявністю на рентгенограмі в легенях численних дрібних дискретних вузликів розміром від 2 до 10 мм (рис.). Розподіл вузликів не обов'язково рівномірний. На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КТ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рисунок класифікується як один з трьох анатомічних розподілів: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центролобулярний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лімфатичний або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випадковии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30</a:t>
            </a:fld>
            <a:endParaRPr lang="uk-U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2BA6D-0804-40CE-ABF4-A2711544D5AF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2BA6D-0804-40CE-ABF4-A2711544D5AF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2BA6D-0804-40CE-ABF4-A2711544D5AF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2BA6D-0804-40CE-ABF4-A2711544D5AF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2BA6D-0804-40CE-ABF4-A2711544D5AF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2BA6D-0804-40CE-ABF4-A2711544D5AF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2BA6D-0804-40CE-ABF4-A2711544D5AF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2BA6D-0804-40CE-ABF4-A2711544D5AF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2BA6D-0804-40CE-ABF4-A2711544D5AF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2BA6D-0804-40CE-ABF4-A2711544D5AF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2BA6D-0804-40CE-ABF4-A2711544D5AF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3000">
              <a:schemeClr val="tx1"/>
            </a:gs>
            <a:gs pos="63000">
              <a:schemeClr val="tx1"/>
            </a:gs>
            <a:gs pos="100000">
              <a:schemeClr val="tx1"/>
            </a:gs>
            <a:gs pos="88000">
              <a:schemeClr val="tx1"/>
            </a:gs>
            <a:gs pos="100000">
              <a:srgbClr val="8C3D9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B2BA6D-0804-40CE-ABF4-A2711544D5AF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tif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tiff"/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tiff"/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tiff"/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215074" y="648866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uk-UA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442414"/>
            <a:ext cx="1852618" cy="1772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571572" y="4572008"/>
            <a:ext cx="7572428" cy="1350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algn="ctr" defTabSz="914400" rtl="0" eaLnBrk="1" fontAlgn="base" latinLnBrk="0" hangingPunct="1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400" i="0" u="none" strike="noStrike" normalizeH="0" baseline="0" dirty="0">
                <a:ln>
                  <a:solidFill>
                    <a:srgbClr val="FFFFFF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Харківський національний медичний університет</a:t>
            </a:r>
            <a:endParaRPr kumimoji="0" lang="uk-UA" sz="4400" i="0" u="none" strike="noStrike" normalizeH="0" baseline="0" dirty="0">
              <a:ln>
                <a:solidFill>
                  <a:srgbClr val="FFFFFF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algn="ctr" defTabSz="914400" rtl="0" eaLnBrk="0" fontAlgn="base" latinLnBrk="0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i="0" u="none" strike="noStrike" normalizeH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Кафедра радіології і радіаційної медицини</a:t>
            </a:r>
            <a:endParaRPr kumimoji="0" lang="uk-UA" sz="2800" i="0" u="none" strike="noStrike" normalizeH="0" baseline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572000" y="6072206"/>
            <a:ext cx="444429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Член-кор., професор М.І.Пилипенко</a:t>
            </a:r>
          </a:p>
        </p:txBody>
      </p:sp>
    </p:spTree>
    <p:extLst>
      <p:ext uri="{BB962C8B-B14F-4D97-AF65-F5344CB8AC3E}">
        <p14:creationId xmlns:p14="http://schemas.microsoft.com/office/powerpoint/2010/main" val="14635753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7158" y="0"/>
            <a:ext cx="8501122" cy="714356"/>
          </a:xfrm>
        </p:spPr>
        <p:txBody>
          <a:bodyPr>
            <a:normAutofit/>
          </a:bodyPr>
          <a:lstStyle/>
          <a:p>
            <a:r>
              <a:rPr lang="uk-UA" sz="4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Силуетна ознака (</a:t>
            </a:r>
            <a:r>
              <a:rPr lang="uk-UA" sz="4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silhouette</a:t>
            </a:r>
            <a:r>
              <a:rPr lang="uk-UA" sz="4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4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sign</a:t>
            </a:r>
            <a:r>
              <a:rPr lang="uk-UA" sz="4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 </a:t>
            </a:r>
            <a:endParaRPr lang="ru-RU" dirty="0">
              <a:ln>
                <a:solidFill>
                  <a:srgbClr val="FFFF00"/>
                </a:solidFill>
              </a:ln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3074" name="Picture 2" descr="F:\КАФЕДРА\ЛЕКЦІЇ\06 Майстерня\01 В роботі\Торакльна радіологія\03 Глоссар Торак радиол\067 Сілуетна ознака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90628" y="901165"/>
            <a:ext cx="6810396" cy="57377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2852"/>
            <a:ext cx="7772400" cy="714357"/>
          </a:xfrm>
        </p:spPr>
        <p:txBody>
          <a:bodyPr>
            <a:normAutofit fontScale="90000"/>
          </a:bodyPr>
          <a:lstStyle/>
          <a:p>
            <a:r>
              <a:rPr lang="uk-UA" sz="32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Повітряна </a:t>
            </a:r>
            <a:r>
              <a:rPr lang="uk-UA" sz="3200" b="1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бронхограма</a:t>
            </a:r>
            <a:r>
              <a:rPr lang="uk-UA" sz="32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br>
              <a:rPr lang="uk-UA" sz="32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</a:br>
            <a:r>
              <a:rPr lang="en-US" sz="32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uk-UA" sz="3200" b="1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air</a:t>
            </a:r>
            <a:r>
              <a:rPr lang="uk-UA" sz="32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3200" b="1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bronchogram</a:t>
            </a:r>
            <a:r>
              <a:rPr lang="en-US" sz="32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  <a:endParaRPr lang="ru-RU" sz="3200" dirty="0">
              <a:ln>
                <a:solidFill>
                  <a:srgbClr val="FFFF0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G:\Майстерня\03 Глоссар Торак радиол\081 повітр бронхогр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3" y="1196752"/>
            <a:ext cx="4896543" cy="5082133"/>
          </a:xfrm>
          <a:prstGeom prst="rect">
            <a:avLst/>
          </a:prstGeom>
          <a:noFill/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76056" y="1285860"/>
            <a:ext cx="4067944" cy="4857784"/>
          </a:xfrm>
        </p:spPr>
        <p:txBody>
          <a:bodyPr>
            <a:noAutofit/>
          </a:bodyPr>
          <a:lstStyle/>
          <a:p>
            <a:pPr>
              <a:lnSpc>
                <a:spcPts val="2000"/>
              </a:lnSpc>
              <a:spcBef>
                <a:spcPts val="0"/>
              </a:spcBef>
            </a:pPr>
            <a:r>
              <a:rPr lang="uk-UA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Рентгенограма показує картину заповнених повітрям бронхів на тлі непрозорої безповітряної верхньої частки правої легені. Означає прохідність проксимальних дихальних шляхів і зникнення альвеолярного повітря розсмоктуванням (ателектаз) </a:t>
            </a:r>
          </a:p>
          <a:p>
            <a:pPr>
              <a:lnSpc>
                <a:spcPts val="2000"/>
              </a:lnSpc>
              <a:spcBef>
                <a:spcPts val="0"/>
              </a:spcBef>
            </a:pPr>
            <a:r>
              <a:rPr lang="uk-UA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або заміни патологічним матеріалом (наприклад, пневмонія) чи поєднанням обох процесів. У окремих випадках заміщення повітря є результатом вираженої </a:t>
            </a:r>
            <a:r>
              <a:rPr lang="uk-UA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інтерстиціальної</a:t>
            </a:r>
            <a:r>
              <a:rPr lang="uk-UA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інфільтрації (наприклад, лімфома)</a:t>
            </a:r>
            <a:endParaRPr lang="ru-RU" sz="2000" dirty="0">
              <a:ln w="3175"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2204864"/>
            <a:ext cx="4572000" cy="2575188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На </a:t>
            </a:r>
            <a:r>
              <a:rPr lang="uk-UA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КТ-скані</a:t>
            </a: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значно чіткіше видимі деталі утворення феномену ознаки повітряної </a:t>
            </a:r>
            <a:r>
              <a:rPr lang="uk-UA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бронхограми</a:t>
            </a:r>
            <a:endParaRPr lang="ru-RU" sz="2800" dirty="0">
              <a:ln w="3175"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2852"/>
            <a:ext cx="7772400" cy="714357"/>
          </a:xfrm>
        </p:spPr>
        <p:txBody>
          <a:bodyPr>
            <a:normAutofit fontScale="90000"/>
          </a:bodyPr>
          <a:lstStyle/>
          <a:p>
            <a:r>
              <a:rPr lang="uk-UA" sz="32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Повітряна </a:t>
            </a:r>
            <a:r>
              <a:rPr lang="uk-UA" sz="3200" b="1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бронхограма</a:t>
            </a:r>
            <a:r>
              <a:rPr lang="uk-UA" sz="32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br>
              <a:rPr lang="uk-UA" sz="32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</a:br>
            <a:r>
              <a:rPr lang="en-US" sz="32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uk-UA" sz="3200" b="1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air</a:t>
            </a:r>
            <a:r>
              <a:rPr lang="uk-UA" sz="32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3200" b="1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bronchogram</a:t>
            </a:r>
            <a:r>
              <a:rPr lang="en-US" sz="32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  <a:endParaRPr lang="ru-RU" sz="3200" dirty="0">
              <a:ln>
                <a:solidFill>
                  <a:srgbClr val="FFFF0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5" descr="C:\Users\user\Pictures\Ознака повітряна бронхограма.bmp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" y="1428736"/>
            <a:ext cx="4572032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28651"/>
            <a:ext cx="7772400" cy="107156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uk-UA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Трамвайна колія (</a:t>
            </a:r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tram-track</a:t>
            </a:r>
            <a:r>
              <a:rPr lang="uk-UA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br>
              <a:rPr lang="uk-UA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3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357158" y="2071678"/>
            <a:ext cx="8429684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uk-UA" sz="3200" b="1" dirty="0">
                <a:solidFill>
                  <a:schemeClr val="bg1"/>
                </a:solidFill>
              </a:rPr>
              <a:t>Лінійні паралельні тіні </a:t>
            </a:r>
            <a:br>
              <a:rPr lang="uk-UA" sz="3200" b="1" dirty="0">
                <a:solidFill>
                  <a:schemeClr val="bg1"/>
                </a:solidFill>
              </a:rPr>
            </a:br>
            <a:r>
              <a:rPr lang="uk-UA" sz="3200" b="1" dirty="0" err="1">
                <a:solidFill>
                  <a:schemeClr val="bg1"/>
                </a:solidFill>
              </a:rPr>
              <a:t>м’якотканинної</a:t>
            </a:r>
            <a:r>
              <a:rPr lang="uk-UA" sz="3200" b="1" dirty="0">
                <a:solidFill>
                  <a:schemeClr val="bg1"/>
                </a:solidFill>
              </a:rPr>
              <a:t> чи вапняної щільності.</a:t>
            </a:r>
          </a:p>
          <a:p>
            <a:pPr algn="ctr"/>
            <a:r>
              <a:rPr lang="uk-UA" sz="3200" b="1" dirty="0">
                <a:solidFill>
                  <a:schemeClr val="bg1"/>
                </a:solidFill>
              </a:rPr>
              <a:t>Результат огрубіння (фіброзу) чи </a:t>
            </a:r>
            <a:r>
              <a:rPr lang="uk-UA" sz="3200" b="1" dirty="0" err="1">
                <a:solidFill>
                  <a:schemeClr val="bg1"/>
                </a:solidFill>
              </a:rPr>
              <a:t>звапнення</a:t>
            </a:r>
            <a:r>
              <a:rPr lang="uk-UA" sz="3200" b="1" dirty="0">
                <a:solidFill>
                  <a:schemeClr val="bg1"/>
                </a:solidFill>
              </a:rPr>
              <a:t> трубчастих структур</a:t>
            </a:r>
            <a:endParaRPr lang="ru-RU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2852"/>
            <a:ext cx="7772400" cy="714357"/>
          </a:xfrm>
        </p:spPr>
        <p:txBody>
          <a:bodyPr>
            <a:normAutofit/>
          </a:bodyPr>
          <a:lstStyle/>
          <a:p>
            <a:r>
              <a:rPr lang="uk-UA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Трамвайна колія (</a:t>
            </a:r>
            <a:r>
              <a:rPr 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tram-track</a:t>
            </a:r>
            <a:r>
              <a:rPr lang="uk-UA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ru-RU" sz="3200" dirty="0">
              <a:ln>
                <a:solidFill>
                  <a:srgbClr val="FFFF0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575583" y="928670"/>
            <a:ext cx="5992833" cy="5619484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5715008" y="3714752"/>
            <a:ext cx="6399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600" b="1" dirty="0">
                <a:solidFill>
                  <a:srgbClr val="FF0000"/>
                </a:solidFill>
                <a:sym typeface="Symbol"/>
              </a:rPr>
              <a:t></a:t>
            </a:r>
            <a:endParaRPr lang="uk-UA" sz="3600" b="1" dirty="0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000364" y="4572008"/>
            <a:ext cx="59022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dirty="0">
                <a:solidFill>
                  <a:srgbClr val="FF0000"/>
                </a:solidFill>
                <a:sym typeface="Symbol"/>
              </a:rPr>
              <a:t></a:t>
            </a:r>
            <a:endParaRPr lang="uk-UA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071538" y="860425"/>
            <a:ext cx="6918325" cy="556895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2852"/>
            <a:ext cx="7772400" cy="714357"/>
          </a:xfrm>
        </p:spPr>
        <p:txBody>
          <a:bodyPr>
            <a:normAutofit/>
          </a:bodyPr>
          <a:lstStyle/>
          <a:p>
            <a:r>
              <a:rPr lang="uk-UA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Трамвайна колія (</a:t>
            </a:r>
            <a:r>
              <a:rPr 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tram-track</a:t>
            </a:r>
            <a:r>
              <a:rPr lang="uk-UA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ru-RU" sz="3200" dirty="0">
              <a:ln>
                <a:solidFill>
                  <a:srgbClr val="FFFF0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143240" y="2786058"/>
            <a:ext cx="6399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600" b="1" dirty="0">
                <a:solidFill>
                  <a:srgbClr val="FF0000"/>
                </a:solidFill>
                <a:sym typeface="Symbol"/>
              </a:rPr>
              <a:t></a:t>
            </a:r>
            <a:endParaRPr lang="uk-UA" sz="3600" b="1" dirty="0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285984" y="3058539"/>
            <a:ext cx="59022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dirty="0">
                <a:solidFill>
                  <a:srgbClr val="FF0000"/>
                </a:solidFill>
                <a:sym typeface="Symbol"/>
              </a:rPr>
              <a:t></a:t>
            </a:r>
            <a:endParaRPr lang="uk-UA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214950"/>
            <a:ext cx="9144000" cy="1143008"/>
          </a:xfrm>
        </p:spPr>
        <p:txBody>
          <a:bodyPr>
            <a:noAutofit/>
          </a:bodyPr>
          <a:lstStyle/>
          <a:p>
            <a:r>
              <a:rPr lang="uk-UA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Ознака показує наявність </a:t>
            </a:r>
            <a:r>
              <a:rPr lang="uk-UA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ретенції</a:t>
            </a:r>
            <a:r>
              <a:rPr lang="uk-UA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повітря в дихальних шляхах </a:t>
            </a:r>
            <a:r>
              <a:rPr lang="uk-UA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дистальніше</a:t>
            </a:r>
            <a:r>
              <a:rPr lang="uk-UA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їх обструкції (часткової) в фазі експірації. Проявляється на </a:t>
            </a:r>
            <a:r>
              <a:rPr lang="uk-UA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КТ-сканах</a:t>
            </a:r>
            <a:r>
              <a:rPr lang="uk-UA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кінця видиху у вигляді ділянок паренхіми, прозоріших від нормальної без зменшення об'єму</a:t>
            </a:r>
            <a:endParaRPr lang="ru-RU" sz="2000" dirty="0">
              <a:ln w="3175"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2852"/>
            <a:ext cx="7772400" cy="714357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uk-UA" sz="28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Експіраторна </a:t>
            </a:r>
            <a:r>
              <a:rPr lang="uk-UA" sz="2800" b="1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ретенція</a:t>
            </a:r>
            <a:r>
              <a:rPr lang="uk-UA" sz="28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повітря </a:t>
            </a:r>
            <a:br>
              <a:rPr lang="uk-UA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n-US" sz="28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uk-UA" sz="2800" b="1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air</a:t>
            </a:r>
            <a:r>
              <a:rPr lang="uk-UA" sz="28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800" b="1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trapping</a:t>
            </a:r>
            <a:r>
              <a:rPr lang="en-US" sz="28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</a:rPr>
              <a:t>)</a:t>
            </a:r>
            <a:endParaRPr lang="ru-RU" sz="3200" dirty="0">
              <a:ln>
                <a:solidFill>
                  <a:srgbClr val="FFFF0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37749" y="1071546"/>
            <a:ext cx="6934713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714884"/>
            <a:ext cx="9144000" cy="1143008"/>
          </a:xfrm>
        </p:spPr>
        <p:txBody>
          <a:bodyPr>
            <a:noAutofit/>
          </a:bodyPr>
          <a:lstStyle/>
          <a:p>
            <a:r>
              <a:rPr lang="uk-UA" sz="2800" dirty="0">
                <a:solidFill>
                  <a:schemeClr val="bg1"/>
                </a:solidFill>
              </a:rPr>
              <a:t>Поширена експіраторна </a:t>
            </a:r>
            <a:r>
              <a:rPr lang="uk-UA" sz="2800" dirty="0" err="1">
                <a:solidFill>
                  <a:schemeClr val="bg1"/>
                </a:solidFill>
              </a:rPr>
              <a:t>ретенція</a:t>
            </a:r>
            <a:r>
              <a:rPr lang="uk-UA" sz="2800" dirty="0">
                <a:solidFill>
                  <a:schemeClr val="bg1"/>
                </a:solidFill>
              </a:rPr>
              <a:t> повітря: </a:t>
            </a:r>
          </a:p>
          <a:p>
            <a:r>
              <a:rPr lang="uk-UA" sz="2800" dirty="0">
                <a:solidFill>
                  <a:schemeClr val="bg1"/>
                </a:solidFill>
              </a:rPr>
              <a:t>ТЗ </a:t>
            </a:r>
            <a:r>
              <a:rPr lang="uk-UA" sz="2800" dirty="0" err="1">
                <a:solidFill>
                  <a:schemeClr val="bg1"/>
                </a:solidFill>
              </a:rPr>
              <a:t>КТ-скани</a:t>
            </a:r>
            <a:r>
              <a:rPr lang="uk-UA" sz="2800" dirty="0">
                <a:solidFill>
                  <a:schemeClr val="bg1"/>
                </a:solidFill>
              </a:rPr>
              <a:t> на вдиху і видиху на нижньому рівні легень у 51-річної </a:t>
            </a:r>
            <a:r>
              <a:rPr lang="uk-UA" sz="2800" dirty="0" err="1">
                <a:solidFill>
                  <a:schemeClr val="bg1"/>
                </a:solidFill>
              </a:rPr>
              <a:t>непалящої</a:t>
            </a:r>
            <a:r>
              <a:rPr lang="uk-UA" sz="2800" dirty="0">
                <a:solidFill>
                  <a:schemeClr val="bg1"/>
                </a:solidFill>
              </a:rPr>
              <a:t> жінки</a:t>
            </a:r>
            <a:endParaRPr lang="ru-RU" sz="2800" dirty="0">
              <a:ln w="3175"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2852"/>
            <a:ext cx="7772400" cy="714357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uk-UA" sz="28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Експіраторна </a:t>
            </a:r>
            <a:r>
              <a:rPr lang="uk-UA" sz="2800" b="1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ретенція</a:t>
            </a:r>
            <a:r>
              <a:rPr lang="uk-UA" sz="28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повітря </a:t>
            </a:r>
            <a:br>
              <a:rPr lang="uk-UA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n-US" sz="28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uk-UA" sz="2800" b="1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air</a:t>
            </a:r>
            <a:r>
              <a:rPr lang="uk-UA" sz="28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800" b="1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trapping</a:t>
            </a:r>
            <a:r>
              <a:rPr lang="en-US" sz="28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</a:rPr>
              <a:t>)</a:t>
            </a:r>
            <a:endParaRPr lang="ru-RU" sz="3200" dirty="0">
              <a:ln>
                <a:solidFill>
                  <a:srgbClr val="FFFF0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19" y="1285860"/>
            <a:ext cx="8881863" cy="3178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2852"/>
            <a:ext cx="7772400" cy="1041421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uk-UA" sz="36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Повітряний серп </a:t>
            </a:r>
            <a:r>
              <a:rPr lang="en-US" sz="36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</a:t>
            </a:r>
            <a:r>
              <a:rPr lang="uk-UA" sz="3600" b="1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air</a:t>
            </a:r>
            <a:r>
              <a:rPr lang="uk-UA" sz="36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uk-UA" sz="3600" b="1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crescent</a:t>
            </a:r>
            <a:r>
              <a:rPr lang="uk-UA" sz="36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  <a:r>
              <a:rPr lang="en-US" b="1" dirty="0"/>
              <a:t>)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1285860"/>
            <a:ext cx="4572000" cy="5286412"/>
          </a:xfrm>
        </p:spPr>
        <p:txBody>
          <a:bodyPr>
            <a:normAutofit fontScale="77500" lnSpcReduction="20000"/>
          </a:bodyPr>
          <a:lstStyle/>
          <a:p>
            <a:r>
              <a:rPr lang="uk-UA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Ознака скупчення повітря у вигляді </a:t>
            </a:r>
            <a:r>
              <a:rPr lang="uk-UA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серпая</a:t>
            </a:r>
            <a:r>
              <a:rPr lang="uk-UA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що відокремлює стінку порожнини від внутрішньої маси. Ознака вважається характерною для колонізації грибком </a:t>
            </a:r>
            <a:r>
              <a:rPr lang="uk-UA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Aspergillus</a:t>
            </a:r>
            <a:r>
              <a:rPr lang="uk-UA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існуючої раніше порожнин або інфаркту легені при </a:t>
            </a:r>
            <a:r>
              <a:rPr lang="uk-UA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ангіоінвазивній</a:t>
            </a:r>
            <a:r>
              <a:rPr lang="uk-UA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аспергільозній</a:t>
            </a:r>
            <a:r>
              <a:rPr lang="uk-UA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пневмонії. Проте, вона може  зустрітися також в інших умовах, зокрема туберкульозі, </a:t>
            </a:r>
            <a:r>
              <a:rPr lang="uk-UA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гранулематозі</a:t>
            </a:r>
            <a:r>
              <a:rPr lang="uk-UA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Вегенера</a:t>
            </a:r>
            <a:r>
              <a:rPr lang="uk-UA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і раці легені</a:t>
            </a:r>
            <a:endParaRPr lang="ru-RU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 descr="C:\Users\user\Pictures\Повітряний півмісяць.bmp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85860"/>
            <a:ext cx="4572000" cy="4897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2853"/>
            <a:ext cx="7772400" cy="928694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uk-UA" sz="4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Грибковий </a:t>
            </a:r>
            <a:r>
              <a:rPr lang="uk-UA" sz="4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мʼяч</a:t>
            </a:r>
            <a:r>
              <a:rPr lang="uk-UA" sz="4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uk-UA" sz="4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fungus</a:t>
            </a:r>
            <a:r>
              <a:rPr lang="uk-UA" sz="4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4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ball</a:t>
            </a:r>
            <a:r>
              <a:rPr lang="uk-UA" sz="4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  <a:endParaRPr lang="ru-RU" sz="4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1285860"/>
            <a:ext cx="4572000" cy="5286412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ru-RU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Пухлинопод</a:t>
            </a:r>
            <a:r>
              <a:rPr lang="uk-UA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</a:t>
            </a:r>
            <a:r>
              <a:rPr lang="ru-RU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бне</a:t>
            </a: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накопичення</a:t>
            </a: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переплетених</a:t>
            </a: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гиф</a:t>
            </a:r>
            <a:r>
              <a:rPr lang="uk-UA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</a:t>
            </a: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в, </a:t>
            </a:r>
            <a:r>
              <a:rPr lang="ru-RU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найчаст</a:t>
            </a:r>
            <a:r>
              <a:rPr lang="uk-UA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</a:t>
            </a:r>
            <a:r>
              <a:rPr lang="ru-RU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ше</a:t>
            </a: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виду </a:t>
            </a:r>
            <a:r>
              <a:rPr lang="uk-UA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Aspergillus</a:t>
            </a: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</a:t>
            </a:r>
            <a:r>
              <a:rPr lang="ru-RU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скр</a:t>
            </a:r>
            <a:r>
              <a:rPr lang="uk-UA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</a:t>
            </a:r>
            <a:r>
              <a:rPr lang="ru-RU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плених</a:t>
            </a: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слизом</a:t>
            </a: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</a:t>
            </a:r>
            <a:r>
              <a:rPr lang="ru-RU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ф</a:t>
            </a:r>
            <a:r>
              <a:rPr lang="uk-UA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</a:t>
            </a:r>
            <a:r>
              <a:rPr lang="ru-RU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брином</a:t>
            </a: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та </a:t>
            </a:r>
            <a:r>
              <a:rPr lang="ru-RU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кл</a:t>
            </a:r>
            <a:r>
              <a:rPr lang="uk-UA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</a:t>
            </a:r>
            <a:r>
              <a:rPr lang="ru-RU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тинними</a:t>
            </a: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залишками</a:t>
            </a: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</a:t>
            </a:r>
          </a:p>
          <a:p>
            <a:pPr>
              <a:lnSpc>
                <a:spcPct val="90000"/>
              </a:lnSpc>
            </a:pPr>
            <a:r>
              <a:rPr lang="ru-RU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що</a:t>
            </a: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заповнюють</a:t>
            </a: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легенев</a:t>
            </a:r>
            <a:r>
              <a:rPr lang="uk-UA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</a:t>
            </a: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порожнини</a:t>
            </a: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</a:t>
            </a:r>
            <a:r>
              <a:rPr lang="ru-RU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спричинені</a:t>
            </a: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хворобою (</a:t>
            </a:r>
            <a:r>
              <a:rPr lang="ru-RU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наприклад</a:t>
            </a: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саркоїдозом</a:t>
            </a: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). </a:t>
            </a:r>
            <a:r>
              <a:rPr lang="ru-RU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Може</a:t>
            </a: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перем</a:t>
            </a:r>
            <a:r>
              <a:rPr lang="uk-UA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</a:t>
            </a:r>
            <a:r>
              <a:rPr lang="ru-RU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щуватися</a:t>
            </a: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при </a:t>
            </a:r>
            <a:r>
              <a:rPr lang="ru-RU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зм</a:t>
            </a:r>
            <a:r>
              <a:rPr lang="uk-UA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</a:t>
            </a:r>
            <a:r>
              <a:rPr lang="ru-RU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</a:t>
            </a:r>
            <a:r>
              <a:rPr lang="uk-UA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</a:t>
            </a: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хворим</a:t>
            </a: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положення</a:t>
            </a: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 КТ </a:t>
            </a:r>
            <a:r>
              <a:rPr lang="ru-RU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демонструє</a:t>
            </a: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губкопод</a:t>
            </a:r>
            <a:r>
              <a:rPr lang="uk-UA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</a:t>
            </a:r>
            <a:r>
              <a:rPr lang="ru-RU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бний</a:t>
            </a: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рисунок </a:t>
            </a:r>
            <a:r>
              <a:rPr lang="ru-RU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</a:t>
            </a: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осередками</a:t>
            </a: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</a:t>
            </a:r>
            <a:r>
              <a:rPr lang="uk-UA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</a:t>
            </a:r>
            <a:r>
              <a:rPr lang="ru-RU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двищеної</a:t>
            </a: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щільності</a:t>
            </a: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 </a:t>
            </a:r>
            <a:r>
              <a:rPr lang="ru-RU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Синон</a:t>
            </a:r>
            <a:r>
              <a:rPr lang="uk-UA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</a:t>
            </a: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м: </a:t>
            </a:r>
            <a:r>
              <a:rPr lang="ru-RU" sz="24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</a:t>
            </a:r>
            <a:r>
              <a:rPr lang="uk-UA" sz="24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</a:t>
            </a:r>
            <a:r>
              <a:rPr lang="ru-RU" sz="2400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цетома</a:t>
            </a:r>
            <a:endParaRPr lang="ru-RU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 descr="C:\Users\user\Pictures\Повітряний півмісяць.bmp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85860"/>
            <a:ext cx="4572000" cy="4897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57298"/>
            <a:ext cx="7772400" cy="1470025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Arial Cyr" pitchFamily="34" charset="-52"/>
              </a:rPr>
              <a:t>ТОРАКАЛЬНА РАДІОЛОГІЯ</a:t>
            </a:r>
            <a:br>
              <a:rPr lang="uk-UA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2143116"/>
            <a:ext cx="9144000" cy="3143272"/>
          </a:xfrm>
        </p:spPr>
        <p:txBody>
          <a:bodyPr>
            <a:normAutofit/>
          </a:bodyPr>
          <a:lstStyle/>
          <a:p>
            <a:r>
              <a:rPr lang="ru-RU" sz="4400" b="1" dirty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50" endPos="85000" dir="5400000" sy="-100000" algn="bl" rotWithShape="0"/>
                </a:effectLst>
              </a:rPr>
              <a:t>УСТАЛЕНІ ТЕРМІНИ</a:t>
            </a:r>
          </a:p>
          <a:p>
            <a:r>
              <a:rPr lang="ru-RU" sz="3900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Cyr" pitchFamily="34" charset="-52"/>
              </a:rPr>
              <a:t>Радіологічні</a:t>
            </a:r>
            <a:r>
              <a:rPr lang="ru-RU" sz="390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Cyr" pitchFamily="34" charset="-52"/>
              </a:rPr>
              <a:t> </a:t>
            </a:r>
            <a:r>
              <a:rPr lang="ru-RU" sz="3900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Cyr" pitchFamily="34" charset="-52"/>
              </a:rPr>
              <a:t>ознаки</a:t>
            </a:r>
            <a:r>
              <a:rPr lang="ru-RU" sz="390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Cyr" pitchFamily="34" charset="-52"/>
              </a:rPr>
              <a:t> і </a:t>
            </a:r>
            <a:r>
              <a:rPr lang="ru-RU" sz="3900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Cyr" pitchFamily="34" charset="-52"/>
              </a:rPr>
              <a:t>патерни</a:t>
            </a:r>
            <a:endParaRPr lang="ru-RU" sz="390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</a:effectLst>
              <a:latin typeface="Arial Cyr" pitchFamily="34" charset="-52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500694" y="6488692"/>
            <a:ext cx="24595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i="1" dirty="0">
                <a:solidFill>
                  <a:schemeClr val="bg1"/>
                </a:solidFill>
              </a:rPr>
              <a:t>Проф. М. І. Пилипенко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876471" y="3244334"/>
            <a:ext cx="33910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/>
              <a:t>Бісерна перетинка </a:t>
            </a:r>
            <a:r>
              <a:rPr lang="en-US" b="1" dirty="0"/>
              <a:t>{</a:t>
            </a:r>
            <a:r>
              <a:rPr lang="uk-UA" b="1" dirty="0"/>
              <a:t>ознака</a:t>
            </a:r>
            <a:r>
              <a:rPr lang="en-US" b="1" dirty="0"/>
              <a:t>} </a:t>
            </a:r>
            <a:endParaRPr lang="uk-UA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0" y="6143620"/>
            <a:ext cx="9144000" cy="714380"/>
          </a:xfrm>
        </p:spPr>
        <p:txBody>
          <a:bodyPr/>
          <a:lstStyle/>
          <a:p>
            <a:r>
              <a:rPr lang="ru-RU" sz="2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Довгаста</a:t>
            </a: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тонка </a:t>
            </a:r>
            <a:r>
              <a:rPr lang="ru-RU" sz="2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лінійна</a:t>
            </a: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тінь</a:t>
            </a: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м’якотканинної</a:t>
            </a: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щільності</a:t>
            </a: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  <a:endParaRPr lang="uk-UA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uk-UA" dirty="0"/>
          </a:p>
        </p:txBody>
      </p:sp>
      <p:sp>
        <p:nvSpPr>
          <p:cNvPr id="9" name="Rectangle 8"/>
          <p:cNvSpPr/>
          <p:nvPr/>
        </p:nvSpPr>
        <p:spPr>
          <a:xfrm>
            <a:off x="1571604" y="214290"/>
            <a:ext cx="593784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Л</a:t>
            </a:r>
            <a:r>
              <a:rPr lang="en-US" sz="36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ru-RU" sz="36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</a:t>
            </a:r>
            <a:r>
              <a:rPr lang="en-US" sz="36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ru-RU" sz="36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йна</a:t>
            </a:r>
            <a:r>
              <a:rPr lang="ru-RU" sz="3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6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тінь</a:t>
            </a:r>
            <a:r>
              <a:rPr lang="ru-RU" sz="3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en-US" sz="3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linear opacity</a:t>
            </a:r>
            <a:r>
              <a:rPr lang="uk-UA" sz="3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 </a:t>
            </a:r>
          </a:p>
        </p:txBody>
      </p:sp>
      <p:pic>
        <p:nvPicPr>
          <p:cNvPr id="1026" name="Picture 16" descr="Лінійний ателектаз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6" y="928670"/>
            <a:ext cx="5469624" cy="4922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5426356" y="4415861"/>
            <a:ext cx="4315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dirty="0">
                <a:solidFill>
                  <a:srgbClr val="FF0000"/>
                </a:solidFill>
                <a:sym typeface="Symbol"/>
              </a:rPr>
              <a:t></a:t>
            </a:r>
            <a:endParaRPr lang="uk-UA" sz="3200" b="1" dirty="0">
              <a:solidFill>
                <a:srgbClr val="FF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028316" y="4405978"/>
            <a:ext cx="4010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800" b="1" dirty="0">
                <a:solidFill>
                  <a:srgbClr val="FF0000"/>
                </a:solidFill>
                <a:sym typeface="Symbol"/>
              </a:rPr>
              <a:t></a:t>
            </a:r>
            <a:endParaRPr lang="uk-UA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876471" y="3244334"/>
            <a:ext cx="33910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/>
              <a:t>Бісерна перетинка </a:t>
            </a:r>
            <a:r>
              <a:rPr lang="en-US" b="1" dirty="0"/>
              <a:t>{</a:t>
            </a:r>
            <a:r>
              <a:rPr lang="uk-UA" b="1" dirty="0"/>
              <a:t>ознака</a:t>
            </a:r>
            <a:r>
              <a:rPr lang="en-US" b="1" dirty="0"/>
              <a:t>} </a:t>
            </a:r>
            <a:endParaRPr lang="uk-UA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214282" y="4857760"/>
            <a:ext cx="8715436" cy="1752600"/>
          </a:xfrm>
        </p:spPr>
        <p:txBody>
          <a:bodyPr>
            <a:normAutofit fontScale="85000" lnSpcReduction="20000"/>
          </a:bodyPr>
          <a:lstStyle/>
          <a:p>
            <a:r>
              <a:rPr lang="uk-UA" dirty="0">
                <a:solidFill>
                  <a:schemeClr val="bg1"/>
                </a:solidFill>
              </a:rPr>
              <a:t>Будь-яка </a:t>
            </a:r>
            <a:r>
              <a:rPr lang="uk-UA" dirty="0" err="1">
                <a:solidFill>
                  <a:schemeClr val="bg1"/>
                </a:solidFill>
              </a:rPr>
              <a:t>лiнiйна</a:t>
            </a:r>
            <a:r>
              <a:rPr lang="uk-UA" dirty="0">
                <a:solidFill>
                  <a:schemeClr val="bg1"/>
                </a:solidFill>
              </a:rPr>
              <a:t> </a:t>
            </a:r>
            <a:r>
              <a:rPr lang="uk-UA" dirty="0" err="1">
                <a:solidFill>
                  <a:schemeClr val="bg1"/>
                </a:solidFill>
              </a:rPr>
              <a:t>тiнь</a:t>
            </a:r>
            <a:r>
              <a:rPr lang="uk-UA" dirty="0">
                <a:solidFill>
                  <a:schemeClr val="bg1"/>
                </a:solidFill>
              </a:rPr>
              <a:t> завтовшки 1—3 мм, яка </a:t>
            </a:r>
            <a:r>
              <a:rPr lang="uk-UA" dirty="0" err="1">
                <a:solidFill>
                  <a:schemeClr val="bg1"/>
                </a:solidFill>
              </a:rPr>
              <a:t>вiдрiзняється</a:t>
            </a:r>
            <a:r>
              <a:rPr lang="uk-UA" dirty="0">
                <a:solidFill>
                  <a:schemeClr val="bg1"/>
                </a:solidFill>
              </a:rPr>
              <a:t> </a:t>
            </a:r>
            <a:r>
              <a:rPr lang="uk-UA" dirty="0" err="1">
                <a:solidFill>
                  <a:schemeClr val="bg1"/>
                </a:solidFill>
              </a:rPr>
              <a:t>вiд</a:t>
            </a:r>
            <a:r>
              <a:rPr lang="uk-UA" dirty="0">
                <a:solidFill>
                  <a:schemeClr val="bg1"/>
                </a:solidFill>
              </a:rPr>
              <a:t> </a:t>
            </a:r>
            <a:r>
              <a:rPr lang="uk-UA" dirty="0" err="1">
                <a:solidFill>
                  <a:schemeClr val="bg1"/>
                </a:solidFill>
              </a:rPr>
              <a:t>мiждолькових</a:t>
            </a:r>
            <a:r>
              <a:rPr lang="uk-UA" dirty="0">
                <a:solidFill>
                  <a:schemeClr val="bg1"/>
                </a:solidFill>
              </a:rPr>
              <a:t> перегородок, </a:t>
            </a:r>
            <a:r>
              <a:rPr lang="uk-UA" dirty="0" err="1">
                <a:solidFill>
                  <a:schemeClr val="bg1"/>
                </a:solidFill>
              </a:rPr>
              <a:t>бронхо-васкулярних</a:t>
            </a:r>
            <a:r>
              <a:rPr lang="uk-UA" dirty="0">
                <a:solidFill>
                  <a:schemeClr val="bg1"/>
                </a:solidFill>
              </a:rPr>
              <a:t> </a:t>
            </a:r>
            <a:r>
              <a:rPr lang="uk-UA" dirty="0" err="1">
                <a:solidFill>
                  <a:schemeClr val="bg1"/>
                </a:solidFill>
              </a:rPr>
              <a:t>тяжiв</a:t>
            </a:r>
            <a:r>
              <a:rPr lang="uk-UA" dirty="0">
                <a:solidFill>
                  <a:schemeClr val="bg1"/>
                </a:solidFill>
              </a:rPr>
              <a:t> i вузлових </a:t>
            </a:r>
            <a:r>
              <a:rPr lang="uk-UA" dirty="0" err="1">
                <a:solidFill>
                  <a:schemeClr val="bg1"/>
                </a:solidFill>
              </a:rPr>
              <a:t>тiней</a:t>
            </a:r>
            <a:r>
              <a:rPr lang="uk-UA" dirty="0">
                <a:solidFill>
                  <a:schemeClr val="bg1"/>
                </a:solidFill>
              </a:rPr>
              <a:t>. Може бути </a:t>
            </a:r>
            <a:r>
              <a:rPr lang="uk-UA" dirty="0" err="1">
                <a:solidFill>
                  <a:schemeClr val="bg1"/>
                </a:solidFill>
              </a:rPr>
              <a:t>iнтралобулярною</a:t>
            </a:r>
            <a:r>
              <a:rPr lang="uk-UA" dirty="0">
                <a:solidFill>
                  <a:schemeClr val="bg1"/>
                </a:solidFill>
              </a:rPr>
              <a:t> або охоплювати </a:t>
            </a:r>
            <a:r>
              <a:rPr lang="uk-UA" dirty="0" err="1">
                <a:solidFill>
                  <a:schemeClr val="bg1"/>
                </a:solidFill>
              </a:rPr>
              <a:t>кiлька</a:t>
            </a:r>
            <a:r>
              <a:rPr lang="uk-UA" dirty="0">
                <a:solidFill>
                  <a:schemeClr val="bg1"/>
                </a:solidFill>
              </a:rPr>
              <a:t> </a:t>
            </a:r>
            <a:r>
              <a:rPr lang="uk-UA" dirty="0" err="1">
                <a:solidFill>
                  <a:schemeClr val="bg1"/>
                </a:solidFill>
              </a:rPr>
              <a:t>сусiднiх</a:t>
            </a:r>
            <a:r>
              <a:rPr lang="uk-UA" dirty="0">
                <a:solidFill>
                  <a:schemeClr val="bg1"/>
                </a:solidFill>
              </a:rPr>
              <a:t> вторинних часточок.</a:t>
            </a: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Нерегулярне </a:t>
            </a:r>
            <a:r>
              <a:rPr lang="uk-UA" sz="32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лiнiйне</a:t>
            </a:r>
            <a:r>
              <a:rPr lang="uk-UA" sz="3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затемнення </a:t>
            </a:r>
          </a:p>
          <a:p>
            <a:pPr algn="ctr"/>
            <a:r>
              <a:rPr lang="uk-UA" sz="3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uk-UA" sz="32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irregular</a:t>
            </a:r>
            <a:r>
              <a:rPr lang="uk-UA" sz="3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32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linear</a:t>
            </a:r>
            <a:r>
              <a:rPr lang="uk-UA" sz="3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32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opacity</a:t>
            </a:r>
            <a:r>
              <a:rPr lang="uk-UA" sz="3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1071546"/>
            <a:ext cx="4852867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3643306" y="2500306"/>
            <a:ext cx="4010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800" b="1" dirty="0">
                <a:solidFill>
                  <a:srgbClr val="FF0000"/>
                </a:solidFill>
                <a:sym typeface="Symbol"/>
              </a:rPr>
              <a:t></a:t>
            </a:r>
            <a:endParaRPr lang="uk-UA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876471" y="3244334"/>
            <a:ext cx="33910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/>
              <a:t>Бісерна перетинка </a:t>
            </a:r>
            <a:r>
              <a:rPr lang="en-US" b="1" dirty="0"/>
              <a:t>{</a:t>
            </a:r>
            <a:r>
              <a:rPr lang="uk-UA" b="1" dirty="0"/>
              <a:t>ознака</a:t>
            </a:r>
            <a:r>
              <a:rPr lang="en-US" b="1" dirty="0"/>
              <a:t>} </a:t>
            </a:r>
            <a:endParaRPr lang="uk-UA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4286248" y="1000108"/>
            <a:ext cx="4643470" cy="5610252"/>
          </a:xfrm>
        </p:spPr>
        <p:txBody>
          <a:bodyPr>
            <a:normAutofit fontScale="85000" lnSpcReduction="20000"/>
          </a:bodyPr>
          <a:lstStyle/>
          <a:p>
            <a:r>
              <a:rPr lang="uk-UA" dirty="0">
                <a:solidFill>
                  <a:schemeClr val="bg1"/>
                </a:solidFill>
              </a:rPr>
              <a:t>Паренхімна стрічка являє собою лінійну тінь 1-3 мм товщини і до 5 см в довжину, що поширюється на вісцеральну плевру (яка часто потовщена і може бути втягнута в місці контакту). </a:t>
            </a:r>
            <a:r>
              <a:rPr lang="uk-UA" dirty="0" err="1">
                <a:solidFill>
                  <a:schemeClr val="bg1"/>
                </a:solidFill>
              </a:rPr>
              <a:t>ВІідображає</a:t>
            </a:r>
            <a:r>
              <a:rPr lang="uk-UA" dirty="0">
                <a:solidFill>
                  <a:schemeClr val="bg1"/>
                </a:solidFill>
              </a:rPr>
              <a:t> </a:t>
            </a:r>
            <a:r>
              <a:rPr lang="uk-UA" dirty="0" err="1">
                <a:solidFill>
                  <a:schemeClr val="bg1"/>
                </a:solidFill>
              </a:rPr>
              <a:t>плевро-паренхімальний</a:t>
            </a:r>
            <a:r>
              <a:rPr lang="uk-UA" dirty="0">
                <a:solidFill>
                  <a:schemeClr val="bg1"/>
                </a:solidFill>
              </a:rPr>
              <a:t> фіброз і пов'язана із спотворенням архітектури легені. </a:t>
            </a:r>
            <a:r>
              <a:rPr lang="uk-UA" dirty="0" err="1">
                <a:solidFill>
                  <a:schemeClr val="bg1"/>
                </a:solidFill>
              </a:rPr>
              <a:t>Паренхімальні</a:t>
            </a:r>
            <a:r>
              <a:rPr lang="uk-UA" dirty="0">
                <a:solidFill>
                  <a:schemeClr val="bg1"/>
                </a:solidFill>
              </a:rPr>
              <a:t> стрічки найчастіше зустрічаються у осіб, які контактували з  азбестом</a:t>
            </a: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Паренхімна стрічка (</a:t>
            </a:r>
            <a:r>
              <a:rPr lang="uk-UA" sz="36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parenchymal</a:t>
            </a:r>
            <a:r>
              <a:rPr lang="uk-UA" sz="3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36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band</a:t>
            </a:r>
            <a:r>
              <a:rPr lang="uk-UA" sz="3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</a:p>
        </p:txBody>
      </p:sp>
      <p:pic>
        <p:nvPicPr>
          <p:cNvPr id="2050" name="Picture 2" descr="паренхімальна стріч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642918"/>
            <a:ext cx="3857652" cy="5709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876471" y="3244334"/>
            <a:ext cx="33910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/>
              <a:t>Бісерна перетинка </a:t>
            </a:r>
            <a:r>
              <a:rPr lang="en-US" b="1" dirty="0"/>
              <a:t>{</a:t>
            </a:r>
            <a:r>
              <a:rPr lang="uk-UA" b="1" dirty="0"/>
              <a:t>ознака</a:t>
            </a:r>
            <a:r>
              <a:rPr lang="en-US" b="1" dirty="0"/>
              <a:t>} </a:t>
            </a:r>
            <a:endParaRPr lang="uk-UA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285720" y="4143380"/>
            <a:ext cx="8572560" cy="2071702"/>
          </a:xfrm>
        </p:spPr>
        <p:txBody>
          <a:bodyPr>
            <a:noAutofit/>
          </a:bodyPr>
          <a:lstStyle/>
          <a:p>
            <a:pPr>
              <a:lnSpc>
                <a:spcPts val="2400"/>
              </a:lnSpc>
              <a:spcBef>
                <a:spcPts val="0"/>
              </a:spcBef>
            </a:pP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Ця знахідка має вигляд тонких криволінійних тіней, 1-3 мм в товщину, що лежать менш ніж в 1 см від плеври паралельно її поверхні. Відображають ателектаз нормальної легені, якщо розташовані в з </a:t>
            </a:r>
            <a:r>
              <a:rPr lang="uk-UA" sz="2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задньо-верхній</a:t>
            </a: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частині в положенні лежачи на спині і зникають на </a:t>
            </a:r>
            <a:r>
              <a:rPr lang="uk-UA" sz="2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КТ</a:t>
            </a: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в положенні пронації. Можуть зустрічатися також у пацієнтів з набряком легенів або фіброзу. Хоча описана в контексті </a:t>
            </a:r>
            <a:r>
              <a:rPr lang="uk-UA" sz="2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азбестозу</a:t>
            </a: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ця знахідка не є специфічною для нього.</a:t>
            </a: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6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Субплевральні</a:t>
            </a:r>
            <a:r>
              <a:rPr lang="uk-UA" sz="3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криволінійні тіні (</a:t>
            </a:r>
            <a:r>
              <a:rPr lang="uk-UA" sz="36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subpleural</a:t>
            </a:r>
            <a:r>
              <a:rPr lang="uk-UA" sz="3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36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curvilinear</a:t>
            </a:r>
            <a:r>
              <a:rPr lang="uk-UA" sz="3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36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line</a:t>
            </a:r>
            <a:r>
              <a:rPr lang="uk-UA" sz="3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 </a:t>
            </a:r>
          </a:p>
        </p:txBody>
      </p:sp>
      <p:pic>
        <p:nvPicPr>
          <p:cNvPr id="8194" name="Picture 2" descr="субплевралні криволін тіні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9311" y="1362076"/>
            <a:ext cx="8827187" cy="2709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user\Pictures\Ознака бісерна перетинка.bmp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0"/>
            <a:ext cx="5715040" cy="4929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2876471" y="3244334"/>
            <a:ext cx="33910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/>
              <a:t>Бісерна перетинка </a:t>
            </a:r>
            <a:r>
              <a:rPr lang="en-US" b="1" dirty="0"/>
              <a:t>{</a:t>
            </a:r>
            <a:r>
              <a:rPr lang="uk-UA" b="1" dirty="0"/>
              <a:t>ознака</a:t>
            </a:r>
            <a:r>
              <a:rPr lang="en-US" b="1" dirty="0"/>
              <a:t>} </a:t>
            </a:r>
            <a:endParaRPr lang="uk-U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0"/>
            <a:ext cx="6400800" cy="1071546"/>
          </a:xfrm>
        </p:spPr>
        <p:txBody>
          <a:bodyPr>
            <a:noAutofit/>
          </a:bodyPr>
          <a:lstStyle/>
          <a:p>
            <a:pPr>
              <a:lnSpc>
                <a:spcPts val="3000"/>
              </a:lnSpc>
            </a:pPr>
            <a:r>
              <a:rPr lang="uk-UA" b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</a:rPr>
              <a:t>Ознака нитка перлів</a:t>
            </a:r>
          </a:p>
          <a:p>
            <a:pPr>
              <a:lnSpc>
                <a:spcPts val="3000"/>
              </a:lnSpc>
            </a:pPr>
            <a:r>
              <a:rPr lang="uk-UA" b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</a:rPr>
              <a:t>(</a:t>
            </a:r>
            <a:r>
              <a:rPr lang="en-US" b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</a:rPr>
              <a:t>string of pearls sign</a:t>
            </a:r>
            <a:r>
              <a:rPr lang="uk-UA" b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</a:rPr>
              <a:t>)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85720" y="4929198"/>
            <a:ext cx="850112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КТ-ознака</a:t>
            </a:r>
            <a:r>
              <a:rPr lang="uk-UA" sz="28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Складається з нерегулярних потовщень </a:t>
            </a:r>
            <a:r>
              <a:rPr lang="uk-UA" sz="28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міждолькових</a:t>
            </a:r>
            <a:r>
              <a:rPr lang="uk-UA" sz="28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перетинок у вигляді </a:t>
            </a:r>
            <a:r>
              <a:rPr lang="uk-UA" sz="28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вузликів-</a:t>
            </a:r>
            <a:r>
              <a:rPr lang="uk-UA" sz="28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кульок . Часто спостерігається при </a:t>
            </a:r>
            <a:r>
              <a:rPr lang="uk-UA" sz="28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лімфангітному</a:t>
            </a:r>
            <a:r>
              <a:rPr lang="uk-UA" sz="28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поширенні раку і рідше при </a:t>
            </a:r>
            <a:r>
              <a:rPr lang="uk-UA" sz="28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саркоїдозі</a:t>
            </a:r>
            <a:r>
              <a:rPr lang="uk-UA" sz="28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876471" y="3244334"/>
            <a:ext cx="33910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/>
              <a:t>Бісерна перетинка </a:t>
            </a:r>
            <a:r>
              <a:rPr lang="en-US" b="1" dirty="0"/>
              <a:t>{</a:t>
            </a:r>
            <a:r>
              <a:rPr lang="uk-UA" b="1" dirty="0"/>
              <a:t>ознака</a:t>
            </a:r>
            <a:r>
              <a:rPr lang="en-US" b="1" dirty="0"/>
              <a:t>} </a:t>
            </a:r>
            <a:endParaRPr lang="uk-U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0"/>
            <a:ext cx="6400800" cy="1071546"/>
          </a:xfrm>
        </p:spPr>
        <p:txBody>
          <a:bodyPr>
            <a:noAutofit/>
          </a:bodyPr>
          <a:lstStyle/>
          <a:p>
            <a:pPr>
              <a:lnSpc>
                <a:spcPts val="3000"/>
              </a:lnSpc>
            </a:pPr>
            <a:r>
              <a:rPr lang="uk-UA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</a:rPr>
              <a:t>Ознака нитка перлів</a:t>
            </a:r>
          </a:p>
          <a:p>
            <a:pPr>
              <a:lnSpc>
                <a:spcPts val="3000"/>
              </a:lnSpc>
            </a:pPr>
            <a:r>
              <a:rPr lang="uk-UA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</a:rPr>
              <a:t>(</a:t>
            </a:r>
            <a:r>
              <a:rPr lang="en-US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</a:rPr>
              <a:t>string of pearls sign</a:t>
            </a:r>
            <a:r>
              <a:rPr lang="uk-UA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</a:rPr>
              <a:t>)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21439" y="5072896"/>
            <a:ext cx="8501122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КТ хворого </a:t>
            </a:r>
            <a:r>
              <a:rPr lang="ru-RU" sz="22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</a:t>
            </a:r>
            <a:r>
              <a:rPr lang="ru-RU" sz="22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кістозним</a:t>
            </a:r>
            <a:r>
              <a:rPr lang="ru-RU" sz="22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фіброзом</a:t>
            </a:r>
            <a:r>
              <a:rPr lang="ru-RU" sz="22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показує</a:t>
            </a:r>
            <a:r>
              <a:rPr lang="ru-RU" sz="22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бронхоектатичний</a:t>
            </a:r>
            <a:r>
              <a:rPr lang="ru-RU" sz="22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характер </a:t>
            </a:r>
            <a:r>
              <a:rPr lang="ru-RU" sz="22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кістозних</a:t>
            </a:r>
            <a:r>
              <a:rPr lang="ru-RU" sz="22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просторів</a:t>
            </a:r>
            <a:r>
              <a:rPr lang="ru-RU" sz="22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</a:t>
            </a:r>
            <a:r>
              <a:rPr lang="ru-RU" sz="22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визнаний</a:t>
            </a:r>
            <a:r>
              <a:rPr lang="ru-RU" sz="22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за </a:t>
            </a:r>
            <a:r>
              <a:rPr lang="ru-RU" sz="22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їх</a:t>
            </a:r>
            <a:r>
              <a:rPr lang="ru-RU" sz="22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чіткими</a:t>
            </a:r>
            <a:r>
              <a:rPr lang="ru-RU" sz="22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стінками</a:t>
            </a:r>
            <a:r>
              <a:rPr lang="ru-RU" sz="22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і</a:t>
            </a:r>
            <a:r>
              <a:rPr lang="ru-RU" sz="22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зв'язком</a:t>
            </a:r>
            <a:r>
              <a:rPr lang="ru-RU" sz="22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</a:t>
            </a:r>
            <a:r>
              <a:rPr lang="ru-RU" sz="22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проксимальними</a:t>
            </a:r>
            <a:r>
              <a:rPr lang="ru-RU" sz="22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розширеними</a:t>
            </a:r>
            <a:r>
              <a:rPr lang="ru-RU" sz="22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бронхами. </a:t>
            </a:r>
          </a:p>
          <a:p>
            <a:pPr algn="ctr"/>
            <a:r>
              <a:rPr lang="ru-RU" sz="22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Бронх, </a:t>
            </a:r>
            <a:r>
              <a:rPr lang="ru-RU" sz="22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розташований</a:t>
            </a:r>
            <a:r>
              <a:rPr lang="ru-RU" sz="22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в </a:t>
            </a:r>
            <a:r>
              <a:rPr lang="ru-RU" sz="22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площині</a:t>
            </a:r>
            <a:r>
              <a:rPr lang="ru-RU" sz="22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сканування</a:t>
            </a:r>
            <a:r>
              <a:rPr lang="ru-RU" sz="22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</a:t>
            </a:r>
            <a:r>
              <a:rPr lang="ru-RU" sz="22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показує</a:t>
            </a:r>
            <a:r>
              <a:rPr lang="ru-RU" sz="22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ознаку</a:t>
            </a:r>
            <a:r>
              <a:rPr lang="ru-RU" sz="22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200" i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рядок </a:t>
            </a:r>
            <a:r>
              <a:rPr lang="uk-UA" sz="2200" i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перлин</a:t>
            </a:r>
            <a:r>
              <a:rPr lang="en-US" sz="2200" i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</a:t>
            </a:r>
            <a:r>
              <a:rPr lang="ru-RU" sz="22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стрілки</a:t>
            </a:r>
            <a:r>
              <a:rPr lang="ru-RU" sz="22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34795" y="928670"/>
            <a:ext cx="5694725" cy="3927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57686" y="1071546"/>
            <a:ext cx="4572032" cy="5214974"/>
          </a:xfrm>
        </p:spPr>
        <p:txBody>
          <a:bodyPr>
            <a:noAutofit/>
          </a:bodyPr>
          <a:lstStyle/>
          <a:p>
            <a:pPr>
              <a:lnSpc>
                <a:spcPts val="2200"/>
              </a:lnSpc>
            </a:pPr>
            <a:r>
              <a:rPr lang="uk-UA" sz="2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Ця знахідка складається з кільцеподібної тіні, яка відображає </a:t>
            </a:r>
            <a:r>
              <a:rPr lang="uk-UA" sz="22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ділатований</a:t>
            </a:r>
            <a:r>
              <a:rPr lang="uk-UA" sz="2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бронх </a:t>
            </a:r>
          </a:p>
          <a:p>
            <a:pPr>
              <a:lnSpc>
                <a:spcPts val="2200"/>
              </a:lnSpc>
            </a:pPr>
            <a:r>
              <a:rPr lang="uk-UA" sz="2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 поперечному зрізі, і меншої прилеглої тіні, що представляє його легеневу артерію, </a:t>
            </a:r>
          </a:p>
          <a:p>
            <a:pPr>
              <a:lnSpc>
                <a:spcPts val="2200"/>
              </a:lnSpc>
            </a:pPr>
            <a:r>
              <a:rPr lang="uk-UA" sz="2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з комбінацією, що нагадує перстень з печаткою (або перлиною). Це основна </a:t>
            </a:r>
            <a:r>
              <a:rPr lang="uk-UA" sz="22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КТ-ознака</a:t>
            </a:r>
            <a:r>
              <a:rPr lang="uk-UA" sz="2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2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бронхоектазів</a:t>
            </a:r>
            <a:r>
              <a:rPr lang="uk-UA" sz="2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Ознака перстень може також виявлятися при </a:t>
            </a:r>
            <a:r>
              <a:rPr lang="uk-UA" sz="22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захворюванях</a:t>
            </a:r>
            <a:r>
              <a:rPr lang="uk-UA" sz="2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що характеризуються аномально зниженим легеневим артеріальним </a:t>
            </a:r>
            <a:r>
              <a:rPr lang="uk-UA" sz="22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кровотоком</a:t>
            </a:r>
            <a:r>
              <a:rPr lang="uk-UA" sz="2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(наприклад, проксимальне переривання легеневої артерії або хронічна </a:t>
            </a:r>
            <a:r>
              <a:rPr lang="uk-UA" sz="22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тромбоемболія</a:t>
            </a:r>
            <a:r>
              <a:rPr lang="uk-UA" sz="2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). </a:t>
            </a:r>
            <a:endParaRPr lang="ru-RU" sz="2200" dirty="0">
              <a:ln>
                <a:solidFill>
                  <a:srgbClr val="FFFF0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142876"/>
            <a:ext cx="7929618" cy="500042"/>
          </a:xfrm>
        </p:spPr>
        <p:txBody>
          <a:bodyPr>
            <a:noAutofit/>
          </a:bodyPr>
          <a:lstStyle/>
          <a:p>
            <a:r>
              <a:rPr lang="uk-UA" sz="3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Ознака перстень (</a:t>
            </a:r>
            <a:r>
              <a:rPr lang="uk-UA" sz="36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signet</a:t>
            </a:r>
            <a:r>
              <a:rPr lang="uk-UA" sz="3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36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ring</a:t>
            </a:r>
            <a:r>
              <a:rPr lang="uk-UA" sz="3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36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sign</a:t>
            </a:r>
            <a:r>
              <a:rPr lang="uk-UA" sz="3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  <a:endParaRPr lang="ru-RU" sz="3600" dirty="0">
              <a:ln>
                <a:solidFill>
                  <a:srgbClr val="FFFF0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6" name="Picture 2" descr="ознака перстен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3" y="1553010"/>
            <a:ext cx="4143404" cy="4447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86380" y="1142984"/>
            <a:ext cx="3643338" cy="4786346"/>
          </a:xfrm>
        </p:spPr>
        <p:txBody>
          <a:bodyPr>
            <a:normAutofit lnSpcReduction="10000"/>
          </a:bodyPr>
          <a:lstStyle/>
          <a:p>
            <a:r>
              <a:rPr lang="uk-UA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На </a:t>
            </a:r>
            <a:r>
              <a:rPr lang="uk-UA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КТ</a:t>
            </a:r>
            <a:r>
              <a:rPr lang="uk-UA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ореол – </a:t>
            </a:r>
          </a:p>
          <a:p>
            <a:r>
              <a:rPr lang="uk-UA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це затемнення матове скло навколо вузлика або маси. Ознака крововиливу навколо фокуса запалення. Ознака неспецифічна </a:t>
            </a:r>
            <a:endParaRPr lang="ru-RU" dirty="0">
              <a:ln>
                <a:solidFill>
                  <a:srgbClr val="FFFF0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endParaRPr lang="ru-RU" dirty="0">
              <a:ln>
                <a:solidFill>
                  <a:srgbClr val="FFFF0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C:\Users\user\Pictures\Ознака гало.bmp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71571"/>
            <a:ext cx="5286412" cy="5143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00364" y="142876"/>
            <a:ext cx="3071834" cy="500042"/>
          </a:xfrm>
        </p:spPr>
        <p:txBody>
          <a:bodyPr>
            <a:noAutofit/>
          </a:bodyPr>
          <a:lstStyle/>
          <a:p>
            <a:r>
              <a:rPr lang="uk-UA" sz="36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Гало </a:t>
            </a:r>
            <a:r>
              <a:rPr lang="en-US" sz="36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(halo)</a:t>
            </a:r>
            <a:endParaRPr lang="ru-RU" sz="3600" dirty="0">
              <a:ln>
                <a:solidFill>
                  <a:srgbClr val="FFFF0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4282" y="5286388"/>
            <a:ext cx="8715436" cy="1428760"/>
          </a:xfrm>
        </p:spPr>
        <p:txBody>
          <a:bodyPr>
            <a:normAutofit fontScale="92500" lnSpcReduction="20000"/>
          </a:bodyPr>
          <a:lstStyle/>
          <a:p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Округлі осередки затемнення матового скла в оточенні більш-менш повного кільця консолідації. Ознака характерна для </a:t>
            </a:r>
            <a:r>
              <a:rPr lang="uk-UA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криптогенної</a:t>
            </a: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організивної</a:t>
            </a: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пневмонії та </a:t>
            </a:r>
            <a:r>
              <a:rPr lang="uk-UA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паракокцидіомікозу</a:t>
            </a: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</a:t>
            </a:r>
          </a:p>
          <a:p>
            <a:endParaRPr lang="ru-RU" dirty="0">
              <a:ln>
                <a:solidFill>
                  <a:srgbClr val="FFFF0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71504"/>
          </a:xfrm>
        </p:spPr>
        <p:txBody>
          <a:bodyPr>
            <a:noAutofit/>
          </a:bodyPr>
          <a:lstStyle/>
          <a:p>
            <a:pPr lvl="0">
              <a:lnSpc>
                <a:spcPts val="3300"/>
              </a:lnSpc>
            </a:pPr>
            <a:r>
              <a:rPr lang="uk-UA" sz="3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Ознака </a:t>
            </a:r>
            <a:r>
              <a:rPr lang="uk-UA" sz="32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ревертоване</a:t>
            </a:r>
            <a:r>
              <a:rPr lang="uk-UA" sz="3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гало (</a:t>
            </a:r>
            <a:r>
              <a:rPr lang="uk-UA" sz="32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reversed</a:t>
            </a:r>
            <a:r>
              <a:rPr lang="uk-UA" sz="3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32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halo</a:t>
            </a:r>
            <a:r>
              <a:rPr lang="uk-UA" sz="3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32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sign</a:t>
            </a:r>
            <a:r>
              <a:rPr lang="uk-UA" sz="3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</a:p>
        </p:txBody>
      </p:sp>
      <p:pic>
        <p:nvPicPr>
          <p:cNvPr id="5122" name="Picture 2" descr="ревертована ознака гал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6585" y="714356"/>
            <a:ext cx="6076726" cy="4500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282" y="142876"/>
            <a:ext cx="8643998" cy="928670"/>
          </a:xfrm>
        </p:spPr>
        <p:txBody>
          <a:bodyPr>
            <a:noAutofit/>
          </a:bodyPr>
          <a:lstStyle/>
          <a:p>
            <a:r>
              <a:rPr lang="uk-UA" sz="36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Міліарний </a:t>
            </a:r>
            <a:r>
              <a:rPr lang="uk-UA" sz="3600" b="1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патерн</a:t>
            </a:r>
            <a:r>
              <a:rPr lang="uk-UA" sz="36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</a:t>
            </a:r>
            <a:r>
              <a:rPr lang="uk-UA" sz="3600" b="1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miliary</a:t>
            </a:r>
            <a:r>
              <a:rPr lang="uk-UA" sz="36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3600" b="1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pattern</a:t>
            </a:r>
            <a:r>
              <a:rPr lang="uk-UA" sz="36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ru-RU" sz="3600" dirty="0">
              <a:ln>
                <a:solidFill>
                  <a:srgbClr val="FFFF0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0" y="5529250"/>
            <a:ext cx="9144000" cy="900146"/>
          </a:xfrm>
        </p:spPr>
        <p:txBody>
          <a:bodyPr>
            <a:noAutofit/>
          </a:bodyPr>
          <a:lstStyle/>
          <a:p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</a:p>
          <a:p>
            <a:endParaRPr lang="uk-UA" sz="2200" dirty="0"/>
          </a:p>
        </p:txBody>
      </p:sp>
      <p:pic>
        <p:nvPicPr>
          <p:cNvPr id="5" name="Picture 4" descr="C:\Users\user\Pictures\міліарний патерн.bmp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06" y="1285860"/>
            <a:ext cx="4500594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4572000" y="1214422"/>
            <a:ext cx="45720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uk-UA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На знімках і </a:t>
            </a:r>
            <a:r>
              <a:rPr lang="uk-UA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КТ-сканах</a:t>
            </a:r>
            <a:r>
              <a:rPr lang="uk-UA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міліарний рисунок складається з рясних крихітних, дискретних, округлих легеневих затемнень &lt;= 3 мм в діаметрі, зазвичай, однорідних за розміром і </a:t>
            </a:r>
            <a:r>
              <a:rPr lang="uk-UA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дифузно</a:t>
            </a:r>
            <a:r>
              <a:rPr lang="uk-UA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розподілених </a:t>
            </a:r>
          </a:p>
          <a:p>
            <a:pPr algn="ctr">
              <a:lnSpc>
                <a:spcPct val="90000"/>
              </a:lnSpc>
            </a:pPr>
            <a:r>
              <a:rPr lang="uk-UA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 легеням. Ця картина є проявом гематогенного поширення туберкульозу чи метастазів. </a:t>
            </a:r>
            <a:r>
              <a:rPr lang="uk-UA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КТ</a:t>
            </a:r>
            <a:r>
              <a:rPr lang="uk-UA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високого розрізнення виявляє широке поширення випадково розподілених </a:t>
            </a:r>
            <a:r>
              <a:rPr lang="uk-UA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мікровузликів</a:t>
            </a:r>
            <a:r>
              <a:rPr lang="uk-UA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962548"/>
            <a:ext cx="9144000" cy="1752600"/>
          </a:xfrm>
        </p:spPr>
        <p:txBody>
          <a:bodyPr>
            <a:normAutofit fontScale="92500" lnSpcReduction="10000"/>
          </a:bodyPr>
          <a:lstStyle/>
          <a:p>
            <a:r>
              <a:rPr lang="uk-UA" dirty="0" err="1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Каптуроподібне</a:t>
            </a:r>
            <a:r>
              <a:rPr lang="uk-UA" dirty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ураження на верхівці легені, зумовлене легеневим і плевральним фіброзом або, можливо, хронічною ішемією, котра призводить до </a:t>
            </a:r>
            <a:r>
              <a:rPr lang="uk-UA" dirty="0" err="1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гіалінізації</a:t>
            </a:r>
            <a:r>
              <a:rPr lang="uk-UA" dirty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вісцеральної плеври</a:t>
            </a:r>
            <a:r>
              <a:rPr lang="uk-UA" dirty="0">
                <a:solidFill>
                  <a:srgbClr val="FF0000"/>
                </a:solidFill>
              </a:rPr>
              <a:t>. 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Picture 3" descr="C:\Users\user\Pictures\Верхівкова кришка.bmp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0"/>
            <a:ext cx="6000792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7290" y="0"/>
            <a:ext cx="6072230" cy="714356"/>
          </a:xfrm>
        </p:spPr>
        <p:txBody>
          <a:bodyPr>
            <a:normAutofit fontScale="90000"/>
          </a:bodyPr>
          <a:lstStyle/>
          <a:p>
            <a:pPr algn="l"/>
            <a:r>
              <a:rPr lang="uk-UA" sz="3600" b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Апікальна кришка </a:t>
            </a:r>
            <a:r>
              <a:rPr lang="en-US" sz="3600" b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(apical cap)</a:t>
            </a:r>
            <a:endParaRPr lang="ru-RU" sz="3600" dirty="0">
              <a:ln>
                <a:solidFill>
                  <a:srgbClr val="FFFF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282" y="142876"/>
            <a:ext cx="8643998" cy="928670"/>
          </a:xfrm>
        </p:spPr>
        <p:txBody>
          <a:bodyPr>
            <a:noAutofit/>
          </a:bodyPr>
          <a:lstStyle/>
          <a:p>
            <a:r>
              <a:rPr lang="uk-UA" sz="36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</a:rPr>
              <a:t>Вузлуватий </a:t>
            </a:r>
            <a:r>
              <a:rPr lang="uk-UA" sz="3600" b="1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</a:rPr>
              <a:t>патерн</a:t>
            </a:r>
            <a:r>
              <a:rPr lang="uk-UA" sz="36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</a:rPr>
              <a:t> (</a:t>
            </a:r>
            <a:r>
              <a:rPr lang="uk-UA" sz="3600" b="1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</a:rPr>
              <a:t>nodular</a:t>
            </a:r>
            <a:r>
              <a:rPr lang="uk-UA" sz="36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</a:rPr>
              <a:t> </a:t>
            </a:r>
            <a:r>
              <a:rPr lang="uk-UA" sz="3600" b="1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</a:rPr>
              <a:t>pattern</a:t>
            </a:r>
            <a:r>
              <a:rPr lang="uk-UA" sz="36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</a:rPr>
              <a:t>)</a:t>
            </a:r>
            <a:endParaRPr lang="ru-RU" sz="3600" dirty="0">
              <a:ln>
                <a:solidFill>
                  <a:srgbClr val="FFFF0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6" descr="F:\КАФЕДРА\ЛЕКЦІЇ\04 Майстерня\03 В роботі\Торакльна радіологія\Глоссар Торак радиол\Рисунки\вузловий патерн.bmp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214422"/>
            <a:ext cx="4643438" cy="5018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4643438" y="1214422"/>
            <a:ext cx="4286248" cy="51337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Вузловий </a:t>
            </a:r>
            <a:r>
              <a:rPr lang="uk-UA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патерн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-- наявність на знімку в легенях численних дрібних дискретних вузликів розміром </a:t>
            </a:r>
          </a:p>
          <a:p>
            <a:pPr algn="ctr">
              <a:lnSpc>
                <a:spcPct val="90000"/>
              </a:lnSpc>
            </a:pP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від 2 до 10 мм. Розподіл вузликів нерівномірний. </a:t>
            </a:r>
          </a:p>
          <a:p>
            <a:pPr algn="ctr">
              <a:lnSpc>
                <a:spcPct val="90000"/>
              </a:lnSpc>
            </a:pP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На </a:t>
            </a:r>
            <a:r>
              <a:rPr lang="uk-UA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КТ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uk-UA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патерн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класифікується як </a:t>
            </a:r>
          </a:p>
          <a:p>
            <a:pPr algn="ctr">
              <a:lnSpc>
                <a:spcPct val="90000"/>
              </a:lnSpc>
            </a:pP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один з трьох розподілів: </a:t>
            </a:r>
          </a:p>
          <a:p>
            <a:pPr algn="ctr">
              <a:lnSpc>
                <a:spcPct val="90000"/>
              </a:lnSpc>
            </a:pPr>
            <a:r>
              <a:rPr lang="uk-UA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©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uk-UA" sz="2800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центролобулярний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</a:t>
            </a:r>
          </a:p>
          <a:p>
            <a:pPr algn="ctr">
              <a:lnSpc>
                <a:spcPct val="90000"/>
              </a:lnSpc>
            </a:pPr>
            <a:r>
              <a:rPr lang="uk-UA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©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uk-UA" sz="28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лімфатичний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та </a:t>
            </a:r>
          </a:p>
          <a:p>
            <a:pPr algn="ctr">
              <a:lnSpc>
                <a:spcPct val="90000"/>
              </a:lnSpc>
            </a:pPr>
            <a:r>
              <a:rPr lang="uk-UA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©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в</a:t>
            </a:r>
            <a:r>
              <a:rPr lang="uk-UA" sz="28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ипадковий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  <a:endParaRPr lang="uk-UA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86314" y="1214422"/>
            <a:ext cx="4357686" cy="5143536"/>
          </a:xfrm>
        </p:spPr>
        <p:txBody>
          <a:bodyPr>
            <a:normAutofit/>
          </a:bodyPr>
          <a:lstStyle/>
          <a:p>
            <a:r>
              <a:rPr lang="uk-UA" sz="2800" dirty="0">
                <a:ln w="3175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Цей дескриптор застосовується до уражень, які орієнтовані по центру макроскопічних </a:t>
            </a:r>
            <a:r>
              <a:rPr lang="uk-UA" sz="2800" dirty="0" err="1">
                <a:ln w="3175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бронхо-васкулярних</a:t>
            </a:r>
            <a:r>
              <a:rPr lang="uk-UA" sz="2800" dirty="0">
                <a:ln w="3175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пучків. Приклади захворювань </a:t>
            </a:r>
          </a:p>
          <a:p>
            <a:r>
              <a:rPr lang="uk-UA" sz="2800" dirty="0">
                <a:ln w="3175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 таким розподілом включають </a:t>
            </a:r>
            <a:r>
              <a:rPr lang="uk-UA" sz="2800" dirty="0" err="1">
                <a:ln w="3175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саркоїдоз</a:t>
            </a:r>
            <a:r>
              <a:rPr lang="uk-UA" sz="2800" dirty="0">
                <a:ln w="3175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саркому </a:t>
            </a:r>
            <a:r>
              <a:rPr lang="uk-UA" sz="2800" dirty="0" err="1">
                <a:ln w="3175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Капоші</a:t>
            </a:r>
            <a:r>
              <a:rPr lang="uk-UA" sz="2800" dirty="0">
                <a:ln w="3175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та </a:t>
            </a:r>
            <a:r>
              <a:rPr lang="uk-UA" sz="2800" dirty="0" err="1">
                <a:ln w="3175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організивні</a:t>
            </a:r>
            <a:r>
              <a:rPr lang="uk-UA" sz="2800" dirty="0">
                <a:ln w="3175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пневмонії.</a:t>
            </a:r>
            <a:endParaRPr lang="ru-RU" sz="2800" dirty="0">
              <a:ln w="3175"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1"/>
            <a:ext cx="7772400" cy="714357"/>
          </a:xfrm>
        </p:spPr>
        <p:txBody>
          <a:bodyPr>
            <a:normAutofit/>
          </a:bodyPr>
          <a:lstStyle/>
          <a:p>
            <a:r>
              <a:rPr lang="uk-UA" sz="3200" b="1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Бронхоцентричний</a:t>
            </a:r>
            <a:r>
              <a:rPr lang="uk-UA" sz="32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uk-UA" sz="3200" b="1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bronchocentric</a:t>
            </a:r>
            <a:r>
              <a:rPr lang="uk-UA" sz="32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  <a:endParaRPr lang="ru-RU" sz="3200" dirty="0">
              <a:ln>
                <a:solidFill>
                  <a:srgbClr val="FFFF0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 descr="C:\Users\user\Pictures\Бронхоцентричний розподіл.bmp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071546"/>
            <a:ext cx="4286280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user\Pictures\Архітектурне спотворення.bmp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500042"/>
            <a:ext cx="5929322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-71470" y="-23178"/>
            <a:ext cx="928991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28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Архітектурне спотворення</a:t>
            </a:r>
            <a:r>
              <a:rPr lang="en-US" sz="28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(</a:t>
            </a:r>
            <a:r>
              <a:rPr lang="uk-UA" sz="2800" b="1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architectural</a:t>
            </a:r>
            <a:r>
              <a:rPr lang="uk-UA" sz="28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800" b="1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distortion</a:t>
            </a:r>
            <a:r>
              <a:rPr lang="en-US" sz="28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  <a:r>
              <a:rPr lang="uk-UA" sz="28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endParaRPr lang="uk-UA" sz="2800" dirty="0">
              <a:ln>
                <a:solidFill>
                  <a:srgbClr val="FFFF0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5032260"/>
            <a:ext cx="9144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Аномальні зрушення бронхів, судин, щілин та перетинок, викликані дифузним або локальним захворюванням, особливо </a:t>
            </a:r>
            <a:r>
              <a:rPr lang="uk-UA" sz="2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інтерстиційним</a:t>
            </a: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фіброзом. На </a:t>
            </a:r>
            <a:r>
              <a:rPr lang="uk-UA" sz="2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КТ</a:t>
            </a: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анатомія легенів має спотворений вигляд, що асоціює з легеневим фіброзом і супроводжується втратою об</a:t>
            </a:r>
            <a:r>
              <a:rPr lang="en-US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'</a:t>
            </a:r>
            <a:r>
              <a:rPr lang="uk-UA" sz="2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єму</a:t>
            </a:r>
            <a:endParaRPr lang="uk-UA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4289"/>
            <a:ext cx="7772400" cy="785819"/>
          </a:xfrm>
        </p:spPr>
        <p:txBody>
          <a:bodyPr>
            <a:normAutofit/>
          </a:bodyPr>
          <a:lstStyle/>
          <a:p>
            <a:r>
              <a:rPr lang="en-US" sz="3200" b="1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Чарунковість</a:t>
            </a:r>
            <a:r>
              <a:rPr lang="en-US" sz="32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32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uk-UA" sz="3200" b="1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honeycombing</a:t>
            </a:r>
            <a:r>
              <a:rPr lang="uk-UA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ru-RU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3" descr="C:\Users\user\Pictures\Чарунковість.bmp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285860"/>
            <a:ext cx="7000924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4282" y="928670"/>
            <a:ext cx="8715436" cy="5786430"/>
          </a:xfrm>
        </p:spPr>
        <p:txBody>
          <a:bodyPr>
            <a:noAutofit/>
          </a:bodyPr>
          <a:lstStyle/>
          <a:p>
            <a:r>
              <a:rPr lang="uk-UA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Чарунковість</a:t>
            </a:r>
            <a:r>
              <a:rPr lang="uk-UA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відображає руйнування і фіброз легеневої паренхіми. Картина містить численні </a:t>
            </a:r>
            <a:r>
              <a:rPr lang="uk-UA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кістозні</a:t>
            </a:r>
            <a:r>
              <a:rPr lang="uk-UA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зміни повітряного простору зі стовщеними фіброзом стінками. Представляє пізній етап різних легеневих захворювань при повній втраті </a:t>
            </a:r>
            <a:r>
              <a:rPr lang="uk-UA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ацинозної</a:t>
            </a:r>
            <a:r>
              <a:rPr lang="uk-UA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архітектури. Кісти мають розмір від кількох міліметрів до кількох сантиметрів у діаметрі, стінки змінної товщини вистелені </a:t>
            </a:r>
            <a:r>
              <a:rPr lang="uk-UA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метапластичним</a:t>
            </a:r>
            <a:r>
              <a:rPr lang="uk-UA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епітелієм бронхіол. На знімках </a:t>
            </a:r>
            <a:r>
              <a:rPr lang="uk-UA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—</a:t>
            </a:r>
            <a:r>
              <a:rPr lang="uk-UA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кільцевидні тіні, зібрані у чарункові комірки, 3-10 мм в діаметрі зі стінками товщиною 1-3 мм. На </a:t>
            </a:r>
            <a:r>
              <a:rPr lang="uk-UA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КТ</a:t>
            </a:r>
            <a:r>
              <a:rPr lang="uk-UA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—</a:t>
            </a:r>
            <a:r>
              <a:rPr lang="uk-UA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кластерні</a:t>
            </a:r>
            <a:r>
              <a:rPr lang="uk-UA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кістозні</a:t>
            </a:r>
            <a:r>
              <a:rPr lang="uk-UA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повітряні простори з діаметром 3-10 мм, іноді до 2,5 см.. </a:t>
            </a:r>
            <a:r>
              <a:rPr lang="uk-UA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Чарунковість</a:t>
            </a:r>
            <a:r>
              <a:rPr lang="uk-UA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зазвичай локалізується </a:t>
            </a:r>
            <a:r>
              <a:rPr lang="uk-UA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субплеврально</a:t>
            </a:r>
            <a:r>
              <a:rPr lang="uk-UA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Вважається проявом тяжкого легеневого фіброзу і тому може бути важливим критерієм у діагностиці звичайної </a:t>
            </a:r>
            <a:r>
              <a:rPr lang="uk-UA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інтерстиціальної</a:t>
            </a:r>
            <a:r>
              <a:rPr lang="uk-UA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пневмонії</a:t>
            </a:r>
            <a:r>
              <a:rPr lang="uk-UA" sz="2400" dirty="0"/>
              <a:t>. </a:t>
            </a:r>
            <a:endParaRPr lang="ru-RU" sz="2700" dirty="0"/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685800" y="142852"/>
            <a:ext cx="7772400" cy="785819"/>
          </a:xfrm>
        </p:spPr>
        <p:txBody>
          <a:bodyPr>
            <a:normAutofit/>
          </a:bodyPr>
          <a:lstStyle/>
          <a:p>
            <a:r>
              <a:rPr lang="en-US" sz="3200" b="1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Чарунковість</a:t>
            </a:r>
            <a:r>
              <a:rPr lang="en-US" sz="32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32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uk-UA" sz="3200" b="1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honeycombing</a:t>
            </a:r>
            <a:r>
              <a:rPr lang="uk-UA" sz="32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ru-RU" sz="3200" dirty="0">
              <a:ln>
                <a:solidFill>
                  <a:srgbClr val="FFFF0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1214422"/>
            <a:ext cx="4357718" cy="4857784"/>
          </a:xfrm>
        </p:spPr>
        <p:txBody>
          <a:bodyPr>
            <a:noAutofit/>
          </a:bodyPr>
          <a:lstStyle/>
          <a:p>
            <a:r>
              <a:rPr lang="uk-UA" sz="2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На рентгенограмі сітчаста картина виглядає як безліч малих лінійних тіней, що утворюють сітчастий візерунок типу мережива (синонім: </a:t>
            </a:r>
            <a:r>
              <a:rPr lang="uk-UA" sz="2600" i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ретикуляція</a:t>
            </a:r>
            <a:r>
              <a:rPr lang="uk-UA" sz="2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). </a:t>
            </a:r>
          </a:p>
          <a:p>
            <a:r>
              <a:rPr lang="uk-UA" sz="2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Ця знахідка репрезентує ураження </a:t>
            </a:r>
            <a:r>
              <a:rPr lang="uk-UA" sz="26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інтерстицію</a:t>
            </a:r>
            <a:r>
              <a:rPr lang="uk-UA" sz="2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легень, а саме – стовщення </a:t>
            </a:r>
            <a:r>
              <a:rPr lang="uk-UA" sz="26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міждолькових</a:t>
            </a:r>
            <a:r>
              <a:rPr lang="uk-UA" sz="2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та </a:t>
            </a:r>
            <a:r>
              <a:rPr lang="uk-UA" sz="26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внутрідолькових</a:t>
            </a:r>
            <a:r>
              <a:rPr lang="uk-UA" sz="2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перетинок.</a:t>
            </a:r>
            <a:endParaRPr lang="ru-RU" sz="2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685800" y="142852"/>
            <a:ext cx="7772400" cy="785819"/>
          </a:xfrm>
        </p:spPr>
        <p:txBody>
          <a:bodyPr>
            <a:normAutofit/>
          </a:bodyPr>
          <a:lstStyle/>
          <a:p>
            <a:r>
              <a:rPr lang="uk-UA" sz="3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Сітчастий </a:t>
            </a:r>
            <a:r>
              <a:rPr lang="uk-UA" sz="36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патерн</a:t>
            </a:r>
            <a:r>
              <a:rPr lang="uk-UA" sz="3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uk-UA" sz="36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reticular</a:t>
            </a:r>
            <a:r>
              <a:rPr lang="uk-UA" sz="3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36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pattern</a:t>
            </a:r>
            <a:r>
              <a:rPr lang="uk-UA" sz="3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  <a:endParaRPr lang="ru-RU" sz="3600" dirty="0">
              <a:ln>
                <a:solidFill>
                  <a:srgbClr val="FFFF0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1" descr="Ретикулярний патер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6740" y="1142984"/>
            <a:ext cx="4445260" cy="5191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1643050"/>
            <a:ext cx="4357718" cy="4071966"/>
          </a:xfrm>
        </p:spPr>
        <p:txBody>
          <a:bodyPr>
            <a:noAutofit/>
          </a:bodyPr>
          <a:lstStyle/>
          <a:p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Поєднання ретикулярних </a:t>
            </a:r>
          </a:p>
          <a:p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і вузликових тіней – результат сумації точок перетину безлічі ліній, </a:t>
            </a:r>
          </a:p>
          <a:p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що створює на рентгенограмі ефект наявності </a:t>
            </a:r>
            <a:r>
              <a:rPr lang="uk-UA" sz="2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мікроконкрецій</a:t>
            </a: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</a:t>
            </a:r>
          </a:p>
          <a:p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Розмір вузликів залежить </a:t>
            </a:r>
          </a:p>
          <a:p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від розміру та кількості лінійних або криволінійних елементів</a:t>
            </a:r>
            <a:r>
              <a:rPr lang="uk-UA" sz="2800" dirty="0"/>
              <a:t>. </a:t>
            </a:r>
            <a:endParaRPr lang="ru-RU" sz="2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285720" y="142852"/>
            <a:ext cx="8572560" cy="785819"/>
          </a:xfrm>
        </p:spPr>
        <p:txBody>
          <a:bodyPr>
            <a:normAutofit fontScale="90000"/>
          </a:bodyPr>
          <a:lstStyle/>
          <a:p>
            <a:pPr lvl="0"/>
            <a:r>
              <a:rPr lang="uk-UA" sz="3600" dirty="0">
                <a:solidFill>
                  <a:schemeClr val="bg1"/>
                </a:solidFill>
              </a:rPr>
              <a:t>Сітчасто-вузликовий </a:t>
            </a:r>
            <a:r>
              <a:rPr lang="uk-UA" sz="3600" dirty="0" err="1">
                <a:solidFill>
                  <a:schemeClr val="bg1"/>
                </a:solidFill>
              </a:rPr>
              <a:t>патерн</a:t>
            </a:r>
            <a:r>
              <a:rPr lang="uk-UA" sz="3600" dirty="0">
                <a:solidFill>
                  <a:schemeClr val="bg1"/>
                </a:solidFill>
              </a:rPr>
              <a:t> </a:t>
            </a:r>
            <a:br>
              <a:rPr lang="uk-UA" sz="3600" dirty="0">
                <a:solidFill>
                  <a:schemeClr val="bg1"/>
                </a:solidFill>
              </a:rPr>
            </a:br>
            <a:r>
              <a:rPr lang="uk-UA" sz="3600" dirty="0">
                <a:solidFill>
                  <a:schemeClr val="bg1"/>
                </a:solidFill>
              </a:rPr>
              <a:t>(</a:t>
            </a:r>
            <a:r>
              <a:rPr lang="uk-UA" sz="3600" dirty="0" err="1">
                <a:solidFill>
                  <a:schemeClr val="bg1"/>
                </a:solidFill>
              </a:rPr>
              <a:t>reticulonodular</a:t>
            </a:r>
            <a:r>
              <a:rPr lang="uk-UA" sz="3600" dirty="0">
                <a:solidFill>
                  <a:schemeClr val="bg1"/>
                </a:solidFill>
              </a:rPr>
              <a:t> </a:t>
            </a:r>
            <a:r>
              <a:rPr lang="uk-UA" sz="3600" dirty="0" err="1">
                <a:solidFill>
                  <a:schemeClr val="bg1"/>
                </a:solidFill>
              </a:rPr>
              <a:t>pattern</a:t>
            </a:r>
            <a:r>
              <a:rPr lang="uk-UA" sz="3600" dirty="0">
                <a:solidFill>
                  <a:schemeClr val="bg1"/>
                </a:solidFill>
              </a:rPr>
              <a:t>)</a:t>
            </a:r>
          </a:p>
        </p:txBody>
      </p:sp>
      <p:pic>
        <p:nvPicPr>
          <p:cNvPr id="4098" name="Picture 2" descr="ретікуло-нодулярний рисуно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142984"/>
            <a:ext cx="4457027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85720" y="285728"/>
            <a:ext cx="850112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Внутрідолькові</a:t>
            </a:r>
            <a:r>
              <a:rPr lang="uk-UA" sz="3200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лінії (</a:t>
            </a:r>
            <a:r>
              <a:rPr lang="uk-UA" sz="3200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intralobular</a:t>
            </a:r>
            <a:r>
              <a:rPr lang="uk-UA" sz="3200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3200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lines</a:t>
            </a:r>
            <a:r>
              <a:rPr lang="uk-UA" sz="3200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</a:p>
        </p:txBody>
      </p:sp>
      <p:pic>
        <p:nvPicPr>
          <p:cNvPr id="7" name="Picture 6" descr="C:\Users\user\Pictures\Інтралобуляр лінії.bmp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" y="1071546"/>
            <a:ext cx="4572031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4572000" y="1333577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uk-UA" sz="3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Потовщення </a:t>
            </a:r>
            <a:r>
              <a:rPr lang="uk-UA" sz="32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внутрідолькового</a:t>
            </a:r>
            <a:r>
              <a:rPr lang="uk-UA" sz="3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32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інтерстицію</a:t>
            </a:r>
            <a:r>
              <a:rPr lang="uk-UA" sz="3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Виглядають дрібними лінійними тінями. Коли вони численні, виникає тонкий сітчастий рисунок. Можуть бути в умовах фіброзу</a:t>
            </a:r>
            <a:r>
              <a:rPr lang="uk-UA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user\Pictures\Ознака бісерна перетинка.bmp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0"/>
            <a:ext cx="5715040" cy="4929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2876471" y="3244334"/>
            <a:ext cx="33910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/>
              <a:t>Бісерна перетинка </a:t>
            </a:r>
            <a:r>
              <a:rPr lang="en-US" b="1" dirty="0"/>
              <a:t>{</a:t>
            </a:r>
            <a:r>
              <a:rPr lang="uk-UA" b="1" dirty="0"/>
              <a:t>ознака</a:t>
            </a:r>
            <a:r>
              <a:rPr lang="en-US" b="1" dirty="0"/>
              <a:t>} </a:t>
            </a:r>
            <a:endParaRPr lang="uk-U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0"/>
            <a:ext cx="6400800" cy="571504"/>
          </a:xfrm>
        </p:spPr>
        <p:txBody>
          <a:bodyPr>
            <a:noAutofit/>
          </a:bodyPr>
          <a:lstStyle/>
          <a:p>
            <a:r>
              <a:rPr lang="uk-UA" b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</a:rPr>
              <a:t>Бісерна перетинка</a:t>
            </a:r>
            <a:endParaRPr lang="ru-RU" dirty="0">
              <a:ln>
                <a:solidFill>
                  <a:srgbClr val="FFFF00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85720" y="4929198"/>
            <a:ext cx="850112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КТ-ознака</a:t>
            </a:r>
            <a:r>
              <a:rPr lang="uk-UA" sz="28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Складається з нерегулярних потовщень </a:t>
            </a:r>
            <a:r>
              <a:rPr lang="uk-UA" sz="28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міждолькових</a:t>
            </a:r>
            <a:r>
              <a:rPr lang="uk-UA" sz="28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перетинок у вигляді вузликів-кульок . Часто спостерігається при </a:t>
            </a:r>
            <a:r>
              <a:rPr lang="uk-UA" sz="28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лімфангітному</a:t>
            </a:r>
            <a:r>
              <a:rPr lang="uk-UA" sz="28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поширенні раку і рідше при </a:t>
            </a:r>
            <a:r>
              <a:rPr lang="uk-UA" sz="28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саркоїдозі</a:t>
            </a:r>
            <a:r>
              <a:rPr lang="uk-UA" sz="28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user\Pictures\Божевільна бруківка.bmp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3" y="214290"/>
            <a:ext cx="5857915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350877" y="0"/>
            <a:ext cx="3943707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2800" b="1" dirty="0">
                <a:ln>
                  <a:solidFill>
                    <a:srgbClr val="FFFF00"/>
                  </a:solidFill>
                </a:ln>
                <a:latin typeface="Arial" pitchFamily="34" charset="0"/>
                <a:cs typeface="Arial" pitchFamily="34" charset="0"/>
              </a:rPr>
              <a:t>Божевільна бруківка</a:t>
            </a:r>
          </a:p>
          <a:p>
            <a:pPr algn="ctr"/>
            <a:r>
              <a:rPr lang="uk-UA" sz="2800" b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(crazy-</a:t>
            </a:r>
            <a:r>
              <a:rPr lang="uk-UA" sz="2800" b="1" dirty="0" err="1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paving</a:t>
            </a:r>
            <a:r>
              <a:rPr lang="uk-UA" sz="2800" b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 </a:t>
            </a:r>
            <a:r>
              <a:rPr lang="uk-UA" sz="2800" b="1" dirty="0" err="1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pattern</a:t>
            </a:r>
            <a:r>
              <a:rPr lang="uk-UA" sz="2800" b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)</a:t>
            </a:r>
            <a:endParaRPr lang="uk-UA" sz="2800" dirty="0">
              <a:ln>
                <a:solidFill>
                  <a:srgbClr val="FFFF00"/>
                </a:solidFill>
              </a:ln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4847594"/>
            <a:ext cx="9144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Картина виглядає як стовщення </a:t>
            </a:r>
            <a:r>
              <a:rPr lang="uk-UA" sz="24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міждолькових</a:t>
            </a:r>
            <a:r>
              <a:rPr lang="uk-UA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перетинок і </a:t>
            </a:r>
            <a:r>
              <a:rPr lang="uk-UA" sz="24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внутрідолькові</a:t>
            </a:r>
            <a:r>
              <a:rPr lang="uk-UA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лінії накладаються на тло непрозорості </a:t>
            </a:r>
            <a:r>
              <a:rPr lang="uk-UA" sz="24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матове скло</a:t>
            </a:r>
            <a:r>
              <a:rPr lang="uk-UA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що нагадує неправильної форми бруківку. Візерунок з божевільною бруківкою часто різко розмежований з більш нормальними ділянками легені і може мати географічний вид</a:t>
            </a:r>
            <a:r>
              <a:rPr lang="uk-UA" dirty="0">
                <a:solidFill>
                  <a:schemeClr val="bg1"/>
                </a:solidFill>
              </a:rPr>
              <a:t>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105400"/>
            <a:ext cx="9144000" cy="1752600"/>
          </a:xfrm>
        </p:spPr>
        <p:txBody>
          <a:bodyPr>
            <a:normAutofit/>
          </a:bodyPr>
          <a:lstStyle/>
          <a:p>
            <a:r>
              <a:rPr lang="uk-UA" sz="2400" dirty="0">
                <a:solidFill>
                  <a:schemeClr val="bg1"/>
                </a:solidFill>
              </a:rPr>
              <a:t>Ознака незавершеної (неповної) головної </a:t>
            </a:r>
            <a:r>
              <a:rPr lang="uk-UA" sz="2400" dirty="0" err="1">
                <a:solidFill>
                  <a:schemeClr val="bg1"/>
                </a:solidFill>
              </a:rPr>
              <a:t>міжчасткової</a:t>
            </a:r>
            <a:r>
              <a:rPr lang="uk-UA" sz="2400" dirty="0">
                <a:solidFill>
                  <a:schemeClr val="bg1"/>
                </a:solidFill>
              </a:rPr>
              <a:t> </a:t>
            </a:r>
            <a:r>
              <a:rPr lang="uk-UA" sz="2400" dirty="0" err="1">
                <a:solidFill>
                  <a:schemeClr val="bg1"/>
                </a:solidFill>
              </a:rPr>
              <a:t>щилини</a:t>
            </a:r>
            <a:r>
              <a:rPr lang="uk-UA" sz="2400" dirty="0">
                <a:solidFill>
                  <a:schemeClr val="bg1"/>
                </a:solidFill>
              </a:rPr>
              <a:t>. Виявляється за наявності фіброзу, запальних нашарувань на вісцеральній плеврі чи рідини (транссудат, ексудат) в плевральній порожнині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24" y="188640"/>
            <a:ext cx="7572428" cy="714356"/>
          </a:xfrm>
        </p:spPr>
        <p:txBody>
          <a:bodyPr>
            <a:normAutofit/>
          </a:bodyPr>
          <a:lstStyle/>
          <a:p>
            <a:pPr algn="l"/>
            <a:r>
              <a:rPr lang="en-US" sz="3200" b="1" dirty="0" err="1">
                <a:solidFill>
                  <a:srgbClr val="FF0000"/>
                </a:solidFill>
                <a:highlight>
                  <a:srgbClr val="FFFF00"/>
                </a:highlight>
              </a:rPr>
              <a:t>Незавершена</a:t>
            </a:r>
            <a:r>
              <a:rPr lang="en-US" sz="3200" b="1" dirty="0">
                <a:solidFill>
                  <a:srgbClr val="FF0000"/>
                </a:solidFill>
                <a:highlight>
                  <a:srgbClr val="FFFF00"/>
                </a:highlight>
              </a:rPr>
              <a:t> </a:t>
            </a:r>
            <a:r>
              <a:rPr lang="en-US" sz="3200" b="1" dirty="0" err="1">
                <a:solidFill>
                  <a:srgbClr val="FF0000"/>
                </a:solidFill>
                <a:highlight>
                  <a:srgbClr val="FFFF00"/>
                </a:highlight>
              </a:rPr>
              <a:t>щілина</a:t>
            </a:r>
            <a:r>
              <a:rPr lang="en-US" sz="3200" b="1" dirty="0">
                <a:solidFill>
                  <a:srgbClr val="FF0000"/>
                </a:solidFill>
                <a:highlight>
                  <a:srgbClr val="FFFF00"/>
                </a:highlight>
              </a:rPr>
              <a:t> (</a:t>
            </a:r>
            <a:r>
              <a:rPr lang="uk-UA" sz="3200" b="1" dirty="0" err="1">
                <a:solidFill>
                  <a:srgbClr val="FF0000"/>
                </a:solidFill>
                <a:highlight>
                  <a:srgbClr val="FFFF00"/>
                </a:highlight>
              </a:rPr>
              <a:t>incomplete</a:t>
            </a:r>
            <a:r>
              <a:rPr lang="uk-UA" sz="3200" b="1" dirty="0">
                <a:solidFill>
                  <a:srgbClr val="FF0000"/>
                </a:solidFill>
                <a:highlight>
                  <a:srgbClr val="FFFF00"/>
                </a:highlight>
              </a:rPr>
              <a:t> </a:t>
            </a:r>
            <a:r>
              <a:rPr lang="uk-UA" sz="3200" b="1" dirty="0" err="1">
                <a:solidFill>
                  <a:srgbClr val="FF0000"/>
                </a:solidFill>
                <a:highlight>
                  <a:srgbClr val="FFFF00"/>
                </a:highlight>
              </a:rPr>
              <a:t>fissure</a:t>
            </a:r>
            <a:r>
              <a:rPr lang="uk-UA" sz="3200" b="1" dirty="0">
                <a:solidFill>
                  <a:srgbClr val="FF0000"/>
                </a:solidFill>
                <a:highlight>
                  <a:srgbClr val="FFFF00"/>
                </a:highlight>
              </a:rPr>
              <a:t>)</a:t>
            </a:r>
            <a:endParaRPr lang="ru-RU" sz="3600" dirty="0">
              <a:ln>
                <a:solidFill>
                  <a:srgbClr val="FFFF00"/>
                </a:solidFill>
              </a:ln>
              <a:solidFill>
                <a:srgbClr val="FF0000"/>
              </a:solidFill>
              <a:highlight>
                <a:srgbClr val="FFFF00"/>
              </a:highligh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039904"/>
            <a:ext cx="7572428" cy="418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02090" y="129581"/>
            <a:ext cx="456483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b="1" dirty="0"/>
              <a:t>}</a:t>
            </a:r>
            <a:r>
              <a:rPr lang="uk-UA" sz="3200" b="1" dirty="0">
                <a:solidFill>
                  <a:schemeClr val="bg1"/>
                </a:solidFill>
              </a:rPr>
              <a:t> </a:t>
            </a:r>
            <a:r>
              <a:rPr lang="uk-UA" sz="3200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Мозаїчне затемнення</a:t>
            </a:r>
          </a:p>
        </p:txBody>
      </p:sp>
      <p:pic>
        <p:nvPicPr>
          <p:cNvPr id="8" name="Picture 7" descr="C:\Users\user\Pictures\New Picture.bmp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928670"/>
            <a:ext cx="6500857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357158" y="5500702"/>
            <a:ext cx="842968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Мозаїчне затемнення, зумовлене </a:t>
            </a:r>
            <a:r>
              <a:rPr lang="uk-UA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облітеративним</a:t>
            </a:r>
            <a:r>
              <a:rPr lang="uk-UA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захворюванням дрібних повітряних шляхів </a:t>
            </a:r>
            <a:endParaRPr lang="uk-UA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02090" y="272457"/>
            <a:ext cx="429072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3200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Мозаїчне затемнення</a:t>
            </a:r>
          </a:p>
        </p:txBody>
      </p:sp>
      <p:sp>
        <p:nvSpPr>
          <p:cNvPr id="6" name="Rectangle 5"/>
          <p:cNvSpPr/>
          <p:nvPr/>
        </p:nvSpPr>
        <p:spPr>
          <a:xfrm>
            <a:off x="214282" y="928670"/>
            <a:ext cx="892971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Картина складається з осередків затемнення різної інтенсивності, як ковдра з клаптиків різної матерії.</a:t>
            </a:r>
          </a:p>
          <a:p>
            <a:r>
              <a:rPr lang="uk-UA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Може бути зумовлена: </a:t>
            </a:r>
          </a:p>
          <a:p>
            <a:r>
              <a:rPr lang="uk-UA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(а) плямистим </a:t>
            </a:r>
            <a:r>
              <a:rPr lang="uk-UA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інтерстиційним</a:t>
            </a:r>
            <a:r>
              <a:rPr lang="uk-UA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ураженням, </a:t>
            </a:r>
          </a:p>
          <a:p>
            <a:r>
              <a:rPr lang="uk-UA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(б) </a:t>
            </a:r>
            <a:r>
              <a:rPr lang="uk-UA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облітеративним</a:t>
            </a:r>
            <a:r>
              <a:rPr lang="uk-UA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захворюванням повітряних шляхів, </a:t>
            </a:r>
          </a:p>
          <a:p>
            <a:r>
              <a:rPr lang="uk-UA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(в) </a:t>
            </a:r>
            <a:r>
              <a:rPr lang="uk-UA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оклюзивним</a:t>
            </a:r>
            <a:r>
              <a:rPr lang="uk-UA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судинним захворюванням, </a:t>
            </a:r>
          </a:p>
          <a:p>
            <a:r>
              <a:rPr lang="uk-UA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(г) експіраторною </a:t>
            </a:r>
            <a:r>
              <a:rPr lang="uk-UA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ретенцією</a:t>
            </a:r>
            <a:r>
              <a:rPr lang="uk-UA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повітря. </a:t>
            </a: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Експіраторна </a:t>
            </a:r>
            <a:r>
              <a:rPr lang="uk-UA" sz="2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ретенція</a:t>
            </a: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повітря,</a:t>
            </a:r>
            <a:r>
              <a:rPr lang="uk-UA" sz="2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вторинна по відношенню до бронхіальної і </a:t>
            </a:r>
            <a:r>
              <a:rPr lang="uk-UA" sz="2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бронхіолярної</a:t>
            </a: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обструкції, може продукувати фокальні зони зниженого ослаблення, які краще виявляється </a:t>
            </a:r>
            <a:r>
              <a:rPr lang="uk-UA" sz="2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КТ</a:t>
            </a: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на видиху. </a:t>
            </a:r>
          </a:p>
          <a:p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	Мозаїчне затемнення може бути викликане також </a:t>
            </a:r>
            <a:r>
              <a:rPr lang="uk-UA" sz="2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інтерстиційним</a:t>
            </a: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захворюванням, яке характеризується ознакою непрозорість матового скла. У цій ситуації ділянки високого затемнення презентують </a:t>
            </a:r>
            <a:r>
              <a:rPr lang="uk-UA" sz="2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інтерстиційний</a:t>
            </a: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процес, а ділянки незначно  затемнені ‒ нормальні легені.</a:t>
            </a:r>
            <a:r>
              <a:rPr lang="uk-UA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4282" y="1142984"/>
            <a:ext cx="8643998" cy="4995882"/>
          </a:xfrm>
        </p:spPr>
        <p:txBody>
          <a:bodyPr>
            <a:normAutofit/>
          </a:bodyPr>
          <a:lstStyle/>
          <a:p>
            <a:r>
              <a:rPr lang="uk-UA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Затемнення матове скло зумовлене частковим заповненням повітряного простору і стовщенням </a:t>
            </a:r>
            <a:r>
              <a:rPr lang="uk-UA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інтерстицію</a:t>
            </a:r>
            <a:r>
              <a:rPr lang="uk-UA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(від рідини, клітин і/або фіброзу), частковим колапсом альвеол, збільшенням капілярного об'єму крові. Загальним фактором є часткове витіснення повітря. Непрозорість матове скло менш щільна ніж при консолідації, при якій </a:t>
            </a:r>
            <a:r>
              <a:rPr lang="uk-UA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бронхо-судинний</a:t>
            </a:r>
            <a:r>
              <a:rPr lang="uk-UA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рисунок не диференціюється</a:t>
            </a:r>
            <a:endParaRPr lang="ru-RU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785918" y="428604"/>
            <a:ext cx="563827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600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Затемнення матове скло </a:t>
            </a:r>
            <a:endParaRPr lang="uk-UA" sz="3600" dirty="0">
              <a:ln>
                <a:solidFill>
                  <a:srgbClr val="FFFF00"/>
                </a:solidFill>
              </a:ln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4282" y="5391176"/>
            <a:ext cx="8643998" cy="1752600"/>
          </a:xfrm>
        </p:spPr>
        <p:txBody>
          <a:bodyPr>
            <a:normAutofit/>
          </a:bodyPr>
          <a:lstStyle/>
          <a:p>
            <a:r>
              <a:rPr lang="uk-UA" sz="2400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рентгенограмі грудної клітки затемнення матового скла має вигляд </a:t>
            </a:r>
            <a:r>
              <a:rPr lang="uk-UA" sz="2400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туманоподібної</a:t>
            </a:r>
            <a:r>
              <a:rPr lang="uk-UA" sz="2400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підвищеної щільності легень, зазвичай, </a:t>
            </a:r>
            <a:r>
              <a:rPr lang="uk-UA" sz="2400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обширне</a:t>
            </a:r>
            <a:r>
              <a:rPr lang="uk-UA" sz="2400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; на тлі цього </a:t>
            </a:r>
            <a:r>
              <a:rPr lang="uk-UA" sz="2400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затемненнчя</a:t>
            </a:r>
            <a:r>
              <a:rPr lang="uk-UA" sz="2400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легеневі судини можуть бути нечіткими</a:t>
            </a:r>
            <a:endParaRPr lang="ru-RU" sz="2400" dirty="0">
              <a:ln>
                <a:solidFill>
                  <a:srgbClr val="FFFF0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C:\Users\user\Pictures\непрозорість матове скло.bmp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928670"/>
            <a:ext cx="7072362" cy="4572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7252" y="71439"/>
            <a:ext cx="7772400" cy="642917"/>
          </a:xfrm>
        </p:spPr>
        <p:txBody>
          <a:bodyPr>
            <a:normAutofit fontScale="90000"/>
          </a:bodyPr>
          <a:lstStyle/>
          <a:p>
            <a:r>
              <a:rPr lang="uk-UA" sz="32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Затемнення матове скло</a:t>
            </a:r>
            <a:br>
              <a:rPr lang="uk-UA" sz="32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uk-UA" sz="32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sz="3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ground-glass opacity</a:t>
            </a:r>
            <a:r>
              <a:rPr lang="uk-UA" sz="3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  <a:endParaRPr lang="ru-RU" sz="3200" b="1" dirty="0">
              <a:ln>
                <a:solidFill>
                  <a:schemeClr val="bg1"/>
                </a:solidFill>
              </a:ln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57752" y="1700213"/>
            <a:ext cx="4071966" cy="3857652"/>
          </a:xfrm>
        </p:spPr>
        <p:txBody>
          <a:bodyPr>
            <a:normAutofit/>
          </a:bodyPr>
          <a:lstStyle/>
          <a:p>
            <a:r>
              <a:rPr lang="uk-UA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КТ-супровід</a:t>
            </a:r>
            <a:r>
              <a:rPr lang="uk-UA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біопсії жінки 60 років із затемнення матове скло 3 см у діаметрі у правій верхній частці.  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7252" y="-71462"/>
            <a:ext cx="7772400" cy="1143008"/>
          </a:xfrm>
        </p:spPr>
        <p:txBody>
          <a:bodyPr>
            <a:noAutofit/>
          </a:bodyPr>
          <a:lstStyle/>
          <a:p>
            <a:r>
              <a:rPr lang="uk-UA" sz="32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Затемнення матове скло</a:t>
            </a:r>
            <a:br>
              <a:rPr lang="uk-UA" sz="32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uk-UA" sz="32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</a:t>
            </a:r>
            <a:r>
              <a:rPr lang="en-US" sz="3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ground-glass opacity</a:t>
            </a:r>
            <a:r>
              <a:rPr lang="uk-UA" sz="3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  <a:endParaRPr lang="ru-RU" sz="3200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6" y="1000108"/>
            <a:ext cx="4357686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4282" y="5500702"/>
            <a:ext cx="8429684" cy="1357298"/>
          </a:xfrm>
        </p:spPr>
        <p:txBody>
          <a:bodyPr>
            <a:normAutofit fontScale="92500" lnSpcReduction="10000"/>
          </a:bodyPr>
          <a:lstStyle/>
          <a:p>
            <a:r>
              <a:rPr lang="uk-UA" dirty="0">
                <a:solidFill>
                  <a:schemeClr val="bg1"/>
                </a:solidFill>
              </a:rPr>
              <a:t>Альвеолярні стінки вистелені </a:t>
            </a:r>
            <a:r>
              <a:rPr lang="uk-UA" dirty="0" err="1">
                <a:solidFill>
                  <a:schemeClr val="bg1"/>
                </a:solidFill>
              </a:rPr>
              <a:t>проліферативними</a:t>
            </a:r>
            <a:r>
              <a:rPr lang="uk-UA" dirty="0">
                <a:solidFill>
                  <a:schemeClr val="bg1"/>
                </a:solidFill>
              </a:rPr>
              <a:t> атиповими </a:t>
            </a:r>
            <a:r>
              <a:rPr lang="uk-UA" dirty="0" err="1">
                <a:solidFill>
                  <a:schemeClr val="bg1"/>
                </a:solidFill>
              </a:rPr>
              <a:t>пневмоцитами</a:t>
            </a:r>
            <a:r>
              <a:rPr lang="uk-UA" dirty="0">
                <a:solidFill>
                  <a:schemeClr val="bg1"/>
                </a:solidFill>
              </a:rPr>
              <a:t>.  </a:t>
            </a:r>
            <a:r>
              <a:rPr lang="uk-UA" dirty="0" err="1">
                <a:solidFill>
                  <a:schemeClr val="bg1"/>
                </a:solidFill>
              </a:rPr>
              <a:t>Дз</a:t>
            </a:r>
            <a:r>
              <a:rPr lang="uk-UA" dirty="0">
                <a:solidFill>
                  <a:schemeClr val="bg1"/>
                </a:solidFill>
              </a:rPr>
              <a:t>: </a:t>
            </a:r>
            <a:r>
              <a:rPr lang="uk-UA" dirty="0" err="1">
                <a:solidFill>
                  <a:schemeClr val="bg1"/>
                </a:solidFill>
              </a:rPr>
              <a:t>бронхоальвеолярна</a:t>
            </a:r>
            <a:r>
              <a:rPr lang="uk-UA">
                <a:solidFill>
                  <a:schemeClr val="bg1"/>
                </a:solidFill>
              </a:rPr>
              <a:t> карцинома </a:t>
            </a:r>
            <a:endParaRPr lang="uk-UA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7252" y="-71462"/>
            <a:ext cx="7772400" cy="1143008"/>
          </a:xfrm>
        </p:spPr>
        <p:txBody>
          <a:bodyPr>
            <a:noAutofit/>
          </a:bodyPr>
          <a:lstStyle/>
          <a:p>
            <a:r>
              <a:rPr lang="uk-UA" sz="32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Затемнення матове скло</a:t>
            </a:r>
            <a:br>
              <a:rPr lang="uk-UA" sz="32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uk-UA" sz="32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</a:t>
            </a:r>
            <a:r>
              <a:rPr lang="en-US" sz="3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ground-glass opacity</a:t>
            </a:r>
            <a:r>
              <a:rPr lang="uk-UA" sz="3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  <a:endParaRPr lang="ru-RU" sz="3200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08944" y="1142984"/>
            <a:ext cx="5726112" cy="431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86314" y="1214422"/>
            <a:ext cx="4071966" cy="4714908"/>
          </a:xfrm>
        </p:spPr>
        <p:txBody>
          <a:bodyPr>
            <a:normAutofit/>
          </a:bodyPr>
          <a:lstStyle/>
          <a:p>
            <a:r>
              <a:rPr lang="uk-UA" sz="2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КТ-дослідження</a:t>
            </a: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з контрастуванням показує осередкову пневмонію (бронхопневмонія) з плямами непрозорості матове скло (</a:t>
            </a:r>
            <a:r>
              <a:rPr lang="uk-UA" sz="24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стрілки</a:t>
            </a: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 у верхній частці лівої легені. В деяких затемнених часточках видно</a:t>
            </a:r>
            <a:r>
              <a:rPr lang="uk-UA" sz="2400" dirty="0">
                <a:latin typeface="Arial" pitchFamily="34" charset="0"/>
                <a:cs typeface="Arial" pitchFamily="34" charset="0"/>
              </a:rPr>
              <a:t>. </a:t>
            </a:r>
            <a:r>
              <a:rPr lang="uk-UA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ц</a:t>
            </a:r>
            <a:r>
              <a:rPr lang="uk-UA" sz="2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ентрочасточкові</a:t>
            </a: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бронхіоли і артерії</a:t>
            </a:r>
            <a:endParaRPr lang="ru-RU" sz="2400" dirty="0">
              <a:ln>
                <a:solidFill>
                  <a:srgbClr val="FFFF0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7252" y="-71462"/>
            <a:ext cx="7772400" cy="1143008"/>
          </a:xfrm>
        </p:spPr>
        <p:txBody>
          <a:bodyPr>
            <a:noAutofit/>
          </a:bodyPr>
          <a:lstStyle/>
          <a:p>
            <a:r>
              <a:rPr lang="uk-UA" sz="32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Лобулярне</a:t>
            </a:r>
            <a:r>
              <a:rPr lang="uk-UA" sz="32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затемнення матове скло</a:t>
            </a:r>
            <a:br>
              <a:rPr lang="uk-UA" sz="32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uk-UA" sz="32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</a:t>
            </a:r>
            <a:r>
              <a:rPr lang="en-US" sz="3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lobular ground-glass opacity</a:t>
            </a:r>
            <a:r>
              <a:rPr lang="uk-UA" sz="3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  <a:endParaRPr lang="ru-RU" sz="3200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000108"/>
            <a:ext cx="4000528" cy="571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4282" y="5857892"/>
            <a:ext cx="8643998" cy="1000132"/>
          </a:xfrm>
        </p:spPr>
        <p:txBody>
          <a:bodyPr>
            <a:normAutofit/>
          </a:bodyPr>
          <a:lstStyle/>
          <a:p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Часточкова непрозорість матове скло у пацієнта з набряком легень. Плевральний випіт (*).</a:t>
            </a:r>
            <a:endParaRPr lang="ru-RU" sz="2800" dirty="0">
              <a:ln>
                <a:solidFill>
                  <a:srgbClr val="FFFF0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7252" y="-71462"/>
            <a:ext cx="7772400" cy="1143008"/>
          </a:xfrm>
        </p:spPr>
        <p:txBody>
          <a:bodyPr>
            <a:noAutofit/>
          </a:bodyPr>
          <a:lstStyle/>
          <a:p>
            <a:r>
              <a:rPr lang="uk-UA" sz="32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Лобулярне</a:t>
            </a:r>
            <a:r>
              <a:rPr lang="uk-UA" sz="32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затемнення матове скло</a:t>
            </a:r>
            <a:br>
              <a:rPr lang="uk-UA" sz="32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uk-UA" sz="32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</a:t>
            </a:r>
            <a:r>
              <a:rPr lang="en-US" sz="3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lobular ground-glass opacity</a:t>
            </a:r>
            <a:r>
              <a:rPr lang="uk-UA" sz="3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  <a:endParaRPr lang="ru-RU" sz="3200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142983"/>
            <a:ext cx="7000924" cy="4682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user\Pictures\Ознака гало.bmp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71571"/>
            <a:ext cx="4572000" cy="5143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7356" y="142876"/>
            <a:ext cx="5786478" cy="928670"/>
          </a:xfrm>
        </p:spPr>
        <p:txBody>
          <a:bodyPr>
            <a:noAutofit/>
          </a:bodyPr>
          <a:lstStyle/>
          <a:p>
            <a:r>
              <a:rPr lang="uk-UA" sz="3600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Маса (</a:t>
            </a:r>
            <a:r>
              <a:rPr lang="uk-UA" sz="3600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mass</a:t>
            </a:r>
            <a:r>
              <a:rPr lang="uk-UA" sz="3600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ru-RU" sz="3600" dirty="0">
              <a:ln>
                <a:solidFill>
                  <a:srgbClr val="FFFF0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4572000" y="1071546"/>
            <a:ext cx="4572000" cy="5072098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uk-UA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Терміном </a:t>
            </a:r>
            <a:r>
              <a:rPr lang="uk-UA" sz="24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маса</a:t>
            </a:r>
            <a:r>
              <a:rPr lang="uk-UA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позначають </a:t>
            </a:r>
          </a:p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uk-UA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на рентгенограмі гомогенну </a:t>
            </a:r>
            <a:r>
              <a:rPr lang="uk-UA" sz="24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непрозорість</a:t>
            </a:r>
            <a:r>
              <a:rPr lang="uk-UA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(тінь) більше </a:t>
            </a:r>
          </a:p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uk-UA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ніж 3 см в діаметрі в легенях, плеврі, середостінні від будь-яких масивних патологічних утворів без урахування контуру, межі або характеристики щільності. Зазвичай, мається на увазі густа або частково густа однорідна непрозорість. </a:t>
            </a:r>
          </a:p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uk-UA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КТ</a:t>
            </a:r>
            <a:r>
              <a:rPr lang="uk-UA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дозволяє надати більш точну оцінку розміру, місця розташування та інших характеристик маси.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19672" y="142876"/>
            <a:ext cx="5786478" cy="928670"/>
          </a:xfrm>
        </p:spPr>
        <p:txBody>
          <a:bodyPr>
            <a:noAutofit/>
          </a:bodyPr>
          <a:lstStyle/>
          <a:p>
            <a:r>
              <a:rPr lang="uk-UA" sz="3600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Маса (</a:t>
            </a:r>
            <a:r>
              <a:rPr lang="uk-UA" sz="3600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mass</a:t>
            </a:r>
            <a:r>
              <a:rPr lang="uk-UA" sz="3600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ru-RU" sz="3600" dirty="0">
              <a:ln>
                <a:solidFill>
                  <a:srgbClr val="FFFF0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G:\Майстерня\03 Глоссар Торак радиол\086 анат маса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9655" y="980728"/>
            <a:ext cx="7122745" cy="499036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39552" y="6156012"/>
            <a:ext cx="79928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Видалений фрагмент легені з солідним </a:t>
            </a:r>
            <a:r>
              <a:rPr lang="uk-UA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м’якотканинним</a:t>
            </a:r>
            <a:r>
              <a:rPr lang="uk-UA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утвором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214314"/>
            <a:ext cx="8501122" cy="714356"/>
          </a:xfrm>
        </p:spPr>
        <p:txBody>
          <a:bodyPr>
            <a:normAutofit/>
          </a:bodyPr>
          <a:lstStyle/>
          <a:p>
            <a:pPr algn="l"/>
            <a:r>
              <a:rPr lang="en-US" sz="3200" b="1" dirty="0" err="1">
                <a:solidFill>
                  <a:schemeClr val="bg1"/>
                </a:solidFill>
              </a:rPr>
              <a:t>Незавершена</a:t>
            </a:r>
            <a:r>
              <a:rPr lang="en-US" sz="3200" b="1" dirty="0">
                <a:solidFill>
                  <a:schemeClr val="bg1"/>
                </a:solidFill>
              </a:rPr>
              <a:t> </a:t>
            </a:r>
            <a:r>
              <a:rPr lang="en-US" sz="3200" b="1" dirty="0" err="1">
                <a:solidFill>
                  <a:schemeClr val="bg1"/>
                </a:solidFill>
              </a:rPr>
              <a:t>щілина</a:t>
            </a:r>
            <a:r>
              <a:rPr lang="en-US" sz="3200" b="1" dirty="0">
                <a:solidFill>
                  <a:schemeClr val="bg1"/>
                </a:solidFill>
              </a:rPr>
              <a:t> (</a:t>
            </a:r>
            <a:r>
              <a:rPr lang="uk-UA" sz="3200" b="1" dirty="0" err="1">
                <a:solidFill>
                  <a:schemeClr val="bg1"/>
                </a:solidFill>
              </a:rPr>
              <a:t>incomplete</a:t>
            </a:r>
            <a:r>
              <a:rPr lang="uk-UA" sz="3200" b="1" dirty="0">
                <a:solidFill>
                  <a:schemeClr val="bg1"/>
                </a:solidFill>
              </a:rPr>
              <a:t> </a:t>
            </a:r>
            <a:r>
              <a:rPr lang="uk-UA" sz="3200" b="1" dirty="0" err="1">
                <a:solidFill>
                  <a:schemeClr val="bg1"/>
                </a:solidFill>
              </a:rPr>
              <a:t>fissure</a:t>
            </a:r>
            <a:r>
              <a:rPr lang="uk-UA" sz="3200" b="1" dirty="0">
                <a:solidFill>
                  <a:schemeClr val="bg1"/>
                </a:solidFill>
              </a:rPr>
              <a:t>)</a:t>
            </a:r>
            <a:endParaRPr lang="ru-RU" sz="3600" dirty="0">
              <a:ln>
                <a:solidFill>
                  <a:srgbClr val="FFFF00"/>
                </a:solidFill>
              </a:ln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1000108"/>
            <a:ext cx="6515100" cy="466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748366"/>
            <a:ext cx="9144000" cy="1752600"/>
          </a:xfrm>
        </p:spPr>
        <p:txBody>
          <a:bodyPr>
            <a:normAutofit/>
          </a:bodyPr>
          <a:lstStyle/>
          <a:p>
            <a:r>
              <a:rPr lang="uk-UA" sz="2000" dirty="0">
                <a:solidFill>
                  <a:schemeClr val="bg1"/>
                </a:solidFill>
              </a:rPr>
              <a:t>Ознака незавершеної (неповної) головної </a:t>
            </a:r>
            <a:r>
              <a:rPr lang="uk-UA" sz="2000" dirty="0" err="1">
                <a:solidFill>
                  <a:schemeClr val="bg1"/>
                </a:solidFill>
              </a:rPr>
              <a:t>міжчасткової</a:t>
            </a:r>
            <a:r>
              <a:rPr lang="uk-UA" sz="2000" dirty="0">
                <a:solidFill>
                  <a:schemeClr val="bg1"/>
                </a:solidFill>
              </a:rPr>
              <a:t> </a:t>
            </a:r>
            <a:r>
              <a:rPr lang="uk-UA" sz="2000" dirty="0" err="1">
                <a:solidFill>
                  <a:schemeClr val="bg1"/>
                </a:solidFill>
              </a:rPr>
              <a:t>щилини</a:t>
            </a:r>
            <a:r>
              <a:rPr lang="uk-UA" sz="2000" dirty="0">
                <a:solidFill>
                  <a:schemeClr val="bg1"/>
                </a:solidFill>
              </a:rPr>
              <a:t>. Виявляється за наявності фіброзу, запальних нашарувань на вісцеральній плеврі чи рідини (транссудат, ексудат) в плевральній порожнині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890458" y="4071942"/>
            <a:ext cx="5389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800" dirty="0">
                <a:solidFill>
                  <a:srgbClr val="FF0000"/>
                </a:solidFill>
                <a:sym typeface="Symbol"/>
              </a:rPr>
              <a:t></a:t>
            </a:r>
            <a:endParaRPr lang="uk-UA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282" y="142876"/>
            <a:ext cx="8643998" cy="928670"/>
          </a:xfrm>
        </p:spPr>
        <p:txBody>
          <a:bodyPr>
            <a:noAutofit/>
          </a:bodyPr>
          <a:lstStyle/>
          <a:p>
            <a:r>
              <a:rPr lang="uk-UA" sz="3600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Вузлик </a:t>
            </a:r>
            <a:r>
              <a:rPr lang="uk-UA" sz="3600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</a:rPr>
              <a:t>(</a:t>
            </a:r>
            <a:r>
              <a:rPr lang="uk-UA" sz="3600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</a:rPr>
              <a:t>nodule</a:t>
            </a:r>
            <a:r>
              <a:rPr lang="uk-UA" sz="36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</a:rPr>
              <a:t>)</a:t>
            </a:r>
            <a:r>
              <a:rPr lang="uk-UA" sz="3600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3600" dirty="0">
              <a:ln>
                <a:solidFill>
                  <a:srgbClr val="FFFF0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4572000" y="1214422"/>
            <a:ext cx="4572000" cy="5214974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Невеликий, </a:t>
            </a:r>
            <a:r>
              <a:rPr lang="ru-RU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приблизно</a:t>
            </a:r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сферичний</a:t>
            </a:r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обмежений</a:t>
            </a:r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осередок</a:t>
            </a:r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патолог</a:t>
            </a:r>
            <a:r>
              <a:rPr lang="en-US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ru-RU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чної</a:t>
            </a:r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тканини</a:t>
            </a:r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На КТ — кругла т</a:t>
            </a:r>
            <a:r>
              <a:rPr lang="en-US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ru-RU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нь</a:t>
            </a:r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чітко</a:t>
            </a:r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обмежена</a:t>
            </a:r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</a:t>
            </a:r>
          </a:p>
          <a:p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у </a:t>
            </a:r>
            <a:r>
              <a:rPr lang="ru-RU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</a:t>
            </a:r>
            <a:r>
              <a:rPr lang="en-US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ru-RU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аметр</a:t>
            </a:r>
            <a:r>
              <a:rPr lang="en-US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не б</a:t>
            </a:r>
            <a:r>
              <a:rPr lang="en-US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ru-RU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льша</a:t>
            </a:r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3 см. </a:t>
            </a: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</a:t>
            </a:r>
            <a:r>
              <a:rPr lang="ru-RU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вживають</a:t>
            </a:r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означення</a:t>
            </a:r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i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малий</a:t>
            </a:r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у </a:t>
            </a:r>
            <a:r>
              <a:rPr lang="ru-RU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випадках</a:t>
            </a:r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коли </a:t>
            </a:r>
            <a:r>
              <a:rPr lang="ru-RU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максимальний</a:t>
            </a:r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</a:t>
            </a:r>
            <a:r>
              <a:rPr lang="en-US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ru-RU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аметр</a:t>
            </a:r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т</a:t>
            </a:r>
            <a:r>
              <a:rPr lang="en-US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ru-RU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</a:t>
            </a:r>
            <a:r>
              <a:rPr lang="en-US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не </a:t>
            </a:r>
            <a:r>
              <a:rPr lang="ru-RU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перевищує</a:t>
            </a:r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1 см.</a:t>
            </a:r>
            <a:endParaRPr lang="uk-UA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uk-UA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 </a:t>
            </a:r>
            <a:endParaRPr lang="uk-UA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uk-UA" sz="2200" dirty="0"/>
          </a:p>
        </p:txBody>
      </p:sp>
      <p:pic>
        <p:nvPicPr>
          <p:cNvPr id="1026" name="Picture 2" descr="легеневий вузли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19" y="1285860"/>
            <a:ext cx="4236784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282" y="142876"/>
            <a:ext cx="8643998" cy="928670"/>
          </a:xfrm>
        </p:spPr>
        <p:txBody>
          <a:bodyPr>
            <a:noAutofit/>
          </a:bodyPr>
          <a:lstStyle/>
          <a:p>
            <a:r>
              <a:rPr lang="uk-UA" sz="3600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Вузлик </a:t>
            </a:r>
            <a:r>
              <a:rPr lang="uk-UA" sz="3600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</a:rPr>
              <a:t>(</a:t>
            </a:r>
            <a:r>
              <a:rPr lang="uk-UA" sz="3600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</a:rPr>
              <a:t>nodule</a:t>
            </a:r>
            <a:r>
              <a:rPr lang="uk-UA" sz="36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</a:rPr>
              <a:t>)</a:t>
            </a:r>
            <a:r>
              <a:rPr lang="uk-UA" sz="3600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3600" dirty="0">
              <a:ln>
                <a:solidFill>
                  <a:srgbClr val="FFFF0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85720" y="1000108"/>
            <a:ext cx="8572560" cy="2143140"/>
          </a:xfrm>
        </p:spPr>
        <p:txBody>
          <a:bodyPr>
            <a:noAutofit/>
          </a:bodyPr>
          <a:lstStyle/>
          <a:p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На </a:t>
            </a:r>
            <a:r>
              <a:rPr lang="uk-UA" sz="2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КТ</a:t>
            </a: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вузлик виглядає як округла або неправильної форми тінь більшої чи меншої щільності розміром до 3 см.  </a:t>
            </a:r>
            <a:r>
              <a:rPr lang="uk-UA" sz="2400" i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Центрочасточкові</a:t>
            </a:r>
            <a:r>
              <a:rPr lang="uk-UA" sz="24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вузлики </a:t>
            </a: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розташовані в кількох мм від плеври, щілин і </a:t>
            </a:r>
            <a:r>
              <a:rPr lang="uk-UA" sz="2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міжчасточкових</a:t>
            </a: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перетинок. Можуть бути </a:t>
            </a:r>
            <a:r>
              <a:rPr lang="uk-UA" sz="2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м'якотканинними</a:t>
            </a: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тінями або матового скла. Розміром від кількох міліметрів до сантиметра. Зазвичай, погано визначені. </a:t>
            </a:r>
            <a:r>
              <a:rPr lang="uk-UA" sz="2400" i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Мікровузлики</a:t>
            </a: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менше 3 мм в діаметрі. </a:t>
            </a:r>
            <a:r>
              <a:rPr lang="uk-UA" sz="24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Вузлик матового скла</a:t>
            </a: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(синонім – </a:t>
            </a:r>
            <a:r>
              <a:rPr lang="uk-UA" sz="24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несолідний вузлик</a:t>
            </a: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 виглядає нечітким затемненням, не приховує краї бронхів і судин. </a:t>
            </a:r>
            <a:r>
              <a:rPr lang="uk-UA" sz="24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Солідні вузлики </a:t>
            </a: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мають щільність однорідної м'якої тканини. </a:t>
            </a:r>
            <a:r>
              <a:rPr lang="uk-UA" sz="24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Частково солідні вузлики </a:t>
            </a: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(синонім – </a:t>
            </a:r>
            <a:r>
              <a:rPr lang="uk-UA" sz="2400" i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напівсолідні</a:t>
            </a: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4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вузлики</a:t>
            </a: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 складаються з двох компонентів – затемнення матове скло і затемнення щільних м'яких тканин.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282" y="142876"/>
            <a:ext cx="8643998" cy="928670"/>
          </a:xfrm>
        </p:spPr>
        <p:txBody>
          <a:bodyPr>
            <a:noAutofit/>
          </a:bodyPr>
          <a:lstStyle/>
          <a:p>
            <a:r>
              <a:rPr lang="uk-UA" sz="3600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Мікровузлик</a:t>
            </a:r>
            <a:r>
              <a:rPr lang="uk-UA" sz="3600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3600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</a:rPr>
              <a:t>(</a:t>
            </a:r>
            <a:r>
              <a:rPr lang="uk-UA" sz="3600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</a:rPr>
              <a:t>micronodule</a:t>
            </a:r>
            <a:r>
              <a:rPr lang="uk-UA" sz="36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</a:rPr>
              <a:t>)</a:t>
            </a:r>
            <a:r>
              <a:rPr lang="uk-UA" sz="3600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3600" dirty="0">
              <a:ln>
                <a:solidFill>
                  <a:srgbClr val="FFFF0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0" y="5529250"/>
            <a:ext cx="9144000" cy="900146"/>
          </a:xfrm>
        </p:spPr>
        <p:txBody>
          <a:bodyPr>
            <a:noAutofit/>
          </a:bodyPr>
          <a:lstStyle/>
          <a:p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На </a:t>
            </a:r>
            <a:r>
              <a:rPr lang="uk-UA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КТ-сканах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uk-UA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мікровузлик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є дискретним, маленьким, круглим фокусним затемненням &lt; 3 мм в діаметрі. </a:t>
            </a:r>
          </a:p>
          <a:p>
            <a:endParaRPr lang="uk-UA" sz="2200" dirty="0"/>
          </a:p>
        </p:txBody>
      </p:sp>
      <p:pic>
        <p:nvPicPr>
          <p:cNvPr id="890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1214422"/>
            <a:ext cx="6212273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4282" y="5391176"/>
            <a:ext cx="8643998" cy="1752600"/>
          </a:xfrm>
        </p:spPr>
        <p:txBody>
          <a:bodyPr>
            <a:normAutofit/>
          </a:bodyPr>
          <a:lstStyle/>
          <a:p>
            <a:r>
              <a:rPr lang="uk-UA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Тонкозрізовий</a:t>
            </a:r>
            <a:r>
              <a:rPr lang="uk-UA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КТ-скан</a:t>
            </a:r>
            <a:r>
              <a:rPr lang="uk-UA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грудної клітки у вікні легень </a:t>
            </a:r>
          </a:p>
          <a:p>
            <a:r>
              <a:rPr lang="uk-UA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показує 7-мм вузлик матового скла (стрілка) </a:t>
            </a:r>
          </a:p>
          <a:p>
            <a:r>
              <a:rPr lang="uk-UA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у верхній долі лівої легені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7252" y="214315"/>
            <a:ext cx="7772400" cy="642917"/>
          </a:xfrm>
        </p:spPr>
        <p:txBody>
          <a:bodyPr>
            <a:noAutofit/>
          </a:bodyPr>
          <a:lstStyle/>
          <a:p>
            <a:r>
              <a:rPr lang="uk-UA" sz="32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Вузлик матового скла</a:t>
            </a:r>
            <a:br>
              <a:rPr lang="uk-UA" sz="32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uk-UA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(ground-glass </a:t>
            </a:r>
            <a:r>
              <a:rPr lang="uk-UA" sz="32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nodule</a:t>
            </a:r>
            <a:r>
              <a:rPr lang="uk-UA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 </a:t>
            </a:r>
            <a:endParaRPr lang="ru-RU" sz="3200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1085850"/>
            <a:ext cx="3505200" cy="4343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00694" y="1500174"/>
            <a:ext cx="3643306" cy="1752600"/>
          </a:xfrm>
        </p:spPr>
        <p:txBody>
          <a:bodyPr>
            <a:noAutofit/>
          </a:bodyPr>
          <a:lstStyle/>
          <a:p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Жінка </a:t>
            </a:r>
            <a:r>
              <a:rPr lang="en-US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74</a:t>
            </a: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років. </a:t>
            </a:r>
          </a:p>
          <a:p>
            <a:r>
              <a:rPr lang="uk-UA" sz="2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Дз</a:t>
            </a: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uk-UA" sz="2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бронхо-альвеолярна</a:t>
            </a: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карцинома.</a:t>
            </a:r>
            <a:endParaRPr lang="en-US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uk-UA" sz="2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КТ-скан</a:t>
            </a: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показує 18 мм вузлик матового скла</a:t>
            </a:r>
            <a:r>
              <a:rPr lang="en-US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  <a:endParaRPr lang="uk-UA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7252" y="214315"/>
            <a:ext cx="7772400" cy="642917"/>
          </a:xfrm>
        </p:spPr>
        <p:txBody>
          <a:bodyPr>
            <a:noAutofit/>
          </a:bodyPr>
          <a:lstStyle/>
          <a:p>
            <a:r>
              <a:rPr lang="uk-UA" sz="32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Вузлик матового скла</a:t>
            </a:r>
            <a:br>
              <a:rPr lang="uk-UA" sz="32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uk-UA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(ground-glass </a:t>
            </a:r>
            <a:r>
              <a:rPr lang="uk-UA" sz="32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nodule</a:t>
            </a:r>
            <a:r>
              <a:rPr lang="uk-UA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 </a:t>
            </a:r>
            <a:endParaRPr lang="ru-RU" sz="3200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071546"/>
            <a:ext cx="4943475" cy="509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4282" y="5391176"/>
            <a:ext cx="8643998" cy="1752600"/>
          </a:xfrm>
        </p:spPr>
        <p:txBody>
          <a:bodyPr>
            <a:normAutofit/>
          </a:bodyPr>
          <a:lstStyle/>
          <a:p>
            <a:r>
              <a:rPr lang="uk-UA" sz="2400" dirty="0">
                <a:solidFill>
                  <a:schemeClr val="bg1"/>
                </a:solidFill>
              </a:rPr>
              <a:t>Чоловік 47 років з діагнозом атипова </a:t>
            </a:r>
            <a:r>
              <a:rPr lang="uk-UA" sz="2400" dirty="0" err="1">
                <a:solidFill>
                  <a:schemeClr val="bg1"/>
                </a:solidFill>
              </a:rPr>
              <a:t>аденоматозна</a:t>
            </a:r>
            <a:r>
              <a:rPr lang="uk-UA" sz="2400" dirty="0">
                <a:solidFill>
                  <a:schemeClr val="bg1"/>
                </a:solidFill>
              </a:rPr>
              <a:t> гіперплазія. </a:t>
            </a:r>
            <a:r>
              <a:rPr lang="uk-UA" sz="2400" dirty="0" err="1">
                <a:solidFill>
                  <a:schemeClr val="bg1"/>
                </a:solidFill>
              </a:rPr>
              <a:t>КТ-скани</a:t>
            </a:r>
            <a:r>
              <a:rPr lang="uk-UA" sz="2400" dirty="0">
                <a:solidFill>
                  <a:schemeClr val="bg1"/>
                </a:solidFill>
              </a:rPr>
              <a:t> показують вузлик 11,3 мм з ореолом матове скло </a:t>
            </a:r>
          </a:p>
          <a:p>
            <a:endParaRPr lang="uk-UA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7252" y="1"/>
            <a:ext cx="7772400" cy="857232"/>
          </a:xfrm>
        </p:spPr>
        <p:txBody>
          <a:bodyPr>
            <a:noAutofit/>
          </a:bodyPr>
          <a:lstStyle/>
          <a:p>
            <a:r>
              <a:rPr lang="uk-UA" sz="32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Вузлик з</a:t>
            </a:r>
            <a:r>
              <a:rPr lang="en-US" sz="32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uk-UA" sz="32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ореолом матового скла</a:t>
            </a:r>
            <a:br>
              <a:rPr lang="uk-UA" sz="32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uk-UA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(</a:t>
            </a:r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</a:t>
            </a:r>
            <a:r>
              <a:rPr lang="uk-UA" sz="32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odule</a:t>
            </a:r>
            <a:r>
              <a:rPr lang="uk-UA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with g</a:t>
            </a:r>
            <a:r>
              <a:rPr lang="uk-UA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round-</a:t>
            </a:r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g</a:t>
            </a:r>
            <a:r>
              <a:rPr lang="uk-UA" sz="32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lass</a:t>
            </a:r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opacity</a:t>
            </a:r>
            <a:r>
              <a:rPr lang="uk-UA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 </a:t>
            </a:r>
            <a:endParaRPr lang="ru-RU" sz="3200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932" y="1071546"/>
            <a:ext cx="8616348" cy="4335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143108" y="701085"/>
            <a:ext cx="490820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36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Інфільтрат (</a:t>
            </a:r>
            <a:r>
              <a:rPr lang="uk-UA" sz="3600" b="1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infiltrate</a:t>
            </a:r>
            <a:r>
              <a:rPr lang="uk-UA" sz="36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  <a:endParaRPr lang="uk-UA" sz="3600" dirty="0">
              <a:ln>
                <a:solidFill>
                  <a:srgbClr val="FFFF00"/>
                </a:solidFill>
              </a:ln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1785926"/>
            <a:ext cx="9144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Термін використовується для опису ділянки легеневого затемнення, викликаного ураженням повітряного простору чи </a:t>
            </a:r>
            <a:r>
              <a:rPr lang="uk-UA" sz="32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інтерстиція</a:t>
            </a:r>
            <a:r>
              <a:rPr lang="uk-UA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 Термін суперечливий, оскільки означає різні речі для різних спеціалістів. Більше не рекомендується. В значній мірі замінений іншими дескрипторами. </a:t>
            </a:r>
            <a:r>
              <a:rPr lang="uk-UA" sz="32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Непрозорість</a:t>
            </a:r>
            <a:r>
              <a:rPr lang="uk-UA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з відповідними </a:t>
            </a:r>
          </a:p>
          <a:p>
            <a:pPr algn="ctr"/>
            <a:r>
              <a:rPr lang="uk-UA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класифікаторами є кращим</a:t>
            </a:r>
            <a:endParaRPr lang="uk-UA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711929" y="571480"/>
            <a:ext cx="571759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3600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Консолідація </a:t>
            </a:r>
            <a:r>
              <a:rPr lang="en-US" sz="3600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[</a:t>
            </a:r>
            <a:r>
              <a:rPr lang="uk-UA" sz="3600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організація</a:t>
            </a:r>
            <a:r>
              <a:rPr lang="en-US" sz="3600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]</a:t>
            </a:r>
            <a:endParaRPr lang="uk-UA" sz="3600" dirty="0">
              <a:ln>
                <a:solidFill>
                  <a:srgbClr val="FFFF00"/>
                </a:solidFill>
              </a:ln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uk-UA" sz="3600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uk-UA" sz="3600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consolidation</a:t>
            </a:r>
            <a:r>
              <a:rPr lang="uk-UA" sz="3600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1785926"/>
            <a:ext cx="91440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Термін </a:t>
            </a:r>
            <a:r>
              <a:rPr lang="uk-UA" sz="28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консолідація</a:t>
            </a: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відноситься до ексудату або іншого продукту хвороби, що замінює альвеолярне повітря, роблячи легені щільними (як при інфекційній пневмонії). На </a:t>
            </a:r>
            <a:r>
              <a:rPr lang="uk-UA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КТ</a:t>
            </a: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консолідація має вигляд однорідного ущільнення (затемнення) легеневої паренхіми, що приховує мережу судин і стінок дихальних шляхів. Може бути ознака </a:t>
            </a:r>
            <a:r>
              <a:rPr lang="uk-UA" sz="28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повітряна </a:t>
            </a:r>
            <a:r>
              <a:rPr lang="uk-UA" sz="2800" i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бронхограма</a:t>
            </a: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Характеристики ущільнення консолідованої легені лише зрідка корисні в диференціальній діагностиці.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00100" y="214290"/>
            <a:ext cx="70801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3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Олігемія легені (</a:t>
            </a:r>
            <a:r>
              <a:rPr lang="en-US" sz="3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lung </a:t>
            </a:r>
            <a:r>
              <a:rPr lang="uk-UA" sz="36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oligemia</a:t>
            </a:r>
            <a:r>
              <a:rPr lang="en-US" sz="3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  <a:endParaRPr lang="uk-UA" sz="3600" dirty="0">
              <a:ln>
                <a:solidFill>
                  <a:srgbClr val="FFFF00"/>
                </a:solidFill>
              </a:ln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017844"/>
            <a:ext cx="6182792" cy="4339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0" y="5443005"/>
            <a:ext cx="8858280" cy="12721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300"/>
              </a:lnSpc>
            </a:pPr>
            <a:r>
              <a:rPr lang="uk-UA" sz="2400" dirty="0">
                <a:solidFill>
                  <a:schemeClr val="bg1"/>
                </a:solidFill>
              </a:rPr>
              <a:t>Олігемія – зниження об'єму </a:t>
            </a:r>
            <a:r>
              <a:rPr lang="uk-UA" sz="2400" dirty="0" err="1">
                <a:solidFill>
                  <a:schemeClr val="bg1"/>
                </a:solidFill>
              </a:rPr>
              <a:t>кровотоку</a:t>
            </a:r>
            <a:r>
              <a:rPr lang="uk-UA" sz="2400" dirty="0">
                <a:solidFill>
                  <a:schemeClr val="bg1"/>
                </a:solidFill>
              </a:rPr>
              <a:t>. Найбільш часто це зниження регіональне, але іноді загальне. Проявляється регіональним або поширеним зменшенням розміру і числа легеневих судин (</a:t>
            </a:r>
            <a:r>
              <a:rPr lang="uk-UA" sz="2400" i="1" dirty="0">
                <a:solidFill>
                  <a:schemeClr val="bg1"/>
                </a:solidFill>
              </a:rPr>
              <a:t>стрілки</a:t>
            </a:r>
            <a:r>
              <a:rPr lang="uk-UA" sz="2400" dirty="0">
                <a:solidFill>
                  <a:schemeClr val="bg1"/>
                </a:solidFill>
              </a:rPr>
              <a:t>) 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24"/>
            <a:ext cx="7772400" cy="827083"/>
          </a:xfrm>
        </p:spPr>
        <p:txBody>
          <a:bodyPr>
            <a:normAutofit fontScale="90000"/>
          </a:bodyPr>
          <a:lstStyle/>
          <a:p>
            <a:r>
              <a:rPr lang="uk-UA" sz="3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Ознака дерево в бруньках</a:t>
            </a:r>
            <a:br>
              <a:rPr lang="uk-UA" sz="3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uk-UA" sz="3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sz="3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tree-in-bud sign</a:t>
            </a:r>
            <a:r>
              <a:rPr lang="uk-UA" sz="3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  <a:endParaRPr lang="ru-RU" sz="3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43504" y="1357298"/>
            <a:ext cx="4000496" cy="4857784"/>
          </a:xfrm>
        </p:spPr>
        <p:txBody>
          <a:bodyPr>
            <a:noAutofit/>
          </a:bodyPr>
          <a:lstStyle/>
          <a:p>
            <a:r>
              <a:rPr lang="uk-UA" sz="2400" dirty="0">
                <a:solidFill>
                  <a:schemeClr val="bg1"/>
                </a:solidFill>
              </a:rPr>
              <a:t>ТЗ </a:t>
            </a:r>
            <a:r>
              <a:rPr lang="uk-UA" sz="2400" dirty="0" err="1">
                <a:solidFill>
                  <a:schemeClr val="bg1"/>
                </a:solidFill>
              </a:rPr>
              <a:t>КТ-скан</a:t>
            </a:r>
            <a:r>
              <a:rPr lang="uk-UA" sz="2400" dirty="0">
                <a:solidFill>
                  <a:schemeClr val="bg1"/>
                </a:solidFill>
              </a:rPr>
              <a:t> через праву нижню частку у пацієнта з бактеріальною хворобою дихальних шляхів, пов'язаною зі СНІД. Чисельні уражені </a:t>
            </a:r>
            <a:r>
              <a:rPr lang="uk-UA" sz="2400" dirty="0" err="1">
                <a:solidFill>
                  <a:schemeClr val="bg1"/>
                </a:solidFill>
              </a:rPr>
              <a:t>центрочасточкові</a:t>
            </a:r>
            <a:r>
              <a:rPr lang="uk-UA" sz="2400" dirty="0">
                <a:solidFill>
                  <a:schemeClr val="bg1"/>
                </a:solidFill>
              </a:rPr>
              <a:t> бронхіоли створили ознаку дерево-в-бруньках (</a:t>
            </a:r>
            <a:r>
              <a:rPr lang="uk-UA" sz="2400" i="1" dirty="0">
                <a:solidFill>
                  <a:schemeClr val="bg1"/>
                </a:solidFill>
              </a:rPr>
              <a:t>головки стріл</a:t>
            </a:r>
            <a:r>
              <a:rPr lang="uk-UA" sz="2400" dirty="0">
                <a:solidFill>
                  <a:schemeClr val="bg1"/>
                </a:solidFill>
              </a:rPr>
              <a:t>). Наявні також </a:t>
            </a:r>
            <a:r>
              <a:rPr lang="uk-UA" sz="2400" dirty="0" err="1">
                <a:solidFill>
                  <a:schemeClr val="bg1"/>
                </a:solidFill>
              </a:rPr>
              <a:t>бронхоектази</a:t>
            </a:r>
            <a:r>
              <a:rPr lang="uk-UA" sz="2400" dirty="0">
                <a:solidFill>
                  <a:schemeClr val="bg1"/>
                </a:solidFill>
              </a:rPr>
              <a:t> 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214422"/>
            <a:ext cx="4931169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86412" y="2214554"/>
            <a:ext cx="3571868" cy="2928958"/>
          </a:xfrm>
        </p:spPr>
        <p:txBody>
          <a:bodyPr>
            <a:norm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Відсутність зображення анатомічного кордону м'яких тканин</a:t>
            </a:r>
            <a:r>
              <a:rPr lang="uk-UA" dirty="0"/>
              <a:t>. </a:t>
            </a:r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7158" y="0"/>
            <a:ext cx="8501122" cy="714356"/>
          </a:xfrm>
        </p:spPr>
        <p:txBody>
          <a:bodyPr>
            <a:normAutofit/>
          </a:bodyPr>
          <a:lstStyle/>
          <a:p>
            <a:r>
              <a:rPr lang="uk-UA" sz="4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Силуетна ознака (</a:t>
            </a:r>
            <a:r>
              <a:rPr lang="uk-UA" sz="4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silhouette</a:t>
            </a:r>
            <a:r>
              <a:rPr lang="uk-UA" sz="4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4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sign</a:t>
            </a:r>
            <a:r>
              <a:rPr lang="uk-UA" sz="4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 </a:t>
            </a:r>
            <a:endParaRPr lang="ru-RU" dirty="0">
              <a:ln>
                <a:solidFill>
                  <a:srgbClr val="FFFF00"/>
                </a:solidFill>
              </a:ln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0" name="Picture 2" descr="силуетна озна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214422"/>
            <a:ext cx="5317218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24"/>
            <a:ext cx="7772400" cy="827083"/>
          </a:xfrm>
        </p:spPr>
        <p:txBody>
          <a:bodyPr>
            <a:normAutofit fontScale="90000"/>
          </a:bodyPr>
          <a:lstStyle/>
          <a:p>
            <a:r>
              <a:rPr lang="uk-UA" sz="3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Ознака дерево в бруньках</a:t>
            </a:r>
            <a:br>
              <a:rPr lang="uk-UA" sz="3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uk-UA" sz="3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sz="3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Tree-in-bud sign</a:t>
            </a:r>
            <a:r>
              <a:rPr lang="uk-UA" sz="3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  <a:endParaRPr lang="ru-RU" sz="3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43504" y="1357298"/>
            <a:ext cx="4000496" cy="4857784"/>
          </a:xfrm>
        </p:spPr>
        <p:txBody>
          <a:bodyPr>
            <a:noAutofit/>
          </a:bodyPr>
          <a:lstStyle/>
          <a:p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Зрізи легень пацієнта з бронхопневмонією. Уражені зі слизом і гноєм бронхіоли (</a:t>
            </a:r>
            <a:r>
              <a:rPr lang="uk-UA" sz="28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стрілки</a:t>
            </a: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 вздовж всієї легені; ця патологія відображається ознакою </a:t>
            </a:r>
          </a:p>
          <a:p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дерево-в-бруньках</a:t>
            </a:r>
            <a:r>
              <a:rPr lang="uk-UA" sz="2400" dirty="0"/>
              <a:t>.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214422"/>
            <a:ext cx="4541662" cy="4943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7158" y="-24"/>
            <a:ext cx="8429684" cy="827083"/>
          </a:xfrm>
        </p:spPr>
        <p:txBody>
          <a:bodyPr>
            <a:noAutofit/>
          </a:bodyPr>
          <a:lstStyle/>
          <a:p>
            <a:r>
              <a:rPr lang="uk-UA" sz="36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Патерн</a:t>
            </a:r>
            <a:r>
              <a:rPr lang="uk-UA" sz="3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дерево-в-бруньках </a:t>
            </a:r>
            <a:br>
              <a:rPr lang="uk-UA" sz="3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uk-UA" sz="3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(tree-in-bud </a:t>
            </a:r>
            <a:r>
              <a:rPr lang="uk-UA" sz="36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pattern</a:t>
            </a:r>
            <a:r>
              <a:rPr lang="uk-UA" sz="3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 </a:t>
            </a:r>
            <a:endParaRPr lang="ru-RU" sz="4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29190" y="1857364"/>
            <a:ext cx="4000496" cy="3714776"/>
          </a:xfrm>
        </p:spPr>
        <p:txBody>
          <a:bodyPr>
            <a:noAutofit/>
          </a:bodyPr>
          <a:lstStyle/>
          <a:p>
            <a:r>
              <a:rPr lang="uk-UA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Патерн</a:t>
            </a: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відображує спектр </a:t>
            </a:r>
            <a:r>
              <a:rPr lang="uk-UA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ендо-</a:t>
            </a: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та </a:t>
            </a:r>
            <a:r>
              <a:rPr lang="uk-UA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перібронхіолярних</a:t>
            </a: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розладів, зокрема слизові пробки, запалення та/або фіброз</a:t>
            </a:r>
            <a:r>
              <a:rPr lang="uk-UA" sz="2400" dirty="0"/>
              <a:t>.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9" y="1428736"/>
            <a:ext cx="4526194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7158" y="101587"/>
            <a:ext cx="8429684" cy="827083"/>
          </a:xfrm>
        </p:spPr>
        <p:txBody>
          <a:bodyPr>
            <a:noAutofit/>
          </a:bodyPr>
          <a:lstStyle/>
          <a:p>
            <a:r>
              <a:rPr lang="uk-UA" sz="36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Патерн</a:t>
            </a:r>
            <a:r>
              <a:rPr lang="uk-UA" sz="3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дерево-в-бруньках </a:t>
            </a:r>
            <a:br>
              <a:rPr lang="uk-UA" sz="3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uk-UA" sz="3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(tree-in-bud </a:t>
            </a:r>
            <a:r>
              <a:rPr lang="uk-UA" sz="36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pattern</a:t>
            </a:r>
            <a:r>
              <a:rPr lang="uk-UA" sz="3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 </a:t>
            </a:r>
            <a:endParaRPr lang="ru-RU" sz="4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5720" y="1071546"/>
            <a:ext cx="8858280" cy="5643602"/>
          </a:xfrm>
        </p:spPr>
        <p:txBody>
          <a:bodyPr>
            <a:noAutofit/>
          </a:bodyPr>
          <a:lstStyle/>
          <a:p>
            <a:pPr>
              <a:lnSpc>
                <a:spcPts val="3100"/>
              </a:lnSpc>
            </a:pPr>
            <a:r>
              <a:rPr lang="uk-UA" sz="2800" dirty="0" err="1">
                <a:solidFill>
                  <a:schemeClr val="bg1"/>
                </a:solidFill>
              </a:rPr>
              <a:t>Патерн</a:t>
            </a:r>
            <a:r>
              <a:rPr lang="uk-UA" sz="2800" dirty="0">
                <a:solidFill>
                  <a:schemeClr val="bg1"/>
                </a:solidFill>
              </a:rPr>
              <a:t> дерево-в-бруньках визначає </a:t>
            </a:r>
            <a:r>
              <a:rPr lang="uk-UA" sz="2800" dirty="0" err="1">
                <a:solidFill>
                  <a:schemeClr val="bg1"/>
                </a:solidFill>
              </a:rPr>
              <a:t>центролобулярні</a:t>
            </a:r>
            <a:r>
              <a:rPr lang="uk-UA" sz="2800" dirty="0">
                <a:solidFill>
                  <a:schemeClr val="bg1"/>
                </a:solidFill>
              </a:rPr>
              <a:t> розгалужені структури, які нагадують гілку дерева в бруньках. </a:t>
            </a:r>
            <a:r>
              <a:rPr lang="uk-UA" sz="2800" dirty="0" err="1">
                <a:solidFill>
                  <a:schemeClr val="bg1"/>
                </a:solidFill>
              </a:rPr>
              <a:t>Патерн</a:t>
            </a:r>
            <a:r>
              <a:rPr lang="uk-UA" sz="2800" dirty="0">
                <a:solidFill>
                  <a:schemeClr val="bg1"/>
                </a:solidFill>
              </a:rPr>
              <a:t> відображує спектр </a:t>
            </a:r>
            <a:r>
              <a:rPr lang="uk-UA" sz="2800" dirty="0" err="1">
                <a:solidFill>
                  <a:schemeClr val="bg1"/>
                </a:solidFill>
              </a:rPr>
              <a:t>ендо-</a:t>
            </a:r>
            <a:r>
              <a:rPr lang="uk-UA" sz="2800" dirty="0">
                <a:solidFill>
                  <a:schemeClr val="bg1"/>
                </a:solidFill>
              </a:rPr>
              <a:t> та </a:t>
            </a:r>
            <a:r>
              <a:rPr lang="uk-UA" sz="2800" dirty="0" err="1">
                <a:solidFill>
                  <a:schemeClr val="bg1"/>
                </a:solidFill>
              </a:rPr>
              <a:t>перібронхіолярних</a:t>
            </a:r>
            <a:r>
              <a:rPr lang="uk-UA" sz="2800" dirty="0">
                <a:solidFill>
                  <a:schemeClr val="bg1"/>
                </a:solidFill>
              </a:rPr>
              <a:t> розладів, зокрема слизові пробки, запалення та/або фіброз. Цей </a:t>
            </a:r>
            <a:r>
              <a:rPr lang="uk-UA" sz="2800" dirty="0" err="1">
                <a:solidFill>
                  <a:schemeClr val="bg1"/>
                </a:solidFill>
              </a:rPr>
              <a:t>патерн</a:t>
            </a:r>
            <a:r>
              <a:rPr lang="uk-UA" sz="2800" dirty="0">
                <a:solidFill>
                  <a:schemeClr val="bg1"/>
                </a:solidFill>
              </a:rPr>
              <a:t> найбільш виражений на периферії легенів і зазвичай пов'язаний з аномаліями у великих повітряних шляхах. Особливо поширений при дифузному </a:t>
            </a:r>
            <a:r>
              <a:rPr lang="uk-UA" sz="2800" dirty="0" err="1">
                <a:solidFill>
                  <a:schemeClr val="bg1"/>
                </a:solidFill>
              </a:rPr>
              <a:t>панбронхіоліті</a:t>
            </a:r>
            <a:r>
              <a:rPr lang="uk-UA" sz="2800" dirty="0">
                <a:solidFill>
                  <a:schemeClr val="bg1"/>
                </a:solidFill>
              </a:rPr>
              <a:t>, </a:t>
            </a:r>
            <a:r>
              <a:rPr lang="uk-UA" sz="2800" dirty="0" err="1">
                <a:solidFill>
                  <a:schemeClr val="bg1"/>
                </a:solidFill>
              </a:rPr>
              <a:t>ендобронхіальному</a:t>
            </a:r>
            <a:r>
              <a:rPr lang="uk-UA" sz="2800" dirty="0">
                <a:solidFill>
                  <a:schemeClr val="bg1"/>
                </a:solidFill>
              </a:rPr>
              <a:t> поширенні </a:t>
            </a:r>
            <a:r>
              <a:rPr lang="uk-UA" sz="2800" dirty="0" err="1">
                <a:solidFill>
                  <a:schemeClr val="bg1"/>
                </a:solidFill>
              </a:rPr>
              <a:t>мікобактеріальній</a:t>
            </a:r>
            <a:r>
              <a:rPr lang="uk-UA" sz="2800" dirty="0">
                <a:solidFill>
                  <a:schemeClr val="bg1"/>
                </a:solidFill>
              </a:rPr>
              <a:t> інфекції і </a:t>
            </a:r>
            <a:r>
              <a:rPr lang="uk-UA" sz="2800" dirty="0" err="1">
                <a:solidFill>
                  <a:schemeClr val="bg1"/>
                </a:solidFill>
              </a:rPr>
              <a:t>кістозному</a:t>
            </a:r>
            <a:r>
              <a:rPr lang="uk-UA" sz="2800" dirty="0">
                <a:solidFill>
                  <a:schemeClr val="bg1"/>
                </a:solidFill>
              </a:rPr>
              <a:t> фіброзі. Аналогічна картина є рідкісним проявом захворювання артеріол (</a:t>
            </a:r>
            <a:r>
              <a:rPr lang="uk-UA" sz="2800" dirty="0" err="1">
                <a:solidFill>
                  <a:schemeClr val="bg1"/>
                </a:solidFill>
              </a:rPr>
              <a:t>мікроангіопатією</a:t>
            </a:r>
            <a:r>
              <a:rPr lang="uk-UA" sz="2800" dirty="0">
                <a:solidFill>
                  <a:schemeClr val="bg1"/>
                </a:solidFill>
              </a:rPr>
              <a:t>).</a:t>
            </a:r>
            <a:r>
              <a:rPr lang="uk-UA" sz="2400" dirty="0">
                <a:solidFill>
                  <a:schemeClr val="bg1"/>
                </a:solidFill>
              </a:rPr>
              <a:t>.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24"/>
            <a:ext cx="7772400" cy="827083"/>
          </a:xfrm>
        </p:spPr>
        <p:txBody>
          <a:bodyPr>
            <a:normAutofit fontScale="90000"/>
          </a:bodyPr>
          <a:lstStyle/>
          <a:p>
            <a:r>
              <a:rPr lang="uk-UA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Ознака головка сиру</a:t>
            </a:r>
            <a:br>
              <a:rPr lang="uk-UA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uk-UA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</a:t>
            </a:r>
            <a:r>
              <a:rPr lang="uk-UA" sz="32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Headcheese</a:t>
            </a:r>
            <a:r>
              <a:rPr lang="uk-UA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32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sign</a:t>
            </a:r>
            <a:r>
              <a:rPr lang="uk-UA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  <a:endParaRPr lang="ru-RU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1357298"/>
            <a:ext cx="4572000" cy="4857784"/>
          </a:xfrm>
        </p:spPr>
        <p:txBody>
          <a:bodyPr>
            <a:noAutofit/>
          </a:bodyPr>
          <a:lstStyle/>
          <a:p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Ознака головка сиру  </a:t>
            </a:r>
          </a:p>
          <a:p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при алергічному </a:t>
            </a:r>
            <a:r>
              <a:rPr lang="uk-UA" sz="2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пневмоніті</a:t>
            </a: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ТЗ </a:t>
            </a:r>
            <a:r>
              <a:rPr lang="uk-UA" sz="2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КТ</a:t>
            </a: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показує географічний вигляд легені, який являє собою поєднання плямистої або осередкової непрозорості матове скло (</a:t>
            </a:r>
            <a:r>
              <a:rPr lang="uk-UA" sz="24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маленькі стрілки</a:t>
            </a: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 і мозаїчної перфузії (</a:t>
            </a:r>
            <a:r>
              <a:rPr lang="uk-UA" sz="24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великі стрілки</a:t>
            </a: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1" y="1285860"/>
            <a:ext cx="4143405" cy="5367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-24"/>
            <a:ext cx="8496944" cy="827083"/>
          </a:xfrm>
        </p:spPr>
        <p:txBody>
          <a:bodyPr>
            <a:normAutofit fontScale="90000"/>
          </a:bodyPr>
          <a:lstStyle/>
          <a:p>
            <a:r>
              <a:rPr lang="uk-UA" sz="36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Екстраплевральна</a:t>
            </a:r>
            <a:r>
              <a:rPr lang="uk-UA" sz="3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ознака (</a:t>
            </a:r>
            <a:r>
              <a:rPr lang="uk-UA" sz="36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extrapleural</a:t>
            </a:r>
            <a:r>
              <a:rPr lang="uk-UA" sz="3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36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sign</a:t>
            </a:r>
            <a:r>
              <a:rPr lang="uk-UA" sz="3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  <a:endParaRPr lang="ru-RU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G:\Майстерня\03 Глоссар Торак радиол\068 Extrapleural sign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908720"/>
            <a:ext cx="6346582" cy="56581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-24"/>
            <a:ext cx="8496944" cy="827083"/>
          </a:xfrm>
        </p:spPr>
        <p:txBody>
          <a:bodyPr>
            <a:normAutofit fontScale="90000"/>
          </a:bodyPr>
          <a:lstStyle/>
          <a:p>
            <a:r>
              <a:rPr lang="uk-UA" sz="36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Екстраплевральна</a:t>
            </a:r>
            <a:r>
              <a:rPr lang="uk-UA" sz="3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ознака (</a:t>
            </a:r>
            <a:r>
              <a:rPr lang="uk-UA" sz="36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extrapleural</a:t>
            </a:r>
            <a:r>
              <a:rPr lang="uk-UA" sz="3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36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sign</a:t>
            </a:r>
            <a:r>
              <a:rPr lang="uk-UA" sz="3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  <a:endParaRPr lang="ru-RU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932040" y="1412776"/>
            <a:ext cx="4032448" cy="4226024"/>
          </a:xfrm>
        </p:spPr>
        <p:txBody>
          <a:bodyPr>
            <a:normAutofit lnSpcReduction="10000"/>
          </a:bodyPr>
          <a:lstStyle/>
          <a:p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Прицільна рентгенограма </a:t>
            </a:r>
          </a:p>
          <a:p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того ж хворого.</a:t>
            </a:r>
          </a:p>
          <a:p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Відсутність гострих кутів між краями утвору і ребрами (</a:t>
            </a:r>
            <a:r>
              <a:rPr lang="uk-UA" sz="28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стрілки</a:t>
            </a: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 свідчить </a:t>
            </a:r>
          </a:p>
          <a:p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на користь </a:t>
            </a:r>
            <a:r>
              <a:rPr lang="uk-UA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екстраплеврального</a:t>
            </a: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розташування утвору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G:\Майстерня\03 Глоссар Торак радиол\069 Extrapleural sign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836712"/>
            <a:ext cx="4416633" cy="56166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-24"/>
            <a:ext cx="8496944" cy="827083"/>
          </a:xfrm>
        </p:spPr>
        <p:txBody>
          <a:bodyPr>
            <a:normAutofit fontScale="90000"/>
          </a:bodyPr>
          <a:lstStyle/>
          <a:p>
            <a:r>
              <a:rPr lang="uk-UA" sz="36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Екстраплевральна</a:t>
            </a:r>
            <a:r>
              <a:rPr lang="uk-UA" sz="3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ознака (</a:t>
            </a:r>
            <a:r>
              <a:rPr lang="uk-UA" sz="36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extrapleural</a:t>
            </a:r>
            <a:r>
              <a:rPr lang="uk-UA" sz="3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36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sign</a:t>
            </a:r>
            <a:r>
              <a:rPr lang="uk-UA" sz="3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  <a:endParaRPr lang="ru-RU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932040" y="1412776"/>
            <a:ext cx="4032448" cy="4226024"/>
          </a:xfrm>
        </p:spPr>
        <p:txBody>
          <a:bodyPr>
            <a:normAutofit/>
          </a:bodyPr>
          <a:lstStyle/>
          <a:p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Видалений фрагмент ураженого ребра </a:t>
            </a:r>
          </a:p>
          <a:p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того ж самого хворого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5" name="Picture 3" descr="G:\Майстерня\03 Глоссар Торак радиол\080 фрагм ребр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836712"/>
            <a:ext cx="4270636" cy="53701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4282" y="714356"/>
            <a:ext cx="8643998" cy="5000660"/>
          </a:xfrm>
        </p:spPr>
        <p:txBody>
          <a:bodyPr>
            <a:normAutofit fontScale="92500" lnSpcReduction="10000"/>
          </a:bodyPr>
          <a:lstStyle/>
          <a:p>
            <a:pPr marL="514350" lvl="0" indent="-514350" algn="l"/>
            <a:r>
              <a:rPr lang="en-US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References</a:t>
            </a:r>
            <a:endParaRPr lang="uk-UA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l"/>
            <a:r>
              <a:rPr lang="sv-SE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Hansell DM, </a:t>
            </a:r>
            <a:r>
              <a:rPr lang="en-US" sz="18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Bankier</a:t>
            </a:r>
            <a:r>
              <a:rPr lang="en-US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AA, </a:t>
            </a:r>
            <a:r>
              <a:rPr lang="en-US" sz="18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MacMahon</a:t>
            </a:r>
            <a:r>
              <a:rPr lang="en-US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H, et al</a:t>
            </a:r>
            <a:r>
              <a:rPr lang="en-US" sz="1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en-US" sz="1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Radiology 2008; 246:697–722</a:t>
            </a:r>
          </a:p>
          <a:p>
            <a:pPr marL="514350" lvl="0" indent="-514350" algn="l"/>
            <a:r>
              <a:rPr lang="en-US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Gurney</a:t>
            </a:r>
            <a:r>
              <a:rPr lang="uk-UA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J W  </a:t>
            </a:r>
            <a:r>
              <a:rPr lang="en-US" sz="1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Radiology 1991; 178:1-10</a:t>
            </a:r>
          </a:p>
          <a:p>
            <a:pPr marL="514350" lvl="0" indent="-514350" algn="l"/>
            <a:r>
              <a:rPr lang="en-US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Fan L</a:t>
            </a:r>
            <a:r>
              <a:rPr lang="en-US" sz="18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</a:t>
            </a:r>
            <a:r>
              <a:rPr lang="en-US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Shi-</a:t>
            </a:r>
            <a:r>
              <a:rPr lang="en-US" sz="18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yuan</a:t>
            </a:r>
            <a:r>
              <a:rPr lang="en-US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Fei</a:t>
            </a:r>
            <a:r>
              <a:rPr lang="en-US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Sunb</a:t>
            </a:r>
            <a:r>
              <a:rPr lang="en-US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Xiang-</a:t>
            </a:r>
            <a:r>
              <a:rPr lang="en-US" sz="18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sheng</a:t>
            </a:r>
            <a:r>
              <a:rPr lang="en-US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Xiao. </a:t>
            </a:r>
            <a:r>
              <a:rPr lang="en-US" sz="18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Eur</a:t>
            </a:r>
            <a:r>
              <a:rPr lang="en-US" sz="1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J Radiology 70 (2009) 41–48</a:t>
            </a:r>
          </a:p>
          <a:p>
            <a:pPr marL="514350" lvl="0" indent="-514350" algn="l"/>
            <a:r>
              <a:rPr lang="en-US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Webb W. R. </a:t>
            </a:r>
            <a:r>
              <a:rPr lang="en-US" sz="1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Radiology 2006; 239:322–338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Kim H, Min Park Ch, </a:t>
            </a:r>
            <a:r>
              <a:rPr lang="en-US" sz="18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Sungmin</a:t>
            </a:r>
            <a:r>
              <a:rPr lang="en-US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Woo S, et al. </a:t>
            </a:r>
            <a:r>
              <a:rPr lang="en-US" sz="1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Radiology 2013; 269:585–593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Tanaka N, Matsumoto T, Miura G, et al</a:t>
            </a:r>
            <a:r>
              <a:rPr lang="en-US" sz="1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en-US" sz="1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Radiology 2003; 227:776–785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Irion KL, </a:t>
            </a:r>
            <a:r>
              <a:rPr lang="en-US" sz="18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Marchiori</a:t>
            </a:r>
            <a:r>
              <a:rPr lang="en-US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E, </a:t>
            </a:r>
            <a:r>
              <a:rPr lang="en-US" sz="18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Hochhegger</a:t>
            </a:r>
            <a:r>
              <a:rPr lang="en-US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B., et al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. </a:t>
            </a:r>
            <a:r>
              <a:rPr lang="en-US" sz="1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AJR 2009; 192:W90–W96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Pineda V, </a:t>
            </a:r>
            <a:r>
              <a:rPr lang="en-US" sz="18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Andreu</a:t>
            </a:r>
            <a:r>
              <a:rPr lang="en-US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J, Caceres J, et al. </a:t>
            </a:r>
            <a:r>
              <a:rPr lang="en-US" sz="18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RadioGraphics</a:t>
            </a:r>
            <a:r>
              <a:rPr lang="en-US" sz="1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2007; 27:19–32 </a:t>
            </a:r>
          </a:p>
          <a:p>
            <a:pPr algn="l"/>
            <a:r>
              <a:rPr lang="en-US" sz="18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Kubiman</a:t>
            </a:r>
            <a:r>
              <a:rPr lang="en-US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JE, Reyes BL, H. </a:t>
            </a:r>
            <a:r>
              <a:rPr lang="en-US" sz="18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Hruban</a:t>
            </a:r>
            <a:r>
              <a:rPr lang="en-US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RH, et al. </a:t>
            </a:r>
            <a:r>
              <a:rPr lang="en-US" sz="18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RadloGraphics</a:t>
            </a:r>
            <a:r>
              <a:rPr lang="en-US" sz="1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1993; 13:47-75</a:t>
            </a:r>
          </a:p>
          <a:p>
            <a:pPr algn="l"/>
            <a:r>
              <a:rPr lang="en-US" sz="18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Cacere</a:t>
            </a:r>
            <a:r>
              <a:rPr lang="en-US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J, Mata J, Palmer J, et al. </a:t>
            </a:r>
            <a:r>
              <a:rPr lang="en-US" sz="18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RadloGraphics</a:t>
            </a:r>
            <a:r>
              <a:rPr lang="en-US" sz="1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1991; 11:1143-1145</a:t>
            </a:r>
            <a:endParaRPr lang="uk-UA" sz="1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/>
            <a:r>
              <a:rPr lang="ru-RU" sz="18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Berrocal</a:t>
            </a:r>
            <a:r>
              <a:rPr lang="ru-RU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</a:t>
            </a:r>
            <a:r>
              <a:rPr lang="ru-RU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</a:t>
            </a:r>
            <a:r>
              <a:rPr lang="ru-RU" sz="18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Madrid</a:t>
            </a:r>
            <a:r>
              <a:rPr lang="en-US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C</a:t>
            </a:r>
            <a:r>
              <a:rPr lang="ru-RU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</a:t>
            </a:r>
            <a:r>
              <a:rPr lang="ru-RU" sz="18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Novo</a:t>
            </a:r>
            <a:r>
              <a:rPr lang="en-US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S</a:t>
            </a:r>
            <a:r>
              <a:rPr lang="ru-RU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</a:t>
            </a:r>
            <a:r>
              <a:rPr lang="en-US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et al. </a:t>
            </a:r>
            <a:r>
              <a:rPr lang="ru-RU" sz="18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RadioGraphics</a:t>
            </a:r>
            <a:r>
              <a:rPr lang="ru-RU" sz="1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2004; 24: 17e</a:t>
            </a:r>
          </a:p>
          <a:p>
            <a:pPr algn="l"/>
            <a:r>
              <a:rPr lang="en-US" sz="18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Mettler</a:t>
            </a:r>
            <a:r>
              <a:rPr lang="en-US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F.A</a:t>
            </a:r>
            <a:r>
              <a:rPr lang="en-US" sz="1800" b="1" dirty="0"/>
              <a:t>. </a:t>
            </a:r>
            <a:r>
              <a:rPr lang="en-US" sz="1800" b="1" dirty="0">
                <a:solidFill>
                  <a:srgbClr val="FF0000"/>
                </a:solidFill>
              </a:rPr>
              <a:t>E</a:t>
            </a:r>
            <a:r>
              <a:rPr lang="en-US" sz="1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ssentials of radiology. 2005</a:t>
            </a:r>
            <a:endParaRPr lang="uk-UA" sz="1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/>
            <a:r>
              <a:rPr lang="uk-UA" sz="18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Park</a:t>
            </a:r>
            <a:r>
              <a:rPr lang="uk-UA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СM,  </a:t>
            </a:r>
            <a:r>
              <a:rPr lang="uk-UA" sz="18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Goo</a:t>
            </a:r>
            <a:r>
              <a:rPr lang="en-US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JM</a:t>
            </a:r>
            <a:r>
              <a:rPr lang="uk-UA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 </a:t>
            </a:r>
            <a:r>
              <a:rPr lang="uk-UA" sz="18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Lee</a:t>
            </a:r>
            <a:r>
              <a:rPr lang="en-US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HJ</a:t>
            </a:r>
            <a:r>
              <a:rPr lang="uk-UA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 </a:t>
            </a:r>
            <a:r>
              <a:rPr lang="en-US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et al.</a:t>
            </a:r>
            <a:r>
              <a:rPr lang="en-US" sz="1800" dirty="0"/>
              <a:t>. </a:t>
            </a:r>
            <a:r>
              <a:rPr lang="uk-UA" sz="1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RadioGraphics</a:t>
            </a:r>
            <a:r>
              <a:rPr lang="uk-UA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2007; </a:t>
            </a:r>
            <a:r>
              <a:rPr lang="uk-UA" sz="1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27:391–408</a:t>
            </a:r>
            <a:endParaRPr lang="en-US" sz="1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uk-UA" sz="19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Oda</a:t>
            </a:r>
            <a:r>
              <a:rPr lang="en-US" sz="19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S, </a:t>
            </a:r>
            <a:r>
              <a:rPr lang="uk-UA" sz="19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uk-UA" sz="19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Awai</a:t>
            </a:r>
            <a:r>
              <a:rPr lang="en-US" sz="19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K, </a:t>
            </a:r>
            <a:r>
              <a:rPr lang="uk-UA" sz="19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Liu</a:t>
            </a:r>
            <a:r>
              <a:rPr lang="en-US" sz="19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D, et al. </a:t>
            </a:r>
            <a:r>
              <a:rPr lang="uk-UA" sz="18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AJR </a:t>
            </a:r>
            <a:r>
              <a:rPr lang="uk-UA" sz="1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2008; 190:1363–1368</a:t>
            </a:r>
          </a:p>
          <a:p>
            <a:pPr algn="l"/>
            <a:r>
              <a:rPr lang="uk-UA" sz="1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1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/>
            <a:r>
              <a:rPr lang="en-US" sz="1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7158" y="214314"/>
            <a:ext cx="8501122" cy="714356"/>
          </a:xfrm>
        </p:spPr>
        <p:txBody>
          <a:bodyPr>
            <a:normAutofit/>
          </a:bodyPr>
          <a:lstStyle/>
          <a:p>
            <a:r>
              <a:rPr lang="uk-UA" sz="4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Силуетна ознака (</a:t>
            </a:r>
            <a:r>
              <a:rPr lang="uk-UA" sz="4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silhouette</a:t>
            </a:r>
            <a:r>
              <a:rPr lang="uk-UA" sz="4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4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sign</a:t>
            </a:r>
            <a:r>
              <a:rPr lang="uk-UA" sz="4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 </a:t>
            </a:r>
            <a:endParaRPr lang="ru-RU" dirty="0">
              <a:ln>
                <a:solidFill>
                  <a:srgbClr val="FFFF00"/>
                </a:solidFill>
              </a:ln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85720" y="1700212"/>
            <a:ext cx="8572560" cy="4086241"/>
          </a:xfrm>
        </p:spPr>
        <p:txBody>
          <a:bodyPr>
            <a:normAutofit fontScale="92500" lnSpcReduction="20000"/>
          </a:bodyPr>
          <a:lstStyle/>
          <a:p>
            <a:r>
              <a:rPr lang="uk-UA" sz="35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Виникає при консолідації та/або ателектазі сусідньої частини легені, великій прилеглій масі або наявності суміжної плевральної рідини. Силуетна ознака буває при тісному приляганні різних структур, але з подібною рентгенівською щільністю. Ознака означає зміну або відсутність нормального силуету. </a:t>
            </a:r>
          </a:p>
          <a:p>
            <a:r>
              <a:rPr lang="uk-UA" sz="35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Це не завжди свідчить про хворобу, тому при її трактовці треба бути обережним</a:t>
            </a:r>
            <a:r>
              <a:rPr lang="uk-UA" dirty="0"/>
              <a:t>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7158" y="0"/>
            <a:ext cx="8501122" cy="714356"/>
          </a:xfrm>
        </p:spPr>
        <p:txBody>
          <a:bodyPr>
            <a:normAutofit/>
          </a:bodyPr>
          <a:lstStyle/>
          <a:p>
            <a:r>
              <a:rPr lang="uk-UA" sz="4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Силуетна ознака (</a:t>
            </a:r>
            <a:r>
              <a:rPr lang="uk-UA" sz="4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silhouette</a:t>
            </a:r>
            <a:r>
              <a:rPr lang="uk-UA" sz="4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4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sign</a:t>
            </a:r>
            <a:r>
              <a:rPr lang="uk-UA" sz="4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 </a:t>
            </a:r>
            <a:endParaRPr lang="ru-RU" dirty="0">
              <a:ln>
                <a:solidFill>
                  <a:srgbClr val="FFFF00"/>
                </a:solidFill>
              </a:ln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1026" name="Picture 2" descr="F:\КАФЕДРА\ЛЕКЦІЇ\06 Майстерня\01 В роботі\Торакльна радіологія\03 Глоссар Торак радиол\064 Silouhette sign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7" y="683031"/>
            <a:ext cx="6227060" cy="5246299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214282" y="6140255"/>
            <a:ext cx="864399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Збереження правого контуру серця і судин свідчить, що причина консолідації на тлі правого кореня знаходиться за ним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7158" y="0"/>
            <a:ext cx="8501122" cy="714356"/>
          </a:xfrm>
        </p:spPr>
        <p:txBody>
          <a:bodyPr>
            <a:normAutofit/>
          </a:bodyPr>
          <a:lstStyle/>
          <a:p>
            <a:r>
              <a:rPr lang="uk-UA" sz="4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Силуетна ознака (</a:t>
            </a:r>
            <a:r>
              <a:rPr lang="uk-UA" sz="4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silhouette</a:t>
            </a:r>
            <a:r>
              <a:rPr lang="uk-UA" sz="4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4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sign</a:t>
            </a:r>
            <a:r>
              <a:rPr lang="uk-UA" sz="4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 </a:t>
            </a:r>
            <a:endParaRPr lang="ru-RU" dirty="0">
              <a:ln>
                <a:solidFill>
                  <a:srgbClr val="FFFF00"/>
                </a:solidFill>
              </a:ln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2050" name="Picture 2" descr="F:\КАФЕДРА\ЛЕКЦІЇ\06 Майстерня\01 В роботі\Торакльна радіологія\03 Глоссар Торак радиол\066 Сілуетна ознака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95429" y="928670"/>
            <a:ext cx="5953141" cy="55974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4586</TotalTime>
  <Words>2877</Words>
  <Application>Microsoft Office PowerPoint</Application>
  <PresentationFormat>Екран (4:3)</PresentationFormat>
  <Paragraphs>251</Paragraphs>
  <Slides>67</Slides>
  <Notes>14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67</vt:i4>
      </vt:variant>
    </vt:vector>
  </HeadingPairs>
  <TitlesOfParts>
    <vt:vector size="72" baseType="lpstr">
      <vt:lpstr>Arial</vt:lpstr>
      <vt:lpstr>Arial Cyr</vt:lpstr>
      <vt:lpstr>Calibri</vt:lpstr>
      <vt:lpstr>Times New Roman</vt:lpstr>
      <vt:lpstr>Office Theme</vt:lpstr>
      <vt:lpstr>Презентація PowerPoint</vt:lpstr>
      <vt:lpstr>ТОРАКАЛЬНА РАДІОЛОГІЯ </vt:lpstr>
      <vt:lpstr>Апікальна кришка (apical cap)</vt:lpstr>
      <vt:lpstr>Незавершена щілина (incomplete fissure)</vt:lpstr>
      <vt:lpstr>Незавершена щілина (incomplete fissure)</vt:lpstr>
      <vt:lpstr>Силуетна ознака (silhouette sign) </vt:lpstr>
      <vt:lpstr>Силуетна ознака (silhouette sign) </vt:lpstr>
      <vt:lpstr>Силуетна ознака (silhouette sign) </vt:lpstr>
      <vt:lpstr>Силуетна ознака (silhouette sign) </vt:lpstr>
      <vt:lpstr>Силуетна ознака (silhouette sign) </vt:lpstr>
      <vt:lpstr>Повітряна бронхограма  (air bronchogram)</vt:lpstr>
      <vt:lpstr>Повітряна бронхограма  (air bronchogram)</vt:lpstr>
      <vt:lpstr>Трамвайна колія (tram-track) </vt:lpstr>
      <vt:lpstr>Трамвайна колія (tram-track)</vt:lpstr>
      <vt:lpstr>Трамвайна колія (tram-track)</vt:lpstr>
      <vt:lpstr>Експіраторна ретенція повітря   (air trapping)</vt:lpstr>
      <vt:lpstr>Експіраторна ретенція повітря   (air trapping)</vt:lpstr>
      <vt:lpstr>Повітряний серп (air crescent))</vt:lpstr>
      <vt:lpstr>Грибковий мʼяч (fungus ball)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Ознака перстень (signet ring sign)</vt:lpstr>
      <vt:lpstr>Гало (halo)</vt:lpstr>
      <vt:lpstr>Ознака ревертоване гало (reversed halo sign)</vt:lpstr>
      <vt:lpstr>Міліарний патерн (miliary pattern)</vt:lpstr>
      <vt:lpstr>Вузлуватий патерн (nodular pattern)</vt:lpstr>
      <vt:lpstr>Бронхоцентричний (bronchocentric)</vt:lpstr>
      <vt:lpstr>Презентація PowerPoint</vt:lpstr>
      <vt:lpstr>Чарунковість (honeycombing)</vt:lpstr>
      <vt:lpstr>Чарунковість (honeycombing)</vt:lpstr>
      <vt:lpstr>Сітчастий патерн (reticular pattern)</vt:lpstr>
      <vt:lpstr>Сітчасто-вузликовий патерн  (reticulonodular pattern)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Затемнення матове скло (ground-glass opacity)</vt:lpstr>
      <vt:lpstr>Затемнення матове скло (ground-glass opacity)</vt:lpstr>
      <vt:lpstr>Затемнення матове скло (ground-glass opacity)</vt:lpstr>
      <vt:lpstr>Лобулярне затемнення матове скло (lobular ground-glass opacity)</vt:lpstr>
      <vt:lpstr>Лобулярне затемнення матове скло (lobular ground-glass opacity)</vt:lpstr>
      <vt:lpstr>Маса (mass)</vt:lpstr>
      <vt:lpstr>Маса (mass)</vt:lpstr>
      <vt:lpstr>Вузлик (nodule) </vt:lpstr>
      <vt:lpstr>Вузлик (nodule) </vt:lpstr>
      <vt:lpstr>Мікровузлик (micronodule) </vt:lpstr>
      <vt:lpstr>Вузлик матового скла  (ground-glass nodule) </vt:lpstr>
      <vt:lpstr>Вузлик матового скла  (ground-glass nodule) </vt:lpstr>
      <vt:lpstr>Вузлик з ореолом матового скла  (nodule with ground-glass opacity) </vt:lpstr>
      <vt:lpstr>Презентація PowerPoint</vt:lpstr>
      <vt:lpstr>Презентація PowerPoint</vt:lpstr>
      <vt:lpstr>Презентація PowerPoint</vt:lpstr>
      <vt:lpstr>Ознака дерево в бруньках (tree-in-bud sign)</vt:lpstr>
      <vt:lpstr>Ознака дерево в бруньках (Tree-in-bud sign)</vt:lpstr>
      <vt:lpstr>Патерн дерево-в-бруньках  (tree-in-bud pattern) </vt:lpstr>
      <vt:lpstr>Патерн дерево-в-бруньках  (tree-in-bud pattern) </vt:lpstr>
      <vt:lpstr>Ознака головка сиру (Headcheese sign)</vt:lpstr>
      <vt:lpstr>Екстраплевральна ознака (extrapleural sign)</vt:lpstr>
      <vt:lpstr>Екстраплевральна ознака (extrapleural sign)</vt:lpstr>
      <vt:lpstr>Екстраплевральна ознака (extrapleural sign)</vt:lpstr>
      <vt:lpstr>Презентація PowerPoint</vt:lpstr>
    </vt:vector>
  </TitlesOfParts>
  <Company>name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name</dc:creator>
  <cp:lastModifiedBy>Микола Пилипенко</cp:lastModifiedBy>
  <cp:revision>193</cp:revision>
  <cp:lastPrinted>2014-11-13T22:02:23Z</cp:lastPrinted>
  <dcterms:created xsi:type="dcterms:W3CDTF">2009-10-28T19:35:23Z</dcterms:created>
  <dcterms:modified xsi:type="dcterms:W3CDTF">2019-10-29T21:35:09Z</dcterms:modified>
</cp:coreProperties>
</file>