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87" r:id="rId2"/>
    <p:sldId id="265" r:id="rId3"/>
    <p:sldId id="288" r:id="rId4"/>
    <p:sldId id="273" r:id="rId5"/>
    <p:sldId id="289" r:id="rId6"/>
    <p:sldId id="271" r:id="rId7"/>
    <p:sldId id="290" r:id="rId8"/>
    <p:sldId id="274" r:id="rId9"/>
    <p:sldId id="276" r:id="rId10"/>
    <p:sldId id="275" r:id="rId11"/>
    <p:sldId id="279" r:id="rId12"/>
    <p:sldId id="278" r:id="rId13"/>
    <p:sldId id="277" r:id="rId14"/>
    <p:sldId id="280" r:id="rId15"/>
    <p:sldId id="284" r:id="rId16"/>
    <p:sldId id="281" r:id="rId17"/>
    <p:sldId id="291" r:id="rId18"/>
    <p:sldId id="282" r:id="rId19"/>
    <p:sldId id="292" r:id="rId20"/>
    <p:sldId id="258" r:id="rId21"/>
    <p:sldId id="286" r:id="rId22"/>
    <p:sldId id="285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911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133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368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3B05FC4-08BD-49F2-BFBA-5D83590E3343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A82306B-FC7D-4EE3-BE03-8496D08743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3452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D6D9B6F-E3A3-46EA-B248-D5AA71D42205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6AE8CEC-80D6-464B-9472-90207999D3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81809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>
          <a:xfrm>
            <a:off x="-1" y="1905000"/>
            <a:ext cx="9141620" cy="32004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50000"/>
                </a:schemeClr>
              </a:gs>
              <a:gs pos="0">
                <a:schemeClr val="accent1">
                  <a:lumMod val="60000"/>
                  <a:lumOff val="40000"/>
                  <a:alpha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Прямоугольник 9"/>
          <p:cNvSpPr/>
          <p:nvPr/>
        </p:nvSpPr>
        <p:spPr>
          <a:xfrm>
            <a:off x="-2" y="1795132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10"/>
          <p:cNvSpPr/>
          <p:nvPr/>
        </p:nvSpPr>
        <p:spPr>
          <a:xfrm>
            <a:off x="-2" y="5142116"/>
            <a:ext cx="9141620" cy="73152"/>
          </a:xfrm>
          <a:prstGeom prst="rect">
            <a:avLst/>
          </a:prstGeom>
          <a:gradFill flip="none" rotWithShape="1">
            <a:gsLst>
              <a:gs pos="100000">
                <a:schemeClr val="accent1">
                  <a:alpha val="80000"/>
                </a:schemeClr>
              </a:gs>
              <a:gs pos="0">
                <a:schemeClr val="accent1">
                  <a:lumMod val="60000"/>
                  <a:lumOff val="40000"/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5400" y="2079812"/>
            <a:ext cx="9601200" cy="1724092"/>
          </a:xfrm>
        </p:spPr>
        <p:txBody>
          <a:bodyPr/>
          <a:lstStyle>
            <a:lvl1pPr algn="ctr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3959352"/>
            <a:ext cx="96012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DEE36-4EC3-4A1F-9249-CB9767F52969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FF481-B251-4655-A022-CECDCEED5F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2E2F4-CC9C-4804-840B-C22265120C12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9CE5AF-958C-4D95-8BE2-7B60A595B1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36CAE-C2ED-4A3B-8709-AF80DD6E8583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8DE938-F406-409D-99B3-FC852F607C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gradFill rotWithShape="1">
          <a:gsLst>
            <a:gs pos="100000">
              <a:schemeClr val="accent1">
                <a:alpha val="80000"/>
              </a:schemeClr>
            </a:gs>
            <a:gs pos="0">
              <a:schemeClr val="accent1">
                <a:lumMod val="40000"/>
                <a:lumOff val="60000"/>
                <a:alpha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2130552"/>
            <a:ext cx="9601200" cy="2359152"/>
          </a:xfrm>
        </p:spPr>
        <p:txBody>
          <a:bodyPr>
            <a:normAutofit/>
          </a:bodyPr>
          <a:lstStyle>
            <a:lvl1pPr algn="ctr">
              <a:defRPr sz="5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572000"/>
            <a:ext cx="9601200" cy="841248"/>
          </a:xfrm>
        </p:spPr>
        <p:txBody>
          <a:bodyPr/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B90EC-5E9B-4CD5-B14C-0225A6ECCF81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54BDC-BB1C-4FD5-8079-DE4845EB11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4112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8880" y="1901952"/>
            <a:ext cx="4572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7862DF-A43D-48C3-B9CF-E1A200C5AD89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5816F-C931-48C8-9E22-1E8B003DBF9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4112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4112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8880" y="1837464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2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8880" y="2740732"/>
            <a:ext cx="4572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FD250-D363-40C8-A795-2E1B74390AE1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75183-25F8-4E6B-9C19-2C38DEB43DF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46C1A-4A5F-4135-969E-ACE021475000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2B94C-5808-4623-9096-C5D5F85A40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4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grpSp>
          <p:nvGrpSpPr>
            <p:cNvPr id="3" name="Прямоугольник 5"/>
            <p:cNvGrpSpPr>
              <a:grpSpLocks/>
            </p:cNvGrpSpPr>
            <p:nvPr/>
          </p:nvGrpSpPr>
          <p:grpSpPr bwMode="auto">
            <a:xfrm flipV="1">
              <a:off x="-7685" y="6577490"/>
              <a:ext cx="12204194" cy="286608"/>
              <a:chOff x="-6096" y="-6096"/>
              <a:chExt cx="12204192" cy="286512"/>
            </a:xfrm>
          </p:grpSpPr>
          <p:pic>
            <p:nvPicPr>
              <p:cNvPr id="7" name="Прямоугольник 5"/>
              <p:cNvPicPr>
                <a:picLocks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-6096" y="-6096"/>
                <a:ext cx="12204192" cy="286512"/>
              </a:xfrm>
              <a:prstGeom prst="rect">
                <a:avLst/>
              </a:prstGeom>
              <a:noFill/>
            </p:spPr>
          </p:pic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 rot="10800000">
                <a:off x="1589" y="0"/>
                <a:ext cx="12188824" cy="2742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ru-RU">
                  <a:solidFill>
                    <a:srgbClr val="FFFFFF"/>
                  </a:solidFill>
                  <a:latin typeface="Book Antiqua" pitchFamily="18" charset="0"/>
                </a:endParaRPr>
              </a:p>
            </p:txBody>
          </p:sp>
        </p:grpSp>
        <p:grpSp>
          <p:nvGrpSpPr>
            <p:cNvPr id="4" name="Прямоугольник 6"/>
            <p:cNvGrpSpPr>
              <a:grpSpLocks/>
            </p:cNvGrpSpPr>
            <p:nvPr/>
          </p:nvGrpSpPr>
          <p:grpSpPr bwMode="auto">
            <a:xfrm flipV="1">
              <a:off x="-7685" y="6473823"/>
              <a:ext cx="12204194" cy="85373"/>
              <a:chOff x="-6096" y="298704"/>
              <a:chExt cx="12204192" cy="85344"/>
            </a:xfrm>
          </p:grpSpPr>
          <p:pic>
            <p:nvPicPr>
              <p:cNvPr id="5" name="Прямоугольник 6"/>
              <p:cNvPicPr>
                <a:picLocks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6096" y="298704"/>
                <a:ext cx="12204192" cy="85344"/>
              </a:xfrm>
              <a:prstGeom prst="rect">
                <a:avLst/>
              </a:prstGeom>
              <a:noFill/>
            </p:spPr>
          </p:pic>
          <p:sp>
            <p:nvSpPr>
              <p:cNvPr id="6" name="Text Box 13"/>
              <p:cNvSpPr txBox="1">
                <a:spLocks noChangeArrowheads="1"/>
              </p:cNvSpPr>
              <p:nvPr/>
            </p:nvSpPr>
            <p:spPr bwMode="auto">
              <a:xfrm rot="10800000">
                <a:off x="1588" y="304698"/>
                <a:ext cx="12188824" cy="73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ru-RU">
                  <a:solidFill>
                    <a:srgbClr val="FFFFFF"/>
                  </a:solidFill>
                  <a:latin typeface="Book Antiqua" pitchFamily="18" charset="0"/>
                </a:endParaRPr>
              </a:p>
            </p:txBody>
          </p:sp>
        </p:grpSp>
      </p:grpSp>
      <p:sp>
        <p:nvSpPr>
          <p:cNvPr id="9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B6558-F3A3-4EC3-9BD8-1BB9B2DFAC79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10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EF22DA-E8D7-4277-87DA-B10445953D0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grpSp>
          <p:nvGrpSpPr>
            <p:cNvPr id="6" name="Прямоугольник 8"/>
            <p:cNvGrpSpPr>
              <a:grpSpLocks/>
            </p:cNvGrpSpPr>
            <p:nvPr/>
          </p:nvGrpSpPr>
          <p:grpSpPr bwMode="auto">
            <a:xfrm flipV="1">
              <a:off x="-7685" y="6577490"/>
              <a:ext cx="12204194" cy="286608"/>
              <a:chOff x="-6096" y="-6096"/>
              <a:chExt cx="12204192" cy="286512"/>
            </a:xfrm>
          </p:grpSpPr>
          <p:pic>
            <p:nvPicPr>
              <p:cNvPr id="10" name="Прямоугольник 8"/>
              <p:cNvPicPr>
                <a:picLocks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-6096" y="-6096"/>
                <a:ext cx="12204192" cy="286512"/>
              </a:xfrm>
              <a:prstGeom prst="rect">
                <a:avLst/>
              </a:prstGeom>
              <a:noFill/>
            </p:spPr>
          </p:pic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 rot="10800000">
                <a:off x="1589" y="0"/>
                <a:ext cx="12188824" cy="2742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ru-RU">
                  <a:solidFill>
                    <a:srgbClr val="FFFFFF"/>
                  </a:solidFill>
                  <a:latin typeface="Book Antiqua" pitchFamily="18" charset="0"/>
                </a:endParaRPr>
              </a:p>
            </p:txBody>
          </p:sp>
        </p:grpSp>
        <p:grpSp>
          <p:nvGrpSpPr>
            <p:cNvPr id="7" name="Прямоугольник 9"/>
            <p:cNvGrpSpPr>
              <a:grpSpLocks/>
            </p:cNvGrpSpPr>
            <p:nvPr/>
          </p:nvGrpSpPr>
          <p:grpSpPr bwMode="auto">
            <a:xfrm flipV="1">
              <a:off x="-7685" y="6473823"/>
              <a:ext cx="12204194" cy="85373"/>
              <a:chOff x="-6096" y="298704"/>
              <a:chExt cx="12204192" cy="85344"/>
            </a:xfrm>
          </p:grpSpPr>
          <p:pic>
            <p:nvPicPr>
              <p:cNvPr id="8" name="Прямоугольник 9"/>
              <p:cNvPicPr>
                <a:picLocks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6096" y="298704"/>
                <a:ext cx="12204192" cy="85344"/>
              </a:xfrm>
              <a:prstGeom prst="rect">
                <a:avLst/>
              </a:prstGeom>
              <a:noFill/>
            </p:spPr>
          </p:pic>
          <p:sp>
            <p:nvSpPr>
              <p:cNvPr id="9" name="Text Box 13"/>
              <p:cNvSpPr txBox="1">
                <a:spLocks noChangeArrowheads="1"/>
              </p:cNvSpPr>
              <p:nvPr/>
            </p:nvSpPr>
            <p:spPr bwMode="auto">
              <a:xfrm rot="10800000">
                <a:off x="1588" y="304698"/>
                <a:ext cx="12188824" cy="73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ru-RU">
                  <a:solidFill>
                    <a:srgbClr val="FFFFFF"/>
                  </a:solidFill>
                  <a:latin typeface="Book Antiqua" pitchFamily="18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58952"/>
            <a:ext cx="662940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EF9D3E-8FD0-4DBE-9203-CD8B35AEA154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1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9C583-02F9-42B9-BFA6-BD578E4E48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7"/>
          <p:cNvGrpSpPr>
            <a:grpSpLocks/>
          </p:cNvGrpSpPr>
          <p:nvPr/>
        </p:nvGrpSpPr>
        <p:grpSpPr bwMode="auto">
          <a:xfrm flipV="1">
            <a:off x="1588" y="0"/>
            <a:ext cx="9140825" cy="377825"/>
            <a:chOff x="-1" y="6480048"/>
            <a:chExt cx="12188827" cy="377952"/>
          </a:xfrm>
        </p:grpSpPr>
        <p:grpSp>
          <p:nvGrpSpPr>
            <p:cNvPr id="6" name="Прямоугольник 8"/>
            <p:cNvGrpSpPr>
              <a:grpSpLocks/>
            </p:cNvGrpSpPr>
            <p:nvPr/>
          </p:nvGrpSpPr>
          <p:grpSpPr bwMode="auto">
            <a:xfrm flipV="1">
              <a:off x="-7685" y="6577490"/>
              <a:ext cx="12204194" cy="286608"/>
              <a:chOff x="-6096" y="-6096"/>
              <a:chExt cx="12204192" cy="286512"/>
            </a:xfrm>
          </p:grpSpPr>
          <p:pic>
            <p:nvPicPr>
              <p:cNvPr id="10" name="Прямоугольник 8"/>
              <p:cNvPicPr>
                <a:picLocks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-6096" y="-6096"/>
                <a:ext cx="12204192" cy="286512"/>
              </a:xfrm>
              <a:prstGeom prst="rect">
                <a:avLst/>
              </a:prstGeom>
              <a:noFill/>
            </p:spPr>
          </p:pic>
          <p:sp>
            <p:nvSpPr>
              <p:cNvPr id="11" name="Text Box 10"/>
              <p:cNvSpPr txBox="1">
                <a:spLocks noChangeArrowheads="1"/>
              </p:cNvSpPr>
              <p:nvPr/>
            </p:nvSpPr>
            <p:spPr bwMode="auto">
              <a:xfrm rot="10800000">
                <a:off x="1589" y="0"/>
                <a:ext cx="12188824" cy="2742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ru-RU">
                  <a:solidFill>
                    <a:srgbClr val="FFFFFF"/>
                  </a:solidFill>
                  <a:latin typeface="Book Antiqua" pitchFamily="18" charset="0"/>
                </a:endParaRPr>
              </a:p>
            </p:txBody>
          </p:sp>
        </p:grpSp>
        <p:grpSp>
          <p:nvGrpSpPr>
            <p:cNvPr id="7" name="Прямоугольник 9"/>
            <p:cNvGrpSpPr>
              <a:grpSpLocks/>
            </p:cNvGrpSpPr>
            <p:nvPr/>
          </p:nvGrpSpPr>
          <p:grpSpPr bwMode="auto">
            <a:xfrm flipV="1">
              <a:off x="-7685" y="6473823"/>
              <a:ext cx="12204194" cy="85373"/>
              <a:chOff x="-6096" y="298704"/>
              <a:chExt cx="12204192" cy="85344"/>
            </a:xfrm>
          </p:grpSpPr>
          <p:pic>
            <p:nvPicPr>
              <p:cNvPr id="8" name="Прямоугольник 9"/>
              <p:cNvPicPr>
                <a:picLocks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6096" y="298704"/>
                <a:ext cx="12204192" cy="85344"/>
              </a:xfrm>
              <a:prstGeom prst="rect">
                <a:avLst/>
              </a:prstGeom>
              <a:noFill/>
            </p:spPr>
          </p:pic>
          <p:sp>
            <p:nvSpPr>
              <p:cNvPr id="9" name="Text Box 13"/>
              <p:cNvSpPr txBox="1">
                <a:spLocks noChangeArrowheads="1"/>
              </p:cNvSpPr>
              <p:nvPr/>
            </p:nvSpPr>
            <p:spPr bwMode="auto">
              <a:xfrm rot="10800000">
                <a:off x="1588" y="304698"/>
                <a:ext cx="12188824" cy="731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rot="10800000" anchor="ctr"/>
              <a:lstStyle/>
              <a:p>
                <a:pPr algn="ctr"/>
                <a:endParaRPr lang="ru-RU">
                  <a:solidFill>
                    <a:srgbClr val="FFFFFF"/>
                  </a:solidFill>
                  <a:latin typeface="Book Antiqua" pitchFamily="18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70648" y="2350008"/>
            <a:ext cx="4206240" cy="1993392"/>
          </a:xfrm>
        </p:spPr>
        <p:txBody>
          <a:bodyPr>
            <a:normAutofit/>
          </a:bodyPr>
          <a:lstStyle>
            <a:lvl1pPr>
              <a:defRPr sz="34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0811" y="506104"/>
            <a:ext cx="6858002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470648" y="4361688"/>
            <a:ext cx="420624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AA703A-ADC9-4A41-AC59-DBE92E402361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13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0E2BE-C1A6-44F1-AE96-ABAC5485734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0"/>
                <a:lumOff val="80000"/>
                <a:alpha val="59000"/>
              </a:schemeClr>
            </a:gs>
            <a:gs pos="40000">
              <a:schemeClr val="accent1">
                <a:lumMod val="20000"/>
                <a:lumOff val="80000"/>
                <a:alpha val="66000"/>
              </a:schemeClr>
            </a:gs>
            <a:gs pos="100000">
              <a:schemeClr val="accent1">
                <a:lumMod val="40000"/>
                <a:lumOff val="6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Группа 8"/>
          <p:cNvGrpSpPr>
            <a:grpSpLocks/>
          </p:cNvGrpSpPr>
          <p:nvPr/>
        </p:nvGrpSpPr>
        <p:grpSpPr bwMode="auto">
          <a:xfrm>
            <a:off x="0" y="6480175"/>
            <a:ext cx="9142413" cy="377825"/>
            <a:chOff x="-1" y="6480048"/>
            <a:chExt cx="12188827" cy="377952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6583680"/>
              <a:ext cx="12188826" cy="274320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50000"/>
                  </a:schemeClr>
                </a:gs>
                <a:gs pos="0">
                  <a:schemeClr val="accent1">
                    <a:lumMod val="60000"/>
                    <a:lumOff val="40000"/>
                    <a:alpha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-1" y="6480048"/>
              <a:ext cx="12188826" cy="73152"/>
            </a:xfrm>
            <a:prstGeom prst="rect">
              <a:avLst/>
            </a:prstGeom>
            <a:gradFill flip="none" rotWithShape="1">
              <a:gsLst>
                <a:gs pos="100000">
                  <a:schemeClr val="accent1">
                    <a:alpha val="80000"/>
                  </a:schemeClr>
                </a:gs>
                <a:gs pos="0">
                  <a:schemeClr val="accent1">
                    <a:lumMod val="60000"/>
                    <a:lumOff val="40000"/>
                    <a:alpha val="8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/>
            </a:p>
          </p:txBody>
        </p:sp>
      </p:grpSp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1006475" y="466725"/>
            <a:ext cx="7131050" cy="1233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1006475" y="1901825"/>
            <a:ext cx="7131050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656388" y="6602413"/>
            <a:ext cx="7207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718B4BB-E310-4C0A-92FD-70C3EAD266CF}" type="datetimeFigureOut">
              <a:rPr lang="ru-RU"/>
              <a:pPr>
                <a:defRPr/>
              </a:pPr>
              <a:t>10.09.2016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06475" y="6602413"/>
            <a:ext cx="53689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58100" y="6602413"/>
            <a:ext cx="479425" cy="2365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03237B-0208-478F-BFAD-BAC8602C113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61" r:id="rId3"/>
    <p:sldLayoutId id="2147483658" r:id="rId4"/>
    <p:sldLayoutId id="2147483657" r:id="rId5"/>
    <p:sldLayoutId id="2147483656" r:id="rId6"/>
    <p:sldLayoutId id="2147483662" r:id="rId7"/>
    <p:sldLayoutId id="2147483663" r:id="rId8"/>
    <p:sldLayoutId id="2147483664" r:id="rId9"/>
    <p:sldLayoutId id="2147483655" r:id="rId10"/>
    <p:sldLayoutId id="2147483654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400" b="1">
          <a:solidFill>
            <a:schemeClr val="tx1"/>
          </a:solidFill>
          <a:latin typeface="Book Antiqua" pitchFamily="18" charset="0"/>
        </a:defRPr>
      </a:lvl9pPr>
    </p:titleStyle>
    <p:bodyStyle>
      <a:lvl1pPr marL="273050" indent="-228600" algn="l" rtl="0" eaLnBrk="0" fontAlgn="base" hangingPunct="0">
        <a:lnSpc>
          <a:spcPct val="90000"/>
        </a:lnSpc>
        <a:spcBef>
          <a:spcPts val="1800"/>
        </a:spcBef>
        <a:spcAft>
          <a:spcPct val="0"/>
        </a:spcAft>
        <a:buSzPct val="100000"/>
        <a:buFont typeface="Arial" charset="0"/>
        <a:buChar char="▪"/>
        <a:defRPr sz="2000" kern="1200">
          <a:solidFill>
            <a:srgbClr val="474747"/>
          </a:solidFill>
          <a:latin typeface="+mn-lt"/>
          <a:ea typeface="+mn-ea"/>
          <a:cs typeface="+mn-cs"/>
        </a:defRPr>
      </a:lvl1pPr>
      <a:lvl2pPr marL="593725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SzPct val="100000"/>
        <a:buFont typeface="Arial" charset="0"/>
        <a:buChar char="▪"/>
        <a:defRPr kern="1200">
          <a:solidFill>
            <a:srgbClr val="474747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charset="0"/>
        <a:buChar char="▪"/>
        <a:defRPr sz="1600" kern="1200">
          <a:solidFill>
            <a:srgbClr val="474747"/>
          </a:solidFill>
          <a:latin typeface="+mn-lt"/>
          <a:ea typeface="+mn-ea"/>
          <a:cs typeface="+mn-cs"/>
        </a:defRPr>
      </a:lvl3pPr>
      <a:lvl4pPr marL="1233488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SzPct val="100000"/>
        <a:buFont typeface="Arial" charset="0"/>
        <a:buChar char="▪"/>
        <a:defRPr sz="1400" kern="1200">
          <a:solidFill>
            <a:srgbClr val="474747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▪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12" Type="http://schemas.openxmlformats.org/officeDocument/2006/relationships/image" Target="../media/image27.jpeg"/><Relationship Id="rId2" Type="http://schemas.openxmlformats.org/officeDocument/2006/relationships/image" Target="../media/image4.jpe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image" Target="../media/image20.jpeg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Relationship Id="rId1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4.jpeg"/><Relationship Id="rId5" Type="http://schemas.openxmlformats.org/officeDocument/2006/relationships/image" Target="../media/image3.pn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13" Type="http://schemas.openxmlformats.org/officeDocument/2006/relationships/image" Target="../media/image46.jpg"/><Relationship Id="rId3" Type="http://schemas.openxmlformats.org/officeDocument/2006/relationships/image" Target="../media/image3.png"/><Relationship Id="rId7" Type="http://schemas.openxmlformats.org/officeDocument/2006/relationships/image" Target="../media/image40.jpeg"/><Relationship Id="rId12" Type="http://schemas.openxmlformats.org/officeDocument/2006/relationships/image" Target="../media/image4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11" Type="http://schemas.openxmlformats.org/officeDocument/2006/relationships/image" Target="../media/image44.jpeg"/><Relationship Id="rId5" Type="http://schemas.openxmlformats.org/officeDocument/2006/relationships/image" Target="../media/image38.jpeg"/><Relationship Id="rId15" Type="http://schemas.openxmlformats.org/officeDocument/2006/relationships/image" Target="../media/image48.jpeg"/><Relationship Id="rId10" Type="http://schemas.openxmlformats.org/officeDocument/2006/relationships/image" Target="../media/image43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Relationship Id="rId1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.pn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4.emf"/><Relationship Id="rId4" Type="http://schemas.openxmlformats.org/officeDocument/2006/relationships/image" Target="../media/image5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965325"/>
            <a:ext cx="9144000" cy="2906925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50000"/>
              </a:lnSpc>
              <a:spcBef>
                <a:spcPts val="1"/>
              </a:spcBef>
              <a:spcAft>
                <a:spcPts val="0"/>
              </a:spcAft>
              <a:defRPr/>
            </a:pP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ЧИТАННЯ ХУДОЖНЬОЇ ЛІТЕРАТУРИ </a:t>
            </a:r>
            <a:b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ЯК ЕЛЕМЕНТ ВИХОВНОЇ РОБОТИ </a:t>
            </a:r>
            <a:b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БІБЛІОТЕКИ МЕДИЧНОГО ВИШУ: </a:t>
            </a:r>
            <a:b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uk-UA" sz="3200" b="0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ЕТИКА БІОЕКСПЕРИМЕНТІВ</a:t>
            </a:r>
            <a:endParaRPr lang="ru-RU" sz="3200" b="0" i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3480179" y="5734856"/>
            <a:ext cx="5566984" cy="867557"/>
          </a:xfrm>
        </p:spPr>
        <p:txBody>
          <a:bodyPr rtlCol="0">
            <a:noAutofit/>
          </a:bodyPr>
          <a:lstStyle/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1800" b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Киричок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1800" b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Ірина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ru-RU" sz="1800" b="1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Василівна</a:t>
            </a:r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18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директор Наукової бібліотеки </a:t>
            </a:r>
          </a:p>
          <a:p>
            <a:pPr algn="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18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Харківського національного медичного університету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6" name="Подзаголовок 6"/>
          <p:cNvSpPr txBox="1">
            <a:spLocks/>
          </p:cNvSpPr>
          <p:nvPr/>
        </p:nvSpPr>
        <p:spPr>
          <a:xfrm>
            <a:off x="177646" y="6427788"/>
            <a:ext cx="573088" cy="34925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None/>
              <a:defRPr sz="2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defRPr/>
            </a:pPr>
            <a:r>
              <a:rPr lang="uk-UA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2016</a:t>
            </a:r>
            <a:endParaRPr lang="ru-RU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9" name="Picture 13" descr="02_ред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69186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702257" y="404813"/>
            <a:ext cx="6441743" cy="509587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Цикл заходів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Наукової бібліотеки ХНМУ: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2713109" y="1263792"/>
            <a:ext cx="6430891" cy="4780488"/>
          </a:xfrm>
        </p:spPr>
        <p:txBody>
          <a:bodyPr rtlCol="0">
            <a:noAutofit/>
          </a:bodyPr>
          <a:lstStyle/>
          <a:p>
            <a:pPr marL="45720" indent="0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r>
              <a:rPr lang="uk-UA" sz="22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Мета: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виховання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духовно розвиненої особистості майбутнього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медика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формування фахівця, </a:t>
            </a:r>
            <a:r>
              <a:rPr lang="uk-UA" sz="22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біоетично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орієнтованого в професійній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діяльності</a:t>
            </a:r>
          </a:p>
          <a:p>
            <a:pPr marL="45720" indent="0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endParaRPr lang="uk-UA" sz="800" b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5720" indent="0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r>
              <a:rPr lang="uk-UA" sz="22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Огляди-презентації літератури </a:t>
            </a:r>
            <a:r>
              <a:rPr lang="uk-UA" sz="22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про медицину </a:t>
            </a:r>
            <a:r>
              <a:rPr lang="uk-UA" sz="22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– це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: </a:t>
            </a:r>
            <a:endParaRPr lang="uk-UA" sz="2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74320" eaLnBrk="1" fontAlgn="auto" hangingPunct="1">
              <a:spcBef>
                <a:spcPts val="0"/>
              </a:spcBef>
              <a:spcAft>
                <a:spcPts val="12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твори відомих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світових письменників, творчість яких несе потужний гуманістичний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заряд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загострення уваги на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етичних протиріччях </a:t>
            </a:r>
            <a:r>
              <a:rPr lang="uk-UA" sz="22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біоекспериментаторства</a:t>
            </a:r>
            <a:endParaRPr lang="uk-UA" sz="22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74320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мотивація читання художніх творів,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які змушують замислюватись над проблемами біоетики</a:t>
            </a:r>
          </a:p>
        </p:txBody>
      </p:sp>
      <p:pic>
        <p:nvPicPr>
          <p:cNvPr id="21510" name="Picture 6" descr="IMG_045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7647" y="2141292"/>
            <a:ext cx="1795462" cy="13493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1" name="Picture 7" descr="IMG_046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210" y="1114594"/>
            <a:ext cx="1831975" cy="14203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5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0210" y="3322501"/>
            <a:ext cx="1876425" cy="13160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1516" name="Picture 12" descr="IMG_002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1870" y="4517365"/>
            <a:ext cx="1830387" cy="14177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Picture 13" descr="02_ред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645058" y="376206"/>
            <a:ext cx="6733487" cy="806690"/>
          </a:xfrm>
        </p:spPr>
        <p:txBody>
          <a:bodyPr rtlCol="0">
            <a:noAutofit/>
          </a:bodyPr>
          <a:lstStyle/>
          <a:p>
            <a:pPr algn="ctr"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Експерименти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медиків-новаторів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 літературних творах: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6831552" y="1207309"/>
            <a:ext cx="2057400" cy="830263"/>
          </a:xfrm>
        </p:spPr>
        <p:txBody>
          <a:bodyPr rtlCol="0">
            <a:noAutofit/>
          </a:bodyPr>
          <a:lstStyle/>
          <a:p>
            <a:pPr marL="45720" indent="0" algn="ctr" eaLnBrk="1" fontAlgn="auto" hangingPunct="1">
              <a:spcBef>
                <a:spcPts val="3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вплив 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технічних приладів на біологічні об’єкти або живий </a:t>
            </a: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організм</a:t>
            </a:r>
            <a:endParaRPr lang="uk-UA" sz="16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 descr="http://media.log-in.ru/images/books/thumbs/book_135626_frankenshteiyn-ili-sovremennyiy-prometei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975" y="2948488"/>
            <a:ext cx="988462" cy="150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-1" y="1747838"/>
            <a:ext cx="15142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створення нових людських істот з різноманітного </a:t>
            </a:r>
            <a:r>
              <a:rPr lang="uk-UA" sz="1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біоматеріалу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405" y="1961952"/>
            <a:ext cx="1054082" cy="15138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1439769" y="1260982"/>
            <a:ext cx="12652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воскресіння померлих </a:t>
            </a:r>
            <a:endParaRPr lang="ru-RU" sz="1600" dirty="0">
              <a:latin typeface="+mn-lt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83313" y="1214187"/>
            <a:ext cx="3846512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експерименти в області нейрофізіології, психіатрії 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1030" name="Picture 6" descr="http://i1.weltbild.ch/asset/vgwwb/vgw/pravda-o-tom-chto-sluchilos-s-misterom-valdemarom-in-078441877.jpg?$w170st$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00865" y="2097819"/>
            <a:ext cx="1099315" cy="1476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32" name="Picture 8" descr="http://abandoncouponsxyz.com/images/56b0ab675a9a6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17832" y="1747838"/>
            <a:ext cx="1039700" cy="1476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34" name="Picture 10" descr="http://app-search.ru/wp-content/uploads/2015/08/101114234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42936" y="1804478"/>
            <a:ext cx="1027600" cy="1476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36" name="Picture 12" descr="http://www.ukazka.ru/img/b/uk143573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29166" y="4759252"/>
            <a:ext cx="916585" cy="1504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9" name="Прямоугольник 8"/>
          <p:cNvSpPr/>
          <p:nvPr/>
        </p:nvSpPr>
        <p:spPr>
          <a:xfrm>
            <a:off x="2939254" y="4015961"/>
            <a:ext cx="380822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експерименти в області </a:t>
            </a:r>
            <a:r>
              <a:rPr lang="uk-UA" sz="1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трансплантології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 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1038" name="Picture 14" descr="http://betaadvertisingshopping.com/data_images/56a5ed3c2d663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38988" y="4492625"/>
            <a:ext cx="979125" cy="1510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0" name="Прямоугольник 9"/>
          <p:cNvSpPr/>
          <p:nvPr/>
        </p:nvSpPr>
        <p:spPr>
          <a:xfrm>
            <a:off x="1247437" y="3727426"/>
            <a:ext cx="18096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пошук нових можливостей організму людини 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1040" name="Picture 16" descr="http://nemaloknig.info/picimg/215/2157/21572/215725/cover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645058" y="4568964"/>
            <a:ext cx="1059947" cy="1510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11" name="Прямоугольник 10"/>
          <p:cNvSpPr/>
          <p:nvPr/>
        </p:nvSpPr>
        <p:spPr>
          <a:xfrm>
            <a:off x="7024183" y="3871913"/>
            <a:ext cx="154882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експерименти </a:t>
            </a:r>
            <a:endParaRPr lang="uk-UA" sz="16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над 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тваринами </a:t>
            </a:r>
            <a:endParaRPr lang="ru-RU" sz="1600" dirty="0">
              <a:latin typeface="+mn-lt"/>
              <a:cs typeface="+mn-cs"/>
            </a:endParaRPr>
          </a:p>
        </p:txBody>
      </p:sp>
      <p:pic>
        <p:nvPicPr>
          <p:cNvPr id="1042" name="Picture 18" descr="https://www.chitai-gorod.ru/upload/iblock/1f6/1f65b1bfb404ef4f3a457a2e86e5b904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750784" y="4558423"/>
            <a:ext cx="1029517" cy="15208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44" name="Picture 20" descr="http://www.biblus.ru/pics/e/d/6/1001716030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860252" y="4558423"/>
            <a:ext cx="1073149" cy="15103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1048" name="Picture 24" descr="http://book.beeline.tj/book/img/Neb00k20140744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747476" y="2210241"/>
            <a:ext cx="1064514" cy="1476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902053" y="2197152"/>
            <a:ext cx="989546" cy="1476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42124" y="4759252"/>
            <a:ext cx="993123" cy="15145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13" descr="02_ред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868612" y="313404"/>
            <a:ext cx="6275388" cy="952500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Мотивація героїв творів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щодо сутності та результатів </a:t>
            </a:r>
            <a:r>
              <a:rPr lang="uk-UA" sz="28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біоекспериментів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: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247090" y="1363070"/>
            <a:ext cx="5520318" cy="1980632"/>
          </a:xfrm>
        </p:spPr>
        <p:txBody>
          <a:bodyPr rtlCol="0">
            <a:noAutofit/>
          </a:bodyPr>
          <a:lstStyle/>
          <a:p>
            <a:pPr marL="274320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фінансовий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інтерес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жадання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влади і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слави 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дослідницький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фанатизм </a:t>
            </a:r>
            <a:endParaRPr lang="uk-UA" sz="24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74320" eaLnBrk="1" fontAlgn="auto" hangingPunct="1">
              <a:spcBef>
                <a:spcPts val="0"/>
              </a:spcBef>
              <a:spcAft>
                <a:spcPts val="6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самовідданий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пошук на благо медичної науки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77646" y="3718984"/>
            <a:ext cx="7051521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7063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Жахливі результати експерименту, </a:t>
            </a:r>
            <a:r>
              <a:rPr lang="uk-UA" sz="22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навіть який </a:t>
            </a:r>
            <a:r>
              <a:rPr lang="uk-UA" sz="22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переслідує доброчинну мету подовження людського життя та вилікування від тяжкого недугу, змушують замислитись про його доцільність, етичну сторону наслідків</a:t>
            </a:r>
            <a:endParaRPr lang="ru-RU" sz="22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9" y="5700146"/>
            <a:ext cx="694101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cs typeface="+mn-cs"/>
              </a:rPr>
              <a:t>Професор </a:t>
            </a:r>
            <a:r>
              <a:rPr lang="uk-UA" sz="2400" dirty="0" err="1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cs typeface="+mn-cs"/>
              </a:rPr>
              <a:t>Доуель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cs typeface="+mn-cs"/>
              </a:rPr>
              <a:t>: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cs typeface="+mn-cs"/>
              </a:rPr>
              <a:t>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Monotype Corsiva" panose="03010101010201010101" pitchFamily="66" charset="0"/>
                <a:cs typeface="+mn-cs"/>
              </a:rPr>
              <a:t>«Втративши тіло, я втратив світ..» 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(О. Бєляєв «Голова професора </a:t>
            </a:r>
            <a:r>
              <a:rPr lang="uk-UA" sz="20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Доуеля</a:t>
            </a:r>
            <a:r>
              <a:rPr lang="uk-UA" sz="20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»)</a:t>
            </a:r>
            <a:endParaRPr lang="ru-RU" sz="20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 rot="20655890">
            <a:off x="7564087" y="4339987"/>
            <a:ext cx="1201841" cy="1744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 rot="20867756">
            <a:off x="746186" y="1251861"/>
            <a:ext cx="1930107" cy="2043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3" descr="02_ред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511187" y="404813"/>
            <a:ext cx="6148625" cy="9525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Тема відповідальності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науковця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                  за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свої відкриття та їх наслідки :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704975" y="1465027"/>
            <a:ext cx="6470034" cy="1350963"/>
          </a:xfrm>
        </p:spPr>
        <p:txBody>
          <a:bodyPr rtlCol="0">
            <a:noAutofit/>
          </a:bodyPr>
          <a:lstStyle/>
          <a:p>
            <a:pPr marL="44450" indent="679450" algn="just" eaLnBrk="1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Відкриття професора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Персикова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– апарат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 опромінення ембріонів, який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опинившись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 руках недалеких авантюристів, створив загрозу для життя жителів величезного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регіону.</a:t>
            </a:r>
            <a:endParaRPr lang="uk-UA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24" descr="http://book.beeline.tj/book/img/Neb00k20140744.png"/>
          <p:cNvPicPr>
            <a:picLocks noChangeAspect="1" noChangeArrowheads="1"/>
          </p:cNvPicPr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353224" y="1286884"/>
            <a:ext cx="1446399" cy="201372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3603008" y="3051112"/>
            <a:ext cx="53362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cs typeface="+mn-cs"/>
              </a:rPr>
              <a:t>Науковий винахід – апарат з дистанційного управління процесами сну вдало може застосовуватися, якщо він опинився в руках гуманних фахівців, котрі усвідомлюють свою відповідальність за долі людей.</a:t>
            </a:r>
            <a:endParaRPr lang="ru-RU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2004340" y="3275244"/>
            <a:ext cx="1393951" cy="1849070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24584" name="Прямоугольник 5"/>
          <p:cNvSpPr>
            <a:spLocks noChangeArrowheads="1"/>
          </p:cNvSpPr>
          <p:nvPr/>
        </p:nvSpPr>
        <p:spPr bwMode="auto">
          <a:xfrm>
            <a:off x="0" y="5359436"/>
            <a:ext cx="9144000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300" b="1" dirty="0">
                <a:solidFill>
                  <a:srgbClr val="C00000"/>
                </a:solidFill>
                <a:latin typeface="Calibri" pitchFamily="34" charset="0"/>
              </a:rPr>
              <a:t>Наукові відкриття можуть бути дуже небезпечними в суспільстві, моральний розвиток якого значно відстає від </a:t>
            </a:r>
            <a:r>
              <a:rPr lang="uk-UA" sz="2300" b="1" dirty="0" smtClean="0">
                <a:solidFill>
                  <a:srgbClr val="C00000"/>
                </a:solidFill>
                <a:latin typeface="Calibri" pitchFamily="34" charset="0"/>
              </a:rPr>
              <a:t>стрімкого</a:t>
            </a:r>
          </a:p>
          <a:p>
            <a:pPr algn="ctr"/>
            <a:r>
              <a:rPr lang="uk-UA" sz="2300" b="1" dirty="0" smtClean="0">
                <a:solidFill>
                  <a:srgbClr val="C00000"/>
                </a:solidFill>
                <a:latin typeface="Calibri" pitchFamily="34" charset="0"/>
              </a:rPr>
              <a:t>науково-технічного </a:t>
            </a:r>
            <a:r>
              <a:rPr lang="uk-UA" sz="2300" b="1" dirty="0">
                <a:solidFill>
                  <a:srgbClr val="C00000"/>
                </a:solidFill>
                <a:latin typeface="Calibri" pitchFamily="34" charset="0"/>
              </a:rPr>
              <a:t>прогресу.</a:t>
            </a:r>
            <a:endParaRPr lang="ru-RU" sz="23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9" name="Picture 13" descr="02_ред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593076" y="404813"/>
            <a:ext cx="6066738" cy="9525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Тема відповідальності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науковця за свої відкриття та їх наслідки :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2713038" y="1744069"/>
            <a:ext cx="6103416" cy="3005351"/>
          </a:xfrm>
        </p:spPr>
        <p:txBody>
          <a:bodyPr rtlCol="0">
            <a:noAutofit/>
          </a:bodyPr>
          <a:lstStyle/>
          <a:p>
            <a:pPr marL="44450" indent="-44450" algn="just" eaLnBrk="1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Спроба науковця придати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людський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вигляд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диким звірям обертається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трагедією: </a:t>
            </a:r>
          </a:p>
          <a:p>
            <a:pPr marL="804863" indent="0" algn="just" eaLnBrk="1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endParaRPr lang="uk-UA" sz="8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50850" indent="0" algn="just" eaLnBrk="1" fontAlgn="auto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створені істоти – </a:t>
            </a:r>
            <a:r>
              <a:rPr lang="uk-UA" sz="2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звіролюди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не сприйнявши неприродні для них поведінкові норми,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знову повертаються до дикої природи, перед тим розправившись зі своїм творцем</a:t>
            </a:r>
          </a:p>
        </p:txBody>
      </p:sp>
      <p:sp>
        <p:nvSpPr>
          <p:cNvPr id="25605" name="Прямоугольник 5"/>
          <p:cNvSpPr>
            <a:spLocks noChangeArrowheads="1"/>
          </p:cNvSpPr>
          <p:nvPr/>
        </p:nvSpPr>
        <p:spPr bwMode="auto">
          <a:xfrm>
            <a:off x="488431" y="5299949"/>
            <a:ext cx="817138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Calibri" pitchFamily="34" charset="0"/>
              </a:rPr>
              <a:t>Важливе питання – громадський контроль діяльності експериментаторів</a:t>
            </a:r>
            <a:endParaRPr lang="ru-RU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699134" y="1594587"/>
            <a:ext cx="1893942" cy="2785894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7" name="Picture 13" descr="02_ре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371342" y="408792"/>
            <a:ext cx="6591869" cy="952500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Тема відповідальності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науковця за свої відкриття та їх наслідки :</a:t>
            </a:r>
          </a:p>
        </p:txBody>
      </p:sp>
      <p:pic>
        <p:nvPicPr>
          <p:cNvPr id="7" name="Picture 13" descr="02_ре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http://www.ukazka.ru/img/b/uk14357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7502" y="1510323"/>
            <a:ext cx="1712345" cy="2630425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  <a:extLst/>
        </p:spPr>
      </p:pic>
      <p:sp>
        <p:nvSpPr>
          <p:cNvPr id="9" name="Объект 13"/>
          <p:cNvSpPr txBox="1">
            <a:spLocks/>
          </p:cNvSpPr>
          <p:nvPr/>
        </p:nvSpPr>
        <p:spPr bwMode="auto">
          <a:xfrm>
            <a:off x="2309973" y="1512408"/>
            <a:ext cx="6714609" cy="1486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338" indent="-33338" algn="just" fontAlgn="auto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charset="0"/>
              <a:buNone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Мікробіолог </a:t>
            </a:r>
            <a:r>
              <a:rPr lang="uk-UA" sz="2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Кевін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Маршалл працює в рамках програми «</a:t>
            </a:r>
            <a:r>
              <a:rPr lang="uk-UA" sz="2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Генсис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» з хромосомою, яка містить гени – основний комплекс тканинної сумісності. Мета експерименту – виростити тварину-</a:t>
            </a:r>
            <a:r>
              <a:rPr lang="uk-UA" sz="2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трансгеника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при трансплантації органів від якої не відбувається реакції відторгнення.</a:t>
            </a:r>
            <a:endParaRPr lang="uk-UA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1" name="Объект 13"/>
          <p:cNvSpPr txBox="1">
            <a:spLocks/>
          </p:cNvSpPr>
          <p:nvPr/>
        </p:nvSpPr>
        <p:spPr bwMode="auto">
          <a:xfrm>
            <a:off x="0" y="4128223"/>
            <a:ext cx="9024582" cy="117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Autofit/>
          </a:bodyPr>
          <a:lstStyle>
            <a:lvl1pPr marL="273050" indent="-228600" algn="l" rtl="0" fontAlgn="base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fontAlgn="base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338" indent="-33338" algn="r" fontAlgn="auto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400" dirty="0" err="1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Кевін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 Маршалл: </a:t>
            </a:r>
          </a:p>
          <a:p>
            <a:pPr marL="33338" indent="-33338" algn="r" fontAlgn="auto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«Я той, хто переступив відведені йому межі та допустив помилку Прометея… </a:t>
            </a:r>
          </a:p>
          <a:p>
            <a:pPr marL="33338" indent="-33338" algn="r" fontAlgn="auto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Ми визнаємо, що здійснена жахлива помилка, і відповідальність за неї лежить на мені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</a:rPr>
              <a:t>…» </a:t>
            </a:r>
            <a:endParaRPr lang="uk-UA" sz="2400" dirty="0">
              <a:solidFill>
                <a:schemeClr val="accent5">
                  <a:lumMod val="50000"/>
                </a:schemeClr>
              </a:solidFill>
              <a:latin typeface="Gabriola" panose="04040605051002020D02" pitchFamily="82" charset="0"/>
            </a:endParaRPr>
          </a:p>
          <a:p>
            <a:pPr marL="603647" indent="0" algn="r" fontAlgn="auto">
              <a:lnSpc>
                <a:spcPct val="100000"/>
              </a:lnSpc>
              <a:spcBef>
                <a:spcPts val="225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endParaRPr lang="uk-UA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2" name="Прямоугольник 5"/>
          <p:cNvSpPr>
            <a:spLocks noChangeArrowheads="1"/>
          </p:cNvSpPr>
          <p:nvPr/>
        </p:nvSpPr>
        <p:spPr bwMode="auto">
          <a:xfrm>
            <a:off x="0" y="5603943"/>
            <a:ext cx="91439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uk-UA" sz="2400" b="1" dirty="0">
                <a:solidFill>
                  <a:srgbClr val="C00000"/>
                </a:solidFill>
                <a:latin typeface="Calibri" pitchFamily="34" charset="0"/>
              </a:rPr>
              <a:t>Усвідомлення особистої відповідальності науковця за результати своїх винаходів – </a:t>
            </a:r>
            <a:r>
              <a:rPr lang="uk-UA" sz="2400" b="1" dirty="0" smtClean="0">
                <a:solidFill>
                  <a:srgbClr val="C00000"/>
                </a:solidFill>
                <a:latin typeface="Calibri" pitchFamily="34" charset="0"/>
              </a:rPr>
              <a:t>наріжне питання експериментаторства</a:t>
            </a:r>
            <a:endParaRPr lang="ru-RU" sz="24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51710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927350" y="382137"/>
            <a:ext cx="4819650" cy="478821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Художня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л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ітература: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2927350" y="860958"/>
            <a:ext cx="6215063" cy="5758206"/>
          </a:xfrm>
        </p:spPr>
        <p:txBody>
          <a:bodyPr rtlCol="0">
            <a:noAutofit/>
          </a:bodyPr>
          <a:lstStyle/>
          <a:p>
            <a:pPr marL="274320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має </a:t>
            </a: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унікальні естетичні та етичні можливості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змушує співчувати емоційному стану героїв літературних творів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дозволяє переживати їх страждання і труднощі подолання як свої власні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здатна виявити морально-етичні проблеми медицини, загострюючи суспільну увагу на них і пропонуючи свої варіанти вирішення</a:t>
            </a:r>
          </a:p>
          <a:p>
            <a:pPr marL="274320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сприяє розвитку </a:t>
            </a:r>
            <a:endParaRPr lang="uk-UA" sz="23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627063" lvl="1" indent="-258763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біоетичної</a:t>
            </a: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самосвідомості студентів, </a:t>
            </a:r>
          </a:p>
          <a:p>
            <a:pPr marL="627063" lvl="1" indent="-258763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підготовці їх до подальшого саморозвитку, </a:t>
            </a:r>
          </a:p>
          <a:p>
            <a:pPr marL="627063" lvl="1" indent="-258763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розширенню проблемно-змістовних меж </a:t>
            </a:r>
            <a:r>
              <a:rPr lang="uk-UA" sz="23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біоетичної</a:t>
            </a: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культури, </a:t>
            </a:r>
          </a:p>
          <a:p>
            <a:pPr marL="627063" lvl="1" indent="-258763" eaLnBrk="1" fontAlgn="auto" hangingPunct="1">
              <a:spcBef>
                <a:spcPts val="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3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осмисленню фундаментальних світоглядних питань, які поширюються на межі людського існування</a:t>
            </a:r>
          </a:p>
          <a:p>
            <a:pPr marL="274320" eaLnBrk="1" fontAlgn="auto" hangingPunct="1">
              <a:spcBef>
                <a:spcPts val="300"/>
              </a:spcBef>
              <a:spcAft>
                <a:spcPts val="50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endParaRPr lang="uk-UA" sz="23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77646" y="1755389"/>
            <a:ext cx="2749704" cy="20884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13" descr="02_ред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Объект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 bwMode="auto">
          <a:xfrm rot="20571436">
            <a:off x="1127606" y="3863005"/>
            <a:ext cx="1517551" cy="21435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207224" y="444500"/>
            <a:ext cx="5936776" cy="906463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Культурно-просвітницька та виховна робота Наукової бібліотеки ХНМУ: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329822" y="1418717"/>
            <a:ext cx="5670263" cy="3132470"/>
          </a:xfrm>
        </p:spPr>
        <p:txBody>
          <a:bodyPr rtlCol="0">
            <a:noAutofit/>
          </a:bodyPr>
          <a:lstStyle/>
          <a:p>
            <a:pPr marL="45720" indent="0" algn="just" eaLnBrk="1" fontAlgn="auto" hangingPunct="1">
              <a:lnSpc>
                <a:spcPts val="3300"/>
              </a:lnSpc>
              <a:spcBef>
                <a:spcPts val="3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r>
              <a:rPr lang="uk-UA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Заходи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з просування читання,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аналізу літературних творів, які розкривають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питання </a:t>
            </a:r>
            <a:r>
              <a:rPr lang="uk-UA" sz="2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біомедичних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експериментів,</a:t>
            </a:r>
            <a:r>
              <a:rPr lang="en-US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–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uk-UA" sz="24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складова частина навчально-виховного процесу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медичного вишу з викладання біоетики і деонтології як важливих засад професійної діяльності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лікаря</a:t>
            </a:r>
            <a:endParaRPr lang="uk-UA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7653" name="Объект 13"/>
          <p:cNvSpPr txBox="1">
            <a:spLocks/>
          </p:cNvSpPr>
          <p:nvPr/>
        </p:nvSpPr>
        <p:spPr bwMode="auto">
          <a:xfrm>
            <a:off x="3251156" y="4837987"/>
            <a:ext cx="5827594" cy="1494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450" algn="ctr">
              <a:spcBef>
                <a:spcPts val="0"/>
              </a:spcBef>
              <a:buClr>
                <a:srgbClr val="2D2D2D"/>
              </a:buClr>
              <a:buSzPct val="100000"/>
              <a:buFont typeface="Arial" charset="0"/>
              <a:buNone/>
            </a:pPr>
            <a:r>
              <a:rPr lang="uk-UA" sz="2200" b="1" dirty="0">
                <a:solidFill>
                  <a:srgbClr val="C00000"/>
                </a:solidFill>
                <a:latin typeface="Calibri" pitchFamily="34" charset="0"/>
              </a:rPr>
              <a:t>Морально-етичні цінності лікаря мають стати сукупністю певних поведінкових норм – </a:t>
            </a:r>
          </a:p>
          <a:p>
            <a:pPr marL="44450" algn="ctr">
              <a:spcBef>
                <a:spcPts val="0"/>
              </a:spcBef>
              <a:buClr>
                <a:srgbClr val="2D2D2D"/>
              </a:buClr>
              <a:buSzPct val="100000"/>
              <a:buFont typeface="Arial" charset="0"/>
              <a:buNone/>
            </a:pPr>
            <a:r>
              <a:rPr lang="uk-UA" sz="2200" b="1" dirty="0">
                <a:solidFill>
                  <a:srgbClr val="C00000"/>
                </a:solidFill>
                <a:latin typeface="Calibri" pitchFamily="34" charset="0"/>
              </a:rPr>
              <a:t>це і професійний обов’язок, </a:t>
            </a:r>
          </a:p>
          <a:p>
            <a:pPr marL="44450" algn="ctr">
              <a:spcBef>
                <a:spcPts val="0"/>
              </a:spcBef>
              <a:buClr>
                <a:srgbClr val="2D2D2D"/>
              </a:buClr>
              <a:buSzPct val="100000"/>
              <a:buFont typeface="Arial" charset="0"/>
              <a:buNone/>
            </a:pPr>
            <a:r>
              <a:rPr lang="uk-UA" sz="2200" b="1" dirty="0">
                <a:solidFill>
                  <a:srgbClr val="C00000"/>
                </a:solidFill>
                <a:latin typeface="Calibri" pitchFamily="34" charset="0"/>
              </a:rPr>
              <a:t>і справа професійної честі та гідності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88047" y="1573099"/>
            <a:ext cx="2664335" cy="1775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609841" y="3624477"/>
            <a:ext cx="2597383" cy="1853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13" descr="02_ред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79216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207224" y="444500"/>
            <a:ext cx="5936776" cy="906463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Відображення в художній літературі різних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сфер діяльності людини : 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4433240" y="1636872"/>
            <a:ext cx="4262792" cy="4823414"/>
          </a:xfrm>
        </p:spPr>
        <p:txBody>
          <a:bodyPr rtlCol="0">
            <a:noAutofit/>
          </a:bodyPr>
          <a:lstStyle/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педагогіка  </a:t>
            </a:r>
          </a:p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юриспруденція</a:t>
            </a:r>
          </a:p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виробниче середовище </a:t>
            </a:r>
          </a:p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наукові лабораторії </a:t>
            </a:r>
          </a:p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авіація </a:t>
            </a:r>
          </a:p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морський флот </a:t>
            </a:r>
          </a:p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мистецтво </a:t>
            </a:r>
          </a:p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медицина </a:t>
            </a:r>
            <a:endParaRPr lang="en-US" sz="24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388620" indent="-34290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інше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..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. </a:t>
            </a:r>
          </a:p>
          <a:p>
            <a:pPr marL="45720" indent="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endParaRPr lang="uk-UA" sz="12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45720" indent="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… невичерпне джерело для виховної роботи</a:t>
            </a:r>
            <a:endParaRPr lang="uk-UA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8" name="Picture 13" descr="02_ре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4038">
            <a:off x="372295" y="3298677"/>
            <a:ext cx="832391" cy="1324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92189">
            <a:off x="224381" y="4854756"/>
            <a:ext cx="859577" cy="1318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25372">
            <a:off x="2913170" y="1843508"/>
            <a:ext cx="884055" cy="1318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7579">
            <a:off x="1161381" y="1798862"/>
            <a:ext cx="833183" cy="12970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13091">
            <a:off x="2848112" y="4985963"/>
            <a:ext cx="798953" cy="1318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0678">
            <a:off x="313105" y="1874482"/>
            <a:ext cx="875518" cy="12916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5638">
            <a:off x="2045188" y="4816225"/>
            <a:ext cx="838471" cy="1318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2318">
            <a:off x="1077837" y="5052332"/>
            <a:ext cx="842299" cy="13010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11401">
            <a:off x="2046598" y="1858870"/>
            <a:ext cx="901401" cy="1275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58070">
            <a:off x="2952419" y="3464095"/>
            <a:ext cx="936731" cy="1348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44824">
            <a:off x="2002470" y="3290283"/>
            <a:ext cx="874892" cy="1318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5870">
            <a:off x="1082813" y="3476056"/>
            <a:ext cx="885269" cy="13180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088107" y="466724"/>
            <a:ext cx="7055893" cy="1177314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Важливе питання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сьогодення</a:t>
            </a:r>
            <a:b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«Що обрати для читання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 цифрову епоху –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книгу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чи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Інтернет</a:t>
            </a:r>
            <a:r>
              <a:rPr lang="en-US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?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» 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386645" y="1910687"/>
            <a:ext cx="5620877" cy="2961564"/>
          </a:xfrm>
        </p:spPr>
        <p:txBody>
          <a:bodyPr rtlCol="0">
            <a:noAutofit/>
          </a:bodyPr>
          <a:lstStyle/>
          <a:p>
            <a:pPr marL="45720" indent="0" algn="just" eaLnBrk="1" fontAlgn="auto" hangingPunct="1">
              <a:lnSpc>
                <a:spcPts val="3300"/>
              </a:lnSpc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300" b="1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ВЛАСНА ДУМКА</a:t>
            </a:r>
            <a:r>
              <a:rPr lang="uk-UA" sz="2300" b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+mj-ea"/>
                <a:cs typeface="+mj-cs"/>
              </a:rPr>
              <a:t>:</a:t>
            </a:r>
            <a:endParaRPr lang="en-US" sz="100" b="1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+mj-ea"/>
              <a:cs typeface="+mj-cs"/>
            </a:endParaRPr>
          </a:p>
          <a:p>
            <a:pPr marL="45720" indent="0" algn="just" eaLnBrk="1" fontAlgn="auto" hangingPunct="1">
              <a:lnSpc>
                <a:spcPct val="150000"/>
              </a:lnSpc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4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отримувати інформацію можна</a:t>
            </a:r>
            <a:r>
              <a:rPr lang="uk-UA" sz="24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, безумовно, за допомогою будь-якого носія – фізичного або електронного, </a:t>
            </a:r>
            <a:r>
              <a:rPr lang="uk-UA" sz="2400" b="1" dirty="0" smtClean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але ЧИТАТИ </a:t>
            </a:r>
            <a:r>
              <a:rPr lang="uk-UA" sz="2400" b="1" dirty="0">
                <a:solidFill>
                  <a:srgbClr val="C00000"/>
                </a:solidFill>
                <a:latin typeface="Calibri" pitchFamily="34" charset="0"/>
                <a:cs typeface="Arial" charset="0"/>
              </a:rPr>
              <a:t>приємніше КНИГУ!</a:t>
            </a:r>
          </a:p>
        </p:txBody>
      </p:sp>
      <p:pic>
        <p:nvPicPr>
          <p:cNvPr id="8" name="Picture 13" descr="02_ре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22" y="2744601"/>
            <a:ext cx="2893102" cy="19480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35176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2"/>
          <p:cNvSpPr>
            <a:spLocks noGrp="1"/>
          </p:cNvSpPr>
          <p:nvPr>
            <p:ph type="title"/>
          </p:nvPr>
        </p:nvSpPr>
        <p:spPr>
          <a:xfrm>
            <a:off x="1597025" y="492126"/>
            <a:ext cx="7159625" cy="2401200"/>
          </a:xfrm>
        </p:spPr>
        <p:txBody>
          <a:bodyPr/>
          <a:lstStyle/>
          <a:p>
            <a:pPr algn="r" eaLnBrk="1" hangingPunct="1">
              <a:lnSpc>
                <a:spcPct val="150000"/>
              </a:lnSpc>
            </a:pPr>
            <a:r>
              <a:rPr lang="uk-UA" sz="2200" i="1" dirty="0" smtClean="0">
                <a:solidFill>
                  <a:srgbClr val="2C3973"/>
                </a:solidFill>
                <a:latin typeface="Segoe Print" pitchFamily="2" charset="0"/>
              </a:rPr>
              <a:t>«…Часто людина уявляє ніби вона проводить </a:t>
            </a:r>
            <a:r>
              <a:rPr lang="ru-RU" sz="2200" dirty="0" smtClean="0">
                <a:solidFill>
                  <a:srgbClr val="2C3973"/>
                </a:solidFill>
                <a:latin typeface="Segoe Print" pitchFamily="2" charset="0"/>
              </a:rPr>
              <a:t/>
            </a:r>
            <a:br>
              <a:rPr lang="ru-RU" sz="2200" dirty="0" smtClean="0">
                <a:solidFill>
                  <a:srgbClr val="2C3973"/>
                </a:solidFill>
                <a:latin typeface="Segoe Print" pitchFamily="2" charset="0"/>
              </a:rPr>
            </a:br>
            <a:r>
              <a:rPr lang="uk-UA" sz="2200" i="1" dirty="0" smtClean="0">
                <a:solidFill>
                  <a:srgbClr val="2C3973"/>
                </a:solidFill>
                <a:latin typeface="Segoe Print" pitchFamily="2" charset="0"/>
              </a:rPr>
              <a:t>експеримент над іншим, тоді як насправді </a:t>
            </a:r>
            <a:r>
              <a:rPr lang="ru-RU" sz="2200" dirty="0" smtClean="0">
                <a:solidFill>
                  <a:srgbClr val="2C3973"/>
                </a:solidFill>
                <a:latin typeface="Segoe Print" pitchFamily="2" charset="0"/>
              </a:rPr>
              <a:t/>
            </a:r>
            <a:br>
              <a:rPr lang="ru-RU" sz="2200" dirty="0" smtClean="0">
                <a:solidFill>
                  <a:srgbClr val="2C3973"/>
                </a:solidFill>
                <a:latin typeface="Segoe Print" pitchFamily="2" charset="0"/>
              </a:rPr>
            </a:br>
            <a:r>
              <a:rPr lang="uk-UA" sz="2200" i="1" dirty="0" smtClean="0">
                <a:solidFill>
                  <a:srgbClr val="2C3973"/>
                </a:solidFill>
                <a:latin typeface="Segoe Print" pitchFamily="2" charset="0"/>
              </a:rPr>
              <a:t>проводить експеримент над собою…»</a:t>
            </a:r>
            <a:endParaRPr lang="ru-RU" sz="2200" dirty="0" smtClean="0">
              <a:solidFill>
                <a:srgbClr val="2C3973"/>
              </a:solidFill>
              <a:latin typeface="Segoe Print" pitchFamily="2" charset="0"/>
            </a:endParaRPr>
          </a:p>
        </p:txBody>
      </p:sp>
      <p:sp>
        <p:nvSpPr>
          <p:cNvPr id="16387" name="Объект 13"/>
          <p:cNvSpPr>
            <a:spLocks noGrp="1"/>
          </p:cNvSpPr>
          <p:nvPr>
            <p:ph idx="1"/>
          </p:nvPr>
        </p:nvSpPr>
        <p:spPr>
          <a:xfrm>
            <a:off x="4727575" y="4083050"/>
            <a:ext cx="4014788" cy="654050"/>
          </a:xfrm>
        </p:spPr>
        <p:txBody>
          <a:bodyPr/>
          <a:lstStyle/>
          <a:p>
            <a:pPr marL="44450" indent="0" algn="ctr" eaLnBrk="1" hangingPunct="1">
              <a:buClr>
                <a:srgbClr val="2D2D2D"/>
              </a:buClr>
              <a:buFont typeface="Arial" charset="0"/>
              <a:buNone/>
            </a:pPr>
            <a:r>
              <a:rPr lang="uk-UA" b="1" i="1" dirty="0" smtClean="0">
                <a:solidFill>
                  <a:srgbClr val="2C3973"/>
                </a:solidFill>
                <a:latin typeface="Segoe Print" pitchFamily="2" charset="0"/>
              </a:rPr>
              <a:t>“Портрет </a:t>
            </a:r>
            <a:r>
              <a:rPr lang="uk-UA" b="1" i="1" dirty="0" err="1" smtClean="0">
                <a:solidFill>
                  <a:srgbClr val="2C3973"/>
                </a:solidFill>
                <a:latin typeface="Segoe Print" pitchFamily="2" charset="0"/>
              </a:rPr>
              <a:t>Доріана</a:t>
            </a:r>
            <a:r>
              <a:rPr lang="uk-UA" b="1" i="1" dirty="0" smtClean="0">
                <a:solidFill>
                  <a:srgbClr val="2C3973"/>
                </a:solidFill>
                <a:latin typeface="Segoe Print" pitchFamily="2" charset="0"/>
              </a:rPr>
              <a:t> </a:t>
            </a:r>
            <a:r>
              <a:rPr lang="uk-UA" b="1" i="1" dirty="0" err="1" smtClean="0">
                <a:solidFill>
                  <a:srgbClr val="2C3973"/>
                </a:solidFill>
                <a:latin typeface="Segoe Print" pitchFamily="2" charset="0"/>
              </a:rPr>
              <a:t>Грея</a:t>
            </a:r>
            <a:r>
              <a:rPr lang="uk-UA" b="1" i="1" dirty="0" smtClean="0">
                <a:solidFill>
                  <a:srgbClr val="2C3973"/>
                </a:solidFill>
                <a:latin typeface="Segoe Print" pitchFamily="2" charset="0"/>
              </a:rPr>
              <a:t>”</a:t>
            </a:r>
            <a:endParaRPr lang="ru-RU" b="1" i="1" dirty="0" smtClean="0">
              <a:solidFill>
                <a:srgbClr val="2C3973"/>
              </a:solidFill>
              <a:latin typeface="Segoe Print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07341" y="2647666"/>
            <a:ext cx="1979368" cy="20894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6390" name="Объект 13"/>
          <p:cNvSpPr>
            <a:spLocks/>
          </p:cNvSpPr>
          <p:nvPr/>
        </p:nvSpPr>
        <p:spPr bwMode="auto">
          <a:xfrm>
            <a:off x="437683" y="5303774"/>
            <a:ext cx="2318684" cy="36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4450" algn="ctr">
              <a:lnSpc>
                <a:spcPct val="90000"/>
              </a:lnSpc>
              <a:spcBef>
                <a:spcPts val="1800"/>
              </a:spcBef>
              <a:buClr>
                <a:srgbClr val="2D2D2D"/>
              </a:buClr>
              <a:buSzPct val="100000"/>
              <a:buFont typeface="Arial" charset="0"/>
              <a:buNone/>
            </a:pPr>
            <a:r>
              <a:rPr lang="uk-UA" sz="2000" b="1" i="1" dirty="0">
                <a:solidFill>
                  <a:srgbClr val="2C3973"/>
                </a:solidFill>
                <a:latin typeface="Segoe Print" pitchFamily="2" charset="0"/>
              </a:rPr>
              <a:t>Оскар Уайльд</a:t>
            </a:r>
            <a:endParaRPr lang="ru-RU" sz="2000" b="1" i="1" dirty="0">
              <a:solidFill>
                <a:srgbClr val="2C3973"/>
              </a:solidFill>
              <a:latin typeface="Segoe Print" pitchFamily="2" charset="0"/>
            </a:endParaRPr>
          </a:p>
        </p:txBody>
      </p:sp>
      <p:pic>
        <p:nvPicPr>
          <p:cNvPr id="10" name="Picture 13" descr="02_ре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5"/>
          <p:cNvSpPr>
            <a:spLocks noGrp="1"/>
          </p:cNvSpPr>
          <p:nvPr>
            <p:ph type="title"/>
          </p:nvPr>
        </p:nvSpPr>
        <p:spPr>
          <a:xfrm>
            <a:off x="2299130" y="1030632"/>
            <a:ext cx="4264025" cy="505880"/>
          </a:xfrm>
        </p:spPr>
        <p:txBody>
          <a:bodyPr>
            <a:normAutofit/>
          </a:bodyPr>
          <a:lstStyle/>
          <a:p>
            <a:pPr eaLnBrk="1" hangingPunct="1"/>
            <a:r>
              <a:rPr lang="uk-UA" sz="2800" dirty="0" smtClean="0">
                <a:solidFill>
                  <a:srgbClr val="2C3973"/>
                </a:solidFill>
                <a:latin typeface="Calibri" pitchFamily="34" charset="0"/>
              </a:rPr>
              <a:t>Дякуємо за увагу!</a:t>
            </a:r>
            <a:endParaRPr lang="ru-RU" sz="2800" dirty="0" smtClean="0">
              <a:solidFill>
                <a:srgbClr val="2C3973"/>
              </a:solidFill>
              <a:latin typeface="Calibri" pitchFamily="34" charset="0"/>
            </a:endParaRPr>
          </a:p>
        </p:txBody>
      </p:sp>
      <p:sp>
        <p:nvSpPr>
          <p:cNvPr id="28675" name="Текст 6"/>
          <p:cNvSpPr>
            <a:spLocks noGrp="1"/>
          </p:cNvSpPr>
          <p:nvPr>
            <p:ph type="body" idx="1"/>
          </p:nvPr>
        </p:nvSpPr>
        <p:spPr>
          <a:xfrm>
            <a:off x="6127845" y="6140449"/>
            <a:ext cx="2890103" cy="334962"/>
          </a:xfrm>
        </p:spPr>
        <p:txBody>
          <a:bodyPr/>
          <a:lstStyle/>
          <a:p>
            <a:pPr algn="l" eaLnBrk="1" hangingPunct="1">
              <a:lnSpc>
                <a:spcPct val="80000"/>
              </a:lnSpc>
              <a:spcBef>
                <a:spcPct val="0"/>
              </a:spcBef>
            </a:pPr>
            <a:r>
              <a:rPr lang="en-US" dirty="0" smtClean="0">
                <a:solidFill>
                  <a:srgbClr val="2C3973"/>
                </a:solidFill>
                <a:latin typeface="Calibri" pitchFamily="34" charset="0"/>
              </a:rPr>
              <a:t>e-mail: i-kirichok@ukr.net</a:t>
            </a:r>
            <a:endParaRPr lang="uk-UA" dirty="0" smtClean="0">
              <a:solidFill>
                <a:srgbClr val="2C3973"/>
              </a:solidFill>
              <a:latin typeface="Calibri" pitchFamily="34" charset="0"/>
            </a:endParaRPr>
          </a:p>
          <a:p>
            <a:pPr algn="l" eaLnBrk="1" hangingPunct="1">
              <a:lnSpc>
                <a:spcPct val="80000"/>
              </a:lnSpc>
              <a:spcBef>
                <a:spcPct val="0"/>
              </a:spcBef>
            </a:pPr>
            <a:endParaRPr lang="ru-RU" sz="2400" dirty="0" smtClean="0">
              <a:solidFill>
                <a:srgbClr val="474747"/>
              </a:solidFill>
              <a:latin typeface="Calibri" pitchFamily="34" charset="0"/>
            </a:endParaRPr>
          </a:p>
        </p:txBody>
      </p:sp>
      <p:sp>
        <p:nvSpPr>
          <p:cNvPr id="28677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17619" y="1952652"/>
            <a:ext cx="1495169" cy="2085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8679" name="Текст 6"/>
          <p:cNvSpPr>
            <a:spLocks/>
          </p:cNvSpPr>
          <p:nvPr/>
        </p:nvSpPr>
        <p:spPr bwMode="auto">
          <a:xfrm>
            <a:off x="785812" y="4211095"/>
            <a:ext cx="2227262" cy="72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r>
              <a:rPr lang="uk-UA" sz="2000" dirty="0" err="1">
                <a:solidFill>
                  <a:srgbClr val="2C3973"/>
                </a:solidFill>
                <a:latin typeface="Calibri" pitchFamily="34" charset="0"/>
              </a:rPr>
              <a:t>Киричок</a:t>
            </a:r>
            <a:r>
              <a:rPr lang="uk-UA" sz="2000" dirty="0">
                <a:solidFill>
                  <a:srgbClr val="2C3973"/>
                </a:solidFill>
                <a:latin typeface="Calibri" pitchFamily="34" charset="0"/>
              </a:rPr>
              <a:t> </a:t>
            </a:r>
            <a:endParaRPr lang="uk-UA" sz="2000" dirty="0">
              <a:solidFill>
                <a:srgbClr val="2C3973"/>
              </a:solidFill>
            </a:endParaRPr>
          </a:p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r>
              <a:rPr lang="uk-UA" sz="2000" dirty="0">
                <a:solidFill>
                  <a:srgbClr val="2C3973"/>
                </a:solidFill>
                <a:latin typeface="Calibri" pitchFamily="34" charset="0"/>
              </a:rPr>
              <a:t>Ірина Василівна</a:t>
            </a:r>
          </a:p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endParaRPr lang="uk-UA" sz="2000" dirty="0">
              <a:solidFill>
                <a:srgbClr val="2C3973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endParaRPr lang="ru-RU" sz="2000" dirty="0">
              <a:solidFill>
                <a:srgbClr val="474747"/>
              </a:solidFill>
              <a:latin typeface="Calibri" pitchFamily="34" charset="0"/>
            </a:endParaRPr>
          </a:p>
        </p:txBody>
      </p:sp>
      <p:sp>
        <p:nvSpPr>
          <p:cNvPr id="28680" name="Текст 6"/>
          <p:cNvSpPr>
            <a:spLocks/>
          </p:cNvSpPr>
          <p:nvPr/>
        </p:nvSpPr>
        <p:spPr bwMode="auto">
          <a:xfrm>
            <a:off x="3082492" y="4209958"/>
            <a:ext cx="2697304" cy="72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SzPct val="100000"/>
            </a:pPr>
            <a:r>
              <a:rPr lang="uk-UA" sz="2000" dirty="0">
                <a:solidFill>
                  <a:srgbClr val="2C3973"/>
                </a:solidFill>
                <a:latin typeface="Calibri" pitchFamily="34" charset="0"/>
              </a:rPr>
              <a:t>Серпухова </a:t>
            </a:r>
          </a:p>
          <a:p>
            <a:pPr algn="ctr">
              <a:lnSpc>
                <a:spcPct val="90000"/>
              </a:lnSpc>
              <a:buSzPct val="100000"/>
            </a:pPr>
            <a:r>
              <a:rPr lang="uk-UA" sz="2000" dirty="0">
                <a:solidFill>
                  <a:srgbClr val="2C3973"/>
                </a:solidFill>
                <a:latin typeface="Calibri" pitchFamily="34" charset="0"/>
              </a:rPr>
              <a:t>Валентина Михайлівна</a:t>
            </a:r>
            <a:endParaRPr lang="ru-RU" sz="2000" dirty="0">
              <a:solidFill>
                <a:srgbClr val="2C3973"/>
              </a:solidFill>
              <a:latin typeface="Calibri" pitchFamily="34" charset="0"/>
            </a:endParaRPr>
          </a:p>
        </p:txBody>
      </p:sp>
      <p:sp>
        <p:nvSpPr>
          <p:cNvPr id="28681" name="Текст 6"/>
          <p:cNvSpPr>
            <a:spLocks/>
          </p:cNvSpPr>
          <p:nvPr/>
        </p:nvSpPr>
        <p:spPr bwMode="auto">
          <a:xfrm>
            <a:off x="5849214" y="4209958"/>
            <a:ext cx="2631980" cy="704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r>
              <a:rPr lang="uk-UA" sz="2000" dirty="0" err="1">
                <a:solidFill>
                  <a:srgbClr val="2C3973"/>
                </a:solidFill>
                <a:latin typeface="Calibri" pitchFamily="34" charset="0"/>
              </a:rPr>
              <a:t>Озеркіна</a:t>
            </a:r>
            <a:r>
              <a:rPr lang="uk-UA" sz="2000" dirty="0">
                <a:solidFill>
                  <a:srgbClr val="2C3973"/>
                </a:solidFill>
                <a:latin typeface="Calibri" pitchFamily="34" charset="0"/>
              </a:rPr>
              <a:t> </a:t>
            </a:r>
          </a:p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r>
              <a:rPr lang="uk-UA" sz="2000" dirty="0">
                <a:solidFill>
                  <a:srgbClr val="2C3973"/>
                </a:solidFill>
                <a:latin typeface="Calibri" pitchFamily="34" charset="0"/>
              </a:rPr>
              <a:t>Ольга Володимирівна</a:t>
            </a:r>
            <a:endParaRPr lang="ru-RU" sz="2000" dirty="0">
              <a:solidFill>
                <a:srgbClr val="2C3973"/>
              </a:solidFill>
              <a:latin typeface="Calibri" pitchFamily="34" charset="0"/>
            </a:endParaRPr>
          </a:p>
        </p:txBody>
      </p:sp>
      <p:pic>
        <p:nvPicPr>
          <p:cNvPr id="28683" name="Picture 1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93730" y="1952652"/>
            <a:ext cx="1477931" cy="2085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684" name="Picture 12" descr="Ирина_201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51115" y="1952652"/>
            <a:ext cx="1496657" cy="20859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3" descr="02_ред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2" name="Picture 13" descr="02_ре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Текст 6"/>
          <p:cNvSpPr>
            <a:spLocks/>
          </p:cNvSpPr>
          <p:nvPr/>
        </p:nvSpPr>
        <p:spPr bwMode="auto">
          <a:xfrm>
            <a:off x="504967" y="405729"/>
            <a:ext cx="8311487" cy="103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000" b="1" dirty="0" err="1" smtClean="0">
                <a:solidFill>
                  <a:srgbClr val="2C3973"/>
                </a:solidFill>
                <a:latin typeface="Calibri" pitchFamily="34" charset="0"/>
              </a:rPr>
              <a:t>Науково-практичн</a:t>
            </a:r>
            <a:r>
              <a:rPr lang="uk-UA" sz="2000" b="1" dirty="0" smtClean="0">
                <a:solidFill>
                  <a:srgbClr val="2C3973"/>
                </a:solidFill>
                <a:latin typeface="Calibri" pitchFamily="34" charset="0"/>
              </a:rPr>
              <a:t>а І</a:t>
            </a:r>
            <a:r>
              <a:rPr lang="ru-RU" sz="2000" b="1" dirty="0" err="1" smtClean="0">
                <a:solidFill>
                  <a:srgbClr val="2C3973"/>
                </a:solidFill>
                <a:latin typeface="Calibri" pitchFamily="34" charset="0"/>
              </a:rPr>
              <a:t>нтернет-конференція</a:t>
            </a:r>
            <a:r>
              <a:rPr lang="ru-RU" sz="2000" b="1" dirty="0" smtClean="0">
                <a:solidFill>
                  <a:srgbClr val="2C3973"/>
                </a:solidFill>
                <a:latin typeface="Calibri" pitchFamily="34" charset="0"/>
              </a:rPr>
              <a:t> </a:t>
            </a:r>
          </a:p>
          <a:p>
            <a:pPr algn="ctr"/>
            <a:r>
              <a:rPr lang="ru-RU" sz="2000" b="1" dirty="0" smtClean="0">
                <a:solidFill>
                  <a:srgbClr val="2C3973"/>
                </a:solidFill>
                <a:latin typeface="Calibri" pitchFamily="34" charset="0"/>
              </a:rPr>
              <a:t>«БІБЛІОТЕКИ </a:t>
            </a:r>
            <a:r>
              <a:rPr lang="ru-RU" sz="2000" b="1" dirty="0">
                <a:solidFill>
                  <a:srgbClr val="2C3973"/>
                </a:solidFill>
                <a:latin typeface="Calibri" pitchFamily="34" charset="0"/>
              </a:rPr>
              <a:t>І СУСПІЛЬСТВО: РУХ У ЧАСІ ТА </a:t>
            </a:r>
            <a:r>
              <a:rPr lang="ru-RU" sz="2000" b="1" dirty="0" smtClean="0">
                <a:solidFill>
                  <a:srgbClr val="2C3973"/>
                </a:solidFill>
                <a:latin typeface="Calibri" pitchFamily="34" charset="0"/>
              </a:rPr>
              <a:t>ПРОСТОРІ» </a:t>
            </a:r>
          </a:p>
          <a:p>
            <a:pPr algn="ctr"/>
            <a:r>
              <a:rPr lang="ru-RU" sz="2000" dirty="0" smtClean="0">
                <a:solidFill>
                  <a:srgbClr val="2C3973"/>
                </a:solidFill>
                <a:latin typeface="Calibri" pitchFamily="34" charset="0"/>
              </a:rPr>
              <a:t>5-12 </a:t>
            </a:r>
            <a:r>
              <a:rPr lang="ru-RU" sz="2000" dirty="0" err="1">
                <a:solidFill>
                  <a:srgbClr val="2C3973"/>
                </a:solidFill>
                <a:latin typeface="Calibri" pitchFamily="34" charset="0"/>
              </a:rPr>
              <a:t>жовтня</a:t>
            </a:r>
            <a:r>
              <a:rPr lang="ru-RU" sz="2000" dirty="0">
                <a:solidFill>
                  <a:srgbClr val="2C3973"/>
                </a:solidFill>
                <a:latin typeface="Calibri" pitchFamily="34" charset="0"/>
              </a:rPr>
              <a:t> </a:t>
            </a:r>
            <a:r>
              <a:rPr lang="ru-RU" sz="2000" dirty="0" smtClean="0">
                <a:solidFill>
                  <a:srgbClr val="2C3973"/>
                </a:solidFill>
                <a:latin typeface="Calibri" pitchFamily="34" charset="0"/>
              </a:rPr>
              <a:t>2015 </a:t>
            </a:r>
            <a:r>
              <a:rPr lang="ru-RU" sz="2000" dirty="0">
                <a:solidFill>
                  <a:srgbClr val="2C3973"/>
                </a:solidFill>
                <a:latin typeface="Calibri" pitchFamily="34" charset="0"/>
              </a:rPr>
              <a:t>року на </a:t>
            </a:r>
            <a:r>
              <a:rPr lang="ru-RU" sz="2000" dirty="0" err="1">
                <a:solidFill>
                  <a:srgbClr val="2C3973"/>
                </a:solidFill>
                <a:latin typeface="Calibri" pitchFamily="34" charset="0"/>
              </a:rPr>
              <a:t>сайті</a:t>
            </a:r>
            <a:r>
              <a:rPr lang="ru-RU" sz="2000" dirty="0">
                <a:solidFill>
                  <a:srgbClr val="2C3973"/>
                </a:solidFill>
                <a:latin typeface="Calibri" pitchFamily="34" charset="0"/>
              </a:rPr>
              <a:t> </a:t>
            </a:r>
            <a:r>
              <a:rPr lang="ru-RU" sz="2000" dirty="0" err="1">
                <a:solidFill>
                  <a:srgbClr val="2C3973"/>
                </a:solidFill>
                <a:latin typeface="Calibri" pitchFamily="34" charset="0"/>
              </a:rPr>
              <a:t>Наукової</a:t>
            </a:r>
            <a:r>
              <a:rPr lang="ru-RU" sz="2000" dirty="0">
                <a:solidFill>
                  <a:srgbClr val="2C3973"/>
                </a:solidFill>
                <a:latin typeface="Calibri" pitchFamily="34" charset="0"/>
              </a:rPr>
              <a:t> </a:t>
            </a:r>
            <a:r>
              <a:rPr lang="ru-RU" sz="2000" dirty="0" err="1">
                <a:solidFill>
                  <a:srgbClr val="2C3973"/>
                </a:solidFill>
                <a:latin typeface="Calibri" pitchFamily="34" charset="0"/>
              </a:rPr>
              <a:t>бібліотеки</a:t>
            </a:r>
            <a:r>
              <a:rPr lang="ru-RU" sz="2000" dirty="0">
                <a:solidFill>
                  <a:srgbClr val="2C3973"/>
                </a:solidFill>
                <a:latin typeface="Calibri" pitchFamily="34" charset="0"/>
              </a:rPr>
              <a:t> </a:t>
            </a:r>
            <a:r>
              <a:rPr lang="ru-RU" sz="2000" dirty="0" smtClean="0">
                <a:solidFill>
                  <a:srgbClr val="2C3973"/>
                </a:solidFill>
                <a:latin typeface="Calibri" pitchFamily="34" charset="0"/>
              </a:rPr>
              <a:t>ХНМУ</a:t>
            </a:r>
          </a:p>
          <a:p>
            <a:pPr algn="ctr"/>
            <a:r>
              <a:rPr lang="ru-RU" sz="2000" dirty="0">
                <a:solidFill>
                  <a:srgbClr val="2C3973"/>
                </a:solidFill>
                <a:latin typeface="Calibri" pitchFamily="34" charset="0"/>
              </a:rPr>
              <a:t/>
            </a:r>
            <a:br>
              <a:rPr lang="ru-RU" sz="2000" dirty="0">
                <a:solidFill>
                  <a:srgbClr val="2C3973"/>
                </a:solidFill>
                <a:latin typeface="Calibri" pitchFamily="34" charset="0"/>
              </a:rPr>
            </a:br>
            <a:endParaRPr lang="uk-UA" sz="2000" dirty="0">
              <a:solidFill>
                <a:srgbClr val="2C3973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endParaRPr lang="ru-RU" sz="2000" dirty="0">
              <a:solidFill>
                <a:srgbClr val="474747"/>
              </a:solidFill>
              <a:latin typeface="Calibri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48" y="1612535"/>
            <a:ext cx="7339232" cy="3855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Текст 6"/>
          <p:cNvSpPr>
            <a:spLocks/>
          </p:cNvSpPr>
          <p:nvPr/>
        </p:nvSpPr>
        <p:spPr bwMode="auto">
          <a:xfrm>
            <a:off x="939848" y="5804494"/>
            <a:ext cx="3263900" cy="409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r>
              <a:rPr lang="la-Latn" sz="3200" b="1" dirty="0" smtClean="0">
                <a:solidFill>
                  <a:srgbClr val="C00000"/>
                </a:solidFill>
                <a:latin typeface="Calibri" pitchFamily="34" charset="0"/>
              </a:rPr>
              <a:t>libr.knmu.edu.</a:t>
            </a:r>
            <a:r>
              <a:rPr lang="en-US" sz="3200" b="1" dirty="0" err="1" smtClean="0">
                <a:solidFill>
                  <a:srgbClr val="C00000"/>
                </a:solidFill>
                <a:latin typeface="Calibri" pitchFamily="34" charset="0"/>
              </a:rPr>
              <a:t>ua</a:t>
            </a:r>
            <a:endParaRPr lang="la-Latn" sz="3200" b="1" dirty="0" smtClean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3937" y="4234561"/>
            <a:ext cx="1599562" cy="22497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2048116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7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  <p:pic>
        <p:nvPicPr>
          <p:cNvPr id="12" name="Picture 13" descr="02_ре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Текст 6"/>
          <p:cNvSpPr>
            <a:spLocks/>
          </p:cNvSpPr>
          <p:nvPr/>
        </p:nvSpPr>
        <p:spPr bwMode="auto">
          <a:xfrm>
            <a:off x="-1" y="1415995"/>
            <a:ext cx="9144001" cy="4930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en-US" sz="2800" b="1" dirty="0" smtClean="0">
                <a:solidFill>
                  <a:srgbClr val="2C3973"/>
                </a:solidFill>
                <a:latin typeface="Calibri" pitchFamily="34" charset="0"/>
              </a:rPr>
              <a:t>II </a:t>
            </a:r>
            <a:r>
              <a:rPr lang="ru-RU" sz="2800" b="1" dirty="0" err="1" smtClean="0">
                <a:solidFill>
                  <a:srgbClr val="2C3973"/>
                </a:solidFill>
                <a:latin typeface="Calibri" pitchFamily="34" charset="0"/>
              </a:rPr>
              <a:t>науково-практичн</a:t>
            </a:r>
            <a:r>
              <a:rPr lang="uk-UA" sz="2800" b="1" dirty="0" smtClean="0">
                <a:solidFill>
                  <a:srgbClr val="2C3973"/>
                </a:solidFill>
                <a:latin typeface="Calibri" pitchFamily="34" charset="0"/>
              </a:rPr>
              <a:t>а І</a:t>
            </a:r>
            <a:r>
              <a:rPr lang="ru-RU" sz="2800" b="1" dirty="0" err="1" smtClean="0">
                <a:solidFill>
                  <a:srgbClr val="2C3973"/>
                </a:solidFill>
                <a:latin typeface="Calibri" pitchFamily="34" charset="0"/>
              </a:rPr>
              <a:t>нтернет-конференція</a:t>
            </a:r>
            <a:r>
              <a:rPr lang="ru-RU" sz="2800" b="1" dirty="0" smtClean="0">
                <a:solidFill>
                  <a:srgbClr val="2C3973"/>
                </a:solidFill>
                <a:latin typeface="Calibri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2C3973"/>
                </a:solidFill>
                <a:latin typeface="Calibri" pitchFamily="34" charset="0"/>
              </a:rPr>
              <a:t>«БІБЛІОТЕКИ </a:t>
            </a:r>
            <a:r>
              <a:rPr lang="ru-RU" sz="2800" b="1" dirty="0">
                <a:solidFill>
                  <a:srgbClr val="2C3973"/>
                </a:solidFill>
                <a:latin typeface="Calibri" pitchFamily="34" charset="0"/>
              </a:rPr>
              <a:t>І СУСПІЛЬСТВО: РУХ У ЧАСІ ТА </a:t>
            </a:r>
            <a:r>
              <a:rPr lang="ru-RU" sz="2800" b="1" dirty="0" smtClean="0">
                <a:solidFill>
                  <a:srgbClr val="2C3973"/>
                </a:solidFill>
                <a:latin typeface="Calibri" pitchFamily="34" charset="0"/>
              </a:rPr>
              <a:t>ПРОСТОРІ» </a:t>
            </a:r>
          </a:p>
          <a:p>
            <a:pPr algn="ctr">
              <a:lnSpc>
                <a:spcPct val="150000"/>
              </a:lnSpc>
            </a:pPr>
            <a:endParaRPr lang="ru-RU" sz="800" b="1" dirty="0" smtClean="0">
              <a:solidFill>
                <a:srgbClr val="2C3973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sz="2800" b="1" dirty="0" smtClean="0">
                <a:solidFill>
                  <a:srgbClr val="2C3973"/>
                </a:solidFill>
                <a:latin typeface="Calibri" pitchFamily="34" charset="0"/>
              </a:rPr>
              <a:t>проходитиме </a:t>
            </a:r>
            <a:r>
              <a:rPr lang="uk-UA" sz="2800" b="1" dirty="0" smtClean="0">
                <a:solidFill>
                  <a:srgbClr val="C00000"/>
                </a:solidFill>
                <a:latin typeface="Calibri" pitchFamily="34" charset="0"/>
              </a:rPr>
              <a:t>24-31 жовтня 2016 року </a:t>
            </a:r>
          </a:p>
          <a:p>
            <a:pPr algn="ctr">
              <a:lnSpc>
                <a:spcPct val="150000"/>
              </a:lnSpc>
            </a:pPr>
            <a:r>
              <a:rPr lang="uk-UA" sz="2800" b="1" dirty="0" smtClean="0">
                <a:solidFill>
                  <a:srgbClr val="2C3973"/>
                </a:solidFill>
                <a:latin typeface="Calibri" pitchFamily="34" charset="0"/>
              </a:rPr>
              <a:t>на сайті Наукової бібліотеки ХНМУ</a:t>
            </a:r>
          </a:p>
          <a:p>
            <a:pPr algn="ctr">
              <a:lnSpc>
                <a:spcPct val="150000"/>
              </a:lnSpc>
            </a:pPr>
            <a:r>
              <a:rPr lang="la-Latn" sz="2800" b="1" dirty="0" smtClean="0">
                <a:solidFill>
                  <a:srgbClr val="C00000"/>
                </a:solidFill>
                <a:latin typeface="Calibri" pitchFamily="34" charset="0"/>
              </a:rPr>
              <a:t>libr.knmu.edu.</a:t>
            </a:r>
            <a:r>
              <a:rPr lang="en-US" sz="2800" b="1" dirty="0" err="1" smtClean="0">
                <a:solidFill>
                  <a:srgbClr val="C00000"/>
                </a:solidFill>
                <a:latin typeface="Calibri" pitchFamily="34" charset="0"/>
              </a:rPr>
              <a:t>ua</a:t>
            </a:r>
            <a:endParaRPr lang="uk-UA" sz="1100" dirty="0" smtClean="0">
              <a:solidFill>
                <a:srgbClr val="2C3973"/>
              </a:solidFill>
              <a:latin typeface="Calibri" pitchFamily="34" charset="0"/>
            </a:endParaRPr>
          </a:p>
          <a:p>
            <a:pPr algn="ctr"/>
            <a:endParaRPr lang="uk-UA" sz="1100" dirty="0" smtClean="0">
              <a:solidFill>
                <a:srgbClr val="2C3973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sz="2000" b="1" dirty="0" smtClean="0">
                <a:solidFill>
                  <a:srgbClr val="2C3973"/>
                </a:solidFill>
                <a:latin typeface="Calibri" pitchFamily="34" charset="0"/>
              </a:rPr>
              <a:t>Форма участі – </a:t>
            </a:r>
            <a:r>
              <a:rPr lang="uk-UA" sz="2000" b="1" dirty="0">
                <a:solidFill>
                  <a:srgbClr val="C00000"/>
                </a:solidFill>
                <a:latin typeface="Calibri" pitchFamily="34" charset="0"/>
              </a:rPr>
              <a:t>дистанційна </a:t>
            </a:r>
            <a:r>
              <a:rPr lang="uk-UA" sz="2000" b="1" dirty="0" smtClean="0">
                <a:solidFill>
                  <a:srgbClr val="2C3973"/>
                </a:solidFill>
                <a:latin typeface="Calibri" pitchFamily="34" charset="0"/>
              </a:rPr>
              <a:t>(онлайн-матеріали + </a:t>
            </a:r>
            <a:r>
              <a:rPr lang="uk-UA" sz="2000" b="1" dirty="0">
                <a:solidFill>
                  <a:srgbClr val="2C3973"/>
                </a:solidFill>
                <a:latin typeface="Calibri" pitchFamily="34" charset="0"/>
              </a:rPr>
              <a:t>онлайн-коментарі)</a:t>
            </a:r>
          </a:p>
          <a:p>
            <a:pPr algn="ctr">
              <a:lnSpc>
                <a:spcPct val="150000"/>
              </a:lnSpc>
            </a:pPr>
            <a:r>
              <a:rPr lang="uk-UA" sz="2000" b="1" dirty="0">
                <a:solidFill>
                  <a:srgbClr val="2C3973"/>
                </a:solidFill>
                <a:latin typeface="Calibri" pitchFamily="34" charset="0"/>
              </a:rPr>
              <a:t>Матеріали надсилати на </a:t>
            </a:r>
            <a:r>
              <a:rPr lang="en-US" sz="2000" b="1" dirty="0">
                <a:solidFill>
                  <a:srgbClr val="2C3973"/>
                </a:solidFill>
                <a:latin typeface="Calibri" pitchFamily="34" charset="0"/>
              </a:rPr>
              <a:t>e-mail</a:t>
            </a:r>
            <a:r>
              <a:rPr lang="uk-UA" sz="2000" b="1" dirty="0">
                <a:solidFill>
                  <a:srgbClr val="2C3973"/>
                </a:solidFill>
                <a:latin typeface="Calibri" pitchFamily="34" charset="0"/>
              </a:rPr>
              <a:t>: </a:t>
            </a:r>
            <a:r>
              <a:rPr lang="en-US" sz="2000" b="1" dirty="0" smtClean="0">
                <a:solidFill>
                  <a:srgbClr val="2C3973"/>
                </a:solidFill>
                <a:latin typeface="Calibri" pitchFamily="34" charset="0"/>
              </a:rPr>
              <a:t> libr@knmu.kharkov.ua </a:t>
            </a:r>
            <a:r>
              <a:rPr lang="uk-UA" sz="2000" b="1" dirty="0" smtClean="0">
                <a:solidFill>
                  <a:srgbClr val="2C3973"/>
                </a:solidFill>
                <a:latin typeface="Calibri" pitchFamily="34" charset="0"/>
              </a:rPr>
              <a:t> </a:t>
            </a:r>
            <a:r>
              <a:rPr lang="uk-UA" sz="2000" b="1" dirty="0">
                <a:solidFill>
                  <a:srgbClr val="C00000"/>
                </a:solidFill>
                <a:latin typeface="Calibri" pitchFamily="34" charset="0"/>
              </a:rPr>
              <a:t>до 1 жовтня 2016 року </a:t>
            </a:r>
            <a:endParaRPr lang="en-US" sz="2000" b="1" dirty="0">
              <a:solidFill>
                <a:srgbClr val="C00000"/>
              </a:solidFill>
              <a:latin typeface="Calibri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uk-UA" sz="2000" b="1" dirty="0" smtClean="0">
                <a:solidFill>
                  <a:srgbClr val="2C3973"/>
                </a:solidFill>
                <a:latin typeface="Calibri" pitchFamily="34" charset="0"/>
              </a:rPr>
              <a:t>Планується видання </a:t>
            </a:r>
            <a:r>
              <a:rPr lang="uk-UA" sz="2000" b="1" dirty="0" smtClean="0">
                <a:solidFill>
                  <a:srgbClr val="C00000"/>
                </a:solidFill>
                <a:latin typeface="Calibri" pitchFamily="34" charset="0"/>
              </a:rPr>
              <a:t>збірки матеріалів</a:t>
            </a:r>
            <a:endParaRPr lang="ru-RU" sz="2000" b="1" dirty="0" smtClean="0">
              <a:solidFill>
                <a:srgbClr val="C00000"/>
              </a:solidFill>
              <a:latin typeface="Calibri" pitchFamily="34" charset="0"/>
            </a:endParaRPr>
          </a:p>
          <a:p>
            <a:pPr algn="ctr"/>
            <a:r>
              <a:rPr lang="ru-RU" sz="2400" dirty="0">
                <a:solidFill>
                  <a:srgbClr val="2C3973"/>
                </a:solidFill>
                <a:latin typeface="Calibri" pitchFamily="34" charset="0"/>
              </a:rPr>
              <a:t/>
            </a:r>
            <a:br>
              <a:rPr lang="ru-RU" sz="2400" dirty="0">
                <a:solidFill>
                  <a:srgbClr val="2C3973"/>
                </a:solidFill>
                <a:latin typeface="Calibri" pitchFamily="34" charset="0"/>
              </a:rPr>
            </a:br>
            <a:endParaRPr lang="uk-UA" sz="2400" dirty="0">
              <a:solidFill>
                <a:srgbClr val="2C3973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buSzPct val="100000"/>
              <a:buFont typeface="Arial" charset="0"/>
              <a:buNone/>
            </a:pPr>
            <a:endParaRPr lang="ru-RU" sz="2400" dirty="0">
              <a:solidFill>
                <a:srgbClr val="474747"/>
              </a:solidFill>
              <a:latin typeface="Calibri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" y="627529"/>
            <a:ext cx="91177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C00000"/>
                </a:solidFill>
                <a:latin typeface="Calibri" pitchFamily="34" charset="0"/>
              </a:rPr>
              <a:t>ЗАПРОШУЄМО ДО УЧАСТІ!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90831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442948" y="481113"/>
            <a:ext cx="6591285" cy="705009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Задача бібліотек – збереження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сформованого історичного взаємозв'язку</a:t>
            </a: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177646" y="3965458"/>
            <a:ext cx="8747990" cy="2558170"/>
          </a:xfrm>
        </p:spPr>
        <p:txBody>
          <a:bodyPr rtlCol="0">
            <a:normAutofit fontScale="92500" lnSpcReduction="10000"/>
          </a:bodyPr>
          <a:lstStyle/>
          <a:p>
            <a:pPr marL="45720" indent="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ea typeface="MS Gothic" panose="020B0609070205080204" pitchFamily="49" charset="-128"/>
              </a:rPr>
              <a:t>«…Інтернетівський простір роз</a:t>
            </a:r>
            <a:r>
              <a:rPr lang="en-US" sz="3200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ea typeface="MS Gothic" panose="020B0609070205080204" pitchFamily="49" charset="-128"/>
              </a:rPr>
              <a:t>’</a:t>
            </a:r>
            <a:r>
              <a:rPr lang="uk-UA" sz="3200" dirty="0" err="1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ea typeface="MS Gothic" panose="020B0609070205080204" pitchFamily="49" charset="-128"/>
              </a:rPr>
              <a:t>єднує</a:t>
            </a: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ea typeface="MS Gothic" panose="020B0609070205080204" pitchFamily="49" charset="-128"/>
              </a:rPr>
              <a:t> людей, і вони вже не здатні контактувати один з одним при зустрічі. В цьому сенсі бібліотека відіграє позитивну </a:t>
            </a:r>
            <a:r>
              <a:rPr lang="uk-UA" sz="3200" dirty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ea typeface="MS Gothic" panose="020B0609070205080204" pitchFamily="49" charset="-128"/>
              </a:rPr>
              <a:t>роль, оскільки вона надає не тільки інформацію, але і місце, де можна цю інформацію обговорити, поділитися враженнями про неї з </a:t>
            </a:r>
            <a:r>
              <a:rPr lang="uk-UA" sz="3200" dirty="0" smtClean="0">
                <a:solidFill>
                  <a:schemeClr val="accent5">
                    <a:lumMod val="50000"/>
                  </a:schemeClr>
                </a:solidFill>
                <a:latin typeface="Gabriola" panose="04040605051002020D02" pitchFamily="82" charset="0"/>
                <a:ea typeface="MS Gothic" panose="020B0609070205080204" pitchFamily="49" charset="-128"/>
              </a:rPr>
              <a:t>друзями…» </a:t>
            </a:r>
          </a:p>
          <a:p>
            <a:pPr marL="45720" indent="0"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endParaRPr lang="en-US" sz="180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MS Gothic" panose="020B0609070205080204" pitchFamily="49" charset="-128"/>
            </a:endParaRPr>
          </a:p>
          <a:p>
            <a:pPr marL="45720" indent="0"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1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MS Gothic" panose="020B0609070205080204" pitchFamily="49" charset="-128"/>
              </a:rPr>
              <a:t>Т.Б. Маркова, </a:t>
            </a:r>
          </a:p>
          <a:p>
            <a:pPr marL="45720" indent="0" algn="r" eaLnBrk="1" fontAlgn="auto" hangingPunct="1">
              <a:spcBef>
                <a:spcPts val="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ru-RU" sz="1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MS Gothic" panose="020B0609070205080204" pitchFamily="49" charset="-128"/>
              </a:rPr>
              <a:t>«Книга и чтение в информационном обществе</a:t>
            </a:r>
            <a:r>
              <a:rPr lang="uk-UA" sz="1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  <a:ea typeface="MS Gothic" panose="020B0609070205080204" pitchFamily="49" charset="-128"/>
              </a:rPr>
              <a:t>», 2007</a:t>
            </a:r>
            <a:endParaRPr lang="uk-UA" sz="1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  <a:ea typeface="MS Gothic" panose="020B0609070205080204" pitchFamily="49" charset="-128"/>
            </a:endParaRPr>
          </a:p>
        </p:txBody>
      </p:sp>
      <p:pic>
        <p:nvPicPr>
          <p:cNvPr id="7" name="Picture 13" descr="02_ре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Группа 15"/>
          <p:cNvGrpSpPr/>
          <p:nvPr/>
        </p:nvGrpSpPr>
        <p:grpSpPr>
          <a:xfrm>
            <a:off x="2117672" y="2244842"/>
            <a:ext cx="2599452" cy="1481995"/>
            <a:chOff x="296439" y="1926277"/>
            <a:chExt cx="1481995" cy="1481995"/>
          </a:xfrm>
          <a:solidFill>
            <a:srgbClr val="92D050"/>
          </a:solidFill>
          <a:scene3d>
            <a:camera prst="orthographicFront"/>
            <a:lightRig rig="flat" dir="t"/>
          </a:scene3d>
        </p:grpSpPr>
        <p:sp>
          <p:nvSpPr>
            <p:cNvPr id="17" name="Овал 16"/>
            <p:cNvSpPr/>
            <p:nvPr/>
          </p:nvSpPr>
          <p:spPr>
            <a:xfrm>
              <a:off x="296439" y="1926277"/>
              <a:ext cx="1481995" cy="1481995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Овал 4"/>
            <p:cNvSpPr/>
            <p:nvPr/>
          </p:nvSpPr>
          <p:spPr>
            <a:xfrm>
              <a:off x="513472" y="2143310"/>
              <a:ext cx="1047929" cy="1047929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b="1" kern="1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КНИГА</a:t>
              </a:r>
              <a:endParaRPr lang="ru-RU" sz="2400" b="1" kern="12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3251914" y="1297606"/>
            <a:ext cx="2599453" cy="1481995"/>
            <a:chOff x="1319555" y="36181"/>
            <a:chExt cx="1481995" cy="1481995"/>
          </a:xfrm>
          <a:solidFill>
            <a:schemeClr val="accent6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20" name="Овал 19"/>
            <p:cNvSpPr/>
            <p:nvPr/>
          </p:nvSpPr>
          <p:spPr>
            <a:xfrm>
              <a:off x="1319555" y="36181"/>
              <a:ext cx="1481995" cy="1481995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1" name="Овал 4"/>
            <p:cNvSpPr/>
            <p:nvPr/>
          </p:nvSpPr>
          <p:spPr>
            <a:xfrm>
              <a:off x="1536588" y="253214"/>
              <a:ext cx="1047929" cy="1047929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b="1" kern="1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БІБЛІОТЕКА</a:t>
              </a:r>
              <a:endParaRPr lang="ru-RU" sz="2400" b="1" kern="12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4438863" y="2266430"/>
            <a:ext cx="2599453" cy="1481995"/>
            <a:chOff x="2520610" y="1926277"/>
            <a:chExt cx="1481995" cy="1481995"/>
          </a:xfrm>
          <a:solidFill>
            <a:schemeClr val="accent4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23" name="Овал 22"/>
            <p:cNvSpPr/>
            <p:nvPr/>
          </p:nvSpPr>
          <p:spPr>
            <a:xfrm>
              <a:off x="2520610" y="1926277"/>
              <a:ext cx="1481995" cy="1481995"/>
            </a:xfrm>
            <a:prstGeom prst="ellipse">
              <a:avLst/>
            </a:prstGeom>
            <a:grpFill/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Овал 4"/>
            <p:cNvSpPr/>
            <p:nvPr/>
          </p:nvSpPr>
          <p:spPr>
            <a:xfrm>
              <a:off x="2737643" y="2143310"/>
              <a:ext cx="1047929" cy="1047929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uk-UA" sz="2400" b="1" kern="1200" dirty="0" smtClean="0">
                  <a:solidFill>
                    <a:srgbClr val="002060"/>
                  </a:solidFill>
                  <a:latin typeface="Calibri" panose="020F0502020204030204" pitchFamily="34" charset="0"/>
                </a:rPr>
                <a:t>ЧИТАЧ</a:t>
              </a:r>
              <a:endParaRPr lang="ru-RU" sz="2400" b="1" kern="1200" dirty="0">
                <a:solidFill>
                  <a:srgbClr val="002060"/>
                </a:solidFill>
                <a:latin typeface="Calibri" panose="020F0502020204030204" pitchFamily="34" charset="0"/>
              </a:endParaRPr>
            </a:p>
          </p:txBody>
        </p:sp>
      </p:grpSp>
      <p:sp>
        <p:nvSpPr>
          <p:cNvPr id="15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6830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716338" y="719985"/>
            <a:ext cx="5427662" cy="649288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Задання вищої медичної школи: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716338" y="2052638"/>
            <a:ext cx="5219700" cy="2806700"/>
          </a:xfrm>
        </p:spPr>
        <p:txBody>
          <a:bodyPr rtlCol="0">
            <a:normAutofit lnSpcReduction="10000"/>
          </a:bodyPr>
          <a:lstStyle/>
          <a:p>
            <a:pPr marL="27432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надання студентові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знань та навичок медичної науки і практики</a:t>
            </a:r>
          </a:p>
          <a:p>
            <a:pPr marL="27432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орієнтація на постійну самоосвіту,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самовдосконалення</a:t>
            </a:r>
          </a:p>
          <a:p>
            <a:pPr marL="27432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створення умов для розвитку високоморальної особистості майбутнього лікаря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77647" y="2052638"/>
            <a:ext cx="3538692" cy="2389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13" descr="02_ре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716338" y="576735"/>
            <a:ext cx="5427662" cy="792538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Серед завдань сучасного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навчально-виховного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процесу: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838181" y="1584247"/>
            <a:ext cx="5073722" cy="2719777"/>
          </a:xfrm>
        </p:spPr>
        <p:txBody>
          <a:bodyPr rtlCol="0">
            <a:noAutofit/>
          </a:bodyPr>
          <a:lstStyle/>
          <a:p>
            <a:pPr marL="27432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використання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сприятливого впливу художнього твору на духовний світ читача</a:t>
            </a:r>
          </a:p>
          <a:p>
            <a:pPr marL="27432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вибір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та удосконалення </a:t>
            </a:r>
            <a:r>
              <a:rPr lang="uk-UA" sz="2400" dirty="0" err="1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методик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знайомства з літературою як видом мистецтва для формування його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особистості</a:t>
            </a:r>
          </a:p>
        </p:txBody>
      </p:sp>
      <p:pic>
        <p:nvPicPr>
          <p:cNvPr id="6" name="Picture 13" descr="02_ре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"/>
          <p:cNvGrpSpPr/>
          <p:nvPr/>
        </p:nvGrpSpPr>
        <p:grpSpPr>
          <a:xfrm>
            <a:off x="3125924" y="4681196"/>
            <a:ext cx="6018076" cy="1559019"/>
            <a:chOff x="384335" y="0"/>
            <a:chExt cx="5810114" cy="2024338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8" name="Овал 7"/>
            <p:cNvSpPr/>
            <p:nvPr/>
          </p:nvSpPr>
          <p:spPr>
            <a:xfrm>
              <a:off x="384335" y="0"/>
              <a:ext cx="5810114" cy="2024338"/>
            </a:xfrm>
            <a:prstGeom prst="ellipse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9" name="Овал 4"/>
            <p:cNvSpPr/>
            <p:nvPr/>
          </p:nvSpPr>
          <p:spPr>
            <a:xfrm>
              <a:off x="2033152" y="238713"/>
              <a:ext cx="3349975" cy="154691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2844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400" kern="120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4190" y="4681197"/>
            <a:ext cx="5854482" cy="1559020"/>
            <a:chOff x="2030294" y="0"/>
            <a:chExt cx="2035411" cy="2035411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Овал 10"/>
            <p:cNvSpPr/>
            <p:nvPr/>
          </p:nvSpPr>
          <p:spPr>
            <a:xfrm>
              <a:off x="2030294" y="0"/>
              <a:ext cx="2035411" cy="2035411"/>
            </a:xfrm>
            <a:prstGeom prst="ellipse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1">
                <a:alpha val="5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alpha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/>
            </a:fontRef>
          </p:style>
        </p:sp>
        <p:sp>
          <p:nvSpPr>
            <p:cNvPr id="12" name="Овал 4"/>
            <p:cNvSpPr/>
            <p:nvPr/>
          </p:nvSpPr>
          <p:spPr>
            <a:xfrm>
              <a:off x="2328373" y="298079"/>
              <a:ext cx="1439253" cy="143925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555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3500" kern="1200" dirty="0"/>
            </a:p>
          </p:txBody>
        </p:sp>
      </p:grpSp>
      <p:sp>
        <p:nvSpPr>
          <p:cNvPr id="15" name="Объект 13"/>
          <p:cNvSpPr txBox="1">
            <a:spLocks/>
          </p:cNvSpPr>
          <p:nvPr/>
        </p:nvSpPr>
        <p:spPr bwMode="auto">
          <a:xfrm>
            <a:off x="649217" y="5231914"/>
            <a:ext cx="2710052" cy="483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Розумова робота</a:t>
            </a:r>
          </a:p>
        </p:txBody>
      </p:sp>
      <p:sp>
        <p:nvSpPr>
          <p:cNvPr id="16" name="Объект 13"/>
          <p:cNvSpPr txBox="1">
            <a:spLocks/>
          </p:cNvSpPr>
          <p:nvPr/>
        </p:nvSpPr>
        <p:spPr bwMode="auto">
          <a:xfrm>
            <a:off x="5794235" y="5205573"/>
            <a:ext cx="3263656" cy="569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Естетичне задоволення</a:t>
            </a:r>
          </a:p>
        </p:txBody>
      </p:sp>
      <p:sp>
        <p:nvSpPr>
          <p:cNvPr id="17" name="Объект 13"/>
          <p:cNvSpPr txBox="1">
            <a:spLocks/>
          </p:cNvSpPr>
          <p:nvPr/>
        </p:nvSpPr>
        <p:spPr bwMode="auto">
          <a:xfrm>
            <a:off x="3321125" y="5205573"/>
            <a:ext cx="2397105" cy="51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28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ЧИТАННЯ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525" y="1613177"/>
            <a:ext cx="2757434" cy="18246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71" y="2897495"/>
            <a:ext cx="2195581" cy="14588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9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29209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452884" y="518615"/>
            <a:ext cx="5483154" cy="949522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Художня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література є потужним чинником впливу на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людину: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7" name="Picture 13" descr="02_ред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46" y="2049413"/>
            <a:ext cx="3162605" cy="2192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Объект 13"/>
          <p:cNvSpPr txBox="1">
            <a:spLocks/>
          </p:cNvSpPr>
          <p:nvPr/>
        </p:nvSpPr>
        <p:spPr bwMode="auto">
          <a:xfrm>
            <a:off x="3343820" y="1603281"/>
            <a:ext cx="5800180" cy="3084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засвоєння соціального досвіду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попередніх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поколінь </a:t>
            </a:r>
          </a:p>
          <a:p>
            <a:pPr marL="27432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«вчення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вчитися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» </a:t>
            </a:r>
          </a:p>
          <a:p>
            <a:pPr marL="27432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збагачення духовного світу </a:t>
            </a:r>
          </a:p>
          <a:p>
            <a:pPr marL="27432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виховання почуттів </a:t>
            </a:r>
          </a:p>
          <a:p>
            <a:pPr marL="27432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розвиток здібностей </a:t>
            </a:r>
          </a:p>
          <a:p>
            <a:pPr marL="274320" eaLnBrk="1" fontAlgn="auto" hangingPunct="1">
              <a:spcBef>
                <a:spcPts val="6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прагнення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і готовність до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творчості і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мислення</a:t>
            </a:r>
          </a:p>
        </p:txBody>
      </p:sp>
      <p:sp>
        <p:nvSpPr>
          <p:cNvPr id="9" name="Объект 13"/>
          <p:cNvSpPr txBox="1">
            <a:spLocks/>
          </p:cNvSpPr>
          <p:nvPr/>
        </p:nvSpPr>
        <p:spPr bwMode="auto">
          <a:xfrm>
            <a:off x="177646" y="4822819"/>
            <a:ext cx="8720694" cy="168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marL="273050" indent="-228600" algn="l" rtl="0" eaLnBrk="0" fontAlgn="base" hangingPunct="0">
              <a:lnSpc>
                <a:spcPct val="90000"/>
              </a:lnSpc>
              <a:spcBef>
                <a:spcPts val="1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20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1pPr>
            <a:lvl2pPr marL="593725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charset="0"/>
              <a:buChar char="▪"/>
              <a:defRPr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6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3pPr>
            <a:lvl4pPr marL="1233488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4pPr>
            <a:lvl5pPr marL="1554163" indent="-228600" algn="l" rtl="0" eaLnBrk="0" fontAlgn="base" hangingPunct="0">
              <a:lnSpc>
                <a:spcPct val="90000"/>
              </a:lnSpc>
              <a:spcBef>
                <a:spcPts val="800"/>
              </a:spcBef>
              <a:spcAft>
                <a:spcPct val="0"/>
              </a:spcAft>
              <a:buSzPct val="100000"/>
              <a:buFont typeface="Arial" charset="0"/>
              <a:buChar char="▪"/>
              <a:defRPr sz="1400" kern="1200">
                <a:solidFill>
                  <a:srgbClr val="474747"/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charset="0"/>
              <a:buNone/>
              <a:defRPr/>
            </a:pPr>
            <a:r>
              <a:rPr lang="uk-UA" sz="2200" b="1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Клінічне мислення </a:t>
            </a:r>
            <a:r>
              <a:rPr lang="uk-UA" sz="2200" i="1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– це найважливіший елемент лікарської практики, коли творчий підхід до проведення діагностики, лікування та визначення прогнозу захворювання у конкретного пацієнта, заснований на знаннях, досвіді та лікарській інтуїції, допомагає зберегти здоров'я і життя людини.</a:t>
            </a:r>
            <a:endParaRPr lang="uk-UA" sz="2200" i="1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0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583326" y="518615"/>
            <a:ext cx="5352712" cy="922042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Науково-технічний прогрес в медицині: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716338" y="1773226"/>
            <a:ext cx="5219700" cy="3365523"/>
          </a:xfrm>
        </p:spPr>
        <p:txBody>
          <a:bodyPr rtlCol="0">
            <a:noAutofit/>
          </a:bodyPr>
          <a:lstStyle/>
          <a:p>
            <a:pPr marL="27432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підтримка та збереження найціннішого – здоров’я людини</a:t>
            </a:r>
          </a:p>
          <a:p>
            <a:pPr marL="27432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винахід новітніх способів і методів діагностики, лікування та профілактики захворювань</a:t>
            </a:r>
          </a:p>
          <a:p>
            <a:pPr marL="274320" eaLnBrk="1" fontAlgn="auto" hangingPunct="1"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проведення наукових досліджень і експериментів з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урахуванням моральних цінностей і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принципів</a:t>
            </a:r>
            <a:endParaRPr lang="uk-UA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49775" y="2214041"/>
            <a:ext cx="3333551" cy="24838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13" descr="02_ре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9492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506750" y="430350"/>
            <a:ext cx="5037138" cy="649288"/>
          </a:xfrm>
        </p:spPr>
        <p:txBody>
          <a:bodyPr rtlCol="0">
            <a:norm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Медицина: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440113" y="1255594"/>
            <a:ext cx="5578475" cy="4531057"/>
          </a:xfrm>
        </p:spPr>
        <p:txBody>
          <a:bodyPr rtlCol="0">
            <a:noAutofit/>
          </a:bodyPr>
          <a:lstStyle/>
          <a:p>
            <a:pPr marL="274320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не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може бути абсолютно незалежною від принципів моралі, що панують у суспільстві</a:t>
            </a:r>
          </a:p>
          <a:p>
            <a:pPr marL="274320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стикається з необхідністю подолання в громадській свідомості багатьох етичних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«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бар’єрів»,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які стоять на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шляху її розвитку</a:t>
            </a:r>
            <a:endParaRPr lang="uk-UA" sz="24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marL="274320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встановлює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нові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деонтологічні рамки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заходити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за які – значить </a:t>
            </a:r>
            <a:r>
              <a:rPr lang="uk-UA" sz="24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заплямувати 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честь професії</a:t>
            </a:r>
          </a:p>
          <a:p>
            <a:pPr marL="274320" eaLnBrk="1" fontAlgn="auto" hangingPunct="1">
              <a:spcBef>
                <a:spcPts val="120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/>
              <a:buChar char="▪"/>
              <a:defRPr/>
            </a:pP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має використовувати ефективні методи вдосконалення системи </a:t>
            </a:r>
            <a:r>
              <a:rPr lang="uk-UA" sz="24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біоетичної</a:t>
            </a:r>
            <a:r>
              <a:rPr lang="uk-UA" sz="24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освіти і виховання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8612" y="2060812"/>
            <a:ext cx="3308138" cy="24733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13" descr="02_ре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3440113" y="466725"/>
            <a:ext cx="5703887" cy="898525"/>
          </a:xfrm>
        </p:spPr>
        <p:txBody>
          <a:bodyPr rtlCol="0">
            <a:noAutofit/>
          </a:bodyPr>
          <a:lstStyle/>
          <a:p>
            <a:pPr eaLnBrk="1" fontAlgn="auto" hangingPunct="1">
              <a:spcBef>
                <a:spcPts val="1"/>
              </a:spcBef>
              <a:spcAft>
                <a:spcPts val="0"/>
              </a:spcAft>
              <a:defRPr/>
            </a:pP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Біоетика – обов’язкова дисципліна </a:t>
            </a:r>
            <a:r>
              <a:rPr lang="uk-UA" sz="28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у медичному </a:t>
            </a:r>
            <a:r>
              <a:rPr lang="uk-UA" sz="28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виші:</a:t>
            </a:r>
            <a:endParaRPr lang="uk-UA" sz="28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idx="1"/>
          </p:nvPr>
        </p:nvSpPr>
        <p:spPr>
          <a:xfrm>
            <a:off x="3571432" y="1801505"/>
            <a:ext cx="5424488" cy="2511566"/>
          </a:xfrm>
        </p:spPr>
        <p:txBody>
          <a:bodyPr rtlCol="0">
            <a:noAutofit/>
          </a:bodyPr>
          <a:lstStyle/>
          <a:p>
            <a:pPr marL="45720" indent="0" algn="just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23232">
                  <a:lumMod val="90000"/>
                </a:srgbClr>
              </a:buClr>
              <a:buFont typeface="Arial" pitchFamily="34" charset="0"/>
              <a:buNone/>
              <a:defRPr/>
            </a:pPr>
            <a:r>
              <a:rPr lang="uk-UA" sz="2300" b="1" i="1" dirty="0" smtClean="0">
                <a:solidFill>
                  <a:schemeClr val="accent5">
                    <a:lumMod val="50000"/>
                  </a:schemeClr>
                </a:solidFill>
              </a:rPr>
              <a:t>«Біоетика</a:t>
            </a:r>
            <a:r>
              <a:rPr lang="uk-UA" sz="2300" i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uk-UA" sz="2300" i="1" dirty="0">
                <a:solidFill>
                  <a:schemeClr val="accent5">
                    <a:lumMod val="50000"/>
                  </a:schemeClr>
                </a:solidFill>
              </a:rPr>
              <a:t>– </a:t>
            </a:r>
            <a:r>
              <a:rPr lang="uk-UA" sz="2300" i="1" dirty="0" smtClean="0">
                <a:solidFill>
                  <a:schemeClr val="accent5">
                    <a:lumMod val="50000"/>
                  </a:schemeClr>
                </a:solidFill>
              </a:rPr>
              <a:t>галузь міждисциплінарних досліджень етичних, філософських та антропологічних проблем, що виникають у зв’язку </a:t>
            </a:r>
            <a:r>
              <a:rPr lang="uk-UA" sz="2300" i="1" dirty="0">
                <a:solidFill>
                  <a:schemeClr val="accent5">
                    <a:lumMod val="50000"/>
                  </a:schemeClr>
                </a:solidFill>
              </a:rPr>
              <a:t>з </a:t>
            </a:r>
            <a:r>
              <a:rPr lang="uk-UA" sz="2300" i="1" dirty="0" smtClean="0">
                <a:solidFill>
                  <a:schemeClr val="accent5">
                    <a:lumMod val="50000"/>
                  </a:schemeClr>
                </a:solidFill>
              </a:rPr>
              <a:t>прогресом </a:t>
            </a:r>
            <a:r>
              <a:rPr lang="uk-UA" sz="2300" i="1" dirty="0" err="1" smtClean="0">
                <a:solidFill>
                  <a:schemeClr val="accent5">
                    <a:lumMod val="50000"/>
                  </a:schemeClr>
                </a:solidFill>
              </a:rPr>
              <a:t>біомедичної</a:t>
            </a:r>
            <a:r>
              <a:rPr lang="uk-UA" sz="2300" i="1" dirty="0" smtClean="0">
                <a:solidFill>
                  <a:schemeClr val="accent5">
                    <a:lumMod val="50000"/>
                  </a:schemeClr>
                </a:solidFill>
              </a:rPr>
              <a:t> науки і впровадженням новітніх технологій у практику охорони здоров</a:t>
            </a:r>
            <a:r>
              <a:rPr lang="en-US" sz="2300" i="1" dirty="0" smtClean="0">
                <a:solidFill>
                  <a:schemeClr val="accent5">
                    <a:lumMod val="50000"/>
                  </a:schemeClr>
                </a:solidFill>
              </a:rPr>
              <a:t>’</a:t>
            </a:r>
            <a:r>
              <a:rPr lang="uk-UA" sz="2300" i="1" dirty="0" smtClean="0">
                <a:solidFill>
                  <a:schemeClr val="accent5">
                    <a:lumMod val="50000"/>
                  </a:schemeClr>
                </a:solidFill>
              </a:rPr>
              <a:t>я»</a:t>
            </a:r>
          </a:p>
        </p:txBody>
      </p:sp>
      <p:sp>
        <p:nvSpPr>
          <p:cNvPr id="6" name="Объект 13"/>
          <p:cNvSpPr txBox="1">
            <a:spLocks/>
          </p:cNvSpPr>
          <p:nvPr/>
        </p:nvSpPr>
        <p:spPr>
          <a:xfrm>
            <a:off x="4058676" y="4959200"/>
            <a:ext cx="4937244" cy="689271"/>
          </a:xfrm>
          <a:prstGeom prst="rect">
            <a:avLst/>
          </a:prstGeom>
        </p:spPr>
        <p:txBody>
          <a:bodyPr/>
          <a:lstStyle>
            <a:lvl1pPr marL="274320" indent="-22860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100000"/>
              <a:buFont typeface="Arial" pitchFamily="34" charset="0"/>
              <a:buChar char="▪"/>
              <a:defRPr sz="20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36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itchFamily="34" charset="0"/>
              <a:buChar char="▪"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6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7452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9456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1460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834640" indent="-2286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SzPct val="100000"/>
              <a:buFont typeface="Arial" pitchFamily="34" charset="0"/>
              <a:buChar char="▪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just" fontAlgn="auto">
              <a:spcAft>
                <a:spcPts val="0"/>
              </a:spcAft>
              <a:buClr>
                <a:srgbClr val="323232">
                  <a:lumMod val="90000"/>
                </a:srgbClr>
              </a:buClr>
              <a:buNone/>
              <a:defRPr/>
            </a:pP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Основи 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біоетики та </a:t>
            </a:r>
            <a:r>
              <a:rPr lang="uk-UA" sz="1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біобезпеки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 : підручник </a:t>
            </a: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/ 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О. М. Ковальова, В. М. Лісовий, Т. М. </a:t>
            </a:r>
            <a:r>
              <a:rPr lang="uk-UA" sz="1600" dirty="0" err="1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Амбросова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, </a:t>
            </a:r>
            <a:r>
              <a:rPr lang="uk-UA" sz="160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В. І</a:t>
            </a:r>
            <a:r>
              <a:rPr lang="uk-UA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. Смирнова. – Київ : ВСВ «Медицина», 2016. – 392 с.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]</a:t>
            </a:r>
            <a:endParaRPr lang="uk-UA" sz="1600" dirty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177646" y="1801505"/>
            <a:ext cx="3043452" cy="2196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13" descr="02_ред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7646" y="72491"/>
            <a:ext cx="763588" cy="788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User\AppData\Local\Temp\osnovy bioetyk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504" y="3872922"/>
            <a:ext cx="1415928" cy="21725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-25400" y="6550025"/>
            <a:ext cx="1536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uk-UA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©</a:t>
            </a:r>
            <a:r>
              <a:rPr lang="en-US" sz="1400" baseline="300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</a:t>
            </a:r>
            <a:r>
              <a:rPr lang="uk-UA" sz="1400" dirty="0" err="1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Киричок</a:t>
            </a:r>
            <a:r>
              <a:rPr lang="uk-UA" sz="1400" dirty="0">
                <a:solidFill>
                  <a:srgbClr val="2C3973"/>
                </a:solidFill>
                <a:latin typeface="Calibri" pitchFamily="34" charset="0"/>
                <a:cs typeface="Times New Roman" pitchFamily="18" charset="0"/>
              </a:rPr>
              <a:t> І.В.</a:t>
            </a:r>
            <a:endParaRPr lang="ru-RU" sz="1400" dirty="0">
              <a:solidFill>
                <a:srgbClr val="2C3973"/>
              </a:solidFill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nded Design Yellow 16x9">
  <a:themeElements>
    <a:clrScheme name="Banded_Design_Yellow">
      <a:dk1>
        <a:srgbClr val="323232"/>
      </a:dk1>
      <a:lt1>
        <a:sysClr val="window" lastClr="FFFFFF"/>
      </a:lt1>
      <a:dk2>
        <a:srgbClr val="000000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_Design_Yellow_TP102900996" id="{5A6D7BCA-C9CF-452E-858B-1538BAA282ED}" vid="{365F969C-3B7F-41AB-85B2-7C40E7D6CF2F}"/>
    </a:ext>
  </a:extLst>
</a:theme>
</file>

<file path=ppt/theme/theme2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nded_Design_Yellow">
      <a:dk1>
        <a:srgbClr val="595959"/>
      </a:dk1>
      <a:lt1>
        <a:sysClr val="window" lastClr="FFFFFF"/>
      </a:lt1>
      <a:dk2>
        <a:srgbClr val="323232"/>
      </a:dk2>
      <a:lt2>
        <a:srgbClr val="E5E8E8"/>
      </a:lt2>
      <a:accent1>
        <a:srgbClr val="FFCD36"/>
      </a:accent1>
      <a:accent2>
        <a:srgbClr val="F29E3E"/>
      </a:accent2>
      <a:accent3>
        <a:srgbClr val="83C546"/>
      </a:accent3>
      <a:accent4>
        <a:srgbClr val="52C1CA"/>
      </a:accent4>
      <a:accent5>
        <a:srgbClr val="7384CA"/>
      </a:accent5>
      <a:accent6>
        <a:srgbClr val="DA6A89"/>
      </a:accent6>
      <a:hlink>
        <a:srgbClr val="88CACA"/>
      </a:hlink>
      <a:folHlink>
        <a:srgbClr val="91A7CA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anded_Design_Yellow">
    <a:dk1>
      <a:srgbClr val="323232"/>
    </a:dk1>
    <a:lt1>
      <a:sysClr val="window" lastClr="FFFFFF"/>
    </a:lt1>
    <a:dk2>
      <a:srgbClr val="000000"/>
    </a:dk2>
    <a:lt2>
      <a:srgbClr val="E5E8E8"/>
    </a:lt2>
    <a:accent1>
      <a:srgbClr val="FFCD36"/>
    </a:accent1>
    <a:accent2>
      <a:srgbClr val="F29E3E"/>
    </a:accent2>
    <a:accent3>
      <a:srgbClr val="83C546"/>
    </a:accent3>
    <a:accent4>
      <a:srgbClr val="52C1CA"/>
    </a:accent4>
    <a:accent5>
      <a:srgbClr val="7384CA"/>
    </a:accent5>
    <a:accent6>
      <a:srgbClr val="DA6A89"/>
    </a:accent6>
    <a:hlink>
      <a:srgbClr val="88CACA"/>
    </a:hlink>
    <a:folHlink>
      <a:srgbClr val="91A7C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1143</Words>
  <Application>Microsoft Office PowerPoint</Application>
  <PresentationFormat>Экран (4:3)</PresentationFormat>
  <Paragraphs>164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1" baseType="lpstr">
      <vt:lpstr>MS Gothic</vt:lpstr>
      <vt:lpstr>Arial</vt:lpstr>
      <vt:lpstr>Book Antiqua</vt:lpstr>
      <vt:lpstr>Calibri</vt:lpstr>
      <vt:lpstr>Gabriola</vt:lpstr>
      <vt:lpstr>Monotype Corsiva</vt:lpstr>
      <vt:lpstr>Segoe Print</vt:lpstr>
      <vt:lpstr>Times New Roman</vt:lpstr>
      <vt:lpstr>Banded Design Yellow 16x9</vt:lpstr>
      <vt:lpstr>ЧИТАННЯ ХУДОЖНЬОЇ ЛІТЕРАТУРИ  ЯК ЕЛЕМЕНТ ВИХОВНОЇ РОБОТИ  БІБЛІОТЕКИ МЕДИЧНОГО ВИШУ:  ЕТИКА БІОЕКСПЕРИМЕНТІВ</vt:lpstr>
      <vt:lpstr>«…Часто людина уявляє ніби вона проводить  експеримент над іншим, тоді як насправді  проводить експеримент над собою…»</vt:lpstr>
      <vt:lpstr>Задача бібліотек – збереження сформованого історичного взаємозв'язку</vt:lpstr>
      <vt:lpstr>Задання вищої медичної школи:</vt:lpstr>
      <vt:lpstr>Серед завдань сучасного навчально-виховного процесу:</vt:lpstr>
      <vt:lpstr>Художня література є потужним чинником впливу на людину:</vt:lpstr>
      <vt:lpstr>Науково-технічний прогрес в медицині:</vt:lpstr>
      <vt:lpstr>Медицина:</vt:lpstr>
      <vt:lpstr>Біоетика – обов’язкова дисципліна у медичному виші:</vt:lpstr>
      <vt:lpstr>Цикл заходів Наукової бібліотеки ХНМУ:</vt:lpstr>
      <vt:lpstr>Експерименти медиків-новаторів в літературних творах:</vt:lpstr>
      <vt:lpstr>Мотивація героїв творів щодо сутності та результатів біоекспериментів:</vt:lpstr>
      <vt:lpstr>Тема відповідальності науковця                    за свої відкриття та їх наслідки :</vt:lpstr>
      <vt:lpstr>Тема відповідальності науковця за свої відкриття та їх наслідки :</vt:lpstr>
      <vt:lpstr>Тема відповідальності науковця за свої відкриття та їх наслідки :</vt:lpstr>
      <vt:lpstr>Художня література:</vt:lpstr>
      <vt:lpstr>Культурно-просвітницька та виховна робота Наукової бібліотеки ХНМУ:</vt:lpstr>
      <vt:lpstr>Відображення в художній літературі різних сфер діяльності людини : </vt:lpstr>
      <vt:lpstr>Важливе питання сьогодення «Що обрати для читання в цифрову епоху – книгу чи Інтернет?» </vt:lpstr>
      <vt:lpstr>Дякуємо за увагу!</vt:lpstr>
      <vt:lpstr>Презентация PowerPoint</vt:lpstr>
      <vt:lpstr>Презентация PowerPoint</vt:lpstr>
    </vt:vector>
  </TitlesOfParts>
  <Manager/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БІОЕКСПЕРИМЕНТ В ХУДОЖНІЙ ЛІТЕРАТУРІ  ЯК НЕВИЧЕРПНИЙ РЕСУРС  У РОБОТІ БІБЛІОТЕКИ МЕДИЧНОГО ВУЗУ  З МОРАЛЬНО-ЕТИЧНОГО ВИХОВАННЯ СТУДЕНТІВ</dc:title>
  <dc:creator/>
  <cp:keywords/>
  <cp:lastModifiedBy/>
  <cp:revision>11</cp:revision>
  <dcterms:created xsi:type="dcterms:W3CDTF">2016-04-15T16:10:19Z</dcterms:created>
  <dcterms:modified xsi:type="dcterms:W3CDTF">2016-09-10T20:11:47Z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TC029009979991</vt:lpwstr>
  </property>
</Properties>
</file>