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68" r:id="rId3"/>
    <p:sldId id="353" r:id="rId4"/>
    <p:sldId id="272" r:id="rId5"/>
    <p:sldId id="269" r:id="rId6"/>
    <p:sldId id="276" r:id="rId7"/>
    <p:sldId id="354" r:id="rId8"/>
    <p:sldId id="273" r:id="rId9"/>
    <p:sldId id="274" r:id="rId10"/>
    <p:sldId id="290" r:id="rId11"/>
    <p:sldId id="300" r:id="rId12"/>
    <p:sldId id="292" r:id="rId13"/>
    <p:sldId id="317" r:id="rId14"/>
    <p:sldId id="291" r:id="rId15"/>
    <p:sldId id="284" r:id="rId16"/>
    <p:sldId id="287" r:id="rId17"/>
    <p:sldId id="305" r:id="rId18"/>
    <p:sldId id="306" r:id="rId19"/>
    <p:sldId id="318" r:id="rId20"/>
    <p:sldId id="304" r:id="rId21"/>
    <p:sldId id="303" r:id="rId22"/>
    <p:sldId id="302" r:id="rId23"/>
    <p:sldId id="309" r:id="rId24"/>
    <p:sldId id="308" r:id="rId25"/>
    <p:sldId id="310" r:id="rId26"/>
    <p:sldId id="295" r:id="rId27"/>
    <p:sldId id="294" r:id="rId28"/>
    <p:sldId id="296" r:id="rId29"/>
    <p:sldId id="286" r:id="rId30"/>
    <p:sldId id="297" r:id="rId31"/>
    <p:sldId id="323" r:id="rId32"/>
    <p:sldId id="320" r:id="rId33"/>
    <p:sldId id="322" r:id="rId34"/>
    <p:sldId id="321" r:id="rId35"/>
    <p:sldId id="311" r:id="rId36"/>
    <p:sldId id="313" r:id="rId37"/>
    <p:sldId id="325" r:id="rId38"/>
    <p:sldId id="299" r:id="rId39"/>
    <p:sldId id="326" r:id="rId40"/>
    <p:sldId id="329" r:id="rId41"/>
    <p:sldId id="261" r:id="rId42"/>
    <p:sldId id="260" r:id="rId43"/>
    <p:sldId id="351" r:id="rId44"/>
    <p:sldId id="328" r:id="rId45"/>
    <p:sldId id="258" r:id="rId46"/>
    <p:sldId id="340" r:id="rId47"/>
    <p:sldId id="349" r:id="rId48"/>
    <p:sldId id="331" r:id="rId49"/>
    <p:sldId id="336" r:id="rId50"/>
    <p:sldId id="334" r:id="rId51"/>
    <p:sldId id="347" r:id="rId52"/>
    <p:sldId id="348" r:id="rId53"/>
    <p:sldId id="346" r:id="rId54"/>
    <p:sldId id="342" r:id="rId55"/>
    <p:sldId id="345" r:id="rId56"/>
    <p:sldId id="352" r:id="rId5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0A486-5FF9-4057-B386-AD682FBFEFC1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4DA12-CB62-4001-81F0-BF4F3D0B8799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Культура радіаційної безпеки</a:t>
            </a:r>
          </a:p>
          <a:p>
            <a:endParaRPr lang="uk-UA" dirty="0" smtClean="0"/>
          </a:p>
          <a:p>
            <a:r>
              <a:rPr lang="uk-UA" dirty="0" smtClean="0"/>
              <a:t>Персонал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Критична група — це частина населення, яка за своїми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статево-віковими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соціально-професійними умовами, місцем проживання та іншими ознаками отримує чи може отримати найбільші рівні опромінення від даного джерела</a:t>
            </a:r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26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ALARA ―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Reasonably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Achievable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ALARA є практикою вимоги дотримання принципу підтримки доз опромінення пацієнтів і персоналу настільки низькими, наскільки розумно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досяжно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Цей принцип стосується організації радіологічного захисту усіх контингентів осіб: персоналу, пацієнтів і населення.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трьох принципах:</a:t>
            </a:r>
          </a:p>
          <a:p>
            <a:pPr lvl="0"/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виправданості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lvl="0"/>
            <a:r>
              <a:rPr lang="uk-UA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неперевищення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і</a:t>
            </a:r>
          </a:p>
          <a:p>
            <a:pPr lvl="0"/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оптимізації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31</a:t>
            </a:fld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 виправданості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передбачає всебічне зважування співвідно­шення</a:t>
            </a: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користь/шкода (ризик, збиток)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окремої особи чи суспільства в ці­лому.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32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 </a:t>
            </a:r>
            <a:r>
              <a:rPr lang="uk-U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неперевищення</a:t>
            </a:r>
            <a:r>
              <a:rPr lang="uk-U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має на увазі неприпустимість перевищення </a:t>
            </a: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лімітів доз,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встановлених для умов практичної діяльності, з метою максимального зниження рівня ризику стохастичних, і обмеження індивідуальних доз на рівні, нижчому за поріг детермінованих ефектів, для умов проведення втручання.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33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Критична група — це частина населення, яка за своїми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статево-віковими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соціально-професійними умовами, місцем проживання та іншими ознаками отримує чи може отримати найбільші рівні опромінення від даного джерела</a:t>
            </a:r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34</a:t>
            </a:fld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ОПРОМІНЕННЯ ВАГІТНИХ</a:t>
            </a:r>
            <a:endParaRPr lang="ru-RU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9CD52A-2A8F-419D-AFE6-70B2D4ACA69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Період високої радіочутливості ембріона людини надто розтягнутий у часі. Починається він з моменту зачаття, тобто часу злиття генетичного матеріалу яйцеклітини і сперматозоїда, і закінчується приблизно на 38-у добу після імплантації. Цей період розвитку ембріона характеризується початком формування всіх органів шляхом диференціювання первинних клітин.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37</a:t>
            </a:fld>
            <a:endParaRPr lang="uk-U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Рекомендації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38</a:t>
            </a:fld>
            <a:endParaRPr lang="uk-U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41</a:t>
            </a:fld>
            <a:endParaRPr lang="uk-U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рентгенограмі кистей обох рук (рис. 3.6А) і збільшеній рентгенограмі правої кисті (рис. 3.6Б) виявляється тяжкий плямистий остеопороз усіх фаланг ІІ, ІІІ і ІV пальців, найбільш виражений в середній і особливо нігтьовій, що вказує на порушення трофіки кісток з руйнацією їх структури.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42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Сучасні норми радіаційної безпеки вимагають </a:t>
            </a:r>
            <a:r>
              <a:rPr lang="uk-UA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неперевищення</a:t>
            </a: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основної межі ефективної дози, яка становить у середньому 20 </a:t>
            </a:r>
            <a:r>
              <a:rPr lang="uk-UA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мЗв</a:t>
            </a: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рік за будь-які послідовні 5 років, але не більше 50 </a:t>
            </a:r>
            <a:r>
              <a:rPr lang="uk-UA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мЗв</a:t>
            </a: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рік.</a:t>
            </a:r>
            <a:endParaRPr lang="uk-U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43</a:t>
            </a:fld>
            <a:endParaRPr lang="uk-U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Атестація робочих місць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44</a:t>
            </a:fld>
            <a:endParaRPr lang="uk-U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Перевірка витоку радіації із захисного кожуха трубки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53</a:t>
            </a:fld>
            <a:endParaRPr lang="uk-U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ТЛ-детектори</a:t>
            </a:r>
            <a:r>
              <a:rPr lang="uk-UA" baseline="0" dirty="0" smtClean="0">
                <a:latin typeface="Times New Roman" pitchFamily="18" charset="0"/>
                <a:cs typeface="Times New Roman" pitchFamily="18" charset="0"/>
              </a:rPr>
              <a:t> для ІД персоналу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54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Medical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Exposure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Directive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 (97/43/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Euratom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Опромінення від діагностичних медичних процедур становить 95% від доз, створюваних всіма штучними джерелами радіації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Науковий Комітет ООН з дії атомної радіації (НКДАР ООН)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algn="l" eaLnBrk="1" hangingPunct="1">
              <a:defRPr/>
            </a:pP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Radiation Protection </a:t>
            </a:r>
            <a:r>
              <a:rPr lang="de-DE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109 EC</a:t>
            </a:r>
            <a:endParaRPr lang="ru-RU" sz="1400" dirty="0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R="0" algn="l" eaLnBrk="1" hangingPunct="1">
              <a:defRPr/>
            </a:pPr>
            <a:r>
              <a:rPr lang="uk-UA" sz="1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Діагностичні референтні рівні</a:t>
            </a:r>
            <a:r>
              <a:rPr lang="uk-UA" sz="1200" b="1" i="1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: </a:t>
            </a:r>
            <a:r>
              <a:rPr lang="uk-UA" sz="120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рівні</a:t>
            </a:r>
            <a:r>
              <a:rPr lang="uk-UA" sz="1200" i="1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 доз в медичній </a:t>
            </a:r>
            <a:r>
              <a:rPr lang="uk-UA" sz="120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радіодіагностиці</a:t>
            </a:r>
            <a:r>
              <a:rPr lang="uk-UA" sz="1200" i="1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 або, у випадку </a:t>
            </a:r>
            <a:r>
              <a:rPr lang="uk-UA" sz="120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радіофармпрепарату</a:t>
            </a:r>
            <a:r>
              <a:rPr lang="uk-UA" sz="1200" i="1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, рівень активності для типових досліджень і для груп стандартних пацієнтів або стандартних фантомів для загально визнаних типів обладнання. </a:t>
            </a:r>
          </a:p>
          <a:p>
            <a:pPr marR="0" algn="l" eaLnBrk="1" hangingPunct="1">
              <a:defRPr/>
            </a:pPr>
            <a:r>
              <a:rPr lang="uk-UA" sz="1200" i="1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Кладеться, що ці рівні не будуть перевищені за стандартних процедур, якщо застосовується </a:t>
            </a:r>
            <a:r>
              <a:rPr lang="uk-UA" sz="1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належна і нормальна практика організації діагностичної і технічної роботи.</a:t>
            </a:r>
          </a:p>
          <a:p>
            <a:pPr marR="0" algn="l" eaLnBrk="1" hangingPunct="1">
              <a:defRPr/>
            </a:pPr>
            <a:r>
              <a:rPr lang="uk-UA" sz="1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Як ДРР для рентгенографії приймається ВПД або ДПД, </a:t>
            </a:r>
          </a:p>
          <a:p>
            <a:pPr marR="0" algn="l" eaLnBrk="1" hangingPunct="1">
              <a:defRPr/>
            </a:pPr>
            <a:r>
              <a:rPr lang="uk-UA" sz="1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 для флюороскопії  -- загальний час дослідження</a:t>
            </a:r>
            <a:endParaRPr lang="ru-RU" sz="1200" dirty="0" smtClean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R="0" algn="l" eaLnBrk="1" hangingPunct="1">
              <a:defRPr/>
            </a:pPr>
            <a:r>
              <a:rPr lang="uk-UA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Якщо ДРР істотно перевищуються, необхідно обов’язково провести місцеву перевірку </a:t>
            </a:r>
            <a:r>
              <a:rPr lang="uk-UA" sz="12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(стаття 6)</a:t>
            </a:r>
            <a:endParaRPr lang="ru-RU" sz="1200" b="1" dirty="0" smtClean="0">
              <a:solidFill>
                <a:srgbClr val="FFC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10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26–30 березня 2001 р. «Міжнародна конференція з радіаційного захисту при медичному опромінюванні» (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Малапага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Іспанія)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Рішення: Застосування рекомендованих діагностичних рівнів повинно бути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обов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язковим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NRPB 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W14–2002)</a:t>
            </a:r>
            <a:endParaRPr lang="uk-U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Визначення прямими вимірюваннями рекомендованих рівнів — кожні 5 років;</a:t>
            </a:r>
          </a:p>
          <a:p>
            <a:pPr lvl="0"/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2000 рік: 140 000 вимірювань доз для рентгенографії,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       128 000 записів тривалості флюороскопій 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       (у 381 лікарні Великої Британії)</a:t>
            </a:r>
          </a:p>
          <a:p>
            <a:pPr lvl="0"/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середня доза на 1 рентгенографію 2,87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мЗв</a:t>
            </a:r>
            <a:endParaRPr lang="uk-U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період з 1995 року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дозове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навантаження від рентгенологічних процедур зменшилося на 30%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18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2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19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AEA61-C243-4699-A83D-F420DB7FCC6F}" type="datetimeFigureOut">
              <a:rPr lang="uk-UA" smtClean="0"/>
              <a:pPr/>
              <a:t>05.09.2013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B03BC-EE8C-4CF3-94C7-540A95D9848D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728" y="1785926"/>
            <a:ext cx="629371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6600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Культура </a:t>
            </a:r>
          </a:p>
          <a:p>
            <a:pPr algn="ctr"/>
            <a:r>
              <a:rPr lang="uk-UA" sz="6600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радіаційної безпеки</a:t>
            </a:r>
            <a:endParaRPr lang="uk-UA" sz="6600" dirty="0">
              <a:ln>
                <a:solidFill>
                  <a:srgbClr val="FFC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597456"/>
            <a:ext cx="821537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Radiation Protection </a:t>
            </a:r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109 EC</a:t>
            </a:r>
            <a:r>
              <a:rPr lang="uk-UA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(1997)</a:t>
            </a:r>
            <a:endParaRPr lang="ru-RU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Стаття 6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Diagnostic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Levels for </a:t>
            </a:r>
            <a:r>
              <a:rPr lang="en-US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radiodiagnostic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examinations</a:t>
            </a:r>
            <a:endParaRPr lang="uk-UA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Діагностичні референтні рівні</a:t>
            </a:r>
            <a:r>
              <a:rPr lang="uk-UA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uk-UA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 доз в медичній </a:t>
            </a:r>
            <a:r>
              <a:rPr lang="uk-UA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радіодіагностиці</a:t>
            </a:r>
            <a:r>
              <a:rPr lang="uk-UA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 або, у випадку </a:t>
            </a:r>
            <a:r>
              <a:rPr lang="uk-UA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радіофармпрепарату</a:t>
            </a:r>
            <a:r>
              <a:rPr lang="uk-UA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, рівень активності для типових досліджень і для груп стандартних пацієнтів або стандартних фантомів для загально визнаних типів обладнання. </a:t>
            </a:r>
          </a:p>
          <a:p>
            <a:pPr>
              <a:defRPr/>
            </a:pPr>
            <a:r>
              <a:rPr lang="uk-UA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Кладеться, що ці рівні не будуть перевищені за стандартних процедур, якщо застосовується </a:t>
            </a:r>
            <a:r>
              <a:rPr lang="uk-UA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належна і нормальна практика організації діагностичної і технічної роботи.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472" y="1285860"/>
            <a:ext cx="77153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Diagnostic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Levels for </a:t>
            </a:r>
            <a:r>
              <a:rPr lang="en-US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radiodiagnostic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examinations</a:t>
            </a:r>
            <a:endParaRPr lang="uk-UA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довідка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еталон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орієнтир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рекомендація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модель, 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взірець, зразок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при</a:t>
            </a:r>
            <a:r>
              <a:rPr lang="uk-UA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клад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наслідування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посилання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передавання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розгляд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іншої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інстанції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згадування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натяк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</a:t>
            </a:r>
            <a:r>
              <a:rPr lang="uk-UA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довідковий</a:t>
            </a: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еталонний</a:t>
            </a: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взірцевий, зразковий, </a:t>
            </a:r>
            <a:r>
              <a:rPr lang="ru-RU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рекомендований</a:t>
            </a: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референтний</a:t>
            </a:r>
            <a:endParaRPr lang="ru-RU" sz="2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1357298"/>
            <a:ext cx="8358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uk-UA" sz="3200" i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Radiation Protection </a:t>
            </a:r>
            <a:r>
              <a:rPr lang="de-DE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109 EC</a:t>
            </a:r>
            <a:r>
              <a:rPr lang="uk-UA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(продовження)</a:t>
            </a:r>
            <a:endParaRPr lang="ru-RU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Як ДРР для рентгенографії приймається ВПД або ДПД,  а для флюороскопії  -- загальний час дослідження.</a:t>
            </a:r>
            <a:endParaRPr lang="ru-RU" sz="3200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Якщо ДРР істотно перевищуються, необхідно обов’язково провести місцеву перевірку.</a:t>
            </a:r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2060575"/>
            <a:ext cx="7889902" cy="2592388"/>
          </a:xfrm>
        </p:spPr>
        <p:txBody>
          <a:bodyPr>
            <a:normAutofit/>
          </a:bodyPr>
          <a:lstStyle/>
          <a:p>
            <a:pPr marR="0" indent="457200" algn="l" eaLnBrk="1" hangingPunct="1">
              <a:defRPr/>
            </a:pP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ДРР – засіб оптимізації діагностичного  опромінення пацієнтів і контролю якості радіологічної діагностики,  а загалом – показник  </a:t>
            </a:r>
            <a:r>
              <a:rPr lang="uk-UA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культури медичного опромінення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R="0" algn="l"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1000108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Директива щодо медичного опромінення </a:t>
            </a:r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Євратом</a:t>
            </a:r>
            <a:r>
              <a:rPr lang="uk-UA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(ДМО)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Medical Exposure Directive</a:t>
            </a:r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MED</a:t>
            </a:r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)) (97/43/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Euratom</a:t>
            </a:r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 </a:t>
            </a:r>
          </a:p>
          <a:p>
            <a:pPr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uk-UA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Стаття </a:t>
            </a: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1(2) </a:t>
            </a:r>
          </a:p>
          <a:p>
            <a:pPr>
              <a:defRPr/>
            </a:pP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ДМО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бути перенесен</a:t>
            </a: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національн</a:t>
            </a: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законодавств</a:t>
            </a: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uk-UA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</a:t>
            </a:r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равня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2000 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5720" y="1285860"/>
            <a:ext cx="84296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26–30 березня 2001 р. «Міжнародна конференція з радіаційного захисту </a:t>
            </a:r>
          </a:p>
          <a:p>
            <a:pPr algn="ctr"/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медичному опромінюванні» </a:t>
            </a:r>
          </a:p>
          <a:p>
            <a:pPr algn="ctr"/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Малапага</a:t>
            </a:r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Іспанія)</a:t>
            </a:r>
          </a:p>
          <a:p>
            <a:pPr algn="ctr"/>
            <a:endParaRPr lang="uk-UA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Рішення:</a:t>
            </a:r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Застосування діагностичних референтних рівнів повинно бути </a:t>
            </a:r>
            <a:r>
              <a:rPr lang="uk-UA" sz="32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обов</a:t>
            </a:r>
            <a:r>
              <a:rPr lang="en-US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2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язковим</a:t>
            </a:r>
            <a:endParaRPr lang="uk-UA" sz="32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1000108"/>
            <a:ext cx="82868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uk-UA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NRPB (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W14–2002)</a:t>
            </a:r>
            <a:endParaRPr lang="uk-UA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Визначення прямими вимірюваннями 	рекомендованих рівнів —  кожні 5 років;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2000 рік: 140 000 вимірювань доз для 	рентгенографії</a:t>
            </a:r>
            <a:r>
              <a:rPr lang="en-US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 128 000 записів тривалості 	флюороскопій (у 381 лікарні Великої Британії)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середня доза на 1 рентгенографію 2,87 </a:t>
            </a:r>
            <a:r>
              <a:rPr lang="uk-UA" sz="280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мЗв</a:t>
            </a:r>
            <a:endParaRPr lang="uk-UA" sz="2800" dirty="0" smtClean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 період з 1995 року </a:t>
            </a:r>
            <a:r>
              <a:rPr lang="uk-UA" sz="280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дозове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навантаження від 	рентгенівських процедур зменшилося на 30%</a:t>
            </a:r>
            <a:endParaRPr lang="uk-UA" sz="28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1500174"/>
            <a:ext cx="80010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КАБІНЕТ МІНІСТРІВ УКРАЇНИ</a:t>
            </a:r>
            <a:b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 О С Т А Н О В А </a:t>
            </a:r>
            <a:b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 23 квітня </a:t>
            </a:r>
            <a:r>
              <a:rPr 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2001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р. № 379</a:t>
            </a:r>
            <a:b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uk-UA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затвердження Порядку створення єдиної державної системи контролю та обліку індивідуальних доз опромінення </a:t>
            </a:r>
            <a:r>
              <a:rPr lang="uk-UA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uk-UA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uk-UA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1472" y="1714488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Міністерство охорони здоров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України</a:t>
            </a:r>
            <a:b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 А К А З</a:t>
            </a:r>
            <a:b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 295 від 18.07.</a:t>
            </a:r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2001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р.</a:t>
            </a:r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„Про</a:t>
            </a:r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створення системи контролю та обліку індивідуальних доз опромінення населення при рентгенодіагностичних </a:t>
            </a:r>
            <a:r>
              <a:rPr lang="uk-UA" sz="2800" b="1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процедурах”</a:t>
            </a:r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24" y="714356"/>
            <a:ext cx="764386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Наказ № 295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2.8. Припустимо багатократне обстеження пацієнтів протягом року, коли сумарне значення ефективної дози не перевищує рекомендованого </a:t>
            </a:r>
            <a:r>
              <a:rPr lang="uk-UA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дозового</a:t>
            </a: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контрольного рівня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Таблиця 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АД  —   150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БД  —   15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ВД  —   1,0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Таблиця 2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Середні ефективні еквівалентні дози (поглинуті) при рентгенографії</a:t>
            </a:r>
            <a:endParaRPr lang="uk-UA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571480"/>
            <a:ext cx="82868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Норми радіаційної безпеки України (НРБУ-97)</a:t>
            </a:r>
            <a:b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державні гігієнічні нормативи</a:t>
            </a:r>
            <a:b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(1998)</a:t>
            </a:r>
            <a:b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#</a:t>
            </a:r>
            <a:b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України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„Про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захист людини від впливу іонізуючих </a:t>
            </a:r>
            <a:r>
              <a:rPr lang="uk-UA" sz="280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випромінювань”</a:t>
            </a:r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(1998)</a:t>
            </a:r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#</a:t>
            </a:r>
            <a:r>
              <a:rPr lang="en-US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ОСНОВНІ САНІТАРНІ ПРАВИЛА ПРОТИРАДІАЦІЙНОГО ЗАХИСТУ УКРАЇНИ (ОСПУ) державні санітарні правила</a:t>
            </a:r>
            <a:b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(2001)</a:t>
            </a:r>
            <a:endParaRPr lang="uk-UA" sz="28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989138"/>
            <a:ext cx="80772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84213" y="620713"/>
            <a:ext cx="78486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Варіації радіаційного виходу обстежених рентгенівських апаратів </a:t>
            </a:r>
            <a:endParaRPr lang="uk-UA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напрузі на трубці 70 кВ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500430" y="3487740"/>
            <a:ext cx="2519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Розкид у 200 разів !!!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84313"/>
            <a:ext cx="6619875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71550" y="176213"/>
            <a:ext cx="71294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>
              <a:defRPr/>
            </a:pP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Розподіл вхідних поверхневих доз при рентгенографії </a:t>
            </a:r>
            <a:r>
              <a:rPr lang="uk-UA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органів грудної клітки </a:t>
            </a:r>
          </a:p>
          <a:p>
            <a:pPr indent="449263" algn="ctr">
              <a:defRPr/>
            </a:pP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 (</a:t>
            </a:r>
            <a:r>
              <a:rPr lang="uk-UA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задньо-передня</a:t>
            </a: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 проекція</a:t>
            </a:r>
            <a:r>
              <a:rPr lang="uk-UA" sz="24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)</a:t>
            </a:r>
            <a:endParaRPr lang="uk-UA" sz="3200" dirty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nstantia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 flipH="1">
            <a:off x="6143636" y="1928802"/>
            <a:ext cx="7921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1258888" y="1628775"/>
          <a:ext cx="6608762" cy="4794250"/>
        </p:xfrm>
        <a:graphic>
          <a:graphicData uri="http://schemas.openxmlformats.org/presentationml/2006/ole">
            <p:oleObj spid="_x0000_s54273" name="Chart" r:id="rId3" imgW="5371990" imgH="3895872" progId="Excel.Sheet.8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1116013" y="404813"/>
            <a:ext cx="72009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Розподіл вхідних поверхневих доз при рентгенографії </a:t>
            </a: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грудного відділу хребта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(передньо-задня проекція</a:t>
            </a: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 rot="10800000" flipV="1">
            <a:off x="6215074" y="2485195"/>
            <a:ext cx="5032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30" name="Object 4"/>
          <p:cNvGraphicFramePr>
            <a:graphicFrameLocks noChangeAspect="1"/>
          </p:cNvGraphicFramePr>
          <p:nvPr/>
        </p:nvGraphicFramePr>
        <p:xfrm>
          <a:off x="1116013" y="2012950"/>
          <a:ext cx="6769100" cy="4605338"/>
        </p:xfrm>
        <a:graphic>
          <a:graphicData uri="http://schemas.openxmlformats.org/presentationml/2006/ole">
            <p:oleObj spid="_x0000_s73730" name="Chart" r:id="rId3" imgW="5486400" imgH="3733734" progId="Excel.Sheet.8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684213" y="692150"/>
            <a:ext cx="7488237" cy="1385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Розподіл вхідних поверхневих доз при рентгенографії </a:t>
            </a:r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поперекового відділу хребта </a:t>
            </a:r>
            <a:r>
              <a:rPr lang="uk-UA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(передньо-задня проекція)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 flipH="1">
            <a:off x="6357950" y="2928934"/>
            <a:ext cx="5032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1,4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671638"/>
            <a:ext cx="7200900" cy="48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27088" y="404813"/>
            <a:ext cx="7345362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Розподіл вхідних поверхневих доз при рентгенографії </a:t>
            </a: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поперекового відділу хребта </a:t>
            </a:r>
            <a:r>
              <a:rPr lang="uk-U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(бокова проекція)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286512" y="2500306"/>
            <a:ext cx="503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1,3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54" name="Object 1"/>
          <p:cNvGraphicFramePr>
            <a:graphicFrameLocks noChangeAspect="1"/>
          </p:cNvGraphicFramePr>
          <p:nvPr/>
        </p:nvGraphicFramePr>
        <p:xfrm>
          <a:off x="1357290" y="1857364"/>
          <a:ext cx="6629400" cy="4473575"/>
        </p:xfrm>
        <a:graphic>
          <a:graphicData uri="http://schemas.openxmlformats.org/presentationml/2006/ole">
            <p:oleObj spid="_x0000_s74754" name="Chart" r:id="rId3" imgW="5562563" imgH="3752777" progId="Excel.Sheet.8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971550" y="404813"/>
            <a:ext cx="7129463" cy="1662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Розподіл вхідних поверхневих доз при рентгенографії </a:t>
            </a: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таза</a:t>
            </a:r>
            <a:r>
              <a:rPr lang="uk-U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(передньо-задня проекція</a:t>
            </a:r>
            <a:r>
              <a:rPr lang="uk-UA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143636" y="2857496"/>
            <a:ext cx="720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1,1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714356"/>
            <a:ext cx="8001056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України</a:t>
            </a:r>
            <a:endParaRPr lang="en-US" sz="2800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uk-UA" sz="28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„Про</a:t>
            </a:r>
            <a:r>
              <a:rPr lang="uk-UA" sz="2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захист людини від впливу іонізуючого </a:t>
            </a:r>
            <a:r>
              <a:rPr lang="uk-UA" sz="28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випромінювання</a:t>
            </a:r>
            <a:r>
              <a:rPr lang="uk-UA" sz="36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en-US" sz="3600" dirty="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Стаття 1 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Визначення основних термінів</a:t>
            </a:r>
          </a:p>
          <a:p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критична група людей</a:t>
            </a:r>
            <a:r>
              <a:rPr lang="uk-UA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однорідна за умовами життя, віком і статтю група</a:t>
            </a:r>
            <a:r>
              <a:rPr lang="uk-UA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uk-UA" sz="2400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може отримати максимальні ефективні дози</a:t>
            </a:r>
            <a:r>
              <a:rPr lang="uk-UA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опромінення певним шляхом опромінювання </a:t>
            </a:r>
            <a:r>
              <a:rPr lang="uk-UA" sz="2400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внаслідок практичної діяльності</a:t>
            </a:r>
            <a:endParaRPr lang="en-US" sz="2400" u="sng" dirty="0" smtClean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2" y="4428848"/>
            <a:ext cx="81439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НРБ-97</a:t>
            </a:r>
          </a:p>
          <a:p>
            <a:r>
              <a:rPr lang="uk-UA" sz="24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Критична група </a:t>
            </a: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це частина населення, яка за своїми </a:t>
            </a:r>
            <a:r>
              <a:rPr lang="uk-UA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статево-віковими</a:t>
            </a: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соціально-професійними умовами, місцем проживання та іншими ознаками отримує чи може отримати найбільші рівні опромінення від даного джерела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1142984"/>
            <a:ext cx="821537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Стаття 17 </a:t>
            </a:r>
            <a:r>
              <a:rPr lang="uk-UA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Забезпечення захисту людини під час лікування та здійснення медичної діагностики</a:t>
            </a: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uk-UA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Доза опромінення, отримана пацієнтом </a:t>
            </a:r>
            <a:r>
              <a:rPr lang="uk-UA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 медичному втручанні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повинна </a:t>
            </a:r>
            <a:r>
              <a:rPr lang="uk-UA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реєстуватися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а інформація щодо дози опромінення </a:t>
            </a:r>
            <a:r>
              <a:rPr lang="uk-UA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повинна зберігатися в архівах медичних установ протягом </a:t>
            </a:r>
          </a:p>
          <a:p>
            <a:r>
              <a:rPr lang="uk-UA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50 років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а по закінченні зазначеного строку передаватися до Національного архівного фонду.</a:t>
            </a:r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1071546"/>
            <a:ext cx="8501122" cy="514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30000"/>
              </a:spcAft>
            </a:pPr>
            <a:r>
              <a:rPr lang="uk-UA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Стаття 18 </a:t>
            </a:r>
            <a:r>
              <a:rPr lang="uk-UA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 контролю та обліку доз </a:t>
            </a:r>
            <a:r>
              <a:rPr lang="uk-UA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		опромінення </a:t>
            </a:r>
            <a:r>
              <a:rPr lang="uk-UA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населення</a:t>
            </a:r>
            <a:endParaRPr lang="en-US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>
              <a:lnSpc>
                <a:spcPct val="120000"/>
              </a:lnSpc>
            </a:pP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 контролю та обліку доз опромінення населення спрямована на визначення </a:t>
            </a:r>
            <a:r>
              <a:rPr lang="uk-UA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критичних груп людей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 залежності </a:t>
            </a:r>
            <a:r>
              <a:rPr lang="uk-UA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від умов та місця проживання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чи розташування робочих місць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та реєстрації індивідуальних доз опромінення осіб, </a:t>
            </a:r>
            <a:r>
              <a:rPr lang="uk-UA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віднесених до критичних груп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Щодо </a:t>
            </a:r>
            <a:r>
              <a:rPr lang="uk-UA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осіб з критичної групи людей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здійснюється </a:t>
            </a:r>
            <a:r>
              <a:rPr lang="uk-UA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обов’язковий контроль та облік індивідуальних доз опромінення за умови, що величина ефективної дози опромінення будь-якої людини з критичної групи перевищує </a:t>
            </a:r>
            <a:r>
              <a:rPr lang="uk-UA" sz="20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дозову</a:t>
            </a:r>
            <a:r>
              <a:rPr lang="uk-UA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межу, яка встановлена відповідними нормативами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>
              <a:lnSpc>
                <a:spcPct val="120000"/>
              </a:lnSpc>
            </a:pP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Облік індивідуальних доз опромінення людей, віднесених до критичної групи, ведеться в </a:t>
            </a:r>
            <a:r>
              <a:rPr lang="uk-UA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районому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(міському) </a:t>
            </a:r>
            <a:r>
              <a:rPr lang="uk-UA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дозовому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реєстрі опромінення, </a:t>
            </a:r>
            <a:r>
              <a:rPr lang="uk-UA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організацію якого здійснюють місцеві органи виконавчої влади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5786" y="1643050"/>
            <a:ext cx="7858180" cy="2886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« </a:t>
            </a:r>
            <a:r>
              <a:rPr lang="uk-UA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любителів ковбаси </a:t>
            </a:r>
          </a:p>
          <a:p>
            <a:r>
              <a:rPr lang="uk-UA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і шанувальників законів краще </a:t>
            </a:r>
          </a:p>
          <a:p>
            <a:r>
              <a:rPr lang="uk-UA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не знати,  як робиться те і те</a:t>
            </a:r>
            <a:r>
              <a:rPr lang="uk-UA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3600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Aft>
                <a:spcPct val="30000"/>
              </a:spcAft>
            </a:pPr>
            <a:endParaRPr lang="uk-UA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Aft>
                <a:spcPct val="30000"/>
              </a:spcAft>
            </a:pP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Син </a:t>
            </a:r>
            <a:r>
              <a:rPr lang="uk-UA" sz="32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Дзень</a:t>
            </a:r>
            <a:r>
              <a:rPr lang="uk-UA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Фу</a:t>
            </a:r>
            <a:endParaRPr lang="uk-UA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1214422"/>
            <a:ext cx="8429684" cy="428628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Державні 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санітарні правила та норми</a:t>
            </a:r>
            <a:b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ДСП 6.6.1.6.6.3.000-02</a:t>
            </a:r>
            <a:b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„Гігієнічні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вимоги до влаштування та експлуатації рентгенівських </a:t>
            </a:r>
            <a: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кабінетів</a:t>
            </a:r>
            <a:b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 проведення рентгенологічних 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досліджень”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2002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7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1097593"/>
            <a:ext cx="8572560" cy="437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ct val="30000"/>
              </a:spcAft>
            </a:pPr>
            <a:endParaRPr lang="uk-UA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Aft>
                <a:spcPct val="30000"/>
              </a:spcAft>
            </a:pPr>
            <a:r>
              <a:rPr lang="uk-UA" sz="32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uk-UA" sz="3200" b="1" i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uk-UA" sz="32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роботехніки</a:t>
            </a:r>
            <a:endParaRPr lang="uk-UA" sz="3200" b="1" i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ct val="30000"/>
              </a:spcAft>
            </a:pP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Робот не може заподіяти шкоду людині або своєю бездіяльністю допустити, щоб людині була заподіяна шкода»;</a:t>
            </a:r>
          </a:p>
          <a:p>
            <a:pPr>
              <a:spcAft>
                <a:spcPct val="30000"/>
              </a:spcAft>
            </a:pP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Робот повинний коритися всім наказам, які дає людина, якщо ці накази не </a:t>
            </a:r>
            <a:r>
              <a:rPr lang="uk-UA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протирічать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Першому Закону»;</a:t>
            </a:r>
          </a:p>
          <a:p>
            <a:pPr>
              <a:spcAft>
                <a:spcPct val="30000"/>
              </a:spcAft>
            </a:pP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Робот повинний турбуватися про свою безпеку в тій мірі, в якій це не </a:t>
            </a:r>
            <a:r>
              <a:rPr lang="uk-UA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протирічить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Першому і Другому Законам».</a:t>
            </a:r>
          </a:p>
          <a:p>
            <a:pPr algn="r">
              <a:spcAft>
                <a:spcPct val="30000"/>
              </a:spcAft>
            </a:pPr>
            <a:r>
              <a:rPr lang="uk-UA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Айзек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Азимов</a:t>
            </a:r>
            <a:r>
              <a:rPr lang="uk-UA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1928802"/>
            <a:ext cx="842968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 радіологічного захисту:</a:t>
            </a:r>
          </a:p>
          <a:p>
            <a:pPr marL="1897200" lvl="1" indent="457200"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i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виправданість</a:t>
            </a:r>
            <a:endParaRPr lang="uk-UA" sz="3600" dirty="0" smtClean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897200" lvl="1" indent="457200"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i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i="1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неперевищення</a:t>
            </a:r>
            <a:r>
              <a:rPr lang="uk-UA" sz="36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897200" lvl="1" indent="457200"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i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оптимізація</a:t>
            </a:r>
            <a:endParaRPr lang="uk-UA" sz="2800" dirty="0">
              <a:ln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857232"/>
            <a:ext cx="80724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виправданості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передбачає всебічне зважування співвідношення</a:t>
            </a:r>
            <a:r>
              <a:rPr lang="uk-UA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користь/шкода (ризик, збиток)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окремої особи чи суспільства в цілому.</a:t>
            </a:r>
          </a:p>
          <a:p>
            <a:pPr marL="514350">
              <a:buAutoNum type="arabicPeriod"/>
            </a:pP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Радіологічне дослідження повинно бути об</a:t>
            </a:r>
            <a:r>
              <a:rPr lang="uk-UA" sz="2800" dirty="0" smtClean="0">
                <a:solidFill>
                  <a:schemeClr val="bg1"/>
                </a:solidFill>
                <a:latin typeface="Constantia"/>
                <a:cs typeface="Times New Roman" pitchFamily="18" charset="0"/>
              </a:rPr>
              <a:t>ґ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рунтованим </a:t>
            </a:r>
          </a:p>
          <a:p>
            <a:pPr marL="514350">
              <a:buAutoNum type="arabicPeriod"/>
            </a:pP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Радіологічне дослідження призначається тільки лікарем. Лікар-радіолог має право на скасування дослідження</a:t>
            </a:r>
          </a:p>
          <a:p>
            <a:pPr marL="514350">
              <a:buAutoNum type="arabicPeriod"/>
            </a:pP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Зважується можливість застосування альтернативних </a:t>
            </a:r>
            <a:r>
              <a:rPr lang="uk-UA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неіонізивних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методик (зокрема УЗД, МРТ, ендоскопія)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928671"/>
            <a:ext cx="821537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spcAft>
                <a:spcPts val="1200"/>
              </a:spcAft>
            </a:pPr>
            <a:r>
              <a:rPr lang="uk-U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uk-UA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неперевищення</a:t>
            </a:r>
            <a:r>
              <a:rPr lang="uk-U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має на увазі неприпустимість перевищення  </a:t>
            </a:r>
            <a:r>
              <a:rPr lang="uk-UA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лімітів доз, 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встановлених для умов практичної діяльності, з метою максимального зниження рівня ризику стохастичних, і обмеження індивідуальних доз на рівні, нижчому за поріг детермінованих ефектів, за умов проведення втручання.</a:t>
            </a:r>
          </a:p>
          <a:p>
            <a:pPr indent="457200">
              <a:buClr>
                <a:srgbClr val="FF0000"/>
              </a:buClr>
              <a:buFont typeface="Wingdings" pitchFamily="2" charset="2"/>
              <a:buChar char="ü"/>
            </a:pP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Діагностичні референтні рівні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indent="457200">
              <a:buClr>
                <a:srgbClr val="FF0000"/>
              </a:buClr>
              <a:buFont typeface="Wingdings" pitchFamily="2" charset="2"/>
              <a:buChar char="ü"/>
            </a:pP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Порогові </a:t>
            </a: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дози </a:t>
            </a: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детермінованих ефектів </a:t>
            </a: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	радіотерапії</a:t>
            </a:r>
            <a:endParaRPr lang="uk-UA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3214686"/>
            <a:ext cx="87154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ALARA 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Low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Reasonably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Achievable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―  це практика підтримки доз опромінення людини настільки низькими, наскільки розумно можливо. Цей принцип стосується організації </a:t>
            </a:r>
          </a:p>
          <a:p>
            <a:pPr algn="ctr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радіологічного захисту усіх контингентів осіб: </a:t>
            </a:r>
          </a:p>
          <a:p>
            <a:pPr algn="ctr"/>
            <a:r>
              <a:rPr lang="uk-UA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персоналу, пацієнтів і населення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uk-UA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Реалізація: перегляд кожні 5 років ДРР</a:t>
            </a:r>
          </a:p>
        </p:txBody>
      </p:sp>
      <p:sp>
        <p:nvSpPr>
          <p:cNvPr id="3" name="Rectangle 2"/>
          <p:cNvSpPr/>
          <p:nvPr/>
        </p:nvSpPr>
        <p:spPr>
          <a:xfrm>
            <a:off x="1000100" y="857232"/>
            <a:ext cx="73581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оптимізації 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вимагає забезпечення настільки низького рівня індивідуальних доз опромінення пацієнта, наскільки це можна забезпечити з урахуванням економічних та соціальних факторів</a:t>
            </a:r>
            <a:endParaRPr lang="uk-UA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1857364"/>
            <a:ext cx="8226425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uk-UA" sz="2400" dirty="0" smtClean="0">
                <a:solidFill>
                  <a:srgbClr val="FBFB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Діагностичне медичне опромінення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rgbClr val="FBFB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ПОРАДИ ЩОДО ОПРОМІНЕННЯ ВАГІТНИХ</a:t>
            </a:r>
            <a:endParaRPr lang="ru-RU" sz="2800" dirty="0">
              <a:solidFill>
                <a:srgbClr val="FBFB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714348" y="3071810"/>
            <a:ext cx="755967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 dirty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Diagnostic Medical Exposures</a:t>
            </a:r>
            <a:endParaRPr lang="ru-RU" sz="1050" dirty="0">
              <a:solidFill>
                <a:srgbClr val="FFC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 dirty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Advice on Exposure to </a:t>
            </a:r>
            <a:r>
              <a:rPr lang="en-US" sz="2800" b="1" dirty="0" err="1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Ionising</a:t>
            </a:r>
            <a:r>
              <a:rPr lang="en-US" sz="2800" b="1" dirty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Radiation during Pregnancy</a:t>
            </a:r>
            <a:endParaRPr lang="uk-UA" sz="2800" b="1" dirty="0">
              <a:solidFill>
                <a:srgbClr val="FFC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uk-UA" sz="2200" b="1" dirty="0">
              <a:solidFill>
                <a:srgbClr val="FFC000"/>
              </a:solidFill>
              <a:latin typeface="Verdana" pitchFamily="34" charset="0"/>
              <a:ea typeface="Calibri" pitchFamily="34" charset="0"/>
              <a:cs typeface="Arial,Bold"/>
            </a:endParaRPr>
          </a:p>
          <a:p>
            <a:pPr marL="1260000" indent="457200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Arial,Bold"/>
              </a:rPr>
              <a:t>National Radiological Protection Board,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Calibri" pitchFamily="34" charset="0"/>
              <a:cs typeface="Arial,Bold"/>
            </a:endParaRPr>
          </a:p>
          <a:p>
            <a:pPr marL="1260000" indent="457200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Arial,Bold"/>
              </a:rPr>
              <a:t>College of Radiographers and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Calibri" pitchFamily="34" charset="0"/>
              <a:cs typeface="Arial,Bold"/>
            </a:endParaRPr>
          </a:p>
          <a:p>
            <a:pPr marL="1260000" indent="457200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Arial,Bold"/>
              </a:rPr>
              <a:t>Royal College of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Arial,Bold"/>
              </a:rPr>
              <a:t>Radiologists</a:t>
            </a:r>
            <a:r>
              <a: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Arial,Bold"/>
              </a:rPr>
              <a:t>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Arial,Bold"/>
              </a:rPr>
              <a:t>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Calibri" pitchFamily="34" charset="0"/>
              <a:cs typeface="Arial,Bold"/>
            </a:endParaRPr>
          </a:p>
          <a:p>
            <a:pPr marL="1260000"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Arial,Bold"/>
              </a:rPr>
              <a:t>1998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Arial,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611188" y="1179513"/>
            <a:ext cx="8137525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>
              <a:defRPr/>
            </a:pPr>
            <a:r>
              <a:rPr lang="uk-UA" sz="32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Головна мета </a:t>
            </a: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NRPB</a:t>
            </a:r>
            <a:r>
              <a:rPr lang="uk-UA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-рекомендацій</a:t>
            </a:r>
            <a:r>
              <a:rPr lang="uk-UA" sz="32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 </a:t>
            </a:r>
            <a:r>
              <a:rPr lang="uk-UA" sz="3200" dirty="0">
                <a:effectLst>
                  <a:outerShdw blurRad="38100" dist="38100" dir="2700000" algn="tl">
                    <a:srgbClr val="04617B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― </a:t>
            </a:r>
            <a:endParaRPr lang="ru-RU" dirty="0">
              <a:effectLst>
                <a:outerShdw blurRad="38100" dist="38100" dir="2700000" algn="tl">
                  <a:srgbClr val="04617B"/>
                </a:outerShdw>
              </a:effectLst>
              <a:latin typeface="Constantia" pitchFamily="18" charset="0"/>
              <a:ea typeface="Calibri" pitchFamily="34" charset="0"/>
              <a:cs typeface="Arial" pitchFamily="34" charset="0"/>
            </a:endParaRPr>
          </a:p>
          <a:p>
            <a:pPr indent="450850" eaLnBrk="0" hangingPunct="0">
              <a:defRPr/>
            </a:pPr>
            <a:r>
              <a:rPr lang="uk-UA" sz="3200" b="1" dirty="0">
                <a:solidFill>
                  <a:srgbClr val="FBFB2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попередження вадливого впливу на плід </a:t>
            </a:r>
            <a:r>
              <a:rPr lang="uk-UA" sz="3200" b="1" dirty="0" err="1">
                <a:solidFill>
                  <a:srgbClr val="FBFB2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іонізивної</a:t>
            </a:r>
            <a:r>
              <a:rPr lang="uk-UA" sz="3200" b="1" dirty="0">
                <a:solidFill>
                  <a:srgbClr val="FBFB2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 радіації при медичних діагностичних процедурах під час вагітності.</a:t>
            </a:r>
            <a:r>
              <a:rPr lang="uk-UA" sz="3200" dirty="0">
                <a:solidFill>
                  <a:srgbClr val="FBFB2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BFB2D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nstantia" pitchFamily="18" charset="0"/>
              <a:ea typeface="Calibri" pitchFamily="34" charset="0"/>
              <a:cs typeface="Arial" pitchFamily="34" charset="0"/>
            </a:endParaRPr>
          </a:p>
          <a:p>
            <a:pPr indent="450850" eaLnBrk="0" hangingPunct="0">
              <a:defRPr/>
            </a:pP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Окрім того, рекомендації 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допомогають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 уникнути зайвої заклопотаності чи непотрібних дій при радіологічних обстеженнях вагітних</a:t>
            </a:r>
            <a:r>
              <a:rPr lang="uk-UA" sz="3200" dirty="0">
                <a:effectLst>
                  <a:outerShdw blurRad="38100" dist="38100" dir="2700000" algn="tl">
                    <a:srgbClr val="04617B"/>
                  </a:outerShdw>
                </a:effectLst>
                <a:latin typeface="Constantia" pitchFamily="18" charset="0"/>
                <a:ea typeface="Calibri" pitchFamily="34" charset="0"/>
                <a:cs typeface="Arial" pitchFamily="34" charset="0"/>
              </a:rPr>
              <a:t>.</a:t>
            </a:r>
            <a:endParaRPr lang="uk-UA" sz="4400" dirty="0">
              <a:effectLst>
                <a:outerShdw blurRad="38100" dist="38100" dir="2700000" algn="tl">
                  <a:srgbClr val="04617B"/>
                </a:outerShdw>
              </a:effectLst>
              <a:latin typeface="Constantia" pitchFamily="18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0034" y="1000108"/>
            <a:ext cx="83582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Період високої радіочутливості ембріона людини починається з моменту зачаття і закінчується приблизно на 38-у добу після імплантації. Цей період розвитку ембріона характеризується початком формування всіх органів шляхом диференціювання первинних клітин. </a:t>
            </a:r>
          </a:p>
          <a:p>
            <a:pPr indent="457200"/>
            <a:r>
              <a:rPr lang="uk-UA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Приблизно через 40 днів після зачаття виникнення грубих радіаційного </a:t>
            </a:r>
            <a:r>
              <a:rPr lang="uk-UA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генезу</a:t>
            </a:r>
            <a:r>
              <a:rPr lang="uk-UA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уроджених спотворень вельми малоймовірне.</a:t>
            </a:r>
            <a:endParaRPr lang="uk-UA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1997839"/>
            <a:ext cx="8572560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ru-RU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Вагітн</a:t>
            </a:r>
            <a:r>
              <a:rPr lang="uk-UA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uk-UA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 н</a:t>
            </a:r>
            <a:r>
              <a:rPr lang="ru-RU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еможлив</a:t>
            </a:r>
            <a:r>
              <a:rPr lang="uk-UA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а:  </a:t>
            </a:r>
            <a:r>
              <a:rPr lang="uk-UA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Робити дослідження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uk-UA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Пацієнтка певно чи можливо вагітна: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Низьк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доз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процедура:  </a:t>
            </a:r>
            <a:r>
              <a:rPr lang="ru-RU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Робити</a:t>
            </a: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дослідження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доз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процедур</a:t>
            </a:r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и: 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10-денн</a:t>
            </a:r>
            <a: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правило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71604" y="785794"/>
            <a:ext cx="60007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Рекомендації</a:t>
            </a:r>
            <a:endParaRPr lang="uk-UA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43174" y="2143116"/>
            <a:ext cx="3786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i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Персонал</a:t>
            </a:r>
            <a:endParaRPr lang="uk-UA" sz="5400" i="1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1357298"/>
            <a:ext cx="84296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Íîðìè</a:t>
            </a:r>
            <a:r>
              <a:rPr lang="en-US" sz="3200" b="1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ðàä³àö³éíî¿ </a:t>
            </a:r>
            <a:r>
              <a:rPr lang="en-US" sz="3200" b="1" dirty="0" err="1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áåçïåêè</a:t>
            </a:r>
            <a:r>
              <a:rPr lang="en-US" sz="3200" b="1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b="1" dirty="0" err="1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Óêðà¿íè</a:t>
            </a:r>
            <a:r>
              <a:rPr lang="en-US" sz="3200" b="1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endParaRPr lang="uk-UA" sz="3200" b="1" dirty="0" smtClean="0">
              <a:ln>
                <a:solidFill>
                  <a:srgbClr val="FFC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cademy" pitchFamily="2" charset="0"/>
            </a:endParaRPr>
          </a:p>
          <a:p>
            <a:pPr algn="ctr"/>
            <a:r>
              <a:rPr lang="en-US" sz="3200" b="1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(ÍÐÁÓ-97)</a:t>
            </a:r>
          </a:p>
          <a:p>
            <a:endParaRPr lang="en-US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cademy" pitchFamily="2" charset="0"/>
            </a:endParaRPr>
          </a:p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1.1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	ÍÐÁÓ-97 º </a:t>
            </a:r>
            <a:r>
              <a:rPr lang="en-US" sz="3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îñíîâíèì</a:t>
            </a:r>
            <a:r>
              <a:rPr lang="en-US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äåðæàâèì</a:t>
            </a:r>
            <a:r>
              <a:rPr lang="en-US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äîêóìåíòîì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ùî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âñòàíîâëþ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º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ñèñòåìó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ðàä³àö³éíî-ã³ã³ºí³÷íèõ ðåãëàìåíò³â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äëÿ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çàáåçïå÷åííÿ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ïðèéíÿòèõ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ð³âí³â îïðîì³íåííÿ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ÿê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äëÿ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îêðåìî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¿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ëþäèíè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òàê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³ ñóñï³ëüñòâà âçàãàë³.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1214422"/>
            <a:ext cx="842968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радіологів США в період між 1929 і 1957 рр. лейкемії були зареєстровані в 4%, тобто  </a:t>
            </a:r>
          </a:p>
          <a:p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10 разів частіше, ніж серед не радіологів (0,4%). Тривалість життя радіологів США в у період 1938—1942 рр. була в середньому на 5,2 року менше, ніж лікарів не радіологів.</a:t>
            </a:r>
            <a:r>
              <a:rPr lang="uk-UA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</a:p>
          <a:p>
            <a:pPr indent="457200"/>
            <a:endParaRPr lang="uk-UA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457200" algn="ctr"/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Аналогічне дослідження у </a:t>
            </a:r>
            <a:r>
              <a:rPr lang="uk-UA" sz="24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Великійї</a:t>
            </a:r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Британії </a:t>
            </a:r>
            <a:endParaRPr lang="uk-UA" sz="24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457200" algn="ctr"/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 </a:t>
            </a:r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той же період не </a:t>
            </a:r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виявило </a:t>
            </a:r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різниці </a:t>
            </a:r>
            <a:endParaRPr lang="uk-UA" sz="24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457200" algn="ctr"/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</a:t>
            </a:r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тривалості життя і захворюваності </a:t>
            </a:r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радіологів і   не </a:t>
            </a:r>
            <a:r>
              <a:rPr lang="uk-UA" sz="24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радіологів.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uk-UA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357166"/>
            <a:ext cx="8143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n w="3175"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Рентгенолог зі стажем роботи за фахом 29 років. 5 останніх років відмічав зростання </a:t>
            </a:r>
            <a:r>
              <a:rPr lang="uk-UA" sz="2400" dirty="0" err="1" smtClean="0">
                <a:ln w="3175"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гіперкератозу</a:t>
            </a:r>
            <a:r>
              <a:rPr lang="uk-UA" sz="2400" dirty="0" smtClean="0">
                <a:ln w="3175"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поверхонь ІІ, ІІІ і ІV пальців правиці, заніміння і болісність шкіри на них. </a:t>
            </a:r>
          </a:p>
          <a:p>
            <a:r>
              <a:rPr lang="uk-UA" sz="2400" dirty="0" smtClean="0">
                <a:ln w="3175"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міс. тому в епітелії ІІІ пальця з’явилися тріщини, які поступово збільшувалися і перетворилися на виразку. </a:t>
            </a:r>
          </a:p>
          <a:p>
            <a:r>
              <a:rPr lang="uk-UA" sz="2400" i="1" dirty="0" err="1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Locus</a:t>
            </a:r>
            <a:r>
              <a:rPr lang="uk-UA" sz="2400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i="1" dirty="0" err="1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morbi</a:t>
            </a:r>
            <a:r>
              <a:rPr lang="uk-UA" sz="2400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на долонній поверхні нігтьової фаланги ІІІ пальця правої кисті неправильної форми виразка площею приблизно 2 см</a:t>
            </a:r>
            <a:r>
              <a:rPr lang="uk-UA" sz="2400" baseline="30000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400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На пучках ІІ і ІV пальців тієї ж кисті шкіра загрубіла, вкрита шаром </a:t>
            </a:r>
            <a:r>
              <a:rPr lang="uk-UA" sz="2400" dirty="0" err="1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кератозно</a:t>
            </a:r>
            <a:r>
              <a:rPr lang="uk-UA" sz="2400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зміненого епідермісу.</a:t>
            </a:r>
            <a:r>
              <a:rPr lang="uk-U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Ris_3_05l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857628"/>
            <a:ext cx="8600979" cy="239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рентгенограмі кистей обох рук і збільшеній рентгенограмі правої кисті виявляється тяжкий плямистий остеопороз усіх фаланг ІІ, ІІІ і ІV пальців</a:t>
            </a:r>
          </a:p>
          <a:p>
            <a:r>
              <a:rPr lang="uk-UA" sz="2800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правиці, найбільш виражений в середній і особливо нігтьовій, що вказує на порушення трофіки кісток з руйнацією їх структури.</a:t>
            </a:r>
            <a:endParaRPr lang="uk-UA" sz="2800" dirty="0">
              <a:ln>
                <a:solidFill>
                  <a:srgbClr val="FFFF00"/>
                </a:solidFill>
                <a:prstDash val="sysDot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Ris_3_06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3429000"/>
            <a:ext cx="5022417" cy="30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Ris_3_06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854900"/>
            <a:ext cx="3286148" cy="362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1714488"/>
            <a:ext cx="78581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Сучасні норми радіаційної безпеки вимагають </a:t>
            </a:r>
            <a:r>
              <a:rPr lang="uk-UA" sz="3200" b="1" i="1" dirty="0" err="1" smtClean="0">
                <a:ln>
                  <a:solidFill>
                    <a:srgbClr val="FFFF00"/>
                  </a:solidFill>
                  <a:prstDash val="sysDot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неперевищення</a:t>
            </a: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основної межі ефективної дози, </a:t>
            </a:r>
          </a:p>
          <a:p>
            <a:pPr algn="ctr">
              <a:defRPr/>
            </a:pP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яка становить у середньому </a:t>
            </a: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uk-UA" sz="3200" b="1" i="1" dirty="0" err="1" smtClean="0">
                <a:ln>
                  <a:solidFill>
                    <a:srgbClr val="FFFF00"/>
                  </a:solidFill>
                  <a:prstDash val="sysDot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мЗв</a:t>
            </a: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/ рік </a:t>
            </a:r>
          </a:p>
          <a:p>
            <a:pPr algn="ctr">
              <a:defRPr/>
            </a:pP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будь-які послідовні 5 років</a:t>
            </a: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defRPr/>
            </a:pP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 </a:t>
            </a: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більше 50 </a:t>
            </a:r>
            <a:r>
              <a:rPr lang="uk-UA" sz="3200" b="1" i="1" dirty="0" err="1" smtClean="0">
                <a:ln>
                  <a:solidFill>
                    <a:srgbClr val="FFFF00"/>
                  </a:solidFill>
                  <a:prstDash val="sysDot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мЗв</a:t>
            </a: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/ рік</a:t>
            </a:r>
            <a:r>
              <a:rPr lang="uk-UA" sz="3200" b="1" i="1" dirty="0" smtClean="0">
                <a:ln>
                  <a:solidFill>
                    <a:srgbClr val="FFFF00"/>
                  </a:solidFill>
                  <a:prstDash val="sysDot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b="1" dirty="0" smtClean="0">
              <a:ln>
                <a:solidFill>
                  <a:srgbClr val="FFFF00"/>
                </a:solidFill>
                <a:prstDash val="sysDot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1643050"/>
            <a:ext cx="807249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Засоби радіологічного захисту</a:t>
            </a:r>
            <a:r>
              <a:rPr lang="uk-UA" sz="36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1800000" indent="457200">
              <a:lnSpc>
                <a:spcPct val="12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i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час</a:t>
            </a:r>
            <a:endParaRPr lang="uk-UA" sz="3600" dirty="0" smtClean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00000" lvl="0" indent="457200">
              <a:lnSpc>
                <a:spcPct val="12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i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відстань</a:t>
            </a:r>
            <a:r>
              <a:rPr lang="uk-UA" sz="36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800000" lvl="0" indent="457200">
              <a:lnSpc>
                <a:spcPct val="12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i="1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екранування</a:t>
            </a:r>
            <a:endParaRPr lang="uk-UA" sz="2800" dirty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1538" y="500042"/>
            <a:ext cx="7000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Атестація робочих місць</a:t>
            </a:r>
            <a:endParaRPr lang="uk-UA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D1'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72358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6"/>
          <p:cNvSpPr/>
          <p:nvPr/>
        </p:nvSpPr>
        <p:spPr>
          <a:xfrm>
            <a:off x="785786" y="6072206"/>
            <a:ext cx="7704137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Свинцеве скло і вхідні двері між пультовою й процедурною   рентгенодіагностичного кабінету. Знаки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радіаційної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безпеки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38" y="144463"/>
            <a:ext cx="7315200" cy="598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71546"/>
            <a:ext cx="702310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1'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333375"/>
            <a:ext cx="620395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14348" y="5589588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Захисна ширма з просвинцьованим склом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D1'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2527" y="188913"/>
            <a:ext cx="4392613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6"/>
          <p:cNvSpPr/>
          <p:nvPr/>
        </p:nvSpPr>
        <p:spPr>
          <a:xfrm>
            <a:off x="1187450" y="5878513"/>
            <a:ext cx="648017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Мобільний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рентгенографічний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апарат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у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складеному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стані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.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Просвинцьований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фартух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у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комплекті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апарата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14282" y="714356"/>
            <a:ext cx="8715436" cy="552293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Aft>
                <a:spcPts val="120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Academy" pitchFamily="2" charset="0"/>
                <a:ea typeface="+mn-ea"/>
                <a:cs typeface="+mn-cs"/>
              </a:rPr>
              <a:t>   </a:t>
            </a:r>
            <a:r>
              <a:rPr kumimoji="0" lang="en-US" sz="12800" b="1" i="0" u="none" strike="noStrike" kern="1200" cap="none" spc="0" normalizeH="0" baseline="0" noProof="0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4.2 ÍÐÁÓ-97 </a:t>
            </a:r>
            <a:r>
              <a:rPr kumimoji="0" lang="en-US" sz="12800" b="1" i="0" u="none" strike="noStrike" kern="1200" cap="none" spc="0" normalizeH="0" baseline="0" noProof="0" dirty="0" err="1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âêëþ÷àþòü</a:t>
            </a:r>
            <a:r>
              <a:rPr kumimoji="0" lang="en-US" sz="12800" b="1" i="0" u="none" strike="noStrike" kern="1200" cap="none" spc="0" normalizeH="0" baseline="0" noProof="0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÷</a:t>
            </a:r>
            <a:r>
              <a:rPr kumimoji="0" lang="en-US" sz="12800" b="1" i="0" u="none" strike="noStrike" kern="1200" cap="none" spc="0" normalizeH="0" baseline="0" noProof="0" dirty="0" err="1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îòèðè</a:t>
            </a:r>
            <a:r>
              <a:rPr kumimoji="0" lang="en-US" sz="12800" b="1" i="0" u="none" strike="noStrike" kern="1200" cap="none" spc="0" normalizeH="0" baseline="0" noProof="0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12800" b="1" i="0" u="none" strike="noStrike" kern="1200" cap="none" spc="0" normalizeH="0" baseline="0" noProof="0" dirty="0" err="1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ãðóïè</a:t>
            </a:r>
            <a:r>
              <a:rPr kumimoji="0" lang="en-US" sz="12800" b="1" i="0" u="none" strike="noStrike" kern="1200" cap="none" spc="0" normalizeH="0" baseline="0" noProof="0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ðàä³àö³éíî-ã³ã³ºí³÷íèõ </a:t>
            </a:r>
            <a:r>
              <a:rPr kumimoji="0" lang="en-US" sz="12800" b="1" i="0" u="none" strike="noStrike" kern="1200" cap="none" spc="0" normalizeH="0" baseline="0" noProof="0" dirty="0" err="1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ðåãëàìåíòîâàíèõ</a:t>
            </a:r>
            <a:r>
              <a:rPr kumimoji="0" lang="en-US" sz="12800" b="1" i="0" u="none" strike="noStrike" kern="1200" cap="none" spc="0" normalizeH="0" baseline="0" noProof="0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12800" b="1" i="0" u="none" strike="noStrike" kern="1200" cap="none" spc="0" normalizeH="0" baseline="0" noProof="0" dirty="0" err="1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âåëè÷èí</a:t>
            </a:r>
            <a:r>
              <a:rPr kumimoji="0" lang="en-US" sz="12800" b="1" i="0" u="none" strike="noStrike" kern="1200" cap="none" spc="0" normalizeH="0" baseline="0" noProof="0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:</a:t>
            </a:r>
            <a:endParaRPr kumimoji="0" lang="en-US" sz="11200" b="1" i="0" u="none" strike="noStrike" kern="1200" cap="none" spc="0" normalizeH="0" baseline="0" noProof="0" dirty="0" smtClean="0">
              <a:ln>
                <a:solidFill>
                  <a:srgbClr val="FFC000"/>
                </a:solidFill>
              </a:ln>
              <a:solidFill>
                <a:schemeClr val="bg1"/>
              </a:solidFill>
              <a:uLnTx/>
              <a:uFillTx/>
              <a:latin typeface="Academy" pitchFamily="2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- </a:t>
            </a:r>
            <a:r>
              <a:rPr kumimoji="0" lang="en-US" sz="9600" b="1" i="0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ïåðøà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0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ãðóïà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—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ðåãëàìåíòè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êîíòðîëþ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çà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ïðàêòè÷íîþ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ä³ÿëüí³ñòþ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,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ìåòîþ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ÿêèõ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º ï³äòðèìàííÿ 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îïðîì³íåííÿ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ïåðñîíàëó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òà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íàñåëåííÿ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íà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ïðèéíÿòîìó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äëÿ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³íäèâ³äóóìà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òà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ñóñï³ëüñòâà ð³âí³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,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- </a:t>
            </a:r>
            <a:r>
              <a:rPr kumimoji="0" lang="en-US" sz="9600" b="1" i="0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äðóãà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0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ãðóïà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—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ðåãëàìåíòè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,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ùî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ìàþòü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çà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ìåòó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îáìåæåííÿ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îïðîì³íåííÿ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ëþäèíè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11200" b="1" i="1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â³ä </a:t>
            </a:r>
            <a:r>
              <a:rPr kumimoji="0" lang="en-US" sz="11200" b="1" i="1" u="none" strike="noStrike" kern="1200" cap="none" spc="0" normalizeH="0" baseline="0" noProof="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ìåäè÷íèõ</a:t>
            </a:r>
            <a:r>
              <a:rPr kumimoji="0" lang="en-US" sz="11200" b="1" i="1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11200" b="1" i="1" u="none" strike="noStrike" kern="1200" cap="none" spc="0" normalizeH="0" baseline="0" noProof="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äæåðåë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,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Aft>
                <a:spcPts val="1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9600" b="1" i="0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òðåòÿ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0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ãðóïà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—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ðåãëàìåíòè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,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ùî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âèçíà÷àþòü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âåëè÷èíó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äîçè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îïðîì³íåííÿ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íàñåëåííÿ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,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ÿêó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â³äâåðòàþòü âíàñë³äîê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âòðó÷àííÿ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â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óìîâàõ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ðàä³àö³éíî¿ àâàð³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¿,</a:t>
            </a:r>
            <a:endParaRPr kumimoji="0" lang="uk-UA" sz="9600" b="1" i="1" u="none" strike="noStrike" kern="1200" cap="none" spc="0" normalizeH="0" baseline="0" noProof="0" dirty="0" smtClean="0">
              <a:ln>
                <a:solidFill>
                  <a:srgbClr val="FFFF00"/>
                </a:solidFill>
              </a:ln>
              <a:solidFill>
                <a:schemeClr val="bg1"/>
              </a:solidFill>
              <a:uLnTx/>
              <a:uFillTx/>
              <a:latin typeface="Academy" pitchFamily="2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- 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÷</a:t>
            </a:r>
            <a:r>
              <a:rPr kumimoji="0" lang="en-US" sz="9600" b="1" i="0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åòâåðòà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0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ãðóïà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— 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ðåãëàìåíòè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,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ùî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âèçíà÷àþòü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âåëè÷èíó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äîçè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îïðîì³íåííÿ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íàñåëåííÿ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â³ä òåõíîãåííî-ï³äñèëåíèõ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äæåðåë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ïðèðîäíîãî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ïîõîäæåííÿ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,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ÿêó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 â³äâåðòàþòü âíàñë³äîê </a:t>
            </a:r>
            <a:r>
              <a:rPr kumimoji="0" lang="en-US" sz="9600" b="1" i="1" u="none" strike="noStrike" kern="1200" cap="none" spc="0" normalizeH="0" baseline="0" noProof="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âòðó÷àííÿ</a:t>
            </a:r>
            <a:r>
              <a:rPr kumimoji="0" lang="en-US" sz="9600" b="1" i="1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uLnTx/>
                <a:uFillTx/>
                <a:latin typeface="Academy" pitchFamily="2" charset="0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cademy" pitchFamily="2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14290"/>
            <a:ext cx="4238175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7924" y="962041"/>
            <a:ext cx="702310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D1'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79" y="1071546"/>
            <a:ext cx="8239125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39750" y="4868863"/>
            <a:ext cx="80645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Рентгенівський контроль свинцевих фартухів.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 — новий фартух,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 — старий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28604"/>
            <a:ext cx="4681537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857224" y="5497313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Перевірка витоку радіації із захисного кожуха трубки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85728"/>
            <a:ext cx="56769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118225" y="6000768"/>
            <a:ext cx="5341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ТЛ-детектори</a:t>
            </a:r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ІД персоналу</a:t>
            </a:r>
            <a:endParaRPr lang="uk-U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1'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7600" y="404813"/>
            <a:ext cx="6983413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142976" y="5286388"/>
            <a:ext cx="6985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Перевірка документації з радіологічого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захисту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представниками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контролю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051050" y="260350"/>
            <a:ext cx="4852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uk-UA" sz="4000">
                <a:solidFill>
                  <a:srgbClr val="F61F02"/>
                </a:solidFill>
                <a:latin typeface="Times New Roman Cyr" pitchFamily="18" charset="-52"/>
              </a:rPr>
              <a:t>ДЯКУЮ ЗА УВАГУ!</a:t>
            </a:r>
            <a:endParaRPr lang="ru-RU" sz="4000">
              <a:solidFill>
                <a:srgbClr val="F61F02"/>
              </a:solidFill>
              <a:latin typeface="Times New Roman Cyr" pitchFamily="18" charset="-52"/>
            </a:endParaRPr>
          </a:p>
        </p:txBody>
      </p:sp>
      <p:pic>
        <p:nvPicPr>
          <p:cNvPr id="29699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8662" y="1571612"/>
            <a:ext cx="77153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а) пацієнтів як частина їх безпосередньої 	діагностики або лікування; </a:t>
            </a:r>
          </a:p>
          <a:p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 осіб при професійному медичному огляді; </a:t>
            </a:r>
          </a:p>
          <a:p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в) осіб як частина </a:t>
            </a:r>
            <a:r>
              <a:rPr lang="uk-UA" sz="280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скринінгових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програм; </a:t>
            </a:r>
          </a:p>
          <a:p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г) здорових осіб або хворих, які добровільно 	беруть участь у медичних чи </a:t>
            </a:r>
            <a:r>
              <a:rPr lang="uk-UA" sz="2800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біомедичних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	діагностичних або терапевтичних 	дослідних програмах; </a:t>
            </a:r>
          </a:p>
          <a:p>
            <a:r>
              <a:rPr lang="uk-UA" sz="28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д) осіб як частина судово-медичних процедур. </a:t>
            </a:r>
            <a:endParaRPr lang="uk-UA" sz="28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00034" y="714356"/>
            <a:ext cx="8229600" cy="114300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800" b="1" i="0" u="none" strike="noStrike" kern="0" cap="none" spc="0" normalizeH="0" noProof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Медичне опромінювання</a:t>
            </a:r>
            <a:r>
              <a:rPr lang="uk-UA" sz="3800" b="1" kern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:</a:t>
            </a:r>
            <a:endParaRPr kumimoji="0" lang="ru-RU" sz="3800" b="1" i="0" u="none" strike="noStrike" kern="0" cap="none" spc="0" normalizeH="0" noProof="0" dirty="0">
              <a:ln>
                <a:solidFill>
                  <a:srgbClr val="FF00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28860" y="5857892"/>
            <a:ext cx="628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Medical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Exposure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Directive</a:t>
            </a:r>
            <a:r>
              <a: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</a:t>
            </a:r>
            <a:r>
              <a: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(97/43/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Euratom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1785926"/>
            <a:ext cx="792961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Опромінення від діагностичних медичних процедур становить </a:t>
            </a:r>
          </a:p>
          <a:p>
            <a:pPr algn="ctr"/>
            <a:r>
              <a:rPr lang="uk-UA" sz="36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95%</a:t>
            </a:r>
            <a:r>
              <a:rPr lang="uk-U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від доз, створюваних 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всіма штучними джерелами радіації</a:t>
            </a:r>
          </a:p>
          <a:p>
            <a:pPr algn="ctr"/>
            <a:endParaRPr lang="uk-UA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Науковий Комітет ООН з дії атомної радіації </a:t>
            </a:r>
          </a:p>
          <a:p>
            <a:pPr algn="r"/>
            <a:r>
              <a:rPr lang="uk-UA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(НКДАР ООН)</a:t>
            </a:r>
            <a:endParaRPr lang="uk-UA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24" y="642918"/>
            <a:ext cx="7643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Íîðìè</a:t>
            </a:r>
            <a:r>
              <a:rPr lang="en-US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ðàä³àö³éíî¿ </a:t>
            </a:r>
            <a:r>
              <a:rPr lang="en-US" sz="32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áåçïåêè</a:t>
            </a:r>
            <a:r>
              <a:rPr lang="en-US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Óêðà¿íè</a:t>
            </a:r>
            <a:r>
              <a:rPr lang="en-US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(ÍÐÁÓ-97)</a:t>
            </a:r>
            <a:endParaRPr lang="en-US" sz="32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cademy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1472" y="1668887"/>
            <a:ext cx="8215370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6.4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Ë³ì³òè </a:t>
            </a:r>
            <a:r>
              <a:rPr lang="en-US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äîç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äëÿ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îáìåæåííÿ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ìåäè÷íîãî</a:t>
            </a:r>
            <a:r>
              <a:rPr lang="en-US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îïðîì³íåííÿ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íå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âñòàíîâëþþòüñÿ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...</a:t>
            </a:r>
            <a:endParaRPr lang="uk-UA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cademy" pitchFamily="2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6.6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Ç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ìåòîþ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óäîñêîíàëåííÿ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ìåòîäîëîã³¿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âèêîðèñòàííÿ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äæåðåë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³îí³çóþ÷îãî âèïðîì³íåííÿ </a:t>
            </a:r>
            <a:r>
              <a:rPr lang="uk-U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ìåäèöèí³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òà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çíèæåííÿ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ð³âí³â îïðîì³íåííÿ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íàñåëåííÿ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Ì³í³ñòåðñòâîì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îõîðîíè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çäîðîâ’ÿ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Óêðà¿íè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çàïðîâàäæóþòüñÿ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ðåêîìåíäîâàí³ ð³âí³ </a:t>
            </a:r>
            <a:r>
              <a:rPr lang="en-US" sz="2800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ìåäè÷íîãî</a:t>
            </a:r>
            <a:r>
              <a:rPr lang="en-US" sz="28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îïðîì³íåííÿ</a:t>
            </a:r>
            <a:r>
              <a:rPr lang="en-US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6.7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Ðåêîìåíäîâàí³ ð³âí³ </a:t>
            </a:r>
            <a:r>
              <a:rPr lang="en-US" sz="2800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ìåäè÷íîãî</a:t>
            </a:r>
            <a:r>
              <a:rPr lang="en-US" sz="2800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îïðîì³íåííÿ</a:t>
            </a:r>
            <a:r>
              <a:rPr lang="en-US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òà</a:t>
            </a:r>
            <a:r>
              <a:rPr lang="en-US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äåòàëüí³ </a:t>
            </a:r>
            <a:r>
              <a:rPr lang="en-US" sz="28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âèìîãè</a:t>
            </a:r>
            <a:r>
              <a:rPr lang="en-US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äî</a:t>
            </a:r>
            <a:r>
              <a:rPr lang="en-US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îáìåæåííÿ</a:t>
            </a:r>
            <a:r>
              <a:rPr lang="en-US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òà</a:t>
            </a:r>
            <a:r>
              <a:rPr lang="en-US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êîíòðîëþ</a:t>
            </a:r>
            <a:r>
              <a:rPr lang="en-US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çà</a:t>
            </a:r>
            <a:r>
              <a:rPr lang="en-US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îïðîì³íåííÿì </a:t>
            </a:r>
            <a:r>
              <a:rPr lang="en-US" sz="2800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ïàö³ºíò³â</a:t>
            </a:r>
            <a:r>
              <a:rPr lang="en-US" sz="28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ðåãëàìåíòóþòüñÿ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îêðåìèìè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ñïåö³àëüíèìè </a:t>
            </a:r>
            <a:r>
              <a:rPr lang="en-US" sz="280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äîêóìåíòàìè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Ì³í³ñòåðñòâà </a:t>
            </a:r>
            <a:r>
              <a:rPr lang="en-US" sz="280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îõîðîíè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çäîðîâ’ÿ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280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Óêðà¿íè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.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cadem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0034" y="1214422"/>
            <a:ext cx="8286808" cy="4786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Íîðìè</a:t>
            </a:r>
            <a:r>
              <a:rPr lang="en-US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ðàä³àö³éíî¿ </a:t>
            </a:r>
            <a:r>
              <a:rPr lang="en-US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áåçïåêè</a:t>
            </a:r>
            <a:r>
              <a:rPr lang="en-US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Óêðà¿íè</a:t>
            </a:r>
            <a:r>
              <a:rPr lang="en-US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(ÍÐÁÓ-97)</a:t>
            </a:r>
          </a:p>
          <a:p>
            <a:r>
              <a:rPr lang="en-US" sz="3200" b="1" dirty="0" err="1" smtClean="0">
                <a:solidFill>
                  <a:srgbClr val="FF0000"/>
                </a:solidFill>
                <a:latin typeface="Academy" pitchFamily="2" charset="0"/>
              </a:rPr>
              <a:t>Ðåêîìåíäîâàíèé</a:t>
            </a:r>
            <a:r>
              <a:rPr lang="en-US" sz="3200" b="1" dirty="0" smtClean="0">
                <a:solidFill>
                  <a:srgbClr val="FF0000"/>
                </a:solidFill>
                <a:latin typeface="Academy" pitchFamily="2" charset="0"/>
              </a:rPr>
              <a:t> ð³âåíü </a:t>
            </a:r>
            <a:r>
              <a:rPr lang="en-US" sz="3200" b="1" dirty="0" err="1" smtClean="0">
                <a:solidFill>
                  <a:srgbClr val="FF0000"/>
                </a:solidFill>
                <a:latin typeface="Academy" pitchFamily="2" charset="0"/>
              </a:rPr>
              <a:t>ìåäè÷íîãî</a:t>
            </a:r>
            <a:r>
              <a:rPr lang="en-US" sz="3200" b="1" dirty="0" smtClean="0">
                <a:solidFill>
                  <a:srgbClr val="FF0000"/>
                </a:solidFill>
                <a:latin typeface="Academy" pitchFamily="2" charset="0"/>
              </a:rPr>
              <a:t> îïðîì³íåííÿ</a:t>
            </a:r>
            <a:r>
              <a:rPr lang="en-US" sz="3200" b="1" dirty="0" smtClean="0">
                <a:latin typeface="Academy" pitchFamily="2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—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âåëè÷èíà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äîçè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÷è ðàä³àêòèâíîñò³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, </a:t>
            </a:r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ùî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âñòàíîâëþºòüñÿ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Ì³í³ñòåðñòâîì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îõîðîíè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çäîðîâ’ÿ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Óêðà¿íè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äëÿ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òèïîâèõ</a:t>
            </a:r>
            <a:r>
              <a:rPr lang="en-US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ðåíòãåíîëîã³÷íèõ </a:t>
            </a:r>
            <a:endParaRPr lang="uk-UA" sz="3200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cademy" pitchFamily="2" charset="0"/>
            </a:endParaRPr>
          </a:p>
          <a:p>
            <a:r>
              <a:rPr lang="en-US" sz="3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òà</a:t>
            </a:r>
            <a:r>
              <a:rPr lang="en-US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ðàä³îëîã³÷íèõ ä³àãíîñòè÷íèõ </a:t>
            </a:r>
            <a:r>
              <a:rPr lang="en-US" sz="3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ïðîöåäóð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endParaRPr lang="uk-UA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cademy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ç </a:t>
            </a:r>
            <a:r>
              <a:rPr lang="uk-UA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óðàõóâàííÿì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êðàùîãî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ñâ³òîâîãî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òà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â³ò÷èçíÿíîãî òåõí³÷íîãî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òà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ìåòîäè÷íîãî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y" pitchFamily="2" charset="0"/>
              </a:rPr>
              <a:t> ð³âíÿ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cadem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1959</TotalTime>
  <Words>2079</Words>
  <Application>Microsoft Office PowerPoint</Application>
  <PresentationFormat>On-screen Show (4:3)</PresentationFormat>
  <Paragraphs>242</Paragraphs>
  <Slides>56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8" baseType="lpstr">
      <vt:lpstr>Office Theme</vt:lpstr>
      <vt:lpstr>Chart</vt:lpstr>
      <vt:lpstr>Slide 1</vt:lpstr>
      <vt:lpstr>Slide 2</vt:lpstr>
      <vt:lpstr>Державні санітарні правила та норми ДСП 6.6.1.6.6.3.000-02 „Гігієнічні вимоги до влаштування та експлуатації рентгенівських кабінетів  і проведення рентгенологічних досліджень” (2002)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37</cp:revision>
  <dcterms:created xsi:type="dcterms:W3CDTF">2013-06-13T21:40:52Z</dcterms:created>
  <dcterms:modified xsi:type="dcterms:W3CDTF">2013-09-05T07:22:20Z</dcterms:modified>
</cp:coreProperties>
</file>