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6F6488-EE29-4395-85FA-89F474004B3D}" type="doc">
      <dgm:prSet loTypeId="urn:microsoft.com/office/officeart/2005/8/layout/vList3#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ED4F00-9E82-4866-BDA9-2C85B55E1006}">
      <dgm:prSet phldrT="[Текст]" custT="1"/>
      <dgm:spPr/>
      <dgm:t>
        <a:bodyPr/>
        <a:lstStyle/>
        <a:p>
          <a:pPr algn="just"/>
          <a:r>
            <a:rPr lang="uk-UA" b="1" kern="1200" dirty="0" smtClean="0">
              <a:solidFill>
                <a:srgbClr val="002060"/>
              </a:solidFill>
              <a:latin typeface="Arial" charset="0"/>
              <a:ea typeface="+mn-ea"/>
              <a:cs typeface="Arial" charset="0"/>
            </a:rPr>
            <a:t>Адсорбція молекул </a:t>
          </a:r>
          <a:r>
            <a:rPr lang="uk-UA" b="1" kern="1200" dirty="0" err="1" smtClean="0">
              <a:solidFill>
                <a:srgbClr val="002060"/>
              </a:solidFill>
              <a:latin typeface="Arial" charset="0"/>
              <a:ea typeface="+mn-ea"/>
              <a:cs typeface="Arial" charset="0"/>
            </a:rPr>
            <a:t>адсорбату</a:t>
          </a:r>
          <a:r>
            <a:rPr lang="uk-UA" b="1" kern="1200" dirty="0" smtClean="0">
              <a:solidFill>
                <a:srgbClr val="002060"/>
              </a:solidFill>
              <a:latin typeface="Arial" charset="0"/>
              <a:ea typeface="+mn-ea"/>
              <a:cs typeface="Arial" charset="0"/>
            </a:rPr>
            <a:t> відбувається на активних центрах, в якості яких можуть виступати ребра, кути кристалів, дефекти поверхні</a:t>
          </a:r>
          <a:r>
            <a:rPr lang="uk-UA" sz="1800" kern="1200" dirty="0" smtClean="0"/>
            <a:t>.</a:t>
          </a:r>
          <a:endParaRPr lang="ru-RU" sz="1800" kern="1200" dirty="0">
            <a:latin typeface="Arial" pitchFamily="34" charset="0"/>
            <a:cs typeface="Arial" pitchFamily="34" charset="0"/>
          </a:endParaRPr>
        </a:p>
      </dgm:t>
    </dgm:pt>
    <dgm:pt modelId="{E8B93016-BA5B-42AE-8827-B131C8F2C8B1}" type="parTrans" cxnId="{C6C700E9-456C-40C9-9FBB-A371E76C1B46}">
      <dgm:prSet/>
      <dgm:spPr/>
      <dgm:t>
        <a:bodyPr/>
        <a:lstStyle/>
        <a:p>
          <a:endParaRPr lang="ru-RU"/>
        </a:p>
      </dgm:t>
    </dgm:pt>
    <dgm:pt modelId="{E0F4ACB2-12E6-4335-ABF3-032A381D9301}" type="sibTrans" cxnId="{C6C700E9-456C-40C9-9FBB-A371E76C1B46}">
      <dgm:prSet/>
      <dgm:spPr/>
      <dgm:t>
        <a:bodyPr/>
        <a:lstStyle/>
        <a:p>
          <a:endParaRPr lang="ru-RU"/>
        </a:p>
      </dgm:t>
    </dgm:pt>
    <dgm:pt modelId="{8D46F999-EED1-410D-A632-90AB1B4462C7}">
      <dgm:prSet phldrT="[Текст]" custT="1"/>
      <dgm:spPr/>
      <dgm:t>
        <a:bodyPr/>
        <a:lstStyle/>
        <a:p>
          <a:pPr algn="just">
            <a:lnSpc>
              <a:spcPct val="150000"/>
            </a:lnSpc>
          </a:pPr>
          <a:r>
            <a:rPr lang="uk-UA" b="1" kern="1200" dirty="0" smtClean="0">
              <a:solidFill>
                <a:srgbClr val="002060"/>
              </a:solidFill>
              <a:latin typeface="Arial" charset="0"/>
              <a:ea typeface="+mn-ea"/>
              <a:cs typeface="Arial" charset="0"/>
            </a:rPr>
            <a:t>Адсорбція є локалізованою та виникає за рахунок  сил міжмолекулярної взаємодії. Вона являє собою оборотний хімічний процес</a:t>
          </a:r>
          <a:r>
            <a:rPr lang="uk-UA" sz="1800" kern="1200" dirty="0" smtClean="0"/>
            <a:t>.</a:t>
          </a:r>
          <a:endParaRPr lang="ru-RU" sz="1800" kern="1200" dirty="0">
            <a:latin typeface="Arial" pitchFamily="34" charset="0"/>
            <a:cs typeface="Arial" pitchFamily="34" charset="0"/>
          </a:endParaRPr>
        </a:p>
      </dgm:t>
    </dgm:pt>
    <dgm:pt modelId="{CCB6598A-93B1-4FC5-B6E8-5B6EE5F765F5}" type="parTrans" cxnId="{B91DAF6E-601C-4C7B-BFFB-8734709B3453}">
      <dgm:prSet/>
      <dgm:spPr/>
      <dgm:t>
        <a:bodyPr/>
        <a:lstStyle/>
        <a:p>
          <a:endParaRPr lang="ru-RU"/>
        </a:p>
      </dgm:t>
    </dgm:pt>
    <dgm:pt modelId="{70DD4D88-75A9-4747-BE90-47D33AD12157}" type="sibTrans" cxnId="{B91DAF6E-601C-4C7B-BFFB-8734709B3453}">
      <dgm:prSet/>
      <dgm:spPr/>
      <dgm:t>
        <a:bodyPr/>
        <a:lstStyle/>
        <a:p>
          <a:endParaRPr lang="ru-RU"/>
        </a:p>
      </dgm:t>
    </dgm:pt>
    <dgm:pt modelId="{CF9EA1D7-2A3C-428C-A31E-2119908C6443}">
      <dgm:prSet phldrT="[Текст]" custT="1"/>
      <dgm:spPr/>
      <dgm:t>
        <a:bodyPr/>
        <a:lstStyle/>
        <a:p>
          <a:pPr algn="just"/>
          <a:r>
            <a:rPr lang="uk-UA" sz="1800" b="1" kern="1200" dirty="0" smtClean="0">
              <a:solidFill>
                <a:srgbClr val="002060"/>
              </a:solidFill>
              <a:latin typeface="Arial" charset="0"/>
              <a:ea typeface="+mn-ea"/>
              <a:cs typeface="Arial" charset="0"/>
            </a:rPr>
            <a:t>Внаслідок малого радіусу дії адсорбційних сил і здатності їх до насичення лише одного активного центру, адсорбуючи одну молекулу </a:t>
          </a:r>
          <a:r>
            <a:rPr lang="uk-UA" sz="1800" b="1" kern="1200" dirty="0" err="1" smtClean="0">
              <a:solidFill>
                <a:srgbClr val="002060"/>
              </a:solidFill>
              <a:latin typeface="Arial" charset="0"/>
              <a:ea typeface="+mn-ea"/>
              <a:cs typeface="Arial" charset="0"/>
            </a:rPr>
            <a:t>адсорбату</a:t>
          </a:r>
          <a:r>
            <a:rPr lang="uk-UA" sz="1800" b="1" kern="1200" dirty="0" smtClean="0">
              <a:solidFill>
                <a:srgbClr val="002060"/>
              </a:solidFill>
              <a:latin typeface="Arial" charset="0"/>
              <a:ea typeface="+mn-ea"/>
              <a:cs typeface="Arial" charset="0"/>
            </a:rPr>
            <a:t>, подальша адсорбція на цьому активному центрі не можлива. Адсорбовані молекули не взаємодіють між собою</a:t>
          </a:r>
          <a:endParaRPr lang="ru-RU" sz="1800" b="1" kern="1200" dirty="0">
            <a:solidFill>
              <a:srgbClr val="002060"/>
            </a:solidFill>
            <a:latin typeface="Arial" charset="0"/>
            <a:ea typeface="+mn-ea"/>
            <a:cs typeface="Arial" charset="0"/>
          </a:endParaRPr>
        </a:p>
      </dgm:t>
    </dgm:pt>
    <dgm:pt modelId="{306F74F3-BA24-4E7D-9CD8-4719FCC3597B}" type="parTrans" cxnId="{518B6C6B-EAE0-485B-B935-3BDE267FFC86}">
      <dgm:prSet/>
      <dgm:spPr/>
      <dgm:t>
        <a:bodyPr/>
        <a:lstStyle/>
        <a:p>
          <a:endParaRPr lang="ru-RU"/>
        </a:p>
      </dgm:t>
    </dgm:pt>
    <dgm:pt modelId="{0D73ACA3-1ABA-451E-8B83-95FCE78E3BD7}" type="sibTrans" cxnId="{518B6C6B-EAE0-485B-B935-3BDE267FFC86}">
      <dgm:prSet/>
      <dgm:spPr/>
      <dgm:t>
        <a:bodyPr/>
        <a:lstStyle/>
        <a:p>
          <a:endParaRPr lang="ru-RU"/>
        </a:p>
      </dgm:t>
    </dgm:pt>
    <dgm:pt modelId="{750A9861-B83F-46B9-86F1-E1D520EFDBB2}" type="pres">
      <dgm:prSet presAssocID="{EC6F6488-EE29-4395-85FA-89F474004B3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A9DC70-19D4-4CF1-8F6A-362291BF3785}" type="pres">
      <dgm:prSet presAssocID="{57ED4F00-9E82-4866-BDA9-2C85B55E1006}" presName="composite" presStyleCnt="0"/>
      <dgm:spPr/>
    </dgm:pt>
    <dgm:pt modelId="{4476E215-5481-46EC-866E-352A411E984C}" type="pres">
      <dgm:prSet presAssocID="{57ED4F00-9E82-4866-BDA9-2C85B55E1006}" presName="imgShp" presStyleLbl="fgImgPlace1" presStyleIdx="0" presStyleCnt="3" custScaleX="285421" custScaleY="194430" custLinFactX="-6581" custLinFactNeighborX="-100000" custLinFactNeighborY="-5487"/>
      <dgm:spPr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96F5F07-2B49-4636-BF3A-6061971A61EE}" type="pres">
      <dgm:prSet presAssocID="{57ED4F00-9E82-4866-BDA9-2C85B55E1006}" presName="txShp" presStyleLbl="node1" presStyleIdx="0" presStyleCnt="3" custScaleX="113753" custScaleY="149884" custLinFactNeighborX="13401" custLinFactNeighborY="53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A57C4-9197-4226-8652-DC29F239D4EC}" type="pres">
      <dgm:prSet presAssocID="{E0F4ACB2-12E6-4335-ABF3-032A381D9301}" presName="spacing" presStyleCnt="0"/>
      <dgm:spPr/>
    </dgm:pt>
    <dgm:pt modelId="{3BC0E5F9-ABEB-4DE1-9C1B-0424E298728D}" type="pres">
      <dgm:prSet presAssocID="{8D46F999-EED1-410D-A632-90AB1B4462C7}" presName="composite" presStyleCnt="0"/>
      <dgm:spPr/>
    </dgm:pt>
    <dgm:pt modelId="{6CB08D81-C877-41DB-AF3D-EC6EE8A9B9D7}" type="pres">
      <dgm:prSet presAssocID="{8D46F999-EED1-410D-A632-90AB1B4462C7}" presName="imgShp" presStyleLbl="fgImgPlace1" presStyleIdx="1" presStyleCnt="3" custScaleX="282027" custScaleY="180136" custLinFactNeighborX="-79922" custLinFactNeighborY="-20438"/>
      <dgm:spPr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3C20221-A14A-4515-816E-A201C1A02A56}" type="pres">
      <dgm:prSet presAssocID="{8D46F999-EED1-410D-A632-90AB1B4462C7}" presName="txShp" presStyleLbl="node1" presStyleIdx="1" presStyleCnt="3" custScaleX="112008" custScaleY="166723" custLinFactNeighborX="9789" custLinFactNeighborY="-29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144CBA-1BB2-4676-B2BA-76E72300458D}" type="pres">
      <dgm:prSet presAssocID="{70DD4D88-75A9-4747-BE90-47D33AD12157}" presName="spacing" presStyleCnt="0"/>
      <dgm:spPr/>
    </dgm:pt>
    <dgm:pt modelId="{8272A4FF-105A-4A88-97B0-B6DB47E22BBC}" type="pres">
      <dgm:prSet presAssocID="{CF9EA1D7-2A3C-428C-A31E-2119908C6443}" presName="composite" presStyleCnt="0"/>
      <dgm:spPr/>
    </dgm:pt>
    <dgm:pt modelId="{D44E8D09-55B5-439A-A14A-8EF8B6575D32}" type="pres">
      <dgm:prSet presAssocID="{CF9EA1D7-2A3C-428C-A31E-2119908C6443}" presName="imgShp" presStyleLbl="fgImgPlace1" presStyleIdx="2" presStyleCnt="3" custScaleX="343295" custScaleY="166116" custLinFactNeighborX="-73472" custLinFactNeighborY="-41859"/>
      <dgm:spPr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589F4D9-06C0-4518-A2C5-54C827E70431}" type="pres">
      <dgm:prSet presAssocID="{CF9EA1D7-2A3C-428C-A31E-2119908C6443}" presName="txShp" presStyleLbl="node1" presStyleIdx="2" presStyleCnt="3" custScaleX="105810" custScaleY="213814" custLinFactNeighborX="8873" custLinFactNeighborY="-41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C700E9-456C-40C9-9FBB-A371E76C1B46}" srcId="{EC6F6488-EE29-4395-85FA-89F474004B3D}" destId="{57ED4F00-9E82-4866-BDA9-2C85B55E1006}" srcOrd="0" destOrd="0" parTransId="{E8B93016-BA5B-42AE-8827-B131C8F2C8B1}" sibTransId="{E0F4ACB2-12E6-4335-ABF3-032A381D9301}"/>
    <dgm:cxn modelId="{B91DAF6E-601C-4C7B-BFFB-8734709B3453}" srcId="{EC6F6488-EE29-4395-85FA-89F474004B3D}" destId="{8D46F999-EED1-410D-A632-90AB1B4462C7}" srcOrd="1" destOrd="0" parTransId="{CCB6598A-93B1-4FC5-B6E8-5B6EE5F765F5}" sibTransId="{70DD4D88-75A9-4747-BE90-47D33AD12157}"/>
    <dgm:cxn modelId="{6E5722F7-88F5-43DA-BC92-C56FA8BD7F7B}" type="presOf" srcId="{8D46F999-EED1-410D-A632-90AB1B4462C7}" destId="{03C20221-A14A-4515-816E-A201C1A02A56}" srcOrd="0" destOrd="0" presId="urn:microsoft.com/office/officeart/2005/8/layout/vList3#4"/>
    <dgm:cxn modelId="{16F1D682-79D9-47CF-997A-5EB02EB2145F}" type="presOf" srcId="{57ED4F00-9E82-4866-BDA9-2C85B55E1006}" destId="{096F5F07-2B49-4636-BF3A-6061971A61EE}" srcOrd="0" destOrd="0" presId="urn:microsoft.com/office/officeart/2005/8/layout/vList3#4"/>
    <dgm:cxn modelId="{6717EB25-4F79-47B3-9DF4-C8A6DABC9880}" type="presOf" srcId="{EC6F6488-EE29-4395-85FA-89F474004B3D}" destId="{750A9861-B83F-46B9-86F1-E1D520EFDBB2}" srcOrd="0" destOrd="0" presId="urn:microsoft.com/office/officeart/2005/8/layout/vList3#4"/>
    <dgm:cxn modelId="{518B6C6B-EAE0-485B-B935-3BDE267FFC86}" srcId="{EC6F6488-EE29-4395-85FA-89F474004B3D}" destId="{CF9EA1D7-2A3C-428C-A31E-2119908C6443}" srcOrd="2" destOrd="0" parTransId="{306F74F3-BA24-4E7D-9CD8-4719FCC3597B}" sibTransId="{0D73ACA3-1ABA-451E-8B83-95FCE78E3BD7}"/>
    <dgm:cxn modelId="{366077D9-C56B-4DEE-A766-3B4E7C06D467}" type="presOf" srcId="{CF9EA1D7-2A3C-428C-A31E-2119908C6443}" destId="{6589F4D9-06C0-4518-A2C5-54C827E70431}" srcOrd="0" destOrd="0" presId="urn:microsoft.com/office/officeart/2005/8/layout/vList3#4"/>
    <dgm:cxn modelId="{2E2C17C9-5D07-4BD9-A8A6-64252A25DC51}" type="presParOf" srcId="{750A9861-B83F-46B9-86F1-E1D520EFDBB2}" destId="{A2A9DC70-19D4-4CF1-8F6A-362291BF3785}" srcOrd="0" destOrd="0" presId="urn:microsoft.com/office/officeart/2005/8/layout/vList3#4"/>
    <dgm:cxn modelId="{79222D43-855D-4C6E-9B63-C7E230FE9197}" type="presParOf" srcId="{A2A9DC70-19D4-4CF1-8F6A-362291BF3785}" destId="{4476E215-5481-46EC-866E-352A411E984C}" srcOrd="0" destOrd="0" presId="urn:microsoft.com/office/officeart/2005/8/layout/vList3#4"/>
    <dgm:cxn modelId="{2D875EDA-590F-408D-9C8A-0377E812EFF4}" type="presParOf" srcId="{A2A9DC70-19D4-4CF1-8F6A-362291BF3785}" destId="{096F5F07-2B49-4636-BF3A-6061971A61EE}" srcOrd="1" destOrd="0" presId="urn:microsoft.com/office/officeart/2005/8/layout/vList3#4"/>
    <dgm:cxn modelId="{0C38697D-6A72-4A48-BC31-E53D1FAC8FE6}" type="presParOf" srcId="{750A9861-B83F-46B9-86F1-E1D520EFDBB2}" destId="{137A57C4-9197-4226-8652-DC29F239D4EC}" srcOrd="1" destOrd="0" presId="urn:microsoft.com/office/officeart/2005/8/layout/vList3#4"/>
    <dgm:cxn modelId="{D9422E8B-AD7A-4FE8-B245-6E09E68A3E29}" type="presParOf" srcId="{750A9861-B83F-46B9-86F1-E1D520EFDBB2}" destId="{3BC0E5F9-ABEB-4DE1-9C1B-0424E298728D}" srcOrd="2" destOrd="0" presId="urn:microsoft.com/office/officeart/2005/8/layout/vList3#4"/>
    <dgm:cxn modelId="{AF2FF709-2DD3-4E17-B19D-C65BA09EB9DE}" type="presParOf" srcId="{3BC0E5F9-ABEB-4DE1-9C1B-0424E298728D}" destId="{6CB08D81-C877-41DB-AF3D-EC6EE8A9B9D7}" srcOrd="0" destOrd="0" presId="urn:microsoft.com/office/officeart/2005/8/layout/vList3#4"/>
    <dgm:cxn modelId="{C83297E9-0F8B-4C0F-AC0F-07F2F2462D70}" type="presParOf" srcId="{3BC0E5F9-ABEB-4DE1-9C1B-0424E298728D}" destId="{03C20221-A14A-4515-816E-A201C1A02A56}" srcOrd="1" destOrd="0" presId="urn:microsoft.com/office/officeart/2005/8/layout/vList3#4"/>
    <dgm:cxn modelId="{16CC99FA-F5A9-4F20-8895-95C058E58A2F}" type="presParOf" srcId="{750A9861-B83F-46B9-86F1-E1D520EFDBB2}" destId="{59144CBA-1BB2-4676-B2BA-76E72300458D}" srcOrd="3" destOrd="0" presId="urn:microsoft.com/office/officeart/2005/8/layout/vList3#4"/>
    <dgm:cxn modelId="{884FA203-E068-44AE-BC9B-6CE187B063AF}" type="presParOf" srcId="{750A9861-B83F-46B9-86F1-E1D520EFDBB2}" destId="{8272A4FF-105A-4A88-97B0-B6DB47E22BBC}" srcOrd="4" destOrd="0" presId="urn:microsoft.com/office/officeart/2005/8/layout/vList3#4"/>
    <dgm:cxn modelId="{28A13C1E-2863-4384-A01B-F179A6D0AD32}" type="presParOf" srcId="{8272A4FF-105A-4A88-97B0-B6DB47E22BBC}" destId="{D44E8D09-55B5-439A-A14A-8EF8B6575D32}" srcOrd="0" destOrd="0" presId="urn:microsoft.com/office/officeart/2005/8/layout/vList3#4"/>
    <dgm:cxn modelId="{389348E6-7FB5-4EF5-B01C-96D2E331332A}" type="presParOf" srcId="{8272A4FF-105A-4A88-97B0-B6DB47E22BBC}" destId="{6589F4D9-06C0-4518-A2C5-54C827E70431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72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535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827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921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2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24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869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87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16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07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F03E8-1B69-44DC-8FF9-5E964F8BC450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4388F-49CE-4D26-9245-BB4C8B273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81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22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2800" dirty="0" smtClean="0">
                <a:solidFill>
                  <a:srgbClr val="C00000"/>
                </a:solidFill>
              </a:rPr>
              <a:t>Фізико-хімія поверхневих явищ</a:t>
            </a: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r" eaLnBrk="1" hangingPunct="1"/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r>
              <a:rPr lang="uk-UA" b="1" dirty="0" smtClean="0">
                <a:solidFill>
                  <a:srgbClr val="CC0000"/>
                </a:solidFill>
              </a:rPr>
              <a:t>Доц. </a:t>
            </a:r>
            <a:r>
              <a:rPr lang="uk-UA" b="1" dirty="0" err="1" smtClean="0">
                <a:solidFill>
                  <a:srgbClr val="CC0000"/>
                </a:solidFill>
              </a:rPr>
              <a:t>Петюніна</a:t>
            </a:r>
            <a:r>
              <a:rPr lang="uk-UA" b="1" dirty="0" smtClean="0">
                <a:solidFill>
                  <a:srgbClr val="CC0000"/>
                </a:solidFill>
              </a:rPr>
              <a:t> В.М.</a:t>
            </a:r>
            <a:endParaRPr lang="ru-RU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4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0" y="466725"/>
            <a:ext cx="12191999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b="1" i="1" dirty="0">
                <a:solidFill>
                  <a:srgbClr val="750B3D"/>
                </a:solidFill>
                <a:cs typeface="Arial" panose="020B0604020202020204" pitchFamily="34" charset="0"/>
              </a:rPr>
              <a:t>Основні положення теорії </a:t>
            </a:r>
            <a:r>
              <a:rPr lang="uk-UA" altLang="ru-RU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Ленгмюра</a:t>
            </a:r>
            <a:r>
              <a:rPr lang="uk-UA" altLang="ru-RU" b="1" i="1" dirty="0">
                <a:solidFill>
                  <a:srgbClr val="750B3D"/>
                </a:solidFill>
                <a:cs typeface="Arial" panose="020B0604020202020204" pitchFamily="34" charset="0"/>
              </a:rPr>
              <a:t/>
            </a:r>
            <a:br>
              <a:rPr lang="uk-UA" altLang="ru-RU" b="1" i="1" dirty="0">
                <a:solidFill>
                  <a:srgbClr val="750B3D"/>
                </a:solidFill>
                <a:cs typeface="Arial" panose="020B0604020202020204" pitchFamily="34" charset="0"/>
              </a:rPr>
            </a:br>
            <a:r>
              <a:rPr lang="uk-UA" altLang="ru-RU" b="1" i="1" dirty="0">
                <a:solidFill>
                  <a:srgbClr val="750B3D"/>
                </a:solidFill>
                <a:cs typeface="Arial" panose="020B0604020202020204" pitchFamily="34" charset="0"/>
              </a:rPr>
              <a:t>  (Нобелівська премія з хімії в 1932 році «за відкриття і дослідження в області хімії поверхневих явищ»)</a:t>
            </a:r>
            <a:endParaRPr lang="ru-RU" altLang="ru-RU" b="1" i="1" dirty="0">
              <a:solidFill>
                <a:srgbClr val="750B3D"/>
              </a:solidFill>
              <a:cs typeface="Arial" panose="020B0604020202020204" pitchFamily="34" charset="0"/>
            </a:endParaRPr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1865314" y="5516563"/>
            <a:ext cx="8569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Clr>
                <a:srgbClr val="808000"/>
              </a:buClr>
            </a:pPr>
            <a:r>
              <a:rPr lang="ru-RU" altLang="ru-RU" sz="2000" b="1" i="1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endParaRPr lang="ru-RU" altLang="ru-RU" b="1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843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7CC60F-DFAB-4A43-A9AD-07654FC5A8EF}" type="slidenum">
              <a:rPr lang="ru-RU" altLang="ru-RU">
                <a:solidFill>
                  <a:srgbClr val="898989"/>
                </a:solidFill>
              </a:rPr>
              <a:pPr/>
              <a:t>10</a:t>
            </a:fld>
            <a:endParaRPr lang="ru-RU" altLang="ru-RU">
              <a:solidFill>
                <a:srgbClr val="898989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52017283"/>
              </p:ext>
            </p:extLst>
          </p:nvPr>
        </p:nvGraphicFramePr>
        <p:xfrm>
          <a:off x="0" y="1526739"/>
          <a:ext cx="12191999" cy="564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8" name="Прямоугольник 1"/>
          <p:cNvSpPr>
            <a:spLocks noChangeArrowheads="1"/>
          </p:cNvSpPr>
          <p:nvPr/>
        </p:nvSpPr>
        <p:spPr bwMode="auto">
          <a:xfrm>
            <a:off x="3370263" y="66675"/>
            <a:ext cx="511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000" b="1" i="1" dirty="0">
                <a:solidFill>
                  <a:srgbClr val="FF0000"/>
                </a:solidFill>
                <a:cs typeface="Arial" panose="020B0604020202020204" pitchFamily="34" charset="0"/>
              </a:rPr>
              <a:t>Адсорбція на поверхні твердого тіла</a:t>
            </a:r>
          </a:p>
        </p:txBody>
      </p:sp>
    </p:spTree>
    <p:extLst>
      <p:ext uri="{BB962C8B-B14F-4D97-AF65-F5344CB8AC3E}">
        <p14:creationId xmlns:p14="http://schemas.microsoft.com/office/powerpoint/2010/main" val="190722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4181615" y="214314"/>
            <a:ext cx="39367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000" b="1" i="1" dirty="0">
                <a:solidFill>
                  <a:srgbClr val="FF0000"/>
                </a:solidFill>
                <a:cs typeface="Arial" panose="020B0604020202020204" pitchFamily="34" charset="0"/>
              </a:rPr>
              <a:t>Рівняння ізотерми </a:t>
            </a:r>
            <a:r>
              <a:rPr lang="uk-UA" altLang="ru-RU" sz="20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адсорбції</a:t>
            </a:r>
            <a:endParaRPr lang="uk-UA" altLang="ru-RU" sz="20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9459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C63D2FB-2655-4A1B-A67A-7CC705D719AE}" type="slidenum">
              <a:rPr lang="ru-RU" altLang="ru-RU">
                <a:solidFill>
                  <a:srgbClr val="898989"/>
                </a:solidFill>
              </a:rPr>
              <a:pPr/>
              <a:t>11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9460" name="Прямоугольник 1"/>
          <p:cNvSpPr>
            <a:spLocks noChangeArrowheads="1"/>
          </p:cNvSpPr>
          <p:nvPr/>
        </p:nvSpPr>
        <p:spPr bwMode="auto">
          <a:xfrm>
            <a:off x="101600" y="776517"/>
            <a:ext cx="121919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ru-RU" sz="1600" b="1" i="1" dirty="0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r>
              <a:rPr lang="uk-UA" altLang="ru-RU" dirty="0"/>
              <a:t> 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Ізотерма адсорбції </a:t>
            </a:r>
            <a:r>
              <a:rPr lang="ru-RU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– </a:t>
            </a:r>
            <a:r>
              <a:rPr lang="uk-UA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графічне зображення залежності величини адсорбції від рівноважної концентрації або рівноважного тиску при даній постійній температурі</a:t>
            </a:r>
            <a:endParaRPr lang="ru-RU" altLang="ru-RU" sz="2000" b="1" i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pic>
        <p:nvPicPr>
          <p:cNvPr id="19461" name="Picture 9" descr="http://www.newreferat.com/images/referats/35437/image2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5"/>
          <a:stretch>
            <a:fillRect/>
          </a:stretch>
        </p:blipFill>
        <p:spPr bwMode="auto">
          <a:xfrm>
            <a:off x="89402" y="1792180"/>
            <a:ext cx="5777999" cy="456417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256131"/>
              </p:ext>
            </p:extLst>
          </p:nvPr>
        </p:nvGraphicFramePr>
        <p:xfrm>
          <a:off x="6529389" y="2263880"/>
          <a:ext cx="3384550" cy="1320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Уравнение" r:id="rId4" imgW="1002960" imgH="393480" progId="Equation.3">
                  <p:embed/>
                </p:oleObj>
              </mc:Choice>
              <mc:Fallback>
                <p:oleObj name="Уравнение" r:id="rId4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9389" y="2263880"/>
                        <a:ext cx="3384550" cy="1320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Объект 10"/>
          <p:cNvSpPr>
            <a:spLocks noGrp="1"/>
          </p:cNvSpPr>
          <p:nvPr>
            <p:ph sz="half" idx="2"/>
          </p:nvPr>
        </p:nvSpPr>
        <p:spPr>
          <a:xfrm>
            <a:off x="6020594" y="4056276"/>
            <a:ext cx="6119811" cy="2481262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 Г – </a:t>
            </a:r>
            <a:r>
              <a:rPr lang="uk-UA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величина адсорбції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моль/г;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</a:t>
            </a:r>
            <a:r>
              <a:rPr lang="en-US" altLang="ru-RU" sz="2000" b="1" i="1" baseline="-25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max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uk-UA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ємність адсорбційного шару</a:t>
            </a:r>
            <a:br>
              <a:rPr lang="uk-UA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або максимальна величина адсорбції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моль/г; 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– </a:t>
            </a:r>
            <a:r>
              <a:rPr lang="uk-UA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константа адсорбційної рівноваги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– </a:t>
            </a:r>
            <a:r>
              <a:rPr lang="uk-UA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рівноважна концентрація </a:t>
            </a:r>
            <a:r>
              <a:rPr lang="uk-UA" altLang="ru-RU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адсорбтиву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моль/л</a:t>
            </a:r>
          </a:p>
        </p:txBody>
      </p:sp>
    </p:spTree>
    <p:extLst>
      <p:ext uri="{BB962C8B-B14F-4D97-AF65-F5344CB8AC3E}">
        <p14:creationId xmlns:p14="http://schemas.microsoft.com/office/powerpoint/2010/main" val="393423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6614" y="149227"/>
            <a:ext cx="10515600" cy="700089"/>
          </a:xfrm>
        </p:spPr>
        <p:txBody>
          <a:bodyPr/>
          <a:lstStyle/>
          <a:p>
            <a:pPr algn="ctr">
              <a:defRPr/>
            </a:pPr>
            <a:r>
              <a:rPr lang="uk-UA" altLang="ru-RU" sz="2400" b="1" i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Схема будови плазматичної мембрани</a:t>
            </a:r>
            <a:endParaRPr lang="ru-RU" altLang="ru-RU" sz="2400" b="1" i="1" dirty="0">
              <a:solidFill>
                <a:srgbClr val="FF0000"/>
              </a:solidFill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22531" name="Picture 3" descr="Мембрана, отделяющая цитоплазму клетки от наружной среды или от оболочк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953" y="849316"/>
            <a:ext cx="7772399" cy="593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316039" y="1060799"/>
            <a:ext cx="4494161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uk-UA" sz="2000" b="1" dirty="0">
                <a:solidFill>
                  <a:srgbClr val="000000"/>
                </a:solidFill>
              </a:rPr>
              <a:t>молекула протеїну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316039" y="1354141"/>
            <a:ext cx="2621766" cy="4847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uk-UA" sz="2000" b="1">
              <a:solidFill>
                <a:srgbClr val="000000"/>
              </a:solidFill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002854" y="912417"/>
            <a:ext cx="4000498" cy="4770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uk-UA" sz="2000" b="1" dirty="0" err="1">
                <a:solidFill>
                  <a:srgbClr val="000000"/>
                </a:solidFill>
              </a:rPr>
              <a:t>карбогідратний</a:t>
            </a:r>
            <a:r>
              <a:rPr lang="uk-UA" sz="2000" b="1" dirty="0">
                <a:solidFill>
                  <a:srgbClr val="000000"/>
                </a:solidFill>
              </a:rPr>
              <a:t> залишок</a:t>
            </a:r>
          </a:p>
          <a:p>
            <a:pPr algn="ctr"/>
            <a:endParaRPr lang="uk-UA" sz="500" b="1" dirty="0">
              <a:solidFill>
                <a:srgbClr val="000000"/>
              </a:solidFill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7961330" y="2904107"/>
            <a:ext cx="1965292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uk-UA" sz="2000" b="1" dirty="0">
                <a:solidFill>
                  <a:srgbClr val="000000"/>
                </a:solidFill>
              </a:rPr>
              <a:t>молекула</a:t>
            </a:r>
          </a:p>
          <a:p>
            <a:pPr algn="ctr"/>
            <a:r>
              <a:rPr lang="uk-UA" sz="2000" b="1" dirty="0">
                <a:solidFill>
                  <a:srgbClr val="000000"/>
                </a:solidFill>
              </a:rPr>
              <a:t>протеїну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714751" y="5305428"/>
            <a:ext cx="1682472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uk-UA" sz="2000" b="1">
                <a:solidFill>
                  <a:srgbClr val="000000"/>
                </a:solidFill>
              </a:rPr>
              <a:t>ліпіди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935253" y="5151540"/>
            <a:ext cx="1779498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uk-UA" sz="2000" b="1">
              <a:solidFill>
                <a:srgbClr val="000000"/>
              </a:solidFill>
            </a:endParaRPr>
          </a:p>
          <a:p>
            <a:pPr algn="ctr"/>
            <a:endParaRPr lang="uk-UA" sz="2000" b="1">
              <a:solidFill>
                <a:srgbClr val="000000"/>
              </a:solidFill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1090920" y="1634345"/>
            <a:ext cx="2623831" cy="4847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uk-UA" sz="2000" b="1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55987" y="5859426"/>
            <a:ext cx="2573476" cy="78426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53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157163" y="620712"/>
            <a:ext cx="12034837" cy="6237287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uk-UA" altLang="ru-RU" sz="22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Гемосорбція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─ метод безпосереднього очищення крові, при якому кров звільняють від токсинів шляхом пропускання її через колонку з адсорбентом, підключеним до системи циркуляції крові.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uk-UA" altLang="ru-RU" sz="2200" b="1" i="1" dirty="0" err="1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Лимфосорбція</a:t>
            </a:r>
            <a:r>
              <a:rPr lang="uk-UA" altLang="ru-RU" sz="22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─  вид </a:t>
            </a:r>
            <a:r>
              <a:rPr lang="uk-UA" alt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сорбційної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детоксикації організму, що складається в пропущенні лімфи, виведеної з організму, через колонку з сорбентом і наступному введенні звільненої від токсичних речовин лімфи в судинну систему пацієнта.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uk-UA" altLang="ru-RU" sz="2200" b="1" i="1" dirty="0" err="1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Ликвосорбція</a:t>
            </a:r>
            <a:r>
              <a:rPr lang="uk-UA" alt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─ вид детоксикації організму, при якому спинномозкова рідина пропускається через шар </a:t>
            </a:r>
            <a:r>
              <a:rPr lang="uk-UA" alt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сорбційного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матеріалу, після чого повертається очищеною в спинномозковий канал.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uk-UA" altLang="ru-RU" sz="2200" b="1" i="1" dirty="0" err="1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Апплікаційна</a:t>
            </a:r>
            <a:r>
              <a:rPr lang="uk-UA" altLang="ru-RU" sz="22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сорбція 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─ один з видів </a:t>
            </a:r>
            <a:r>
              <a:rPr lang="uk-UA" alt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сорбційної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детоксикації, який сприяє загоєнню інфікованих ран і </a:t>
            </a:r>
            <a:r>
              <a:rPr lang="uk-UA" alt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опіків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відновленню цілісності шкіри, а також слизових оболонок шляхом </a:t>
            </a:r>
            <a:r>
              <a:rPr lang="uk-UA" alt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сорбційного</a:t>
            </a:r>
            <a:r>
              <a:rPr lang="uk-UA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поглинання токсинів з рани або зони опіку</a:t>
            </a:r>
            <a:r>
              <a:rPr lang="ru-RU" alt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lnSpc>
                <a:spcPct val="114000"/>
              </a:lnSpc>
            </a:pPr>
            <a:endParaRPr lang="ru-RU" altLang="zh-CN" sz="2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ru-RU" altLang="ru-RU" sz="2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A2ED167-3572-4041-95B5-8CEEBB08847C}" type="slidenum">
              <a:rPr lang="ru-RU" altLang="ru-RU">
                <a:solidFill>
                  <a:srgbClr val="898989"/>
                </a:solidFill>
              </a:rPr>
              <a:pPr/>
              <a:t>13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9700" name="Прямоугольник 2"/>
          <p:cNvSpPr>
            <a:spLocks noChangeArrowheads="1"/>
          </p:cNvSpPr>
          <p:nvPr/>
        </p:nvSpPr>
        <p:spPr bwMode="auto">
          <a:xfrm>
            <a:off x="0" y="-315913"/>
            <a:ext cx="12192000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zh-CN" sz="2800" b="1" i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altLang="zh-CN" sz="2400" b="1" i="1" dirty="0" err="1">
                <a:solidFill>
                  <a:srgbClr val="FF0000"/>
                </a:solidFill>
                <a:cs typeface="Arial" panose="020B0604020202020204" pitchFamily="34" charset="0"/>
              </a:rPr>
              <a:t>Застосування</a:t>
            </a:r>
            <a:r>
              <a:rPr lang="ru-RU" altLang="zh-CN" sz="2400" b="1" i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ru-RU" altLang="zh-CN" sz="2400" b="1" i="1" dirty="0" err="1">
                <a:solidFill>
                  <a:srgbClr val="FF0000"/>
                </a:solidFill>
                <a:cs typeface="Arial" panose="020B0604020202020204" pitchFamily="34" charset="0"/>
              </a:rPr>
              <a:t>адсорбційних</a:t>
            </a:r>
            <a:r>
              <a:rPr lang="ru-RU" altLang="zh-CN" sz="2400" b="1" i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ru-RU" altLang="zh-CN" sz="2400" b="1" i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явищ</a:t>
            </a:r>
            <a:r>
              <a:rPr lang="ru-RU" altLang="zh-CN" sz="24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ru-RU" altLang="zh-CN" sz="2400" b="1" i="1" dirty="0">
                <a:solidFill>
                  <a:srgbClr val="FF0000"/>
                </a:solidFill>
                <a:cs typeface="Arial" panose="020B0604020202020204" pitchFamily="34" charset="0"/>
              </a:rPr>
              <a:t>в </a:t>
            </a:r>
            <a:r>
              <a:rPr lang="ru-RU" altLang="zh-CN" sz="2400" b="1" i="1" dirty="0" err="1">
                <a:solidFill>
                  <a:srgbClr val="FF0000"/>
                </a:solidFill>
                <a:cs typeface="Arial" panose="020B0604020202020204" pitchFamily="34" charset="0"/>
              </a:rPr>
              <a:t>медицині</a:t>
            </a:r>
            <a:r>
              <a:rPr lang="ru-RU" altLang="zh-CN" sz="2400" b="1" i="1" dirty="0">
                <a:solidFill>
                  <a:srgbClr val="FF0000"/>
                </a:solidFill>
                <a:cs typeface="Arial" panose="020B0604020202020204" pitchFamily="34" charset="0"/>
              </a:rPr>
              <a:t> та </a:t>
            </a:r>
            <a:r>
              <a:rPr lang="ru-RU" altLang="zh-CN" sz="2400" b="1" i="1" dirty="0" err="1">
                <a:solidFill>
                  <a:srgbClr val="FF0000"/>
                </a:solidFill>
                <a:cs typeface="Arial" panose="020B0604020202020204" pitchFamily="34" charset="0"/>
              </a:rPr>
              <a:t>біології</a:t>
            </a:r>
            <a:endParaRPr lang="ru-RU" altLang="zh-CN" sz="24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89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000" dirty="0"/>
              <a:t>1. Адсорбція – поняття й терміни.</a:t>
            </a:r>
            <a:endParaRPr lang="ru-RU" sz="4000" dirty="0"/>
          </a:p>
          <a:p>
            <a:pPr marL="0" indent="0">
              <a:buNone/>
            </a:pPr>
            <a:r>
              <a:rPr lang="uk-UA" sz="4000" dirty="0"/>
              <a:t>2. Адсорбція на поверхні рідина–газ та рідина–рідина. Поверхнево-активні й поверхнево-</a:t>
            </a:r>
            <a:r>
              <a:rPr lang="uk-UA" sz="4000" dirty="0" err="1"/>
              <a:t>інактивні</a:t>
            </a:r>
            <a:r>
              <a:rPr lang="uk-UA" sz="4000" dirty="0"/>
              <a:t> речовини. Рівняння </a:t>
            </a:r>
            <a:r>
              <a:rPr lang="uk-UA" sz="4000" dirty="0" err="1"/>
              <a:t>Гіббса</a:t>
            </a:r>
            <a:r>
              <a:rPr lang="uk-UA" sz="4000" dirty="0"/>
              <a:t>.</a:t>
            </a:r>
            <a:endParaRPr lang="ru-RU" sz="4000" dirty="0"/>
          </a:p>
          <a:p>
            <a:pPr marL="0" indent="0">
              <a:buNone/>
            </a:pPr>
            <a:r>
              <a:rPr lang="uk-UA" sz="4000" dirty="0"/>
              <a:t>3. Орієнтація молекул поверхнево-активних речовин (ПАР) на межі розділу фаз. Поняття про будову клітинних мембран. Емульгування жирів.</a:t>
            </a:r>
            <a:endParaRPr lang="ru-RU" sz="4000" dirty="0"/>
          </a:p>
          <a:p>
            <a:pPr marL="0" indent="0">
              <a:buNone/>
            </a:pPr>
            <a:r>
              <a:rPr lang="uk-UA" sz="4000" dirty="0"/>
              <a:t>4. Адсорбція на поверхні твердих тіл. Теорія </a:t>
            </a:r>
            <a:r>
              <a:rPr lang="uk-UA" sz="4000" dirty="0" err="1"/>
              <a:t>Ленгмюра</a:t>
            </a:r>
            <a:r>
              <a:rPr lang="uk-UA" sz="4000" dirty="0" smtClean="0"/>
              <a:t>.</a:t>
            </a:r>
          </a:p>
          <a:p>
            <a:pPr marL="0" indent="0">
              <a:buNone/>
            </a:pPr>
            <a:r>
              <a:rPr lang="uk-UA" sz="4000" dirty="0" smtClean="0"/>
              <a:t>5. </a:t>
            </a:r>
            <a:r>
              <a:rPr lang="uk-UA" sz="4000" dirty="0"/>
              <a:t>Вибірковість адсорбції. Адсорбційна </a:t>
            </a:r>
            <a:r>
              <a:rPr lang="uk-UA" sz="4000"/>
              <a:t>терапія</a:t>
            </a:r>
            <a:r>
              <a:rPr lang="uk-UA" sz="4000" smtClean="0"/>
              <a:t>.</a:t>
            </a:r>
            <a:endParaRPr lang="ru-RU" sz="400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idx="1"/>
          </p:nvPr>
        </p:nvSpPr>
        <p:spPr>
          <a:xfrm>
            <a:off x="290514" y="4932364"/>
            <a:ext cx="11901486" cy="188277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ru-RU" altLang="zh-CN" sz="19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altLang="zh-CN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Вільна поверхнева енергія </a:t>
            </a:r>
            <a:r>
              <a:rPr lang="uk-UA" altLang="zh-CN" sz="2000" b="1" i="1" dirty="0" err="1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Гіббса</a:t>
            </a:r>
            <a:r>
              <a:rPr lang="uk-UA" altLang="zh-CN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</a:t>
            </a:r>
            <a:r>
              <a:rPr lang="uk-UA" altLang="zh-CN" sz="2000" b="1" i="1" baseline="-25000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uk-UA" altLang="zh-CN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uk-UA" altLang="zh-CN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− це термодинамічна функція, яка характеризує енергію взаємодії частинок на поверхні поділу фаз з частинками кожної з контактуючих фаз. Вільна поверхнева енергія залежить від кількості частинок на поверхні поділу, тому вона прямо пропорційна площі поділу фаз </a:t>
            </a:r>
            <a:r>
              <a:rPr lang="uk-UA" altLang="zh-CN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uk-UA" altLang="zh-CN" sz="2000" b="1" i="1" dirty="0" smtClean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zh-CN" sz="19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altLang="zh-CN" sz="19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C55F575-FC60-4D1B-9923-6A490DC227BF}" type="slidenum">
              <a:rPr lang="ru-RU" altLang="ru-RU">
                <a:solidFill>
                  <a:srgbClr val="898989"/>
                </a:solidFill>
              </a:rPr>
              <a:pPr/>
              <a:t>3</a:t>
            </a:fld>
            <a:endParaRPr lang="ru-RU" altLang="ru-RU">
              <a:solidFill>
                <a:srgbClr val="898989"/>
              </a:solidFill>
            </a:endParaRPr>
          </a:p>
        </p:txBody>
      </p:sp>
      <p:graphicFrame>
        <p:nvGraphicFramePr>
          <p:cNvPr id="1026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664612"/>
              </p:ext>
            </p:extLst>
          </p:nvPr>
        </p:nvGraphicFramePr>
        <p:xfrm>
          <a:off x="5014913" y="4092576"/>
          <a:ext cx="2452687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3" imgW="558800" imgH="279400" progId="Equation.3">
                  <p:embed/>
                </p:oleObj>
              </mc:Choice>
              <mc:Fallback>
                <p:oleObj name="Формула" r:id="rId3" imgW="5588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4913" y="4092576"/>
                        <a:ext cx="2452687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5" descr="Водяные капл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968" y="1631951"/>
            <a:ext cx="5616575" cy="2460625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621" y="0"/>
            <a:ext cx="7785100" cy="630238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uk-UA" sz="28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Поверхневі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uk-UA" sz="2800" b="1" i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явища. Поверхнева енергія.</a:t>
            </a:r>
            <a:endParaRPr lang="uk-UA" sz="28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0" y="476251"/>
            <a:ext cx="121920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Процеси, що відбуваються на межі поділу фаз гетерогенних систем називаються 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поверхневими явищами</a:t>
            </a:r>
            <a:r>
              <a:rPr lang="ru-RU" altLang="ru-RU" sz="2000" b="1" i="1" dirty="0" smtClean="0">
                <a:solidFill>
                  <a:srgbClr val="750B3D"/>
                </a:solidFill>
                <a:cs typeface="Arial" panose="020B0604020202020204" pitchFamily="34" charset="0"/>
              </a:rPr>
              <a:t>.</a:t>
            </a:r>
            <a:endParaRPr lang="ru-RU" altLang="ru-RU" b="1" i="1" dirty="0"/>
          </a:p>
          <a:p>
            <a:pPr eaLnBrk="1" hangingPunct="1"/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965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495550" y="0"/>
            <a:ext cx="7785100" cy="630238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uk-UA" sz="20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Поверхневий</a:t>
            </a:r>
            <a:r>
              <a:rPr lang="ru-RU" sz="20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 натяг</a:t>
            </a:r>
          </a:p>
        </p:txBody>
      </p:sp>
      <p:sp>
        <p:nvSpPr>
          <p:cNvPr id="205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CDBEFE-FA09-4C27-88E3-609294CF6A4C}" type="slidenum">
              <a:rPr lang="ru-RU" altLang="ru-RU">
                <a:solidFill>
                  <a:srgbClr val="898989"/>
                </a:solidFill>
              </a:rPr>
              <a:pPr/>
              <a:t>4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053" name="Прямоугольник 7"/>
          <p:cNvSpPr>
            <a:spLocks noChangeArrowheads="1"/>
          </p:cNvSpPr>
          <p:nvPr/>
        </p:nvSpPr>
        <p:spPr bwMode="auto">
          <a:xfrm>
            <a:off x="3467101" y="2034215"/>
            <a:ext cx="6337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l-GR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σ - </a:t>
            </a:r>
            <a:r>
              <a:rPr lang="uk-UA" altLang="ru-RU" sz="2000" b="1" i="1" dirty="0">
                <a:solidFill>
                  <a:srgbClr val="750B3D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поверхневий натяг </a:t>
            </a:r>
            <a:endParaRPr lang="ru-RU" altLang="zh-CN" sz="2000" b="1" i="1" dirty="0">
              <a:solidFill>
                <a:srgbClr val="750B3D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S –</a:t>
            </a:r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 </a:t>
            </a:r>
            <a:r>
              <a:rPr lang="uk-UA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площа розподілу </a:t>
            </a:r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фаз</a:t>
            </a:r>
          </a:p>
          <a:p>
            <a:pPr algn="ctr" eaLnBrk="1" hangingPunct="1"/>
            <a:r>
              <a:rPr lang="en-US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G</a:t>
            </a:r>
            <a:r>
              <a:rPr lang="en-US" altLang="zh-CN" sz="2000" b="1" i="1" baseline="-25000" dirty="0">
                <a:solidFill>
                  <a:srgbClr val="750B3D"/>
                </a:solidFill>
                <a:cs typeface="Arial" panose="020B0604020202020204" pitchFamily="34" charset="0"/>
              </a:rPr>
              <a:t>S</a:t>
            </a:r>
            <a:r>
              <a:rPr lang="ru-RU" altLang="zh-CN" sz="2000" b="1" i="1" baseline="-25000" dirty="0">
                <a:solidFill>
                  <a:srgbClr val="750B3D"/>
                </a:solidFill>
                <a:cs typeface="Arial" panose="020B0604020202020204" pitchFamily="34" charset="0"/>
              </a:rPr>
              <a:t>  </a:t>
            </a:r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– </a:t>
            </a:r>
            <a:r>
              <a:rPr lang="uk-UA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вільна</a:t>
            </a:r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 </a:t>
            </a:r>
            <a:r>
              <a:rPr lang="uk-UA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поверхнева</a:t>
            </a:r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 </a:t>
            </a:r>
            <a:r>
              <a:rPr lang="uk-UA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енергія</a:t>
            </a:r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 Гиббса</a:t>
            </a:r>
            <a:endParaRPr lang="ru-RU" altLang="ru-RU" sz="2000" dirty="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54" name="Прямоугольник 9"/>
          <p:cNvSpPr>
            <a:spLocks noChangeArrowheads="1"/>
          </p:cNvSpPr>
          <p:nvPr/>
        </p:nvSpPr>
        <p:spPr bwMode="auto">
          <a:xfrm>
            <a:off x="0" y="476251"/>
            <a:ext cx="1219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ru-RU" b="1" i="1" dirty="0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Поверхневий натяг (σ)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— це робота, яку потрібно витратити для утворення одиниці поверхні (</a:t>
            </a:r>
            <a:r>
              <a:rPr lang="uk-UA" altLang="ru-RU" sz="2000" b="1" dirty="0" err="1">
                <a:solidFill>
                  <a:srgbClr val="002060"/>
                </a:solidFill>
                <a:cs typeface="Arial" panose="020B0604020202020204" pitchFamily="34" charset="0"/>
              </a:rPr>
              <a:t>кДж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/м</a:t>
            </a:r>
            <a:r>
              <a:rPr lang="uk-UA" altLang="ru-RU" sz="2000" b="1" baseline="30000" dirty="0">
                <a:solidFill>
                  <a:srgbClr val="002060"/>
                </a:solidFill>
                <a:cs typeface="Arial" panose="020B0604020202020204" pitchFamily="34" charset="0"/>
              </a:rPr>
              <a:t>2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 або Н/м). </a:t>
            </a:r>
            <a:endParaRPr lang="uk-UA" altLang="ru-RU" sz="2000" dirty="0"/>
          </a:p>
        </p:txBody>
      </p:sp>
      <p:graphicFrame>
        <p:nvGraphicFramePr>
          <p:cNvPr id="2050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361631"/>
              </p:ext>
            </p:extLst>
          </p:nvPr>
        </p:nvGraphicFramePr>
        <p:xfrm>
          <a:off x="863601" y="1711951"/>
          <a:ext cx="1738312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3" imgW="520474" imgH="444307" progId="Equation.3">
                  <p:embed/>
                </p:oleObj>
              </mc:Choice>
              <mc:Fallback>
                <p:oleObj name="Формула" r:id="rId3" imgW="520474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1" y="1711951"/>
                        <a:ext cx="1738312" cy="1474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Прямоугольник 7"/>
          <p:cNvSpPr>
            <a:spLocks noChangeArrowheads="1"/>
          </p:cNvSpPr>
          <p:nvPr/>
        </p:nvSpPr>
        <p:spPr bwMode="auto">
          <a:xfrm>
            <a:off x="1316037" y="3715826"/>
            <a:ext cx="10144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ru-RU" sz="2000" b="1" i="1" dirty="0">
                <a:solidFill>
                  <a:srgbClr val="800000"/>
                </a:solidFill>
                <a:sym typeface="Symbol" panose="05050102010706020507" pitchFamily="18" charset="2"/>
              </a:rPr>
              <a:t></a:t>
            </a:r>
            <a:r>
              <a:rPr lang="ru-RU" altLang="ru-RU" sz="2000" i="1" dirty="0">
                <a:solidFill>
                  <a:srgbClr val="800000"/>
                </a:solidFill>
                <a:sym typeface="Symbol" panose="05050102010706020507" pitchFamily="18" charset="2"/>
              </a:rPr>
              <a:t> </a:t>
            </a:r>
            <a:r>
              <a:rPr lang="ru-RU" altLang="ru-RU" i="1" dirty="0"/>
              <a:t>- </a:t>
            </a:r>
            <a:r>
              <a:rPr lang="uk-UA" altLang="ru-RU" b="1" dirty="0" err="1">
                <a:solidFill>
                  <a:srgbClr val="002060"/>
                </a:solidFill>
                <a:cs typeface="Arial" panose="020B0604020202020204" pitchFamily="34" charset="0"/>
              </a:rPr>
              <a:t>поверхневи</a:t>
            </a:r>
            <a:r>
              <a:rPr lang="ru-RU" altLang="ru-RU" b="1" dirty="0">
                <a:solidFill>
                  <a:srgbClr val="002060"/>
                </a:solidFill>
                <a:cs typeface="Arial" panose="020B0604020202020204" pitchFamily="34" charset="0"/>
              </a:rPr>
              <a:t>й натяг, (Н/м), </a:t>
            </a:r>
            <a:r>
              <a:rPr lang="ru-RU" altLang="ru-RU" b="1" dirty="0" err="1">
                <a:solidFill>
                  <a:srgbClr val="002060"/>
                </a:solidFill>
                <a:cs typeface="Arial" panose="020B0604020202020204" pitchFamily="34" charset="0"/>
              </a:rPr>
              <a:t>або</a:t>
            </a:r>
            <a:r>
              <a:rPr lang="ru-RU" altLang="ru-RU" b="1" dirty="0">
                <a:solidFill>
                  <a:srgbClr val="002060"/>
                </a:solidFill>
                <a:cs typeface="Arial" panose="020B0604020202020204" pitchFamily="34" charset="0"/>
              </a:rPr>
              <a:t>  (Дж/м2), </a:t>
            </a:r>
            <a:r>
              <a:rPr lang="ru-RU" altLang="ru-RU" b="1" u="sng" dirty="0" err="1"/>
              <a:t>визначається</a:t>
            </a:r>
            <a:r>
              <a:rPr lang="ru-RU" altLang="ru-RU" b="1" u="sng" dirty="0"/>
              <a:t> </a:t>
            </a:r>
            <a:r>
              <a:rPr lang="ru-RU" altLang="ru-RU" b="1" u="sng" dirty="0" err="1"/>
              <a:t>експериментально</a:t>
            </a:r>
            <a:r>
              <a:rPr lang="ru-RU" altLang="ru-RU" b="1" u="sng" dirty="0"/>
              <a:t>!</a:t>
            </a:r>
            <a:endParaRPr lang="ru-RU" altLang="ru-RU" b="1" u="sng" dirty="0">
              <a:solidFill>
                <a:srgbClr val="0000CC"/>
              </a:solidFill>
            </a:endParaRPr>
          </a:p>
        </p:txBody>
      </p:sp>
      <p:sp>
        <p:nvSpPr>
          <p:cNvPr id="2056" name="Прямоугольник 8"/>
          <p:cNvSpPr>
            <a:spLocks noChangeArrowheads="1"/>
          </p:cNvSpPr>
          <p:nvPr/>
        </p:nvSpPr>
        <p:spPr bwMode="auto">
          <a:xfrm>
            <a:off x="1" y="4508501"/>
            <a:ext cx="12192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002060"/>
                </a:solidFill>
                <a:cs typeface="Arial" panose="020B0604020202020204" pitchFamily="34" charset="0"/>
              </a:rPr>
              <a:t>		</a:t>
            </a:r>
            <a:r>
              <a:rPr lang="uk-UA" altLang="ru-RU" b="1" dirty="0">
                <a:solidFill>
                  <a:srgbClr val="002060"/>
                </a:solidFill>
                <a:cs typeface="Arial" panose="020B0604020202020204" pitchFamily="34" charset="0"/>
              </a:rPr>
              <a:t>Для чистих рідин залежить від природи (полярність і здатність до утворення водневих </a:t>
            </a:r>
            <a:r>
              <a:rPr lang="uk-UA" altLang="ru-RU" b="1" dirty="0" err="1">
                <a:solidFill>
                  <a:srgbClr val="002060"/>
                </a:solidFill>
                <a:cs typeface="Arial" panose="020B0604020202020204" pitchFamily="34" charset="0"/>
              </a:rPr>
              <a:t>зв'язків</a:t>
            </a:r>
            <a:r>
              <a:rPr lang="uk-UA" altLang="ru-RU" b="1" dirty="0">
                <a:solidFill>
                  <a:srgbClr val="002060"/>
                </a:solidFill>
                <a:cs typeface="Arial" panose="020B0604020202020204" pitchFamily="34" charset="0"/>
              </a:rPr>
              <a:t>) і температури (при температурі кипіння рідини </a:t>
            </a:r>
            <a:r>
              <a:rPr lang="en-US" altLang="ru-RU" b="1" dirty="0">
                <a:solidFill>
                  <a:srgbClr val="00206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</a:t>
            </a:r>
            <a:r>
              <a:rPr lang="ru-RU" altLang="ru-RU" b="1" dirty="0">
                <a:solidFill>
                  <a:srgbClr val="002060"/>
                </a:solidFill>
                <a:cs typeface="Arial" panose="020B0604020202020204" pitchFamily="34" charset="0"/>
              </a:rPr>
              <a:t> = 0):</a:t>
            </a:r>
          </a:p>
          <a:p>
            <a:pPr eaLnBrk="1" hangingPunct="1"/>
            <a:r>
              <a:rPr lang="en-US" altLang="ru-RU" i="1" dirty="0">
                <a:solidFill>
                  <a:srgbClr val="0000CC"/>
                </a:solidFill>
              </a:rPr>
              <a:t>	</a:t>
            </a:r>
            <a:r>
              <a:rPr lang="ru-RU" altLang="ru-RU" i="1" dirty="0">
                <a:solidFill>
                  <a:srgbClr val="0000CC"/>
                </a:solidFill>
              </a:rPr>
              <a:t>  </a:t>
            </a:r>
            <a:r>
              <a:rPr lang="ru-RU" altLang="ru-RU" dirty="0">
                <a:solidFill>
                  <a:srgbClr val="0000CC"/>
                </a:solidFill>
              </a:rPr>
              <a:t>вода –     0,0728 кДж/м</a:t>
            </a:r>
            <a:r>
              <a:rPr lang="ru-RU" altLang="ru-RU" baseline="30000" dirty="0">
                <a:solidFill>
                  <a:srgbClr val="0000CC"/>
                </a:solidFill>
              </a:rPr>
              <a:t>2</a:t>
            </a:r>
            <a:r>
              <a:rPr lang="ru-RU" altLang="ru-RU" dirty="0">
                <a:solidFill>
                  <a:srgbClr val="0000CC"/>
                </a:solidFill>
              </a:rPr>
              <a:t>;  </a:t>
            </a:r>
            <a:r>
              <a:rPr lang="en-US" altLang="ru-RU" dirty="0">
                <a:solidFill>
                  <a:srgbClr val="0000CC"/>
                </a:solidFill>
              </a:rPr>
              <a:t>                  </a:t>
            </a:r>
            <a:r>
              <a:rPr lang="ru-RU" altLang="ru-RU" dirty="0">
                <a:solidFill>
                  <a:srgbClr val="0000CC"/>
                </a:solidFill>
              </a:rPr>
              <a:t>плазма </a:t>
            </a:r>
            <a:r>
              <a:rPr lang="uk-UA" altLang="ru-RU" dirty="0">
                <a:solidFill>
                  <a:srgbClr val="0000CC"/>
                </a:solidFill>
              </a:rPr>
              <a:t>крові</a:t>
            </a:r>
            <a:r>
              <a:rPr lang="ru-RU" altLang="ru-RU" dirty="0">
                <a:solidFill>
                  <a:srgbClr val="0000CC"/>
                </a:solidFill>
              </a:rPr>
              <a:t> – 0,0454 кДж/м</a:t>
            </a:r>
            <a:r>
              <a:rPr lang="ru-RU" altLang="ru-RU" baseline="30000" dirty="0">
                <a:solidFill>
                  <a:srgbClr val="0000CC"/>
                </a:solidFill>
              </a:rPr>
              <a:t>2</a:t>
            </a:r>
            <a:r>
              <a:rPr lang="ru-RU" altLang="ru-RU" dirty="0">
                <a:solidFill>
                  <a:srgbClr val="0000CC"/>
                </a:solidFill>
              </a:rPr>
              <a:t>;       </a:t>
            </a:r>
            <a:endParaRPr lang="en-US" altLang="ru-RU" dirty="0">
              <a:solidFill>
                <a:srgbClr val="0000CC"/>
              </a:solidFill>
            </a:endParaRPr>
          </a:p>
          <a:p>
            <a:pPr eaLnBrk="1" hangingPunct="1"/>
            <a:r>
              <a:rPr lang="ru-RU" altLang="ru-RU" dirty="0">
                <a:solidFill>
                  <a:srgbClr val="0000CC"/>
                </a:solidFill>
              </a:rPr>
              <a:t>       СН</a:t>
            </a:r>
            <a:r>
              <a:rPr lang="ru-RU" altLang="ru-RU" baseline="-25000" dirty="0">
                <a:solidFill>
                  <a:srgbClr val="0000CC"/>
                </a:solidFill>
              </a:rPr>
              <a:t>3</a:t>
            </a:r>
            <a:r>
              <a:rPr lang="ru-RU" altLang="ru-RU" dirty="0">
                <a:solidFill>
                  <a:srgbClr val="0000CC"/>
                </a:solidFill>
              </a:rPr>
              <a:t>СООН –   0,0276 кДж/м</a:t>
            </a:r>
            <a:r>
              <a:rPr lang="ru-RU" altLang="ru-RU" baseline="30000" dirty="0">
                <a:solidFill>
                  <a:srgbClr val="0000CC"/>
                </a:solidFill>
              </a:rPr>
              <a:t>2</a:t>
            </a:r>
            <a:r>
              <a:rPr lang="ru-RU" altLang="ru-RU" dirty="0">
                <a:solidFill>
                  <a:srgbClr val="0000CC"/>
                </a:solidFill>
              </a:rPr>
              <a:t>;             </a:t>
            </a:r>
            <a:r>
              <a:rPr lang="uk-UA" altLang="ru-RU" dirty="0">
                <a:solidFill>
                  <a:srgbClr val="0000CC"/>
                </a:solidFill>
              </a:rPr>
              <a:t>гліцерин</a:t>
            </a:r>
            <a:r>
              <a:rPr lang="ru-RU" altLang="ru-RU" dirty="0">
                <a:solidFill>
                  <a:srgbClr val="0000CC"/>
                </a:solidFill>
              </a:rPr>
              <a:t> –   0,0647 кДж/м</a:t>
            </a:r>
            <a:r>
              <a:rPr lang="ru-RU" altLang="ru-RU" baseline="30000" dirty="0">
                <a:solidFill>
                  <a:srgbClr val="0000CC"/>
                </a:solidFill>
              </a:rPr>
              <a:t>2</a:t>
            </a:r>
            <a:r>
              <a:rPr lang="ru-RU" altLang="ru-RU" dirty="0">
                <a:solidFill>
                  <a:srgbClr val="0000CC"/>
                </a:solidFill>
              </a:rPr>
              <a:t>;</a:t>
            </a:r>
          </a:p>
          <a:p>
            <a:pPr eaLnBrk="1" hangingPunct="1"/>
            <a:r>
              <a:rPr lang="ru-RU" altLang="ru-RU" dirty="0">
                <a:solidFill>
                  <a:srgbClr val="0000CC"/>
                </a:solidFill>
              </a:rPr>
              <a:t>     </a:t>
            </a:r>
            <a:r>
              <a:rPr lang="en-US" altLang="ru-RU" dirty="0">
                <a:solidFill>
                  <a:srgbClr val="0000CC"/>
                </a:solidFill>
              </a:rPr>
              <a:t>  </a:t>
            </a:r>
            <a:r>
              <a:rPr lang="ru-RU" altLang="ru-RU" dirty="0">
                <a:solidFill>
                  <a:srgbClr val="0000CC"/>
                </a:solidFill>
              </a:rPr>
              <a:t> </a:t>
            </a:r>
            <a:r>
              <a:rPr lang="uk-UA" altLang="ru-RU" dirty="0">
                <a:solidFill>
                  <a:srgbClr val="0000CC"/>
                </a:solidFill>
              </a:rPr>
              <a:t>етанол</a:t>
            </a:r>
            <a:r>
              <a:rPr lang="ru-RU" altLang="ru-RU" dirty="0">
                <a:solidFill>
                  <a:srgbClr val="0000CC"/>
                </a:solidFill>
              </a:rPr>
              <a:t> –    0,0223 кДж/м</a:t>
            </a:r>
            <a:r>
              <a:rPr lang="ru-RU" altLang="ru-RU" baseline="30000" dirty="0">
                <a:solidFill>
                  <a:srgbClr val="0000CC"/>
                </a:solidFill>
              </a:rPr>
              <a:t>2</a:t>
            </a:r>
            <a:r>
              <a:rPr lang="ru-RU" altLang="ru-RU" dirty="0">
                <a:solidFill>
                  <a:srgbClr val="0000CC"/>
                </a:solidFill>
              </a:rPr>
              <a:t>;       </a:t>
            </a:r>
            <a:r>
              <a:rPr lang="en-US" altLang="ru-RU" dirty="0">
                <a:solidFill>
                  <a:srgbClr val="0000CC"/>
                </a:solidFill>
              </a:rPr>
              <a:t>         </a:t>
            </a:r>
            <a:r>
              <a:rPr lang="ru-RU" altLang="ru-RU" dirty="0">
                <a:solidFill>
                  <a:srgbClr val="0000CC"/>
                </a:solidFill>
              </a:rPr>
              <a:t> </a:t>
            </a:r>
            <a:r>
              <a:rPr lang="uk-UA" altLang="ru-RU" dirty="0">
                <a:solidFill>
                  <a:srgbClr val="0000CC"/>
                </a:solidFill>
              </a:rPr>
              <a:t>оливкове</a:t>
            </a:r>
            <a:r>
              <a:rPr lang="ru-RU" altLang="ru-RU" dirty="0">
                <a:solidFill>
                  <a:srgbClr val="0000CC"/>
                </a:solidFill>
              </a:rPr>
              <a:t> масло – 0,0330 кДж/м</a:t>
            </a:r>
            <a:r>
              <a:rPr lang="ru-RU" altLang="ru-RU" baseline="30000" dirty="0">
                <a:solidFill>
                  <a:srgbClr val="0000CC"/>
                </a:solidFill>
              </a:rPr>
              <a:t>2</a:t>
            </a:r>
            <a:r>
              <a:rPr lang="ru-RU" altLang="ru-RU" dirty="0">
                <a:solidFill>
                  <a:srgbClr val="0000CC"/>
                </a:solidFill>
              </a:rPr>
              <a:t>.</a:t>
            </a:r>
          </a:p>
          <a:p>
            <a:pPr eaLnBrk="1" hangingPunct="1"/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35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-4761"/>
            <a:ext cx="12192000" cy="962027"/>
          </a:xfrm>
        </p:spPr>
        <p:txBody>
          <a:bodyPr/>
          <a:lstStyle/>
          <a:p>
            <a:pPr>
              <a:defRPr/>
            </a:pPr>
            <a:r>
              <a:rPr lang="uk-UA" sz="20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Залежність поверхневого натягу водних розчинів різних речовин від їх природи і концентрації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0" y="943771"/>
            <a:ext cx="12192000" cy="2399504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uk-UA" altLang="ru-RU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Поверхнево-</a:t>
            </a:r>
            <a:r>
              <a:rPr lang="uk-UA" altLang="ru-RU" sz="2000" b="1" i="1" dirty="0" err="1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інактивні</a:t>
            </a:r>
            <a:r>
              <a:rPr lang="uk-UA" altLang="ru-RU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речовини (ПІР)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речовини, які збільшують поверхневий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натяг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рідин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l-GR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розчину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l-GR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розчинника</a:t>
            </a:r>
            <a:r>
              <a:rPr lang="en-US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altLang="ru-RU" sz="2000" b="1" dirty="0">
              <a:solidFill>
                <a:srgbClr val="750B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ct val="0"/>
              </a:spcBef>
              <a:buNone/>
            </a:pPr>
            <a:r>
              <a:rPr lang="en-US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відношенню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 води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 неорганічні кислоти, солі, основи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гліцерин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altLang="ru-RU" sz="2000" b="1" i="1" dirty="0" err="1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Поверхнево-неактивні</a:t>
            </a:r>
            <a:r>
              <a:rPr lang="ru-RU" altLang="ru-RU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речовини</a:t>
            </a:r>
            <a:r>
              <a:rPr lang="ru-RU" altLang="ru-RU" sz="20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(ПНР)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речовини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не змінюють поверхневий натяг рідин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alt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l-GR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розчину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l-GR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розчинника</a:t>
            </a:r>
            <a:r>
              <a:rPr lang="ru-RU" altLang="ru-RU" sz="2000" b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(по </a:t>
            </a:r>
            <a:r>
              <a:rPr lang="uk-UA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відношенню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води </a:t>
            </a:r>
            <a:r>
              <a:rPr lang="uk-UA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сахароза) </a:t>
            </a:r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A91A1D2-F699-4720-A971-0862AFB7B324}" type="slidenum">
              <a:rPr lang="en-US" altLang="ru-RU">
                <a:solidFill>
                  <a:srgbClr val="424456"/>
                </a:solidFill>
              </a:rPr>
              <a:pPr/>
              <a:t>5</a:t>
            </a:fld>
            <a:endParaRPr lang="en-US" altLang="ru-RU">
              <a:solidFill>
                <a:srgbClr val="424456"/>
              </a:solidFill>
            </a:endParaRPr>
          </a:p>
        </p:txBody>
      </p:sp>
      <p:pic>
        <p:nvPicPr>
          <p:cNvPr id="12293" name="Рисунок 4" descr="http://www.himfak.com/images/3/img1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426" y="2990081"/>
            <a:ext cx="3998911" cy="3731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0" y="3508376"/>
            <a:ext cx="753586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Поверхнево-активні речовини (ПАР)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– речовини, які зменшують поверхневий натяг рідин:</a:t>
            </a:r>
          </a:p>
          <a:p>
            <a:pPr algn="ctr" eaLnBrk="1" hangingPunct="1"/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σ розчину &lt; σ розчинника</a:t>
            </a:r>
          </a:p>
          <a:p>
            <a:pPr algn="just" eaLnBrk="1" hangingPunct="1"/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 (по відношенню до води це жирні кислоти, мила, жири, білки)</a:t>
            </a:r>
          </a:p>
        </p:txBody>
      </p:sp>
    </p:spTree>
    <p:extLst>
      <p:ext uri="{BB962C8B-B14F-4D97-AF65-F5344CB8AC3E}">
        <p14:creationId xmlns:p14="http://schemas.microsoft.com/office/powerpoint/2010/main" val="637255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0" y="692150"/>
            <a:ext cx="121920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200" b="1" i="1" dirty="0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Поверхнево-активні речовини (ПАР)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- це речовини </a:t>
            </a:r>
            <a:r>
              <a:rPr lang="uk-UA" altLang="ru-RU" sz="2000" b="1" dirty="0" err="1">
                <a:solidFill>
                  <a:srgbClr val="002060"/>
                </a:solidFill>
                <a:cs typeface="Arial" panose="020B0604020202020204" pitchFamily="34" charset="0"/>
              </a:rPr>
              <a:t>дифільного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 характеру, відмінною рисою будови яких є наявність у молекул 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гідрофільної «голови» та гідрофобного «хвоста</a:t>
            </a:r>
            <a:r>
              <a:rPr lang="ru-RU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»</a:t>
            </a:r>
            <a:endParaRPr lang="en-US" altLang="ru-RU" sz="20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en-US" altLang="ru-RU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en-US" altLang="ru-RU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uk-UA" altLang="ru-RU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en-US" altLang="ru-RU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ru-RU" altLang="ru-RU" b="1" i="1" dirty="0">
              <a:solidFill>
                <a:srgbClr val="750B3D"/>
              </a:solidFill>
              <a:cs typeface="Arial" panose="020B0604020202020204" pitchFamily="34" charset="0"/>
            </a:endParaRPr>
          </a:p>
          <a:p>
            <a:pPr algn="just" eaLnBrk="1" hangingPunct="1"/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а – полярна частина молекули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, яка забезпечує її схильність до асоціації, наприклад, -OH, -COOH, -SO</a:t>
            </a:r>
            <a:r>
              <a:rPr lang="uk-UA" altLang="ru-RU" sz="2000" b="1" baseline="-25000" dirty="0">
                <a:solidFill>
                  <a:srgbClr val="002060"/>
                </a:solidFill>
                <a:cs typeface="Arial" panose="020B0604020202020204" pitchFamily="34" charset="0"/>
              </a:rPr>
              <a:t>3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H, -NH</a:t>
            </a:r>
            <a:r>
              <a:rPr lang="uk-UA" altLang="ru-RU" sz="2000" b="1" baseline="-25000" dirty="0">
                <a:solidFill>
                  <a:srgbClr val="002060"/>
                </a:solidFill>
                <a:cs typeface="Arial" panose="020B0604020202020204" pitchFamily="34" charset="0"/>
              </a:rPr>
              <a:t>2</a:t>
            </a:r>
          </a:p>
          <a:p>
            <a:pPr algn="just" eaLnBrk="1" hangingPunct="1"/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б – неполярна частина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, як правило, аліфатичний ланцюг, іноді включає і ароматичну групу.</a:t>
            </a:r>
          </a:p>
          <a:p>
            <a:pPr algn="just"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</a:p>
          <a:p>
            <a:pPr algn="just" eaLnBrk="1" hangingPunct="1"/>
            <a:endParaRPr lang="ru-RU" altLang="ru-RU" sz="24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ru-RU" altLang="ru-RU" sz="20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31950" y="0"/>
            <a:ext cx="9144000" cy="414338"/>
          </a:xfrm>
        </p:spPr>
        <p:txBody>
          <a:bodyPr/>
          <a:lstStyle/>
          <a:p>
            <a:pPr algn="ctr">
              <a:defRPr/>
            </a:pPr>
            <a:r>
              <a:rPr lang="uk-UA" sz="2000" b="1" i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Поверхнево-активні речовини </a:t>
            </a:r>
            <a:r>
              <a:rPr lang="ru-RU" sz="2000" b="1" i="1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(ПАР)</a:t>
            </a:r>
            <a:endParaRPr lang="ru-RU" sz="20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262" y="1340236"/>
            <a:ext cx="2711450" cy="117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1460499"/>
            <a:ext cx="2979737" cy="120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959996"/>
            <a:ext cx="11577636" cy="164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Прямоугольник 1"/>
          <p:cNvSpPr>
            <a:spLocks noChangeArrowheads="1"/>
          </p:cNvSpPr>
          <p:nvPr/>
        </p:nvSpPr>
        <p:spPr bwMode="auto">
          <a:xfrm>
            <a:off x="107950" y="4402296"/>
            <a:ext cx="121919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На межі розподілу розчин-повітря з молекул ПАР утворюється 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«частокіл </a:t>
            </a:r>
            <a:r>
              <a:rPr lang="uk-UA" altLang="ru-RU" sz="20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Ленгмюра</a:t>
            </a:r>
            <a:r>
              <a:rPr lang="uk-UA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58727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0" y="458530"/>
            <a:ext cx="1203483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Адсорбція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 — поверхневе поглинання, при якому поглинається речовина, яка не поширюється вглиб поглинаючого тіла, а лише концентрується на його поверхні.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Абсорбція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 — об'ємне поглинання, при якому процес поглинання газу або рідини, починаючись з поверхні тіла, а потім поширюється по всьому його об'єму.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Сорбція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 — це  явище  поглинання однієї  сполуки  іншою.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Десорбція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 — процес зворотний адсорбції</a:t>
            </a:r>
            <a:r>
              <a:rPr lang="ru-RU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endParaRPr lang="ru-RU" altLang="ru-RU" sz="24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ru-RU" altLang="ru-RU" sz="24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endParaRPr lang="ru-RU" altLang="ru-RU" sz="24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r>
              <a:rPr lang="ru-RU" altLang="ru-RU" sz="2800" b="1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</a:p>
          <a:p>
            <a:pPr algn="just" eaLnBrk="1" hangingPunct="1"/>
            <a:endParaRPr lang="ru-RU" altLang="ru-RU" sz="28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95438" y="-133351"/>
            <a:ext cx="9144000" cy="779463"/>
          </a:xfrm>
        </p:spPr>
        <p:txBody>
          <a:bodyPr/>
          <a:lstStyle/>
          <a:p>
            <a:pPr algn="ctr">
              <a:defRPr/>
            </a:pPr>
            <a:r>
              <a:rPr lang="uk-UA" sz="2000" b="1" i="1" dirty="0" err="1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Адсорбці</a:t>
            </a:r>
            <a:r>
              <a:rPr lang="ru-RU" sz="20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я</a:t>
            </a:r>
          </a:p>
        </p:txBody>
      </p:sp>
      <p:sp>
        <p:nvSpPr>
          <p:cNvPr id="17412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2EE14EB-EAB2-4E92-9CD8-FCA6FBEA06AC}" type="slidenum">
              <a:rPr lang="ru-RU" altLang="ru-RU">
                <a:solidFill>
                  <a:srgbClr val="898989"/>
                </a:solidFill>
              </a:rPr>
              <a:pPr/>
              <a:t>7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97"/>
          <a:stretch>
            <a:fillRect/>
          </a:stretch>
        </p:blipFill>
        <p:spPr bwMode="auto">
          <a:xfrm>
            <a:off x="3525837" y="3622674"/>
            <a:ext cx="5283202" cy="17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Прямоугольник 9"/>
          <p:cNvSpPr>
            <a:spLocks noChangeArrowheads="1"/>
          </p:cNvSpPr>
          <p:nvPr/>
        </p:nvSpPr>
        <p:spPr bwMode="auto">
          <a:xfrm>
            <a:off x="114300" y="5521146"/>
            <a:ext cx="115014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Сорбент (адсорбент, абсорбент) </a:t>
            </a:r>
            <a:r>
              <a:rPr lang="ru-RU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– 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поглинаюча речовина</a:t>
            </a:r>
            <a:endParaRPr lang="ru-RU" altLang="ru-RU" sz="24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r>
              <a:rPr lang="uk-UA" altLang="ru-RU" sz="24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Сорбат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 (</a:t>
            </a:r>
            <a:r>
              <a:rPr lang="uk-UA" altLang="ru-RU" sz="24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адсорбат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, </a:t>
            </a:r>
            <a:r>
              <a:rPr lang="ru-RU" altLang="ru-RU" sz="24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абсорбат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) </a:t>
            </a:r>
            <a:r>
              <a:rPr lang="ru-RU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– 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речовина</a:t>
            </a:r>
            <a:r>
              <a:rPr lang="ru-RU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, яка 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поглинається</a:t>
            </a:r>
          </a:p>
          <a:p>
            <a:pPr algn="just" eaLnBrk="1" hangingPunct="1"/>
            <a:r>
              <a:rPr lang="ru-RU" altLang="ru-RU" sz="24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Сорбтив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 (</a:t>
            </a:r>
            <a:r>
              <a:rPr lang="ru-RU" altLang="ru-RU" sz="24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адсорбтив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, </a:t>
            </a:r>
            <a:r>
              <a:rPr lang="ru-RU" altLang="ru-RU" sz="24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абсорбтив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) </a:t>
            </a:r>
            <a:r>
              <a:rPr lang="ru-RU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– 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речовина</a:t>
            </a:r>
            <a:r>
              <a:rPr lang="ru-RU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, яка 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поглинає</a:t>
            </a:r>
          </a:p>
        </p:txBody>
      </p:sp>
    </p:spTree>
    <p:extLst>
      <p:ext uri="{BB962C8B-B14F-4D97-AF65-F5344CB8AC3E}">
        <p14:creationId xmlns:p14="http://schemas.microsoft.com/office/powerpoint/2010/main" val="304234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3BEF77-3302-4AC2-A528-DA7F6F90FEFA}" type="slidenum">
              <a:rPr lang="en-US" altLang="ru-RU">
                <a:solidFill>
                  <a:srgbClr val="424456"/>
                </a:solidFill>
              </a:rPr>
              <a:pPr/>
              <a:t>8</a:t>
            </a:fld>
            <a:endParaRPr lang="en-US" altLang="ru-RU">
              <a:solidFill>
                <a:srgbClr val="424456"/>
              </a:solidFill>
            </a:endParaRPr>
          </a:p>
        </p:txBody>
      </p:sp>
      <p:sp>
        <p:nvSpPr>
          <p:cNvPr id="15363" name="Заголовок 1"/>
          <p:cNvSpPr txBox="1">
            <a:spLocks/>
          </p:cNvSpPr>
          <p:nvPr/>
        </p:nvSpPr>
        <p:spPr bwMode="auto">
          <a:xfrm>
            <a:off x="1565275" y="-171450"/>
            <a:ext cx="9144000" cy="70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 i="1" dirty="0">
                <a:solidFill>
                  <a:srgbClr val="FF0000"/>
                </a:solidFill>
                <a:cs typeface="Arial" panose="020B0604020202020204" pitchFamily="34" charset="0"/>
              </a:rPr>
              <a:t>Адсорбція на поверхні рідини</a:t>
            </a:r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0" y="765175"/>
            <a:ext cx="1219199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ru-RU" b="1" i="1" dirty="0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r>
              <a:rPr lang="ru-RU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Правило </a:t>
            </a:r>
            <a:r>
              <a:rPr lang="ru-RU" altLang="ru-RU" sz="20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Дюкло-Траубе</a:t>
            </a:r>
            <a:r>
              <a:rPr lang="ru-RU" altLang="ru-RU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:</a:t>
            </a:r>
            <a:r>
              <a:rPr lang="en-US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uk-UA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поверхнева активність </a:t>
            </a:r>
            <a:r>
              <a:rPr lang="uk-UA" altLang="ru-RU" sz="2000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дифілільних</a:t>
            </a:r>
            <a:r>
              <a:rPr lang="uk-UA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ru-RU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молекул </a:t>
            </a:r>
            <a:r>
              <a:rPr lang="uk-UA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залежить від довжини вуглеводневого радикалу та збільшення вуглеводного ланцюга на одну групу СН</a:t>
            </a:r>
            <a:r>
              <a:rPr lang="uk-UA" altLang="ru-RU" sz="2000" b="1" i="1" baseline="-25000" dirty="0">
                <a:solidFill>
                  <a:srgbClr val="002060"/>
                </a:solidFill>
                <a:cs typeface="Arial" panose="020B0604020202020204" pitchFamily="34" charset="0"/>
              </a:rPr>
              <a:t>2</a:t>
            </a:r>
            <a:r>
              <a:rPr lang="uk-UA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 збільшує її </a:t>
            </a:r>
            <a:r>
              <a:rPr lang="ru-RU" altLang="ru-RU" sz="2000" b="1" i="1" dirty="0">
                <a:solidFill>
                  <a:srgbClr val="002060"/>
                </a:solidFill>
                <a:cs typeface="Arial" panose="020B0604020202020204" pitchFamily="34" charset="0"/>
              </a:rPr>
              <a:t>в 3-3,5 раза</a:t>
            </a:r>
            <a:r>
              <a:rPr lang="ru-RU" altLang="ru-RU" sz="2000" i="1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25"/>
          <a:stretch>
            <a:fillRect/>
          </a:stretch>
        </p:blipFill>
        <p:spPr bwMode="auto">
          <a:xfrm>
            <a:off x="3143251" y="3068638"/>
            <a:ext cx="5635625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0800000">
            <a:off x="2119137" y="2242502"/>
            <a:ext cx="8590137" cy="4507600"/>
          </a:xfr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74458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9C1ED09-31C0-455C-BD13-281F57C45961}" type="slidenum">
              <a:rPr lang="en-US" altLang="ru-RU">
                <a:solidFill>
                  <a:srgbClr val="424456"/>
                </a:solidFill>
              </a:rPr>
              <a:pPr/>
              <a:t>9</a:t>
            </a:fld>
            <a:endParaRPr lang="en-US" altLang="ru-RU">
              <a:solidFill>
                <a:srgbClr val="424456"/>
              </a:solidFill>
            </a:endParaRPr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1" y="878902"/>
            <a:ext cx="1219199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ru-RU" sz="24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Здатність 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речовини знижувати поверхневий натяг на межі розподілу фаз в результаті адсорбції називається </a:t>
            </a:r>
            <a:r>
              <a:rPr lang="uk-UA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поверхневою активністю</a:t>
            </a:r>
            <a:r>
              <a:rPr lang="ru-RU" altLang="ru-RU" sz="2400" b="1" i="1" dirty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endParaRPr lang="ru-RU" altLang="ru-RU" sz="2400" i="1" dirty="0">
              <a:solidFill>
                <a:srgbClr val="000000"/>
              </a:solidFill>
            </a:endParaRPr>
          </a:p>
          <a:p>
            <a:pPr eaLnBrk="1" hangingPunct="1"/>
            <a:r>
              <a:rPr lang="ru-RU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  <a:r>
              <a:rPr lang="uk-UA" altLang="ru-RU" sz="2400" dirty="0"/>
              <a:t> 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Поверхнева активність речовини пропорційна її адсорбції в поверхневому шарі; ця залежність виражається </a:t>
            </a:r>
            <a:r>
              <a:rPr lang="uk-UA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адсорбційним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 </a:t>
            </a:r>
            <a:r>
              <a:rPr lang="uk-UA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рівнянням</a:t>
            </a:r>
            <a:r>
              <a:rPr lang="ru-RU" altLang="ru-RU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 Гиббса</a:t>
            </a:r>
            <a:r>
              <a:rPr lang="ru-RU" altLang="ru-RU" sz="2400" dirty="0">
                <a:solidFill>
                  <a:srgbClr val="000000"/>
                </a:solidFill>
              </a:rPr>
              <a:t>: </a:t>
            </a:r>
          </a:p>
        </p:txBody>
      </p:sp>
      <p:graphicFrame>
        <p:nvGraphicFramePr>
          <p:cNvPr id="3074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833915"/>
              </p:ext>
            </p:extLst>
          </p:nvPr>
        </p:nvGraphicFramePr>
        <p:xfrm>
          <a:off x="3014661" y="2590470"/>
          <a:ext cx="5757481" cy="1410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2222500" imgH="546100" progId="Equation.3">
                  <p:embed/>
                </p:oleObj>
              </mc:Choice>
              <mc:Fallback>
                <p:oleObj name="Equation" r:id="rId3" imgW="22225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661" y="2590470"/>
                        <a:ext cx="5757481" cy="14100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209548" y="4000500"/>
            <a:ext cx="82804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Де Г 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– </a:t>
            </a:r>
            <a:r>
              <a:rPr lang="ru-RU" altLang="ru-RU" sz="2000" b="1" dirty="0" err="1">
                <a:solidFill>
                  <a:srgbClr val="002060"/>
                </a:solidFill>
                <a:cs typeface="Arial" panose="020B0604020202020204" pitchFamily="34" charset="0"/>
              </a:rPr>
              <a:t>адсорбція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, моль/м</a:t>
            </a:r>
            <a:r>
              <a:rPr lang="ru-RU" altLang="ru-RU" sz="2000" b="1" baseline="30000" dirty="0">
                <a:solidFill>
                  <a:srgbClr val="002060"/>
                </a:solidFill>
                <a:cs typeface="Arial" panose="020B0604020202020204" pitchFamily="34" charset="0"/>
              </a:rPr>
              <a:t>2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;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С –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рівноважна концентрація розчиненої речовини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, моль/дм</a:t>
            </a:r>
            <a:r>
              <a:rPr lang="ru-RU" altLang="ru-RU" sz="2000" b="1" baseline="30000" dirty="0">
                <a:solidFill>
                  <a:srgbClr val="002060"/>
                </a:solidFill>
                <a:cs typeface="Arial" panose="020B0604020202020204" pitchFamily="34" charset="0"/>
              </a:rPr>
              <a:t>3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;</a:t>
            </a:r>
          </a:p>
          <a:p>
            <a:pPr eaLnBrk="1" hangingPunct="1"/>
            <a:r>
              <a:rPr lang="en-US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R –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універсальна газова стала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8,314 Дж/</a:t>
            </a:r>
            <a:r>
              <a:rPr lang="ru-RU" altLang="ru-RU" sz="2000" b="1" dirty="0" err="1">
                <a:solidFill>
                  <a:srgbClr val="002060"/>
                </a:solidFill>
                <a:cs typeface="Arial" panose="020B0604020202020204" pitchFamily="34" charset="0"/>
              </a:rPr>
              <a:t>моль∙К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;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Т – температура, К;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∆</a:t>
            </a:r>
            <a:r>
              <a:rPr lang="el-GR" altLang="zh-CN" sz="2000" b="1" dirty="0">
                <a:solidFill>
                  <a:srgbClr val="002060"/>
                </a:solidFill>
                <a:cs typeface="Arial" panose="020B0604020202020204" pitchFamily="34" charset="0"/>
              </a:rPr>
              <a:t> σ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 -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зміна поверхневого натягу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,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l-GR" altLang="zh-CN" sz="2000" b="1" dirty="0">
                <a:solidFill>
                  <a:srgbClr val="002060"/>
                </a:solidFill>
              </a:rPr>
              <a:t>σ 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р-ну – </a:t>
            </a:r>
            <a:r>
              <a:rPr lang="el-GR" altLang="zh-CN" sz="2000" b="1" dirty="0">
                <a:solidFill>
                  <a:srgbClr val="002060"/>
                </a:solidFill>
              </a:rPr>
              <a:t>σ 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р-ка, Дж/м</a:t>
            </a:r>
            <a:r>
              <a:rPr lang="ru-RU" altLang="ru-RU" sz="2000" b="1" baseline="30000" dirty="0">
                <a:solidFill>
                  <a:srgbClr val="002060"/>
                </a:solidFill>
                <a:cs typeface="Arial" panose="020B0604020202020204" pitchFamily="34" charset="0"/>
              </a:rPr>
              <a:t>2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∆ C – 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зміна </a:t>
            </a:r>
            <a:r>
              <a:rPr lang="uk-UA" altLang="ru-RU" sz="20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концентрації</a:t>
            </a:r>
            <a:r>
              <a:rPr lang="ru-RU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46241" y="150308"/>
            <a:ext cx="9194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altLang="ru-RU" sz="36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Адсорбція</a:t>
            </a:r>
            <a:r>
              <a:rPr lang="ru-RU" altLang="ru-RU" sz="3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типу	</a:t>
            </a:r>
            <a:r>
              <a:rPr lang="ru-RU" altLang="ru-RU" sz="36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рідина</a:t>
            </a:r>
            <a:r>
              <a:rPr lang="ru-RU" altLang="ru-RU" sz="3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-газ, </a:t>
            </a:r>
            <a:r>
              <a:rPr lang="ru-RU" altLang="ru-RU" sz="36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рідина-рідина</a:t>
            </a:r>
            <a:r>
              <a:rPr lang="ru-RU" altLang="ru-RU" sz="3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9817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566</Words>
  <Application>Microsoft Office PowerPoint</Application>
  <PresentationFormat>Широкоэкранный</PresentationFormat>
  <Paragraphs>107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宋体</vt:lpstr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Формула</vt:lpstr>
      <vt:lpstr>Equation</vt:lpstr>
      <vt:lpstr>Уравнение</vt:lpstr>
      <vt:lpstr>Презентация PowerPoint</vt:lpstr>
      <vt:lpstr>План лекції</vt:lpstr>
      <vt:lpstr>Поверхневі явища. Поверхнева енергія.</vt:lpstr>
      <vt:lpstr>Поверхневий натяг</vt:lpstr>
      <vt:lpstr>Залежність поверхневого натягу водних розчинів різних речовин від їх природи і концентрації</vt:lpstr>
      <vt:lpstr>Поверхнево-активні речовини (ПАР)</vt:lpstr>
      <vt:lpstr>Адсорбція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 будови плазматичної мембрани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2018-03-23T12:56:36Z</dcterms:created>
  <dcterms:modified xsi:type="dcterms:W3CDTF">2018-03-30T09:32:34Z</dcterms:modified>
</cp:coreProperties>
</file>