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39"/>
  </p:notesMasterIdLst>
  <p:handoutMasterIdLst>
    <p:handoutMasterId r:id="rId40"/>
  </p:handoutMasterIdLst>
  <p:sldIdLst>
    <p:sldId id="309" r:id="rId5"/>
    <p:sldId id="311" r:id="rId6"/>
    <p:sldId id="313" r:id="rId7"/>
    <p:sldId id="265" r:id="rId8"/>
    <p:sldId id="267" r:id="rId9"/>
    <p:sldId id="269" r:id="rId10"/>
    <p:sldId id="270" r:id="rId11"/>
    <p:sldId id="274" r:id="rId12"/>
    <p:sldId id="271" r:id="rId13"/>
    <p:sldId id="263" r:id="rId14"/>
    <p:sldId id="312" r:id="rId15"/>
    <p:sldId id="276" r:id="rId16"/>
    <p:sldId id="277" r:id="rId17"/>
    <p:sldId id="303" r:id="rId18"/>
    <p:sldId id="297" r:id="rId19"/>
    <p:sldId id="284" r:id="rId20"/>
    <p:sldId id="272" r:id="rId21"/>
    <p:sldId id="279" r:id="rId22"/>
    <p:sldId id="286" r:id="rId23"/>
    <p:sldId id="287" r:id="rId24"/>
    <p:sldId id="280" r:id="rId25"/>
    <p:sldId id="293" r:id="rId26"/>
    <p:sldId id="296" r:id="rId27"/>
    <p:sldId id="298" r:id="rId28"/>
    <p:sldId id="299" r:id="rId29"/>
    <p:sldId id="301" r:id="rId30"/>
    <p:sldId id="300" r:id="rId31"/>
    <p:sldId id="302" r:id="rId32"/>
    <p:sldId id="285" r:id="rId33"/>
    <p:sldId id="278" r:id="rId34"/>
    <p:sldId id="304" r:id="rId35"/>
    <p:sldId id="306" r:id="rId36"/>
    <p:sldId id="283" r:id="rId37"/>
    <p:sldId id="308" r:id="rId38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4639"/>
    <a:srgbClr val="D03A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03" autoAdjust="0"/>
    <p:restoredTop sz="94660"/>
  </p:normalViewPr>
  <p:slideViewPr>
    <p:cSldViewPr snapToGrid="0">
      <p:cViewPr varScale="1">
        <p:scale>
          <a:sx n="70" d="100"/>
          <a:sy n="70" d="100"/>
        </p:scale>
        <p:origin x="4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57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BE06336-053D-414B-8AE4-ABC396D1DD08}" type="datetime1">
              <a:rPr lang="ru-RU" noProof="1" smtClean="0"/>
              <a:t>26.10.2022</a:t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8D331BE-4A26-441F-AE74-A51A4C94AC14}" type="slidenum">
              <a:rPr lang="ru-RU" noProof="1" smtClean="0"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46121788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40993F6-63CD-47BA-8763-A2A52200607A}" type="datetime1">
              <a:rPr lang="ru-RU" noProof="1" smtClean="0"/>
              <a:t>26.10.2022</a:t>
            </a:fld>
            <a:endParaRPr lang="ru-RU" noProof="1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1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F6B3765-1535-41FB-A927-AAD2D1E85382}" type="slidenum">
              <a:rPr lang="ru-RU" noProof="1" dirty="0" smtClean="0"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1701522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F6B3765-1535-41FB-A927-AAD2D1E85382}" type="slidenum">
              <a:rPr lang="ru-RU" noProof="1" dirty="0" smtClean="0"/>
              <a:t>1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4165492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F6B3765-1535-41FB-A927-AAD2D1E85382}" type="slidenum">
              <a:rPr lang="ru-RU" noProof="1" dirty="0" smtClean="0"/>
              <a:t>2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767562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rtlCol="0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rtlCol="0"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1"/>
              <a:t>Образец подзаголовка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E6520FB-C54B-4C7D-80C7-2F6DDCC22EBF}" type="datetime1">
              <a:rPr lang="ru-RU" noProof="1" smtClean="0"/>
              <a:t>26.10.2022</a:t>
            </a:fld>
            <a:endParaRPr lang="ru-RU" noProof="1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ый 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839788" y="987425"/>
            <a:ext cx="10515600" cy="3379735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5186516"/>
            <a:ext cx="10514012" cy="682472"/>
          </a:xfrm>
        </p:spPr>
        <p:txBody>
          <a:bodyPr rtlCol="0"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83ED7EB-58AB-428E-ACF7-49D2A52E56D9}" type="datetime1">
              <a:rPr lang="ru-RU" noProof="1" smtClean="0"/>
              <a:t>26.10.2022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4489399"/>
            <a:ext cx="10514012" cy="1501826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73E6BA6-17B4-4FB9-A7D9-2F5011A2CCBD}" type="datetime1">
              <a:rPr lang="ru-RU" noProof="1" smtClean="0"/>
              <a:t>26.10.2022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6212" y="372940"/>
            <a:ext cx="9302752" cy="2992904"/>
          </a:xfrm>
        </p:spPr>
        <p:txBody>
          <a:bodyPr rtlCol="0" anchor="ctr"/>
          <a:lstStyle>
            <a:lvl1pPr>
              <a:defRPr sz="4400"/>
            </a:lvl1pPr>
          </a:lstStyle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12" name="Текст 3"/>
          <p:cNvSpPr>
            <a:spLocks noGrp="1"/>
          </p:cNvSpPr>
          <p:nvPr>
            <p:ph type="body" sz="half" idx="13" hasCustomPrompt="1"/>
          </p:nvPr>
        </p:nvSpPr>
        <p:spPr>
          <a:xfrm>
            <a:off x="1720644" y="3373372"/>
            <a:ext cx="8752299" cy="54896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838200" y="4509544"/>
            <a:ext cx="10512424" cy="1489496"/>
          </a:xfrm>
        </p:spPr>
        <p:txBody>
          <a:bodyPr rtlCol="0"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64165"/>
            <a:ext cx="2743200" cy="365125"/>
          </a:xfrm>
        </p:spPr>
        <p:txBody>
          <a:bodyPr rtlCol="0"/>
          <a:lstStyle/>
          <a:p>
            <a:pPr rtl="0"/>
            <a:fld id="{573A4B32-25BD-4828-A192-CE41C628ADA8}" type="datetime1">
              <a:rPr lang="ru-RU" noProof="1" smtClean="0"/>
              <a:t>26.10.2022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64165"/>
            <a:ext cx="4114800" cy="365125"/>
          </a:xfrm>
        </p:spPr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>
          <a:xfrm>
            <a:off x="8610600" y="6364165"/>
            <a:ext cx="2743200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‹#›</a:t>
            </a:fld>
            <a:endParaRPr lang="ru-RU" noProof="1"/>
          </a:p>
        </p:txBody>
      </p:sp>
      <p:sp>
        <p:nvSpPr>
          <p:cNvPr id="9" name="Надпись 8"/>
          <p:cNvSpPr txBox="1"/>
          <p:nvPr/>
        </p:nvSpPr>
        <p:spPr>
          <a:xfrm>
            <a:off x="1111044" y="79463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ru-RU" sz="8000" noProof="1">
                <a:solidFill>
                  <a:schemeClr val="tx1"/>
                </a:solidFill>
                <a:effectLst/>
              </a:rPr>
              <a:t>«</a:t>
            </a:r>
          </a:p>
        </p:txBody>
      </p:sp>
      <p:sp>
        <p:nvSpPr>
          <p:cNvPr id="10" name="Надпись 9"/>
          <p:cNvSpPr txBox="1"/>
          <p:nvPr/>
        </p:nvSpPr>
        <p:spPr>
          <a:xfrm>
            <a:off x="10437812" y="275101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ru-RU" sz="8000" noProof="1">
                <a:solidFill>
                  <a:schemeClr val="tx1"/>
                </a:solidFill>
                <a:effectLst/>
              </a:rPr>
              <a:t>»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rtlCol="0" anchor="b">
            <a:normAutofit/>
          </a:bodyPr>
          <a:lstStyle>
            <a:lvl1pPr>
              <a:defRPr sz="5400"/>
            </a:lvl1pPr>
          </a:lstStyle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4850581"/>
            <a:ext cx="10514012" cy="1140644"/>
          </a:xfrm>
        </p:spPr>
        <p:txBody>
          <a:bodyPr rtlCol="0"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EF5FAC-77C2-46B7-98D0-99F5DE4E3138}" type="datetime1">
              <a:rPr lang="ru-RU" noProof="1" smtClean="0"/>
              <a:t>26.10.2022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ойной столбе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 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rtlCol="0"/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7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337282" y="1885950"/>
            <a:ext cx="2946866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8" name="Текст 3"/>
          <p:cNvSpPr>
            <a:spLocks noGrp="1"/>
          </p:cNvSpPr>
          <p:nvPr>
            <p:ph type="body" sz="half" idx="15" hasCustomPrompt="1"/>
          </p:nvPr>
        </p:nvSpPr>
        <p:spPr>
          <a:xfrm>
            <a:off x="1356798" y="2571750"/>
            <a:ext cx="2927350" cy="358933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9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 rtl="0">
              <a:buNone/>
            </a:pPr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10" name="Текст 3"/>
          <p:cNvSpPr>
            <a:spLocks noGrp="1"/>
          </p:cNvSpPr>
          <p:nvPr>
            <p:ph type="body" sz="half" idx="16" hasCustomPrompt="1"/>
          </p:nvPr>
        </p:nvSpPr>
        <p:spPr>
          <a:xfrm>
            <a:off x="4577441" y="2571750"/>
            <a:ext cx="2946794" cy="358933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11" name="Текст 4"/>
          <p:cNvSpPr>
            <a:spLocks noGrp="1"/>
          </p:cNvSpPr>
          <p:nvPr>
            <p:ph type="body" sz="quarter" idx="13" hasCustomPrompt="1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 rtl="0">
              <a:buNone/>
            </a:pPr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12" name="Текст 3"/>
          <p:cNvSpPr>
            <a:spLocks noGrp="1"/>
          </p:cNvSpPr>
          <p:nvPr>
            <p:ph type="body" sz="half" idx="17" hasCustomPrompt="1"/>
          </p:nvPr>
        </p:nvSpPr>
        <p:spPr>
          <a:xfrm>
            <a:off x="7829035" y="2571750"/>
            <a:ext cx="2932113" cy="358933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3249C62-B262-41FF-9EFF-8D6E8C401B4A}" type="datetime1">
              <a:rPr lang="ru-RU" noProof="1" smtClean="0"/>
              <a:t>26.10.2022</a:t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3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 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rtlCol="0"/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19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332085" y="4297503"/>
            <a:ext cx="294005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20" name="Рисунок 2"/>
          <p:cNvSpPr>
            <a:spLocks noGrp="1" noChangeAspect="1"/>
          </p:cNvSpPr>
          <p:nvPr>
            <p:ph type="pic" idx="15" hasCustomPrompt="1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21" name="Текст 3"/>
          <p:cNvSpPr>
            <a:spLocks noGrp="1"/>
          </p:cNvSpPr>
          <p:nvPr>
            <p:ph type="body" sz="half" idx="18" hasCustomPrompt="1"/>
          </p:nvPr>
        </p:nvSpPr>
        <p:spPr>
          <a:xfrm>
            <a:off x="1332085" y="4873765"/>
            <a:ext cx="2940050" cy="659189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22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4568997" y="4297503"/>
            <a:ext cx="293052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23" name="Рисунок 2"/>
          <p:cNvSpPr>
            <a:spLocks noGrp="1" noChangeAspect="1"/>
          </p:cNvSpPr>
          <p:nvPr>
            <p:ph type="pic" idx="21" hasCustomPrompt="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24" name="Текст 3"/>
          <p:cNvSpPr>
            <a:spLocks noGrp="1"/>
          </p:cNvSpPr>
          <p:nvPr>
            <p:ph type="body" sz="half" idx="19" hasCustomPrompt="1"/>
          </p:nvPr>
        </p:nvSpPr>
        <p:spPr>
          <a:xfrm>
            <a:off x="4567644" y="4873764"/>
            <a:ext cx="2934406" cy="659189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25" name="Текст 4"/>
          <p:cNvSpPr>
            <a:spLocks noGrp="1"/>
          </p:cNvSpPr>
          <p:nvPr>
            <p:ph type="body" sz="quarter" idx="13" hasCustomPrompt="1"/>
          </p:nvPr>
        </p:nvSpPr>
        <p:spPr>
          <a:xfrm>
            <a:off x="7804322" y="4297503"/>
            <a:ext cx="2932113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26" name="Рисунок 2"/>
          <p:cNvSpPr>
            <a:spLocks noGrp="1" noChangeAspect="1"/>
          </p:cNvSpPr>
          <p:nvPr>
            <p:ph type="pic" idx="22" hasCustomPrompt="1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27" name="Текст 3"/>
          <p:cNvSpPr>
            <a:spLocks noGrp="1"/>
          </p:cNvSpPr>
          <p:nvPr>
            <p:ph type="body" sz="half" idx="20" hasCustomPrompt="1"/>
          </p:nvPr>
        </p:nvSpPr>
        <p:spPr>
          <a:xfrm>
            <a:off x="7804197" y="4873762"/>
            <a:ext cx="2935997" cy="659189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C478066-C09A-4FB5-B1B7-9587C9DBD9DD}" type="datetime1">
              <a:rPr lang="ru-RU" noProof="1" smtClean="0"/>
              <a:t>26.10.2022</a:t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7C7C0A3-2FA9-4CE7-841B-530A6DAC9C91}" type="datetime1">
              <a:rPr lang="ru-RU" noProof="1" smtClean="0"/>
              <a:t>26.10.2022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6B80801-B3CB-4161-9F9B-8A76E85C7028}" type="datetime1">
              <a:rPr lang="ru-RU" noProof="1" smtClean="0"/>
              <a:t>26.10.2022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9C81E6C-0201-4619-A2EF-7C98B368F231}" type="datetime1">
              <a:rPr lang="ru-RU" noProof="1" smtClean="0"/>
              <a:t>26.10.2022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rtlCol="0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8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rtlCol="0"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1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A793631-BD76-4D8D-88A6-7A4790E3A8B4}" type="datetime1">
              <a:rPr lang="ru-RU" noProof="1" smtClean="0"/>
              <a:t>26.10.2022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1120000" y="1825625"/>
            <a:ext cx="5025216" cy="4351338"/>
          </a:xfrm>
        </p:spPr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319840" y="1825625"/>
            <a:ext cx="5033960" cy="4351338"/>
          </a:xfrm>
        </p:spPr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54D80CA-41C2-4BFE-804F-3A9D72999D2A}" type="datetime1">
              <a:rPr lang="ru-RU" noProof="1" smtClean="0"/>
              <a:t>26.10.2022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120000" y="1681163"/>
            <a:ext cx="5025216" cy="823912"/>
          </a:xfrm>
        </p:spPr>
        <p:txBody>
          <a:bodyPr rtlCol="0"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1120000" y="2505075"/>
            <a:ext cx="5025216" cy="3684588"/>
          </a:xfrm>
        </p:spPr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 rtl="0">
              <a:buNone/>
            </a:pPr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 hasCustomPrompt="1"/>
          </p:nvPr>
        </p:nvSpPr>
        <p:spPr>
          <a:xfrm>
            <a:off x="6319840" y="2505075"/>
            <a:ext cx="5035548" cy="3684588"/>
          </a:xfrm>
        </p:spPr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5BEBB72-50CB-422F-85B0-F6074F343462}" type="datetime1">
              <a:rPr lang="ru-RU" noProof="1" smtClean="0"/>
              <a:t>26.10.2022</a:t>
            </a:fld>
            <a:endParaRPr lang="ru-RU" noProof="1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DE70688-9AC8-4F19-ACA5-D0E549EB2FDA}" type="datetime1">
              <a:rPr lang="ru-RU" noProof="1" smtClean="0"/>
              <a:t>26.10.2022</a:t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6806B3C-197C-40CB-A2E4-9E67AA60008E}" type="datetime1">
              <a:rPr lang="ru-RU" noProof="1" smtClean="0"/>
              <a:t>26.10.2022</a:t>
            </a:fld>
            <a:endParaRPr lang="ru-RU" noProof="1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20000" y="2057400"/>
            <a:ext cx="3652025" cy="3811588"/>
          </a:xfrm>
        </p:spPr>
        <p:txBody>
          <a:bodyPr rtlCol="0"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0698BD3-476B-4550-9723-23EDFF3399F5}" type="datetime1">
              <a:rPr lang="ru-RU" noProof="1" smtClean="0"/>
              <a:t>26.10.2022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183188" y="987425"/>
            <a:ext cx="6172200" cy="4873625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1"/>
              <a:t>Щелкните значок, чтобы добавить фото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20000" y="2057400"/>
            <a:ext cx="3652025" cy="3811588"/>
          </a:xfrm>
        </p:spPr>
        <p:txBody>
          <a:bodyPr rtlCol="0"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F1A716-8CEB-4D00-8BD4-C6F90011AFC9}" type="datetime1">
              <a:rPr lang="ru-RU" noProof="1" smtClean="0"/>
              <a:t>26.10.2022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1"/>
              <a:t>Стиль образца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pPr rtl="0"/>
            <a:fld id="{0D73FAFC-BB07-43C7-9D2F-9A2A372AEB82}" type="datetime1">
              <a:rPr lang="ru-RU" noProof="1" smtClean="0"/>
              <a:t>26.10.2022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pPr rtl="0"/>
            <a:fld id="{6D22F896-40B5-4ADD-8801-0D06FADFA09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repo.knmu.edu.ua/handle/123456789/1015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repo.knmu.edu.ua/handle/123456789/30901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0431" y="0"/>
            <a:ext cx="4011569" cy="686988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6636B6-A233-459A-95E5-DFBD46F360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407" y="5339278"/>
            <a:ext cx="7623889" cy="1471448"/>
          </a:xfrm>
        </p:spPr>
        <p:txBody>
          <a:bodyPr rtlCol="0">
            <a:normAutofit/>
          </a:bodyPr>
          <a:lstStyle/>
          <a:p>
            <a:r>
              <a:rPr lang="uk-UA" sz="4800" noProof="1" smtClean="0">
                <a:solidFill>
                  <a:schemeClr val="tx1"/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ЗАПОБІГАННЯ</a:t>
            </a:r>
            <a:r>
              <a:rPr lang="ru-RU" sz="4800" noProof="1" smtClean="0">
                <a:solidFill>
                  <a:schemeClr val="tx1"/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  ПОМИЛОК</a:t>
            </a:r>
            <a:endParaRPr lang="ru-RU" sz="4800" noProof="1">
              <a:solidFill>
                <a:schemeClr val="tx1"/>
              </a:solidFill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33683" y="327660"/>
            <a:ext cx="46981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5400" dirty="0">
                <a:solidFill>
                  <a:schemeClr val="accent3">
                    <a:lumMod val="75000"/>
                  </a:schemeClr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Репозитарій  ХНМУ</a:t>
            </a:r>
            <a:endParaRPr lang="ru-RU" sz="5400" dirty="0">
              <a:solidFill>
                <a:schemeClr val="accent3">
                  <a:lumMod val="75000"/>
                </a:schemeClr>
              </a:solidFill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60" y="327660"/>
            <a:ext cx="1905000" cy="1905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66608" y="4726939"/>
            <a:ext cx="55904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Технологія </a:t>
            </a:r>
            <a:r>
              <a:rPr lang="ru-RU" sz="2400" dirty="0" err="1"/>
              <a:t>самоархівування</a:t>
            </a:r>
            <a:r>
              <a:rPr lang="ru-RU" sz="2400" dirty="0"/>
              <a:t> </a:t>
            </a:r>
            <a:r>
              <a:rPr lang="ru-RU" sz="2400" dirty="0" err="1" smtClean="0"/>
              <a:t>документів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1834217" y="6441394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74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44184" y="0"/>
            <a:ext cx="6147816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22543" y="302752"/>
            <a:ext cx="2112579" cy="7244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Обо</a:t>
            </a:r>
            <a:r>
              <a:rPr lang="en-US" sz="2800" dirty="0"/>
              <a:t>’</a:t>
            </a:r>
            <a:r>
              <a:rPr lang="uk-UA" sz="2800" dirty="0"/>
              <a:t>язкові</a:t>
            </a:r>
            <a:r>
              <a:rPr lang="ru-RU" sz="2800" dirty="0"/>
              <a:t>: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4838" y="5567085"/>
            <a:ext cx="524301" cy="99983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707903" y="6382250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10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50882" y="302752"/>
            <a:ext cx="2798484" cy="7244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Факультативні: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05147" y="1710160"/>
            <a:ext cx="58990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b="1" dirty="0"/>
              <a:t>•</a:t>
            </a:r>
            <a:r>
              <a:rPr lang="en-US" b="1" dirty="0"/>
              <a:t>	</a:t>
            </a:r>
            <a:r>
              <a:rPr lang="en-US" sz="2400" b="1" dirty="0"/>
              <a:t>AUTHORS  (</a:t>
            </a:r>
            <a:r>
              <a:rPr lang="ru-RU" sz="2400" b="1" dirty="0"/>
              <a:t>автори)</a:t>
            </a:r>
          </a:p>
          <a:p>
            <a:pPr lvl="0"/>
            <a:r>
              <a:rPr lang="ru-RU" sz="2400" b="1" dirty="0"/>
              <a:t>•	</a:t>
            </a:r>
            <a:r>
              <a:rPr lang="en-US" sz="2400" b="1" dirty="0"/>
              <a:t>TITLE  (</a:t>
            </a:r>
            <a:r>
              <a:rPr lang="ru-RU" sz="2400" b="1" dirty="0"/>
              <a:t>назва)</a:t>
            </a:r>
          </a:p>
          <a:p>
            <a:pPr lvl="0"/>
            <a:r>
              <a:rPr lang="ru-RU" sz="2400" b="1" dirty="0"/>
              <a:t>•	</a:t>
            </a:r>
            <a:r>
              <a:rPr lang="en-US" sz="2400" b="1" dirty="0"/>
              <a:t>DATE OF ISSUE  (</a:t>
            </a:r>
            <a:r>
              <a:rPr lang="ru-RU" sz="2400" b="1" dirty="0"/>
              <a:t>дата публікації)</a:t>
            </a:r>
          </a:p>
          <a:p>
            <a:pPr lvl="0"/>
            <a:r>
              <a:rPr lang="ru-RU" sz="2400" b="1" dirty="0"/>
              <a:t>•	</a:t>
            </a:r>
            <a:r>
              <a:rPr lang="en-US" sz="2400" b="1" dirty="0"/>
              <a:t>CITATION  (</a:t>
            </a:r>
            <a:r>
              <a:rPr lang="ru-RU" sz="2400" b="1" dirty="0"/>
              <a:t>цитування)</a:t>
            </a:r>
          </a:p>
          <a:p>
            <a:pPr lvl="0"/>
            <a:r>
              <a:rPr lang="ru-RU" sz="2400" b="1" dirty="0"/>
              <a:t>•	</a:t>
            </a:r>
            <a:r>
              <a:rPr lang="en-US" sz="2400" b="1" dirty="0"/>
              <a:t>TYPE  (</a:t>
            </a:r>
            <a:r>
              <a:rPr lang="ru-RU" sz="2400" b="1" dirty="0"/>
              <a:t>тип/вид)</a:t>
            </a:r>
          </a:p>
          <a:p>
            <a:pPr lvl="0"/>
            <a:r>
              <a:rPr lang="ru-RU" sz="2400" b="1" dirty="0"/>
              <a:t>•	</a:t>
            </a:r>
            <a:r>
              <a:rPr lang="en-US" sz="2400" b="1" dirty="0"/>
              <a:t>LANGUAGE  (</a:t>
            </a:r>
            <a:r>
              <a:rPr lang="ru-RU" sz="2400" b="1" dirty="0"/>
              <a:t>мова)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300216" y="1710160"/>
            <a:ext cx="60624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•	OTHER TITLES  (</a:t>
            </a:r>
            <a:r>
              <a:rPr lang="ru-RU" sz="2400" b="1" dirty="0">
                <a:solidFill>
                  <a:schemeClr val="bg1"/>
                </a:solidFill>
              </a:rPr>
              <a:t>інші назви)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•	</a:t>
            </a:r>
            <a:r>
              <a:rPr lang="en-US" sz="2400" b="1" dirty="0">
                <a:solidFill>
                  <a:schemeClr val="bg1"/>
                </a:solidFill>
              </a:rPr>
              <a:t>PUBLISHER  (</a:t>
            </a:r>
            <a:r>
              <a:rPr lang="ru-RU" sz="2400" b="1" dirty="0">
                <a:solidFill>
                  <a:schemeClr val="bg1"/>
                </a:solidFill>
              </a:rPr>
              <a:t>видавець)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•	</a:t>
            </a:r>
            <a:r>
              <a:rPr lang="en-US" sz="2400" b="1" dirty="0">
                <a:solidFill>
                  <a:schemeClr val="bg1"/>
                </a:solidFill>
              </a:rPr>
              <a:t>SERIES/REPORT NO  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(</a:t>
            </a:r>
            <a:r>
              <a:rPr lang="ru-RU" sz="2400" b="1" dirty="0">
                <a:solidFill>
                  <a:schemeClr val="bg1"/>
                </a:solidFill>
              </a:rPr>
              <a:t>номер </a:t>
            </a:r>
            <a:r>
              <a:rPr lang="ru-RU" sz="2400" b="1" dirty="0" smtClean="0">
                <a:solidFill>
                  <a:schemeClr val="bg1"/>
                </a:solidFill>
              </a:rPr>
              <a:t>серії/звіту) </a:t>
            </a:r>
            <a:endParaRPr lang="ru-RU" sz="2400" b="1" dirty="0">
              <a:solidFill>
                <a:schemeClr val="bg1"/>
              </a:solidFill>
            </a:endParaRPr>
          </a:p>
          <a:p>
            <a:r>
              <a:rPr lang="ru-RU" sz="2400" b="1" dirty="0">
                <a:solidFill>
                  <a:schemeClr val="bg1"/>
                </a:solidFill>
              </a:rPr>
              <a:t>•	</a:t>
            </a:r>
            <a:r>
              <a:rPr lang="en-US" sz="2400" b="1" dirty="0">
                <a:solidFill>
                  <a:schemeClr val="bg1"/>
                </a:solidFill>
              </a:rPr>
              <a:t>IDENTIFIERS  (</a:t>
            </a:r>
            <a:r>
              <a:rPr lang="ru-RU" sz="2400" b="1" dirty="0">
                <a:solidFill>
                  <a:schemeClr val="bg1"/>
                </a:solidFill>
              </a:rPr>
              <a:t>ідентифікатори) 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•	</a:t>
            </a:r>
            <a:r>
              <a:rPr lang="en-US" sz="2400" b="1" dirty="0">
                <a:solidFill>
                  <a:schemeClr val="bg1"/>
                </a:solidFill>
              </a:rPr>
              <a:t>SUBJECT  KEYWORDS  (</a:t>
            </a:r>
            <a:r>
              <a:rPr lang="ru-RU" sz="2400" b="1" dirty="0">
                <a:solidFill>
                  <a:schemeClr val="bg1"/>
                </a:solidFill>
              </a:rPr>
              <a:t>ключові слова або словосполучення)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•	</a:t>
            </a:r>
            <a:r>
              <a:rPr lang="en-US" sz="2400" b="1" dirty="0">
                <a:solidFill>
                  <a:schemeClr val="bg1"/>
                </a:solidFill>
              </a:rPr>
              <a:t>ABSTRACT  (</a:t>
            </a:r>
            <a:r>
              <a:rPr lang="ru-RU" sz="2400" b="1" dirty="0">
                <a:solidFill>
                  <a:schemeClr val="bg1"/>
                </a:solidFill>
              </a:rPr>
              <a:t>анотація)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•	</a:t>
            </a:r>
            <a:r>
              <a:rPr lang="en-US" sz="2400" b="1" dirty="0">
                <a:solidFill>
                  <a:schemeClr val="bg1"/>
                </a:solidFill>
              </a:rPr>
              <a:t>SPONSORS  (</a:t>
            </a:r>
            <a:r>
              <a:rPr lang="ru-RU" sz="2400" b="1" dirty="0">
                <a:solidFill>
                  <a:schemeClr val="bg1"/>
                </a:solidFill>
              </a:rPr>
              <a:t>спонсори)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•	</a:t>
            </a:r>
            <a:r>
              <a:rPr lang="en-US" sz="2400" b="1" dirty="0">
                <a:solidFill>
                  <a:schemeClr val="bg1"/>
                </a:solidFill>
              </a:rPr>
              <a:t>DESCRIPTION  (</a:t>
            </a:r>
            <a:r>
              <a:rPr lang="ru-RU" sz="2400" b="1" dirty="0">
                <a:solidFill>
                  <a:schemeClr val="bg1"/>
                </a:solidFill>
              </a:rPr>
              <a:t>опис)</a:t>
            </a:r>
          </a:p>
        </p:txBody>
      </p:sp>
    </p:spTree>
    <p:extLst>
      <p:ext uri="{BB962C8B-B14F-4D97-AF65-F5344CB8AC3E}">
        <p14:creationId xmlns:p14="http://schemas.microsoft.com/office/powerpoint/2010/main" val="88058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82207" y="0"/>
            <a:ext cx="7409793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Ввести ПІБ всіх авторів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ПІБ авторів ввести мовою матеріалу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Ім’я та по-батькові ввести у своє віконце (праворуч)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Ім’я та по-батькові ввести повністю (незалежно від того, як  опубліковано у матеріалі)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Ім’я та по-батькові співавторів, які не є співробітниками ХНМУ і повні дані яких невідомі, можна ввести скорочено</a:t>
            </a:r>
            <a:endParaRPr lang="ru-RU" sz="2400" b="1" dirty="0">
              <a:solidFill>
                <a:srgbClr val="70AD47">
                  <a:lumMod val="50000"/>
                </a:srgbClr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93379" y="262759"/>
            <a:ext cx="3888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AUTHORS</a:t>
            </a:r>
            <a:r>
              <a:rPr lang="uk-UA" sz="2400" b="1" dirty="0"/>
              <a:t> </a:t>
            </a:r>
            <a:r>
              <a:rPr lang="en-US" sz="2400" b="1" dirty="0"/>
              <a:t> </a:t>
            </a:r>
            <a:r>
              <a:rPr lang="en-US" sz="2400" b="1" dirty="0" smtClean="0"/>
              <a:t>(</a:t>
            </a:r>
            <a:r>
              <a:rPr lang="ru-RU" sz="2400" b="1" dirty="0" smtClean="0"/>
              <a:t>автори)</a:t>
            </a:r>
            <a:endParaRPr lang="ru-RU" sz="24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669628" y="3429000"/>
            <a:ext cx="2112579" cy="7244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Необхідно: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0710" y="5567085"/>
            <a:ext cx="524301" cy="99983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707903" y="6382250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11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257" y="806720"/>
            <a:ext cx="11327350" cy="222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00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82207" y="0"/>
            <a:ext cx="7409793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ПІБ авторів ввести повністю у двох варіантах: українською та англійською мовами, використовуючи транслітерацію, ухвалену законодавством України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. (</a:t>
            </a:r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Слід узгодити правильний варіант з власником ПІБ)</a:t>
            </a:r>
            <a:endParaRPr lang="en-US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r>
              <a:rPr lang="en-US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</a:t>
            </a:r>
            <a:r>
              <a:rPr lang="uk-UA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  </a:t>
            </a:r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Модераторам рекомендовано зробити повний перелік варіантів ПІБ співробітників кафедри для того, щоб у подальшому копіювати та розміщувати у віконці (для виключення помилок і багатоваріантності)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93379" y="262759"/>
            <a:ext cx="3888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AUTHORS</a:t>
            </a:r>
            <a:r>
              <a:rPr lang="uk-UA" sz="2400" b="1" dirty="0"/>
              <a:t> </a:t>
            </a:r>
            <a:r>
              <a:rPr lang="en-US" sz="2400" b="1" dirty="0"/>
              <a:t> </a:t>
            </a:r>
            <a:r>
              <a:rPr lang="en-US" sz="2400" b="1" dirty="0" smtClean="0"/>
              <a:t>(</a:t>
            </a:r>
            <a:r>
              <a:rPr lang="ru-RU" sz="2400" b="1" dirty="0" smtClean="0"/>
              <a:t>автори)</a:t>
            </a:r>
            <a:endParaRPr lang="ru-RU" sz="24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669628" y="3195791"/>
            <a:ext cx="2112579" cy="7244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/>
              <a:t>Бажано: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492" y="867440"/>
            <a:ext cx="11144594" cy="2041110"/>
          </a:xfrm>
          <a:prstGeom prst="rect">
            <a:avLst/>
          </a:prstGeom>
          <a:ln w="88900">
            <a:solidFill>
              <a:schemeClr val="accent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0319" y="5587767"/>
            <a:ext cx="524301" cy="9998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779236" y="6402932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12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10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82207" y="0"/>
            <a:ext cx="7409793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Ім’я та по-батькові або абревіатури вносити у вікно, де має бути тільки прізвище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Вносити ПІБ літерами ВЕЛИКОГО РЕГІСТРУ  (ВАКУЛЕНКО С.І.)</a:t>
            </a: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93379" y="262759"/>
            <a:ext cx="3888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AUTHORS</a:t>
            </a:r>
            <a:r>
              <a:rPr lang="uk-UA" sz="2400" b="1" dirty="0"/>
              <a:t>  </a:t>
            </a:r>
            <a:r>
              <a:rPr lang="en-US" sz="2400" b="1" dirty="0"/>
              <a:t> </a:t>
            </a:r>
            <a:r>
              <a:rPr lang="en-US" sz="2400" b="1" dirty="0" smtClean="0"/>
              <a:t>(</a:t>
            </a:r>
            <a:r>
              <a:rPr lang="ru-RU" sz="2400" b="1" dirty="0" smtClean="0"/>
              <a:t>автори)</a:t>
            </a:r>
            <a:endParaRPr lang="ru-RU" sz="24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669628" y="3136588"/>
            <a:ext cx="2112579" cy="724424"/>
          </a:xfrm>
          <a:prstGeom prst="rect">
            <a:avLst/>
          </a:prstGeom>
          <a:solidFill>
            <a:srgbClr val="C546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Не можна</a:t>
            </a:r>
            <a:r>
              <a:rPr lang="ru-RU" dirty="0"/>
              <a:t>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262" y="1096040"/>
            <a:ext cx="11090167" cy="1668932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1704320" y="6391656"/>
            <a:ext cx="387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13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63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047" y="0"/>
            <a:ext cx="7083788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en-US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Назву матеріалу ввести повністю. Вона повинна збігатися з опублікованою</a:t>
            </a:r>
            <a:endParaRPr lang="en-US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en-US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Додати варіанти назви іншими мовами, використовуючи функцію «+Додати ще»</a:t>
            </a: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60524" y="304800"/>
            <a:ext cx="23963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TITLE  </a:t>
            </a:r>
          </a:p>
          <a:p>
            <a:pPr algn="ctr"/>
            <a:r>
              <a:rPr lang="ru-RU" sz="2400" b="1" dirty="0" smtClean="0"/>
              <a:t>(назва)</a:t>
            </a:r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47" y="535632"/>
            <a:ext cx="2133785" cy="8047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797728" y="1518829"/>
            <a:ext cx="41726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OTHER TITLES</a:t>
            </a:r>
            <a:endParaRPr lang="uk-UA" sz="2400" b="1" dirty="0"/>
          </a:p>
          <a:p>
            <a:pPr algn="ctr"/>
            <a:r>
              <a:rPr lang="en-US" sz="2400" b="1" dirty="0"/>
              <a:t> </a:t>
            </a:r>
            <a:r>
              <a:rPr lang="en-US" sz="2400" b="1" dirty="0" smtClean="0"/>
              <a:t>(</a:t>
            </a:r>
            <a:r>
              <a:rPr lang="ru-RU" sz="2400" b="1" dirty="0" smtClean="0"/>
              <a:t>інші назви)</a:t>
            </a:r>
            <a:endParaRPr lang="ru-RU" sz="24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047" y="2610024"/>
            <a:ext cx="2121592" cy="80474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8281" y="4699653"/>
            <a:ext cx="10609903" cy="1704357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56883" y="5709105"/>
            <a:ext cx="524301" cy="9998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776627" y="6404010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14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141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047" y="0"/>
            <a:ext cx="7083788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Писати назву літерами ВЕЛИКОГО РЕГІСТРУ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Ставити крапку наприкінці назви</a:t>
            </a: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60524" y="304800"/>
            <a:ext cx="2396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TITLE  </a:t>
            </a:r>
            <a:r>
              <a:rPr lang="ru-RU" sz="2400" b="1" dirty="0" smtClean="0"/>
              <a:t>(назва)</a:t>
            </a:r>
            <a:endParaRPr lang="ru-RU" sz="24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68047" y="501259"/>
            <a:ext cx="2112579" cy="724424"/>
          </a:xfrm>
          <a:prstGeom prst="rect">
            <a:avLst/>
          </a:prstGeom>
          <a:solidFill>
            <a:srgbClr val="C546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Не можна</a:t>
            </a:r>
            <a:r>
              <a:rPr lang="ru-RU" dirty="0"/>
              <a:t>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51228" y="863471"/>
            <a:ext cx="4172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OTHER TITLES </a:t>
            </a:r>
            <a:r>
              <a:rPr lang="en-US" sz="2400" b="1" dirty="0" smtClean="0"/>
              <a:t>(</a:t>
            </a:r>
            <a:r>
              <a:rPr lang="ru-RU" sz="2400" b="1" dirty="0" smtClean="0"/>
              <a:t>інші назви)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225" y="4680858"/>
            <a:ext cx="10656922" cy="1676115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1751339" y="6356973"/>
            <a:ext cx="399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15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005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047" y="0"/>
            <a:ext cx="7083788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Ввести рік публікації матеріалу 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    День і місяць – факультативно</a:t>
            </a: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Вказати організацію, яка видала матеріал</a:t>
            </a: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08883" y="409903"/>
            <a:ext cx="37259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DATE OF ISSUE </a:t>
            </a:r>
            <a:endParaRPr lang="uk-UA" sz="2400" b="1" dirty="0"/>
          </a:p>
          <a:p>
            <a:pPr algn="ctr"/>
            <a:r>
              <a:rPr lang="en-US" sz="2400" b="1" dirty="0" smtClean="0"/>
              <a:t>(дата публікації)</a:t>
            </a:r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47" y="535632"/>
            <a:ext cx="2133785" cy="8047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40533" y="4187658"/>
            <a:ext cx="41726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PUBLISHER</a:t>
            </a:r>
            <a:r>
              <a:rPr lang="uk-UA" sz="2400" b="1" dirty="0"/>
              <a:t> </a:t>
            </a:r>
            <a:r>
              <a:rPr lang="en-US" sz="2400" b="1" dirty="0"/>
              <a:t> </a:t>
            </a:r>
            <a:endParaRPr lang="uk-UA" sz="2400" b="1" dirty="0"/>
          </a:p>
          <a:p>
            <a:pPr algn="ctr"/>
            <a:r>
              <a:rPr lang="en-US" sz="2400" b="1" dirty="0" smtClean="0"/>
              <a:t>(</a:t>
            </a:r>
            <a:r>
              <a:rPr lang="ru-RU" sz="2400" b="1" dirty="0" smtClean="0"/>
              <a:t>видавець)</a:t>
            </a:r>
            <a:endParaRPr lang="ru-RU" sz="24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240" y="4221986"/>
            <a:ext cx="2121592" cy="8047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734799" y="6373368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16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859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433616" y="419680"/>
            <a:ext cx="181844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/>
              <a:t>CITATION</a:t>
            </a:r>
            <a:endParaRPr lang="uk-UA" sz="2400" b="1" dirty="0"/>
          </a:p>
          <a:p>
            <a:pPr algn="ctr"/>
            <a:r>
              <a:rPr lang="en-US" sz="2400" b="1" dirty="0" smtClean="0"/>
              <a:t>(</a:t>
            </a:r>
            <a:r>
              <a:rPr lang="ru-RU" sz="2400" b="1" dirty="0" smtClean="0"/>
              <a:t>цитування)</a:t>
            </a:r>
            <a:endParaRPr lang="ru-RU" sz="24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8829" y="0"/>
            <a:ext cx="7413171" cy="513979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195" y="5366657"/>
            <a:ext cx="9733062" cy="1117773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99487" y="5678684"/>
            <a:ext cx="518205" cy="9937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713464" y="6405456"/>
            <a:ext cx="383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540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448" y="479372"/>
            <a:ext cx="2133785" cy="80474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35086" y="319864"/>
            <a:ext cx="868679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•	Ввести повний бібліографічний опис для опублікованих матеріалів згідно ДСТУ ГОСТ 7.1-2006. Приклади є на головній сторінці Репозитарію</a:t>
            </a:r>
          </a:p>
          <a:p>
            <a:r>
              <a:rPr lang="ru-RU" sz="2400" b="1" dirty="0"/>
              <a:t>•	Бібліографічний опис має бути внесений мовою оригіналу. Статтю слід описувати мовою публікації, джерело (за знаком «//») – на мові оформлення джерела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35086" y="4466774"/>
            <a:ext cx="85126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•	Ввести прізвища та ініціали всіх авторів</a:t>
            </a:r>
          </a:p>
          <a:p>
            <a:r>
              <a:rPr lang="ru-RU" sz="2400" b="1" dirty="0"/>
              <a:t>•	У матеріалах конференцій вказати Місце проведення конференції, Дату проведення конференції та Вихідні дані (тобто де і коли видавався збірник)</a:t>
            </a:r>
          </a:p>
          <a:p>
            <a:r>
              <a:rPr lang="ru-RU" sz="2400" b="1" dirty="0"/>
              <a:t>•	Вказати </a:t>
            </a:r>
            <a:r>
              <a:rPr lang="ru-RU" sz="2400" b="1" dirty="0" err="1"/>
              <a:t>сторінки</a:t>
            </a:r>
            <a:r>
              <a:rPr lang="ru-RU" sz="2400" b="1" dirty="0"/>
              <a:t>, на яких розміщено матеріал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2628188"/>
            <a:ext cx="12192000" cy="146400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332" y="2763134"/>
            <a:ext cx="11137553" cy="132906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4716" y="5673500"/>
            <a:ext cx="518205" cy="9937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727999" y="6400520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053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77342" y="319864"/>
            <a:ext cx="8044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	</a:t>
            </a:r>
            <a:endParaRPr lang="ru-RU" sz="2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555" y="504530"/>
            <a:ext cx="2121592" cy="80474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03171" y="391991"/>
            <a:ext cx="8088085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•  </a:t>
            </a:r>
            <a:r>
              <a:rPr lang="ru-RU" sz="2400" b="1" dirty="0"/>
              <a:t>Обрати з Прикладів бібліографічного опису (</a:t>
            </a:r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hlinkClick r:id="rId3"/>
              </a:rPr>
              <a:t>https://repo.knmu.edu.ua/handle/123456789/1015</a:t>
            </a:r>
            <a:r>
              <a:rPr lang="uk-UA" sz="2400" b="1" dirty="0">
                <a:solidFill>
                  <a:schemeClr val="accent1">
                    <a:lumMod val="60000"/>
                    <a:lumOff val="40000"/>
                  </a:schemeClr>
                </a:solidFill>
                <a:hlinkClick r:id="rId3"/>
              </a:rPr>
              <a:t> </a:t>
            </a:r>
            <a:r>
              <a:rPr lang="ru-RU" sz="2400" b="1" dirty="0"/>
              <a:t>), той, що відповідає потребі, скопіювати його у документ програми </a:t>
            </a:r>
            <a:r>
              <a:rPr lang="en-US" sz="2400" b="1" dirty="0"/>
              <a:t>Word, </a:t>
            </a:r>
            <a:r>
              <a:rPr lang="ru-RU" sz="2400" b="1" dirty="0"/>
              <a:t>замінити дані на необхідні, зберігаючи бібліографічні і розділові знаки. Потім готовий опис скопіювати та розмістити у віконце</a:t>
            </a:r>
          </a:p>
          <a:p>
            <a:r>
              <a:rPr lang="ru-RU" sz="2000" dirty="0"/>
              <a:t>	</a:t>
            </a:r>
            <a:endParaRPr lang="ru-RU" sz="2000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5989" y="5667100"/>
            <a:ext cx="518205" cy="99373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184" y="3058009"/>
            <a:ext cx="7536674" cy="3418159"/>
          </a:xfrm>
          <a:prstGeom prst="rect">
            <a:avLst/>
          </a:prstGeom>
          <a:ln w="88900">
            <a:solidFill>
              <a:schemeClr val="accent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1717381" y="6403016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19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486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637614" y="5355258"/>
            <a:ext cx="412106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uk-UA" dirty="0"/>
              <a:t>Борзенкова Вікторія Миколаївна</a:t>
            </a:r>
          </a:p>
          <a:p>
            <a:pPr algn="r"/>
            <a:r>
              <a:rPr lang="uk-UA" dirty="0"/>
              <a:t>головний бібліотекар</a:t>
            </a:r>
          </a:p>
          <a:p>
            <a:pPr algn="r"/>
            <a:r>
              <a:rPr lang="uk-UA" dirty="0"/>
              <a:t>інформаційно-бібліографічного відділу</a:t>
            </a:r>
          </a:p>
          <a:p>
            <a:pPr algn="r"/>
            <a:r>
              <a:rPr lang="uk-UA" dirty="0"/>
              <a:t>Наукової бібліотеки ХНМУ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1834217" y="6441394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2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527048" y="2215132"/>
            <a:ext cx="8924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Деякі принципи функціонування Репозитарію ХНМУ</a:t>
            </a:r>
            <a:endParaRPr lang="ru-RU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1527048" y="2752008"/>
            <a:ext cx="97585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/>
              <a:t>Що слід враховувати при розміщенні матеріалу у Репозитарій</a:t>
            </a:r>
            <a:endParaRPr lang="ru-RU" sz="2800" dirty="0"/>
          </a:p>
        </p:txBody>
      </p:sp>
      <p:sp>
        <p:nvSpPr>
          <p:cNvPr id="16" name="TextBox 15"/>
          <p:cNvSpPr txBox="1"/>
          <p:nvPr/>
        </p:nvSpPr>
        <p:spPr>
          <a:xfrm flipH="1">
            <a:off x="1527048" y="3302161"/>
            <a:ext cx="4434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Вимоги до файлу</a:t>
            </a:r>
            <a:endParaRPr lang="ru-RU" sz="2800" dirty="0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0457" y="2354830"/>
            <a:ext cx="243824" cy="24382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0458" y="3428581"/>
            <a:ext cx="243861" cy="24386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0457" y="2891687"/>
            <a:ext cx="243861" cy="2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73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4484914"/>
            <a:ext cx="12192000" cy="176348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777342" y="319864"/>
            <a:ext cx="8044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	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90257" y="504530"/>
            <a:ext cx="81316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•	Використовувати літери ВЕЛИКОГО РЕГІСТРУ поза правилами правопису</a:t>
            </a:r>
          </a:p>
          <a:p>
            <a:r>
              <a:rPr lang="ru-RU" sz="2400" b="1" dirty="0"/>
              <a:t>•	Змінювати послідовність ПІБ авторів</a:t>
            </a:r>
          </a:p>
          <a:p>
            <a:r>
              <a:rPr lang="ru-RU" sz="2400" b="1" dirty="0"/>
              <a:t>•	</a:t>
            </a:r>
            <a:r>
              <a:rPr lang="ru-RU" sz="2400" b="1" dirty="0" smtClean="0"/>
              <a:t>Переводити </a:t>
            </a:r>
            <a:r>
              <a:rPr lang="ru-RU" sz="2400" b="1" dirty="0"/>
              <a:t>дані на українську чи іншу мову</a:t>
            </a:r>
          </a:p>
          <a:p>
            <a:r>
              <a:rPr lang="ru-RU" sz="2400" b="1" dirty="0"/>
              <a:t>•	Тире і дефіс вживати невідповідно правопису</a:t>
            </a:r>
          </a:p>
          <a:p>
            <a:r>
              <a:rPr lang="ru-RU" sz="2400" b="1" dirty="0"/>
              <a:t>•	Необдумано використовувати пробіли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172" y="504530"/>
            <a:ext cx="2127688" cy="80474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72887" y="4711964"/>
            <a:ext cx="1097279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БОЯРСЬКИЙ Є. М. ДІАГНОСТИКА ЗАПАЛЬНИХ ЗАХВОРЮВАНЬ НИЖНІХ ДИХАЛЬНИХ ШЛЯХІВ У ДІТЕЙ / Г. О. АВДЄЄВСЬКА, Є. М. БОЯРСЬКИЙ // </a:t>
            </a:r>
            <a:r>
              <a:rPr lang="en-US" sz="2000" b="1" dirty="0">
                <a:solidFill>
                  <a:schemeClr val="bg1"/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ISIC-2020 : [International Scientific Interdisciplinary Conference for medical students and young scientists, </a:t>
            </a:r>
            <a:r>
              <a:rPr lang="ru-RU" sz="2000" b="1" dirty="0">
                <a:solidFill>
                  <a:schemeClr val="bg1"/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Харків, 08–09 жовтня 2020] : збірка тез / ХНМУ. – Харків, 2020. – С. 17–18</a:t>
            </a:r>
            <a:r>
              <a:rPr lang="ru-RU" sz="2000" dirty="0">
                <a:solidFill>
                  <a:schemeClr val="bg1"/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.</a:t>
            </a:r>
            <a:r>
              <a:rPr lang="ru-RU" sz="2000" dirty="0">
                <a:ea typeface="Microsoft Himalaya" panose="01010100010101010101" pitchFamily="2" charset="0"/>
                <a:cs typeface="Microsoft Himalaya" panose="01010100010101010101" pitchFamily="2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745685" y="6423906"/>
            <a:ext cx="417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20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987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0"/>
            <a:ext cx="11811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bg1"/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Приклад складання бібліографічного опису статті чотирьох авторів зі збірки матеріалів конференції:</a:t>
            </a:r>
          </a:p>
          <a:p>
            <a:endParaRPr lang="ru-RU" sz="2000" b="1" dirty="0">
              <a:solidFill>
                <a:schemeClr val="bg1"/>
              </a:solidFill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r>
              <a:rPr lang="ru-RU" sz="2000" b="1" dirty="0">
                <a:solidFill>
                  <a:schemeClr val="bg1"/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Назва статті•/•Ініціали та прізвище першого автора,•ініціали та прізвища наступних авторів•//•Назва конференції•:•інформація про те, який захід проведено,•де проходила конференція,•коли проходила конференція•/•хто проводив конференцію.•–•Місто видання збірника•:•назва видавництва,•рік видання збірника.•–•Сторінки, на яких розміщено статтю.</a:t>
            </a:r>
          </a:p>
          <a:p>
            <a:endParaRPr lang="ru-RU" sz="2000" b="1" dirty="0">
              <a:solidFill>
                <a:schemeClr val="bg1"/>
              </a:solidFill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r>
              <a:rPr lang="ru-RU" sz="2400" b="1" dirty="0">
                <a:solidFill>
                  <a:schemeClr val="bg1"/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Результат:</a:t>
            </a:r>
          </a:p>
          <a:p>
            <a:endParaRPr lang="ru-RU" sz="2000" b="1" dirty="0">
              <a:solidFill>
                <a:schemeClr val="bg1"/>
              </a:solidFill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r>
              <a:rPr lang="ru-RU" sz="2000" b="1" dirty="0">
                <a:solidFill>
                  <a:schemeClr val="bg1"/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Магістратура•–•складова•частина•наукової•діяльності•фахівця•/•І.•І.•Соколова,•О.•Г.•Денисова, •О.•Ю.•Стоян,•О.•Г.•Ярошенко•//•Сучасний•стан•та•перспективи•підготовки•лікарів-інтернів• у•Харківському•національному•медичному•університеті•:•матеріали•ХХХІХ•навчально- методичної•конференції,•Харків,•11•квітня•2012•р.•/•ХНМУ.•–•Харків•:•ХНМУ,•2012.•–•С.•69–71.</a:t>
            </a:r>
          </a:p>
          <a:p>
            <a:r>
              <a:rPr lang="ru-RU" sz="2000" b="1" dirty="0">
                <a:solidFill>
                  <a:schemeClr val="bg1"/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         </a:t>
            </a:r>
          </a:p>
          <a:p>
            <a:r>
              <a:rPr lang="ru-RU" sz="2000" b="1" dirty="0">
                <a:solidFill>
                  <a:schemeClr val="bg1"/>
                </a:solidFill>
                <a:ea typeface="Microsoft Himalaya" panose="01010100010101010101" pitchFamily="2" charset="0"/>
                <a:cs typeface="Microsoft Himalaya" panose="01010100010101010101" pitchFamily="2" charset="0"/>
              </a:rPr>
              <a:t>(• – один пробіл)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704320" y="6400800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21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12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11486" y="-17912"/>
            <a:ext cx="7380514" cy="687591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5777" y="1007018"/>
            <a:ext cx="37259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SERIES</a:t>
            </a:r>
            <a:r>
              <a:rPr lang="ru-RU" sz="2400" b="1" dirty="0"/>
              <a:t>/</a:t>
            </a:r>
            <a:r>
              <a:rPr lang="en-US" sz="2400" b="1" dirty="0"/>
              <a:t>REPORT NO</a:t>
            </a:r>
            <a:r>
              <a:rPr lang="ru-RU" sz="2400" b="1" dirty="0"/>
              <a:t> </a:t>
            </a:r>
            <a:r>
              <a:rPr lang="ru-RU" sz="2400" b="1" dirty="0" smtClean="0"/>
              <a:t>(номер серії/звіту)</a:t>
            </a:r>
            <a:r>
              <a:rPr lang="ru-RU" sz="2400" dirty="0" smtClean="0"/>
              <a:t> </a:t>
            </a:r>
            <a:endParaRPr lang="uk-UA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8632" y="3890060"/>
            <a:ext cx="41726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IDENTIFIERS</a:t>
            </a:r>
            <a:r>
              <a:rPr lang="uk-UA" sz="2400" b="1" dirty="0"/>
              <a:t> </a:t>
            </a:r>
            <a:r>
              <a:rPr lang="uk-UA" sz="2400" b="1" dirty="0" smtClean="0"/>
              <a:t>(ідентифікатори)</a:t>
            </a:r>
            <a:r>
              <a:rPr lang="uk-UA" sz="2400" dirty="0" smtClean="0"/>
              <a:t> </a:t>
            </a:r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800258" y="2763301"/>
            <a:ext cx="3043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      Факультативно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704320" y="6409944"/>
            <a:ext cx="411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22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80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047" y="0"/>
            <a:ext cx="7083788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Обрати вид документу, що дійсно відповідає матеріалу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Обрати мову основного тексту твору</a:t>
            </a: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19033" y="509249"/>
            <a:ext cx="37259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TYPE</a:t>
            </a:r>
            <a:endParaRPr lang="uk-UA" sz="2400" b="1" dirty="0"/>
          </a:p>
          <a:p>
            <a:pPr algn="ctr"/>
            <a:r>
              <a:rPr lang="en-US" sz="2400" b="1" dirty="0"/>
              <a:t> </a:t>
            </a:r>
            <a:r>
              <a:rPr lang="en-US" sz="2400" b="1" dirty="0" smtClean="0"/>
              <a:t>(</a:t>
            </a:r>
            <a:r>
              <a:rPr lang="ru-RU" sz="2400" b="1" dirty="0" smtClean="0"/>
              <a:t>тип / вид)</a:t>
            </a:r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47" y="687002"/>
            <a:ext cx="2133785" cy="8047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88768" y="1808989"/>
            <a:ext cx="31864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LANGUAGE </a:t>
            </a:r>
            <a:endParaRPr lang="uk-UA" sz="2400" b="1" dirty="0"/>
          </a:p>
          <a:p>
            <a:pPr algn="ctr"/>
            <a:r>
              <a:rPr lang="en-US" sz="2400" b="1" dirty="0" smtClean="0"/>
              <a:t>(</a:t>
            </a:r>
            <a:r>
              <a:rPr lang="ru-RU" sz="2400" b="1" dirty="0" smtClean="0"/>
              <a:t>мова)</a:t>
            </a:r>
            <a:endParaRPr lang="ru-RU" sz="24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0264" y="3788229"/>
            <a:ext cx="10154685" cy="2666999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1744949" y="6445648"/>
            <a:ext cx="400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23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11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047" y="0"/>
            <a:ext cx="7083788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Ввести основні терміни, що описують тематику чи зміст публікації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Ввести кожне словосполучення в окреме віконце, використовуючи функцію «+Додати ще»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Писати словосполучення з маленької літери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Не ставити знаки пунктуації</a:t>
            </a: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19033" y="542416"/>
            <a:ext cx="3725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SUBJECT  KEYWORDS </a:t>
            </a:r>
            <a:r>
              <a:rPr lang="ru-RU" sz="2400" b="1" dirty="0" smtClean="0"/>
              <a:t>(ключові  слова  або словосполучення)</a:t>
            </a:r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47" y="542416"/>
            <a:ext cx="2133785" cy="8047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405" y="5040086"/>
            <a:ext cx="10868544" cy="1284513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4939" y="5783000"/>
            <a:ext cx="524301" cy="9998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744949" y="6413499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24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8537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047" y="0"/>
            <a:ext cx="7083788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Вносити слова літерами ВЕЛИКОГО РЕГІСТРУ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Вносити словосполучення через кому в одне віконце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Починати кожне словосполучення з великої літери і наприкінці ставити знаки пунктуації</a:t>
            </a: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19033" y="542416"/>
            <a:ext cx="3725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SUBJECT  KEYWORDS </a:t>
            </a:r>
            <a:r>
              <a:rPr lang="ru-RU" sz="2400" b="1" dirty="0" smtClean="0"/>
              <a:t>(ключові  слова  або словосполучення)</a:t>
            </a:r>
            <a:endParaRPr lang="ru-RU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743" y="5094514"/>
            <a:ext cx="10863207" cy="1251857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047" y="542416"/>
            <a:ext cx="2127688" cy="8047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676888" y="6417519"/>
            <a:ext cx="40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25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64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11486" y="0"/>
            <a:ext cx="7380514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Анотації, резюме слід ввести після форматування тексту, виключивши використовування прихованих абзаців та розриви слів</a:t>
            </a: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2059" y="420073"/>
            <a:ext cx="37259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ABSTRACT </a:t>
            </a:r>
            <a:endParaRPr lang="uk-UA" sz="2400" b="1" dirty="0"/>
          </a:p>
          <a:p>
            <a:pPr algn="ctr"/>
            <a:r>
              <a:rPr lang="en-US" sz="2400" b="1" dirty="0" smtClean="0"/>
              <a:t>(</a:t>
            </a:r>
            <a:r>
              <a:rPr lang="ru-RU" sz="2400" b="1" dirty="0" smtClean="0"/>
              <a:t>анотація)</a:t>
            </a:r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7701" y="1251070"/>
            <a:ext cx="2133785" cy="8047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997" y="2520314"/>
            <a:ext cx="6976645" cy="2289464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4867893" y="4876797"/>
            <a:ext cx="6096000" cy="1754326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  <p:txBody>
          <a:bodyPr>
            <a:spAutoFit/>
          </a:bodyPr>
          <a:lstStyle/>
          <a:p>
            <a:r>
              <a:rPr lang="en-US" dirty="0">
                <a:solidFill>
                  <a:srgbClr val="C54639"/>
                </a:solidFill>
              </a:rPr>
              <a:t>Hypercholesterolemia is a huge problem¶</a:t>
            </a:r>
          </a:p>
          <a:p>
            <a:r>
              <a:rPr lang="en-US" dirty="0">
                <a:solidFill>
                  <a:srgbClr val="C54639"/>
                </a:solidFill>
              </a:rPr>
              <a:t>facing nowadayspopulation, and it behooves¶</a:t>
            </a:r>
          </a:p>
          <a:p>
            <a:r>
              <a:rPr lang="en-US" dirty="0">
                <a:solidFill>
                  <a:srgbClr val="C54639"/>
                </a:solidFill>
              </a:rPr>
              <a:t>us as health care professionals to get more¶</a:t>
            </a:r>
          </a:p>
          <a:p>
            <a:r>
              <a:rPr lang="en-US" dirty="0">
                <a:solidFill>
                  <a:srgbClr val="C54639"/>
                </a:solidFill>
              </a:rPr>
              <a:t>patients on efficacious therapies like sta-¶</a:t>
            </a:r>
          </a:p>
          <a:p>
            <a:r>
              <a:rPr lang="en-US" dirty="0">
                <a:solidFill>
                  <a:srgbClr val="C54639"/>
                </a:solidFill>
              </a:rPr>
              <a:t>tins which are cost-effective since they are¶</a:t>
            </a:r>
          </a:p>
          <a:p>
            <a:r>
              <a:rPr lang="en-US" dirty="0">
                <a:solidFill>
                  <a:srgbClr val="C54639"/>
                </a:solidFill>
              </a:rPr>
              <a:t>now largely generic.¶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3700" y="3043200"/>
            <a:ext cx="1030313" cy="6218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6657" y="5647842"/>
            <a:ext cx="524301" cy="9998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711685" y="6373305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26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92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35286" y="0"/>
            <a:ext cx="7456714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Використовувати літери ВЕЛИКОГО РЕГІСТРУ поза правилами правопису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Вносити занадто великі об’єми тексту</a:t>
            </a: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2760" y="487988"/>
            <a:ext cx="37259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ABSTRACT </a:t>
            </a:r>
            <a:r>
              <a:rPr lang="uk-UA" sz="2400" b="1" dirty="0"/>
              <a:t> </a:t>
            </a:r>
          </a:p>
          <a:p>
            <a:pPr algn="ctr"/>
            <a:r>
              <a:rPr lang="en-US" sz="2400" b="1" dirty="0" smtClean="0"/>
              <a:t>(</a:t>
            </a:r>
            <a:r>
              <a:rPr lang="ru-RU" sz="2400" b="1" dirty="0" smtClean="0"/>
              <a:t>анотація)</a:t>
            </a:r>
            <a:endParaRPr lang="ru-RU" sz="2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7598" y="2363001"/>
            <a:ext cx="2127688" cy="8047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684588" y="6419088"/>
            <a:ext cx="398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27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1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78828" y="-17912"/>
            <a:ext cx="7413171" cy="687591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Будь яка інша описова інформація. Можна вказати зміст матеріалу, відгуки, коментарі про матеріал тощо – ті дані, для яких відсутні окремі поля (в довільній формі), інформацію, яка призначається для адміністратора Репозитарію</a:t>
            </a: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7868" y="591516"/>
            <a:ext cx="37259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DESCRIPTION </a:t>
            </a:r>
            <a:endParaRPr lang="uk-UA" sz="2400" b="1" dirty="0"/>
          </a:p>
          <a:p>
            <a:pPr algn="ctr"/>
            <a:r>
              <a:rPr lang="en-US" sz="2400" b="1" dirty="0" smtClean="0"/>
              <a:t>(</a:t>
            </a:r>
            <a:r>
              <a:rPr lang="ru-RU" sz="2400" b="1" dirty="0" smtClean="0"/>
              <a:t>опис)</a:t>
            </a:r>
            <a:endParaRPr lang="uk-UA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800258" y="776183"/>
            <a:ext cx="3043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      Факультативно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298" y="4441372"/>
            <a:ext cx="11243439" cy="1970314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1790737" y="6404284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28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64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9639020" y="568661"/>
            <a:ext cx="15176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lang="uk-UA" sz="4000" dirty="0">
                <a:ea typeface="Microsoft Himalaya" panose="01010100010101010101" pitchFamily="2" charset="0"/>
                <a:cs typeface="Microsoft Himalaya" panose="01010100010101010101" pitchFamily="2" charset="0"/>
              </a:rPr>
              <a:t>КРОК  </a:t>
            </a:r>
            <a:endParaRPr lang="ru-RU" dirty="0"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481848" y="4782208"/>
            <a:ext cx="33317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/>
              <a:t>Прикріпити файл</a:t>
            </a:r>
            <a:endParaRPr lang="ru-RU" sz="2400" b="1" dirty="0"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7197" y="5616218"/>
            <a:ext cx="524301" cy="9998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6030"/>
          <a:stretch/>
        </p:blipFill>
        <p:spPr>
          <a:xfrm>
            <a:off x="0" y="0"/>
            <a:ext cx="7399283" cy="68585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156683" y="359228"/>
            <a:ext cx="8896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4</a:t>
            </a:r>
            <a:endParaRPr lang="ru-RU" sz="4800" dirty="0"/>
          </a:p>
        </p:txBody>
      </p:sp>
      <p:sp>
        <p:nvSpPr>
          <p:cNvPr id="7" name="TextBox 6"/>
          <p:cNvSpPr txBox="1"/>
          <p:nvPr/>
        </p:nvSpPr>
        <p:spPr>
          <a:xfrm>
            <a:off x="11703900" y="6431383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29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0051" y="4891109"/>
            <a:ext cx="243861" cy="2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00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80422" y="3244334"/>
            <a:ext cx="25644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81000" y="0"/>
            <a:ext cx="11811001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823192" y="6408158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3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41CEACE-252F-9D47-6DFA-EA5B1EE14C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716" y="506531"/>
            <a:ext cx="11189568" cy="5475605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0BB1E3B-3951-943A-434B-627DF0F55C7A}"/>
              </a:ext>
            </a:extLst>
          </p:cNvPr>
          <p:cNvSpPr txBox="1"/>
          <p:nvPr/>
        </p:nvSpPr>
        <p:spPr>
          <a:xfrm>
            <a:off x="553915" y="6279898"/>
            <a:ext cx="61018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UA" dirty="0">
                <a:solidFill>
                  <a:schemeClr val="bg1"/>
                </a:solidFill>
              </a:rPr>
              <a:t>https://repo.knmu.edu.ua/</a:t>
            </a:r>
          </a:p>
        </p:txBody>
      </p:sp>
    </p:spTree>
    <p:extLst>
      <p:ext uri="{BB962C8B-B14F-4D97-AF65-F5344CB8AC3E}">
        <p14:creationId xmlns:p14="http://schemas.microsoft.com/office/powerpoint/2010/main" val="293158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047" y="0"/>
            <a:ext cx="7083788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Використовувати рекомендований формат (pdf з окремим текстовим шаром)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Розмір файлу має бути не більше 500 Мб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У файлі мають бути назва твору і ПІБ всіх авторів</a:t>
            </a:r>
          </a:p>
          <a:p>
            <a:pPr lvl="0" defTabSz="914400"/>
            <a:r>
              <a:rPr lang="uk-UA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Назви файлів мають були </a:t>
            </a:r>
          </a:p>
          <a:p>
            <a:pPr lvl="0" defTabSz="914400"/>
            <a:r>
              <a:rPr lang="uk-UA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коректними  та змістовними </a:t>
            </a:r>
          </a:p>
          <a:p>
            <a:pPr lvl="0" defTabSz="914400"/>
            <a:r>
              <a:rPr lang="uk-UA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(осмисленими)  і  довжиною </a:t>
            </a:r>
          </a:p>
          <a:p>
            <a:pPr lvl="0" defTabSz="914400"/>
            <a:r>
              <a:rPr lang="uk-UA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до 50 символів. Рекомендована </a:t>
            </a:r>
          </a:p>
          <a:p>
            <a:pPr lvl="0" defTabSz="914400"/>
            <a:r>
              <a:rPr lang="uk-UA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назва файлу латиницею у форматі </a:t>
            </a:r>
            <a:r>
              <a:rPr lang="en-US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Author1_Title.pdf.</a:t>
            </a:r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r>
              <a:rPr lang="en-US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lang="uk-UA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Наприклад, </a:t>
            </a:r>
          </a:p>
          <a:p>
            <a:pPr lvl="0" defTabSz="914400"/>
            <a:r>
              <a:rPr lang="en-US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Sydorenko1_Marker_oxidative_stress.pdf</a:t>
            </a:r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49638" y="363293"/>
            <a:ext cx="2396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/>
              <a:t>ФАЙЛ</a:t>
            </a:r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47" y="363293"/>
            <a:ext cx="2133785" cy="80474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4743" y="2899309"/>
            <a:ext cx="5902626" cy="3599461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8859" y="5730804"/>
            <a:ext cx="524301" cy="9998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766884" y="6361303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30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916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047" y="0"/>
            <a:ext cx="7083788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У файл, крім сторінок з твором, додати скан титульного листка або обгортки, залежно від того, де є вся інформація про видання, та сторінку зі змісту, де вказано заявлений твір</a:t>
            </a: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ru-RU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649638" y="363293"/>
            <a:ext cx="2396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/>
              <a:t>ФАЙЛ</a:t>
            </a:r>
            <a:endParaRPr lang="ru-RU" sz="24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47" y="363293"/>
            <a:ext cx="2121592" cy="804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927" y="2991254"/>
            <a:ext cx="2664373" cy="3649032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2180" y="2991254"/>
            <a:ext cx="2574317" cy="3649032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0294" y="2991254"/>
            <a:ext cx="2817718" cy="3649032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45997" y="5640455"/>
            <a:ext cx="524301" cy="99983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695176" y="6382512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31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152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047" y="0"/>
            <a:ext cx="7083788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Використовувати файли без окремого текстового шару (текст не копіюється построково)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Сторінки </a:t>
            </a:r>
            <a:r>
              <a:rPr lang="ru-RU" sz="2400" b="1" dirty="0" smtClean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тексту розташовувати  непослідовно</a:t>
            </a:r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. Не слід розміщувати розвороти сторінок</a:t>
            </a:r>
          </a:p>
          <a:p>
            <a:pPr lvl="0" defTabSz="914400"/>
            <a:r>
              <a:rPr lang="ru-RU" sz="2400" b="1" dirty="0">
                <a:solidFill>
                  <a:schemeClr val="bg1"/>
                </a:solidFill>
                <a:latin typeface="Calibri" panose="020F0502020204030204"/>
                <a:ea typeface="Microsoft Himalaya" panose="01010100010101010101" pitchFamily="2" charset="0"/>
                <a:cs typeface="Microsoft Himalaya" panose="01010100010101010101" pitchFamily="2" charset="0"/>
              </a:rPr>
              <a:t>•  Файл повинен виглядати належно, з рівно відсканованими сторінками, рівно обрізаними полями</a:t>
            </a:r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pPr lvl="0" defTabSz="914400"/>
            <a:endParaRPr lang="uk-UA" sz="2400" b="1" dirty="0">
              <a:solidFill>
                <a:schemeClr val="bg1"/>
              </a:solidFill>
              <a:latin typeface="Calibri" panose="020F0502020204030204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047" y="338064"/>
            <a:ext cx="2127688" cy="804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4832" y="338064"/>
            <a:ext cx="2395936" cy="6462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704320" y="6364224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32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453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04" r="1567"/>
          <a:stretch/>
        </p:blipFill>
        <p:spPr>
          <a:xfrm>
            <a:off x="3404616" y="0"/>
            <a:ext cx="8787384" cy="69017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784516" y="6419088"/>
            <a:ext cx="393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33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2608" y="1252728"/>
            <a:ext cx="307238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/>
              <a:t>Далі надається згода на Авторський договір і залишається очікувати на результат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/>
              <a:t>При виконанні всіх вимог матеріал буде </a:t>
            </a:r>
            <a:r>
              <a:rPr lang="ru-RU" sz="2400" b="1" dirty="0" smtClean="0"/>
              <a:t>затверджено </a:t>
            </a:r>
            <a:r>
              <a:rPr lang="ru-RU" sz="2400" b="1" dirty="0"/>
              <a:t>до розміщення</a:t>
            </a:r>
          </a:p>
        </p:txBody>
      </p:sp>
    </p:spTree>
    <p:extLst>
      <p:ext uri="{BB962C8B-B14F-4D97-AF65-F5344CB8AC3E}">
        <p14:creationId xmlns:p14="http://schemas.microsoft.com/office/powerpoint/2010/main" val="92125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962" y="1399411"/>
            <a:ext cx="9805726" cy="17563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9528" y="4485783"/>
            <a:ext cx="1720925" cy="17209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660453" y="6327880"/>
            <a:ext cx="407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34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04872" y="4758220"/>
            <a:ext cx="70527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2400" dirty="0"/>
              <a:t>Борзенкова Вікторія Миколаївна</a:t>
            </a:r>
          </a:p>
          <a:p>
            <a:pPr algn="r"/>
            <a:r>
              <a:rPr lang="uk-UA" sz="2400" dirty="0"/>
              <a:t>2022</a:t>
            </a:r>
          </a:p>
          <a:p>
            <a:pPr algn="r"/>
            <a:r>
              <a:rPr lang="uk-UA" sz="2400" dirty="0" smtClean="0"/>
              <a:t>0679010520</a:t>
            </a:r>
          </a:p>
          <a:p>
            <a:pPr algn="r"/>
            <a:r>
              <a:rPr lang="en-US" sz="2400" dirty="0">
                <a:hlinkClick r:id="rId4"/>
              </a:rPr>
              <a:t>https://</a:t>
            </a:r>
            <a:r>
              <a:rPr lang="en-US" sz="2400" dirty="0" smtClean="0">
                <a:hlinkClick r:id="rId4"/>
              </a:rPr>
              <a:t>repo.knmu.edu.ua/handle/123456789/30901</a:t>
            </a:r>
            <a:endParaRPr lang="uk-UA" sz="2400" dirty="0" smtClean="0"/>
          </a:p>
          <a:p>
            <a:pPr algn="r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3993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80422" y="3244334"/>
            <a:ext cx="25644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0855" t="31476" b="2125"/>
          <a:stretch/>
        </p:blipFill>
        <p:spPr>
          <a:xfrm>
            <a:off x="-21022" y="-1"/>
            <a:ext cx="12213022" cy="6858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795760" y="6345936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507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9488" t="621" r="18943" b="-621"/>
          <a:stretch/>
        </p:blipFill>
        <p:spPr>
          <a:xfrm>
            <a:off x="0" y="0"/>
            <a:ext cx="7696200" cy="687523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598949" y="633969"/>
            <a:ext cx="17724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lang="uk-UA" sz="4000" dirty="0">
                <a:ea typeface="Microsoft Himalaya" panose="01010100010101010101" pitchFamily="2" charset="0"/>
                <a:cs typeface="Microsoft Himalaya" panose="01010100010101010101" pitchFamily="2" charset="0"/>
              </a:rPr>
              <a:t>КРОК</a:t>
            </a:r>
            <a:endParaRPr lang="ru-RU" sz="6000" dirty="0"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403770" y="4376057"/>
            <a:ext cx="35378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ea typeface="Microsoft Himalaya" panose="01010100010101010101" pitchFamily="2" charset="0"/>
                <a:cs typeface="Microsoft Himalaya" panose="01010100010101010101" pitchFamily="2" charset="0"/>
              </a:rPr>
              <a:t>Необхідно перевірити, чи не було розміщено цей матеріал раніше</a:t>
            </a:r>
          </a:p>
          <a:p>
            <a:r>
              <a:rPr lang="ru-RU" sz="2400" b="1" dirty="0">
                <a:ea typeface="Microsoft Himalaya" panose="01010100010101010101" pitchFamily="2" charset="0"/>
                <a:cs typeface="Microsoft Himalaya" panose="01010100010101010101" pitchFamily="2" charset="0"/>
              </a:rPr>
              <a:t> (можливо</a:t>
            </a:r>
            <a:r>
              <a:rPr lang="ru-RU" sz="2400" b="1" dirty="0"/>
              <a:t>, в колекції іншої кафедри)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90514" y="402392"/>
            <a:ext cx="5225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000" dirty="0"/>
              <a:t>1</a:t>
            </a:r>
            <a:endParaRPr lang="ru-RU" sz="6000" dirty="0"/>
          </a:p>
        </p:txBody>
      </p:sp>
      <p:sp>
        <p:nvSpPr>
          <p:cNvPr id="3" name="TextBox 2"/>
          <p:cNvSpPr txBox="1"/>
          <p:nvPr/>
        </p:nvSpPr>
        <p:spPr>
          <a:xfrm>
            <a:off x="11793990" y="6382512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5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762" y="4477501"/>
            <a:ext cx="243861" cy="2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99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2262"/>
          <a:stretch/>
        </p:blipFill>
        <p:spPr>
          <a:xfrm>
            <a:off x="7859487" y="0"/>
            <a:ext cx="4332515" cy="68685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7765" y="396765"/>
            <a:ext cx="2123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>
                <a:ea typeface="Microsoft Himalaya" panose="01010100010101010101" pitchFamily="2" charset="0"/>
                <a:cs typeface="Microsoft Himalaya" panose="01010100010101010101" pitchFamily="2" charset="0"/>
              </a:rPr>
              <a:t>КРОК </a:t>
            </a:r>
            <a:r>
              <a:rPr lang="uk-UA" sz="6000" dirty="0">
                <a:ea typeface="Microsoft Himalaya" panose="01010100010101010101" pitchFamily="2" charset="0"/>
                <a:cs typeface="Microsoft Himalaya" panose="01010100010101010101" pitchFamily="2" charset="0"/>
              </a:rPr>
              <a:t>2</a:t>
            </a:r>
            <a:endParaRPr lang="ru-RU" sz="6000" dirty="0"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08691" y="4141075"/>
            <a:ext cx="66507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ea typeface="Microsoft Himalaya" panose="01010100010101010101" pitchFamily="2" charset="0"/>
                <a:cs typeface="Microsoft Himalaya" panose="01010100010101010101" pitchFamily="2" charset="0"/>
              </a:rPr>
              <a:t>Правильно обрати зібрання (колекцію):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ea typeface="Microsoft Himalaya" panose="01010100010101010101" pitchFamily="2" charset="0"/>
                <a:cs typeface="Microsoft Himalaya" panose="01010100010101010101" pitchFamily="2" charset="0"/>
              </a:rPr>
              <a:t> лекційні матеріали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ea typeface="Microsoft Himalaya" panose="01010100010101010101" pitchFamily="2" charset="0"/>
                <a:cs typeface="Microsoft Himalaya" panose="01010100010101010101" pitchFamily="2" charset="0"/>
              </a:rPr>
              <a:t>	навчально-методичні матеріали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ea typeface="Microsoft Himalaya" panose="01010100010101010101" pitchFamily="2" charset="0"/>
                <a:cs typeface="Microsoft Himalaya" panose="01010100010101010101" pitchFamily="2" charset="0"/>
              </a:rPr>
              <a:t>	наукові праці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ea typeface="Microsoft Himalaya" panose="01010100010101010101" pitchFamily="2" charset="0"/>
                <a:cs typeface="Microsoft Himalaya" panose="01010100010101010101" pitchFamily="2" charset="0"/>
              </a:rPr>
              <a:t>	наукові роботи молодих вчених</a:t>
            </a:r>
          </a:p>
        </p:txBody>
      </p:sp>
      <p:sp>
        <p:nvSpPr>
          <p:cNvPr id="7" name="Стрелка вправо 6"/>
          <p:cNvSpPr/>
          <p:nvPr/>
        </p:nvSpPr>
        <p:spPr>
          <a:xfrm rot="5400000">
            <a:off x="6843609" y="583775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1786616" y="6465115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6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765" y="4239757"/>
            <a:ext cx="243861" cy="2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08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085" y="316386"/>
            <a:ext cx="5247027" cy="2638236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684" y="3388523"/>
            <a:ext cx="5357830" cy="2227730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sp>
        <p:nvSpPr>
          <p:cNvPr id="7" name="Стрелка вправо 6"/>
          <p:cNvSpPr/>
          <p:nvPr/>
        </p:nvSpPr>
        <p:spPr>
          <a:xfrm rot="5400000">
            <a:off x="2641066" y="292925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2586" y="4502905"/>
            <a:ext cx="5620999" cy="2121592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2769849" y="5534002"/>
            <a:ext cx="524301" cy="99373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9956" y="316386"/>
            <a:ext cx="5178480" cy="2638236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sp>
        <p:nvSpPr>
          <p:cNvPr id="18" name="Овал 17"/>
          <p:cNvSpPr/>
          <p:nvPr/>
        </p:nvSpPr>
        <p:spPr>
          <a:xfrm>
            <a:off x="554086" y="218452"/>
            <a:ext cx="937258" cy="532663"/>
          </a:xfrm>
          <a:prstGeom prst="ellipse">
            <a:avLst/>
          </a:prstGeom>
          <a:noFill/>
          <a:ln w="88900">
            <a:solidFill>
              <a:srgbClr val="C546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278" y="4672831"/>
            <a:ext cx="1030313" cy="62184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5760" y="2000510"/>
            <a:ext cx="2275835" cy="830822"/>
          </a:xfrm>
          <a:prstGeom prst="rect">
            <a:avLst/>
          </a:prstGeom>
          <a:ln w="6350">
            <a:solidFill>
              <a:schemeClr val="accent1">
                <a:shade val="50000"/>
              </a:schemeClr>
            </a:solidFill>
          </a:ln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39956" y="3388523"/>
            <a:ext cx="5178480" cy="2210723"/>
          </a:xfrm>
          <a:prstGeom prst="rect">
            <a:avLst/>
          </a:prstGeom>
          <a:ln w="88900">
            <a:solidFill>
              <a:schemeClr val="accent1">
                <a:shade val="50000"/>
              </a:schemeClr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3585" y="2768366"/>
            <a:ext cx="524301" cy="9937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8993585" y="5353004"/>
            <a:ext cx="524301" cy="9937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829489" y="6439831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80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9488" t="621" r="18943" b="-621"/>
          <a:stretch/>
        </p:blipFill>
        <p:spPr>
          <a:xfrm>
            <a:off x="76200" y="0"/>
            <a:ext cx="7614745" cy="687523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701050" y="686149"/>
            <a:ext cx="1533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lang="uk-UA" sz="4000" dirty="0">
                <a:ea typeface="Microsoft Himalaya" panose="01010100010101010101" pitchFamily="2" charset="0"/>
                <a:cs typeface="Microsoft Himalaya" panose="01010100010101010101" pitchFamily="2" charset="0"/>
              </a:rPr>
              <a:t>КРОК</a:t>
            </a:r>
            <a:endParaRPr lang="ru-RU" sz="6000" dirty="0"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481848" y="4635387"/>
            <a:ext cx="33317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ea typeface="Microsoft Himalaya" panose="01010100010101010101" pitchFamily="2" charset="0"/>
                <a:cs typeface="Microsoft Himalaya" panose="01010100010101010101" pitchFamily="2" charset="0"/>
              </a:rPr>
              <a:t>Правильно заповнити всі поля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2752" y="5531776"/>
            <a:ext cx="524301" cy="99983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261457" y="478596"/>
            <a:ext cx="5521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3</a:t>
            </a:r>
            <a:endParaRPr lang="ru-RU" sz="4800" dirty="0"/>
          </a:p>
        </p:txBody>
      </p:sp>
      <p:sp>
        <p:nvSpPr>
          <p:cNvPr id="6" name="TextBox 5"/>
          <p:cNvSpPr txBox="1"/>
          <p:nvPr/>
        </p:nvSpPr>
        <p:spPr>
          <a:xfrm>
            <a:off x="11813628" y="6431383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8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1626" y="4746498"/>
            <a:ext cx="243861" cy="2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96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/>
          <a:srcRect l="487" t="21475" r="1332" b="16082"/>
          <a:stretch/>
        </p:blipFill>
        <p:spPr>
          <a:xfrm>
            <a:off x="0" y="775498"/>
            <a:ext cx="12192000" cy="60825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59768" y="6428232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9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61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лубина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6620_TF77929380.potx" id="{67EFF964-FA2B-429E-926E-6E33DFCDEACF}" vid="{4990CF1E-A862-4CC9-B573-BA5FBE23659E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AF23494-F630-4E01-81EA-AA2F2975971E}">
  <ds:schemaRefs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71af3243-3dd4-4a8d-8c0d-dd76da1f02a5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76CE1C2-24FF-4125-B61C-AD39973FCD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C083022-B7D0-4DE3-9976-6A91422D94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Оформление Глубина</Template>
  <TotalTime>0</TotalTime>
  <Words>1251</Words>
  <Application>Microsoft Office PowerPoint</Application>
  <PresentationFormat>Широкоэкранный</PresentationFormat>
  <Paragraphs>309</Paragraphs>
  <Slides>34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9" baseType="lpstr">
      <vt:lpstr>Arial</vt:lpstr>
      <vt:lpstr>Calibri</vt:lpstr>
      <vt:lpstr>Corbel</vt:lpstr>
      <vt:lpstr>Microsoft Himalaya</vt:lpstr>
      <vt:lpstr>Глубина</vt:lpstr>
      <vt:lpstr>ЗАПОБІГАННЯ  ПОМИЛОК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2022-09-23T13:09:17Z</dcterms:created>
  <dcterms:modified xsi:type="dcterms:W3CDTF">2022-10-26T13:58:24Z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