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9" r:id="rId2"/>
    <p:sldId id="256" r:id="rId3"/>
    <p:sldId id="281" r:id="rId4"/>
    <p:sldId id="289" r:id="rId5"/>
    <p:sldId id="290" r:id="rId6"/>
    <p:sldId id="296" r:id="rId7"/>
    <p:sldId id="291" r:id="rId8"/>
    <p:sldId id="257" r:id="rId9"/>
    <p:sldId id="258" r:id="rId10"/>
    <p:sldId id="282" r:id="rId11"/>
    <p:sldId id="259" r:id="rId12"/>
    <p:sldId id="283" r:id="rId13"/>
    <p:sldId id="260" r:id="rId14"/>
    <p:sldId id="297" r:id="rId15"/>
    <p:sldId id="284" r:id="rId16"/>
    <p:sldId id="261" r:id="rId17"/>
    <p:sldId id="262" r:id="rId18"/>
    <p:sldId id="286" r:id="rId19"/>
    <p:sldId id="263" r:id="rId20"/>
    <p:sldId id="295" r:id="rId21"/>
    <p:sldId id="294" r:id="rId22"/>
    <p:sldId id="29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37E50-DFC3-4A27-BCB5-EE424898D264}" type="datetimeFigureOut">
              <a:rPr lang="uk-UA" smtClean="0"/>
              <a:pPr/>
              <a:t>29.10.2019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6EC31-F519-405D-B76F-57BAB2D35F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DC72CAB6-B2DE-45C2-87A0-014DA5A2746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1A50AA5B-CBD3-4801-BBFA-0D1BA561D5BD}" type="slidenum">
              <a:rPr lang="uk-UA" altLang="uk-UA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uk-UA" altLang="uk-UA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Text Box 1">
            <a:extLst>
              <a:ext uri="{FF2B5EF4-FFF2-40B4-BE49-F238E27FC236}">
                <a16:creationId xmlns:a16="http://schemas.microsoft.com/office/drawing/2014/main" id="{007A00F8-8C7B-468D-B4B1-ABACC84B5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>
              <a:lnSpc>
                <a:spcPct val="100000"/>
              </a:lnSpc>
            </a:pPr>
            <a:fld id="{8AD89F57-AD82-4D9B-A9FA-394CF641C995}" type="slidenum">
              <a:rPr lang="uk-UA" altLang="uk-UA"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rPr>
              <a:pPr algn="r" eaLnBrk="1">
                <a:lnSpc>
                  <a:spcPct val="100000"/>
                </a:lnSpc>
              </a:pPr>
              <a:t>1</a:t>
            </a:fld>
            <a:endParaRPr lang="uk-UA" altLang="uk-UA" sz="1200">
              <a:solidFill>
                <a:srgbClr val="000000"/>
              </a:solidFill>
              <a:latin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6689311E-A517-43AB-B85D-5801CBF82FB4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Text Box 3">
            <a:extLst>
              <a:ext uri="{FF2B5EF4-FFF2-40B4-BE49-F238E27FC236}">
                <a16:creationId xmlns:a16="http://schemas.microsoft.com/office/drawing/2014/main" id="{722CCD9C-D876-42B6-88C7-50A250FEAFA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215900" indent="-214313" eaLnBrk="1"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</a:pPr>
            <a:r>
              <a:rPr lang="uk-UA" altLang="uk-UA" sz="2000">
                <a:latin typeface="Arial" panose="020B0604020202020204" pitchFamily="34" charset="0"/>
                <a:ea typeface="Microsoft YaHei" panose="020B0503020204020204" pitchFamily="34" charset="-122"/>
              </a:rPr>
              <a:t>23 січня 1896 Засідання Медико-фізичного Товариства Вюрцбурга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</a:t>
            </a:r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Vena</a:t>
            </a:r>
            <a:r>
              <a:rPr lang="en-US" baseline="0" dirty="0"/>
              <a:t> </a:t>
            </a:r>
            <a:r>
              <a:rPr lang="en-US" baseline="0" dirty="0" err="1"/>
              <a:t>azygos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Таблиця 1 -- аналіз знімка грудної клітки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Тіні грудей</a:t>
            </a:r>
          </a:p>
          <a:p>
            <a:r>
              <a:rPr lang="uk-UA" dirty="0"/>
              <a:t>Розмір і форма грудей</a:t>
            </a:r>
          </a:p>
          <a:p>
            <a:r>
              <a:rPr lang="uk-UA" dirty="0"/>
              <a:t>Одностороння  </a:t>
            </a:r>
            <a:r>
              <a:rPr lang="uk-UA" dirty="0" err="1"/>
              <a:t>мастектомія</a:t>
            </a:r>
            <a:endParaRPr lang="uk-UA" dirty="0"/>
          </a:p>
          <a:p>
            <a:r>
              <a:rPr lang="uk-UA" dirty="0"/>
              <a:t>Тіні </a:t>
            </a:r>
            <a:r>
              <a:rPr lang="uk-UA" dirty="0" err="1"/>
              <a:t>смочків</a:t>
            </a:r>
            <a:endParaRPr lang="uk-UA" dirty="0"/>
          </a:p>
          <a:p>
            <a:r>
              <a:rPr lang="uk-UA" dirty="0"/>
              <a:t>Ідентифікація тіней </a:t>
            </a:r>
            <a:r>
              <a:rPr lang="uk-UA" dirty="0" err="1"/>
              <a:t>смлчків</a:t>
            </a:r>
            <a:endParaRPr lang="uk-UA" dirty="0"/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Вдих – Х ребра</a:t>
            </a:r>
          </a:p>
          <a:p>
            <a:r>
              <a:rPr lang="uk-UA" dirty="0"/>
              <a:t>Видих – </a:t>
            </a:r>
            <a:r>
              <a:rPr lang="en-US" dirty="0"/>
              <a:t>VII </a:t>
            </a:r>
            <a:r>
              <a:rPr lang="ru-RU" dirty="0"/>
              <a:t>ребра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Компромісна напруга на трубці для знімку гр. кл.</a:t>
            </a:r>
          </a:p>
          <a:p>
            <a:r>
              <a:rPr lang="uk-UA" dirty="0" err="1"/>
              <a:t>“Кісткова”</a:t>
            </a:r>
            <a:r>
              <a:rPr lang="uk-UA" dirty="0"/>
              <a:t>  напруга на трубці для знімка кісток (ребра,</a:t>
            </a:r>
            <a:r>
              <a:rPr lang="uk-UA" baseline="0" dirty="0"/>
              <a:t> хребет, ключиці)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0813" cy="114141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C0603CBD-825A-4B91-B8A4-A9DDC701D66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D27D-CFAA-4A5F-B6BE-BA5FC6E87976}" type="slidenum">
              <a:rPr lang="uk-UA" altLang="uk-UA"/>
              <a:pPr>
                <a:defRPr/>
              </a:pPr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15035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F2F1F18D-6E1D-4422-9FFF-D9200F33FC26}"/>
              </a:ext>
            </a:extLst>
          </p:cNvPr>
          <p:cNvSpPr>
            <a:spLocks noGrp="1" noChangeArrowheads="1"/>
          </p:cNvSpPr>
          <p:nvPr>
            <p:ph type="subTitle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eaLnBrk="1">
              <a:defRPr/>
            </a:pPr>
            <a:endParaRPr lang="uk-UA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CD974DF-D68E-4D5B-9737-D0EB109015B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 eaLnBrk="1"/>
            <a:endParaRPr lang="uk-UA" altLang="uk-UA"/>
          </a:p>
        </p:txBody>
      </p:sp>
      <p:pic>
        <p:nvPicPr>
          <p:cNvPr id="7172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FB8DAA98-3801-4C79-BD3A-C15FB8BB7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26670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5391176"/>
            <a:ext cx="9144000" cy="139541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Транспозиція. Серце, шлунок і печінка в зверненій позиції. Перед тим, як зробити такий висновок, переконайтеся, </a:t>
            </a:r>
          </a:p>
          <a:p>
            <a:pPr>
              <a:spcBef>
                <a:spcPts val="0"/>
              </a:spcBef>
            </a:pPr>
            <a:r>
              <a:rPr lang="uk-UA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що технік розмістив маркери правильно</a:t>
            </a:r>
          </a:p>
        </p:txBody>
      </p:sp>
      <p:pic>
        <p:nvPicPr>
          <p:cNvPr id="6" name="Picture 5" descr="Figure 3-10 Situs inversu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0"/>
            <a:ext cx="4599536" cy="52088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Щілина непарної вени. Тонка криволінійна лінія проходить </a:t>
            </a:r>
          </a:p>
          <a:p>
            <a:pPr>
              <a:spcBef>
                <a:spcPts val="0"/>
              </a:spcBef>
            </a:pP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від вершини правої легені вниз і </a:t>
            </a:r>
            <a:r>
              <a:rPr lang="uk-UA" sz="24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медіально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до непарної вени (стрілки). Лінія має </a:t>
            </a:r>
            <a:r>
              <a:rPr lang="uk-UA" sz="24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“сльозу”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 нижньому кінці. Це нормальний варіант (буває тільки справа).</a:t>
            </a:r>
          </a:p>
        </p:txBody>
      </p:sp>
      <p:pic>
        <p:nvPicPr>
          <p:cNvPr id="6" name="Picture 5" descr="Figure 3-11 Azygos pseudolobe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5383589" cy="51312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5072074"/>
            <a:ext cx="9144000" cy="1571636"/>
          </a:xfrm>
        </p:spPr>
        <p:txBody>
          <a:bodyPr/>
          <a:lstStyle/>
          <a:p>
            <a:r>
              <a:rPr lang="uk-UA" sz="2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Варіант діафрагми. Це частий нормальний варіант, при якому діафрагма має кілька невеликих куполів замість одного великого</a:t>
            </a:r>
            <a:r>
              <a:rPr lang="uk-UA" dirty="0"/>
              <a:t>.</a:t>
            </a:r>
          </a:p>
        </p:txBody>
      </p:sp>
      <p:pic>
        <p:nvPicPr>
          <p:cNvPr id="5" name="Picture 4" descr="Figure 3-12 Polyarcuate diaphragm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-1"/>
            <a:ext cx="6204610" cy="506038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248300"/>
            <a:ext cx="9144000" cy="1752600"/>
          </a:xfrm>
        </p:spPr>
        <p:txBody>
          <a:bodyPr/>
          <a:lstStyle/>
          <a:p>
            <a:r>
              <a:rPr lang="uk-UA" sz="2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Шийні ребра. Вроджена аномалія, за якої на C7 (стрілки) утворюються невеликі ребра. Іноді вони можуть бути </a:t>
            </a:r>
            <a:r>
              <a:rPr lang="uk-UA" sz="28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симптомними</a:t>
            </a:r>
            <a:r>
              <a:rPr lang="uk-UA" dirty="0"/>
              <a:t>.</a:t>
            </a:r>
          </a:p>
        </p:txBody>
      </p:sp>
      <p:pic>
        <p:nvPicPr>
          <p:cNvPr id="8" name="Picture 7" descr="Figure 3-13 Cervical rib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0"/>
            <a:ext cx="4876800" cy="52149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221139" cy="645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4962548"/>
            <a:ext cx="9144000" cy="1752600"/>
          </a:xfrm>
        </p:spPr>
        <p:txBody>
          <a:bodyPr>
            <a:normAutofit fontScale="85000" lnSpcReduction="20000"/>
          </a:bodyPr>
          <a:lstStyle/>
          <a:p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Реберно-хрящові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кальцифікації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Кальцифікація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між передніх кінців ребер і грудиною досить часта, особливо у літніх людей, і може бути досить яскравою (стрілки). У цього пацієнта також видна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Dobbhoff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поживна трубка.</a:t>
            </a:r>
          </a:p>
        </p:txBody>
      </p:sp>
      <p:pic>
        <p:nvPicPr>
          <p:cNvPr id="7" name="Picture 6" descr="Figure 3-14 Costochondral calcification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0"/>
            <a:ext cx="5200033" cy="492919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143512"/>
            <a:ext cx="9144000" cy="164307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Pectus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excavatum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“грудна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клітка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шевця”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 Вроджена аномалія, </a:t>
            </a:r>
          </a:p>
          <a:p>
            <a:pPr>
              <a:spcBef>
                <a:spcPts val="0"/>
              </a:spcBef>
            </a:pP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якої грудина втиснута. Оскільки серце стиснуте між грудиною </a:t>
            </a:r>
          </a:p>
          <a:p>
            <a:pPr>
              <a:spcBef>
                <a:spcPts val="0"/>
              </a:spcBef>
            </a:pP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і хребтом, воно </a:t>
            </a:r>
            <a:r>
              <a:rPr lang="uk-UA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виглядає збільшеним 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(А). Правий контур серця нечіткий, що свідчить про ущільнення в правій середній частці. </a:t>
            </a:r>
          </a:p>
          <a:p>
            <a:pPr>
              <a:spcBef>
                <a:spcPts val="0"/>
              </a:spcBef>
            </a:pP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 збоку (B) чітко показує втиснуте положення грудини (стрілки).</a:t>
            </a:r>
          </a:p>
        </p:txBody>
      </p:sp>
      <p:pic>
        <p:nvPicPr>
          <p:cNvPr id="9" name="Picture 8" descr="Figure 3-15 Pectus excavatum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8" y="-29533"/>
            <a:ext cx="9090668" cy="503016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466872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Ромбоподібні ямки. Нормальна знахідка, на нижній поверхні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грудинних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 кінців ключиць заглибини (стрілки). Двостороння аномалія без клінічного значення</a:t>
            </a:r>
            <a:r>
              <a:rPr lang="uk-UA" dirty="0"/>
              <a:t>.</a:t>
            </a:r>
          </a:p>
        </p:txBody>
      </p:sp>
      <p:pic>
        <p:nvPicPr>
          <p:cNvPr id="9" name="Picture 8" descr="Figure 3-16 Rhomboid fossa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0"/>
            <a:ext cx="5706266" cy="50837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9144000" cy="1500174"/>
          </a:xfrm>
        </p:spPr>
        <p:txBody>
          <a:bodyPr>
            <a:normAutofit fontScale="85000" lnSpcReduction="20000"/>
          </a:bodyPr>
          <a:lstStyle/>
          <a:p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Дегенеративні шпори або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остеофіти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. Бувають на рівні дисків на латеральному боці грудного відділу хребта. На бічному знімку грудної клітки ці кісткові шпори можуть імітувати вузлики.</a:t>
            </a:r>
          </a:p>
        </p:txBody>
      </p:sp>
      <p:pic>
        <p:nvPicPr>
          <p:cNvPr id="6" name="Picture 5" descr="Figure 3-17 Degenerative spurs or osteophytes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-1"/>
            <a:ext cx="6472254" cy="539354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572140"/>
            <a:ext cx="9144000" cy="12858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4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Кальцифікація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 сонної артерії. У літніх пацієнтів часто буває </a:t>
            </a:r>
            <a:r>
              <a:rPr lang="uk-UA" sz="24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кальциноз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 дуги аорти і судин. У цьому випадку 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/>
                <a:cs typeface="Arial"/>
              </a:rPr>
              <a:t>‒ </a:t>
            </a:r>
            <a:r>
              <a:rPr lang="uk-UA" sz="24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звапнення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в сонних артеріях (стрілки).</a:t>
            </a:r>
          </a:p>
        </p:txBody>
      </p:sp>
      <p:pic>
        <p:nvPicPr>
          <p:cNvPr id="7" name="Picture 6" descr="Figure 3-18 Carotid calcification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0"/>
            <a:ext cx="4399160" cy="5473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ІІ</a:t>
            </a:r>
          </a:p>
          <a:p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Грудна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клітка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нормі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62614"/>
            <a:ext cx="91440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sz="20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ртефакти</a:t>
            </a: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кіс. Щільні тканини одягу або жирне волосся можуть створити смугастий артефакт, який нагадує ущільнення верхньої частки. </a:t>
            </a:r>
          </a:p>
          <a:p>
            <a:pPr>
              <a:spcBef>
                <a:spcPts val="0"/>
              </a:spcBef>
            </a:pP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Ключовий факт ‒ артефакт поширюється вище верхівки легені </a:t>
            </a:r>
          </a:p>
          <a:p>
            <a:pPr>
              <a:spcBef>
                <a:spcPts val="0"/>
              </a:spcBef>
            </a:pP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і видний на м'яких тканинах шиї</a:t>
            </a:r>
            <a:r>
              <a:rPr lang="uk-UA" sz="2000" dirty="0"/>
              <a:t>.</a:t>
            </a:r>
            <a:endParaRPr lang="ru-RU" sz="2000" dirty="0"/>
          </a:p>
        </p:txBody>
      </p:sp>
      <p:pic>
        <p:nvPicPr>
          <p:cNvPr id="4" name="Picture 3" descr="Figure 3-19 Braid artifact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-1"/>
            <a:ext cx="5214974" cy="55322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72140"/>
            <a:ext cx="9144000" cy="1285860"/>
          </a:xfrm>
        </p:spPr>
        <p:txBody>
          <a:bodyPr>
            <a:normAutofit fontScale="77500" lnSpcReduction="20000"/>
          </a:bodyPr>
          <a:lstStyle/>
          <a:p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Екстраплевральний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жир. Нормальна знахідка </a:t>
            </a:r>
          </a:p>
          <a:p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uk-UA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верхньо-бічному</a:t>
            </a:r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відділі гр. кл. симетрично справа і зліва,</a:t>
            </a:r>
          </a:p>
          <a:p>
            <a:r>
              <a:rPr lang="uk-UA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і не повинна бути помилково прийнята за плеврит.</a:t>
            </a:r>
            <a:endParaRPr lang="ru-RU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Figure 3-20 Extrapleural fat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-10602"/>
            <a:ext cx="4214842" cy="548476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40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214313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1400188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uk-UA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Нормальна анатомія і варіанти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9144000" cy="1400188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Нормальна анатомія на знімку жіночої </a:t>
            </a:r>
          </a:p>
          <a:p>
            <a:pPr>
              <a:buClr>
                <a:srgbClr val="FF0000"/>
              </a:buClr>
            </a:pP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грудної клітки у вертикальному положенні </a:t>
            </a:r>
          </a:p>
          <a:p>
            <a:pPr>
              <a:buClr>
                <a:srgbClr val="FF0000"/>
              </a:buClr>
            </a:pP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uk-UA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задньо-передній</a:t>
            </a: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(ЗП) проекції</a:t>
            </a:r>
            <a:endParaRPr lang="ru-RU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282" y="1643050"/>
            <a:ext cx="1505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Vena </a:t>
            </a:r>
            <a:r>
              <a:rPr lang="en-US" dirty="0" err="1"/>
              <a:t>azygos</a:t>
            </a:r>
            <a:endParaRPr lang="uk-UA" dirty="0"/>
          </a:p>
        </p:txBody>
      </p:sp>
      <p:pic>
        <p:nvPicPr>
          <p:cNvPr id="5" name="Picture 4" descr="Figure 3-8  Normal anatomy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5400"/>
            <a:ext cx="9102394" cy="52236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143008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72140"/>
            <a:ext cx="9144000" cy="1114436"/>
          </a:xfrm>
        </p:spPr>
        <p:txBody>
          <a:bodyPr>
            <a:normAutofit fontScale="92500"/>
          </a:bodyPr>
          <a:lstStyle/>
          <a:p>
            <a:pPr>
              <a:buClr>
                <a:srgbClr val="FF0000"/>
              </a:buClr>
            </a:pP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нормальна анатомія на знімку в бічній проекції </a:t>
            </a:r>
            <a:endParaRPr lang="ru-RU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FF0000"/>
              </a:buClr>
            </a:pPr>
            <a:r>
              <a:rPr lang="uk-UA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жіночої грудної клітки у вертикальному положенні</a:t>
            </a:r>
            <a:endParaRPr lang="ru-RU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Figure 3-8  Normal anatomy 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39" y="0"/>
            <a:ext cx="8048828" cy="551525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39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143008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4496" y="202148"/>
            <a:ext cx="5715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Таблиця 1 -- аналіз знімка грудної клітки</a:t>
            </a:r>
            <a:endParaRPr lang="uk-UA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4282" y="1000103"/>
          <a:ext cx="4143404" cy="5572174"/>
        </p:xfrm>
        <a:graphic>
          <a:graphicData uri="http://schemas.openxmlformats.org/drawingml/2006/table">
            <a:tbl>
              <a:tblPr/>
              <a:tblGrid>
                <a:gridCol w="4143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/>
                          <a:ea typeface="Calibri"/>
                          <a:cs typeface="Times New Roman"/>
                        </a:rPr>
                        <a:t>1 Вік, стать, історія хвороби пацієнта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/>
                          <a:ea typeface="Calibri"/>
                          <a:cs typeface="Times New Roman"/>
                        </a:rPr>
                        <a:t>2 Проекція і техніка</a:t>
                      </a:r>
                      <a:r>
                        <a:rPr lang="uk-UA" sz="1400" b="1" dirty="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ПЗ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ЗП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бокова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палатний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відстань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/>
                          <a:ea typeface="Calibri"/>
                          <a:cs typeface="Times New Roman"/>
                        </a:rPr>
                        <a:t>3 Положення пацієнта</a:t>
                      </a:r>
                      <a:r>
                        <a:rPr lang="uk-UA" sz="1400" b="1" dirty="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вертикальне, </a:t>
                      </a:r>
                      <a:r>
                        <a:rPr lang="uk-UA" sz="1400" dirty="0" err="1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голічерва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, в ліжку, </a:t>
                      </a:r>
                      <a:r>
                        <a:rPr lang="uk-UA" sz="1400" dirty="0" err="1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лордотичне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4 Оцінити зусилля вдиху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адекватне, недостатнє, надмірне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/>
                          <a:ea typeface="Calibri"/>
                          <a:cs typeface="Times New Roman"/>
                        </a:rPr>
                        <a:t>5 Визначити очевидні і загальні порушення</a:t>
                      </a:r>
                      <a:r>
                        <a:rPr lang="uk-UA" sz="1400" dirty="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розмір серця</a:t>
                      </a:r>
                      <a:r>
                        <a:rPr lang="uk-UA" sz="1400" b="1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 великий або нормальний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форма серця, конкретні розширення камер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верхні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контури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середостіння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оглянути дихальні шляхи, відхилення трахеї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симетрія легень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29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=  зміщення середостіння?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29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=  положення воріт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інфільтрати легень, утвори або вузлики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  легеневі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судини</a:t>
                      </a:r>
                      <a:r>
                        <a:rPr lang="uk-UA" sz="1400" b="1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68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== збільшення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зменшення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чи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/>
                          <a:ea typeface="Calibri"/>
                          <a:cs typeface="Times New Roman"/>
                        </a:rPr>
                        <a:t>норма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29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== знизу більше ніж вверху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862" marR="17862" marT="17862" marB="17862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572000" y="982732"/>
          <a:ext cx="4572000" cy="4446532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 Плевральний випіт, притуплення </a:t>
                      </a:r>
                      <a:r>
                        <a:rPr lang="uk-UA" sz="1400" dirty="0" err="1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реб.-діафр</a:t>
                      </a: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кутів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Ребра, ключиці, хребет</a:t>
                      </a:r>
                      <a:r>
                        <a:rPr lang="uk-UA" sz="1400" b="1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:</a:t>
                      </a: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ураження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 Перевірте розміщення трубки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Ще раз огляньте, що здалося нормою і</a:t>
                      </a:r>
                      <a:r>
                        <a:rPr lang="uk-UA" sz="1400" b="1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: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простір за серцем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простір за діафрагмою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</a:t>
                      </a:r>
                      <a:r>
                        <a:rPr lang="uk-UA" sz="1400" dirty="0" err="1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верхушки</a:t>
                      </a: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легень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наявність пневмотораксу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реберно-діафрагмальні кути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стінки гр. кл.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лізис ребер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=  плечі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Знайдіть і перегляньте попередні знімки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975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 Оцініть знайдені відхилення і їх локалізацію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688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highlight>
                            <a:srgbClr val="00FFFF"/>
                          </a:highligh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 Проведіть загальну диференціальну діагностику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highlight>
                            <a:srgbClr val="00FFFF"/>
                          </a:highligh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 Зіставте діагностичний висновок з клінічними даними</a:t>
                      </a:r>
                      <a:endParaRPr lang="uk-U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EF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85817"/>
          </a:xfrm>
        </p:spPr>
        <p:txBody>
          <a:bodyPr>
            <a:normAutofit/>
          </a:bodyPr>
          <a:lstStyle/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 </a:t>
            </a:r>
            <a:r>
              <a:rPr lang="uk-UA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ренгенологічне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дослідження не показане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00100" y="1142984"/>
            <a:ext cx="7786742" cy="5357850"/>
          </a:xfrm>
        </p:spPr>
        <p:txBody>
          <a:bodyPr>
            <a:noAutofit/>
          </a:bodyPr>
          <a:lstStyle/>
          <a:p>
            <a:pPr algn="l"/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</a:t>
            </a:r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Пренатальний знімок грудної клітки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Передопераційна (без серцевих чи легеневих проблем)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у пацієнта молодше 65 років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Перед прийомом на роботу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</a:t>
            </a:r>
            <a:r>
              <a:rPr lang="uk-UA" sz="18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Скринінг</a:t>
            </a:r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прихований рак легенів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</a:t>
            </a:r>
            <a:r>
              <a:rPr lang="uk-UA" sz="18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Скринінг</a:t>
            </a:r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туберкульоз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Нескладний астматичний напад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Хронічна обструктивна хвороба легень без загострення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Задишка нетривала у дорослого молодше 40 рік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Біль в грудях у дорослого молодше 40 рік з нормальними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</a:t>
            </a:r>
            <a:r>
              <a:rPr lang="uk-UA" sz="18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фізикальними</a:t>
            </a:r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даними і без травми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Неускладнена артеріальна гіпертензія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Хронічний бронхіт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#  Гостре респіраторне захворювання у дорослого молодше 40 рік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з негативним медичним оглядом та без інших симптомів </a:t>
            </a:r>
          </a:p>
          <a:p>
            <a:pPr algn="l"/>
            <a:r>
              <a:rPr lang="uk-UA" sz="18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або факторів ризику</a:t>
            </a:r>
          </a:p>
          <a:p>
            <a:pPr algn="l"/>
            <a:endParaRPr lang="uk-UA" sz="2000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462614"/>
            <a:ext cx="9144000" cy="11810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Вимірювання </a:t>
            </a:r>
            <a:r>
              <a:rPr lang="uk-UA" sz="20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кардіомегалії</a:t>
            </a: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000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Торако-кардіальний</a:t>
            </a: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індекс: ширина серця</a:t>
            </a:r>
          </a:p>
          <a:p>
            <a:pPr>
              <a:spcBef>
                <a:spcPts val="0"/>
              </a:spcBef>
            </a:pP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(між бічних меж) (A) не повинна перевищувати ширину половини гр. кл. (вимірюється від середини хребта до найширшої частини </a:t>
            </a:r>
          </a:p>
          <a:p>
            <a:pPr>
              <a:spcBef>
                <a:spcPts val="0"/>
              </a:spcBef>
            </a:pPr>
            <a:r>
              <a:rPr lang="uk-UA" sz="20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внутрішнього ребра) (B)</a:t>
            </a:r>
          </a:p>
        </p:txBody>
      </p:sp>
      <p:pic>
        <p:nvPicPr>
          <p:cNvPr id="7" name="Picture 6" descr="Figure 3-9 Measurement of cardiomegaly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0"/>
            <a:ext cx="5283782" cy="5335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724</Words>
  <Application>Microsoft Office PowerPoint</Application>
  <PresentationFormat>Екран (4:3)</PresentationFormat>
  <Paragraphs>113</Paragraphs>
  <Slides>22</Slides>
  <Notes>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7" baseType="lpstr">
      <vt:lpstr>Arial</vt:lpstr>
      <vt:lpstr>Arial Cyr</vt:lpstr>
      <vt:lpstr>Calibri</vt:lpstr>
      <vt:lpstr>Times New Roman</vt:lpstr>
      <vt:lpstr>Office Theme</vt:lpstr>
      <vt:lpstr>Презентація PowerPoint</vt:lpstr>
      <vt:lpstr>ТОРАКАЛЬНА РАДІОЛОГІЯ </vt:lpstr>
      <vt:lpstr>     </vt:lpstr>
      <vt:lpstr>Презентація PowerPoint</vt:lpstr>
      <vt:lpstr>  </vt:lpstr>
      <vt:lpstr>Презентація PowerPoint</vt:lpstr>
      <vt:lpstr>  </vt:lpstr>
      <vt:lpstr>Коли ренгенологічне дослідження не показане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48</cp:revision>
  <dcterms:created xsi:type="dcterms:W3CDTF">2009-10-28T19:35:23Z</dcterms:created>
  <dcterms:modified xsi:type="dcterms:W3CDTF">2019-10-29T20:05:48Z</dcterms:modified>
</cp:coreProperties>
</file>