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859" r:id="rId1"/>
  </p:sldMasterIdLst>
  <p:notesMasterIdLst>
    <p:notesMasterId r:id="rId31"/>
  </p:notesMasterIdLst>
  <p:handoutMasterIdLst>
    <p:handoutMasterId r:id="rId32"/>
  </p:handoutMasterIdLst>
  <p:sldIdLst>
    <p:sldId id="256" r:id="rId2"/>
    <p:sldId id="391" r:id="rId3"/>
    <p:sldId id="379" r:id="rId4"/>
    <p:sldId id="400" r:id="rId5"/>
    <p:sldId id="407" r:id="rId6"/>
    <p:sldId id="422" r:id="rId7"/>
    <p:sldId id="418" r:id="rId8"/>
    <p:sldId id="341" r:id="rId9"/>
    <p:sldId id="412" r:id="rId10"/>
    <p:sldId id="417" r:id="rId11"/>
    <p:sldId id="374" r:id="rId12"/>
    <p:sldId id="406" r:id="rId13"/>
    <p:sldId id="403" r:id="rId14"/>
    <p:sldId id="393" r:id="rId15"/>
    <p:sldId id="395" r:id="rId16"/>
    <p:sldId id="397" r:id="rId17"/>
    <p:sldId id="384" r:id="rId18"/>
    <p:sldId id="415" r:id="rId19"/>
    <p:sldId id="383" r:id="rId20"/>
    <p:sldId id="398" r:id="rId21"/>
    <p:sldId id="328" r:id="rId22"/>
    <p:sldId id="276" r:id="rId23"/>
    <p:sldId id="421" r:id="rId24"/>
    <p:sldId id="420" r:id="rId25"/>
    <p:sldId id="278" r:id="rId26"/>
    <p:sldId id="336" r:id="rId27"/>
    <p:sldId id="419" r:id="rId28"/>
    <p:sldId id="337" r:id="rId29"/>
    <p:sldId id="279" r:id="rId30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E2D5"/>
    <a:srgbClr val="750B3D"/>
    <a:srgbClr val="FFFFFF"/>
    <a:srgbClr val="FDE6D3"/>
    <a:srgbClr val="000000"/>
    <a:srgbClr val="FADBD6"/>
    <a:srgbClr val="F8D8D8"/>
    <a:srgbClr val="F9D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770" autoAdjust="0"/>
  </p:normalViewPr>
  <p:slideViewPr>
    <p:cSldViewPr>
      <p:cViewPr varScale="1">
        <p:scale>
          <a:sx n="74" d="100"/>
          <a:sy n="74" d="100"/>
        </p:scale>
        <p:origin x="126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ACCF67-AEBB-4B68-9C82-DDF7AB349A2C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397B15CC-B7EF-43AC-B261-09907264BA7A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pPr marL="982663" indent="0" rtl="0"/>
          <a:r>
            <a:rPr lang="uk-UA" sz="16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Антибактеріальна дія</a:t>
          </a:r>
          <a:endParaRPr lang="uk-UA" sz="1600" b="1" i="1" noProof="0" dirty="0">
            <a:solidFill>
              <a:schemeClr val="accent3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CD3D217-55D9-4C18-BFA6-81E3B48293F7}" type="parTrans" cxnId="{559E74E3-5B29-4F46-A8BF-00D6F53354DA}">
      <dgm:prSet/>
      <dgm:spPr/>
      <dgm:t>
        <a:bodyPr/>
        <a:lstStyle/>
        <a:p>
          <a:endParaRPr lang="uk-UA" sz="2400"/>
        </a:p>
      </dgm:t>
    </dgm:pt>
    <dgm:pt modelId="{3890CD82-710F-4A4A-ACDD-6DEB7BC95857}" type="sibTrans" cxnId="{559E74E3-5B29-4F46-A8BF-00D6F53354DA}">
      <dgm:prSet/>
      <dgm:spPr/>
      <dgm:t>
        <a:bodyPr/>
        <a:lstStyle/>
        <a:p>
          <a:endParaRPr lang="uk-UA" sz="2400"/>
        </a:p>
      </dgm:t>
    </dgm:pt>
    <dgm:pt modelId="{09B3FCDE-5E37-4661-8957-DEF374914072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pPr marL="982663" indent="0" rtl="0"/>
          <a:endParaRPr lang="uk-UA" sz="1500" b="1" i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982663" indent="0" rtl="0"/>
          <a:r>
            <a:rPr lang="uk-UA" sz="16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Антимікробна активність</a:t>
          </a:r>
        </a:p>
        <a:p>
          <a:pPr marL="982663" indent="0"/>
          <a:endParaRPr lang="uk-UA" sz="1600" b="1" i="1" baseline="0" dirty="0">
            <a:solidFill>
              <a:schemeClr val="tx1"/>
            </a:solidFill>
          </a:endParaRPr>
        </a:p>
      </dgm:t>
    </dgm:pt>
    <dgm:pt modelId="{73D65B22-E764-4D5D-84C9-08F381514F9E}" type="parTrans" cxnId="{0F21B057-A974-4905-8322-D17111DFA3AC}">
      <dgm:prSet/>
      <dgm:spPr/>
      <dgm:t>
        <a:bodyPr/>
        <a:lstStyle/>
        <a:p>
          <a:endParaRPr lang="uk-UA" sz="2400"/>
        </a:p>
      </dgm:t>
    </dgm:pt>
    <dgm:pt modelId="{B6EC5C54-E805-4F36-A442-62326BCE7939}" type="sibTrans" cxnId="{0F21B057-A974-4905-8322-D17111DFA3AC}">
      <dgm:prSet/>
      <dgm:spPr/>
      <dgm:t>
        <a:bodyPr/>
        <a:lstStyle/>
        <a:p>
          <a:endParaRPr lang="uk-UA" sz="2400"/>
        </a:p>
      </dgm:t>
    </dgm:pt>
    <dgm:pt modelId="{49F61FD7-5906-417D-B7A1-3141E67D3561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pPr marL="982663" indent="0" rtl="0"/>
          <a:r>
            <a:rPr lang="uk-UA" sz="16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Цитотоксична дія</a:t>
          </a:r>
          <a:endParaRPr lang="uk-UA" sz="1600" b="1" i="1" dirty="0">
            <a:solidFill>
              <a:schemeClr val="accent3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09C592F-6FE0-463F-B9BF-BE50E3CAF2D9}" type="parTrans" cxnId="{D7777C4B-DA30-4575-85CD-35948B81F189}">
      <dgm:prSet/>
      <dgm:spPr/>
      <dgm:t>
        <a:bodyPr/>
        <a:lstStyle/>
        <a:p>
          <a:endParaRPr lang="uk-UA" sz="2400"/>
        </a:p>
      </dgm:t>
    </dgm:pt>
    <dgm:pt modelId="{DCEE13C3-C859-41CB-859C-28FE78DC5688}" type="sibTrans" cxnId="{D7777C4B-DA30-4575-85CD-35948B81F189}">
      <dgm:prSet/>
      <dgm:spPr/>
      <dgm:t>
        <a:bodyPr/>
        <a:lstStyle/>
        <a:p>
          <a:endParaRPr lang="uk-UA" sz="2400"/>
        </a:p>
      </dgm:t>
    </dgm:pt>
    <dgm:pt modelId="{21612E08-2BDF-4B8F-A8FF-48E9C24EE77E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pPr marL="982663" indent="0" rtl="0"/>
          <a:endParaRPr lang="uk-UA" sz="1500" b="1" i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982663" indent="0"/>
          <a:r>
            <a:rPr lang="uk-UA" sz="1500" b="1" i="1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Анальгезуюча</a:t>
          </a:r>
          <a:r>
            <a:rPr lang="uk-UA" sz="15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, </a:t>
          </a:r>
        </a:p>
        <a:p>
          <a:pPr marL="982663" indent="0"/>
          <a:r>
            <a:rPr lang="uk-UA" sz="15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протизапальна </a:t>
          </a:r>
        </a:p>
        <a:p>
          <a:pPr marL="982663" indent="0"/>
          <a:r>
            <a:rPr lang="uk-UA" sz="15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та </a:t>
          </a:r>
          <a:r>
            <a:rPr lang="uk-UA" sz="1500" b="1" i="1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антіастматична</a:t>
          </a:r>
          <a:r>
            <a:rPr lang="uk-UA" sz="15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pPr marL="982663" indent="0"/>
          <a:r>
            <a:rPr lang="uk-UA" sz="15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активність</a:t>
          </a:r>
          <a:endParaRPr lang="uk-UA" sz="1500" b="1" i="1" baseline="0" dirty="0">
            <a:solidFill>
              <a:schemeClr val="tx1"/>
            </a:solidFill>
          </a:endParaRPr>
        </a:p>
      </dgm:t>
    </dgm:pt>
    <dgm:pt modelId="{471675B5-9289-4007-9B41-416FF554029C}" type="parTrans" cxnId="{539CA9AA-4E79-4E95-AEF0-70A561A5A758}">
      <dgm:prSet/>
      <dgm:spPr/>
      <dgm:t>
        <a:bodyPr/>
        <a:lstStyle/>
        <a:p>
          <a:endParaRPr lang="uk-UA" sz="2400"/>
        </a:p>
      </dgm:t>
    </dgm:pt>
    <dgm:pt modelId="{4BB7DB2F-734C-45CA-B734-A11BF33A8B02}" type="sibTrans" cxnId="{539CA9AA-4E79-4E95-AEF0-70A561A5A758}">
      <dgm:prSet/>
      <dgm:spPr/>
      <dgm:t>
        <a:bodyPr/>
        <a:lstStyle/>
        <a:p>
          <a:endParaRPr lang="uk-UA" sz="2400"/>
        </a:p>
      </dgm:t>
    </dgm:pt>
    <dgm:pt modelId="{84B3A928-8C94-459F-BFDD-C95CA9E8240F}" type="pres">
      <dgm:prSet presAssocID="{37ACCF67-AEBB-4B68-9C82-DDF7AB349A2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7FF43BB-9CEB-4612-911A-9DAD193B1CDE}" type="pres">
      <dgm:prSet presAssocID="{397B15CC-B7EF-43AC-B261-09907264BA7A}" presName="comp" presStyleCnt="0"/>
      <dgm:spPr/>
      <dgm:t>
        <a:bodyPr/>
        <a:lstStyle/>
        <a:p>
          <a:endParaRPr lang="uk-UA"/>
        </a:p>
      </dgm:t>
    </dgm:pt>
    <dgm:pt modelId="{721BA459-122D-4AC7-A598-0D9D2D7B551B}" type="pres">
      <dgm:prSet presAssocID="{397B15CC-B7EF-43AC-B261-09907264BA7A}" presName="box" presStyleLbl="node1" presStyleIdx="0" presStyleCnt="4" custLinFactNeighborX="-3859"/>
      <dgm:spPr/>
      <dgm:t>
        <a:bodyPr/>
        <a:lstStyle/>
        <a:p>
          <a:endParaRPr lang="uk-UA"/>
        </a:p>
      </dgm:t>
    </dgm:pt>
    <dgm:pt modelId="{0D369A32-FB46-471C-BBF6-BA282187ED66}" type="pres">
      <dgm:prSet presAssocID="{397B15CC-B7EF-43AC-B261-09907264BA7A}" presName="img" presStyleLbl="fgImgPlace1" presStyleIdx="0" presStyleCnt="4" custScaleX="211407" custScaleY="110000" custLinFactNeighborX="29647"/>
      <dgm:spPr>
        <a:solidFill>
          <a:schemeClr val="bg2">
            <a:lumMod val="75000"/>
            <a:alpha val="35000"/>
          </a:schemeClr>
        </a:soli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endParaRPr lang="uk-UA"/>
        </a:p>
      </dgm:t>
    </dgm:pt>
    <dgm:pt modelId="{3E903CBB-B061-433E-8101-20482BC144A1}" type="pres">
      <dgm:prSet presAssocID="{397B15CC-B7EF-43AC-B261-09907264BA7A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4B495B2-4717-44C2-BA0D-802945EBFF5F}" type="pres">
      <dgm:prSet presAssocID="{3890CD82-710F-4A4A-ACDD-6DEB7BC95857}" presName="spacer" presStyleCnt="0"/>
      <dgm:spPr/>
      <dgm:t>
        <a:bodyPr/>
        <a:lstStyle/>
        <a:p>
          <a:endParaRPr lang="uk-UA"/>
        </a:p>
      </dgm:t>
    </dgm:pt>
    <dgm:pt modelId="{A92D6755-AF58-4173-B64E-E8AC867AB0FE}" type="pres">
      <dgm:prSet presAssocID="{09B3FCDE-5E37-4661-8957-DEF374914072}" presName="comp" presStyleCnt="0"/>
      <dgm:spPr/>
      <dgm:t>
        <a:bodyPr/>
        <a:lstStyle/>
        <a:p>
          <a:endParaRPr lang="uk-UA"/>
        </a:p>
      </dgm:t>
    </dgm:pt>
    <dgm:pt modelId="{2E984651-2452-4EF2-922D-5D1FC53D7212}" type="pres">
      <dgm:prSet presAssocID="{09B3FCDE-5E37-4661-8957-DEF374914072}" presName="box" presStyleLbl="node1" presStyleIdx="1" presStyleCnt="4" custLinFactNeighborX="-5583"/>
      <dgm:spPr/>
      <dgm:t>
        <a:bodyPr/>
        <a:lstStyle/>
        <a:p>
          <a:endParaRPr lang="uk-UA"/>
        </a:p>
      </dgm:t>
    </dgm:pt>
    <dgm:pt modelId="{8D68FBE6-2EC5-4DBE-8F8A-88AA53BC6FD2}" type="pres">
      <dgm:prSet presAssocID="{09B3FCDE-5E37-4661-8957-DEF374914072}" presName="img" presStyleLbl="fgImgPlace1" presStyleIdx="1" presStyleCnt="4" custScaleX="200338" custScaleY="103888" custLinFactNeighborX="29942"/>
      <dgm:spPr>
        <a:solidFill>
          <a:schemeClr val="accent2">
            <a:lumMod val="60000"/>
            <a:lumOff val="40000"/>
            <a:alpha val="35000"/>
          </a:schemeClr>
        </a:soli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endParaRPr lang="uk-UA"/>
        </a:p>
      </dgm:t>
    </dgm:pt>
    <dgm:pt modelId="{ED86BB52-57B2-410A-8DBB-80F9311CDF22}" type="pres">
      <dgm:prSet presAssocID="{09B3FCDE-5E37-4661-8957-DEF374914072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8F21989-5F52-4ED8-889A-B9EF25E31567}" type="pres">
      <dgm:prSet presAssocID="{B6EC5C54-E805-4F36-A442-62326BCE7939}" presName="spacer" presStyleCnt="0"/>
      <dgm:spPr/>
      <dgm:t>
        <a:bodyPr/>
        <a:lstStyle/>
        <a:p>
          <a:endParaRPr lang="uk-UA"/>
        </a:p>
      </dgm:t>
    </dgm:pt>
    <dgm:pt modelId="{FF3A5F9C-1F7B-42E8-B2D7-1F7763591377}" type="pres">
      <dgm:prSet presAssocID="{49F61FD7-5906-417D-B7A1-3141E67D3561}" presName="comp" presStyleCnt="0"/>
      <dgm:spPr/>
      <dgm:t>
        <a:bodyPr/>
        <a:lstStyle/>
        <a:p>
          <a:endParaRPr lang="uk-UA"/>
        </a:p>
      </dgm:t>
    </dgm:pt>
    <dgm:pt modelId="{1FAD2214-6A2C-468E-8DD2-DE9DE4F41591}" type="pres">
      <dgm:prSet presAssocID="{49F61FD7-5906-417D-B7A1-3141E67D3561}" presName="box" presStyleLbl="node1" presStyleIdx="2" presStyleCnt="4" custLinFactNeighborX="-8401" custLinFactNeighborY="-2102"/>
      <dgm:spPr/>
      <dgm:t>
        <a:bodyPr/>
        <a:lstStyle/>
        <a:p>
          <a:endParaRPr lang="uk-UA"/>
        </a:p>
      </dgm:t>
    </dgm:pt>
    <dgm:pt modelId="{9B80040A-9367-49A7-AD81-62758DD68456}" type="pres">
      <dgm:prSet presAssocID="{49F61FD7-5906-417D-B7A1-3141E67D3561}" presName="img" presStyleLbl="fgImgPlace1" presStyleIdx="2" presStyleCnt="4" custScaleX="215518" custScaleY="110000" custLinFactNeighborX="29942"/>
      <dgm:spPr>
        <a:solidFill>
          <a:schemeClr val="accent2">
            <a:lumMod val="60000"/>
            <a:lumOff val="40000"/>
            <a:alpha val="35000"/>
          </a:schemeClr>
        </a:soli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endParaRPr lang="uk-UA"/>
        </a:p>
      </dgm:t>
    </dgm:pt>
    <dgm:pt modelId="{C707A32F-CC44-4E7E-BAE3-390B7FDD4972}" type="pres">
      <dgm:prSet presAssocID="{49F61FD7-5906-417D-B7A1-3141E67D3561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451DB20-11BD-4B08-B600-FFE8254CE25E}" type="pres">
      <dgm:prSet presAssocID="{DCEE13C3-C859-41CB-859C-28FE78DC5688}" presName="spacer" presStyleCnt="0"/>
      <dgm:spPr/>
      <dgm:t>
        <a:bodyPr/>
        <a:lstStyle/>
        <a:p>
          <a:endParaRPr lang="uk-UA"/>
        </a:p>
      </dgm:t>
    </dgm:pt>
    <dgm:pt modelId="{19FB930F-EEF5-428A-83FD-76A73C0C5BAA}" type="pres">
      <dgm:prSet presAssocID="{21612E08-2BDF-4B8F-A8FF-48E9C24EE77E}" presName="comp" presStyleCnt="0"/>
      <dgm:spPr/>
      <dgm:t>
        <a:bodyPr/>
        <a:lstStyle/>
        <a:p>
          <a:endParaRPr lang="uk-UA"/>
        </a:p>
      </dgm:t>
    </dgm:pt>
    <dgm:pt modelId="{094C5B20-77CD-406D-A0F8-C90E116D0DBA}" type="pres">
      <dgm:prSet presAssocID="{21612E08-2BDF-4B8F-A8FF-48E9C24EE77E}" presName="box" presStyleLbl="node1" presStyleIdx="3" presStyleCnt="4" custLinFactNeighborX="-7308"/>
      <dgm:spPr/>
      <dgm:t>
        <a:bodyPr/>
        <a:lstStyle/>
        <a:p>
          <a:endParaRPr lang="uk-UA"/>
        </a:p>
      </dgm:t>
    </dgm:pt>
    <dgm:pt modelId="{39167289-139D-4E75-B20D-573D02005FE9}" type="pres">
      <dgm:prSet presAssocID="{21612E08-2BDF-4B8F-A8FF-48E9C24EE77E}" presName="img" presStyleLbl="fgImgPlace1" presStyleIdx="3" presStyleCnt="4" custScaleX="215518" custScaleY="110000" custLinFactNeighborX="29942"/>
      <dgm:spPr>
        <a:solidFill>
          <a:schemeClr val="accent2">
            <a:lumMod val="60000"/>
            <a:lumOff val="40000"/>
            <a:alpha val="35000"/>
          </a:schemeClr>
        </a:soli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endParaRPr lang="uk-UA"/>
        </a:p>
      </dgm:t>
    </dgm:pt>
    <dgm:pt modelId="{E5A860BD-85D2-46C3-B357-EA1CA7F3BCD6}" type="pres">
      <dgm:prSet presAssocID="{21612E08-2BDF-4B8F-A8FF-48E9C24EE77E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7777C4B-DA30-4575-85CD-35948B81F189}" srcId="{37ACCF67-AEBB-4B68-9C82-DDF7AB349A2C}" destId="{49F61FD7-5906-417D-B7A1-3141E67D3561}" srcOrd="2" destOrd="0" parTransId="{A09C592F-6FE0-463F-B9BF-BE50E3CAF2D9}" sibTransId="{DCEE13C3-C859-41CB-859C-28FE78DC5688}"/>
    <dgm:cxn modelId="{595BC9C1-92F0-4AE5-A81E-44ECD229DD88}" type="presOf" srcId="{21612E08-2BDF-4B8F-A8FF-48E9C24EE77E}" destId="{E5A860BD-85D2-46C3-B357-EA1CA7F3BCD6}" srcOrd="1" destOrd="0" presId="urn:microsoft.com/office/officeart/2005/8/layout/vList4#1"/>
    <dgm:cxn modelId="{84CC3BE7-ABDD-4F09-9264-F149E23261BC}" type="presOf" srcId="{397B15CC-B7EF-43AC-B261-09907264BA7A}" destId="{721BA459-122D-4AC7-A598-0D9D2D7B551B}" srcOrd="0" destOrd="0" presId="urn:microsoft.com/office/officeart/2005/8/layout/vList4#1"/>
    <dgm:cxn modelId="{756B12F5-2052-4DD3-BE0D-9676D6330AF3}" type="presOf" srcId="{09B3FCDE-5E37-4661-8957-DEF374914072}" destId="{2E984651-2452-4EF2-922D-5D1FC53D7212}" srcOrd="0" destOrd="0" presId="urn:microsoft.com/office/officeart/2005/8/layout/vList4#1"/>
    <dgm:cxn modelId="{57AAF550-3A65-4236-9646-480D77813008}" type="presOf" srcId="{49F61FD7-5906-417D-B7A1-3141E67D3561}" destId="{1FAD2214-6A2C-468E-8DD2-DE9DE4F41591}" srcOrd="0" destOrd="0" presId="urn:microsoft.com/office/officeart/2005/8/layout/vList4#1"/>
    <dgm:cxn modelId="{0F21B057-A974-4905-8322-D17111DFA3AC}" srcId="{37ACCF67-AEBB-4B68-9C82-DDF7AB349A2C}" destId="{09B3FCDE-5E37-4661-8957-DEF374914072}" srcOrd="1" destOrd="0" parTransId="{73D65B22-E764-4D5D-84C9-08F381514F9E}" sibTransId="{B6EC5C54-E805-4F36-A442-62326BCE7939}"/>
    <dgm:cxn modelId="{539CA9AA-4E79-4E95-AEF0-70A561A5A758}" srcId="{37ACCF67-AEBB-4B68-9C82-DDF7AB349A2C}" destId="{21612E08-2BDF-4B8F-A8FF-48E9C24EE77E}" srcOrd="3" destOrd="0" parTransId="{471675B5-9289-4007-9B41-416FF554029C}" sibTransId="{4BB7DB2F-734C-45CA-B734-A11BF33A8B02}"/>
    <dgm:cxn modelId="{6AB7D97F-154A-4C00-85C7-8B93A4E1D061}" type="presOf" srcId="{397B15CC-B7EF-43AC-B261-09907264BA7A}" destId="{3E903CBB-B061-433E-8101-20482BC144A1}" srcOrd="1" destOrd="0" presId="urn:microsoft.com/office/officeart/2005/8/layout/vList4#1"/>
    <dgm:cxn modelId="{BE682278-69E1-4266-8982-AFC61480C8F5}" type="presOf" srcId="{37ACCF67-AEBB-4B68-9C82-DDF7AB349A2C}" destId="{84B3A928-8C94-459F-BFDD-C95CA9E8240F}" srcOrd="0" destOrd="0" presId="urn:microsoft.com/office/officeart/2005/8/layout/vList4#1"/>
    <dgm:cxn modelId="{49E21CC2-6DCC-4275-8937-96025965F0B1}" type="presOf" srcId="{49F61FD7-5906-417D-B7A1-3141E67D3561}" destId="{C707A32F-CC44-4E7E-BAE3-390B7FDD4972}" srcOrd="1" destOrd="0" presId="urn:microsoft.com/office/officeart/2005/8/layout/vList4#1"/>
    <dgm:cxn modelId="{7E0B7BF9-3327-4B0C-9F9D-8A68C473017A}" type="presOf" srcId="{09B3FCDE-5E37-4661-8957-DEF374914072}" destId="{ED86BB52-57B2-410A-8DBB-80F9311CDF22}" srcOrd="1" destOrd="0" presId="urn:microsoft.com/office/officeart/2005/8/layout/vList4#1"/>
    <dgm:cxn modelId="{559E74E3-5B29-4F46-A8BF-00D6F53354DA}" srcId="{37ACCF67-AEBB-4B68-9C82-DDF7AB349A2C}" destId="{397B15CC-B7EF-43AC-B261-09907264BA7A}" srcOrd="0" destOrd="0" parTransId="{1CD3D217-55D9-4C18-BFA6-81E3B48293F7}" sibTransId="{3890CD82-710F-4A4A-ACDD-6DEB7BC95857}"/>
    <dgm:cxn modelId="{0D8A6967-1E55-4E08-A12C-B8304915CEDE}" type="presOf" srcId="{21612E08-2BDF-4B8F-A8FF-48E9C24EE77E}" destId="{094C5B20-77CD-406D-A0F8-C90E116D0DBA}" srcOrd="0" destOrd="0" presId="urn:microsoft.com/office/officeart/2005/8/layout/vList4#1"/>
    <dgm:cxn modelId="{B6D396D1-FD09-48C3-B669-3928EAD2D06F}" type="presParOf" srcId="{84B3A928-8C94-459F-BFDD-C95CA9E8240F}" destId="{C7FF43BB-9CEB-4612-911A-9DAD193B1CDE}" srcOrd="0" destOrd="0" presId="urn:microsoft.com/office/officeart/2005/8/layout/vList4#1"/>
    <dgm:cxn modelId="{3B388BD8-9F6C-471A-A7BF-616D399FF999}" type="presParOf" srcId="{C7FF43BB-9CEB-4612-911A-9DAD193B1CDE}" destId="{721BA459-122D-4AC7-A598-0D9D2D7B551B}" srcOrd="0" destOrd="0" presId="urn:microsoft.com/office/officeart/2005/8/layout/vList4#1"/>
    <dgm:cxn modelId="{971EC315-989F-4F7A-B369-EBCDB4C92870}" type="presParOf" srcId="{C7FF43BB-9CEB-4612-911A-9DAD193B1CDE}" destId="{0D369A32-FB46-471C-BBF6-BA282187ED66}" srcOrd="1" destOrd="0" presId="urn:microsoft.com/office/officeart/2005/8/layout/vList4#1"/>
    <dgm:cxn modelId="{5B96800C-41B9-4B35-8854-419DB8A87AE8}" type="presParOf" srcId="{C7FF43BB-9CEB-4612-911A-9DAD193B1CDE}" destId="{3E903CBB-B061-433E-8101-20482BC144A1}" srcOrd="2" destOrd="0" presId="urn:microsoft.com/office/officeart/2005/8/layout/vList4#1"/>
    <dgm:cxn modelId="{05354F4A-5736-4098-918B-42028B8A8163}" type="presParOf" srcId="{84B3A928-8C94-459F-BFDD-C95CA9E8240F}" destId="{D4B495B2-4717-44C2-BA0D-802945EBFF5F}" srcOrd="1" destOrd="0" presId="urn:microsoft.com/office/officeart/2005/8/layout/vList4#1"/>
    <dgm:cxn modelId="{2F810AFF-B66E-41C3-B780-C0FB830D6557}" type="presParOf" srcId="{84B3A928-8C94-459F-BFDD-C95CA9E8240F}" destId="{A92D6755-AF58-4173-B64E-E8AC867AB0FE}" srcOrd="2" destOrd="0" presId="urn:microsoft.com/office/officeart/2005/8/layout/vList4#1"/>
    <dgm:cxn modelId="{F61A98D0-0409-408D-937F-4A37C59CF153}" type="presParOf" srcId="{A92D6755-AF58-4173-B64E-E8AC867AB0FE}" destId="{2E984651-2452-4EF2-922D-5D1FC53D7212}" srcOrd="0" destOrd="0" presId="urn:microsoft.com/office/officeart/2005/8/layout/vList4#1"/>
    <dgm:cxn modelId="{D3F0FF70-CDA0-4F19-995B-FD757094AE7C}" type="presParOf" srcId="{A92D6755-AF58-4173-B64E-E8AC867AB0FE}" destId="{8D68FBE6-2EC5-4DBE-8F8A-88AA53BC6FD2}" srcOrd="1" destOrd="0" presId="urn:microsoft.com/office/officeart/2005/8/layout/vList4#1"/>
    <dgm:cxn modelId="{669C08A8-B448-45C3-92A0-9608FBD2EC84}" type="presParOf" srcId="{A92D6755-AF58-4173-B64E-E8AC867AB0FE}" destId="{ED86BB52-57B2-410A-8DBB-80F9311CDF22}" srcOrd="2" destOrd="0" presId="urn:microsoft.com/office/officeart/2005/8/layout/vList4#1"/>
    <dgm:cxn modelId="{F7A4B244-A2DB-4D97-A75B-5BDDA0A1B20E}" type="presParOf" srcId="{84B3A928-8C94-459F-BFDD-C95CA9E8240F}" destId="{58F21989-5F52-4ED8-889A-B9EF25E31567}" srcOrd="3" destOrd="0" presId="urn:microsoft.com/office/officeart/2005/8/layout/vList4#1"/>
    <dgm:cxn modelId="{DE221F1D-8631-4750-898C-2A091117672F}" type="presParOf" srcId="{84B3A928-8C94-459F-BFDD-C95CA9E8240F}" destId="{FF3A5F9C-1F7B-42E8-B2D7-1F7763591377}" srcOrd="4" destOrd="0" presId="urn:microsoft.com/office/officeart/2005/8/layout/vList4#1"/>
    <dgm:cxn modelId="{2560B602-82AB-41B6-8911-DEA195F6D6AA}" type="presParOf" srcId="{FF3A5F9C-1F7B-42E8-B2D7-1F7763591377}" destId="{1FAD2214-6A2C-468E-8DD2-DE9DE4F41591}" srcOrd="0" destOrd="0" presId="urn:microsoft.com/office/officeart/2005/8/layout/vList4#1"/>
    <dgm:cxn modelId="{8DF3EC3E-A2DB-4798-9B24-DC850A9CAF6B}" type="presParOf" srcId="{FF3A5F9C-1F7B-42E8-B2D7-1F7763591377}" destId="{9B80040A-9367-49A7-AD81-62758DD68456}" srcOrd="1" destOrd="0" presId="urn:microsoft.com/office/officeart/2005/8/layout/vList4#1"/>
    <dgm:cxn modelId="{F5FC3EFA-AA25-4A0C-9015-A686DA929B2F}" type="presParOf" srcId="{FF3A5F9C-1F7B-42E8-B2D7-1F7763591377}" destId="{C707A32F-CC44-4E7E-BAE3-390B7FDD4972}" srcOrd="2" destOrd="0" presId="urn:microsoft.com/office/officeart/2005/8/layout/vList4#1"/>
    <dgm:cxn modelId="{891522B9-B282-489F-A661-94CC85BAB591}" type="presParOf" srcId="{84B3A928-8C94-459F-BFDD-C95CA9E8240F}" destId="{1451DB20-11BD-4B08-B600-FFE8254CE25E}" srcOrd="5" destOrd="0" presId="urn:microsoft.com/office/officeart/2005/8/layout/vList4#1"/>
    <dgm:cxn modelId="{4E583D8E-4CFC-4223-A66F-53B5E3F17BB9}" type="presParOf" srcId="{84B3A928-8C94-459F-BFDD-C95CA9E8240F}" destId="{19FB930F-EEF5-428A-83FD-76A73C0C5BAA}" srcOrd="6" destOrd="0" presId="urn:microsoft.com/office/officeart/2005/8/layout/vList4#1"/>
    <dgm:cxn modelId="{8DB5E127-C8F4-4FE2-804C-F2558BA1AA05}" type="presParOf" srcId="{19FB930F-EEF5-428A-83FD-76A73C0C5BAA}" destId="{094C5B20-77CD-406D-A0F8-C90E116D0DBA}" srcOrd="0" destOrd="0" presId="urn:microsoft.com/office/officeart/2005/8/layout/vList4#1"/>
    <dgm:cxn modelId="{D343E085-DB79-4BDD-BD56-900FA3961EA8}" type="presParOf" srcId="{19FB930F-EEF5-428A-83FD-76A73C0C5BAA}" destId="{39167289-139D-4E75-B20D-573D02005FE9}" srcOrd="1" destOrd="0" presId="urn:microsoft.com/office/officeart/2005/8/layout/vList4#1"/>
    <dgm:cxn modelId="{0AEF868B-17FC-45B1-AE02-3F578812E659}" type="presParOf" srcId="{19FB930F-EEF5-428A-83FD-76A73C0C5BAA}" destId="{E5A860BD-85D2-46C3-B357-EA1CA7F3BCD6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ACCF67-AEBB-4B68-9C82-DDF7AB349A2C}" type="doc">
      <dgm:prSet loTypeId="urn:microsoft.com/office/officeart/2005/8/layout/vList4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1612E08-2BDF-4B8F-A8FF-48E9C24EE77E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pPr marL="982663" indent="0" rtl="0"/>
          <a:endParaRPr lang="uk-UA" sz="1600" b="1" i="1" dirty="0" smtClean="0">
            <a:solidFill>
              <a:srgbClr val="5A170C"/>
            </a:solidFill>
            <a:latin typeface="Times New Roman" pitchFamily="18" charset="0"/>
            <a:ea typeface="Calibri" pitchFamily="34" charset="0"/>
            <a:cs typeface="Times New Roman" pitchFamily="18" charset="0"/>
          </a:endParaRPr>
        </a:p>
        <a:p>
          <a:pPr marL="982663" indent="0" rtl="0"/>
          <a:r>
            <a:rPr lang="uk-UA" sz="1600" b="1" i="1" dirty="0" smtClean="0">
              <a:solidFill>
                <a:srgbClr val="5A170C"/>
              </a:solidFill>
              <a:latin typeface="Times New Roman" pitchFamily="18" charset="0"/>
              <a:ea typeface="Calibri" pitchFamily="34" charset="0"/>
              <a:cs typeface="Times New Roman" pitchFamily="18" charset="0"/>
            </a:rPr>
            <a:t>Антагоніст α</a:t>
          </a:r>
          <a:r>
            <a:rPr lang="uk-UA" sz="1000" b="1" i="1" dirty="0" smtClean="0">
              <a:solidFill>
                <a:srgbClr val="5A170C"/>
              </a:solidFill>
              <a:latin typeface="Times New Roman" pitchFamily="18" charset="0"/>
              <a:ea typeface="Calibri" pitchFamily="34" charset="0"/>
              <a:cs typeface="Times New Roman" pitchFamily="18" charset="0"/>
            </a:rPr>
            <a:t>1А</a:t>
          </a:r>
          <a:r>
            <a:rPr lang="uk-UA" sz="1600" b="1" i="1" dirty="0" smtClean="0">
              <a:solidFill>
                <a:srgbClr val="5A170C"/>
              </a:solidFill>
              <a:latin typeface="Times New Roman" pitchFamily="18" charset="0"/>
              <a:ea typeface="Calibri" pitchFamily="34" charset="0"/>
              <a:cs typeface="Times New Roman" pitchFamily="18" charset="0"/>
            </a:rPr>
            <a:t> – </a:t>
          </a:r>
          <a:r>
            <a:rPr lang="uk-UA" sz="1600" b="1" i="1" dirty="0" err="1" smtClean="0">
              <a:solidFill>
                <a:srgbClr val="5A170C"/>
              </a:solidFill>
              <a:latin typeface="Times New Roman" pitchFamily="18" charset="0"/>
              <a:ea typeface="Calibri" pitchFamily="34" charset="0"/>
              <a:cs typeface="Times New Roman" pitchFamily="18" charset="0"/>
            </a:rPr>
            <a:t>адренорецепторів</a:t>
          </a:r>
          <a:endParaRPr lang="uk-UA" sz="1600" b="1" i="1" dirty="0">
            <a:solidFill>
              <a:srgbClr val="5A170C"/>
            </a:solidFill>
            <a:latin typeface="Times New Roman" pitchFamily="18" charset="0"/>
            <a:ea typeface="Calibri" pitchFamily="34" charset="0"/>
            <a:cs typeface="Times New Roman" pitchFamily="18" charset="0"/>
          </a:endParaRPr>
        </a:p>
      </dgm:t>
    </dgm:pt>
    <dgm:pt modelId="{471675B5-9289-4007-9B41-416FF554029C}" type="parTrans" cxnId="{539CA9AA-4E79-4E95-AEF0-70A561A5A758}">
      <dgm:prSet/>
      <dgm:spPr/>
      <dgm:t>
        <a:bodyPr/>
        <a:lstStyle/>
        <a:p>
          <a:endParaRPr lang="uk-UA"/>
        </a:p>
      </dgm:t>
    </dgm:pt>
    <dgm:pt modelId="{4BB7DB2F-734C-45CA-B734-A11BF33A8B02}" type="sibTrans" cxnId="{539CA9AA-4E79-4E95-AEF0-70A561A5A758}">
      <dgm:prSet/>
      <dgm:spPr/>
      <dgm:t>
        <a:bodyPr/>
        <a:lstStyle/>
        <a:p>
          <a:endParaRPr lang="uk-UA"/>
        </a:p>
      </dgm:t>
    </dgm:pt>
    <dgm:pt modelId="{F2E3A914-B091-47B3-B2B0-DC9A9EB39A2F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pPr marL="982663" indent="0" algn="just" rtl="0"/>
          <a:r>
            <a:rPr lang="uk-UA" sz="16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Інгібітор </a:t>
          </a:r>
          <a:r>
            <a:rPr lang="uk-UA" sz="1600" b="1" i="1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трипептідилпептідази</a:t>
          </a:r>
          <a:r>
            <a:rPr lang="uk-UA" sz="16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 ІІ</a:t>
          </a:r>
          <a:endParaRPr lang="uk-UA" sz="1600" b="1" i="1" dirty="0">
            <a:solidFill>
              <a:schemeClr val="accent3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1CE92F7-1FBD-438E-A8FE-638DB379E5BE}" type="sibTrans" cxnId="{52CF8F47-4373-45E5-A584-46EAE5A87F18}">
      <dgm:prSet/>
      <dgm:spPr/>
      <dgm:t>
        <a:bodyPr/>
        <a:lstStyle/>
        <a:p>
          <a:endParaRPr lang="uk-UA"/>
        </a:p>
      </dgm:t>
    </dgm:pt>
    <dgm:pt modelId="{558CAFA2-7977-48DA-84D1-DF81F79E71E5}" type="parTrans" cxnId="{52CF8F47-4373-45E5-A584-46EAE5A87F18}">
      <dgm:prSet/>
      <dgm:spPr/>
      <dgm:t>
        <a:bodyPr/>
        <a:lstStyle/>
        <a:p>
          <a:endParaRPr lang="uk-UA"/>
        </a:p>
      </dgm:t>
    </dgm:pt>
    <dgm:pt modelId="{9FD9EF57-08CE-4433-B74E-6F5AFE349196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pPr marL="982663" indent="0" algn="l"/>
          <a:r>
            <a:rPr lang="uk-UA" sz="15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Конкурентний</a:t>
          </a:r>
        </a:p>
        <a:p>
          <a:pPr marL="982663" indent="0" algn="l"/>
          <a:r>
            <a:rPr lang="uk-UA" sz="15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блокатор </a:t>
          </a:r>
        </a:p>
        <a:p>
          <a:pPr marL="982663" indent="0" algn="l"/>
          <a:r>
            <a:rPr lang="uk-UA" sz="1500" b="1" i="1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бензодіазепінових</a:t>
          </a:r>
          <a:r>
            <a:rPr lang="uk-UA" sz="15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pPr marL="982663" indent="0" algn="l"/>
          <a:r>
            <a:rPr lang="uk-UA" sz="15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рецепторів </a:t>
          </a:r>
          <a:endParaRPr lang="uk-UA" sz="1500" b="1" i="1" baseline="0" dirty="0">
            <a:solidFill>
              <a:schemeClr val="tx1"/>
            </a:solidFill>
          </a:endParaRPr>
        </a:p>
      </dgm:t>
    </dgm:pt>
    <dgm:pt modelId="{897ED967-BFAF-43E4-8995-E44FE8846F22}" type="sibTrans" cxnId="{1375A6E0-3476-496D-B18D-CB1BB509F15F}">
      <dgm:prSet/>
      <dgm:spPr/>
      <dgm:t>
        <a:bodyPr/>
        <a:lstStyle/>
        <a:p>
          <a:endParaRPr lang="uk-UA"/>
        </a:p>
      </dgm:t>
    </dgm:pt>
    <dgm:pt modelId="{9C496245-C086-432F-A9B6-C5B59C69D581}" type="parTrans" cxnId="{1375A6E0-3476-496D-B18D-CB1BB509F15F}">
      <dgm:prSet/>
      <dgm:spPr/>
      <dgm:t>
        <a:bodyPr/>
        <a:lstStyle/>
        <a:p>
          <a:endParaRPr lang="uk-UA"/>
        </a:p>
      </dgm:t>
    </dgm:pt>
    <dgm:pt modelId="{5B779B9F-92F9-4F17-82B5-D0587D745622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pPr marL="982663" indent="0" rtl="0"/>
          <a:r>
            <a:rPr lang="uk-UA" sz="1600" b="1" i="1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Анальгезуюча</a:t>
          </a:r>
          <a:r>
            <a:rPr lang="uk-UA" sz="16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, </a:t>
          </a:r>
        </a:p>
        <a:p>
          <a:pPr marL="982663" indent="0"/>
          <a:r>
            <a:rPr lang="uk-UA" sz="16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протизапальна </a:t>
          </a:r>
        </a:p>
        <a:p>
          <a:pPr marL="982663" indent="0"/>
          <a:r>
            <a:rPr lang="uk-UA" sz="16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та </a:t>
          </a:r>
          <a:r>
            <a:rPr lang="uk-UA" sz="1600" b="1" i="1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антіастматична</a:t>
          </a:r>
          <a:r>
            <a:rPr lang="uk-UA" sz="16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pPr marL="982663" indent="0"/>
          <a:r>
            <a:rPr lang="uk-UA" sz="1600" b="1" i="1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активність</a:t>
          </a:r>
          <a:endParaRPr lang="uk-UA" sz="1600" b="1" i="1" baseline="0" dirty="0">
            <a:solidFill>
              <a:schemeClr val="tx1"/>
            </a:solidFill>
          </a:endParaRPr>
        </a:p>
      </dgm:t>
    </dgm:pt>
    <dgm:pt modelId="{B4C049CA-4CF9-4A15-BF41-23DB131D6C45}" type="sibTrans" cxnId="{FC81244E-8B83-45D5-89E7-35C79BB13107}">
      <dgm:prSet/>
      <dgm:spPr/>
      <dgm:t>
        <a:bodyPr/>
        <a:lstStyle/>
        <a:p>
          <a:endParaRPr lang="uk-UA"/>
        </a:p>
      </dgm:t>
    </dgm:pt>
    <dgm:pt modelId="{5B7CB501-77D6-40DC-851B-675274C07F61}" type="parTrans" cxnId="{FC81244E-8B83-45D5-89E7-35C79BB13107}">
      <dgm:prSet/>
      <dgm:spPr/>
      <dgm:t>
        <a:bodyPr/>
        <a:lstStyle/>
        <a:p>
          <a:endParaRPr lang="uk-UA"/>
        </a:p>
      </dgm:t>
    </dgm:pt>
    <dgm:pt modelId="{84B3A928-8C94-459F-BFDD-C95CA9E8240F}" type="pres">
      <dgm:prSet presAssocID="{37ACCF67-AEBB-4B68-9C82-DDF7AB349A2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9FB930F-EEF5-428A-83FD-76A73C0C5BAA}" type="pres">
      <dgm:prSet presAssocID="{21612E08-2BDF-4B8F-A8FF-48E9C24EE77E}" presName="comp" presStyleCnt="0"/>
      <dgm:spPr/>
    </dgm:pt>
    <dgm:pt modelId="{094C5B20-77CD-406D-A0F8-C90E116D0DBA}" type="pres">
      <dgm:prSet presAssocID="{21612E08-2BDF-4B8F-A8FF-48E9C24EE77E}" presName="box" presStyleLbl="node1" presStyleIdx="0" presStyleCnt="4" custLinFactNeighborX="-4411"/>
      <dgm:spPr/>
      <dgm:t>
        <a:bodyPr/>
        <a:lstStyle/>
        <a:p>
          <a:endParaRPr lang="uk-UA"/>
        </a:p>
      </dgm:t>
    </dgm:pt>
    <dgm:pt modelId="{39167289-139D-4E75-B20D-573D02005FE9}" type="pres">
      <dgm:prSet presAssocID="{21612E08-2BDF-4B8F-A8FF-48E9C24EE77E}" presName="img" presStyleLbl="fgImgPlace1" presStyleIdx="0" presStyleCnt="4" custScaleX="218808" custScaleY="110000" custLinFactNeighborX="35256"/>
      <dgm:spPr>
        <a:solidFill>
          <a:schemeClr val="accent2">
            <a:lumMod val="60000"/>
            <a:lumOff val="40000"/>
            <a:alpha val="35000"/>
          </a:schemeClr>
        </a:soli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endParaRPr lang="uk-UA"/>
        </a:p>
      </dgm:t>
    </dgm:pt>
    <dgm:pt modelId="{E5A860BD-85D2-46C3-B357-EA1CA7F3BCD6}" type="pres">
      <dgm:prSet presAssocID="{21612E08-2BDF-4B8F-A8FF-48E9C24EE77E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4CDF4D1-48C0-4F46-A712-3595ED996A62}" type="pres">
      <dgm:prSet presAssocID="{4BB7DB2F-734C-45CA-B734-A11BF33A8B02}" presName="spacer" presStyleCnt="0"/>
      <dgm:spPr/>
    </dgm:pt>
    <dgm:pt modelId="{7D053D74-9165-4497-A293-D3764ECCA16A}" type="pres">
      <dgm:prSet presAssocID="{F2E3A914-B091-47B3-B2B0-DC9A9EB39A2F}" presName="comp" presStyleCnt="0"/>
      <dgm:spPr/>
    </dgm:pt>
    <dgm:pt modelId="{8B8099CD-9424-4BB9-9A2B-9ADBDFB1F6F4}" type="pres">
      <dgm:prSet presAssocID="{F2E3A914-B091-47B3-B2B0-DC9A9EB39A2F}" presName="box" presStyleLbl="node1" presStyleIdx="1" presStyleCnt="4" custLinFactNeighborX="-3780"/>
      <dgm:spPr/>
      <dgm:t>
        <a:bodyPr/>
        <a:lstStyle/>
        <a:p>
          <a:endParaRPr lang="uk-UA"/>
        </a:p>
      </dgm:t>
    </dgm:pt>
    <dgm:pt modelId="{13588ECD-E1DB-4742-A0AE-7A794AAB3704}" type="pres">
      <dgm:prSet presAssocID="{F2E3A914-B091-47B3-B2B0-DC9A9EB39A2F}" presName="img" presStyleLbl="fgImgPlace1" presStyleIdx="1" presStyleCnt="4" custScaleX="218808" custScaleY="110000" custLinFactNeighborX="35256"/>
      <dgm:spPr>
        <a:solidFill>
          <a:schemeClr val="accent2">
            <a:lumMod val="60000"/>
            <a:lumOff val="40000"/>
            <a:alpha val="35000"/>
          </a:schemeClr>
        </a:soli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endParaRPr lang="uk-UA"/>
        </a:p>
      </dgm:t>
    </dgm:pt>
    <dgm:pt modelId="{BDA06950-8AA0-4E3A-9A5F-9010EA6D2C8E}" type="pres">
      <dgm:prSet presAssocID="{F2E3A914-B091-47B3-B2B0-DC9A9EB39A2F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AD0A83F-3C6A-4103-83AA-760607F6525C}" type="pres">
      <dgm:prSet presAssocID="{81CE92F7-1FBD-438E-A8FE-638DB379E5BE}" presName="spacer" presStyleCnt="0"/>
      <dgm:spPr/>
    </dgm:pt>
    <dgm:pt modelId="{B24049E7-D826-4776-9F0F-20CC27F4970C}" type="pres">
      <dgm:prSet presAssocID="{9FD9EF57-08CE-4433-B74E-6F5AFE349196}" presName="comp" presStyleCnt="0"/>
      <dgm:spPr/>
    </dgm:pt>
    <dgm:pt modelId="{250DE88E-0E32-48A0-8107-5742F0CAE32F}" type="pres">
      <dgm:prSet presAssocID="{9FD9EF57-08CE-4433-B74E-6F5AFE349196}" presName="box" presStyleLbl="node1" presStyleIdx="2" presStyleCnt="4" custLinFactNeighborX="-3780"/>
      <dgm:spPr/>
      <dgm:t>
        <a:bodyPr/>
        <a:lstStyle/>
        <a:p>
          <a:endParaRPr lang="uk-UA"/>
        </a:p>
      </dgm:t>
    </dgm:pt>
    <dgm:pt modelId="{D9C69546-4835-4A99-9721-40923D510CC9}" type="pres">
      <dgm:prSet presAssocID="{9FD9EF57-08CE-4433-B74E-6F5AFE349196}" presName="img" presStyleLbl="fgImgPlace1" presStyleIdx="2" presStyleCnt="4" custScaleX="218808" custScaleY="110000" custLinFactNeighborX="35256"/>
      <dgm:spPr>
        <a:solidFill>
          <a:schemeClr val="accent2">
            <a:lumMod val="60000"/>
            <a:lumOff val="40000"/>
            <a:alpha val="35000"/>
          </a:schemeClr>
        </a:soli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endParaRPr lang="uk-UA"/>
        </a:p>
      </dgm:t>
    </dgm:pt>
    <dgm:pt modelId="{D3B58AFF-1A1C-4675-AEA3-3E8270A7769E}" type="pres">
      <dgm:prSet presAssocID="{9FD9EF57-08CE-4433-B74E-6F5AFE349196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C59A326-5365-441E-AFAA-D44CC0011450}" type="pres">
      <dgm:prSet presAssocID="{897ED967-BFAF-43E4-8995-E44FE8846F22}" presName="spacer" presStyleCnt="0"/>
      <dgm:spPr/>
    </dgm:pt>
    <dgm:pt modelId="{57A60A89-474C-415C-A209-C430C0C4BF7B}" type="pres">
      <dgm:prSet presAssocID="{5B779B9F-92F9-4F17-82B5-D0587D745622}" presName="comp" presStyleCnt="0"/>
      <dgm:spPr/>
    </dgm:pt>
    <dgm:pt modelId="{75E28598-BFBD-49D3-8C65-BA14D796A3B9}" type="pres">
      <dgm:prSet presAssocID="{5B779B9F-92F9-4F17-82B5-D0587D745622}" presName="box" presStyleLbl="node1" presStyleIdx="3" presStyleCnt="4" custLinFactNeighborX="-3780"/>
      <dgm:spPr/>
      <dgm:t>
        <a:bodyPr/>
        <a:lstStyle/>
        <a:p>
          <a:endParaRPr lang="uk-UA"/>
        </a:p>
      </dgm:t>
    </dgm:pt>
    <dgm:pt modelId="{41B76E2E-BA17-4EFC-AAD4-4119296797E9}" type="pres">
      <dgm:prSet presAssocID="{5B779B9F-92F9-4F17-82B5-D0587D745622}" presName="img" presStyleLbl="fgImgPlace1" presStyleIdx="3" presStyleCnt="4" custScaleX="218808" custScaleY="110000" custLinFactNeighborX="30387" custLinFactNeighborY="2177"/>
      <dgm:spPr>
        <a:solidFill>
          <a:schemeClr val="accent2">
            <a:lumMod val="60000"/>
            <a:lumOff val="40000"/>
            <a:alpha val="35000"/>
          </a:schemeClr>
        </a:solidFill>
        <a:ln w="12700">
          <a:solidFill>
            <a:schemeClr val="bg1">
              <a:lumMod val="60000"/>
              <a:lumOff val="40000"/>
            </a:schemeClr>
          </a:solidFill>
        </a:ln>
      </dgm:spPr>
      <dgm:t>
        <a:bodyPr/>
        <a:lstStyle/>
        <a:p>
          <a:endParaRPr lang="uk-UA"/>
        </a:p>
      </dgm:t>
    </dgm:pt>
    <dgm:pt modelId="{19E43CC9-88A2-4DAA-8A23-E5918638BBAA}" type="pres">
      <dgm:prSet presAssocID="{5B779B9F-92F9-4F17-82B5-D0587D745622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2CF8F47-4373-45E5-A584-46EAE5A87F18}" srcId="{37ACCF67-AEBB-4B68-9C82-DDF7AB349A2C}" destId="{F2E3A914-B091-47B3-B2B0-DC9A9EB39A2F}" srcOrd="1" destOrd="0" parTransId="{558CAFA2-7977-48DA-84D1-DF81F79E71E5}" sibTransId="{81CE92F7-1FBD-438E-A8FE-638DB379E5BE}"/>
    <dgm:cxn modelId="{0414D755-B9CB-4D04-8D30-D9E5C82945F9}" type="presOf" srcId="{F2E3A914-B091-47B3-B2B0-DC9A9EB39A2F}" destId="{BDA06950-8AA0-4E3A-9A5F-9010EA6D2C8E}" srcOrd="1" destOrd="0" presId="urn:microsoft.com/office/officeart/2005/8/layout/vList4#2"/>
    <dgm:cxn modelId="{068D5026-6EA5-4EC9-8B5D-48CFE6BADF8F}" type="presOf" srcId="{5B779B9F-92F9-4F17-82B5-D0587D745622}" destId="{75E28598-BFBD-49D3-8C65-BA14D796A3B9}" srcOrd="0" destOrd="0" presId="urn:microsoft.com/office/officeart/2005/8/layout/vList4#2"/>
    <dgm:cxn modelId="{539CA9AA-4E79-4E95-AEF0-70A561A5A758}" srcId="{37ACCF67-AEBB-4B68-9C82-DDF7AB349A2C}" destId="{21612E08-2BDF-4B8F-A8FF-48E9C24EE77E}" srcOrd="0" destOrd="0" parTransId="{471675B5-9289-4007-9B41-416FF554029C}" sibTransId="{4BB7DB2F-734C-45CA-B734-A11BF33A8B02}"/>
    <dgm:cxn modelId="{FC81244E-8B83-45D5-89E7-35C79BB13107}" srcId="{37ACCF67-AEBB-4B68-9C82-DDF7AB349A2C}" destId="{5B779B9F-92F9-4F17-82B5-D0587D745622}" srcOrd="3" destOrd="0" parTransId="{5B7CB501-77D6-40DC-851B-675274C07F61}" sibTransId="{B4C049CA-4CF9-4A15-BF41-23DB131D6C45}"/>
    <dgm:cxn modelId="{16108789-1253-4010-954E-A086ABE94E6E}" type="presOf" srcId="{21612E08-2BDF-4B8F-A8FF-48E9C24EE77E}" destId="{E5A860BD-85D2-46C3-B357-EA1CA7F3BCD6}" srcOrd="1" destOrd="0" presId="urn:microsoft.com/office/officeart/2005/8/layout/vList4#2"/>
    <dgm:cxn modelId="{A1481FD8-CF69-42C0-B3F8-10CBD6D1A9DD}" type="presOf" srcId="{21612E08-2BDF-4B8F-A8FF-48E9C24EE77E}" destId="{094C5B20-77CD-406D-A0F8-C90E116D0DBA}" srcOrd="0" destOrd="0" presId="urn:microsoft.com/office/officeart/2005/8/layout/vList4#2"/>
    <dgm:cxn modelId="{FF4DBEEA-3B12-4422-89BD-D9E8A2F4952D}" type="presOf" srcId="{9FD9EF57-08CE-4433-B74E-6F5AFE349196}" destId="{250DE88E-0E32-48A0-8107-5742F0CAE32F}" srcOrd="0" destOrd="0" presId="urn:microsoft.com/office/officeart/2005/8/layout/vList4#2"/>
    <dgm:cxn modelId="{0F44206A-A29A-4081-AC7C-C864DD9A5416}" type="presOf" srcId="{37ACCF67-AEBB-4B68-9C82-DDF7AB349A2C}" destId="{84B3A928-8C94-459F-BFDD-C95CA9E8240F}" srcOrd="0" destOrd="0" presId="urn:microsoft.com/office/officeart/2005/8/layout/vList4#2"/>
    <dgm:cxn modelId="{1891680F-B4D9-40AE-9EF1-67A1684FC5F9}" type="presOf" srcId="{F2E3A914-B091-47B3-B2B0-DC9A9EB39A2F}" destId="{8B8099CD-9424-4BB9-9A2B-9ADBDFB1F6F4}" srcOrd="0" destOrd="0" presId="urn:microsoft.com/office/officeart/2005/8/layout/vList4#2"/>
    <dgm:cxn modelId="{49E287C4-E2AE-4E06-B5F4-8EFABCE5FF09}" type="presOf" srcId="{9FD9EF57-08CE-4433-B74E-6F5AFE349196}" destId="{D3B58AFF-1A1C-4675-AEA3-3E8270A7769E}" srcOrd="1" destOrd="0" presId="urn:microsoft.com/office/officeart/2005/8/layout/vList4#2"/>
    <dgm:cxn modelId="{1375A6E0-3476-496D-B18D-CB1BB509F15F}" srcId="{37ACCF67-AEBB-4B68-9C82-DDF7AB349A2C}" destId="{9FD9EF57-08CE-4433-B74E-6F5AFE349196}" srcOrd="2" destOrd="0" parTransId="{9C496245-C086-432F-A9B6-C5B59C69D581}" sibTransId="{897ED967-BFAF-43E4-8995-E44FE8846F22}"/>
    <dgm:cxn modelId="{921D871F-5E85-4F71-9414-EBDD3F323366}" type="presOf" srcId="{5B779B9F-92F9-4F17-82B5-D0587D745622}" destId="{19E43CC9-88A2-4DAA-8A23-E5918638BBAA}" srcOrd="1" destOrd="0" presId="urn:microsoft.com/office/officeart/2005/8/layout/vList4#2"/>
    <dgm:cxn modelId="{0F250C78-FB1C-4176-9F78-2370155F029E}" type="presParOf" srcId="{84B3A928-8C94-459F-BFDD-C95CA9E8240F}" destId="{19FB930F-EEF5-428A-83FD-76A73C0C5BAA}" srcOrd="0" destOrd="0" presId="urn:microsoft.com/office/officeart/2005/8/layout/vList4#2"/>
    <dgm:cxn modelId="{0E5A9588-F83F-41DA-AC6B-04A5E637FE77}" type="presParOf" srcId="{19FB930F-EEF5-428A-83FD-76A73C0C5BAA}" destId="{094C5B20-77CD-406D-A0F8-C90E116D0DBA}" srcOrd="0" destOrd="0" presId="urn:microsoft.com/office/officeart/2005/8/layout/vList4#2"/>
    <dgm:cxn modelId="{57C6E048-87EC-4DB2-BB30-20C2FEDBFB61}" type="presParOf" srcId="{19FB930F-EEF5-428A-83FD-76A73C0C5BAA}" destId="{39167289-139D-4E75-B20D-573D02005FE9}" srcOrd="1" destOrd="0" presId="urn:microsoft.com/office/officeart/2005/8/layout/vList4#2"/>
    <dgm:cxn modelId="{E67F42FA-1633-47A8-8209-FC3276710A6F}" type="presParOf" srcId="{19FB930F-EEF5-428A-83FD-76A73C0C5BAA}" destId="{E5A860BD-85D2-46C3-B357-EA1CA7F3BCD6}" srcOrd="2" destOrd="0" presId="urn:microsoft.com/office/officeart/2005/8/layout/vList4#2"/>
    <dgm:cxn modelId="{D991A7E1-1D51-43C9-8A9E-4BC88431E549}" type="presParOf" srcId="{84B3A928-8C94-459F-BFDD-C95CA9E8240F}" destId="{94CDF4D1-48C0-4F46-A712-3595ED996A62}" srcOrd="1" destOrd="0" presId="urn:microsoft.com/office/officeart/2005/8/layout/vList4#2"/>
    <dgm:cxn modelId="{EE9E7315-42E8-4D61-BD3F-3968CB0F7A6E}" type="presParOf" srcId="{84B3A928-8C94-459F-BFDD-C95CA9E8240F}" destId="{7D053D74-9165-4497-A293-D3764ECCA16A}" srcOrd="2" destOrd="0" presId="urn:microsoft.com/office/officeart/2005/8/layout/vList4#2"/>
    <dgm:cxn modelId="{857F299B-9E69-4440-B9CD-9D3A073C5F84}" type="presParOf" srcId="{7D053D74-9165-4497-A293-D3764ECCA16A}" destId="{8B8099CD-9424-4BB9-9A2B-9ADBDFB1F6F4}" srcOrd="0" destOrd="0" presId="urn:microsoft.com/office/officeart/2005/8/layout/vList4#2"/>
    <dgm:cxn modelId="{C2AE5BCF-6DE5-410E-AA02-A325587FA647}" type="presParOf" srcId="{7D053D74-9165-4497-A293-D3764ECCA16A}" destId="{13588ECD-E1DB-4742-A0AE-7A794AAB3704}" srcOrd="1" destOrd="0" presId="urn:microsoft.com/office/officeart/2005/8/layout/vList4#2"/>
    <dgm:cxn modelId="{204E379A-456A-42A7-806D-935B86F94004}" type="presParOf" srcId="{7D053D74-9165-4497-A293-D3764ECCA16A}" destId="{BDA06950-8AA0-4E3A-9A5F-9010EA6D2C8E}" srcOrd="2" destOrd="0" presId="urn:microsoft.com/office/officeart/2005/8/layout/vList4#2"/>
    <dgm:cxn modelId="{09D9D881-D99D-4414-B8FD-5A1EE3DD84A1}" type="presParOf" srcId="{84B3A928-8C94-459F-BFDD-C95CA9E8240F}" destId="{4AD0A83F-3C6A-4103-83AA-760607F6525C}" srcOrd="3" destOrd="0" presId="urn:microsoft.com/office/officeart/2005/8/layout/vList4#2"/>
    <dgm:cxn modelId="{ED82E930-63B1-47FB-BE06-21A818822C86}" type="presParOf" srcId="{84B3A928-8C94-459F-BFDD-C95CA9E8240F}" destId="{B24049E7-D826-4776-9F0F-20CC27F4970C}" srcOrd="4" destOrd="0" presId="urn:microsoft.com/office/officeart/2005/8/layout/vList4#2"/>
    <dgm:cxn modelId="{CE4AF927-4AC6-48C7-8B88-0304334ADA01}" type="presParOf" srcId="{B24049E7-D826-4776-9F0F-20CC27F4970C}" destId="{250DE88E-0E32-48A0-8107-5742F0CAE32F}" srcOrd="0" destOrd="0" presId="urn:microsoft.com/office/officeart/2005/8/layout/vList4#2"/>
    <dgm:cxn modelId="{FB797347-D97F-4C76-AF94-53E2128F2FC5}" type="presParOf" srcId="{B24049E7-D826-4776-9F0F-20CC27F4970C}" destId="{D9C69546-4835-4A99-9721-40923D510CC9}" srcOrd="1" destOrd="0" presId="urn:microsoft.com/office/officeart/2005/8/layout/vList4#2"/>
    <dgm:cxn modelId="{5E7C2E19-76B2-4F36-B80D-7E8060426647}" type="presParOf" srcId="{B24049E7-D826-4776-9F0F-20CC27F4970C}" destId="{D3B58AFF-1A1C-4675-AEA3-3E8270A7769E}" srcOrd="2" destOrd="0" presId="urn:microsoft.com/office/officeart/2005/8/layout/vList4#2"/>
    <dgm:cxn modelId="{2B51852F-39FB-40DD-8BF3-326100C70552}" type="presParOf" srcId="{84B3A928-8C94-459F-BFDD-C95CA9E8240F}" destId="{5C59A326-5365-441E-AFAA-D44CC0011450}" srcOrd="5" destOrd="0" presId="urn:microsoft.com/office/officeart/2005/8/layout/vList4#2"/>
    <dgm:cxn modelId="{27387EAC-AC7E-49D1-ABEC-E6285D12C813}" type="presParOf" srcId="{84B3A928-8C94-459F-BFDD-C95CA9E8240F}" destId="{57A60A89-474C-415C-A209-C430C0C4BF7B}" srcOrd="6" destOrd="0" presId="urn:microsoft.com/office/officeart/2005/8/layout/vList4#2"/>
    <dgm:cxn modelId="{78442BB9-71DD-4F52-B2C8-0BB9CE497029}" type="presParOf" srcId="{57A60A89-474C-415C-A209-C430C0C4BF7B}" destId="{75E28598-BFBD-49D3-8C65-BA14D796A3B9}" srcOrd="0" destOrd="0" presId="urn:microsoft.com/office/officeart/2005/8/layout/vList4#2"/>
    <dgm:cxn modelId="{ADC821E6-44B8-4818-8152-4671C5C6D495}" type="presParOf" srcId="{57A60A89-474C-415C-A209-C430C0C4BF7B}" destId="{41B76E2E-BA17-4EFC-AAD4-4119296797E9}" srcOrd="1" destOrd="0" presId="urn:microsoft.com/office/officeart/2005/8/layout/vList4#2"/>
    <dgm:cxn modelId="{40BAF3AA-41D1-454A-9AED-DD81485D3C5D}" type="presParOf" srcId="{57A60A89-474C-415C-A209-C430C0C4BF7B}" destId="{19E43CC9-88A2-4DAA-8A23-E5918638BBAA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2FE3D3-F1A4-4EBC-BF47-5DD741424D10}" type="doc">
      <dgm:prSet loTypeId="urn:microsoft.com/office/officeart/2005/8/layout/vList2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659C835E-7F8F-45B8-9107-E712EBBABD8B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  <a:ln w="12700">
          <a:solidFill>
            <a:schemeClr val="bg1"/>
          </a:solidFill>
        </a:ln>
      </dgm:spPr>
      <dgm:t>
        <a:bodyPr/>
        <a:lstStyle/>
        <a:p>
          <a:pPr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похідні 3-[2-(1H-імідазол-2-іл)</a:t>
          </a:r>
          <a:r>
            <a:rPr lang="uk-UA" sz="1400" b="1" i="1" dirty="0" err="1" smtClean="0">
              <a:latin typeface="Times New Roman" pitchFamily="18" charset="0"/>
              <a:cs typeface="Times New Roman" pitchFamily="18" charset="0"/>
            </a:rPr>
            <a:t>-алкіл</a:t>
          </a: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]-2-тіоксо-2,3-дигідрохіназолін-4(1Н)</a:t>
          </a:r>
          <a:r>
            <a:rPr lang="uk-UA" sz="1400" b="1" i="1" dirty="0" err="1" smtClean="0">
              <a:latin typeface="Times New Roman" pitchFamily="18" charset="0"/>
              <a:cs typeface="Times New Roman" pitchFamily="18" charset="0"/>
            </a:rPr>
            <a:t>-онів</a:t>
          </a: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</dgm:t>
    </dgm:pt>
    <dgm:pt modelId="{89066E35-1D1C-4F55-8631-9F6C209E0384}" type="parTrans" cxnId="{1371CA82-D5E0-4877-9CCA-7C2D9BF9329C}">
      <dgm:prSet/>
      <dgm:spPr/>
      <dgm:t>
        <a:bodyPr/>
        <a:lstStyle/>
        <a:p>
          <a:endParaRPr lang="ru-RU"/>
        </a:p>
      </dgm:t>
    </dgm:pt>
    <dgm:pt modelId="{C0D0B865-566B-4EE0-8D5F-8B11A773A7DC}" type="sibTrans" cxnId="{1371CA82-D5E0-4877-9CCA-7C2D9BF9329C}">
      <dgm:prSet/>
      <dgm:spPr/>
      <dgm:t>
        <a:bodyPr/>
        <a:lstStyle/>
        <a:p>
          <a:endParaRPr lang="ru-RU"/>
        </a:p>
      </dgm:t>
    </dgm:pt>
    <dgm:pt modelId="{430F53FB-7455-411C-95F6-861322DCE1A4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  <a:ln w="12700">
          <a:solidFill>
            <a:schemeClr val="bg1"/>
          </a:solidFill>
        </a:ln>
      </dgm:spPr>
      <dgm:t>
        <a:bodyPr/>
        <a:lstStyle/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похідні  </a:t>
          </a:r>
          <a:r>
            <a:rPr lang="uk-UA" sz="1400" b="1" i="1" dirty="0" err="1" smtClean="0">
              <a:latin typeface="Times New Roman" pitchFamily="18" charset="0"/>
              <a:cs typeface="Times New Roman" pitchFamily="18" charset="0"/>
            </a:rPr>
            <a:t>імідазо</a:t>
          </a: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[1,2-а]</a:t>
          </a:r>
          <a:r>
            <a:rPr lang="uk-UA" sz="1400" b="1" i="1" dirty="0" err="1" smtClean="0">
              <a:latin typeface="Times New Roman" pitchFamily="18" charset="0"/>
              <a:cs typeface="Times New Roman" pitchFamily="18" charset="0"/>
            </a:rPr>
            <a:t>піразину</a:t>
          </a: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b="1" i="1" dirty="0" smtClean="0">
            <a:latin typeface="Times New Roman" pitchFamily="18" charset="0"/>
            <a:cs typeface="Times New Roman" pitchFamily="18" charset="0"/>
          </a:endParaRPr>
        </a:p>
      </dgm:t>
    </dgm:pt>
    <dgm:pt modelId="{41767602-8939-41C2-9CF0-2709DB6BA079}" type="parTrans" cxnId="{778322C3-4E6F-4871-86B0-D47085BF295A}">
      <dgm:prSet/>
      <dgm:spPr/>
      <dgm:t>
        <a:bodyPr/>
        <a:lstStyle/>
        <a:p>
          <a:endParaRPr lang="ru-RU"/>
        </a:p>
      </dgm:t>
    </dgm:pt>
    <dgm:pt modelId="{BB1739CA-CBE5-4C48-A217-4ECC0866BF7F}" type="sibTrans" cxnId="{778322C3-4E6F-4871-86B0-D47085BF295A}">
      <dgm:prSet/>
      <dgm:spPr/>
      <dgm:t>
        <a:bodyPr/>
        <a:lstStyle/>
        <a:p>
          <a:endParaRPr lang="ru-RU"/>
        </a:p>
      </dgm:t>
    </dgm:pt>
    <dgm:pt modelId="{085FCEE0-0C32-4270-8C82-5503A2BBFAF4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  <a:ln w="12700">
          <a:solidFill>
            <a:schemeClr val="bg1"/>
          </a:solidFill>
        </a:ln>
      </dgm:spPr>
      <dgm:t>
        <a:bodyPr/>
        <a:lstStyle/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ctr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похідні </a:t>
          </a:r>
          <a:r>
            <a:rPr lang="uk-UA" sz="1400" dirty="0" smtClean="0"/>
            <a:t> </a:t>
          </a:r>
          <a:r>
            <a:rPr lang="uk-UA" sz="1400" b="1" i="1" dirty="0" err="1" smtClean="0">
              <a:latin typeface="Times New Roman" pitchFamily="18" charset="0"/>
              <a:cs typeface="Times New Roman" pitchFamily="18" charset="0"/>
            </a:rPr>
            <a:t>імідазо</a:t>
          </a: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[1,2-а]</a:t>
          </a:r>
          <a:r>
            <a:rPr lang="uk-UA" sz="1400" b="1" i="1" dirty="0" err="1" smtClean="0">
              <a:latin typeface="Times New Roman" pitchFamily="18" charset="0"/>
              <a:cs typeface="Times New Roman" pitchFamily="18" charset="0"/>
            </a:rPr>
            <a:t>піримідину</a:t>
          </a: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b="1" i="1" dirty="0" smtClean="0">
            <a:latin typeface="Times New Roman" pitchFamily="18" charset="0"/>
            <a:cs typeface="Times New Roman" pitchFamily="18" charset="0"/>
          </a:endParaRPr>
        </a:p>
      </dgm:t>
    </dgm:pt>
    <dgm:pt modelId="{1C137922-7BDC-4643-8D9C-D0FF178917E4}" type="parTrans" cxnId="{4E930976-CF51-4000-B805-DE2EA4E49C3C}">
      <dgm:prSet/>
      <dgm:spPr/>
      <dgm:t>
        <a:bodyPr/>
        <a:lstStyle/>
        <a:p>
          <a:endParaRPr lang="ru-RU"/>
        </a:p>
      </dgm:t>
    </dgm:pt>
    <dgm:pt modelId="{CD32B2CF-6137-4359-91E2-A4A3F08A8113}" type="sibTrans" cxnId="{4E930976-CF51-4000-B805-DE2EA4E49C3C}">
      <dgm:prSet/>
      <dgm:spPr/>
      <dgm:t>
        <a:bodyPr/>
        <a:lstStyle/>
        <a:p>
          <a:endParaRPr lang="ru-RU"/>
        </a:p>
      </dgm:t>
    </dgm:pt>
    <dgm:pt modelId="{078C1241-39F1-458D-94B5-FBA86939B6C1}" type="pres">
      <dgm:prSet presAssocID="{B72FE3D3-F1A4-4EBC-BF47-5DD741424D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D73920-3D2E-4311-8D25-F4927FAC7532}" type="pres">
      <dgm:prSet presAssocID="{659C835E-7F8F-45B8-9107-E712EBBABD8B}" presName="parentText" presStyleLbl="node1" presStyleIdx="0" presStyleCnt="3" custScaleY="114778" custLinFactNeighborY="898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B344C-6FF5-4957-9913-7A6C8C9F0C01}" type="pres">
      <dgm:prSet presAssocID="{C0D0B865-566B-4EE0-8D5F-8B11A773A7DC}" presName="spacer" presStyleCnt="0"/>
      <dgm:spPr/>
    </dgm:pt>
    <dgm:pt modelId="{25190A56-46E6-412F-AB18-F57E8FB72612}" type="pres">
      <dgm:prSet presAssocID="{430F53FB-7455-411C-95F6-861322DCE1A4}" presName="parentText" presStyleLbl="node1" presStyleIdx="1" presStyleCnt="3" custLinFactNeighborY="-430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41D43-5249-4A5D-AD24-95A9007A8CD2}" type="pres">
      <dgm:prSet presAssocID="{BB1739CA-CBE5-4C48-A217-4ECC0866BF7F}" presName="spacer" presStyleCnt="0"/>
      <dgm:spPr/>
    </dgm:pt>
    <dgm:pt modelId="{CACB7E1B-1368-4105-BFD2-3E8662567B68}" type="pres">
      <dgm:prSet presAssocID="{085FCEE0-0C32-4270-8C82-5503A2BBFAF4}" presName="parentText" presStyleLbl="node1" presStyleIdx="2" presStyleCnt="3" custLinFactY="-101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930976-CF51-4000-B805-DE2EA4E49C3C}" srcId="{B72FE3D3-F1A4-4EBC-BF47-5DD741424D10}" destId="{085FCEE0-0C32-4270-8C82-5503A2BBFAF4}" srcOrd="2" destOrd="0" parTransId="{1C137922-7BDC-4643-8D9C-D0FF178917E4}" sibTransId="{CD32B2CF-6137-4359-91E2-A4A3F08A8113}"/>
    <dgm:cxn modelId="{1859BBE8-ABD0-4F67-9FC1-A86D8456FE7B}" type="presOf" srcId="{659C835E-7F8F-45B8-9107-E712EBBABD8B}" destId="{D1D73920-3D2E-4311-8D25-F4927FAC7532}" srcOrd="0" destOrd="0" presId="urn:microsoft.com/office/officeart/2005/8/layout/vList2"/>
    <dgm:cxn modelId="{A25B9221-59CD-40F7-86BE-187AB2400896}" type="presOf" srcId="{085FCEE0-0C32-4270-8C82-5503A2BBFAF4}" destId="{CACB7E1B-1368-4105-BFD2-3E8662567B68}" srcOrd="0" destOrd="0" presId="urn:microsoft.com/office/officeart/2005/8/layout/vList2"/>
    <dgm:cxn modelId="{1371CA82-D5E0-4877-9CCA-7C2D9BF9329C}" srcId="{B72FE3D3-F1A4-4EBC-BF47-5DD741424D10}" destId="{659C835E-7F8F-45B8-9107-E712EBBABD8B}" srcOrd="0" destOrd="0" parTransId="{89066E35-1D1C-4F55-8631-9F6C209E0384}" sibTransId="{C0D0B865-566B-4EE0-8D5F-8B11A773A7DC}"/>
    <dgm:cxn modelId="{A8C207CA-9462-469D-9E41-86107263BA91}" type="presOf" srcId="{B72FE3D3-F1A4-4EBC-BF47-5DD741424D10}" destId="{078C1241-39F1-458D-94B5-FBA86939B6C1}" srcOrd="0" destOrd="0" presId="urn:microsoft.com/office/officeart/2005/8/layout/vList2"/>
    <dgm:cxn modelId="{778322C3-4E6F-4871-86B0-D47085BF295A}" srcId="{B72FE3D3-F1A4-4EBC-BF47-5DD741424D10}" destId="{430F53FB-7455-411C-95F6-861322DCE1A4}" srcOrd="1" destOrd="0" parTransId="{41767602-8939-41C2-9CF0-2709DB6BA079}" sibTransId="{BB1739CA-CBE5-4C48-A217-4ECC0866BF7F}"/>
    <dgm:cxn modelId="{F0BAF7C1-AA08-4AF1-BC0A-F693B9317194}" type="presOf" srcId="{430F53FB-7455-411C-95F6-861322DCE1A4}" destId="{25190A56-46E6-412F-AB18-F57E8FB72612}" srcOrd="0" destOrd="0" presId="urn:microsoft.com/office/officeart/2005/8/layout/vList2"/>
    <dgm:cxn modelId="{53474D09-D7AB-4779-8FE2-86AE9887BD0D}" type="presParOf" srcId="{078C1241-39F1-458D-94B5-FBA86939B6C1}" destId="{D1D73920-3D2E-4311-8D25-F4927FAC7532}" srcOrd="0" destOrd="0" presId="urn:microsoft.com/office/officeart/2005/8/layout/vList2"/>
    <dgm:cxn modelId="{F7275A54-3691-4DB4-BAF6-F9BA598FF447}" type="presParOf" srcId="{078C1241-39F1-458D-94B5-FBA86939B6C1}" destId="{A30B344C-6FF5-4957-9913-7A6C8C9F0C01}" srcOrd="1" destOrd="0" presId="urn:microsoft.com/office/officeart/2005/8/layout/vList2"/>
    <dgm:cxn modelId="{536966C5-2178-4EBC-865B-F02E87BF4E56}" type="presParOf" srcId="{078C1241-39F1-458D-94B5-FBA86939B6C1}" destId="{25190A56-46E6-412F-AB18-F57E8FB72612}" srcOrd="2" destOrd="0" presId="urn:microsoft.com/office/officeart/2005/8/layout/vList2"/>
    <dgm:cxn modelId="{48B08C57-4247-44DB-B4F1-FE4929E821AB}" type="presParOf" srcId="{078C1241-39F1-458D-94B5-FBA86939B6C1}" destId="{1B341D43-5249-4A5D-AD24-95A9007A8CD2}" srcOrd="3" destOrd="0" presId="urn:microsoft.com/office/officeart/2005/8/layout/vList2"/>
    <dgm:cxn modelId="{BB8B1B2D-27CB-4971-8513-18453FD0D4AD}" type="presParOf" srcId="{078C1241-39F1-458D-94B5-FBA86939B6C1}" destId="{CACB7E1B-1368-4105-BFD2-3E8662567B6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2FE3D3-F1A4-4EBC-BF47-5DD741424D10}" type="doc">
      <dgm:prSet loTypeId="urn:microsoft.com/office/officeart/2005/8/layout/vList2" loCatId="list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430F53FB-7455-411C-95F6-861322DCE1A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  <a:ln w="12700">
          <a:solidFill>
            <a:schemeClr val="bg1"/>
          </a:solidFill>
        </a:ln>
      </dgm:spPr>
      <dgm:t>
        <a:bodyPr/>
        <a:lstStyle/>
        <a:p>
          <a:endParaRPr lang="en-US" sz="1400" b="1" i="1" smtClean="0">
            <a:latin typeface="Times New Roman" pitchFamily="18" charset="0"/>
            <a:cs typeface="Times New Roman" pitchFamily="18" charset="0"/>
          </a:endParaRPr>
        </a:p>
        <a:p>
          <a:endParaRPr lang="en-US" sz="1400" b="1" i="1" smtClean="0">
            <a:latin typeface="Times New Roman" pitchFamily="18" charset="0"/>
            <a:cs typeface="Times New Roman" pitchFamily="18" charset="0"/>
          </a:endParaRPr>
        </a:p>
        <a:p>
          <a:endParaRPr lang="en-US" sz="1400" b="1" i="1" smtClean="0">
            <a:latin typeface="Times New Roman" pitchFamily="18" charset="0"/>
            <a:cs typeface="Times New Roman" pitchFamily="18" charset="0"/>
          </a:endParaRPr>
        </a:p>
        <a:p>
          <a:endParaRPr lang="en-US" sz="1400" b="1" i="1" smtClean="0">
            <a:latin typeface="Times New Roman" pitchFamily="18" charset="0"/>
            <a:cs typeface="Times New Roman" pitchFamily="18" charset="0"/>
          </a:endParaRPr>
        </a:p>
        <a:p>
          <a:r>
            <a:rPr lang="uk-UA" sz="1400" b="1" i="1" smtClean="0">
              <a:latin typeface="Times New Roman" pitchFamily="18" charset="0"/>
              <a:cs typeface="Times New Roman" pitchFamily="18" charset="0"/>
            </a:rPr>
            <a:t>похідні 3-[2-(1H-імідазол-2-іл)-алкіл]-2-тіоксо-2,3-дигідротієно[3,2-d]піримідин-4(1Н)-онів </a:t>
          </a:r>
          <a:endParaRPr lang="ru-RU" sz="1400" b="1" i="1" dirty="0" smtClean="0">
            <a:latin typeface="Times New Roman" pitchFamily="18" charset="0"/>
            <a:cs typeface="Times New Roman" pitchFamily="18" charset="0"/>
          </a:endParaRPr>
        </a:p>
      </dgm:t>
    </dgm:pt>
    <dgm:pt modelId="{41767602-8939-41C2-9CF0-2709DB6BA079}" type="parTrans" cxnId="{778322C3-4E6F-4871-86B0-D47085BF295A}">
      <dgm:prSet/>
      <dgm:spPr/>
      <dgm:t>
        <a:bodyPr/>
        <a:lstStyle/>
        <a:p>
          <a:endParaRPr lang="ru-RU"/>
        </a:p>
      </dgm:t>
    </dgm:pt>
    <dgm:pt modelId="{BB1739CA-CBE5-4C48-A217-4ECC0866BF7F}" type="sibTrans" cxnId="{778322C3-4E6F-4871-86B0-D47085BF295A}">
      <dgm:prSet/>
      <dgm:spPr/>
      <dgm:t>
        <a:bodyPr/>
        <a:lstStyle/>
        <a:p>
          <a:endParaRPr lang="ru-RU"/>
        </a:p>
      </dgm:t>
    </dgm:pt>
    <dgm:pt modelId="{085FCEE0-0C32-4270-8C82-5503A2BBFAF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  <a:ln w="12700">
          <a:solidFill>
            <a:schemeClr val="bg1"/>
          </a:solidFill>
        </a:ln>
      </dgm:spPr>
      <dgm:t>
        <a:bodyPr/>
        <a:lstStyle/>
        <a:p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похідні 3-[2-(1H-імідазол-2-іл)</a:t>
          </a:r>
          <a:r>
            <a:rPr lang="uk-UA" sz="1400" b="1" i="1" dirty="0" err="1" smtClean="0">
              <a:latin typeface="Times New Roman" pitchFamily="18" charset="0"/>
              <a:cs typeface="Times New Roman" pitchFamily="18" charset="0"/>
            </a:rPr>
            <a:t>-алкіл</a:t>
          </a: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]-2-тіоксо-2,3-дигідро[1]</a:t>
          </a:r>
          <a:r>
            <a:rPr lang="uk-UA" sz="1400" b="1" i="1" dirty="0" err="1" smtClean="0">
              <a:latin typeface="Times New Roman" pitchFamily="18" charset="0"/>
              <a:cs typeface="Times New Roman" pitchFamily="18" charset="0"/>
            </a:rPr>
            <a:t>бензофуро</a:t>
          </a: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[3,2-d]піримідин-4(1Н)</a:t>
          </a:r>
          <a:r>
            <a:rPr lang="uk-UA" sz="1400" b="1" i="1" dirty="0" err="1" smtClean="0">
              <a:latin typeface="Times New Roman" pitchFamily="18" charset="0"/>
              <a:cs typeface="Times New Roman" pitchFamily="18" charset="0"/>
            </a:rPr>
            <a:t>-онів</a:t>
          </a: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b="1" i="1" dirty="0" smtClean="0">
            <a:latin typeface="Times New Roman" pitchFamily="18" charset="0"/>
            <a:cs typeface="Times New Roman" pitchFamily="18" charset="0"/>
          </a:endParaRPr>
        </a:p>
      </dgm:t>
    </dgm:pt>
    <dgm:pt modelId="{1C137922-7BDC-4643-8D9C-D0FF178917E4}" type="parTrans" cxnId="{4E930976-CF51-4000-B805-DE2EA4E49C3C}">
      <dgm:prSet/>
      <dgm:spPr/>
      <dgm:t>
        <a:bodyPr/>
        <a:lstStyle/>
        <a:p>
          <a:endParaRPr lang="ru-RU"/>
        </a:p>
      </dgm:t>
    </dgm:pt>
    <dgm:pt modelId="{CD32B2CF-6137-4359-91E2-A4A3F08A8113}" type="sibTrans" cxnId="{4E930976-CF51-4000-B805-DE2EA4E49C3C}">
      <dgm:prSet/>
      <dgm:spPr/>
      <dgm:t>
        <a:bodyPr/>
        <a:lstStyle/>
        <a:p>
          <a:endParaRPr lang="ru-RU"/>
        </a:p>
      </dgm:t>
    </dgm:pt>
    <dgm:pt modelId="{659C835E-7F8F-45B8-9107-E712EBBABD8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  <a:ln w="12700">
          <a:solidFill>
            <a:schemeClr val="bg1"/>
          </a:solidFill>
        </a:ln>
      </dgm:spPr>
      <dgm:t>
        <a:bodyPr/>
        <a:lstStyle/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en-US" sz="1400" b="1" i="1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похідні 2-(α,β,</a:t>
          </a:r>
          <a:r>
            <a:rPr lang="uk-UA" sz="1400" b="1" i="1" dirty="0" err="1" smtClean="0">
              <a:latin typeface="Times New Roman" pitchFamily="18" charset="0"/>
              <a:cs typeface="Times New Roman" pitchFamily="18" charset="0"/>
            </a:rPr>
            <a:t>ω-аміноалкіл</a:t>
          </a: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)</a:t>
          </a:r>
          <a:r>
            <a:rPr lang="uk-UA" sz="1400" b="1" i="1" dirty="0" err="1" smtClean="0">
              <a:latin typeface="Times New Roman" pitchFamily="18" charset="0"/>
              <a:cs typeface="Times New Roman" pitchFamily="18" charset="0"/>
            </a:rPr>
            <a:t>імідазолу</a:t>
          </a:r>
          <a:r>
            <a:rPr lang="uk-UA" sz="1400" b="1" i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b="1" i="1" dirty="0">
            <a:latin typeface="Times New Roman" pitchFamily="18" charset="0"/>
            <a:cs typeface="Times New Roman" pitchFamily="18" charset="0"/>
          </a:endParaRPr>
        </a:p>
      </dgm:t>
    </dgm:pt>
    <dgm:pt modelId="{C0D0B865-566B-4EE0-8D5F-8B11A773A7DC}" type="sibTrans" cxnId="{1371CA82-D5E0-4877-9CCA-7C2D9BF9329C}">
      <dgm:prSet/>
      <dgm:spPr/>
      <dgm:t>
        <a:bodyPr/>
        <a:lstStyle/>
        <a:p>
          <a:endParaRPr lang="ru-RU"/>
        </a:p>
      </dgm:t>
    </dgm:pt>
    <dgm:pt modelId="{89066E35-1D1C-4F55-8631-9F6C209E0384}" type="parTrans" cxnId="{1371CA82-D5E0-4877-9CCA-7C2D9BF9329C}">
      <dgm:prSet/>
      <dgm:spPr/>
      <dgm:t>
        <a:bodyPr/>
        <a:lstStyle/>
        <a:p>
          <a:endParaRPr lang="ru-RU"/>
        </a:p>
      </dgm:t>
    </dgm:pt>
    <dgm:pt modelId="{078C1241-39F1-458D-94B5-FBA86939B6C1}" type="pres">
      <dgm:prSet presAssocID="{B72FE3D3-F1A4-4EBC-BF47-5DD741424D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D73920-3D2E-4311-8D25-F4927FAC7532}" type="pres">
      <dgm:prSet presAssocID="{659C835E-7F8F-45B8-9107-E712EBBABD8B}" presName="parentText" presStyleLbl="node1" presStyleIdx="0" presStyleCnt="3" custLinFactNeighborX="1724" custLinFactNeighborY="-80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B344C-6FF5-4957-9913-7A6C8C9F0C01}" type="pres">
      <dgm:prSet presAssocID="{C0D0B865-566B-4EE0-8D5F-8B11A773A7DC}" presName="spacer" presStyleCnt="0"/>
      <dgm:spPr/>
    </dgm:pt>
    <dgm:pt modelId="{25190A56-46E6-412F-AB18-F57E8FB72612}" type="pres">
      <dgm:prSet presAssocID="{430F53FB-7455-411C-95F6-861322DCE1A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41D43-5249-4A5D-AD24-95A9007A8CD2}" type="pres">
      <dgm:prSet presAssocID="{BB1739CA-CBE5-4C48-A217-4ECC0866BF7F}" presName="spacer" presStyleCnt="0"/>
      <dgm:spPr/>
    </dgm:pt>
    <dgm:pt modelId="{CACB7E1B-1368-4105-BFD2-3E8662567B68}" type="pres">
      <dgm:prSet presAssocID="{085FCEE0-0C32-4270-8C82-5503A2BBFAF4}" presName="parentText" presStyleLbl="node1" presStyleIdx="2" presStyleCnt="3" custLinFactY="-101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71CA82-D5E0-4877-9CCA-7C2D9BF9329C}" srcId="{B72FE3D3-F1A4-4EBC-BF47-5DD741424D10}" destId="{659C835E-7F8F-45B8-9107-E712EBBABD8B}" srcOrd="0" destOrd="0" parTransId="{89066E35-1D1C-4F55-8631-9F6C209E0384}" sibTransId="{C0D0B865-566B-4EE0-8D5F-8B11A773A7DC}"/>
    <dgm:cxn modelId="{4E930976-CF51-4000-B805-DE2EA4E49C3C}" srcId="{B72FE3D3-F1A4-4EBC-BF47-5DD741424D10}" destId="{085FCEE0-0C32-4270-8C82-5503A2BBFAF4}" srcOrd="2" destOrd="0" parTransId="{1C137922-7BDC-4643-8D9C-D0FF178917E4}" sibTransId="{CD32B2CF-6137-4359-91E2-A4A3F08A8113}"/>
    <dgm:cxn modelId="{4E52903B-3931-43F7-B4C5-9C86328218F0}" type="presOf" srcId="{085FCEE0-0C32-4270-8C82-5503A2BBFAF4}" destId="{CACB7E1B-1368-4105-BFD2-3E8662567B68}" srcOrd="0" destOrd="0" presId="urn:microsoft.com/office/officeart/2005/8/layout/vList2"/>
    <dgm:cxn modelId="{22AEA1E7-A297-4355-9234-8F8EBFDEF4F5}" type="presOf" srcId="{659C835E-7F8F-45B8-9107-E712EBBABD8B}" destId="{D1D73920-3D2E-4311-8D25-F4927FAC7532}" srcOrd="0" destOrd="0" presId="urn:microsoft.com/office/officeart/2005/8/layout/vList2"/>
    <dgm:cxn modelId="{778322C3-4E6F-4871-86B0-D47085BF295A}" srcId="{B72FE3D3-F1A4-4EBC-BF47-5DD741424D10}" destId="{430F53FB-7455-411C-95F6-861322DCE1A4}" srcOrd="1" destOrd="0" parTransId="{41767602-8939-41C2-9CF0-2709DB6BA079}" sibTransId="{BB1739CA-CBE5-4C48-A217-4ECC0866BF7F}"/>
    <dgm:cxn modelId="{07FAB133-5105-405F-A38C-7D70D705ADC4}" type="presOf" srcId="{430F53FB-7455-411C-95F6-861322DCE1A4}" destId="{25190A56-46E6-412F-AB18-F57E8FB72612}" srcOrd="0" destOrd="0" presId="urn:microsoft.com/office/officeart/2005/8/layout/vList2"/>
    <dgm:cxn modelId="{70990794-58A7-476D-8035-829340772DE5}" type="presOf" srcId="{B72FE3D3-F1A4-4EBC-BF47-5DD741424D10}" destId="{078C1241-39F1-458D-94B5-FBA86939B6C1}" srcOrd="0" destOrd="0" presId="urn:microsoft.com/office/officeart/2005/8/layout/vList2"/>
    <dgm:cxn modelId="{8B1EC8BB-C123-41AD-A5C8-4D557C860D13}" type="presParOf" srcId="{078C1241-39F1-458D-94B5-FBA86939B6C1}" destId="{D1D73920-3D2E-4311-8D25-F4927FAC7532}" srcOrd="0" destOrd="0" presId="urn:microsoft.com/office/officeart/2005/8/layout/vList2"/>
    <dgm:cxn modelId="{30767271-FD6E-49D1-94CA-A63766BDDE6B}" type="presParOf" srcId="{078C1241-39F1-458D-94B5-FBA86939B6C1}" destId="{A30B344C-6FF5-4957-9913-7A6C8C9F0C01}" srcOrd="1" destOrd="0" presId="urn:microsoft.com/office/officeart/2005/8/layout/vList2"/>
    <dgm:cxn modelId="{B9FB3886-3B51-460D-A654-449E89F2E10B}" type="presParOf" srcId="{078C1241-39F1-458D-94B5-FBA86939B6C1}" destId="{25190A56-46E6-412F-AB18-F57E8FB72612}" srcOrd="2" destOrd="0" presId="urn:microsoft.com/office/officeart/2005/8/layout/vList2"/>
    <dgm:cxn modelId="{EE9AEC3C-39E3-4B33-9C38-5EEE731A0064}" type="presParOf" srcId="{078C1241-39F1-458D-94B5-FBA86939B6C1}" destId="{1B341D43-5249-4A5D-AD24-95A9007A8CD2}" srcOrd="3" destOrd="0" presId="urn:microsoft.com/office/officeart/2005/8/layout/vList2"/>
    <dgm:cxn modelId="{1773C7EE-5210-4D55-B2DB-982A60960E89}" type="presParOf" srcId="{078C1241-39F1-458D-94B5-FBA86939B6C1}" destId="{CACB7E1B-1368-4105-BFD2-3E8662567B6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BA459-122D-4AC7-A598-0D9D2D7B551B}">
      <dsp:nvSpPr>
        <dsp:cNvPr id="0" name=""/>
        <dsp:cNvSpPr/>
      </dsp:nvSpPr>
      <dsp:spPr>
        <a:xfrm>
          <a:off x="7854" y="0"/>
          <a:ext cx="4321050" cy="1321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982663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Антибактеріальна дія</a:t>
          </a:r>
          <a:endParaRPr lang="uk-UA" sz="1600" b="1" i="1" kern="1200" noProof="0" dirty="0">
            <a:solidFill>
              <a:schemeClr val="accent3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04251" y="0"/>
        <a:ext cx="3324653" cy="1321868"/>
      </dsp:txXfrm>
    </dsp:sp>
    <dsp:sp modelId="{0D369A32-FB46-471C-BBF6-BA282187ED66}">
      <dsp:nvSpPr>
        <dsp:cNvPr id="0" name=""/>
        <dsp:cNvSpPr/>
      </dsp:nvSpPr>
      <dsp:spPr>
        <a:xfrm>
          <a:off x="81608" y="79312"/>
          <a:ext cx="1827000" cy="1163244"/>
        </a:xfrm>
        <a:prstGeom prst="roundRect">
          <a:avLst>
            <a:gd name="adj" fmla="val 10000"/>
          </a:avLst>
        </a:prstGeom>
        <a:solidFill>
          <a:schemeClr val="bg2">
            <a:lumMod val="75000"/>
            <a:alpha val="35000"/>
          </a:schemeClr>
        </a:soli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984651-2452-4EF2-922D-5D1FC53D7212}">
      <dsp:nvSpPr>
        <dsp:cNvPr id="0" name=""/>
        <dsp:cNvSpPr/>
      </dsp:nvSpPr>
      <dsp:spPr>
        <a:xfrm>
          <a:off x="0" y="1454055"/>
          <a:ext cx="4321050" cy="1321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982663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500" b="1" i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982663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Антимікробна активність</a:t>
          </a:r>
        </a:p>
        <a:p>
          <a:pPr marL="982663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600" b="1" i="1" kern="1200" baseline="0" dirty="0">
            <a:solidFill>
              <a:schemeClr val="tx1"/>
            </a:solidFill>
          </a:endParaRPr>
        </a:p>
      </dsp:txBody>
      <dsp:txXfrm>
        <a:off x="996396" y="1454055"/>
        <a:ext cx="3324653" cy="1321868"/>
      </dsp:txXfrm>
    </dsp:sp>
    <dsp:sp modelId="{8D68FBE6-2EC5-4DBE-8F8A-88AA53BC6FD2}">
      <dsp:nvSpPr>
        <dsp:cNvPr id="0" name=""/>
        <dsp:cNvSpPr/>
      </dsp:nvSpPr>
      <dsp:spPr>
        <a:xfrm>
          <a:off x="108072" y="1565685"/>
          <a:ext cx="1731341" cy="1098610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35000"/>
          </a:schemeClr>
        </a:soli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AD2214-6A2C-468E-8DD2-DE9DE4F41591}">
      <dsp:nvSpPr>
        <dsp:cNvPr id="0" name=""/>
        <dsp:cNvSpPr/>
      </dsp:nvSpPr>
      <dsp:spPr>
        <a:xfrm>
          <a:off x="0" y="2880326"/>
          <a:ext cx="4321050" cy="1321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982663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Цитотоксична дія</a:t>
          </a:r>
          <a:endParaRPr lang="uk-UA" sz="1600" b="1" i="1" kern="1200" dirty="0">
            <a:solidFill>
              <a:schemeClr val="accent3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96396" y="2880326"/>
        <a:ext cx="3324653" cy="1321868"/>
      </dsp:txXfrm>
    </dsp:sp>
    <dsp:sp modelId="{9B80040A-9367-49A7-AD81-62758DD68456}">
      <dsp:nvSpPr>
        <dsp:cNvPr id="0" name=""/>
        <dsp:cNvSpPr/>
      </dsp:nvSpPr>
      <dsp:spPr>
        <a:xfrm>
          <a:off x="75275" y="2987423"/>
          <a:ext cx="1862528" cy="116324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35000"/>
          </a:schemeClr>
        </a:soli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4C5B20-77CD-406D-A0F8-C90E116D0DBA}">
      <dsp:nvSpPr>
        <dsp:cNvPr id="0" name=""/>
        <dsp:cNvSpPr/>
      </dsp:nvSpPr>
      <dsp:spPr>
        <a:xfrm>
          <a:off x="0" y="4362167"/>
          <a:ext cx="4321050" cy="1321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982663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500" b="1" i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982663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i="1" kern="1200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Анальгезуюча</a:t>
          </a:r>
          <a:r>
            <a:rPr lang="uk-UA" sz="15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, </a:t>
          </a:r>
        </a:p>
        <a:p>
          <a:pPr marL="982663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протизапальна </a:t>
          </a:r>
        </a:p>
        <a:p>
          <a:pPr marL="982663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та </a:t>
          </a:r>
          <a:r>
            <a:rPr lang="uk-UA" sz="1500" b="1" i="1" kern="1200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антіастматична</a:t>
          </a:r>
          <a:r>
            <a:rPr lang="uk-UA" sz="15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pPr marL="982663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активність</a:t>
          </a:r>
          <a:endParaRPr lang="uk-UA" sz="1500" b="1" i="1" kern="1200" baseline="0" dirty="0">
            <a:solidFill>
              <a:schemeClr val="tx1"/>
            </a:solidFill>
          </a:endParaRPr>
        </a:p>
      </dsp:txBody>
      <dsp:txXfrm>
        <a:off x="996396" y="4362167"/>
        <a:ext cx="3324653" cy="1321868"/>
      </dsp:txXfrm>
    </dsp:sp>
    <dsp:sp modelId="{39167289-139D-4E75-B20D-573D02005FE9}">
      <dsp:nvSpPr>
        <dsp:cNvPr id="0" name=""/>
        <dsp:cNvSpPr/>
      </dsp:nvSpPr>
      <dsp:spPr>
        <a:xfrm>
          <a:off x="75275" y="4441479"/>
          <a:ext cx="1862528" cy="116324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35000"/>
          </a:schemeClr>
        </a:soli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C5B20-77CD-406D-A0F8-C90E116D0DBA}">
      <dsp:nvSpPr>
        <dsp:cNvPr id="0" name=""/>
        <dsp:cNvSpPr/>
      </dsp:nvSpPr>
      <dsp:spPr>
        <a:xfrm>
          <a:off x="0" y="0"/>
          <a:ext cx="4320480" cy="1321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982663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600" b="1" i="1" kern="1200" dirty="0" smtClean="0">
            <a:solidFill>
              <a:srgbClr val="5A170C"/>
            </a:solidFill>
            <a:latin typeface="Times New Roman" pitchFamily="18" charset="0"/>
            <a:ea typeface="Calibri" pitchFamily="34" charset="0"/>
            <a:cs typeface="Times New Roman" pitchFamily="18" charset="0"/>
          </a:endParaRPr>
        </a:p>
        <a:p>
          <a:pPr marL="982663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i="1" kern="1200" dirty="0" smtClean="0">
              <a:solidFill>
                <a:srgbClr val="5A170C"/>
              </a:solidFill>
              <a:latin typeface="Times New Roman" pitchFamily="18" charset="0"/>
              <a:ea typeface="Calibri" pitchFamily="34" charset="0"/>
              <a:cs typeface="Times New Roman" pitchFamily="18" charset="0"/>
            </a:rPr>
            <a:t>Антагоніст α</a:t>
          </a:r>
          <a:r>
            <a:rPr lang="uk-UA" sz="1000" b="1" i="1" kern="1200" dirty="0" smtClean="0">
              <a:solidFill>
                <a:srgbClr val="5A170C"/>
              </a:solidFill>
              <a:latin typeface="Times New Roman" pitchFamily="18" charset="0"/>
              <a:ea typeface="Calibri" pitchFamily="34" charset="0"/>
              <a:cs typeface="Times New Roman" pitchFamily="18" charset="0"/>
            </a:rPr>
            <a:t>1А</a:t>
          </a:r>
          <a:r>
            <a:rPr lang="uk-UA" sz="1600" b="1" i="1" kern="1200" dirty="0" smtClean="0">
              <a:solidFill>
                <a:srgbClr val="5A170C"/>
              </a:solidFill>
              <a:latin typeface="Times New Roman" pitchFamily="18" charset="0"/>
              <a:ea typeface="Calibri" pitchFamily="34" charset="0"/>
              <a:cs typeface="Times New Roman" pitchFamily="18" charset="0"/>
            </a:rPr>
            <a:t> – </a:t>
          </a:r>
          <a:r>
            <a:rPr lang="uk-UA" sz="1600" b="1" i="1" kern="1200" dirty="0" err="1" smtClean="0">
              <a:solidFill>
                <a:srgbClr val="5A170C"/>
              </a:solidFill>
              <a:latin typeface="Times New Roman" pitchFamily="18" charset="0"/>
              <a:ea typeface="Calibri" pitchFamily="34" charset="0"/>
              <a:cs typeface="Times New Roman" pitchFamily="18" charset="0"/>
            </a:rPr>
            <a:t>адренорецепторів</a:t>
          </a:r>
          <a:endParaRPr lang="uk-UA" sz="1600" b="1" i="1" kern="1200" dirty="0">
            <a:solidFill>
              <a:srgbClr val="5A170C"/>
            </a:solidFill>
            <a:latin typeface="Times New Roman" pitchFamily="18" charset="0"/>
            <a:ea typeface="Calibri" pitchFamily="34" charset="0"/>
            <a:cs typeface="Times New Roman" pitchFamily="18" charset="0"/>
          </a:endParaRPr>
        </a:p>
      </dsp:txBody>
      <dsp:txXfrm>
        <a:off x="996282" y="0"/>
        <a:ext cx="3324197" cy="1321868"/>
      </dsp:txXfrm>
    </dsp:sp>
    <dsp:sp modelId="{39167289-139D-4E75-B20D-573D02005FE9}">
      <dsp:nvSpPr>
        <dsp:cNvPr id="0" name=""/>
        <dsp:cNvSpPr/>
      </dsp:nvSpPr>
      <dsp:spPr>
        <a:xfrm>
          <a:off x="114085" y="79312"/>
          <a:ext cx="1890711" cy="116324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35000"/>
          </a:schemeClr>
        </a:soli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8099CD-9424-4BB9-9A2B-9ADBDFB1F6F4}">
      <dsp:nvSpPr>
        <dsp:cNvPr id="0" name=""/>
        <dsp:cNvSpPr/>
      </dsp:nvSpPr>
      <dsp:spPr>
        <a:xfrm>
          <a:off x="27246" y="1454055"/>
          <a:ext cx="4320480" cy="1321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982663" lvl="0" indent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Інгібітор </a:t>
          </a:r>
          <a:r>
            <a:rPr lang="uk-UA" sz="1600" b="1" i="1" kern="1200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трипептідилпептідази</a:t>
          </a:r>
          <a:r>
            <a:rPr lang="uk-UA" sz="16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 ІІ</a:t>
          </a:r>
          <a:endParaRPr lang="uk-UA" sz="1600" b="1" i="1" kern="1200" dirty="0">
            <a:solidFill>
              <a:schemeClr val="accent3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23529" y="1454055"/>
        <a:ext cx="3324197" cy="1321868"/>
      </dsp:txXfrm>
    </dsp:sp>
    <dsp:sp modelId="{13588ECD-E1DB-4742-A0AE-7A794AAB3704}">
      <dsp:nvSpPr>
        <dsp:cNvPr id="0" name=""/>
        <dsp:cNvSpPr/>
      </dsp:nvSpPr>
      <dsp:spPr>
        <a:xfrm>
          <a:off x="114085" y="1533368"/>
          <a:ext cx="1890711" cy="116324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35000"/>
          </a:schemeClr>
        </a:soli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0DE88E-0E32-48A0-8107-5742F0CAE32F}">
      <dsp:nvSpPr>
        <dsp:cNvPr id="0" name=""/>
        <dsp:cNvSpPr/>
      </dsp:nvSpPr>
      <dsp:spPr>
        <a:xfrm>
          <a:off x="27246" y="2908111"/>
          <a:ext cx="4320480" cy="1321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982663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Конкурентний</a:t>
          </a:r>
        </a:p>
        <a:p>
          <a:pPr marL="982663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блокатор </a:t>
          </a:r>
        </a:p>
        <a:p>
          <a:pPr marL="982663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i="1" kern="1200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бензодіазепінових</a:t>
          </a:r>
          <a:r>
            <a:rPr lang="uk-UA" sz="15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pPr marL="982663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рецепторів </a:t>
          </a:r>
          <a:endParaRPr lang="uk-UA" sz="1500" b="1" i="1" kern="1200" baseline="0" dirty="0">
            <a:solidFill>
              <a:schemeClr val="tx1"/>
            </a:solidFill>
          </a:endParaRPr>
        </a:p>
      </dsp:txBody>
      <dsp:txXfrm>
        <a:off x="1023529" y="2908111"/>
        <a:ext cx="3324197" cy="1321868"/>
      </dsp:txXfrm>
    </dsp:sp>
    <dsp:sp modelId="{D9C69546-4835-4A99-9721-40923D510CC9}">
      <dsp:nvSpPr>
        <dsp:cNvPr id="0" name=""/>
        <dsp:cNvSpPr/>
      </dsp:nvSpPr>
      <dsp:spPr>
        <a:xfrm>
          <a:off x="114085" y="2987423"/>
          <a:ext cx="1890711" cy="116324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35000"/>
          </a:schemeClr>
        </a:soli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E28598-BFBD-49D3-8C65-BA14D796A3B9}">
      <dsp:nvSpPr>
        <dsp:cNvPr id="0" name=""/>
        <dsp:cNvSpPr/>
      </dsp:nvSpPr>
      <dsp:spPr>
        <a:xfrm>
          <a:off x="27246" y="4362167"/>
          <a:ext cx="4320480" cy="1321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10000">
              <a:schemeClr val="accent1">
                <a:tint val="44500"/>
                <a:satMod val="160000"/>
              </a:schemeClr>
            </a:gs>
            <a:gs pos="46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982663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i="1" kern="1200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Анальгезуюча</a:t>
          </a:r>
          <a:r>
            <a:rPr lang="uk-UA" sz="16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, </a:t>
          </a:r>
        </a:p>
        <a:p>
          <a:pPr marL="982663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протизапальна </a:t>
          </a:r>
        </a:p>
        <a:p>
          <a:pPr marL="982663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та </a:t>
          </a:r>
          <a:r>
            <a:rPr lang="uk-UA" sz="1600" b="1" i="1" kern="1200" dirty="0" err="1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антіастматична</a:t>
          </a:r>
          <a:r>
            <a:rPr lang="uk-UA" sz="16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pPr marL="982663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i="1" kern="1200" dirty="0" smtClean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активність</a:t>
          </a:r>
          <a:endParaRPr lang="uk-UA" sz="1600" b="1" i="1" kern="1200" baseline="0" dirty="0">
            <a:solidFill>
              <a:schemeClr val="tx1"/>
            </a:solidFill>
          </a:endParaRPr>
        </a:p>
      </dsp:txBody>
      <dsp:txXfrm>
        <a:off x="1023529" y="4362167"/>
        <a:ext cx="3324197" cy="1321868"/>
      </dsp:txXfrm>
    </dsp:sp>
    <dsp:sp modelId="{41B76E2E-BA17-4EFC-AAD4-4119296797E9}">
      <dsp:nvSpPr>
        <dsp:cNvPr id="0" name=""/>
        <dsp:cNvSpPr/>
      </dsp:nvSpPr>
      <dsp:spPr>
        <a:xfrm>
          <a:off x="72012" y="4464501"/>
          <a:ext cx="1890711" cy="116324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35000"/>
          </a:schemeClr>
        </a:solidFill>
        <a:ln w="12700" cap="flat" cmpd="sng" algn="ctr">
          <a:solidFill>
            <a:schemeClr val="bg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D73920-3D2E-4311-8D25-F4927FAC7532}">
      <dsp:nvSpPr>
        <dsp:cNvPr id="0" name=""/>
        <dsp:cNvSpPr/>
      </dsp:nvSpPr>
      <dsp:spPr>
        <a:xfrm>
          <a:off x="0" y="72009"/>
          <a:ext cx="4032448" cy="2042680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bg1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похідні 3-[2-(1H-імідазол-2-іл)</a:t>
          </a:r>
          <a:r>
            <a:rPr lang="uk-UA" sz="1400" b="1" i="1" kern="1200" dirty="0" err="1" smtClean="0">
              <a:latin typeface="Times New Roman" pitchFamily="18" charset="0"/>
              <a:cs typeface="Times New Roman" pitchFamily="18" charset="0"/>
            </a:rPr>
            <a:t>-алкіл</a:t>
          </a: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]-2-тіоксо-2,3-дигідрохіназолін-4(1Н)</a:t>
          </a:r>
          <a:r>
            <a:rPr lang="uk-UA" sz="1400" b="1" i="1" kern="1200" dirty="0" err="1" smtClean="0">
              <a:latin typeface="Times New Roman" pitchFamily="18" charset="0"/>
              <a:cs typeface="Times New Roman" pitchFamily="18" charset="0"/>
            </a:rPr>
            <a:t>-онів</a:t>
          </a: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99715" y="171724"/>
        <a:ext cx="3833018" cy="1843250"/>
      </dsp:txXfrm>
    </dsp:sp>
    <dsp:sp modelId="{25190A56-46E6-412F-AB18-F57E8FB72612}">
      <dsp:nvSpPr>
        <dsp:cNvPr id="0" name=""/>
        <dsp:cNvSpPr/>
      </dsp:nvSpPr>
      <dsp:spPr>
        <a:xfrm>
          <a:off x="0" y="2091003"/>
          <a:ext cx="4032448" cy="177967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bg1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похідні  </a:t>
          </a:r>
          <a:r>
            <a:rPr lang="uk-UA" sz="1400" b="1" i="1" kern="1200" dirty="0" err="1" smtClean="0">
              <a:latin typeface="Times New Roman" pitchFamily="18" charset="0"/>
              <a:cs typeface="Times New Roman" pitchFamily="18" charset="0"/>
            </a:rPr>
            <a:t>імідазо</a:t>
          </a: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[1,2-а]</a:t>
          </a:r>
          <a:r>
            <a:rPr lang="uk-UA" sz="1400" b="1" i="1" kern="1200" dirty="0" err="1" smtClean="0">
              <a:latin typeface="Times New Roman" pitchFamily="18" charset="0"/>
              <a:cs typeface="Times New Roman" pitchFamily="18" charset="0"/>
            </a:rPr>
            <a:t>піразину</a:t>
          </a: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b="1" i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86877" y="2177880"/>
        <a:ext cx="3858694" cy="1605925"/>
      </dsp:txXfrm>
    </dsp:sp>
    <dsp:sp modelId="{CACB7E1B-1368-4105-BFD2-3E8662567B68}">
      <dsp:nvSpPr>
        <dsp:cNvPr id="0" name=""/>
        <dsp:cNvSpPr/>
      </dsp:nvSpPr>
      <dsp:spPr>
        <a:xfrm>
          <a:off x="0" y="3883543"/>
          <a:ext cx="4032448" cy="177967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bg1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похідні </a:t>
          </a:r>
          <a:r>
            <a:rPr lang="uk-UA" sz="1400" kern="1200" dirty="0" smtClean="0"/>
            <a:t> </a:t>
          </a:r>
          <a:r>
            <a:rPr lang="uk-UA" sz="1400" b="1" i="1" kern="1200" dirty="0" err="1" smtClean="0">
              <a:latin typeface="Times New Roman" pitchFamily="18" charset="0"/>
              <a:cs typeface="Times New Roman" pitchFamily="18" charset="0"/>
            </a:rPr>
            <a:t>імідазо</a:t>
          </a: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[1,2-а]</a:t>
          </a:r>
          <a:r>
            <a:rPr lang="uk-UA" sz="1400" b="1" i="1" kern="1200" dirty="0" err="1" smtClean="0">
              <a:latin typeface="Times New Roman" pitchFamily="18" charset="0"/>
              <a:cs typeface="Times New Roman" pitchFamily="18" charset="0"/>
            </a:rPr>
            <a:t>піримідину</a:t>
          </a: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b="1" i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86877" y="3970420"/>
        <a:ext cx="3858694" cy="16059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D73920-3D2E-4311-8D25-F4927FAC7532}">
      <dsp:nvSpPr>
        <dsp:cNvPr id="0" name=""/>
        <dsp:cNvSpPr/>
      </dsp:nvSpPr>
      <dsp:spPr>
        <a:xfrm>
          <a:off x="0" y="0"/>
          <a:ext cx="4176464" cy="188585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bg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похідні 2-(α,β,</a:t>
          </a:r>
          <a:r>
            <a:rPr lang="uk-UA" sz="1400" b="1" i="1" kern="1200" dirty="0" err="1" smtClean="0">
              <a:latin typeface="Times New Roman" pitchFamily="18" charset="0"/>
              <a:cs typeface="Times New Roman" pitchFamily="18" charset="0"/>
            </a:rPr>
            <a:t>ω-аміноалкіл</a:t>
          </a: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)</a:t>
          </a:r>
          <a:r>
            <a:rPr lang="uk-UA" sz="1400" b="1" i="1" kern="1200" dirty="0" err="1" smtClean="0">
              <a:latin typeface="Times New Roman" pitchFamily="18" charset="0"/>
              <a:cs typeface="Times New Roman" pitchFamily="18" charset="0"/>
            </a:rPr>
            <a:t>імідазолу</a:t>
          </a: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2060" y="92060"/>
        <a:ext cx="3992344" cy="1701739"/>
      </dsp:txXfrm>
    </dsp:sp>
    <dsp:sp modelId="{25190A56-46E6-412F-AB18-F57E8FB72612}">
      <dsp:nvSpPr>
        <dsp:cNvPr id="0" name=""/>
        <dsp:cNvSpPr/>
      </dsp:nvSpPr>
      <dsp:spPr>
        <a:xfrm>
          <a:off x="0" y="1901386"/>
          <a:ext cx="4176464" cy="188585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bg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kern="1200" smtClean="0">
              <a:latin typeface="Times New Roman" pitchFamily="18" charset="0"/>
              <a:cs typeface="Times New Roman" pitchFamily="18" charset="0"/>
            </a:rPr>
            <a:t>похідні 3-[2-(1H-імідазол-2-іл)-алкіл]-2-тіоксо-2,3-дигідротієно[3,2-d]піримідин-4(1Н)-онів </a:t>
          </a:r>
          <a:endParaRPr lang="ru-RU" sz="1400" b="1" i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92060" y="1993446"/>
        <a:ext cx="3992344" cy="1701739"/>
      </dsp:txXfrm>
    </dsp:sp>
    <dsp:sp modelId="{CACB7E1B-1368-4105-BFD2-3E8662567B68}">
      <dsp:nvSpPr>
        <dsp:cNvPr id="0" name=""/>
        <dsp:cNvSpPr/>
      </dsp:nvSpPr>
      <dsp:spPr>
        <a:xfrm>
          <a:off x="0" y="3768047"/>
          <a:ext cx="4176464" cy="188585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bg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похідні 3-[2-(1H-імідазол-2-іл)</a:t>
          </a:r>
          <a:r>
            <a:rPr lang="uk-UA" sz="1400" b="1" i="1" kern="1200" dirty="0" err="1" smtClean="0">
              <a:latin typeface="Times New Roman" pitchFamily="18" charset="0"/>
              <a:cs typeface="Times New Roman" pitchFamily="18" charset="0"/>
            </a:rPr>
            <a:t>-алкіл</a:t>
          </a: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]-2-тіоксо-2,3-дигідро[1]</a:t>
          </a:r>
          <a:r>
            <a:rPr lang="uk-UA" sz="1400" b="1" i="1" kern="1200" dirty="0" err="1" smtClean="0">
              <a:latin typeface="Times New Roman" pitchFamily="18" charset="0"/>
              <a:cs typeface="Times New Roman" pitchFamily="18" charset="0"/>
            </a:rPr>
            <a:t>бензофуро</a:t>
          </a: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[3,2-d]піримідин-4(1Н)</a:t>
          </a:r>
          <a:r>
            <a:rPr lang="uk-UA" sz="1400" b="1" i="1" kern="1200" dirty="0" err="1" smtClean="0">
              <a:latin typeface="Times New Roman" pitchFamily="18" charset="0"/>
              <a:cs typeface="Times New Roman" pitchFamily="18" charset="0"/>
            </a:rPr>
            <a:t>-онів</a:t>
          </a:r>
          <a:r>
            <a:rPr lang="uk-UA" sz="14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b="1" i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92060" y="3860107"/>
        <a:ext cx="3992344" cy="1701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031ECA5-DC14-487D-9B03-F0DFD59D8881}" type="datetimeFigureOut">
              <a:rPr lang="ru-RU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76340EA-CC4F-4D57-9AA2-9C52FF45C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5D7F1C8-9AF2-4490-AB8C-BAB1AE749465}" type="datetimeFigureOut">
              <a:rPr lang="ru-RU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853E95D-BCF9-4BDC-A898-D1A981359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EF2495-D759-427E-9852-3835BCEBFE5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AF0222-E888-4C00-A120-99E464CC980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F444C0-E1AA-4644-A957-A48C910F83F7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59B809-DC7A-4BDE-AB28-1BDDDEE640D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B00100-FD4E-409A-827E-537C9BA5BA6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2CB16D-7E9A-4B8B-BEA2-F77F3760777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5C5DD4-269F-456C-B390-FCCDC21E203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925023-C8A0-4F22-BD4D-0BC7F9CA30D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214E8E-937E-4BDF-9DE0-A2DC30310FA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B0B76F-6304-44DE-9F39-0D3772D5AFD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1D1CCB-9280-4961-A206-4FDAAA2A524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474848-A230-41B4-AA03-EA552818F2B0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D034F-DE20-4BAE-B8F6-0CC9F54507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A8ED58-10A0-4478-BB0D-71A1DB35E172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5B00B-5238-4DA4-8E32-330E983919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E0C400-9D25-446B-82B5-7041839DDEC5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75F0E-2745-4C71-81F8-3A54628098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9A56A4-4F53-40D3-82FB-C5BD9C32149D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AECE6A-FB64-4575-8AF7-7EA86ADE52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0292FF-1B72-4E4B-9877-4F5DB1614C84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A94B0-2AF4-4BDD-B9FA-FEBCCDA6D6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A3C6C7-FDF0-4E68-8524-82133B4A52CC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25B38-EDAC-492A-B925-1659A6E447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899FAC-BD3F-406A-A22A-F5EA10CC76DD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E1D1B-1C50-48C9-A84D-8B9F0292D1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8C4CEE-0E5D-45F7-9214-226B1F0E0E2B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A0C02A-0EE7-4B16-9574-BA8BFB9387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877645-4274-4397-8779-E794D6B394FA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3A886-C7D8-4166-9973-BAED381030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E4DEB2-4C36-4034-AAE0-0A0E83B4CF45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BF694D-BE71-4DFA-B89F-8C60C2B45D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632E5D-2330-44F5-8526-703DF9F32EBC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1965A6-2AF5-46C9-9E6B-D9FBEE04C3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3EE5437-85AA-47A0-B22B-C8EC2D9B2110}" type="datetime1">
              <a:rPr lang="ru-RU" smtClean="0"/>
              <a:pPr>
                <a:defRPr/>
              </a:pPr>
              <a:t>вт 25.04.17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E5FEF17-6012-4AF8-9F41-48E79CAEAB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60" r:id="rId1"/>
    <p:sldLayoutId id="2147485861" r:id="rId2"/>
    <p:sldLayoutId id="2147485862" r:id="rId3"/>
    <p:sldLayoutId id="2147485863" r:id="rId4"/>
    <p:sldLayoutId id="2147485864" r:id="rId5"/>
    <p:sldLayoutId id="2147485865" r:id="rId6"/>
    <p:sldLayoutId id="2147485866" r:id="rId7"/>
    <p:sldLayoutId id="2147485867" r:id="rId8"/>
    <p:sldLayoutId id="2147485868" r:id="rId9"/>
    <p:sldLayoutId id="2147485869" r:id="rId10"/>
    <p:sldLayoutId id="214748587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2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41.wmf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openxmlformats.org/officeDocument/2006/relationships/oleObject" Target="../embeddings/oleObject3.bin"/><Relationship Id="rId26" Type="http://schemas.openxmlformats.org/officeDocument/2006/relationships/oleObject" Target="../embeddings/oleObject7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6.wmf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image" Target="../media/image4.wmf"/><Relationship Id="rId25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.bin"/><Relationship Id="rId20" Type="http://schemas.openxmlformats.org/officeDocument/2006/relationships/oleObject" Target="../embeddings/oleObject4.bin"/><Relationship Id="rId29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24" Type="http://schemas.openxmlformats.org/officeDocument/2006/relationships/oleObject" Target="../embeddings/oleObject6.bin"/><Relationship Id="rId5" Type="http://schemas.openxmlformats.org/officeDocument/2006/relationships/diagramLayout" Target="../diagrams/layout1.xml"/><Relationship Id="rId15" Type="http://schemas.openxmlformats.org/officeDocument/2006/relationships/image" Target="../media/image3.wmf"/><Relationship Id="rId23" Type="http://schemas.openxmlformats.org/officeDocument/2006/relationships/image" Target="../media/image7.wmf"/><Relationship Id="rId28" Type="http://schemas.openxmlformats.org/officeDocument/2006/relationships/oleObject" Target="../embeddings/oleObject8.bin"/><Relationship Id="rId10" Type="http://schemas.openxmlformats.org/officeDocument/2006/relationships/diagramLayout" Target="../diagrams/layout2.xml"/><Relationship Id="rId19" Type="http://schemas.openxmlformats.org/officeDocument/2006/relationships/image" Target="../media/image5.wmf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oleObject" Target="../embeddings/oleObject1.bin"/><Relationship Id="rId22" Type="http://schemas.openxmlformats.org/officeDocument/2006/relationships/oleObject" Target="../embeddings/oleObject5.bin"/><Relationship Id="rId27" Type="http://schemas.openxmlformats.org/officeDocument/2006/relationships/image" Target="../media/image9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4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4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54.wmf"/><Relationship Id="rId4" Type="http://schemas.openxmlformats.org/officeDocument/2006/relationships/image" Target="../media/image52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18" Type="http://schemas.openxmlformats.org/officeDocument/2006/relationships/oleObject" Target="../embeddings/oleObject11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14.wmf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17" Type="http://schemas.openxmlformats.org/officeDocument/2006/relationships/image" Target="../media/image12.wmf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.bin"/><Relationship Id="rId20" Type="http://schemas.openxmlformats.org/officeDocument/2006/relationships/oleObject" Target="../embeddings/oleObject12.bin"/><Relationship Id="rId1" Type="http://schemas.openxmlformats.org/officeDocument/2006/relationships/vmlDrawing" Target="../drawings/vmlDrawing2.v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24" Type="http://schemas.openxmlformats.org/officeDocument/2006/relationships/oleObject" Target="../embeddings/oleObject14.bin"/><Relationship Id="rId5" Type="http://schemas.openxmlformats.org/officeDocument/2006/relationships/diagramLayout" Target="../diagrams/layout3.xml"/><Relationship Id="rId15" Type="http://schemas.openxmlformats.org/officeDocument/2006/relationships/image" Target="../media/image11.wmf"/><Relationship Id="rId23" Type="http://schemas.openxmlformats.org/officeDocument/2006/relationships/image" Target="../media/image15.wmf"/><Relationship Id="rId10" Type="http://schemas.openxmlformats.org/officeDocument/2006/relationships/diagramLayout" Target="../diagrams/layout4.xml"/><Relationship Id="rId19" Type="http://schemas.openxmlformats.org/officeDocument/2006/relationships/image" Target="../media/image13.wmf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Relationship Id="rId14" Type="http://schemas.openxmlformats.org/officeDocument/2006/relationships/oleObject" Target="../embeddings/oleObject9.bin"/><Relationship Id="rId22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450" y="908050"/>
            <a:ext cx="7486650" cy="1008063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ru-RU" sz="1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1557338"/>
            <a:ext cx="7416800" cy="475297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uk-UA" sz="2800" i="1" dirty="0" smtClean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dirty="0" smtClean="0"/>
          </a:p>
          <a:p>
            <a:pPr algn="r">
              <a:lnSpc>
                <a:spcPct val="90000"/>
              </a:lnSpc>
              <a:defRPr/>
            </a:pPr>
            <a:endParaRPr lang="ru-RU" dirty="0" smtClean="0"/>
          </a:p>
          <a:p>
            <a:pPr algn="r">
              <a:lnSpc>
                <a:spcPct val="90000"/>
              </a:lnSpc>
              <a:defRPr/>
            </a:pPr>
            <a:endParaRPr lang="ru-RU" dirty="0"/>
          </a:p>
          <a:p>
            <a:pPr algn="r">
              <a:lnSpc>
                <a:spcPct val="90000"/>
              </a:lnSpc>
              <a:defRPr/>
            </a:pP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к.фарм.н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ас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Завада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О.О.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474400-5CDB-47E9-B19E-892A49C4726B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22534" name="Прямоугольник 7"/>
          <p:cNvSpPr>
            <a:spLocks noChangeArrowheads="1"/>
          </p:cNvSpPr>
          <p:nvPr/>
        </p:nvSpPr>
        <p:spPr bwMode="auto">
          <a:xfrm>
            <a:off x="1059919" y="3049758"/>
            <a:ext cx="8064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4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СИНТЕЗ, ФІЗИКО-ХІМІЧНІ ВЛАСТИВОСТІ </a:t>
            </a:r>
          </a:p>
          <a:p>
            <a:pPr algn="ctr"/>
            <a:r>
              <a:rPr lang="uk-UA" altLang="ru-RU" sz="24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ТА БІОЛОГІЧНА  АКТИВНІСТЬ ПОХІДНИХ </a:t>
            </a:r>
          </a:p>
          <a:p>
            <a:pPr algn="ctr"/>
            <a:r>
              <a:rPr lang="uk-UA" altLang="ru-RU" sz="2400" b="1" i="1" dirty="0" smtClean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2-АМІНО/АМІНОАЛКІЛІМІДАЗОЛІВ</a:t>
            </a:r>
            <a:endParaRPr lang="ru-RU" altLang="ru-RU" sz="24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2843213" y="6201103"/>
            <a:ext cx="28082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uk-UA" alt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 </a:t>
            </a:r>
            <a:r>
              <a:rPr lang="uk-UA" alt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квітня 2017</a:t>
            </a:r>
            <a:endParaRPr lang="en-US" altLang="ru-RU" sz="1400" dirty="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uk-UA" alt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Харків </a:t>
            </a:r>
            <a:endParaRPr lang="uk-UA" altLang="ru-RU" sz="14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8" name="Прямоугольник 9"/>
          <p:cNvSpPr>
            <a:spLocks noChangeArrowheads="1"/>
          </p:cNvSpPr>
          <p:nvPr/>
        </p:nvSpPr>
        <p:spPr bwMode="auto">
          <a:xfrm>
            <a:off x="714894" y="69618"/>
            <a:ext cx="7632699" cy="21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endParaRPr lang="uk-UA" alt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endParaRPr lang="uk-UA" alt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uk-UA" altLang="ru-RU" sz="2000" b="1" i="1" dirty="0" smtClean="0">
                <a:latin typeface="Times New Roman" pitchFamily="18" charset="0"/>
                <a:cs typeface="Times New Roman" pitchFamily="18" charset="0"/>
              </a:rPr>
              <a:t>Міністерство охорони здоров'я України</a:t>
            </a:r>
          </a:p>
          <a:p>
            <a:pPr algn="ctr">
              <a:lnSpc>
                <a:spcPct val="90000"/>
              </a:lnSpc>
            </a:pPr>
            <a:r>
              <a:rPr lang="uk-UA" altLang="ru-RU" sz="2000" b="1" i="1" dirty="0" smtClean="0">
                <a:latin typeface="Times New Roman" pitchFamily="18" charset="0"/>
                <a:cs typeface="Times New Roman" pitchFamily="18" charset="0"/>
              </a:rPr>
              <a:t>Харківський національний медичний університет</a:t>
            </a:r>
          </a:p>
          <a:p>
            <a:pPr algn="ctr">
              <a:lnSpc>
                <a:spcPct val="90000"/>
              </a:lnSpc>
            </a:pPr>
            <a:r>
              <a:rPr lang="uk-UA" altLang="ru-RU" sz="2000" b="1" i="1" dirty="0" smtClean="0">
                <a:latin typeface="Times New Roman" pitchFamily="18" charset="0"/>
                <a:cs typeface="Times New Roman" pitchFamily="18" charset="0"/>
              </a:rPr>
              <a:t>Кафедра медичної і біоорганічної хімії</a:t>
            </a:r>
          </a:p>
          <a:p>
            <a:pPr algn="ctr">
              <a:lnSpc>
                <a:spcPct val="90000"/>
              </a:lnSpc>
            </a:pPr>
            <a:r>
              <a:rPr lang="uk-UA" alt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uk-UA" altLang="ru-RU" sz="2400" b="1" i="1" dirty="0" smtClean="0">
                <a:latin typeface="Times New Roman" pitchFamily="18" charset="0"/>
                <a:cs typeface="Times New Roman" pitchFamily="18" charset="0"/>
              </a:rPr>
              <a:t>Науковий </a:t>
            </a:r>
            <a:r>
              <a:rPr lang="uk-UA" altLang="ru-RU" sz="2400" b="1" i="1" dirty="0" smtClean="0">
                <a:latin typeface="Times New Roman" pitchFamily="18" charset="0"/>
                <a:cs typeface="Times New Roman" pitchFamily="18" charset="0"/>
              </a:rPr>
              <a:t>семінар,</a:t>
            </a:r>
            <a:endParaRPr lang="uk-UA" alt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63435"/>
            <a:ext cx="3667326" cy="16892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07103"/>
            <a:ext cx="3528392" cy="180901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73758" y="2249228"/>
            <a:ext cx="57785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присвячений  Всесвітньому дню Землі</a:t>
            </a:r>
            <a:endParaRPr lang="uk-UA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4" name="Группа 55"/>
          <p:cNvGrpSpPr>
            <a:grpSpLocks/>
          </p:cNvGrpSpPr>
          <p:nvPr/>
        </p:nvGrpSpPr>
        <p:grpSpPr bwMode="auto">
          <a:xfrm>
            <a:off x="5219700" y="2997200"/>
            <a:ext cx="3097213" cy="3527425"/>
            <a:chOff x="7854" y="0"/>
            <a:chExt cx="4321050" cy="1321868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7854" y="0"/>
              <a:ext cx="4321050" cy="1321868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chemeClr val="accent1">
                    <a:tint val="66000"/>
                    <a:satMod val="160000"/>
                  </a:schemeClr>
                </a:gs>
                <a:gs pos="10000">
                  <a:schemeClr val="accent1">
                    <a:tint val="44500"/>
                    <a:satMod val="160000"/>
                  </a:schemeClr>
                </a:gs>
                <a:gs pos="46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12700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1004508" y="0"/>
              <a:ext cx="3324396" cy="1321868"/>
            </a:xfrm>
            <a:prstGeom prst="rect">
              <a:avLst/>
            </a:prstGeom>
            <a:ln w="127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marL="982663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uk-UA" sz="1600" b="1" i="1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9" name="Скругленная прямоугольная выноска 48"/>
          <p:cNvSpPr/>
          <p:nvPr/>
        </p:nvSpPr>
        <p:spPr>
          <a:xfrm>
            <a:off x="323850" y="3573463"/>
            <a:ext cx="4319588" cy="1727200"/>
          </a:xfrm>
          <a:prstGeom prst="wedgeRoundRectCallout">
            <a:avLst>
              <a:gd name="adj1" fmla="val 62848"/>
              <a:gd name="adj2" fmla="val 51104"/>
              <a:gd name="adj3" fmla="val 16667"/>
            </a:avLst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7E2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Скругленная прямоугольная выноска 46"/>
          <p:cNvSpPr/>
          <p:nvPr/>
        </p:nvSpPr>
        <p:spPr>
          <a:xfrm>
            <a:off x="4427538" y="1196975"/>
            <a:ext cx="3889375" cy="1511300"/>
          </a:xfrm>
          <a:prstGeom prst="wedgeRoundRectCallout">
            <a:avLst>
              <a:gd name="adj1" fmla="val -58604"/>
              <a:gd name="adj2" fmla="val 45406"/>
              <a:gd name="adj3" fmla="val 16667"/>
            </a:avLst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7E2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7175" name="Группа 55"/>
          <p:cNvGrpSpPr>
            <a:grpSpLocks/>
          </p:cNvGrpSpPr>
          <p:nvPr/>
        </p:nvGrpSpPr>
        <p:grpSpPr bwMode="auto">
          <a:xfrm>
            <a:off x="468313" y="1196975"/>
            <a:ext cx="3527425" cy="2087563"/>
            <a:chOff x="7854" y="0"/>
            <a:chExt cx="4321050" cy="1321868"/>
          </a:xfrm>
        </p:grpSpPr>
        <p:sp>
          <p:nvSpPr>
            <p:cNvPr id="57" name="Скругленный прямоугольник 56"/>
            <p:cNvSpPr/>
            <p:nvPr/>
          </p:nvSpPr>
          <p:spPr>
            <a:xfrm>
              <a:off x="7854" y="0"/>
              <a:ext cx="4321050" cy="1321868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chemeClr val="accent1">
                    <a:tint val="66000"/>
                    <a:satMod val="160000"/>
                  </a:schemeClr>
                </a:gs>
                <a:gs pos="10000">
                  <a:schemeClr val="accent1">
                    <a:tint val="44500"/>
                    <a:satMod val="160000"/>
                  </a:schemeClr>
                </a:gs>
                <a:gs pos="46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12700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Скругленный прямоугольник 4"/>
            <p:cNvSpPr/>
            <p:nvPr/>
          </p:nvSpPr>
          <p:spPr>
            <a:xfrm>
              <a:off x="1003523" y="0"/>
              <a:ext cx="3325381" cy="1321868"/>
            </a:xfrm>
            <a:prstGeom prst="rect">
              <a:avLst/>
            </a:prstGeom>
            <a:ln w="127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marL="982663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uk-UA" sz="1600" b="1" i="1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176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9AE60609-863C-4612-9E10-9712AC9267AE}" type="slidenum">
              <a:rPr lang="ru-RU" smtClean="0">
                <a:solidFill>
                  <a:srgbClr val="CD6250"/>
                </a:solidFill>
              </a:rPr>
              <a:pPr/>
              <a:t>10</a:t>
            </a:fld>
            <a:endParaRPr lang="ru-RU" smtClean="0">
              <a:solidFill>
                <a:srgbClr val="CD6250"/>
              </a:solidFill>
            </a:endParaRPr>
          </a:p>
        </p:txBody>
      </p:sp>
      <p:sp>
        <p:nvSpPr>
          <p:cNvPr id="717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717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9" name="Заголовок 1"/>
          <p:cNvSpPr txBox="1">
            <a:spLocks/>
          </p:cNvSpPr>
          <p:nvPr/>
        </p:nvSpPr>
        <p:spPr bwMode="auto">
          <a:xfrm>
            <a:off x="179388" y="260350"/>
            <a:ext cx="896461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FEB80A"/>
              </a:buClr>
              <a:buSzPct val="95000"/>
              <a:defRPr/>
            </a:pPr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ДИЗАЙН БІБЛІОТЕКИ ПОХІДНИХ ХІНАЗОЛІНУ, </a:t>
            </a:r>
            <a:b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БЕНЗОФУРО[3,2-</a:t>
            </a:r>
            <a:r>
              <a:rPr lang="x-none" altLang="ru-RU" sz="2000" b="1" i="1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]ПІРИМІДИНУ ТА ТІЄНО[3,2-d]ПІРИМІДИНУ, ЩО МІСТЯТЬ ФРАГМЕНТ 2-АМІНОАЛКІЛІМІДАЗОЛУ</a:t>
            </a:r>
            <a:r>
              <a:rPr lang="ru-RU" b="1" dirty="0">
                <a:latin typeface="+mj-lt"/>
                <a:ea typeface="+mj-ea"/>
                <a:cs typeface="+mj-cs"/>
              </a:rPr>
              <a:t/>
            </a:r>
            <a:br>
              <a:rPr lang="ru-RU" b="1" dirty="0">
                <a:latin typeface="+mj-lt"/>
                <a:ea typeface="+mj-ea"/>
                <a:cs typeface="+mj-cs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0" name="Object 19"/>
          <p:cNvGraphicFramePr>
            <a:graphicFrameLocks noChangeAspect="1"/>
          </p:cNvGraphicFramePr>
          <p:nvPr/>
        </p:nvGraphicFramePr>
        <p:xfrm>
          <a:off x="755650" y="1365250"/>
          <a:ext cx="3167063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0" name="ISIS/Draw Sketch" r:id="rId4" imgW="1880870" imgH="967740" progId="ISISServer">
                  <p:embed/>
                </p:oleObj>
              </mc:Choice>
              <mc:Fallback>
                <p:oleObj name="ISIS/Draw Sketch" r:id="rId4" imgW="1880870" imgH="967740" progId="ISISServer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365250"/>
                        <a:ext cx="3167063" cy="160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5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7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8" name="Прямоугольник 5"/>
          <p:cNvSpPr>
            <a:spLocks noChangeArrowheads="1"/>
          </p:cNvSpPr>
          <p:nvPr/>
        </p:nvSpPr>
        <p:spPr bwMode="auto">
          <a:xfrm>
            <a:off x="4427538" y="1268413"/>
            <a:ext cx="3960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uk-UA" altLang="ru-RU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Бібліотека похідних з фрагментом</a:t>
            </a:r>
          </a:p>
          <a:p>
            <a:pPr algn="ctr">
              <a:defRPr/>
            </a:pPr>
            <a:r>
              <a:rPr lang="uk-UA" altLang="ru-RU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3-N-(алкілімідазоліл-2)</a:t>
            </a:r>
            <a:r>
              <a:rPr lang="uk-UA" altLang="ru-RU" b="1" i="1" dirty="0" err="1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­піримідину</a:t>
            </a:r>
            <a:r>
              <a:rPr lang="uk-UA" altLang="ru-RU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uk-UA" altLang="ru-RU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із трьох кластерів загальною кількістю 1000 сполук</a:t>
            </a:r>
            <a:endParaRPr lang="ru-RU" altLang="ru-RU" b="1" i="1" dirty="0">
              <a:solidFill>
                <a:srgbClr val="750B3D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7171" name="Object 20"/>
          <p:cNvGraphicFramePr>
            <a:graphicFrameLocks noChangeAspect="1"/>
          </p:cNvGraphicFramePr>
          <p:nvPr/>
        </p:nvGraphicFramePr>
        <p:xfrm>
          <a:off x="5580063" y="3068638"/>
          <a:ext cx="2305050" cy="346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1" name="ISIS/Draw Sketch" r:id="rId6" imgW="2449422" imgH="3705927" progId="ISISServer">
                  <p:embed/>
                </p:oleObj>
              </mc:Choice>
              <mc:Fallback>
                <p:oleObj name="ISIS/Draw Sketch" r:id="rId6" imgW="2449422" imgH="3705927" progId="ISISServer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3068638"/>
                        <a:ext cx="2305050" cy="3465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468313" y="3716338"/>
            <a:ext cx="424815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altLang="ru-RU" sz="2000" b="1" i="1" u="sng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Синтетичні завдання</a:t>
            </a:r>
          </a:p>
          <a:p>
            <a:pPr>
              <a:defRPr/>
            </a:pPr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здійснити синтез напівпродуктів: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2-аміноалкілімідазолів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uk-UA" altLang="ru-RU" sz="2000" b="1" i="1" dirty="0" err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о-ізотіоці</a:t>
            </a:r>
            <a:r>
              <a:rPr lang="en-US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altLang="ru-RU" sz="2000" b="1" i="1" dirty="0" err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натоестерів</a:t>
            </a:r>
            <a:endParaRPr lang="ru-RU" altLang="ru-RU" sz="2000" b="1" i="1" dirty="0" err="1">
              <a:solidFill>
                <a:srgbClr val="750B3D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813"/>
            <a:ext cx="8964613" cy="360362"/>
          </a:xfrm>
        </p:spPr>
        <p:txBody>
          <a:bodyPr rtlCol="0">
            <a:noAutofit/>
          </a:bodyPr>
          <a:lstStyle/>
          <a:p>
            <a:pPr lvl="2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FEB80A"/>
              </a:buClr>
              <a:buSzPct val="95000"/>
              <a:defRPr/>
            </a:pPr>
            <a:r>
              <a:rPr lang="uk-UA" sz="2800" b="1" i="1" dirty="0">
                <a:solidFill>
                  <a:srgbClr val="750B3D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uk-UA" sz="2800" b="1" i="1" dirty="0">
                <a:solidFill>
                  <a:srgbClr val="750B3D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uk-UA" sz="2800" b="1" i="1" dirty="0">
                <a:solidFill>
                  <a:srgbClr val="750B3D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uk-UA" sz="2800" b="1" i="1" dirty="0">
                <a:solidFill>
                  <a:srgbClr val="750B3D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uk-UA" sz="2800" b="1" i="1" dirty="0">
                <a:solidFill>
                  <a:srgbClr val="750B3D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uk-UA" sz="2800" b="1" i="1" dirty="0">
                <a:solidFill>
                  <a:srgbClr val="750B3D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>
                <a:solidFill>
                  <a:sysClr val="windowText" lastClr="000000"/>
                </a:solidFill>
              </a:rPr>
              <a:t/>
            </a:r>
            <a:br>
              <a:rPr lang="ru-RU" sz="2800" dirty="0">
                <a:solidFill>
                  <a:sysClr val="windowText" lastClr="000000"/>
                </a:solidFill>
              </a:rPr>
            </a:br>
            <a:r>
              <a:rPr lang="uk-UA" altLang="ru-RU" sz="2000" b="1" i="1" kern="1200" dirty="0" smtClean="0">
                <a:solidFill>
                  <a:srgbClr val="750B3D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СИНТЕЗ О-ІЗОТІОЦІОНАТОЕСТЕРІВ </a:t>
            </a:r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5400" i="1" dirty="0"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uk-UA" sz="5400" i="1" dirty="0"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5400" i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197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9BA2C73A-B945-48D5-A496-5D2CFD31ACFB}" type="slidenum">
              <a:rPr lang="ru-RU" altLang="ru-RU" smtClean="0">
                <a:solidFill>
                  <a:srgbClr val="CD6250"/>
                </a:solidFill>
              </a:rPr>
              <a:pPr/>
              <a:t>11</a:t>
            </a:fld>
            <a:endParaRPr lang="ru-RU" altLang="ru-RU" smtClean="0">
              <a:solidFill>
                <a:srgbClr val="CD6250"/>
              </a:solidFill>
            </a:endParaRPr>
          </a:p>
        </p:txBody>
      </p:sp>
      <p:sp>
        <p:nvSpPr>
          <p:cNvPr id="819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819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/>
        </p:nvGraphicFramePr>
        <p:xfrm>
          <a:off x="971550" y="1058863"/>
          <a:ext cx="7848600" cy="540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9" name="ISIS/Draw Sketch" r:id="rId4" imgW="5725492" imgH="3945019" progId="ISISServer">
                  <p:embed/>
                </p:oleObj>
              </mc:Choice>
              <mc:Fallback>
                <p:oleObj name="ISIS/Draw Sketch" r:id="rId4" imgW="5725492" imgH="3945019" progId="ISISServer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058863"/>
                        <a:ext cx="7848600" cy="540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50362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15"/>
          <p:cNvGraphicFramePr>
            <a:graphicFrameLocks noChangeAspect="1"/>
          </p:cNvGraphicFramePr>
          <p:nvPr/>
        </p:nvGraphicFramePr>
        <p:xfrm>
          <a:off x="611188" y="1341438"/>
          <a:ext cx="8208962" cy="508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3" name="ISIS/Draw Sketch" r:id="rId3" imgW="8009584" imgH="4958617" progId="ISISServer">
                  <p:embed/>
                </p:oleObj>
              </mc:Choice>
              <mc:Fallback>
                <p:oleObj name="ISIS/Draw Sketch" r:id="rId3" imgW="8009584" imgH="4958617" progId="ISISServer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341438"/>
                        <a:ext cx="8208962" cy="5084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>
              <a:latin typeface="Constantia" pitchFamily="18" charset="0"/>
            </a:endParaRPr>
          </a:p>
        </p:txBody>
      </p:sp>
      <p:sp>
        <p:nvSpPr>
          <p:cNvPr id="92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8DBD38-5A96-400D-955F-2C9F15A77F13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922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922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922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922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9228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923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2" name="Rectangle 17"/>
          <p:cNvSpPr>
            <a:spLocks noChangeArrowheads="1"/>
          </p:cNvSpPr>
          <p:nvPr/>
        </p:nvSpPr>
        <p:spPr bwMode="auto">
          <a:xfrm>
            <a:off x="323850" y="168275"/>
            <a:ext cx="86407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uk-UA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ЦІЛЕСПРЯМОВАНИЙ СИНТЕЗ БІОЛОГІЧНО АКТИВНИХ СПОЛУК, </a:t>
            </a:r>
            <a:br>
              <a:rPr lang="uk-UA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ЩО МІСТЯТЬ АРИЛ/ГЕТАРИЛАНЕЛЬОВАНИЙ ФРАГМЕНТ </a:t>
            </a:r>
            <a:br>
              <a:rPr lang="uk-UA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3-N-(АЛКІЛІМІДАЗОЛІЛ-2)ПІРИМІДИНУ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29" name="Rectangle 26"/>
          <p:cNvSpPr>
            <a:spLocks noChangeArrowheads="1"/>
          </p:cNvSpPr>
          <p:nvPr/>
        </p:nvSpPr>
        <p:spPr bwMode="auto">
          <a:xfrm>
            <a:off x="5795963" y="3963988"/>
            <a:ext cx="18002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13.94–14.14 (</a:t>
            </a:r>
            <a:r>
              <a:rPr lang="uk-UA" sz="10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уш.с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2H, NH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baseline="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13.80–13.84 (с,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8.12 (д,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Н-9), </a:t>
            </a:r>
            <a:endParaRPr lang="ru-RU" sz="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7.74 (д,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Н-6),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7.63 (т,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Н-7),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7.40 (т,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Н-8),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7.20 (с,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СН),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6.84 (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1H, СH),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4.26–4.32 (т, 2H, CH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</p:txBody>
      </p:sp>
      <p:pic>
        <p:nvPicPr>
          <p:cNvPr id="25623" name="Рисунок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3789363"/>
            <a:ext cx="32051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125538"/>
            <a:ext cx="375285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7" name="Rectangle 25"/>
          <p:cNvSpPr>
            <a:spLocks noChangeArrowheads="1"/>
          </p:cNvSpPr>
          <p:nvPr/>
        </p:nvSpPr>
        <p:spPr bwMode="auto">
          <a:xfrm>
            <a:off x="4859338" y="1125538"/>
            <a:ext cx="1770062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12.90–13.60 (</a:t>
            </a:r>
            <a:r>
              <a:rPr lang="uk-UA" sz="10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уш.с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8.12 (д,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Н6),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7.10–7.25 (м, 6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СН+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7.00 (д,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Н7),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6.84 (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1H, СH),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5.20 (с, 2H,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4.55–4.60 (т, 2H,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2.80–2.84 (т, 2H, CH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</p:txBody>
      </p:sp>
      <p:pic>
        <p:nvPicPr>
          <p:cNvPr id="25604" name="Рисунок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125538"/>
            <a:ext cx="3455987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6" name="Rectangle 24"/>
          <p:cNvSpPr>
            <a:spLocks noChangeArrowheads="1"/>
          </p:cNvSpPr>
          <p:nvPr/>
        </p:nvSpPr>
        <p:spPr bwMode="auto">
          <a:xfrm>
            <a:off x="468313" y="1169075"/>
            <a:ext cx="18954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14.80–14.83 (</a:t>
            </a:r>
            <a:r>
              <a:rPr lang="uk-UA" sz="10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уш.с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2H, NH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baseline="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12.80 (с,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8.00 (д,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-5),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7.66 (т,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-7),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7.47 (д,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-8),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7.22–7.25 (м, 2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-6+СН),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6.82 (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1H, СH),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3.90–3.94 (т, 2H,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2.06–2.10 (т, 2H, CH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>
              <a:latin typeface="Constantia" pitchFamily="18" charset="0"/>
            </a:endParaRPr>
          </a:p>
        </p:txBody>
      </p:sp>
      <p:sp>
        <p:nvSpPr>
          <p:cNvPr id="25607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8BA95-8C1C-4DF6-A32F-A76384FEDCDF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2560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561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561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561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561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323850" y="476250"/>
            <a:ext cx="8640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СПЕКТРАЛЬНІ ХАРАКТЕРИСТИКИ</a:t>
            </a:r>
            <a:r>
              <a:rPr lang="ru-RU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 СИНТЕЗОВАНИХ СПОЛУК</a:t>
            </a:r>
            <a:endParaRPr lang="uk-UA" altLang="ru-RU" sz="20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1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19" name="Rectangle 5"/>
          <p:cNvSpPr>
            <a:spLocks noChangeArrowheads="1"/>
          </p:cNvSpPr>
          <p:nvPr/>
        </p:nvSpPr>
        <p:spPr bwMode="auto">
          <a:xfrm>
            <a:off x="179388" y="3357563"/>
            <a:ext cx="3889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uk-UA" sz="1200" baseline="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Н ЯМР-спектр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3-[2-(1</a:t>
            </a:r>
            <a:r>
              <a:rPr lang="uk-UA" sz="1200" i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-імідазол-2-іл)-етил]-2-тіоксо-2,3-дигі-дрохіназолін-4(</a:t>
            </a:r>
            <a:r>
              <a:rPr lang="uk-UA" sz="1200" i="1">
                <a:latin typeface="Times New Roman" pitchFamily="18" charset="0"/>
                <a:cs typeface="Times New Roman" pitchFamily="18" charset="0"/>
              </a:rPr>
              <a:t>1Н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)-ону </a:t>
            </a:r>
            <a:endParaRPr lang="uk-UA"/>
          </a:p>
        </p:txBody>
      </p:sp>
      <p:sp>
        <p:nvSpPr>
          <p:cNvPr id="2562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21" name="Rectangle 8"/>
          <p:cNvSpPr>
            <a:spLocks noChangeArrowheads="1"/>
          </p:cNvSpPr>
          <p:nvPr/>
        </p:nvSpPr>
        <p:spPr bwMode="auto">
          <a:xfrm>
            <a:off x="4859338" y="3305175"/>
            <a:ext cx="40687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200" baseline="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Н ЯМР-спектр 3-</a:t>
            </a:r>
            <a:r>
              <a:rPr lang="uk-UA" sz="1200">
                <a:latin typeface="Times New Roman" pitchFamily="18" charset="0"/>
                <a:ea typeface="Times New Roman" pitchFamily="18" charset="0"/>
                <a:cs typeface="Calibri" pitchFamily="34" charset="0"/>
                <a:sym typeface="Symbol" pitchFamily="18" charset="2"/>
              </a:rPr>
              <a:t>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2-(1-бензил-</a:t>
            </a:r>
            <a:r>
              <a:rPr lang="uk-UA" sz="1200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1H</a:t>
            </a:r>
            <a:r>
              <a:rPr lang="uk-UA" sz="1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-імідазо-2-іл)-етил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1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2-тіоксо-2,3-ди­гідротієно[3,2-</a:t>
            </a:r>
            <a:r>
              <a:rPr lang="uk-UA" sz="1200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uk-UA" sz="1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]піримідин-4(</a:t>
            </a:r>
            <a:r>
              <a:rPr lang="uk-UA" sz="1200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1H</a:t>
            </a:r>
            <a:r>
              <a:rPr lang="uk-UA" sz="1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)-ону </a:t>
            </a:r>
          </a:p>
        </p:txBody>
      </p:sp>
      <p:sp>
        <p:nvSpPr>
          <p:cNvPr id="2562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24" name="Rectangle 11"/>
          <p:cNvSpPr>
            <a:spLocks noChangeArrowheads="1"/>
          </p:cNvSpPr>
          <p:nvPr/>
        </p:nvSpPr>
        <p:spPr bwMode="auto">
          <a:xfrm>
            <a:off x="2484438" y="6042025"/>
            <a:ext cx="3889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uk-UA" sz="1200" baseline="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Н ЯМР-спектр 3-</a:t>
            </a:r>
            <a:r>
              <a:rPr lang="uk-UA" sz="1200">
                <a:latin typeface="Times New Roman" pitchFamily="18" charset="0"/>
                <a:ea typeface="Times New Roman" pitchFamily="18" charset="0"/>
                <a:cs typeface="Calibri" pitchFamily="34" charset="0"/>
                <a:sym typeface="Symbol" pitchFamily="18" charset="2"/>
              </a:rPr>
              <a:t>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2-(</a:t>
            </a:r>
            <a:r>
              <a:rPr lang="uk-UA" sz="1200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1H</a:t>
            </a:r>
            <a:r>
              <a:rPr lang="uk-UA" sz="1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-імідазо-2-іл)-метил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1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2-тіоксо-2,3-ди­гідро­бензо[4,5]фуро[3,2-</a:t>
            </a:r>
            <a:r>
              <a:rPr lang="uk-UA" sz="1200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uk-UA" sz="1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]піримідин-4(</a:t>
            </a:r>
            <a:r>
              <a:rPr lang="uk-UA" sz="1200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1H</a:t>
            </a:r>
            <a:r>
              <a:rPr lang="uk-UA" sz="1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)-ону </a:t>
            </a:r>
          </a:p>
        </p:txBody>
      </p:sp>
      <p:sp>
        <p:nvSpPr>
          <p:cNvPr id="25625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Рисунок 9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3500438"/>
            <a:ext cx="33877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>
              <a:latin typeface="Constantia" pitchFamily="18" charset="0"/>
            </a:endParaRPr>
          </a:p>
        </p:txBody>
      </p:sp>
      <p:sp>
        <p:nvSpPr>
          <p:cNvPr id="1024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1DA85-9818-435D-8211-BAE4B6CE29B4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025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025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025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025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025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025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/>
        </p:nvGraphicFramePr>
        <p:xfrm>
          <a:off x="322263" y="1987550"/>
          <a:ext cx="5045075" cy="375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2" name="ISIS/Draw Sketch" r:id="rId4" imgW="6583934" imgH="4765308" progId="ISISServer">
                  <p:embed/>
                </p:oleObj>
              </mc:Choice>
              <mc:Fallback>
                <p:oleObj name="ISIS/Draw Sketch" r:id="rId4" imgW="6583934" imgH="4765308" progId="ISISServer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63" y="1987550"/>
                        <a:ext cx="5045075" cy="3751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13"/>
          <p:cNvGraphicFramePr>
            <a:graphicFrameLocks noChangeAspect="1"/>
          </p:cNvGraphicFramePr>
          <p:nvPr/>
        </p:nvGraphicFramePr>
        <p:xfrm>
          <a:off x="7956550" y="3573463"/>
          <a:ext cx="89535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" name="ISIS/Draw Sketch" r:id="rId6" imgW="17621250" imgH="15716250" progId="ISISServer">
                  <p:embed/>
                </p:oleObj>
              </mc:Choice>
              <mc:Fallback>
                <p:oleObj name="ISIS/Draw Sketch" r:id="rId6" imgW="17621250" imgH="15716250" progId="ISISServer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6550" y="3573463"/>
                        <a:ext cx="895350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9" name="Rectangle 16"/>
          <p:cNvSpPr>
            <a:spLocks noChangeArrowheads="1"/>
          </p:cNvSpPr>
          <p:nvPr/>
        </p:nvSpPr>
        <p:spPr bwMode="auto">
          <a:xfrm>
            <a:off x="5472113" y="5949950"/>
            <a:ext cx="36718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uk-UA" sz="1200" baseline="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Н ЯМР-спектр2-{3-[2-(1-бензил-1</a:t>
            </a:r>
            <a:r>
              <a:rPr lang="uk-UA" sz="1200" i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-імідазол-2-іл)-етил]-4-oксo-3,4-   дигідрохіназолін-2-ілсульфаніл}-</a:t>
            </a:r>
            <a:r>
              <a:rPr lang="uk-UA" sz="12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-[2-(4-хлорофеніл)-етил]-ацетаміду </a:t>
            </a:r>
            <a:endParaRPr lang="uk-UA"/>
          </a:p>
        </p:txBody>
      </p:sp>
      <p:sp>
        <p:nvSpPr>
          <p:cNvPr id="10260" name="Rectangle 17"/>
          <p:cNvSpPr>
            <a:spLocks noChangeArrowheads="1"/>
          </p:cNvSpPr>
          <p:nvPr/>
        </p:nvSpPr>
        <p:spPr bwMode="auto">
          <a:xfrm>
            <a:off x="611188" y="333375"/>
            <a:ext cx="8101012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uk-UA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АЛКІЛУВАННЯ ПОХІДНИХ 3-[2-(1H-ІМІДАЗОЛ-2-ІЛ)-АЛКІЛ]-2-ТІОКСО-2,3-ДИГІДРОТІЄНО[3,2-d]ПІРИМІДИН-4(1Н)-ОНІВ ТА</a:t>
            </a:r>
            <a:endParaRPr lang="en-US" sz="20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uk-UA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 3-[2-(1H-ІМІДАЗОЛ-2-ІЛ)-АЛКІЛ]-</a:t>
            </a:r>
            <a:r>
              <a:rPr lang="uk-UA" sz="2000" b="1" i="1" dirty="0" smtClean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2-ТІОКСО-</a:t>
            </a:r>
            <a:endParaRPr lang="en-US" sz="2000" b="1" i="1" dirty="0" smtClean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uk-UA" sz="2000" b="1" i="1" dirty="0" smtClean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2,3-ДИГІДРОХІНАЗОЛІН-4(1Н</a:t>
            </a:r>
            <a:r>
              <a:rPr lang="uk-UA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)-ОНІВ </a:t>
            </a:r>
            <a:endParaRPr lang="ru-RU" sz="20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1" name="Прямоугольник 22"/>
          <p:cNvSpPr>
            <a:spLocks noChangeArrowheads="1"/>
          </p:cNvSpPr>
          <p:nvPr/>
        </p:nvSpPr>
        <p:spPr bwMode="auto">
          <a:xfrm>
            <a:off x="5652120" y="2708920"/>
            <a:ext cx="223152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8.20 (т, 1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8.06 (д, 1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-5), </a:t>
            </a:r>
            <a:endParaRPr lang="ru-RU" sz="10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7.72 (т, 1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-7), </a:t>
            </a:r>
            <a:endParaRPr lang="ru-RU" sz="10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7.10–7.56 (м, 12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lang="uk-UA" sz="10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pt-BR" sz="1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-6+ 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-8+СН+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6.85 (с, 2H, СH), </a:t>
            </a:r>
            <a:endParaRPr lang="ru-RU" sz="10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5.20 (с, 2H, 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lang="uk-UA" sz="1000" baseline="-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4.22–4.40 (м, 2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SCH</a:t>
            </a:r>
            <a:r>
              <a:rPr lang="uk-UA" sz="1000" baseline="-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3.90 (т, 2H, 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lang="uk-UA" sz="1000" baseline="-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3.10–3.25 (т, 2H, CH</a:t>
            </a:r>
            <a:r>
              <a:rPr lang="uk-UA" sz="1000" baseline="-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2.90–3.05 (м, 2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</a:t>
            </a:r>
            <a:r>
              <a:rPr lang="pt-BR" sz="1000" u="sng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lang="uk-UA" sz="1000" u="sng" baseline="-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lang="uk-UA" sz="1000" baseline="-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2.20–2.36 (м, 2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NHCH</a:t>
            </a:r>
            <a:r>
              <a:rPr lang="uk-UA" sz="1000" baseline="-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pt-BR" sz="1000" u="sng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lang="uk-UA" sz="1000" u="sng" baseline="-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pt-BR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</a:t>
            </a:r>
            <a:r>
              <a:rPr lang="uk-UA" sz="1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Группа 55"/>
          <p:cNvGrpSpPr>
            <a:grpSpLocks/>
          </p:cNvGrpSpPr>
          <p:nvPr/>
        </p:nvGrpSpPr>
        <p:grpSpPr bwMode="auto">
          <a:xfrm>
            <a:off x="3132138" y="1916113"/>
            <a:ext cx="2663825" cy="1800225"/>
            <a:chOff x="7854" y="0"/>
            <a:chExt cx="4321050" cy="1321868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7854" y="0"/>
              <a:ext cx="4321050" cy="1321868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chemeClr val="accent1">
                    <a:tint val="66000"/>
                    <a:satMod val="160000"/>
                  </a:schemeClr>
                </a:gs>
                <a:gs pos="10000">
                  <a:schemeClr val="accent1">
                    <a:tint val="44500"/>
                    <a:satMod val="160000"/>
                  </a:schemeClr>
                </a:gs>
                <a:gs pos="46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12700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1004424" y="0"/>
              <a:ext cx="3324480" cy="1321868"/>
            </a:xfrm>
            <a:prstGeom prst="rect">
              <a:avLst/>
            </a:prstGeom>
            <a:ln w="127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marL="982663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uk-UA" sz="1600" b="1" i="1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Выноска 1 14"/>
          <p:cNvSpPr/>
          <p:nvPr/>
        </p:nvSpPr>
        <p:spPr>
          <a:xfrm rot="5400000">
            <a:off x="4968042" y="2744924"/>
            <a:ext cx="1512169" cy="5472608"/>
          </a:xfrm>
          <a:prstGeom prst="borderCallout1">
            <a:avLst>
              <a:gd name="adj1" fmla="val 70794"/>
              <a:gd name="adj2" fmla="val -15306"/>
              <a:gd name="adj3" fmla="val 71951"/>
              <a:gd name="adj4" fmla="val -77639"/>
            </a:avLst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96D3B-9B8A-4C79-8611-BFEBAF31A9D2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112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1271" name="Прямоугольник 10"/>
          <p:cNvSpPr>
            <a:spLocks noChangeArrowheads="1"/>
          </p:cNvSpPr>
          <p:nvPr/>
        </p:nvSpPr>
        <p:spPr bwMode="auto">
          <a:xfrm>
            <a:off x="287338" y="260350"/>
            <a:ext cx="88566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ВИВЧЕННЯ ПРОТИМІКРОБНОЇ ТА ПРОТИГРИБКОВОЇ</a:t>
            </a:r>
            <a:r>
              <a:rPr lang="en-US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АКТИВНОСТІ ПОХІДНИХ ХІНАЗОЛІНУ, БЕНЗОФУРО[3,2-</a:t>
            </a:r>
            <a:r>
              <a:rPr lang="ru-RU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]ПІРИМІДИНУ ТА</a:t>
            </a:r>
          </a:p>
          <a:p>
            <a:pPr algn="ctr"/>
            <a:r>
              <a:rPr lang="uk-UA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 ТІЄНО[3,2-d]ПІРИМІДИНУ, ЩО МІСТЯТЬ ФРАГМЕНТ </a:t>
            </a:r>
          </a:p>
          <a:p>
            <a:pPr algn="ctr"/>
            <a:r>
              <a:rPr lang="uk-UA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2-АМІНОАЛКІЛІМІДАЗОЛУ</a:t>
            </a:r>
            <a:endParaRPr lang="ru-RU" altLang="ru-RU" sz="2000"/>
          </a:p>
        </p:txBody>
      </p:sp>
      <p:graphicFrame>
        <p:nvGraphicFramePr>
          <p:cNvPr id="11266" name="Object 19"/>
          <p:cNvGraphicFramePr>
            <a:graphicFrameLocks noChangeAspect="1"/>
          </p:cNvGraphicFramePr>
          <p:nvPr/>
        </p:nvGraphicFramePr>
        <p:xfrm>
          <a:off x="3348038" y="2193925"/>
          <a:ext cx="2414587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1" name="ISIS/Draw Sketch" r:id="rId4" imgW="1883486" imgH="1040305" progId="ISISServer">
                  <p:embed/>
                </p:oleObj>
              </mc:Choice>
              <mc:Fallback>
                <p:oleObj name="ISIS/Draw Sketch" r:id="rId4" imgW="1883486" imgH="1040305" progId="ISISServer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2193925"/>
                        <a:ext cx="2414587" cy="1320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Выноска 1 8"/>
          <p:cNvSpPr/>
          <p:nvPr/>
        </p:nvSpPr>
        <p:spPr>
          <a:xfrm>
            <a:off x="5940152" y="1700213"/>
            <a:ext cx="3024337" cy="1800795"/>
          </a:xfrm>
          <a:prstGeom prst="borderCallout1">
            <a:avLst>
              <a:gd name="adj1" fmla="val 1582"/>
              <a:gd name="adj2" fmla="val -1438"/>
              <a:gd name="adj3" fmla="val 61208"/>
              <a:gd name="adj4" fmla="val -28374"/>
            </a:avLst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2">
                <a:lumMod val="50000"/>
                <a:alpha val="6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73" name="Прямоугольник 9"/>
          <p:cNvSpPr>
            <a:spLocks noChangeArrowheads="1"/>
          </p:cNvSpPr>
          <p:nvPr/>
        </p:nvSpPr>
        <p:spPr bwMode="auto">
          <a:xfrm>
            <a:off x="5940152" y="1844674"/>
            <a:ext cx="302433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при збільшені довжини вуглецевого ланцюга до трьох атомів вуглецю між циклами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імідазолу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та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2-тіоксо-2,3-дигідрохіназолін-4(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1Н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ону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спостерігається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посилення протимікробної та протигрибкової дії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ыноска 1 10"/>
          <p:cNvSpPr/>
          <p:nvPr/>
        </p:nvSpPr>
        <p:spPr>
          <a:xfrm rot="5400000">
            <a:off x="-288542" y="2096854"/>
            <a:ext cx="3384380" cy="2304256"/>
          </a:xfrm>
          <a:prstGeom prst="borderCallout1">
            <a:avLst>
              <a:gd name="adj1" fmla="val -786"/>
              <a:gd name="adj2" fmla="val 10916"/>
              <a:gd name="adj3" fmla="val -33097"/>
              <a:gd name="adj4" fmla="val 26121"/>
            </a:avLst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75" name="Rectangle 6"/>
          <p:cNvSpPr>
            <a:spLocks noChangeArrowheads="1"/>
          </p:cNvSpPr>
          <p:nvPr/>
        </p:nvSpPr>
        <p:spPr bwMode="auto">
          <a:xfrm>
            <a:off x="251520" y="1658597"/>
            <a:ext cx="2304256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поєднання в молекулі фрагментів </a:t>
            </a:r>
            <a:r>
              <a:rPr lang="uk-UA" sz="13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хіназоліну</a:t>
            </a: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endParaRPr lang="uk-UA" sz="13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uk-UA" sz="1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2-аміноалкілімідазолу </a:t>
            </a: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сприяє посиленню активності до </a:t>
            </a:r>
            <a:r>
              <a:rPr lang="ru-RU" sz="1300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Staphylococcus</a:t>
            </a:r>
            <a:r>
              <a:rPr lang="uk-UA" sz="13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300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aureus</a:t>
            </a:r>
            <a:r>
              <a:rPr lang="uk-UA" sz="13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13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наявність в базовій структурі фрагменту </a:t>
            </a:r>
            <a:r>
              <a:rPr lang="uk-UA" sz="13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бензофуро</a:t>
            </a: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[3,2-</a:t>
            </a:r>
            <a:r>
              <a:rPr lang="ru-RU" sz="1300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r>
              <a:rPr lang="uk-UA" sz="13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піримідину</a:t>
            </a: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сприяє прояву активності до </a:t>
            </a:r>
            <a:r>
              <a:rPr lang="ru-RU" sz="1300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Proteus</a:t>
            </a:r>
            <a:r>
              <a:rPr lang="uk-UA" sz="13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300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vulgaris</a:t>
            </a: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поєднання в молекулі структурного фрагменту </a:t>
            </a:r>
            <a:r>
              <a:rPr lang="uk-UA" sz="13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тієно</a:t>
            </a: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[3,2-</a:t>
            </a:r>
            <a:r>
              <a:rPr lang="ru-RU" sz="1300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r>
              <a:rPr lang="uk-UA" sz="13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піримідину</a:t>
            </a: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endParaRPr lang="uk-UA" sz="13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2-аміноалкілімідазолу </a:t>
            </a:r>
            <a:r>
              <a:rPr lang="uk-UA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посилює дію сполук щодо </a:t>
            </a:r>
            <a:r>
              <a:rPr lang="ru-RU" sz="1300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Bacillus</a:t>
            </a:r>
            <a:r>
              <a:rPr lang="uk-UA" sz="13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300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anthra</a:t>
            </a:r>
            <a:r>
              <a:rPr lang="uk-UA" sz="13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­</a:t>
            </a:r>
            <a:r>
              <a:rPr lang="ru-RU" sz="1300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coides</a:t>
            </a:r>
            <a:r>
              <a:rPr lang="ru-RU" sz="1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11276" name="Rectangle 7"/>
          <p:cNvSpPr>
            <a:spLocks noChangeArrowheads="1"/>
          </p:cNvSpPr>
          <p:nvPr/>
        </p:nvSpPr>
        <p:spPr bwMode="auto">
          <a:xfrm>
            <a:off x="2987824" y="4911655"/>
            <a:ext cx="5400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buFont typeface="Wingdings" pitchFamily="2" charset="2"/>
              <a:buChar char="Ø"/>
            </a:pP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алкілування похідних 3-[2-(1</a:t>
            </a:r>
            <a:r>
              <a:rPr lang="ru-RU" sz="14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-імідазол-2-іл)</a:t>
            </a:r>
            <a:r>
              <a:rPr lang="uk-UA" sz="1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-алкіл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]-2-тіоксо-2,3-дигід</a:t>
            </a:r>
            <a:r>
              <a:rPr lang="uk-UA" sz="1400" dirty="0">
                <a:ea typeface="Calibri" pitchFamily="34" charset="0"/>
                <a:cs typeface="Times New Roman" pitchFamily="18" charset="0"/>
              </a:rPr>
              <a:t>­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ротієно[3,2-</a:t>
            </a:r>
            <a:r>
              <a:rPr lang="ru-RU" sz="1400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]піримідин-4(1</a:t>
            </a:r>
            <a:r>
              <a:rPr lang="uk-UA" sz="14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uk-UA" sz="1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-ону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lang="uk-UA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[2-(1</a:t>
            </a:r>
            <a:r>
              <a:rPr lang="ru-RU" sz="14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-імідазол-2-іл)</a:t>
            </a:r>
            <a:r>
              <a:rPr lang="uk-UA" sz="1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-алкіл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]-2-тіоксо-2,3-дигідрохіназолін-4(1</a:t>
            </a:r>
            <a:r>
              <a:rPr lang="uk-UA" sz="14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uk-UA" sz="1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-ону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амідами хлороцтової кислоти сприяє прояву активності до </a:t>
            </a:r>
            <a:r>
              <a:rPr lang="en-US" sz="14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Pseudomonas </a:t>
            </a:r>
            <a:r>
              <a:rPr lang="en-US" sz="1400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aeruginosa</a:t>
            </a:r>
            <a:r>
              <a:rPr lang="uk-UA" sz="14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збільшення просторового об</a:t>
            </a:r>
            <a:r>
              <a:rPr lang="uk-UA" sz="1400" dirty="0">
                <a:ea typeface="Calibri" pitchFamily="34" charset="0"/>
                <a:cs typeface="Times New Roman" pitchFamily="18" charset="0"/>
              </a:rPr>
              <a:t>’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єму замісника</a:t>
            </a:r>
            <a:r>
              <a:rPr lang="uk-UA" sz="14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посилює цю </a:t>
            </a:r>
            <a:r>
              <a:rPr lang="uk-UA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дію</a:t>
            </a:r>
            <a:endParaRPr lang="uk-UA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8042C-F6C8-472A-9200-37E58B0ABC3A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229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229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0" name="Object 10"/>
          <p:cNvGraphicFramePr>
            <a:graphicFrameLocks noChangeAspect="1"/>
          </p:cNvGraphicFramePr>
          <p:nvPr/>
        </p:nvGraphicFramePr>
        <p:xfrm>
          <a:off x="684213" y="1484313"/>
          <a:ext cx="8142287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5" name="ISIS/Draw Sketch" r:id="rId3" imgW="7611522" imgH="3365094" progId="ISISServer">
                  <p:embed/>
                </p:oleObj>
              </mc:Choice>
              <mc:Fallback>
                <p:oleObj name="ISIS/Draw Sketch" r:id="rId3" imgW="7611522" imgH="3365094" progId="ISISServer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484313"/>
                        <a:ext cx="8142287" cy="360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8" name="Прямоугольник 10"/>
          <p:cNvSpPr>
            <a:spLocks noChangeArrowheads="1"/>
          </p:cNvSpPr>
          <p:nvPr/>
        </p:nvSpPr>
        <p:spPr bwMode="auto">
          <a:xfrm>
            <a:off x="684213" y="620713"/>
            <a:ext cx="8459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СИНТЕЗ ІМІДАЗО[1,2-а]ПІРАЗИНУ ТА ЙОГО ПОХІДНИХ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445224"/>
            <a:ext cx="799288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Synthesis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imidazo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[1,2-a]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pyrazine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imidazo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[1,2-a]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pyrimidine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derivatives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/ A. V.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Borisov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, A. A.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Tolmachev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, O. A.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Zavada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, I. A.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Zhuravel’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, S. N.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Kovalenko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Chemistry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Heterocyclic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Compounds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. – 2013. – V. 49, №5. – P. 704 – 711. </a:t>
            </a:r>
            <a:endParaRPr lang="ru-RU" sz="1400" b="1" i="1" dirty="0">
              <a:solidFill>
                <a:srgbClr val="5A170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1AF97-F4EC-430C-B963-14139390A2F6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331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332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4" name="Object 3"/>
          <p:cNvGraphicFramePr>
            <a:graphicFrameLocks noChangeAspect="1"/>
          </p:cNvGraphicFramePr>
          <p:nvPr/>
        </p:nvGraphicFramePr>
        <p:xfrm>
          <a:off x="539552" y="1484784"/>
          <a:ext cx="8018462" cy="420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9" name="ISIS/Draw Sketch" r:id="rId3" imgW="6641164" imgH="3471922" progId="ISISServer">
                  <p:embed/>
                </p:oleObj>
              </mc:Choice>
              <mc:Fallback>
                <p:oleObj name="ISIS/Draw Sketch" r:id="rId3" imgW="6641164" imgH="3471922" progId="ISISServer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484784"/>
                        <a:ext cx="8018462" cy="420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Прямоугольник 10"/>
          <p:cNvSpPr>
            <a:spLocks noChangeArrowheads="1"/>
          </p:cNvSpPr>
          <p:nvPr/>
        </p:nvSpPr>
        <p:spPr bwMode="auto">
          <a:xfrm>
            <a:off x="684213" y="549275"/>
            <a:ext cx="8459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СИНТЕЗ ІМІДАЗО[1,2-а]ПІРАЗИНУ ТА ЙОГО ПОХІДНИХ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Рисунок 17"/>
          <p:cNvPicPr>
            <a:picLocks noChangeAspect="1" noChangeArrowheads="1"/>
          </p:cNvPicPr>
          <p:nvPr/>
        </p:nvPicPr>
        <p:blipFill>
          <a:blip r:embed="rId3" cstate="print"/>
          <a:srcRect t="25024"/>
          <a:stretch>
            <a:fillRect/>
          </a:stretch>
        </p:blipFill>
        <p:spPr bwMode="auto">
          <a:xfrm>
            <a:off x="1979613" y="3644900"/>
            <a:ext cx="49720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8FA65-3B98-4F02-97C9-53C52B038D4A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1434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434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43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683568" y="1309460"/>
          <a:ext cx="7811145" cy="2019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8" name="ISIS/Draw Sketch" r:id="rId4" imgW="5763260" imgH="1494790" progId="ISISServer">
                  <p:embed/>
                </p:oleObj>
              </mc:Choice>
              <mc:Fallback>
                <p:oleObj name="ISIS/Draw Sketch" r:id="rId4" imgW="5763260" imgH="1494790" progId="ISISServer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309460"/>
                        <a:ext cx="7811145" cy="20195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12"/>
          <p:cNvGraphicFramePr>
            <a:graphicFrameLocks noChangeAspect="1"/>
          </p:cNvGraphicFramePr>
          <p:nvPr/>
        </p:nvGraphicFramePr>
        <p:xfrm>
          <a:off x="6300788" y="3573463"/>
          <a:ext cx="52387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9" name="ISIS/Draw Sketch" r:id="rId6" imgW="745724" imgH="1017127" progId="ISISServer">
                  <p:embed/>
                </p:oleObj>
              </mc:Choice>
              <mc:Fallback>
                <p:oleObj name="ISIS/Draw Sketch" r:id="rId6" imgW="745724" imgH="1017127" progId="ISISServer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3573463"/>
                        <a:ext cx="523875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9" name="Надпись 2"/>
          <p:cNvSpPr txBox="1">
            <a:spLocks noChangeArrowheads="1"/>
          </p:cNvSpPr>
          <p:nvPr/>
        </p:nvSpPr>
        <p:spPr bwMode="auto">
          <a:xfrm>
            <a:off x="684213" y="981075"/>
            <a:ext cx="7064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350" name="Rectangle 15"/>
          <p:cNvSpPr>
            <a:spLocks noChangeArrowheads="1"/>
          </p:cNvSpPr>
          <p:nvPr/>
        </p:nvSpPr>
        <p:spPr bwMode="auto">
          <a:xfrm>
            <a:off x="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1" name="Rectangle 16"/>
          <p:cNvSpPr>
            <a:spLocks noChangeArrowheads="1"/>
          </p:cNvSpPr>
          <p:nvPr/>
        </p:nvSpPr>
        <p:spPr bwMode="auto">
          <a:xfrm>
            <a:off x="1619250" y="6308725"/>
            <a:ext cx="56530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ЯМР</a:t>
            </a:r>
            <a:r>
              <a:rPr lang="uk-UA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-спектр</a:t>
            </a:r>
            <a:r>
              <a:rPr lang="uk-UA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5,6,7,8-тетрагідроімідазо[1,2-</a:t>
            </a:r>
            <a:r>
              <a:rPr lang="uk-UA" sz="14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піразину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52" name="Прямоугольник 10"/>
          <p:cNvSpPr>
            <a:spLocks noChangeArrowheads="1"/>
          </p:cNvSpPr>
          <p:nvPr/>
        </p:nvSpPr>
        <p:spPr bwMode="auto">
          <a:xfrm>
            <a:off x="684213" y="404813"/>
            <a:ext cx="8459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РЕАКЦІЯ ВІДНОВЛЕННЯ </a:t>
            </a:r>
            <a:r>
              <a:rPr lang="ru-RU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ІМІДАЗО[1,2-а]ПІРИМІДИНУ</a:t>
            </a:r>
          </a:p>
          <a:p>
            <a:pPr algn="ctr"/>
            <a:r>
              <a:rPr lang="ru-RU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 ТА ЙОГО ПОХІДНИХ </a:t>
            </a:r>
          </a:p>
        </p:txBody>
      </p:sp>
      <p:sp>
        <p:nvSpPr>
          <p:cNvPr id="14353" name="Прямоугольник 19"/>
          <p:cNvSpPr>
            <a:spLocks noChangeArrowheads="1"/>
          </p:cNvSpPr>
          <p:nvPr/>
        </p:nvSpPr>
        <p:spPr bwMode="auto">
          <a:xfrm>
            <a:off x="1835150" y="3644900"/>
            <a:ext cx="14065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sz="1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1.85 (уш.с, 1H, NH), </a:t>
            </a:r>
            <a:endParaRPr lang="ru-RU" sz="10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3.12 (т, 2H, CH</a:t>
            </a:r>
            <a:r>
              <a:rPr lang="uk-UA" sz="1000" baseline="-30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-5); </a:t>
            </a:r>
            <a:endParaRPr lang="ru-RU" sz="10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3.85 (т, 2H, CH</a:t>
            </a:r>
            <a:r>
              <a:rPr lang="uk-UA" sz="1000" baseline="-30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-6); </a:t>
            </a:r>
            <a:endParaRPr lang="ru-RU" sz="10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3.95 (с, 2H, CH</a:t>
            </a:r>
            <a:r>
              <a:rPr lang="uk-UA" sz="1000" baseline="-30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-8); </a:t>
            </a:r>
            <a:endParaRPr lang="ru-RU" sz="10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6.69(с, 1H, H3); </a:t>
            </a:r>
            <a:endParaRPr lang="ru-RU" sz="10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7.87 (с, 1H, H2)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FE519-EDCD-461B-8807-A6904385D2DA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536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536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62" name="Object 3"/>
          <p:cNvGraphicFramePr>
            <a:graphicFrameLocks noChangeAspect="1"/>
          </p:cNvGraphicFramePr>
          <p:nvPr/>
        </p:nvGraphicFramePr>
        <p:xfrm>
          <a:off x="971550" y="1154113"/>
          <a:ext cx="7564438" cy="508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7" name="ISIS/Draw Sketch" r:id="rId3" imgW="6333396" imgH="4261689" progId="ISISServer">
                  <p:embed/>
                </p:oleObj>
              </mc:Choice>
              <mc:Fallback>
                <p:oleObj name="ISIS/Draw Sketch" r:id="rId3" imgW="6333396" imgH="4261689" progId="ISISServer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154113"/>
                        <a:ext cx="7564438" cy="5086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Прямоугольник 10"/>
          <p:cNvSpPr>
            <a:spLocks noChangeArrowheads="1"/>
          </p:cNvSpPr>
          <p:nvPr/>
        </p:nvSpPr>
        <p:spPr bwMode="auto">
          <a:xfrm>
            <a:off x="684213" y="404813"/>
            <a:ext cx="8459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СИНТЕЗ ІМІДАЗО[1,2-а]ПІРИМІДИНУ ТА ЙОГО ПОХІДНИХ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Схема 47"/>
          <p:cNvGraphicFramePr/>
          <p:nvPr/>
        </p:nvGraphicFramePr>
        <p:xfrm>
          <a:off x="179512" y="764704"/>
          <a:ext cx="4321050" cy="5687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35" name="Прямоугольник 27"/>
          <p:cNvSpPr>
            <a:spLocks noChangeArrowheads="1"/>
          </p:cNvSpPr>
          <p:nvPr/>
        </p:nvSpPr>
        <p:spPr bwMode="auto">
          <a:xfrm>
            <a:off x="4500563" y="3357563"/>
            <a:ext cx="4643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>
              <a:buFont typeface="Arial" charset="0"/>
              <a:buChar char="•"/>
            </a:pPr>
            <a:endParaRPr lang="ru-RU" altLang="ru-RU" b="1" i="1"/>
          </a:p>
        </p:txBody>
      </p:sp>
      <p:graphicFrame>
        <p:nvGraphicFramePr>
          <p:cNvPr id="49" name="Схема 48"/>
          <p:cNvGraphicFramePr/>
          <p:nvPr/>
        </p:nvGraphicFramePr>
        <p:xfrm>
          <a:off x="4644008" y="764704"/>
          <a:ext cx="4320480" cy="5687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037" name="Прямоугольник 24"/>
          <p:cNvSpPr>
            <a:spLocks noChangeArrowheads="1"/>
          </p:cNvSpPr>
          <p:nvPr/>
        </p:nvSpPr>
        <p:spPr bwMode="auto">
          <a:xfrm>
            <a:off x="306164" y="-171739"/>
            <a:ext cx="86756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uk-UA" altLang="ru-RU" sz="2000" b="1" i="1" dirty="0" smtClean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altLang="ru-RU" sz="2000" b="1" i="1" dirty="0" smtClean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АКТУАЛЬНІСТЬ ТЕМИ</a:t>
            </a:r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5003800" y="3860800"/>
          <a:ext cx="1296988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6" name="ISIS/Draw Sketch" r:id="rId14" imgW="1812267" imgH="1426922" progId="ISISServer">
                  <p:embed/>
                </p:oleObj>
              </mc:Choice>
              <mc:Fallback>
                <p:oleObj name="ISIS/Draw Sketch" r:id="rId14" imgW="1812267" imgH="1426922" progId="ISISServer">
                  <p:embed/>
                  <p:pic>
                    <p:nvPicPr>
                      <p:cNvPr id="0" name="Picture 1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3860800"/>
                        <a:ext cx="1296988" cy="102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4"/>
          <p:cNvGraphicFramePr>
            <a:graphicFrameLocks noChangeAspect="1"/>
          </p:cNvGraphicFramePr>
          <p:nvPr/>
        </p:nvGraphicFramePr>
        <p:xfrm>
          <a:off x="250825" y="1052513"/>
          <a:ext cx="172561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7" name="ISIS/Draw Sketch" r:id="rId16" imgW="1570990" imgH="591820" progId="ISISServer">
                  <p:embed/>
                </p:oleObj>
              </mc:Choice>
              <mc:Fallback>
                <p:oleObj name="ISIS/Draw Sketch" r:id="rId16" imgW="1570990" imgH="591820" progId="ISISServer">
                  <p:embed/>
                  <p:pic>
                    <p:nvPicPr>
                      <p:cNvPr id="0" name="Picture 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052513"/>
                        <a:ext cx="1725613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5"/>
          <p:cNvGraphicFramePr>
            <a:graphicFrameLocks noChangeAspect="1"/>
          </p:cNvGraphicFramePr>
          <p:nvPr/>
        </p:nvGraphicFramePr>
        <p:xfrm>
          <a:off x="611188" y="2276475"/>
          <a:ext cx="1152525" cy="116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8" name="ISIS/Draw Sketch" r:id="rId18" imgW="886421" imgH="895324" progId="ISISServer">
                  <p:embed/>
                </p:oleObj>
              </mc:Choice>
              <mc:Fallback>
                <p:oleObj name="ISIS/Draw Sketch" r:id="rId18" imgW="886421" imgH="895324" progId="ISISServer">
                  <p:embed/>
                  <p:pic>
                    <p:nvPicPr>
                      <p:cNvPr id="0" name="Picture 1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276475"/>
                        <a:ext cx="1152525" cy="1163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16"/>
          <p:cNvGraphicFramePr>
            <a:graphicFrameLocks noChangeAspect="1"/>
          </p:cNvGraphicFramePr>
          <p:nvPr/>
        </p:nvGraphicFramePr>
        <p:xfrm>
          <a:off x="611188" y="3789363"/>
          <a:ext cx="1076325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9" name="ISIS/Draw Sketch" r:id="rId20" imgW="1076062" imgH="1055854" progId="ISISServer">
                  <p:embed/>
                </p:oleObj>
              </mc:Choice>
              <mc:Fallback>
                <p:oleObj name="ISIS/Draw Sketch" r:id="rId20" imgW="1076062" imgH="1055854" progId="ISISServer">
                  <p:embed/>
                  <p:pic>
                    <p:nvPicPr>
                      <p:cNvPr id="0" name="Picture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789363"/>
                        <a:ext cx="1076325" cy="105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17"/>
          <p:cNvGraphicFramePr>
            <a:graphicFrameLocks noChangeAspect="1"/>
          </p:cNvGraphicFramePr>
          <p:nvPr/>
        </p:nvGraphicFramePr>
        <p:xfrm>
          <a:off x="4859338" y="981075"/>
          <a:ext cx="1741487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" name="ISIS/Draw Sketch" r:id="rId22" imgW="1893570" imgH="1019810" progId="ISISServer">
                  <p:embed/>
                </p:oleObj>
              </mc:Choice>
              <mc:Fallback>
                <p:oleObj name="ISIS/Draw Sketch" r:id="rId22" imgW="1893570" imgH="1019810" progId="ISISServer">
                  <p:embed/>
                  <p:pic>
                    <p:nvPicPr>
                      <p:cNvPr id="0" name="Picture 1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981075"/>
                        <a:ext cx="1741487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18"/>
          <p:cNvGraphicFramePr>
            <a:graphicFrameLocks noChangeAspect="1"/>
          </p:cNvGraphicFramePr>
          <p:nvPr/>
        </p:nvGraphicFramePr>
        <p:xfrm>
          <a:off x="4859338" y="2349500"/>
          <a:ext cx="1619250" cy="101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" name="ISIS/Draw Sketch" r:id="rId24" imgW="2083716" imgH="1308822" progId="ISISServer">
                  <p:embed/>
                </p:oleObj>
              </mc:Choice>
              <mc:Fallback>
                <p:oleObj name="ISIS/Draw Sketch" r:id="rId24" imgW="2083716" imgH="1308822" progId="ISISServer">
                  <p:embed/>
                  <p:pic>
                    <p:nvPicPr>
                      <p:cNvPr id="0" name="Picture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349500"/>
                        <a:ext cx="1619250" cy="1011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19"/>
          <p:cNvGraphicFramePr>
            <a:graphicFrameLocks noChangeAspect="1"/>
          </p:cNvGraphicFramePr>
          <p:nvPr/>
        </p:nvGraphicFramePr>
        <p:xfrm>
          <a:off x="323850" y="5373688"/>
          <a:ext cx="1822450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2" name="ISIS/Draw Sketch" r:id="rId26" imgW="1292335" imgH="670898" progId="ISISServer">
                  <p:embed/>
                </p:oleObj>
              </mc:Choice>
              <mc:Fallback>
                <p:oleObj name="ISIS/Draw Sketch" r:id="rId26" imgW="1292335" imgH="670898" progId="ISISServer">
                  <p:embed/>
                  <p:pic>
                    <p:nvPicPr>
                      <p:cNvPr id="0" name="Picture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5373688"/>
                        <a:ext cx="1822450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20"/>
          <p:cNvGraphicFramePr>
            <a:graphicFrameLocks noChangeAspect="1"/>
          </p:cNvGraphicFramePr>
          <p:nvPr/>
        </p:nvGraphicFramePr>
        <p:xfrm>
          <a:off x="4787900" y="5373688"/>
          <a:ext cx="1801813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" name="ISIS/Draw Sketch" r:id="rId28" imgW="1230191" imgH="617632" progId="ISISServer">
                  <p:embed/>
                </p:oleObj>
              </mc:Choice>
              <mc:Fallback>
                <p:oleObj name="ISIS/Draw Sketch" r:id="rId28" imgW="1230191" imgH="617632" progId="ISISServer">
                  <p:embed/>
                  <p:pic>
                    <p:nvPicPr>
                      <p:cNvPr id="0" name="Picture 1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5373688"/>
                        <a:ext cx="1801813" cy="90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09DF3-BF84-445A-980D-552F9D7622FA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639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386" name="Object 10"/>
          <p:cNvGraphicFramePr>
            <a:graphicFrameLocks noChangeAspect="1"/>
          </p:cNvGraphicFramePr>
          <p:nvPr/>
        </p:nvGraphicFramePr>
        <p:xfrm>
          <a:off x="1357313" y="1339850"/>
          <a:ext cx="6550025" cy="175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8" name="ISIS/Draw Sketch" r:id="rId3" imgW="5963920" imgH="1597660" progId="ISISServer">
                  <p:embed/>
                </p:oleObj>
              </mc:Choice>
              <mc:Fallback>
                <p:oleObj name="ISIS/Draw Sketch" r:id="rId3" imgW="5963920" imgH="1597660" progId="ISISServer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313" y="1339850"/>
                        <a:ext cx="6550025" cy="175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11"/>
          <p:cNvGraphicFramePr>
            <a:graphicFrameLocks noChangeAspect="1"/>
          </p:cNvGraphicFramePr>
          <p:nvPr/>
        </p:nvGraphicFramePr>
        <p:xfrm>
          <a:off x="1925638" y="4076700"/>
          <a:ext cx="6169025" cy="155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9" name="ISIS/Draw Sketch" r:id="rId5" imgW="6155690" imgH="1568450" progId="ISISServer">
                  <p:embed/>
                </p:oleObj>
              </mc:Choice>
              <mc:Fallback>
                <p:oleObj name="ISIS/Draw Sketch" r:id="rId5" imgW="6155690" imgH="1568450" progId="ISISServer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5638" y="4076700"/>
                        <a:ext cx="6169025" cy="155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Прямоугольник 10"/>
          <p:cNvSpPr>
            <a:spLocks noChangeArrowheads="1"/>
          </p:cNvSpPr>
          <p:nvPr/>
        </p:nvSpPr>
        <p:spPr bwMode="auto">
          <a:xfrm>
            <a:off x="684213" y="260350"/>
            <a:ext cx="84597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ХІМІЧНІ ПЕРЕТВОРЕННЯ ІМІДАЗО[1,2-а]ПІРИМІДИНУ </a:t>
            </a:r>
          </a:p>
          <a:p>
            <a:pPr algn="ctr"/>
            <a:r>
              <a:rPr lang="ru-RU" altLang="ru-RU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ТА ЙОГО ПОХІДНИХ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ая прямоугольная выноска 13"/>
          <p:cNvSpPr/>
          <p:nvPr/>
        </p:nvSpPr>
        <p:spPr>
          <a:xfrm>
            <a:off x="6526560" y="2386288"/>
            <a:ext cx="2366616" cy="2266848"/>
          </a:xfrm>
          <a:prstGeom prst="wedgeRoundRectCallout">
            <a:avLst>
              <a:gd name="adj1" fmla="val -59184"/>
              <a:gd name="adj2" fmla="val -61801"/>
              <a:gd name="adj3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4174834"/>
              </p:ext>
            </p:extLst>
          </p:nvPr>
        </p:nvGraphicFramePr>
        <p:xfrm>
          <a:off x="755650" y="1052513"/>
          <a:ext cx="5544542" cy="4603831"/>
        </p:xfrm>
        <a:graphic>
          <a:graphicData uri="http://schemas.openxmlformats.org/drawingml/2006/table">
            <a:tbl>
              <a:tblPr/>
              <a:tblGrid>
                <a:gridCol w="156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2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70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Групи тварин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Доза, мг/кг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Виразність </a:t>
                      </a: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офтальмореакції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 балах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Негативний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</a:t>
                      </a: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онтроль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(2; 3)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Таблетки </a:t>
                      </a: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“Кларитин”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 (0.25; 0,75) 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423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 (0; 0.5) 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4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 (0; 1) 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4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 (0; 1) 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4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20.0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(0.5; 1) */**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3423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5.0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(0.75; 1.5) */***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342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10.0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 (0; 0) *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342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15.0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(0.5; 1) *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342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20.0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(0.75; 1) */***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3888" y="6308725"/>
            <a:ext cx="442912" cy="412750"/>
          </a:xfrm>
        </p:spPr>
        <p:txBody>
          <a:bodyPr/>
          <a:lstStyle/>
          <a:p>
            <a:pPr>
              <a:defRPr/>
            </a:pPr>
            <a:fld id="{AE6F9D39-D6FD-4288-8D4E-0A02B4E069A8}" type="slidenum">
              <a:rPr lang="ru-RU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17471" name="Прямоугольник 5"/>
          <p:cNvSpPr>
            <a:spLocks noChangeArrowheads="1"/>
          </p:cNvSpPr>
          <p:nvPr/>
        </p:nvSpPr>
        <p:spPr bwMode="auto">
          <a:xfrm>
            <a:off x="6526559" y="2449536"/>
            <a:ext cx="236661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altLang="ru-RU" sz="1200" i="1" dirty="0">
                <a:latin typeface="Times New Roman" pitchFamily="18" charset="0"/>
                <a:cs typeface="Times New Roman" pitchFamily="18" charset="0"/>
              </a:rPr>
              <a:t>*  відмінності достовірні щодо негативного контролю.</a:t>
            </a:r>
            <a:endParaRPr lang="ru-RU" altLang="ru-RU" sz="12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altLang="ru-RU" sz="1200" i="1" dirty="0">
                <a:latin typeface="Times New Roman" pitchFamily="18" charset="0"/>
                <a:cs typeface="Times New Roman" pitchFamily="18" charset="0"/>
              </a:rPr>
              <a:t>**відмінності достовірні щодо </a:t>
            </a:r>
            <a:r>
              <a:rPr lang="ru-RU" altLang="ru-RU" sz="1200" i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2,3-диметил-імідазо[1,2-a]</a:t>
            </a:r>
            <a:r>
              <a:rPr lang="ru-RU" altLang="ru-RU" sz="1200" i="1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піразину</a:t>
            </a:r>
            <a:r>
              <a:rPr lang="ru-RU" altLang="ru-RU" sz="1200" i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altLang="ru-RU" sz="1200" i="1" dirty="0">
                <a:latin typeface="Times New Roman" pitchFamily="18" charset="0"/>
                <a:cs typeface="Times New Roman" pitchFamily="18" charset="0"/>
              </a:rPr>
              <a:t>у дозі 5 мг/кг</a:t>
            </a:r>
            <a:r>
              <a:rPr lang="uk-UA" altLang="ru-RU" sz="1600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uk-UA" sz="1200" i="1" dirty="0">
                <a:latin typeface="Times New Roman" pitchFamily="18" charset="0"/>
                <a:cs typeface="Times New Roman" pitchFamily="18" charset="0"/>
              </a:rPr>
              <a:t>***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1200" i="1" dirty="0">
                <a:latin typeface="Times New Roman" pitchFamily="18" charset="0"/>
                <a:cs typeface="Times New Roman" pitchFamily="18" charset="0"/>
              </a:rPr>
              <a:t>відмінності достовірні щодо 2,3-диметил-5,6,7,8-тетрагідроімідазо[1,2-a]</a:t>
            </a:r>
            <a:r>
              <a:rPr lang="uk-UA" altLang="ru-RU" sz="1200" i="1" dirty="0" err="1">
                <a:latin typeface="Times New Roman" pitchFamily="18" charset="0"/>
                <a:cs typeface="Times New Roman" pitchFamily="18" charset="0"/>
              </a:rPr>
              <a:t>­піразину</a:t>
            </a:r>
            <a:r>
              <a:rPr lang="uk-UA" altLang="ru-RU" sz="1200" i="1" dirty="0">
                <a:latin typeface="Times New Roman" pitchFamily="18" charset="0"/>
                <a:cs typeface="Times New Roman" pitchFamily="18" charset="0"/>
              </a:rPr>
              <a:t> у дозі 10 мг/кг</a:t>
            </a:r>
            <a:r>
              <a:rPr lang="uk-UA" altLang="ru-RU" sz="1200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2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72" name="Прямоугольник 7"/>
          <p:cNvSpPr>
            <a:spLocks noChangeArrowheads="1"/>
          </p:cNvSpPr>
          <p:nvPr/>
        </p:nvSpPr>
        <p:spPr bwMode="auto">
          <a:xfrm>
            <a:off x="250825" y="333375"/>
            <a:ext cx="8642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ВИЗНАЧЕННЯ АНТИГІСТАМІННОЇ АКТИВНОСТІ У ТЕСТІ «ОФТАЛЬМОРЕАКЦІЯ» НА МУРЧАКАХ</a:t>
            </a:r>
            <a:endParaRPr lang="ru-RU" altLang="ru-RU" sz="20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410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5469708"/>
              </p:ext>
            </p:extLst>
          </p:nvPr>
        </p:nvGraphicFramePr>
        <p:xfrm>
          <a:off x="1031580" y="3338935"/>
          <a:ext cx="690932" cy="967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2" name="ISIS/Draw Sketch" r:id="rId3" imgW="619310" imgH="866274" progId="ISISServer">
                  <p:embed/>
                </p:oleObj>
              </mc:Choice>
              <mc:Fallback>
                <p:oleObj name="ISIS/Draw Sketch" r:id="rId3" imgW="619310" imgH="866274" progId="ISISServer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580" y="3338935"/>
                        <a:ext cx="690932" cy="9670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7863849"/>
              </p:ext>
            </p:extLst>
          </p:nvPr>
        </p:nvGraphicFramePr>
        <p:xfrm>
          <a:off x="979451" y="4509064"/>
          <a:ext cx="716310" cy="944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3" name="ISIS/Draw Sketch" r:id="rId5" imgW="749529" imgH="994299" progId="ISISServer">
                  <p:embed/>
                </p:oleObj>
              </mc:Choice>
              <mc:Fallback>
                <p:oleObj name="ISIS/Draw Sketch" r:id="rId5" imgW="749529" imgH="994299" progId="ISISServer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451" y="4509064"/>
                        <a:ext cx="716310" cy="9441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18315" y="5916032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Пошук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антигістамінною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активністю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в ряду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похідних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імідазо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[1,2-</a:t>
            </a:r>
            <a:r>
              <a:rPr lang="en-US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a]­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піразину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/ О. О.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Завада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, О. Ю. Кошева, І. О. Журавель, Л. В.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Яковлєва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Укр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. журн.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клініч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. та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лаборатор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медицини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. – 2012. – Т. 7, №4. – С. 204 – 207.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Скругленный прямоугольник 15"/>
          <p:cNvSpPr/>
          <p:nvPr/>
        </p:nvSpPr>
        <p:spPr>
          <a:xfrm>
            <a:off x="2771775" y="4941888"/>
            <a:ext cx="863600" cy="358775"/>
          </a:xfrm>
          <a:prstGeom prst="round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 useBgFill="1">
        <p:nvSpPr>
          <p:cNvPr id="14" name="Скругленный прямоугольник 13"/>
          <p:cNvSpPr/>
          <p:nvPr/>
        </p:nvSpPr>
        <p:spPr>
          <a:xfrm>
            <a:off x="2700338" y="4221163"/>
            <a:ext cx="935037" cy="360362"/>
          </a:xfrm>
          <a:prstGeom prst="round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84213" y="1484313"/>
          <a:ext cx="7848599" cy="3840163"/>
        </p:xfrm>
        <a:graphic>
          <a:graphicData uri="http://schemas.openxmlformats.org/drawingml/2006/table">
            <a:tbl>
              <a:tblPr/>
              <a:tblGrid>
                <a:gridCol w="2015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16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25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25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16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25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25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26325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Штам</a:t>
                      </a:r>
                      <a:endParaRPr lang="ru-RU" sz="14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мікроорганізму</a:t>
                      </a:r>
                      <a:endParaRPr lang="ru-RU" sz="14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marL="914400" algn="just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i="1" dirty="0" err="1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Антикандидозна</a:t>
                      </a:r>
                      <a:r>
                        <a:rPr lang="uk-UA" sz="1400" b="1" i="1" dirty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активність, </a:t>
                      </a:r>
                      <a:r>
                        <a:rPr lang="uk-UA" sz="1400" b="1" i="1" dirty="0" err="1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мкг</a:t>
                      </a:r>
                      <a:r>
                        <a:rPr lang="uk-UA" sz="1400" b="1" i="1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uk-UA" sz="1400" b="1" i="1" dirty="0" err="1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мл</a:t>
                      </a:r>
                      <a:endParaRPr lang="ru-RU" sz="1400" b="1" i="1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78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445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953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794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i="1" dirty="0" err="1">
                          <a:latin typeface="Times New Roman"/>
                          <a:ea typeface="Calibri"/>
                          <a:cs typeface="Times New Roman"/>
                        </a:rPr>
                        <a:t>Флуконазол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МФстК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524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МФцК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43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МФстК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МФцК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МФстК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МФцК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marL="7620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С. </a:t>
                      </a:r>
                      <a:r>
                        <a:rPr lang="uk-UA" sz="1200" i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albicans</a:t>
                      </a:r>
                      <a:r>
                        <a:rPr lang="uk-UA" sz="12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АТСС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885-653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60">
                <a:tc>
                  <a:txBody>
                    <a:bodyPr/>
                    <a:lstStyle/>
                    <a:p>
                      <a:pPr marL="7620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С. </a:t>
                      </a:r>
                      <a:r>
                        <a:rPr lang="uk-UA" sz="1200" i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albicans</a:t>
                      </a:r>
                      <a:r>
                        <a:rPr lang="uk-UA" sz="12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i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Скляр-31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60">
                <a:tc>
                  <a:txBody>
                    <a:bodyPr/>
                    <a:lstStyle/>
                    <a:p>
                      <a:pPr marL="7620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С. </a:t>
                      </a:r>
                      <a:r>
                        <a:rPr lang="uk-UA" sz="1200" i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albicans</a:t>
                      </a:r>
                      <a:r>
                        <a:rPr lang="uk-UA" sz="12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Скляр-20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800" b="1" i="1" dirty="0" smtClean="0">
                          <a:solidFill>
                            <a:srgbClr val="750B3D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</a:t>
                      </a:r>
                      <a:r>
                        <a:rPr lang="en-US" sz="1800" b="1" i="1" dirty="0" smtClean="0">
                          <a:solidFill>
                            <a:srgbClr val="750B3D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800" b="1" i="1" dirty="0" smtClean="0">
                          <a:solidFill>
                            <a:srgbClr val="750B3D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</a:t>
                      </a:r>
                      <a:endParaRPr lang="ru-RU" sz="1800" b="1" i="1" dirty="0">
                        <a:solidFill>
                          <a:srgbClr val="750B3D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80">
                <a:tc>
                  <a:txBody>
                    <a:bodyPr/>
                    <a:lstStyle/>
                    <a:p>
                      <a:pPr marL="7620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i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C.pseudotropicalis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ВКГТГу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601/33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524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&gt;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&gt;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80">
                <a:tc>
                  <a:txBody>
                    <a:bodyPr/>
                    <a:lstStyle/>
                    <a:p>
                      <a:pPr marL="7620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C. </a:t>
                      </a:r>
                      <a:r>
                        <a:rPr lang="uk-UA" sz="1200" i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parapsilosis</a:t>
                      </a:r>
                      <a:r>
                        <a:rPr lang="uk-UA" sz="12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i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ВКГТГу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488/10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i="1" dirty="0" smtClean="0">
                          <a:solidFill>
                            <a:srgbClr val="750B3D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</a:t>
                      </a:r>
                      <a:r>
                        <a:rPr lang="en-US" sz="1600" b="1" i="1" dirty="0" smtClean="0">
                          <a:solidFill>
                            <a:srgbClr val="750B3D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600" b="1" i="1" dirty="0" smtClean="0">
                          <a:solidFill>
                            <a:srgbClr val="750B3D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600" b="1" i="1" dirty="0">
                        <a:solidFill>
                          <a:srgbClr val="750B3D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125</a:t>
                      </a: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67DEB104-121E-442D-BBA5-6CDFEBAC23A3}" type="slidenum">
              <a:rPr lang="ru-RU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359209" y="5630841"/>
            <a:ext cx="3817119" cy="432048"/>
          </a:xfrm>
          <a:prstGeom prst="wedgeRoundRectCallout">
            <a:avLst>
              <a:gd name="adj1" fmla="val 88071"/>
              <a:gd name="adj2" fmla="val -107527"/>
              <a:gd name="adj3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505" name="Прямоугольник 4"/>
          <p:cNvSpPr>
            <a:spLocks noChangeArrowheads="1"/>
          </p:cNvSpPr>
          <p:nvPr/>
        </p:nvSpPr>
        <p:spPr bwMode="auto">
          <a:xfrm>
            <a:off x="323850" y="404813"/>
            <a:ext cx="8820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algn="ctr" eaLnBrk="0" hangingPunct="0"/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АНТИКАНДИДОЗНА АКТИВНІСТЬ ПОХІДНИХ </a:t>
            </a:r>
          </a:p>
          <a:p>
            <a:pPr marL="914400" algn="ctr" eaLnBrk="0" hangingPunct="0"/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ІМІДАЗО[1,2-а]ПІРИМІДИНУ</a:t>
            </a:r>
            <a:endParaRPr lang="ru-RU" altLang="ru-RU" sz="20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506" name="Rectangle 76"/>
          <p:cNvSpPr>
            <a:spLocks noChangeArrowheads="1"/>
          </p:cNvSpPr>
          <p:nvPr/>
        </p:nvSpPr>
        <p:spPr bwMode="auto">
          <a:xfrm>
            <a:off x="467544" y="5545642"/>
            <a:ext cx="74175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uk-UA" altLang="ru-RU" sz="1200" i="1" dirty="0" err="1" smtClean="0">
                <a:latin typeface="Times New Roman" pitchFamily="18" charset="0"/>
                <a:cs typeface="Times New Roman" pitchFamily="18" charset="0"/>
              </a:rPr>
              <a:t>МФстК</a:t>
            </a:r>
            <a:r>
              <a:rPr lang="uk-UA" alt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altLang="ru-RU" sz="1200" i="1" dirty="0">
                <a:latin typeface="Times New Roman" pitchFamily="18" charset="0"/>
                <a:cs typeface="Times New Roman" pitchFamily="18" charset="0"/>
              </a:rPr>
              <a:t>мінімальна </a:t>
            </a:r>
            <a:r>
              <a:rPr lang="uk-UA" altLang="ru-RU" sz="1200" i="1" dirty="0" err="1">
                <a:latin typeface="Times New Roman" pitchFamily="18" charset="0"/>
                <a:cs typeface="Times New Roman" pitchFamily="18" charset="0"/>
              </a:rPr>
              <a:t>фунгістатична</a:t>
            </a:r>
            <a:r>
              <a:rPr lang="uk-UA" altLang="ru-RU" sz="1200" i="1" dirty="0">
                <a:latin typeface="Times New Roman" pitchFamily="18" charset="0"/>
                <a:cs typeface="Times New Roman" pitchFamily="18" charset="0"/>
              </a:rPr>
              <a:t> концентрація; </a:t>
            </a:r>
          </a:p>
          <a:p>
            <a:pPr eaLnBrk="0" hangingPunct="0"/>
            <a:r>
              <a:rPr lang="uk-UA" altLang="ru-RU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1200" i="1" dirty="0" err="1" smtClean="0">
                <a:latin typeface="Times New Roman" pitchFamily="18" charset="0"/>
                <a:cs typeface="Times New Roman" pitchFamily="18" charset="0"/>
              </a:rPr>
              <a:t>МФцК</a:t>
            </a:r>
            <a:r>
              <a:rPr lang="uk-UA" alt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altLang="ru-RU" sz="1200" i="1" dirty="0">
                <a:latin typeface="Times New Roman" pitchFamily="18" charset="0"/>
                <a:cs typeface="Times New Roman" pitchFamily="18" charset="0"/>
              </a:rPr>
              <a:t>мінімальна фунгіцидна концентрація</a:t>
            </a:r>
            <a:r>
              <a:rPr lang="ru-RU" altLang="ru-RU" sz="12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6300788" y="0"/>
            <a:ext cx="28432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uk-UA" sz="1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Вивчення біологічної активності</a:t>
            </a:r>
            <a:endParaRPr lang="uk-UA" sz="1400" b="1" i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8508" name="Rectangle 7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4" name="Object 75"/>
          <p:cNvGraphicFramePr>
            <a:graphicFrameLocks noChangeAspect="1"/>
          </p:cNvGraphicFramePr>
          <p:nvPr/>
        </p:nvGraphicFramePr>
        <p:xfrm>
          <a:off x="3203575" y="2249488"/>
          <a:ext cx="682625" cy="94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6" name="ISIS/Draw Sketch" r:id="rId3" imgW="708087" imgH="1007368" progId="ISISServer">
                  <p:embed/>
                </p:oleObj>
              </mc:Choice>
              <mc:Fallback>
                <p:oleObj name="ISIS/Draw Sketch" r:id="rId3" imgW="708087" imgH="1007368" progId="ISISServer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2249488"/>
                        <a:ext cx="682625" cy="947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77"/>
          <p:cNvGraphicFramePr>
            <a:graphicFrameLocks noChangeAspect="1"/>
          </p:cNvGraphicFramePr>
          <p:nvPr/>
        </p:nvGraphicFramePr>
        <p:xfrm>
          <a:off x="5220072" y="2348880"/>
          <a:ext cx="997595" cy="799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7" name="ISIS/Draw Sketch" r:id="rId5" imgW="1008120" imgH="811815" progId="ISISServer">
                  <p:embed/>
                </p:oleObj>
              </mc:Choice>
              <mc:Fallback>
                <p:oleObj name="ISIS/Draw Sketch" r:id="rId5" imgW="1008120" imgH="811815" progId="ISISServer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2348880"/>
                        <a:ext cx="997595" cy="799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23850" y="6033895"/>
            <a:ext cx="90361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Синтез та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похідних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імідазо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[1,2-а]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піримідину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потенційних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протигрибкових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/ О. О.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Завада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, О. В. Борисов, О. М. Щербак, І. О. Журавель, </a:t>
            </a:r>
            <a:r>
              <a:rPr lang="ru-RU" sz="16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. М. Коваленко //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Укр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i="1" dirty="0" err="1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біофармац</a:t>
            </a:r>
            <a:r>
              <a:rPr lang="ru-RU" sz="1600" b="1" i="1" dirty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. журн. – 2013. – №5 (28). – С. 50 – 54.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BBEEF-1C0C-4A83-AE8A-9E085FF8CC25}" type="slidenum">
              <a:rPr lang="ru-RU"/>
              <a:pPr>
                <a:defRPr/>
              </a:pPr>
              <a:t>23</a:t>
            </a:fld>
            <a:endParaRPr lang="ru-RU"/>
          </a:p>
        </p:txBody>
      </p:sp>
      <p:sp>
        <p:nvSpPr>
          <p:cNvPr id="19461" name="Заголовок 1"/>
          <p:cNvSpPr txBox="1">
            <a:spLocks/>
          </p:cNvSpPr>
          <p:nvPr/>
        </p:nvSpPr>
        <p:spPr bwMode="auto">
          <a:xfrm>
            <a:off x="179512" y="188913"/>
            <a:ext cx="89644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uk-UA" altLang="ru-RU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КИСЛОТНО-ОСНОВНІ  РІВНОВАГИ  </a:t>
            </a:r>
            <a:endParaRPr lang="en-US" altLang="ru-RU" sz="20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3-(ТРИФЛУОРОАЦЕТИЛ)ІМІДАЗО[1,2-a]ПІРИМІДИНУ У  </a:t>
            </a:r>
            <a:r>
              <a:rPr lang="ru-RU" altLang="ru-RU" sz="2000" b="1" i="1" dirty="0" smtClean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РОЗЧИННИКАХ РІЗНОЇ ПРИРОДИ </a:t>
            </a:r>
            <a:r>
              <a:rPr lang="uk-UA" altLang="ru-RU" sz="2000" b="1" i="1" dirty="0" smtClean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0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58" name="Object 9"/>
          <p:cNvGraphicFramePr>
            <a:graphicFrameLocks noChangeAspect="1"/>
          </p:cNvGraphicFramePr>
          <p:nvPr/>
        </p:nvGraphicFramePr>
        <p:xfrm>
          <a:off x="1685925" y="1487488"/>
          <a:ext cx="6491288" cy="181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3" name="ISIS/Draw Sketch" r:id="rId3" imgW="6729730" imgH="1903730" progId="ISISServer">
                  <p:embed/>
                </p:oleObj>
              </mc:Choice>
              <mc:Fallback>
                <p:oleObj name="ISIS/Draw Sketch" r:id="rId3" imgW="6729730" imgH="1903730" progId="ISISServer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925" y="1487488"/>
                        <a:ext cx="6491288" cy="181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4" name="Рисунок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675" y="3500438"/>
            <a:ext cx="3317875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275" y="6165850"/>
            <a:ext cx="9731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688" y="6165850"/>
            <a:ext cx="13716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Rectangle 8"/>
          <p:cNvSpPr>
            <a:spLocks noChangeArrowheads="1"/>
          </p:cNvSpPr>
          <p:nvPr/>
        </p:nvSpPr>
        <p:spPr bwMode="auto">
          <a:xfrm>
            <a:off x="0" y="5897563"/>
            <a:ext cx="86042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Спектри поглинання</a:t>
            </a:r>
            <a:r>
              <a:rPr lang="uk-UA" sz="1200">
                <a:ea typeface="Calibri" pitchFamily="34" charset="0"/>
                <a:cs typeface="Times New Roman" pitchFamily="18" charset="0"/>
              </a:rPr>
              <a:t> </a:t>
            </a:r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3-(трифлуороацетил)імідазо[1,2-</a:t>
            </a:r>
            <a:r>
              <a:rPr lang="uk-UA" sz="1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]піримідину у водному розчині в інтервалі кислотності від 3</a:t>
            </a:r>
            <a:r>
              <a:rPr lang="uk-UA" sz="1200">
                <a:ea typeface="Calibri" pitchFamily="34" charset="0"/>
                <a:cs typeface="Times New Roman" pitchFamily="18" charset="0"/>
              </a:rPr>
              <a:t> </a:t>
            </a:r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 </a:t>
            </a: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HCl</a:t>
            </a:r>
            <a:r>
              <a:rPr lang="en-US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 рН 12, ізобестична точка при 238 нм відповідає рівновазі </a:t>
            </a:r>
            <a:endParaRPr lang="uk-UA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468" name="Rectangle 9"/>
          <p:cNvSpPr>
            <a:spLocks noChangeArrowheads="1"/>
          </p:cNvSpPr>
          <p:nvPr/>
        </p:nvSpPr>
        <p:spPr bwMode="auto">
          <a:xfrm>
            <a:off x="4787900" y="6092825"/>
            <a:ext cx="22320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290 нм </a:t>
            </a:r>
            <a:r>
              <a:rPr lang="uk-UA" sz="1200">
                <a:ea typeface="Calibri" pitchFamily="34" charset="0"/>
                <a:cs typeface="Times New Roman" pitchFamily="18" charset="0"/>
              </a:rPr>
              <a:t>–</a:t>
            </a:r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рівновазі </a:t>
            </a:r>
            <a:endParaRPr lang="uk-UA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469" name="Rectangle 10"/>
          <p:cNvSpPr>
            <a:spLocks noChangeArrowheads="1"/>
          </p:cNvSpPr>
          <p:nvPr/>
        </p:nvSpPr>
        <p:spPr bwMode="auto">
          <a:xfrm>
            <a:off x="0" y="923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14"/>
          <p:cNvGraphicFramePr>
            <a:graphicFrameLocks noChangeAspect="1"/>
          </p:cNvGraphicFramePr>
          <p:nvPr/>
        </p:nvGraphicFramePr>
        <p:xfrm>
          <a:off x="928688" y="1125538"/>
          <a:ext cx="7747000" cy="554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2" name="Документ" r:id="rId3" imgW="6322063" imgH="5235608" progId="Word.Document.12">
                  <p:embed/>
                </p:oleObj>
              </mc:Choice>
              <mc:Fallback>
                <p:oleObj name="Документ" r:id="rId3" imgW="6322063" imgH="5235608" progId="Word.Document.12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1125538"/>
                        <a:ext cx="7747000" cy="554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F2B25-02E2-4C23-86DD-5F6929F41A05}" type="slidenum">
              <a:rPr lang="ru-RU"/>
              <a:pPr>
                <a:defRPr/>
              </a:pPr>
              <a:t>24</a:t>
            </a:fld>
            <a:endParaRPr lang="ru-RU"/>
          </a:p>
        </p:txBody>
      </p:sp>
      <p:pic>
        <p:nvPicPr>
          <p:cNvPr id="20487" name="Рисунок 9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143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Рисунок 9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2420938"/>
            <a:ext cx="1143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Заголовок 1"/>
          <p:cNvSpPr txBox="1">
            <a:spLocks/>
          </p:cNvSpPr>
          <p:nvPr/>
        </p:nvSpPr>
        <p:spPr bwMode="auto">
          <a:xfrm>
            <a:off x="323528" y="333375"/>
            <a:ext cx="8496944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ЗНАЧЕННЯ  </a:t>
            </a:r>
            <a:r>
              <a:rPr lang="en-US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3-(ТРИФЛ</a:t>
            </a:r>
            <a:r>
              <a:rPr lang="ru-RU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ОРОАЦЕТИЛ)</a:t>
            </a:r>
            <a:endParaRPr lang="en-US" altLang="ru-RU" sz="20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ІМІДАЗО[1,2-a]ПІРИМІДИНУ В </a:t>
            </a:r>
            <a:r>
              <a:rPr lang="uk-UA" altLang="ru-RU" sz="2000" b="1" i="1" dirty="0" smtClean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РОЗЧИННИКАХ РІЗНОЇ ПРИРОДИ</a:t>
            </a:r>
            <a:endParaRPr lang="ru-RU" altLang="ru-RU" sz="20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483" name="Object 7"/>
          <p:cNvGraphicFramePr>
            <a:graphicFrameLocks noChangeAspect="1"/>
          </p:cNvGraphicFramePr>
          <p:nvPr/>
        </p:nvGraphicFramePr>
        <p:xfrm>
          <a:off x="3563938" y="333375"/>
          <a:ext cx="458787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3" name="Формула" r:id="rId6" imgW="317225" imgH="241091" progId="Equation.3">
                  <p:embed/>
                </p:oleObj>
              </mc:Choice>
              <mc:Fallback>
                <p:oleObj name="Формула" r:id="rId6" imgW="317225" imgH="241091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33375"/>
                        <a:ext cx="458787" cy="34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288" y="765175"/>
          <a:ext cx="8497887" cy="5789930"/>
        </p:xfrm>
        <a:graphic>
          <a:graphicData uri="http://schemas.openxmlformats.org/drawingml/2006/table">
            <a:tbl>
              <a:tblPr/>
              <a:tblGrid>
                <a:gridCol w="1512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6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7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1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Допустимі межі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 контролю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Аморфний порошок блідо-жовтого кольору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п. 1 МКЯ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Візуально,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ДФУ,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5.11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Розчинність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Легко розчинний у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диметилсульфоксиді Р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триетиламіні Р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малорозчинний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метанолі Р, етанолі Р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воді Р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п. 2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ДФУ,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1.4, 5.11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1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Ідентифікація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 УФ-спектр поглинання розчину субстанції в області від 250 до </a:t>
                      </a:r>
                      <a:b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450 нм повинен мати максимуми 257±2 нм та 318±2 нм.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п. 3. 1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ДФУ,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2.2.25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В. Інфрачервоний спектр субстанції, одержаний в дисках з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калію бромідом Р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має відповідати ІЧ-спектру, що наведений в МКЯ ЛЗ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п. 3. 2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ДФУ,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2.2.24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6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Супровідні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домішки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Площа піку будь-якої домішки не більше 0.2%.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Сума площ піків усіх домішок не більше 1.0%.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Піки, площа яких становить менше, ніж 0.1 площі піку на хроматограмі розчину порівняння (0.1%), не враховують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п. 4 МКЯ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ДФУ,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2.2.29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метод ВЕРХ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Втрата в масі при висушуванні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більше 0.5%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п. 5 </a:t>
                      </a: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ДФУ</a:t>
                      </a:r>
                      <a:r>
                        <a:rPr kumimoji="0" lang="uk-UA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2.2.32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Сульфатна зола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більше 0.1%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п. 6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ДФУ,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2.4.14.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46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Залишкові </a:t>
                      </a:r>
                      <a:b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кількості </a:t>
                      </a:r>
                      <a:b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органічних </a:t>
                      </a:r>
                      <a:b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розчинників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2-пропанол: не більше 5000 </a:t>
                      </a: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ppm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 п. 7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МКЯ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ДФУ,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2.4.24, 5.4, 2.2.28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Мікробіологічна чистота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Загальне число аеробних мікроорганізмів (ТАМС): 10</a:t>
                      </a:r>
                      <a:r>
                        <a:rPr kumimoji="0" lang="uk-UA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КУО/г.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Загальне число дріжджових та пліснявих грибів (ТYМС): 10</a:t>
                      </a:r>
                      <a:r>
                        <a:rPr kumimoji="0" lang="uk-UA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КУО/г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п. 8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ДФУ, </a:t>
                      </a: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5.1.4, 2.6.12, 2.6.13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Кількісне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визначення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менше 99.0% і не більше 101.0% (C</a:t>
                      </a:r>
                      <a:r>
                        <a:rPr kumimoji="0" lang="uk-UA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uk-UA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kumimoji="0" lang="uk-UA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uk-UA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O) у перерахунку на суху речовину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п. 9 </a:t>
                      </a: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ДФУ, </a:t>
                      </a:r>
                      <a:r>
                        <a:rPr kumimoji="0" lang="uk-UA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2.2.20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346" marR="273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ACBC117-9C53-44D8-9918-4F7AB950B7E7}" type="slidenum">
              <a:rPr lang="ru-RU"/>
              <a:pPr>
                <a:defRPr/>
              </a:pPr>
              <a:t>25</a:t>
            </a:fld>
            <a:endParaRPr lang="ru-RU"/>
          </a:p>
        </p:txBody>
      </p:sp>
      <p:sp>
        <p:nvSpPr>
          <p:cNvPr id="26628" name="Rectangle 1"/>
          <p:cNvSpPr>
            <a:spLocks noChangeArrowheads="1"/>
          </p:cNvSpPr>
          <p:nvPr/>
        </p:nvSpPr>
        <p:spPr bwMode="auto">
          <a:xfrm>
            <a:off x="71438" y="0"/>
            <a:ext cx="9072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uk-UA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ПРОЕКТ СПЕЦІФІКАЦІЇ МКЯ  ЛЗ</a:t>
            </a:r>
          </a:p>
          <a:p>
            <a:pPr algn="ctr" eaLnBrk="0" hangingPunct="0"/>
            <a:r>
              <a:rPr lang="uk-UA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НА СУБСТАНЦІЮ 3-(ТРИФЛУОРОАЦЕТИЛ)ІМІДАЗО[1,2-a]ПІРИМІДИНУ </a:t>
            </a:r>
            <a:endParaRPr lang="uk-UA" altLang="ru-RU" b="1" i="1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082A44-8311-4BEB-9F9F-1481ED8357DF}" type="slidenum">
              <a:rPr lang="ru-RU"/>
              <a:pPr>
                <a:defRPr/>
              </a:pPr>
              <a:t>26</a:t>
            </a:fld>
            <a:endParaRPr lang="ru-RU"/>
          </a:p>
        </p:txBody>
      </p:sp>
      <p:sp>
        <p:nvSpPr>
          <p:cNvPr id="44035" name="Прямоугольник 6"/>
          <p:cNvSpPr>
            <a:spLocks noChangeArrowheads="1"/>
          </p:cNvSpPr>
          <p:nvPr/>
        </p:nvSpPr>
        <p:spPr bwMode="auto">
          <a:xfrm>
            <a:off x="0" y="549275"/>
            <a:ext cx="8964613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defRPr/>
            </a:pPr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У роботі наведено експериментальне вирішення наукової задачі, яка полягає в обґрунтуванні доцільності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та перспективності пошуку нових фармацевтичних агентів в ряду похідних на основі 2-аміно/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аміноалкілімідазолів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Вдосконалено існуючі та розроблено нові методи одержання низки сполук, що містять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анельований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чи ізольований фрагмент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імідазолу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визначено їх профіль та досліджено фармакологічний потенціал.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Franklin Gothic Medium" pitchFamily="34" charset="0"/>
              <a:buAutoNum type="arabicPeriod"/>
              <a:defRPr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На основі аналізу даних літератури обґрунтовано вибір структури 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2-аміноалкілімідазолу як базової для цілеспрямованого синтезу на її основі низки біологічно активних речовин з прогнозованими антибактеріальними властивостями.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Franklin Gothic Medium" pitchFamily="34" charset="0"/>
              <a:buAutoNum type="arabicPeriod"/>
              <a:defRPr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Розроблено та модифіковано ряд препаративних методик синтезу 2-аміно­алкілімідазолів на основі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імідазолу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аміноспиртів та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аміноальдегідів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з’ясо­вано синтетичні межі кожного з них. Запропоновано новий ефективний спосіб одержання 2-(α,β,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ω-аміноалкіл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імідазолів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на основі амінокислот різноманітної будови шляхом модифікації активованої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карбоксильної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групи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-за­хищених амінокислот. Експериментально підтверджено його універсальність, економічність та привабливість для потреб комбінаторної хімії.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Franklin Gothic Medium" pitchFamily="34" charset="0"/>
              <a:buAutoNum type="arabicPeriod"/>
              <a:defRPr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Досліджено можливість використання ряду 2-аміноалкілімідазолів як амінної компоненти в реакції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гетероциклізації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-ізотіоціанатоестерами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для створення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фокусованої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бібліотеки структур, що поєднують в одній молекулі фрагменти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хіназоліну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бензофуро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[3,2-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піримідину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тієно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[3,2-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піримідину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імідазолу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зокрема 6,7-заміщених 3-[2-(1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-імідазол-2-іл)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-алкіл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]-2-тіоксо-2,3-дигідрохіназолін-4(1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-онів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3-[2-(1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-імідазол-2-іл)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-алкіл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]-2-тіоксо-2,3-дигідро[1]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бензофуро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[3,2-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]піримідин-4(1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-онів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і 3-[2-(1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-імідазол-2-іл)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-алкіл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]-2-тіоксо-2,3-дигідротієно[3,2-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]піримідин-4(1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-онів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та продуктів їх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-алкілування.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Franklin Gothic Medium" pitchFamily="34" charset="0"/>
              <a:buAutoNum type="arabicPeriod"/>
              <a:defRPr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За результатами мікробіологічного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скринінгу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синтезованих речовин встановлено закономірності зв’язку «хімічна будова – антибактеріальна дія», які дозволяють цілеспрямовано здійснювати подальшу модифікацію структури з метою пошуку молекул направленої дії.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Прямоугольник 7"/>
          <p:cNvSpPr>
            <a:spLocks noChangeArrowheads="1"/>
          </p:cNvSpPr>
          <p:nvPr/>
        </p:nvSpPr>
        <p:spPr bwMode="auto">
          <a:xfrm>
            <a:off x="3709988" y="260350"/>
            <a:ext cx="13604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altLang="ru-RU" sz="16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B3EF8-F462-4714-BAF8-4B4423CCFC34}" type="slidenum">
              <a:rPr lang="ru-RU"/>
              <a:pPr>
                <a:defRPr/>
              </a:pPr>
              <a:t>27</a:t>
            </a:fld>
            <a:endParaRPr lang="ru-RU"/>
          </a:p>
        </p:txBody>
      </p:sp>
      <p:sp>
        <p:nvSpPr>
          <p:cNvPr id="28675" name="Прямоугольник 6"/>
          <p:cNvSpPr>
            <a:spLocks noChangeArrowheads="1"/>
          </p:cNvSpPr>
          <p:nvPr/>
        </p:nvSpPr>
        <p:spPr bwMode="auto">
          <a:xfrm>
            <a:off x="0" y="549275"/>
            <a:ext cx="8964613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Tx/>
              <a:buAutoNum type="arabicPeriod" startAt="5"/>
            </a:pPr>
            <a:r>
              <a:rPr lang="uk-UA" sz="1600">
                <a:latin typeface="Times New Roman" pitchFamily="18" charset="0"/>
                <a:cs typeface="Times New Roman" pitchFamily="18" charset="0"/>
              </a:rPr>
              <a:t>На основі аналізу факторів, що визначають напрямок побудови біциклічних систем, анельованих ядром імідазолу, розроблено і реалізовано нові модифікації синтезу похідних імідазо[1,2-</a:t>
            </a:r>
            <a:r>
              <a:rPr lang="uk-UA" sz="1600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]піразину та імідазо[1,2-</a:t>
            </a:r>
            <a:r>
              <a:rPr lang="uk-UA" sz="1600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]піримідину. Знайдено оптимальні умови синтезу низки нових гідрованих похідних імідазо[1,2-</a:t>
            </a:r>
            <a:r>
              <a:rPr lang="uk-UA" sz="1600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]піразину та імідазо[1,2-</a:t>
            </a:r>
            <a:r>
              <a:rPr lang="uk-UA" sz="1600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]піримідину. Вперше показано, що каталітичне гідрування похідних імідазо[1,2-</a:t>
            </a:r>
            <a:r>
              <a:rPr lang="uk-UA" sz="1600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]піримідину відбувається з утворенням мінорного продукту часткового гідрування імідазольного фрагмента, в той час як безпосереднє гідрування 5,6,7,8-тетрагідроімідазо[1,2-</a:t>
            </a:r>
            <a:r>
              <a:rPr lang="uk-UA" sz="1600" i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]пі­ри­мідину не приводить до утворення імідазолінового фрагмента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AutoNum type="arabicPeriod" startAt="5"/>
            </a:pPr>
            <a:r>
              <a:rPr lang="uk-UA" sz="1600">
                <a:latin typeface="Times New Roman" pitchFamily="18" charset="0"/>
                <a:cs typeface="Times New Roman" pitchFamily="18" charset="0"/>
              </a:rPr>
              <a:t>За результатами мікробіологічного тестування для поглибленого вивчення як перспективний протигрибковий засіб рекомендовано субстанцію 3-(три­флуороацетил)імідазо[1,2-</a:t>
            </a:r>
            <a:r>
              <a:rPr lang="uk-UA" sz="16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]піримідину. Методом спектрофотометрії з потенціометричним контролем рН водної фази вивчено протолітичні перетворення 3-(трифлуороацетил)-імідазо[1,2-</a:t>
            </a:r>
            <a:r>
              <a:rPr lang="uk-UA" sz="16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]піримідину у воді та організованих розчинах. Розраховано константу дисоціації у водному розчині та «уявні» константи дисоціації у міцелярних розчинах та розчинах, що містять молекули циклодекстрину. Встановлено, що в міцелярних розчинах Кремофор®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EL спостерігається найбільший ефект середовища та диференціююча дія розчинника. Це дозволяє рекомендувати його як розчинник у методі кислотно-основного титрування у неводних розчинниках для кількісного визначення основної речовини у субстанції.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AutoNum type="arabicPeriod" startAt="5"/>
            </a:pPr>
            <a:r>
              <a:rPr lang="uk-UA" sz="1600">
                <a:latin typeface="Times New Roman" pitchFamily="18" charset="0"/>
                <a:cs typeface="Times New Roman" pitchFamily="18" charset="0"/>
              </a:rPr>
              <a:t>Запропоновано методи якісного і кількісного визначення субстанції 3-(три­флуороацетил)імідазо[1,2-</a:t>
            </a:r>
            <a:r>
              <a:rPr lang="uk-UA" sz="16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]піримідину, придатні для внесення до МКЯ ЛЗ. Валідаційні параметри методики визначення супровідних домішок у субстанції методом ВЕРХ та методики кількісного визначення методом неводного титрування відповідають необхідним критеріям прийнятності.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6" name="Прямоугольник 7"/>
          <p:cNvSpPr>
            <a:spLocks noChangeArrowheads="1"/>
          </p:cNvSpPr>
          <p:nvPr/>
        </p:nvSpPr>
        <p:spPr bwMode="auto">
          <a:xfrm>
            <a:off x="3709988" y="260350"/>
            <a:ext cx="13604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altLang="ru-RU" sz="16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F2015-708D-481B-B3E4-4F7FBF0EF603}" type="slidenum">
              <a:rPr lang="ru-RU"/>
              <a:pPr>
                <a:defRPr/>
              </a:pPr>
              <a:t>28</a:t>
            </a:fld>
            <a:endParaRPr lang="ru-RU"/>
          </a:p>
        </p:txBody>
      </p:sp>
      <p:sp>
        <p:nvSpPr>
          <p:cNvPr id="30723" name="Rectangle 1"/>
          <p:cNvSpPr>
            <a:spLocks noChangeArrowheads="1"/>
          </p:cNvSpPr>
          <p:nvPr/>
        </p:nvSpPr>
        <p:spPr bwMode="auto">
          <a:xfrm>
            <a:off x="1506538" y="463550"/>
            <a:ext cx="61309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uk-UA" altLang="ru-RU" sz="16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СПИСОК ОПУБЛІКОВАНИХ ПРАЦЬ ЗА ТЕМОЮ ДИСЕРТАЦІЇ</a:t>
            </a:r>
          </a:p>
        </p:txBody>
      </p:sp>
      <p:sp>
        <p:nvSpPr>
          <p:cNvPr id="30724" name="Прямоугольник 9"/>
          <p:cNvSpPr>
            <a:spLocks noChangeArrowheads="1"/>
          </p:cNvSpPr>
          <p:nvPr/>
        </p:nvSpPr>
        <p:spPr bwMode="auto">
          <a:xfrm>
            <a:off x="0" y="1196975"/>
            <a:ext cx="8964613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Calibri" pitchFamily="34" charset="0"/>
              <a:buAutoNum type="arabicPeriod"/>
            </a:pP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Synthesis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imidazo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[1,2-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pyrazine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imidazo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[1,2-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pyrimidine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derivatives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A. V.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Borisov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, A. A.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Tolmachev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, O. A.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Zavada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, I. A.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Zhuravel’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, S. N.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Kovalenko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Chemistry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Heterocyclic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Compounds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– 2013. – V. 49, №5. – P. 704 – 711.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Пошук речовин з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антигістамінною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активністю в ряду похідних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імідазо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[1,2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-a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­піразину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О. О. Завада, О. Ю.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Кошева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, І. О. Журавель, Л. В. Яковлєва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// Укр. журн.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клініч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та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лаборатор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медицини. – 2012. – Т. 7, №4. – С. 204 – 207.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Структурна модифікація амінокислот: синтез 2-(α,β,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ω-аміноалкіл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імідазолів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О. В. Борисов, О. О. Завада, І. О. Журавель, С. М. Коваленко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// Журн. орган. та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фармац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хімії. – 2013. – Т. 11, вип. 1 (41). – С. 66 – 69.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Розробка та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валідація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методики визначення супровідних домішок у субстанції 3-(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трифлюороацетил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імідазо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[1,2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-a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піримідину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на стадії фармацевтичної розробки лікарського препарату /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О. О. Завада, В. І.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Гусаров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, С. М.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Губарь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, І. О. Журавель, С. М. Коваленко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Упр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., економіка та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забезп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якості в фармації. – 2013. – №5 (31). – С. 4 – 8.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Синтез та вивчення похідних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імідазо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[1,2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-а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піримідину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як потенційних протигрибкових засобів /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О. О. Завада, О. В. Борисов, О. М. Щербак, І. О. Журавель, С. М. Коваленко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// Укр.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біофармац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журн. – 2013. – №5 (28). – С. 50 – 54.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Патент на винахід 106083 Україна, МПК С07D233/54 (2006.01)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С07D233/64 (2006.01). Спосіб одержання заміщених 2-(α,β,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-аміноалкіл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імідазолів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Коваленко С. М., Журавель І. О., Борисов О. В., Завада О. О.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– № а 2012 02260;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заявл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27. 02. 2012;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опубл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25. 07. 2014,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Бюл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№14. – 8 с.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endParaRPr lang="uk-UA" altLang="ru-RU" smtClean="0"/>
          </a:p>
          <a:p>
            <a:pPr algn="ctr" eaLnBrk="1" hangingPunct="1"/>
            <a:endParaRPr lang="uk-UA" altLang="ru-RU" smtClean="0"/>
          </a:p>
          <a:p>
            <a:pPr algn="ctr" eaLnBrk="1" hangingPunct="1"/>
            <a:endParaRPr lang="uk-UA" altLang="ru-RU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uk-UA" altLang="ru-RU" sz="5400" smtClean="0">
                <a:solidFill>
                  <a:srgbClr val="750B3D"/>
                </a:solidFill>
                <a:latin typeface="Monotype Corsiva" pitchFamily="66" charset="0"/>
              </a:rPr>
              <a:t>Дякую за увагу!</a:t>
            </a:r>
            <a:endParaRPr lang="ru-RU" altLang="ru-RU" sz="5400" smtClean="0">
              <a:solidFill>
                <a:srgbClr val="750B3D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5BD9D4C-5483-4A9A-97A6-E331E9013033}" type="slidenum">
              <a:rPr lang="ru-RU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719138" y="765175"/>
            <a:ext cx="8424862" cy="1079500"/>
          </a:xfrm>
        </p:spPr>
        <p:txBody>
          <a:bodyPr rtlCol="0">
            <a:noAutofit/>
          </a:bodyPr>
          <a:lstStyle/>
          <a:p>
            <a:pPr marL="273050" indent="-273050" algn="just" eaLnBrk="1" fontAlgn="auto" hangingPunct="1">
              <a:spcBef>
                <a:spcPts val="575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Метою роботи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є цілеспрямований синтез біологічно активних похідних на основі </a:t>
            </a:r>
          </a:p>
          <a:p>
            <a:pPr marL="273050" indent="-273050" algn="just" eaLnBrk="1" fontAlgn="auto" hangingPunct="1">
              <a:spcBef>
                <a:spcPts val="575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	2-аміно/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аміноалкілімідазолів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, визначення будови та фізико-хімічних властивостей одержаних сполук, оцінка потенційної фармакологічної активності та проведення біологічних досліджень синтезованих речовин.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uk-UA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273050" indent="-2730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uk-UA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1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Завдання: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оцінити хімічний та фармакологічний потенціал малих молекул, що містять фрагмент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аміноалкілімідазолу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розробити препаративні методики синтезу 2-(α,β,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ω-аміноалкіл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імідазолів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дослідити можливість хімічної модифікації 2-(α,β,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ω-аміноалкіл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імідазолів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та перспективи їх застосування як комбінаторних агентів;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здійснити дизайн бібліотеки похідних з фрагментом 3-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-(алкілімідазоліл-2)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­піримідину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, провести її віртуальний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скринінг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, синтезувати найбільш перспективні сполуки;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здійснити синтез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анельованих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гетероциклічних систем з фрагментом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	2-аміно/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аміноалкілімідазолу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та дослідити шляхи їх хімічної модифікації;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дослідити фізико-хімічні властивості одержаних сполук, підтвердити їх структуру та чистоту за допомогою спектральних та хроматографічних методів аналізу;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провести фармакологічний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скринінг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синтезованих речовин та встановити для них закономірності зв’язку «хімічна будова – антибактеріальна дія»; визначити сполуку-лідер для подальших фармакологічних випробувань;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розробити методики контролю якості для біологічно активної речовини з ознаками найбільшої активності.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 txBox="1">
            <a:spLocks noGrp="1"/>
          </p:cNvSpPr>
          <p:nvPr/>
        </p:nvSpPr>
        <p:spPr>
          <a:xfrm>
            <a:off x="8229600" y="6473825"/>
            <a:ext cx="758825" cy="247650"/>
          </a:xfrm>
          <a:prstGeom prst="rect">
            <a:avLst/>
          </a:prstGeom>
          <a:noFill/>
        </p:spPr>
        <p:txBody>
          <a:bodyPr>
            <a:normAutofit fontScale="92500" lnSpcReduction="10000"/>
          </a:bodyPr>
          <a:lstStyle/>
          <a:p>
            <a:pPr algn="r">
              <a:defRPr/>
            </a:pPr>
            <a:fld id="{E0C6A370-8499-4360-B6EE-C4E969691AAB}" type="slidenum">
              <a:rPr lang="ru-RU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</a:rPr>
              <a:pPr algn="r">
                <a:defRPr/>
              </a:pPr>
              <a:t>3</a:t>
            </a:fld>
            <a:endParaRPr lang="ru-RU" sz="1200">
              <a:solidFill>
                <a:schemeClr val="accent1">
                  <a:shade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3558" name="Прямоугольник 24"/>
          <p:cNvSpPr>
            <a:spLocks noChangeArrowheads="1"/>
          </p:cNvSpPr>
          <p:nvPr/>
        </p:nvSpPr>
        <p:spPr bwMode="auto">
          <a:xfrm>
            <a:off x="431800" y="188913"/>
            <a:ext cx="8712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МЕТА ТА ЗАВДАННЯ ДОСЛІДЖЕННЯ</a:t>
            </a:r>
            <a:endParaRPr lang="ru-RU" altLang="ru-RU" sz="2000">
              <a:solidFill>
                <a:srgbClr val="750B3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Схема 47"/>
          <p:cNvGraphicFramePr/>
          <p:nvPr/>
        </p:nvGraphicFramePr>
        <p:xfrm>
          <a:off x="4788024" y="692696"/>
          <a:ext cx="4032448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3" name="Схема 42"/>
          <p:cNvGraphicFramePr/>
          <p:nvPr/>
        </p:nvGraphicFramePr>
        <p:xfrm>
          <a:off x="251520" y="764704"/>
          <a:ext cx="417646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058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1C9E51FC-7E47-4451-B30A-C015BEABF280}" type="slidenum">
              <a:rPr lang="ru-RU" smtClean="0">
                <a:solidFill>
                  <a:srgbClr val="CD6250"/>
                </a:solidFill>
              </a:rPr>
              <a:pPr/>
              <a:t>4</a:t>
            </a:fld>
            <a:endParaRPr lang="ru-RU" smtClean="0">
              <a:solidFill>
                <a:srgbClr val="CD6250"/>
              </a:solidFill>
            </a:endParaRPr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0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9" name="Заголовок 1"/>
          <p:cNvSpPr txBox="1">
            <a:spLocks/>
          </p:cNvSpPr>
          <p:nvPr/>
        </p:nvSpPr>
        <p:spPr bwMode="auto">
          <a:xfrm>
            <a:off x="179388" y="0"/>
            <a:ext cx="896461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FEB80A"/>
              </a:buClr>
              <a:buSzPct val="95000"/>
              <a:defRPr/>
            </a:pPr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ОБ’ЄКТИ ДОСЛІДЖЕНЬ </a:t>
            </a:r>
            <a:r>
              <a:rPr lang="ru-RU" sz="2000" b="1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7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" name="Object 21"/>
          <p:cNvGraphicFramePr>
            <a:graphicFrameLocks noChangeAspect="1"/>
          </p:cNvGraphicFramePr>
          <p:nvPr/>
        </p:nvGraphicFramePr>
        <p:xfrm>
          <a:off x="1187450" y="4508500"/>
          <a:ext cx="2214563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" name="ISIS/Draw Sketch" r:id="rId14" imgW="2230678" imgH="1129329" progId="ISISServer">
                  <p:embed/>
                </p:oleObj>
              </mc:Choice>
              <mc:Fallback>
                <p:oleObj name="ISIS/Draw Sketch" r:id="rId14" imgW="2230678" imgH="1129329" progId="ISISServer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508500"/>
                        <a:ext cx="2214563" cy="1120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1" name="Object 23"/>
          <p:cNvGraphicFramePr>
            <a:graphicFrameLocks noChangeAspect="1"/>
          </p:cNvGraphicFramePr>
          <p:nvPr/>
        </p:nvGraphicFramePr>
        <p:xfrm>
          <a:off x="5795963" y="908050"/>
          <a:ext cx="2203450" cy="106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" name="ISIS/Draw Sketch" r:id="rId16" imgW="2149664" imgH="1041224" progId="ISISServer">
                  <p:embed/>
                </p:oleObj>
              </mc:Choice>
              <mc:Fallback>
                <p:oleObj name="ISIS/Draw Sketch" r:id="rId16" imgW="2149664" imgH="1041224" progId="ISISServer">
                  <p:embed/>
                  <p:pic>
                    <p:nvPicPr>
                      <p:cNvPr id="0" name="Picture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908050"/>
                        <a:ext cx="2203450" cy="1062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9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2" name="Object 25"/>
          <p:cNvGraphicFramePr>
            <a:graphicFrameLocks noChangeAspect="1"/>
          </p:cNvGraphicFramePr>
          <p:nvPr/>
        </p:nvGraphicFramePr>
        <p:xfrm>
          <a:off x="1187450" y="2781300"/>
          <a:ext cx="2019300" cy="1122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" name="ISIS/Draw Sketch" r:id="rId18" imgW="1827534" imgH="1009386" progId="ISISServer">
                  <p:embed/>
                </p:oleObj>
              </mc:Choice>
              <mc:Fallback>
                <p:oleObj name="ISIS/Draw Sketch" r:id="rId18" imgW="1827534" imgH="1009386" progId="ISISServer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781300"/>
                        <a:ext cx="2019300" cy="1122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3" name="Object 6"/>
          <p:cNvGraphicFramePr>
            <a:graphicFrameLocks noChangeAspect="1"/>
          </p:cNvGraphicFramePr>
          <p:nvPr/>
        </p:nvGraphicFramePr>
        <p:xfrm>
          <a:off x="1403350" y="981075"/>
          <a:ext cx="1760538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" name="ISIS/Draw Sketch" r:id="rId20" imgW="1339850" imgH="764540" progId="ISISServer">
                  <p:embed/>
                </p:oleObj>
              </mc:Choice>
              <mc:Fallback>
                <p:oleObj name="ISIS/Draw Sketch" r:id="rId20" imgW="1339850" imgH="764540" progId="ISISServer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981075"/>
                        <a:ext cx="1760538" cy="996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4" name="Object 8"/>
          <p:cNvGraphicFramePr>
            <a:graphicFrameLocks noChangeAspect="1"/>
          </p:cNvGraphicFramePr>
          <p:nvPr/>
        </p:nvGraphicFramePr>
        <p:xfrm>
          <a:off x="5940425" y="2997200"/>
          <a:ext cx="178435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" name="ISIS/Draw Sketch" r:id="rId22" imgW="1965770" imgH="1214973" progId="ISISServer">
                  <p:embed/>
                </p:oleObj>
              </mc:Choice>
              <mc:Fallback>
                <p:oleObj name="ISIS/Draw Sketch" r:id="rId22" imgW="1965770" imgH="1214973" progId="ISISServer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2997200"/>
                        <a:ext cx="1784350" cy="1082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5" name="Object 10"/>
          <p:cNvGraphicFramePr>
            <a:graphicFrameLocks noChangeAspect="1"/>
          </p:cNvGraphicFramePr>
          <p:nvPr/>
        </p:nvGraphicFramePr>
        <p:xfrm>
          <a:off x="6011863" y="4797425"/>
          <a:ext cx="1662112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" name="ISIS/Draw Sketch" r:id="rId24" imgW="1369060" imgH="915670" progId="ISISServer">
                  <p:embed/>
                </p:oleObj>
              </mc:Choice>
              <mc:Fallback>
                <p:oleObj name="ISIS/Draw Sketch" r:id="rId24" imgW="1369060" imgH="915670" progId="ISISServer">
                  <p:embed/>
                  <p:pic>
                    <p:nvPicPr>
                      <p:cNvPr id="0" name="Picture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4797425"/>
                        <a:ext cx="1662112" cy="1057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7"/>
          <p:cNvGraphicFramePr>
            <a:graphicFrameLocks noChangeAspect="1"/>
          </p:cNvGraphicFramePr>
          <p:nvPr/>
        </p:nvGraphicFramePr>
        <p:xfrm>
          <a:off x="776288" y="1708150"/>
          <a:ext cx="7589837" cy="471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ISIS/Draw Sketch" r:id="rId4" imgW="6319520" imgH="3937000" progId="ISISServer">
                  <p:embed/>
                </p:oleObj>
              </mc:Choice>
              <mc:Fallback>
                <p:oleObj name="ISIS/Draw Sketch" r:id="rId4" imgW="6319520" imgH="3937000" progId="ISISServer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288" y="1708150"/>
                        <a:ext cx="7589837" cy="471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584F8F-12C7-430F-B150-CED31309148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308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308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308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308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" name="Прямоугольник 12"/>
          <p:cNvSpPr>
            <a:spLocks noChangeArrowheads="1"/>
          </p:cNvSpPr>
          <p:nvPr/>
        </p:nvSpPr>
        <p:spPr bwMode="auto">
          <a:xfrm>
            <a:off x="971550" y="620713"/>
            <a:ext cx="7848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СИНТЕЗ 2-АМІНОАЛКІЛІМІДАЗОЛІВ НА ОСНОВІ ПОХІДНИХ ІМІДАЗОЛУ</a:t>
            </a:r>
            <a:endParaRPr lang="ru-RU" altLang="ru-RU" sz="2000" b="1" i="1" dirty="0">
              <a:solidFill>
                <a:srgbClr val="750B3D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08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412750" y="2079625"/>
          <a:ext cx="8366125" cy="334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ISIS/Draw Sketch" r:id="rId4" imgW="7354625" imgH="2935237" progId="ISISServer">
                  <p:embed/>
                </p:oleObj>
              </mc:Choice>
              <mc:Fallback>
                <p:oleObj name="ISIS/Draw Sketch" r:id="rId4" imgW="7354625" imgH="2935237" progId="ISISServer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" y="2079625"/>
                        <a:ext cx="8366125" cy="334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C6606F-D842-4A13-BB2A-3766B882E44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10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41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410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" name="Прямоугольник 12"/>
          <p:cNvSpPr>
            <a:spLocks noChangeArrowheads="1"/>
          </p:cNvSpPr>
          <p:nvPr/>
        </p:nvSpPr>
        <p:spPr bwMode="auto">
          <a:xfrm>
            <a:off x="971550" y="620713"/>
            <a:ext cx="7848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СИНТЕЗ 2-АМІНОАЛКІЛІМІДАЗОЛІВ НА ОСНОВІ ПОХІДНИХ ІМІДАЗОЛУ</a:t>
            </a:r>
            <a:endParaRPr lang="ru-RU" altLang="ru-RU" sz="2000" b="1" i="1" dirty="0">
              <a:solidFill>
                <a:srgbClr val="750B3D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3" name="Object 14"/>
          <p:cNvGraphicFramePr>
            <a:graphicFrameLocks noChangeAspect="1"/>
          </p:cNvGraphicFramePr>
          <p:nvPr/>
        </p:nvGraphicFramePr>
        <p:xfrm>
          <a:off x="889000" y="4076700"/>
          <a:ext cx="7681913" cy="2389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2" name="ISIS/Draw Sketch" r:id="rId4" imgW="8085890" imgH="2497749" progId="ISISServer">
                  <p:embed/>
                </p:oleObj>
              </mc:Choice>
              <mc:Fallback>
                <p:oleObj name="ISIS/Draw Sketch" r:id="rId4" imgW="8085890" imgH="2497749" progId="ISISServer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000" y="4076700"/>
                        <a:ext cx="7681913" cy="2389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1331913" y="1052736"/>
          <a:ext cx="6089650" cy="2554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3" name="ISIS/Draw Sketch" r:id="rId6" imgW="6255819" imgH="2899627" progId="ISISServer">
                  <p:embed/>
                </p:oleObj>
              </mc:Choice>
              <mc:Fallback>
                <p:oleObj name="ISIS/Draw Sketch" r:id="rId6" imgW="6255819" imgH="2899627" progId="ISISServer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1052736"/>
                        <a:ext cx="6089650" cy="2554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D8C0AE-46DF-46DB-B2E6-09F5AB998BC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1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51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51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513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5138" name="Прямоугольник 12"/>
          <p:cNvSpPr>
            <a:spLocks noChangeArrowheads="1"/>
          </p:cNvSpPr>
          <p:nvPr/>
        </p:nvSpPr>
        <p:spPr bwMode="auto">
          <a:xfrm>
            <a:off x="0" y="26035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uk-UA" altLang="ru-RU" sz="2000" b="1" i="1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СИНТЕЗ 2-АМІНОАЛКІЛІМІДАЗОЛІВ НА ОСНОВІ АМІНОСПИРТІВ ТА АМІНОАЛЬДЕГІДІВ</a:t>
            </a:r>
            <a:endParaRPr lang="ru-RU" altLang="ru-RU" sz="2000" b="1" i="1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4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4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4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45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9"/>
          <p:cNvGraphicFramePr>
            <a:graphicFrameLocks noChangeAspect="1"/>
          </p:cNvGraphicFramePr>
          <p:nvPr/>
        </p:nvGraphicFramePr>
        <p:xfrm>
          <a:off x="611560" y="692696"/>
          <a:ext cx="7734300" cy="514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ISIS/Draw Sketch" r:id="rId4" imgW="7591320" imgH="5047920" progId="ISISServer">
                  <p:embed/>
                </p:oleObj>
              </mc:Choice>
              <mc:Fallback>
                <p:oleObj name="ISIS/Draw Sketch" r:id="rId4" imgW="7591320" imgH="5047920" progId="ISISServer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692696"/>
                        <a:ext cx="7734300" cy="5149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12A8D316-3658-4278-B253-CEE01B494C5F}" type="slidenum">
              <a:rPr lang="ru-RU" altLang="ru-RU" smtClean="0">
                <a:solidFill>
                  <a:srgbClr val="CD6250"/>
                </a:solidFill>
              </a:rPr>
              <a:pPr/>
              <a:t>8</a:t>
            </a:fld>
            <a:endParaRPr lang="ru-RU" altLang="ru-RU" smtClean="0">
              <a:solidFill>
                <a:srgbClr val="CD6250"/>
              </a:solidFill>
            </a:endParaRPr>
          </a:p>
        </p:txBody>
      </p:sp>
      <p:sp>
        <p:nvSpPr>
          <p:cNvPr id="615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2" name="Rectangle 3"/>
          <p:cNvSpPr>
            <a:spLocks noChangeArrowheads="1"/>
          </p:cNvSpPr>
          <p:nvPr/>
        </p:nvSpPr>
        <p:spPr bwMode="auto">
          <a:xfrm>
            <a:off x="323528" y="188640"/>
            <a:ext cx="85693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uk-UA" altLang="ru-RU" sz="16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СИНТЕЗ </a:t>
            </a:r>
            <a:r>
              <a:rPr lang="uk-UA" altLang="ru-RU" sz="1600" b="1" i="1" dirty="0">
                <a:solidFill>
                  <a:srgbClr val="750B3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2-(α,β,ω-АМІНОАЛКІЛ)ІМІДАЗОЛІВ НА </a:t>
            </a:r>
            <a:r>
              <a:rPr lang="uk-UA" altLang="ru-RU" sz="1600" b="1" i="1" dirty="0">
                <a:solidFill>
                  <a:srgbClr val="750B3D"/>
                </a:solidFill>
                <a:latin typeface="Times New Roman" pitchFamily="18" charset="0"/>
              </a:rPr>
              <a:t>ОСНОВІ </a:t>
            </a:r>
            <a:r>
              <a:rPr lang="uk-UA" altLang="ru-RU" sz="16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АМІНОКИСЛОТ</a:t>
            </a:r>
            <a:r>
              <a:rPr lang="uk-UA" altLang="ru-RU" sz="1600" b="1" i="1" dirty="0">
                <a:solidFill>
                  <a:srgbClr val="750B3D"/>
                </a:solidFill>
                <a:latin typeface="Times New Roman" pitchFamily="18" charset="0"/>
              </a:rPr>
              <a:t> </a:t>
            </a:r>
            <a:endParaRPr lang="uk-UA" altLang="ru-RU" sz="1600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6119336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just"/>
            <a:r>
              <a:rPr lang="en-US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Патент на винахід 106083 Україна, МПК С07D233/54 (2006.01)</a:t>
            </a:r>
            <a:r>
              <a:rPr lang="ru-RU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С07D233/64 (2006.01). Спосіб одержання заміщених 2-(α,β,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-аміноалкіл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імідазолів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 / Коваленко С. М., Журавель І. О., Борисов О. В., Завада О. О. – № </a:t>
            </a:r>
          </a:p>
          <a:p>
            <a:pPr marL="342900" indent="-342900" algn="just"/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	а 2012 02260;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заявл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. 27. 02. 2012;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опубл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. 25. 07. 2014, </a:t>
            </a:r>
            <a:r>
              <a:rPr lang="uk-UA" sz="1400" b="1" i="1" dirty="0" err="1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Бюл</a:t>
            </a:r>
            <a:r>
              <a:rPr lang="uk-UA" sz="1400" b="1" i="1" dirty="0" smtClean="0">
                <a:solidFill>
                  <a:srgbClr val="5A170C"/>
                </a:solidFill>
                <a:latin typeface="Times New Roman" pitchFamily="18" charset="0"/>
                <a:cs typeface="Times New Roman" pitchFamily="18" charset="0"/>
              </a:rPr>
              <a:t>. №14. – 8 с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3644900"/>
            <a:ext cx="36004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981075"/>
            <a:ext cx="37401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1"/>
          <p:cNvPicPr>
            <a:picLocks noChangeAspect="1" noChangeArrowheads="1"/>
          </p:cNvPicPr>
          <p:nvPr/>
        </p:nvPicPr>
        <p:blipFill>
          <a:blip r:embed="rId5" cstate="print"/>
          <a:srcRect t="11423"/>
          <a:stretch>
            <a:fillRect/>
          </a:stretch>
        </p:blipFill>
        <p:spPr bwMode="auto">
          <a:xfrm>
            <a:off x="250825" y="1052513"/>
            <a:ext cx="37353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567441-CCBF-4079-8564-C389CADFE96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2458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458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458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45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458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9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9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9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94" name="Прямоугольник 16"/>
          <p:cNvSpPr>
            <a:spLocks noChangeArrowheads="1"/>
          </p:cNvSpPr>
          <p:nvPr/>
        </p:nvSpPr>
        <p:spPr bwMode="auto">
          <a:xfrm>
            <a:off x="250825" y="3284538"/>
            <a:ext cx="374491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1200" baseline="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 ЯМР-спектр </a:t>
            </a:r>
            <a:r>
              <a:rPr lang="uk-UA" sz="1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-(ω-карбоксибутил)фталіміду </a:t>
            </a:r>
            <a:endParaRPr lang="ru-RU" sz="12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95" name="Прямоугольник 16"/>
          <p:cNvSpPr>
            <a:spLocks noChangeArrowheads="1"/>
          </p:cNvSpPr>
          <p:nvPr/>
        </p:nvSpPr>
        <p:spPr bwMode="auto">
          <a:xfrm>
            <a:off x="4787900" y="3284538"/>
            <a:ext cx="51847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1200" baseline="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 ЯМР-спектр </a:t>
            </a:r>
            <a:r>
              <a:rPr lang="uk-UA" sz="1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-(β-диметоксиетилкарбоксамідоетил)фталіміду</a:t>
            </a:r>
            <a:r>
              <a:rPr lang="uk-UA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2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96" name="Прямоугольник 17"/>
          <p:cNvSpPr>
            <a:spLocks noChangeArrowheads="1"/>
          </p:cNvSpPr>
          <p:nvPr/>
        </p:nvSpPr>
        <p:spPr bwMode="auto">
          <a:xfrm>
            <a:off x="2555875" y="6165850"/>
            <a:ext cx="42846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200" baseline="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 ЯМР-спектр </a:t>
            </a:r>
            <a:r>
              <a:rPr lang="uk-UA" sz="1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uk-UA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-(β-(2-імідазоліл)етил)фталіміду </a:t>
            </a:r>
            <a:endParaRPr lang="ru-RU" sz="12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97" name="Rectangle 17"/>
          <p:cNvSpPr>
            <a:spLocks noChangeArrowheads="1"/>
          </p:cNvSpPr>
          <p:nvPr/>
        </p:nvSpPr>
        <p:spPr bwMode="auto">
          <a:xfrm>
            <a:off x="395288" y="404813"/>
            <a:ext cx="8532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uk-UA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СПЕКТРАЛЬНІ ХАРАКТЕРИСТИКИ</a:t>
            </a:r>
            <a:r>
              <a:rPr lang="ru-RU" altLang="ru-RU" sz="2000" b="1" i="1" dirty="0">
                <a:solidFill>
                  <a:srgbClr val="750B3D"/>
                </a:solidFill>
                <a:latin typeface="Times New Roman" pitchFamily="18" charset="0"/>
                <a:cs typeface="Times New Roman" pitchFamily="18" charset="0"/>
              </a:rPr>
              <a:t> СИНТЕЗОВАНИХ СПОЛУК</a:t>
            </a:r>
            <a:endParaRPr lang="uk-UA" altLang="ru-RU" sz="2000" b="1" i="1" dirty="0">
              <a:solidFill>
                <a:srgbClr val="750B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98" name="Rectangle 19"/>
          <p:cNvSpPr>
            <a:spLocks noChangeArrowheads="1"/>
          </p:cNvSpPr>
          <p:nvPr/>
        </p:nvSpPr>
        <p:spPr bwMode="auto">
          <a:xfrm>
            <a:off x="250825" y="1125538"/>
            <a:ext cx="154781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1.35 (</a:t>
            </a:r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4</a:t>
            </a:r>
            <a:r>
              <a:rPr lang="ru-RU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2CH</a:t>
            </a:r>
            <a:r>
              <a:rPr lang="pt-BR" sz="10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</a:p>
          <a:p>
            <a:pPr eaLnBrk="0" hangingPunct="0"/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2.21 (</a:t>
            </a:r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2H, C</a:t>
            </a:r>
            <a:r>
              <a:rPr lang="pt-BR" sz="1000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pt-BR" sz="10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СООН</a:t>
            </a:r>
            <a:r>
              <a:rPr lang="uk-UA" sz="10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 (</a:t>
            </a:r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2H, CH</a:t>
            </a:r>
            <a:r>
              <a:rPr lang="pt-BR" sz="10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</a:p>
          <a:p>
            <a:pPr eaLnBrk="0" hangingPunct="0"/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7.81 (</a:t>
            </a:r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4H, Ar-H), </a:t>
            </a:r>
            <a:endParaRPr lang="ru-RU" sz="1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12.02 (</a:t>
            </a:r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1H, COOH</a:t>
            </a:r>
            <a:r>
              <a:rPr lang="pt-BR" sz="1200"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lang="pt-BR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99" name="Прямоугольник 21"/>
          <p:cNvSpPr>
            <a:spLocks noChangeArrowheads="1"/>
          </p:cNvSpPr>
          <p:nvPr/>
        </p:nvSpPr>
        <p:spPr bwMode="auto">
          <a:xfrm>
            <a:off x="4932363" y="1125538"/>
            <a:ext cx="12954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2.51 (м, 2H, CH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09 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(т, 2H, CH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(с,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H, 2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OCH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3.72 (т, 2H, CH</a:t>
            </a:r>
            <a:r>
              <a:rPr lang="uk-UA" sz="1000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4.25 (т, H, CH),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7.85 (с, 4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endParaRPr 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8.00 (т, 1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t-BR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NH</a:t>
            </a:r>
            <a:r>
              <a:rPr lang="uk-UA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</p:txBody>
      </p:sp>
      <p:sp>
        <p:nvSpPr>
          <p:cNvPr id="24600" name="Прямоугольник 24"/>
          <p:cNvSpPr>
            <a:spLocks noChangeArrowheads="1"/>
          </p:cNvSpPr>
          <p:nvPr/>
        </p:nvSpPr>
        <p:spPr bwMode="auto">
          <a:xfrm>
            <a:off x="2771775" y="3716338"/>
            <a:ext cx="14224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2.91 (т, 2H, CH</a:t>
            </a:r>
            <a:r>
              <a:rPr lang="uk-UA" sz="10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endParaRPr lang="ru-RU" sz="1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3.83 (т, 2H, CH</a:t>
            </a:r>
            <a:r>
              <a:rPr lang="uk-UA" sz="10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endParaRPr lang="ru-RU" sz="1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6.81 (с, 2H, </a:t>
            </a:r>
            <a:r>
              <a:rPr lang="pt-BR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CH=</a:t>
            </a:r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CH), </a:t>
            </a:r>
            <a:endParaRPr lang="ru-RU" sz="1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7.82 (с, 4H, Ar-H), </a:t>
            </a:r>
            <a:endParaRPr lang="ru-RU" sz="1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1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11.81 (уш.с, 1H, NH)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56994</TotalTime>
  <Words>2330</Words>
  <Application>Microsoft Office PowerPoint</Application>
  <PresentationFormat>Экран (4:3)</PresentationFormat>
  <Paragraphs>398</Paragraphs>
  <Slides>29</Slides>
  <Notes>11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29</vt:i4>
      </vt:variant>
    </vt:vector>
  </HeadingPairs>
  <TitlesOfParts>
    <vt:vector size="42" baseType="lpstr">
      <vt:lpstr>Arial</vt:lpstr>
      <vt:lpstr>Calibri</vt:lpstr>
      <vt:lpstr>Constantia</vt:lpstr>
      <vt:lpstr>Franklin Gothic Medium</vt:lpstr>
      <vt:lpstr>Monotype Corsiva</vt:lpstr>
      <vt:lpstr>Symbol</vt:lpstr>
      <vt:lpstr>Times New Roman</vt:lpstr>
      <vt:lpstr>Wingdings</vt:lpstr>
      <vt:lpstr>Wingdings 2</vt:lpstr>
      <vt:lpstr>Тема Office</vt:lpstr>
      <vt:lpstr>ISIS/Draw Sketch</vt:lpstr>
      <vt:lpstr>Документ</vt:lpstr>
      <vt:lpstr>Формула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СИНТЕЗ О-ІЗОТІОЦІОНАТОЕСТЕРІВ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Асус</cp:lastModifiedBy>
  <cp:revision>1809</cp:revision>
  <cp:lastPrinted>2017-04-24T06:39:20Z</cp:lastPrinted>
  <dcterms:created xsi:type="dcterms:W3CDTF">2012-03-30T15:49:47Z</dcterms:created>
  <dcterms:modified xsi:type="dcterms:W3CDTF">2017-04-25T09:08:22Z</dcterms:modified>
</cp:coreProperties>
</file>