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 id="2147483687" r:id="rId2"/>
  </p:sldMasterIdLst>
  <p:sldIdLst>
    <p:sldId id="272" r:id="rId3"/>
    <p:sldId id="273" r:id="rId4"/>
    <p:sldId id="274" r:id="rId5"/>
    <p:sldId id="275" r:id="rId6"/>
    <p:sldId id="276" r:id="rId7"/>
    <p:sldId id="277" r:id="rId8"/>
    <p:sldId id="278" r:id="rId9"/>
    <p:sldId id="279" r:id="rId10"/>
    <p:sldId id="280" r:id="rId11"/>
    <p:sldId id="281" r:id="rId12"/>
    <p:sldId id="282" r:id="rId13"/>
    <p:sldId id="283" r:id="rId14"/>
    <p:sldId id="284" r:id="rId15"/>
    <p:sldId id="285" r:id="rId16"/>
    <p:sldId id="286" r:id="rId17"/>
    <p:sldId id="287" r:id="rId18"/>
    <p:sldId id="290" r:id="rId19"/>
    <p:sldId id="288" r:id="rId20"/>
    <p:sldId id="291" r:id="rId21"/>
    <p:sldId id="292" r:id="rId22"/>
    <p:sldId id="289" r:id="rId23"/>
    <p:sldId id="293" r:id="rId24"/>
    <p:sldId id="294" r:id="rId25"/>
    <p:sldId id="295" r:id="rId26"/>
    <p:sldId id="296" r:id="rId27"/>
    <p:sldId id="297" r:id="rId28"/>
    <p:sldId id="298" r:id="rId29"/>
    <p:sldId id="299" r:id="rId30"/>
    <p:sldId id="300" r:id="rId3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22" y="-1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uk-UA" altLang="uk-UA"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grpSp>
      </p:grpSp>
      <p:sp>
        <p:nvSpPr>
          <p:cNvPr id="1537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ru-RU" noProof="0" smtClean="0"/>
              <a:t>Образец заголовка</a:t>
            </a:r>
            <a:endParaRPr lang="ru-RU" noProof="0" smtClean="0"/>
          </a:p>
        </p:txBody>
      </p:sp>
      <p:sp>
        <p:nvSpPr>
          <p:cNvPr id="1538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ru-RU" noProof="0" smtClean="0"/>
              <a:t>Образец подзаголовка</a:t>
            </a:r>
            <a:endParaRPr lang="ru-RU" noProof="0" smtClean="0"/>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ru-RU"/>
          </a:p>
        </p:txBody>
      </p:sp>
      <p:sp>
        <p:nvSpPr>
          <p:cNvPr id="19" name="Rectangle 17"/>
          <p:cNvSpPr>
            <a:spLocks noGrp="1" noChangeArrowheads="1"/>
          </p:cNvSpPr>
          <p:nvPr>
            <p:ph type="ftr" sz="quarter" idx="11"/>
          </p:nvPr>
        </p:nvSpPr>
        <p:spPr/>
        <p:txBody>
          <a:bodyPr/>
          <a:lstStyle>
            <a:lvl1pPr>
              <a:defRPr/>
            </a:lvl1pPr>
          </a:lstStyle>
          <a:p>
            <a:pPr>
              <a:defRPr/>
            </a:pPr>
            <a:endParaRPr lang="ru-RU"/>
          </a:p>
        </p:txBody>
      </p:sp>
      <p:sp>
        <p:nvSpPr>
          <p:cNvPr id="20" name="Rectangle 18"/>
          <p:cNvSpPr>
            <a:spLocks noGrp="1" noChangeArrowheads="1"/>
          </p:cNvSpPr>
          <p:nvPr>
            <p:ph type="sldNum" sz="quarter" idx="12"/>
          </p:nvPr>
        </p:nvSpPr>
        <p:spPr/>
        <p:txBody>
          <a:bodyPr/>
          <a:lstStyle>
            <a:lvl1pPr>
              <a:defRPr/>
            </a:lvl1pPr>
          </a:lstStyle>
          <a:p>
            <a:pPr>
              <a:defRPr/>
            </a:pPr>
            <a:fld id="{F4D6FC9B-5845-4221-911C-741FC55AB5D5}" type="slidenum">
              <a:rPr lang="ru-RU" smtClean="0"/>
              <a:pPr>
                <a:defRPr/>
              </a:pPr>
              <a:t>‹#›</a:t>
            </a:fld>
            <a:endParaRPr lang="ru-RU"/>
          </a:p>
        </p:txBody>
      </p:sp>
    </p:spTree>
    <p:extLst>
      <p:ext uri="{BB962C8B-B14F-4D97-AF65-F5344CB8AC3E}">
        <p14:creationId xmlns:p14="http://schemas.microsoft.com/office/powerpoint/2010/main" val="779008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43B420C2-25AA-4918-9390-C538BC9A16BF}" type="slidenum">
              <a:rPr lang="ru-RU" smtClean="0"/>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422895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457200"/>
            <a:ext cx="2057400" cy="5410200"/>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457200"/>
            <a:ext cx="60198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F4564DA4-4672-4828-8A40-F9BB4F29836E}" type="slidenum">
              <a:rPr lang="ru-RU" smtClean="0"/>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3411262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8A94F93-7124-4B3C-B231-26D24BA3F8BE}" type="slidenum">
              <a:rPr lang="ru-RU"/>
              <a:pPr>
                <a:defRPr/>
              </a:pPr>
              <a:t>‹#›</a:t>
            </a:fld>
            <a:endParaRPr lang="ru-RU"/>
          </a:p>
        </p:txBody>
      </p:sp>
    </p:spTree>
    <p:extLst>
      <p:ext uri="{BB962C8B-B14F-4D97-AF65-F5344CB8AC3E}">
        <p14:creationId xmlns:p14="http://schemas.microsoft.com/office/powerpoint/2010/main" val="6581583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1731968-29FD-4E79-AEBA-1D62483AB2B1}" type="slidenum">
              <a:rPr lang="ru-RU"/>
              <a:pPr>
                <a:defRPr/>
              </a:pPr>
              <a:t>‹#›</a:t>
            </a:fld>
            <a:endParaRPr lang="ru-RU"/>
          </a:p>
        </p:txBody>
      </p:sp>
    </p:spTree>
    <p:extLst>
      <p:ext uri="{BB962C8B-B14F-4D97-AF65-F5344CB8AC3E}">
        <p14:creationId xmlns:p14="http://schemas.microsoft.com/office/powerpoint/2010/main" val="12247992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4094B99-3416-4DF9-88CC-91A5F8298545}" type="slidenum">
              <a:rPr lang="ru-RU"/>
              <a:pPr>
                <a:defRPr/>
              </a:pPr>
              <a:t>‹#›</a:t>
            </a:fld>
            <a:endParaRPr lang="ru-RU"/>
          </a:p>
        </p:txBody>
      </p:sp>
    </p:spTree>
    <p:extLst>
      <p:ext uri="{BB962C8B-B14F-4D97-AF65-F5344CB8AC3E}">
        <p14:creationId xmlns:p14="http://schemas.microsoft.com/office/powerpoint/2010/main" val="42800991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1A28FBD-70A5-4601-9C42-4EB18A8B5E47}" type="slidenum">
              <a:rPr lang="ru-RU"/>
              <a:pPr>
                <a:defRPr/>
              </a:pPr>
              <a:t>‹#›</a:t>
            </a:fld>
            <a:endParaRPr lang="ru-RU"/>
          </a:p>
        </p:txBody>
      </p:sp>
    </p:spTree>
    <p:extLst>
      <p:ext uri="{BB962C8B-B14F-4D97-AF65-F5344CB8AC3E}">
        <p14:creationId xmlns:p14="http://schemas.microsoft.com/office/powerpoint/2010/main" val="2617445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B148AE4D-6AA3-494B-A2CF-A0F793DB6E91}" type="slidenum">
              <a:rPr lang="ru-RU"/>
              <a:pPr>
                <a:defRPr/>
              </a:pPr>
              <a:t>‹#›</a:t>
            </a:fld>
            <a:endParaRPr lang="ru-RU"/>
          </a:p>
        </p:txBody>
      </p:sp>
    </p:spTree>
    <p:extLst>
      <p:ext uri="{BB962C8B-B14F-4D97-AF65-F5344CB8AC3E}">
        <p14:creationId xmlns:p14="http://schemas.microsoft.com/office/powerpoint/2010/main" val="3930306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8212230B-3F08-4125-BABD-620561B0486A}" type="slidenum">
              <a:rPr lang="ru-RU"/>
              <a:pPr>
                <a:defRPr/>
              </a:pPr>
              <a:t>‹#›</a:t>
            </a:fld>
            <a:endParaRPr lang="ru-RU"/>
          </a:p>
        </p:txBody>
      </p:sp>
    </p:spTree>
    <p:extLst>
      <p:ext uri="{BB962C8B-B14F-4D97-AF65-F5344CB8AC3E}">
        <p14:creationId xmlns:p14="http://schemas.microsoft.com/office/powerpoint/2010/main" val="213780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BF35D840-B46C-437F-B7CE-A78BBC5457E6}" type="slidenum">
              <a:rPr lang="ru-RU"/>
              <a:pPr>
                <a:defRPr/>
              </a:pPr>
              <a:t>‹#›</a:t>
            </a:fld>
            <a:endParaRPr lang="ru-RU"/>
          </a:p>
        </p:txBody>
      </p:sp>
    </p:spTree>
    <p:extLst>
      <p:ext uri="{BB962C8B-B14F-4D97-AF65-F5344CB8AC3E}">
        <p14:creationId xmlns:p14="http://schemas.microsoft.com/office/powerpoint/2010/main" val="14995760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1C7D75A-2747-4B7F-899F-A992773BCBF9}" type="slidenum">
              <a:rPr lang="ru-RU"/>
              <a:pPr>
                <a:defRPr/>
              </a:pPr>
              <a:t>‹#›</a:t>
            </a:fld>
            <a:endParaRPr lang="ru-RU"/>
          </a:p>
        </p:txBody>
      </p:sp>
    </p:spTree>
    <p:extLst>
      <p:ext uri="{BB962C8B-B14F-4D97-AF65-F5344CB8AC3E}">
        <p14:creationId xmlns:p14="http://schemas.microsoft.com/office/powerpoint/2010/main" val="538745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98DF6A2C-FE97-41BE-8381-8FEF9D594D4D}" type="slidenum">
              <a:rPr lang="ru-RU" smtClean="0"/>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8706972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uk-UA"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C739158-B876-458D-9ADB-E97570FB982F}" type="slidenum">
              <a:rPr lang="ru-RU"/>
              <a:pPr>
                <a:defRPr/>
              </a:pPr>
              <a:t>‹#›</a:t>
            </a:fld>
            <a:endParaRPr lang="ru-RU"/>
          </a:p>
        </p:txBody>
      </p:sp>
    </p:spTree>
    <p:extLst>
      <p:ext uri="{BB962C8B-B14F-4D97-AF65-F5344CB8AC3E}">
        <p14:creationId xmlns:p14="http://schemas.microsoft.com/office/powerpoint/2010/main" val="15085683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433B665-CD57-492D-9307-3CE515CA88BF}" type="slidenum">
              <a:rPr lang="ru-RU"/>
              <a:pPr>
                <a:defRPr/>
              </a:pPr>
              <a:t>‹#›</a:t>
            </a:fld>
            <a:endParaRPr lang="ru-RU"/>
          </a:p>
        </p:txBody>
      </p:sp>
    </p:spTree>
    <p:extLst>
      <p:ext uri="{BB962C8B-B14F-4D97-AF65-F5344CB8AC3E}">
        <p14:creationId xmlns:p14="http://schemas.microsoft.com/office/powerpoint/2010/main" val="36101066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363E46C-9FCA-48BD-9FA5-7465899E2BC7}" type="slidenum">
              <a:rPr lang="ru-RU"/>
              <a:pPr>
                <a:defRPr/>
              </a:pPr>
              <a:t>‹#›</a:t>
            </a:fld>
            <a:endParaRPr lang="ru-RU"/>
          </a:p>
        </p:txBody>
      </p:sp>
    </p:spTree>
    <p:extLst>
      <p:ext uri="{BB962C8B-B14F-4D97-AF65-F5344CB8AC3E}">
        <p14:creationId xmlns:p14="http://schemas.microsoft.com/office/powerpoint/2010/main" val="4117650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1DB3C82B-DCA2-4AAB-9AA7-E208565C6417}" type="slidenum">
              <a:rPr lang="ru-RU" smtClean="0"/>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2921625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546D2762-1414-4C8F-8D9B-31E08B94E1D0}" type="slidenum">
              <a:rPr lang="ru-RU" smtClean="0"/>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346157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2"/>
          <p:cNvSpPr>
            <a:spLocks noGrp="1" noChangeArrowheads="1"/>
          </p:cNvSpPr>
          <p:nvPr>
            <p:ph type="ftr" sz="quarter" idx="10"/>
          </p:nvPr>
        </p:nvSpPr>
        <p:spPr>
          <a:ln/>
        </p:spPr>
        <p:txBody>
          <a:bodyPr/>
          <a:lstStyle>
            <a:lvl1pPr>
              <a:defRPr/>
            </a:lvl1pPr>
          </a:lstStyle>
          <a:p>
            <a:pPr>
              <a:defRPr/>
            </a:pPr>
            <a:endParaRPr lang="ru-RU"/>
          </a:p>
        </p:txBody>
      </p:sp>
      <p:sp>
        <p:nvSpPr>
          <p:cNvPr id="8" name="Rectangle 3"/>
          <p:cNvSpPr>
            <a:spLocks noGrp="1" noChangeArrowheads="1"/>
          </p:cNvSpPr>
          <p:nvPr>
            <p:ph type="sldNum" sz="quarter" idx="11"/>
          </p:nvPr>
        </p:nvSpPr>
        <p:spPr>
          <a:ln/>
        </p:spPr>
        <p:txBody>
          <a:bodyPr/>
          <a:lstStyle>
            <a:lvl1pPr>
              <a:defRPr/>
            </a:lvl1pPr>
          </a:lstStyle>
          <a:p>
            <a:pPr>
              <a:defRPr/>
            </a:pPr>
            <a:fld id="{CD048CC4-4543-4011-BC08-388792AA247C}" type="slidenum">
              <a:rPr lang="ru-RU" smtClean="0"/>
              <a:pPr>
                <a:defRPr/>
              </a:pPr>
              <a:t>‹#›</a:t>
            </a:fld>
            <a:endParaRPr lang="ru-RU"/>
          </a:p>
        </p:txBody>
      </p:sp>
      <p:sp>
        <p:nvSpPr>
          <p:cNvPr id="9"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4293907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2"/>
          <p:cNvSpPr>
            <a:spLocks noGrp="1" noChangeArrowheads="1"/>
          </p:cNvSpPr>
          <p:nvPr>
            <p:ph type="ftr" sz="quarter" idx="10"/>
          </p:nvPr>
        </p:nvSpPr>
        <p:spPr>
          <a:ln/>
        </p:spPr>
        <p:txBody>
          <a:bodyPr/>
          <a:lstStyle>
            <a:lvl1pPr>
              <a:defRPr/>
            </a:lvl1pPr>
          </a:lstStyle>
          <a:p>
            <a:pPr>
              <a:defRPr/>
            </a:pPr>
            <a:endParaRPr lang="ru-RU"/>
          </a:p>
        </p:txBody>
      </p:sp>
      <p:sp>
        <p:nvSpPr>
          <p:cNvPr id="4" name="Rectangle 3"/>
          <p:cNvSpPr>
            <a:spLocks noGrp="1" noChangeArrowheads="1"/>
          </p:cNvSpPr>
          <p:nvPr>
            <p:ph type="sldNum" sz="quarter" idx="11"/>
          </p:nvPr>
        </p:nvSpPr>
        <p:spPr>
          <a:ln/>
        </p:spPr>
        <p:txBody>
          <a:bodyPr/>
          <a:lstStyle>
            <a:lvl1pPr>
              <a:defRPr/>
            </a:lvl1pPr>
          </a:lstStyle>
          <a:p>
            <a:pPr>
              <a:defRPr/>
            </a:pPr>
            <a:fld id="{0448AC77-21F0-477F-9A93-D539D60D8746}" type="slidenum">
              <a:rPr lang="ru-RU" smtClean="0"/>
              <a:pPr>
                <a:defRPr/>
              </a:pPr>
              <a:t>‹#›</a:t>
            </a:fld>
            <a:endParaRPr lang="ru-RU"/>
          </a:p>
        </p:txBody>
      </p:sp>
      <p:sp>
        <p:nvSpPr>
          <p:cNvPr id="5"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657280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ru-RU"/>
          </a:p>
        </p:txBody>
      </p:sp>
      <p:sp>
        <p:nvSpPr>
          <p:cNvPr id="3" name="Rectangle 3"/>
          <p:cNvSpPr>
            <a:spLocks noGrp="1" noChangeArrowheads="1"/>
          </p:cNvSpPr>
          <p:nvPr>
            <p:ph type="sldNum" sz="quarter" idx="11"/>
          </p:nvPr>
        </p:nvSpPr>
        <p:spPr>
          <a:ln/>
        </p:spPr>
        <p:txBody>
          <a:bodyPr/>
          <a:lstStyle>
            <a:lvl1pPr>
              <a:defRPr/>
            </a:lvl1pPr>
          </a:lstStyle>
          <a:p>
            <a:pPr>
              <a:defRPr/>
            </a:pPr>
            <a:fld id="{3C36AF9E-F6B4-46D2-B1A8-FBB8893AD059}" type="slidenum">
              <a:rPr lang="ru-RU" smtClean="0"/>
              <a:pPr>
                <a:defRPr/>
              </a:pPr>
              <a:t>‹#›</a:t>
            </a:fld>
            <a:endParaRPr lang="ru-RU"/>
          </a:p>
        </p:txBody>
      </p:sp>
      <p:sp>
        <p:nvSpPr>
          <p:cNvPr id="4"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507841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0145BD72-E717-4383-B05E-41310033C434}" type="slidenum">
              <a:rPr lang="ru-RU" smtClean="0"/>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093095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uk-UA"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6A4E266C-3DC8-44BE-8A69-03E530E6D10D}" type="slidenum">
              <a:rPr lang="ru-RU" smtClean="0"/>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09614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vl1pPr>
          </a:lstStyle>
          <a:p>
            <a:pPr>
              <a:defRPr/>
            </a:pPr>
            <a:endParaRPr lang="ru-RU"/>
          </a:p>
        </p:txBody>
      </p:sp>
      <p:sp>
        <p:nvSpPr>
          <p:cNvPr id="14339"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A1F9F7BA-E970-46C5-8C7A-B86A4F7E226E}" type="slidenum">
              <a:rPr lang="ru-RU" smtClean="0"/>
              <a:pPr>
                <a:defRPr/>
              </a:pPr>
              <a:t>‹#›</a:t>
            </a:fld>
            <a:endParaRPr lang="ru-RU"/>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uk-UA" altLang="uk-UA"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uk-UA" smtClean="0"/>
              <a:t>Образец заголовка</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uk-UA" smtClean="0"/>
              <a:t>Образец текста</a:t>
            </a:r>
          </a:p>
          <a:p>
            <a:pPr lvl="1"/>
            <a:r>
              <a:rPr lang="ru-RU" altLang="uk-UA" smtClean="0"/>
              <a:t>Второй уровень</a:t>
            </a:r>
          </a:p>
          <a:p>
            <a:pPr lvl="2"/>
            <a:r>
              <a:rPr lang="ru-RU" altLang="uk-UA" smtClean="0"/>
              <a:t>Третий уровень</a:t>
            </a:r>
          </a:p>
          <a:p>
            <a:pPr lvl="3"/>
            <a:r>
              <a:rPr lang="ru-RU" altLang="uk-UA" smtClean="0"/>
              <a:t>Четвертый уровень</a:t>
            </a:r>
          </a:p>
          <a:p>
            <a:pPr lvl="4"/>
            <a:r>
              <a:rPr lang="ru-RU" altLang="uk-UA" smtClean="0"/>
              <a:t>Пятый уровень</a:t>
            </a:r>
          </a:p>
        </p:txBody>
      </p:sp>
      <p:sp>
        <p:nvSpPr>
          <p:cNvPr id="14352"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Arial" charset="0"/>
        </a:defRPr>
      </a:lvl2pPr>
      <a:lvl3pPr algn="l" rtl="0" eaLnBrk="1" fontAlgn="base" hangingPunct="1">
        <a:spcBef>
          <a:spcPct val="0"/>
        </a:spcBef>
        <a:spcAft>
          <a:spcPct val="0"/>
        </a:spcAft>
        <a:defRPr sz="4400">
          <a:solidFill>
            <a:schemeClr val="tx1"/>
          </a:solidFill>
          <a:latin typeface="Arial" charset="0"/>
        </a:defRPr>
      </a:lvl3pPr>
      <a:lvl4pPr algn="l" rtl="0" eaLnBrk="1" fontAlgn="base" hangingPunct="1">
        <a:spcBef>
          <a:spcPct val="0"/>
        </a:spcBef>
        <a:spcAft>
          <a:spcPct val="0"/>
        </a:spcAft>
        <a:defRPr sz="4400">
          <a:solidFill>
            <a:schemeClr val="tx1"/>
          </a:solidFill>
          <a:latin typeface="Arial" charset="0"/>
        </a:defRPr>
      </a:lvl4pPr>
      <a:lvl5pPr algn="l" rtl="0" eaLnBrk="1" fontAlgn="base" hangingPunct="1">
        <a:spcBef>
          <a:spcPct val="0"/>
        </a:spcBef>
        <a:spcAft>
          <a:spcPct val="0"/>
        </a:spcAft>
        <a:defRPr sz="4400">
          <a:solidFill>
            <a:schemeClr val="tx1"/>
          </a:solidFill>
          <a:latin typeface="Arial" charset="0"/>
        </a:defRPr>
      </a:lvl5pPr>
      <a:lvl6pPr marL="457200" algn="l" rtl="0" eaLnBrk="1" fontAlgn="base" hangingPunct="1">
        <a:spcBef>
          <a:spcPct val="0"/>
        </a:spcBef>
        <a:spcAft>
          <a:spcPct val="0"/>
        </a:spcAft>
        <a:defRPr sz="4400">
          <a:solidFill>
            <a:schemeClr val="tx1"/>
          </a:solidFill>
          <a:latin typeface="Arial" charset="0"/>
        </a:defRPr>
      </a:lvl6pPr>
      <a:lvl7pPr marL="914400" algn="l" rtl="0" eaLnBrk="1" fontAlgn="base" hangingPunct="1">
        <a:spcBef>
          <a:spcPct val="0"/>
        </a:spcBef>
        <a:spcAft>
          <a:spcPct val="0"/>
        </a:spcAft>
        <a:defRPr sz="4400">
          <a:solidFill>
            <a:schemeClr val="tx1"/>
          </a:solidFill>
          <a:latin typeface="Arial" charset="0"/>
        </a:defRPr>
      </a:lvl7pPr>
      <a:lvl8pPr marL="1371600" algn="l" rtl="0" eaLnBrk="1" fontAlgn="base" hangingPunct="1">
        <a:spcBef>
          <a:spcPct val="0"/>
        </a:spcBef>
        <a:spcAft>
          <a:spcPct val="0"/>
        </a:spcAft>
        <a:defRPr sz="4400">
          <a:solidFill>
            <a:schemeClr val="tx1"/>
          </a:solidFill>
          <a:latin typeface="Arial" charset="0"/>
        </a:defRPr>
      </a:lvl8pPr>
      <a:lvl9pPr marL="1828800" algn="l" rtl="0" eaLnBrk="1" fontAlgn="base" hangingPunct="1">
        <a:spcBef>
          <a:spcPct val="0"/>
        </a:spcBef>
        <a:spcAft>
          <a:spcPct val="0"/>
        </a:spcAft>
        <a:defRPr sz="4400">
          <a:solidFill>
            <a:schemeClr val="tx1"/>
          </a:solidFill>
          <a:latin typeface="Arial" charset="0"/>
        </a:defRPr>
      </a:lvl9pPr>
    </p:titleStyle>
    <p:bodyStyle>
      <a:lvl1pPr marL="342900" indent="-342900" algn="l" rtl="0" eaLnBrk="1" fontAlgn="base" hangingPunct="1">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uk-UA" smtClean="0"/>
              <a:t>Образец заголовка</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uk-UA" smtClean="0"/>
              <a:t>Образец текста</a:t>
            </a:r>
          </a:p>
          <a:p>
            <a:pPr lvl="1"/>
            <a:r>
              <a:rPr lang="ru-RU" altLang="uk-UA" smtClean="0"/>
              <a:t>Второй уровень</a:t>
            </a:r>
          </a:p>
          <a:p>
            <a:pPr lvl="2"/>
            <a:r>
              <a:rPr lang="ru-RU" altLang="uk-UA" smtClean="0"/>
              <a:t>Третий уровень</a:t>
            </a:r>
          </a:p>
          <a:p>
            <a:pPr lvl="3"/>
            <a:r>
              <a:rPr lang="ru-RU" altLang="uk-UA" smtClean="0"/>
              <a:t>Четвертый уровень</a:t>
            </a:r>
          </a:p>
          <a:p>
            <a:pPr lvl="4"/>
            <a:r>
              <a:rPr lang="ru-RU" altLang="uk-UA" smtClean="0"/>
              <a:t>Пятый уровень</a:t>
            </a:r>
          </a:p>
        </p:txBody>
      </p:sp>
      <p:sp>
        <p:nvSpPr>
          <p:cNvPr id="2560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2560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2560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771EBE18-EFE1-4B8B-B839-981F269813C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333375"/>
            <a:ext cx="8218487" cy="1841500"/>
          </a:xfrm>
        </p:spPr>
        <p:txBody>
          <a:bodyPr/>
          <a:lstStyle/>
          <a:p>
            <a:pPr eaLnBrk="1" hangingPunct="1">
              <a:defRPr/>
            </a:pPr>
            <a:r>
              <a:rPr lang="en-US" sz="4000" b="1" smtClean="0"/>
              <a:t>THEME 3. PHILOSOPHY OF A NEW AND NEWEST TIME </a:t>
            </a:r>
            <a:r>
              <a:rPr lang="en-US" sz="4000" smtClean="0"/>
              <a:t/>
            </a:r>
            <a:br>
              <a:rPr lang="en-US" sz="4000" smtClean="0"/>
            </a:br>
            <a:endParaRPr lang="ru-RU" sz="4000" smtClean="0"/>
          </a:p>
        </p:txBody>
      </p:sp>
      <p:sp>
        <p:nvSpPr>
          <p:cNvPr id="22531" name="Rectangle 3"/>
          <p:cNvSpPr>
            <a:spLocks noGrp="1" noChangeArrowheads="1"/>
          </p:cNvSpPr>
          <p:nvPr>
            <p:ph idx="1"/>
          </p:nvPr>
        </p:nvSpPr>
        <p:spPr>
          <a:xfrm>
            <a:off x="468313" y="2276475"/>
            <a:ext cx="8229600" cy="4114800"/>
          </a:xfrm>
        </p:spPr>
        <p:txBody>
          <a:bodyPr/>
          <a:lstStyle/>
          <a:p>
            <a:pPr marL="514350" indent="-514350" eaLnBrk="1" hangingPunct="1">
              <a:buFont typeface="+mj-lt"/>
              <a:buAutoNum type="arabicPeriod"/>
              <a:defRPr/>
            </a:pPr>
            <a:r>
              <a:rPr lang="en-US" dirty="0" smtClean="0"/>
              <a:t>The main features of the philosophy of the Modern Time.</a:t>
            </a:r>
            <a:endParaRPr lang="ru-RU" dirty="0" smtClean="0"/>
          </a:p>
          <a:p>
            <a:pPr marL="514350" indent="-514350" eaLnBrk="1" hangingPunct="1">
              <a:buFont typeface="+mj-lt"/>
              <a:buAutoNum type="arabicPeriod"/>
              <a:defRPr/>
            </a:pPr>
            <a:r>
              <a:rPr lang="en-US" dirty="0" smtClean="0"/>
              <a:t>Classical German Philosophy and Marxist Philosophy.</a:t>
            </a:r>
            <a:endParaRPr lang="ru-RU" dirty="0" smtClean="0"/>
          </a:p>
          <a:p>
            <a:pPr marL="514350" indent="-514350" eaLnBrk="1" hangingPunct="1">
              <a:buFont typeface="+mj-lt"/>
              <a:buAutoNum type="arabicPeriod"/>
              <a:defRPr/>
            </a:pPr>
            <a:r>
              <a:rPr lang="en-US" dirty="0" smtClean="0"/>
              <a:t>The most important Tendencies of the Contemporary Philosophy.</a:t>
            </a:r>
            <a:endParaRPr lang="ru-RU"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z="4000" b="1" smtClean="0"/>
              <a:t>Immanual Kant (1724-1804)</a:t>
            </a:r>
            <a:r>
              <a:rPr lang="en-US" sz="4000" smtClean="0"/>
              <a:t> </a:t>
            </a:r>
            <a:endParaRPr lang="ru-RU" sz="4000" smtClean="0"/>
          </a:p>
        </p:txBody>
      </p:sp>
      <p:sp>
        <p:nvSpPr>
          <p:cNvPr id="31747" name="Rectangle 3"/>
          <p:cNvSpPr>
            <a:spLocks noGrp="1" noChangeArrowheads="1"/>
          </p:cNvSpPr>
          <p:nvPr>
            <p:ph idx="1"/>
          </p:nvPr>
        </p:nvSpPr>
        <p:spPr/>
        <p:txBody>
          <a:bodyPr/>
          <a:lstStyle/>
          <a:p>
            <a:pPr eaLnBrk="1" hangingPunct="1">
              <a:defRPr/>
            </a:pPr>
            <a:r>
              <a:rPr lang="en-US" sz="2800" smtClean="0"/>
              <a:t>We do not study the world as it is in reality but only as it appears to us. </a:t>
            </a:r>
          </a:p>
          <a:p>
            <a:pPr eaLnBrk="1" hangingPunct="1">
              <a:defRPr/>
            </a:pPr>
            <a:r>
              <a:rPr lang="en-US" sz="2800" smtClean="0"/>
              <a:t>Kant’s </a:t>
            </a:r>
            <a:r>
              <a:rPr lang="en-US" sz="2800" b="1" i="1" u="sng" smtClean="0"/>
              <a:t>agnosticism </a:t>
            </a:r>
            <a:r>
              <a:rPr lang="en-US" sz="2800" smtClean="0"/>
              <a:t>consists in claiming that, only phenomena constituting the content of our experience are accessible to our knowledge. The impact of </a:t>
            </a:r>
            <a:r>
              <a:rPr lang="en-US" sz="2800" b="1" i="1" smtClean="0"/>
              <a:t>“things-in themselves”</a:t>
            </a:r>
            <a:r>
              <a:rPr lang="en-US" sz="2800" smtClean="0"/>
              <a:t> on our sense organs results in a chaos of sensations, which is brought to unity and order by the power of reason. </a:t>
            </a:r>
            <a:endParaRPr lang="ru-RU" sz="280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b="1" smtClean="0"/>
              <a:t>Apriorism</a:t>
            </a:r>
            <a:endParaRPr lang="ru-RU" smtClean="0"/>
          </a:p>
        </p:txBody>
      </p:sp>
      <p:sp>
        <p:nvSpPr>
          <p:cNvPr id="32771" name="Rectangle 3"/>
          <p:cNvSpPr>
            <a:spLocks noGrp="1" noChangeArrowheads="1"/>
          </p:cNvSpPr>
          <p:nvPr>
            <p:ph idx="1"/>
          </p:nvPr>
        </p:nvSpPr>
        <p:spPr/>
        <p:txBody>
          <a:bodyPr/>
          <a:lstStyle/>
          <a:p>
            <a:pPr eaLnBrk="1" hangingPunct="1">
              <a:defRPr/>
            </a:pPr>
            <a:r>
              <a:rPr lang="en-US" smtClean="0"/>
              <a:t>means that the subject of knowledge possesses certain forms of knowledge (</a:t>
            </a:r>
            <a:r>
              <a:rPr lang="en-US" b="1" smtClean="0"/>
              <a:t>time and space</a:t>
            </a:r>
            <a:r>
              <a:rPr lang="en-US" smtClean="0"/>
              <a:t> ) that evolved before him.</a:t>
            </a:r>
          </a:p>
          <a:p>
            <a:pPr eaLnBrk="1" hangingPunct="1">
              <a:buFont typeface="Wingdings" pitchFamily="2" charset="2"/>
              <a:buNone/>
              <a:defRPr/>
            </a:pPr>
            <a:endParaRPr lang="ru-RU"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11188" y="692150"/>
            <a:ext cx="8229600" cy="1384300"/>
          </a:xfrm>
        </p:spPr>
        <p:txBody>
          <a:bodyPr/>
          <a:lstStyle/>
          <a:p>
            <a:pPr eaLnBrk="1" hangingPunct="1">
              <a:defRPr/>
            </a:pPr>
            <a:r>
              <a:rPr lang="en-US" sz="3600" smtClean="0"/>
              <a:t>Endeavoring to reconcile </a:t>
            </a:r>
            <a:r>
              <a:rPr lang="en-US" sz="3600" b="1" smtClean="0"/>
              <a:t>science </a:t>
            </a:r>
            <a:r>
              <a:rPr lang="en-US" sz="3600" smtClean="0"/>
              <a:t>and </a:t>
            </a:r>
            <a:r>
              <a:rPr lang="en-US" sz="3600" b="1" smtClean="0"/>
              <a:t>religion,</a:t>
            </a:r>
            <a:r>
              <a:rPr lang="en-US" sz="3600" smtClean="0"/>
              <a:t> Kant said he had to limit the domain of knowledge to give room to faith.</a:t>
            </a:r>
            <a:endParaRPr lang="ru-RU" sz="3600" smtClean="0"/>
          </a:p>
        </p:txBody>
      </p:sp>
      <p:sp>
        <p:nvSpPr>
          <p:cNvPr id="33795" name="Rectangle 3"/>
          <p:cNvSpPr>
            <a:spLocks noGrp="1" noChangeArrowheads="1"/>
          </p:cNvSpPr>
          <p:nvPr>
            <p:ph idx="1"/>
          </p:nvPr>
        </p:nvSpPr>
        <p:spPr>
          <a:xfrm>
            <a:off x="468313" y="2636838"/>
            <a:ext cx="8229600" cy="3898900"/>
          </a:xfrm>
        </p:spPr>
        <p:txBody>
          <a:bodyPr/>
          <a:lstStyle/>
          <a:p>
            <a:pPr eaLnBrk="1" hangingPunct="1">
              <a:defRPr/>
            </a:pPr>
            <a:r>
              <a:rPr lang="ru-RU" b="1" smtClean="0"/>
              <a:t>human autonomy - </a:t>
            </a:r>
            <a:r>
              <a:rPr lang="ru-RU" smtClean="0"/>
              <a:t>the view that by the use of our own reason human beings can discover and live up to the basic principles of knowledge and act without outside assistance, above all without divine support or intervention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b="1" smtClean="0"/>
              <a:t>Hegel (1770-1831)</a:t>
            </a:r>
            <a:r>
              <a:rPr lang="en-US" smtClean="0"/>
              <a:t>. </a:t>
            </a:r>
            <a:endParaRPr lang="ru-RU" smtClean="0"/>
          </a:p>
        </p:txBody>
      </p:sp>
      <p:sp>
        <p:nvSpPr>
          <p:cNvPr id="34819" name="Rectangle 3"/>
          <p:cNvSpPr>
            <a:spLocks noGrp="1" noChangeArrowheads="1"/>
          </p:cNvSpPr>
          <p:nvPr>
            <p:ph idx="1"/>
          </p:nvPr>
        </p:nvSpPr>
        <p:spPr>
          <a:xfrm>
            <a:off x="323850" y="1700213"/>
            <a:ext cx="8640763" cy="4824412"/>
          </a:xfrm>
        </p:spPr>
        <p:txBody>
          <a:bodyPr/>
          <a:lstStyle/>
          <a:p>
            <a:pPr eaLnBrk="1" hangingPunct="1">
              <a:lnSpc>
                <a:spcPct val="90000"/>
              </a:lnSpc>
              <a:defRPr/>
            </a:pPr>
            <a:r>
              <a:rPr lang="en-US" sz="2400" smtClean="0"/>
              <a:t>asserted that categories are objective forms of reality understanding which is the world reason, </a:t>
            </a:r>
            <a:r>
              <a:rPr lang="en-US" sz="2400" b="1" smtClean="0"/>
              <a:t>absolute idea, </a:t>
            </a:r>
            <a:r>
              <a:rPr lang="en-US" sz="2400" smtClean="0"/>
              <a:t>or the world spirit. </a:t>
            </a:r>
          </a:p>
          <a:p>
            <a:pPr eaLnBrk="1" hangingPunct="1">
              <a:lnSpc>
                <a:spcPct val="90000"/>
              </a:lnSpc>
              <a:defRPr/>
            </a:pPr>
            <a:endParaRPr lang="en-US" sz="2400" smtClean="0"/>
          </a:p>
          <a:p>
            <a:pPr eaLnBrk="1" hangingPunct="1">
              <a:lnSpc>
                <a:spcPct val="90000"/>
              </a:lnSpc>
              <a:defRPr/>
            </a:pPr>
            <a:r>
              <a:rPr lang="en-US" sz="2400" smtClean="0"/>
              <a:t>Hegel’s method is directed towards the infinity of cognition. Since the objective basis is the absolute spirit, and the goal, the self-cognition of that spirit, cognition is finite and limited. In other words, passing through a system of cognitive stages, the system of cognition is crowned by the last stage, that of self-cognition, of which the realization is Hegel’s system of philosophy itself. The contradiction between Hegel’s method and system is a contradiction between finite and infinite. </a:t>
            </a:r>
            <a:endParaRPr lang="ru-RU" sz="24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ru-RU" sz="4000" b="1" smtClean="0"/>
              <a:t>Ludwig Feuerbach (1804-1872</a:t>
            </a:r>
            <a:r>
              <a:rPr lang="ru-RU" sz="4000" smtClean="0"/>
              <a:t> </a:t>
            </a:r>
          </a:p>
        </p:txBody>
      </p:sp>
      <p:sp>
        <p:nvSpPr>
          <p:cNvPr id="35843" name="Rectangle 3"/>
          <p:cNvSpPr>
            <a:spLocks noGrp="1" noChangeArrowheads="1"/>
          </p:cNvSpPr>
          <p:nvPr>
            <p:ph idx="1"/>
          </p:nvPr>
        </p:nvSpPr>
        <p:spPr/>
        <p:txBody>
          <a:bodyPr/>
          <a:lstStyle/>
          <a:p>
            <a:pPr eaLnBrk="1" hangingPunct="1">
              <a:defRPr/>
            </a:pPr>
            <a:r>
              <a:rPr lang="ru-RU" smtClean="0"/>
              <a:t>In </a:t>
            </a:r>
            <a:r>
              <a:rPr lang="ru-RU" i="1" smtClean="0"/>
              <a:t>Essence of Christianity</a:t>
            </a:r>
            <a:r>
              <a:rPr lang="ru-RU" smtClean="0"/>
              <a:t> (1841) he develops the idea that God does not exist in reality but as a human projection only, and that the Christian principles of love and solidarity should be applied directly to fellow humans rather than being regarded as an indirect reflection of God’s love.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sz="4000" b="1" smtClean="0"/>
              <a:t>Anthropologism:</a:t>
            </a:r>
            <a:r>
              <a:rPr lang="en-US" sz="4000" smtClean="0"/>
              <a:t/>
            </a:r>
            <a:br>
              <a:rPr lang="en-US" sz="4000" smtClean="0"/>
            </a:br>
            <a:endParaRPr lang="ru-RU" sz="4000" smtClean="0"/>
          </a:p>
        </p:txBody>
      </p:sp>
      <p:sp>
        <p:nvSpPr>
          <p:cNvPr id="36867" name="Rectangle 3"/>
          <p:cNvSpPr>
            <a:spLocks noGrp="1" noChangeArrowheads="1"/>
          </p:cNvSpPr>
          <p:nvPr>
            <p:ph idx="1"/>
          </p:nvPr>
        </p:nvSpPr>
        <p:spPr/>
        <p:txBody>
          <a:bodyPr/>
          <a:lstStyle/>
          <a:p>
            <a:pPr eaLnBrk="1" hangingPunct="1">
              <a:defRPr/>
            </a:pPr>
            <a:r>
              <a:rPr lang="en-US" smtClean="0"/>
              <a:t>The view of man as the higher product of nature, the tendency to consider man in indivisible unity with nature. Nature is the basis of spirit. </a:t>
            </a:r>
          </a:p>
          <a:p>
            <a:pPr eaLnBrk="1" hangingPunct="1">
              <a:defRPr/>
            </a:pPr>
            <a:r>
              <a:rPr lang="en-US" smtClean="0"/>
              <a:t>the “natural” side of man was exaggerated, and the social one, underestimated. </a:t>
            </a:r>
          </a:p>
          <a:p>
            <a:pPr eaLnBrk="1" hangingPunct="1">
              <a:defRPr/>
            </a:pPr>
            <a:endParaRPr lang="ru-RU"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sz="3200" smtClean="0"/>
              <a:t>The philosophy of </a:t>
            </a:r>
            <a:r>
              <a:rPr lang="en-US" sz="3200" b="1" smtClean="0"/>
              <a:t>Marxism</a:t>
            </a:r>
            <a:r>
              <a:rPr lang="en-US" sz="3200" smtClean="0"/>
              <a:t> was evolved by </a:t>
            </a:r>
            <a:r>
              <a:rPr lang="en-US" sz="3200" b="1" smtClean="0"/>
              <a:t>KARL MARX (1818-1883)</a:t>
            </a:r>
            <a:r>
              <a:rPr lang="en-US" sz="3200" smtClean="0"/>
              <a:t> and </a:t>
            </a:r>
            <a:r>
              <a:rPr lang="en-US" sz="3200" b="1" smtClean="0"/>
              <a:t>FREDERICK ENGELS (1820-1895).</a:t>
            </a:r>
            <a:r>
              <a:rPr lang="en-US" sz="4000" smtClean="0"/>
              <a:t> </a:t>
            </a:r>
            <a:endParaRPr lang="ru-RU" sz="4000" smtClean="0"/>
          </a:p>
        </p:txBody>
      </p:sp>
      <p:sp>
        <p:nvSpPr>
          <p:cNvPr id="37891" name="Rectangle 3"/>
          <p:cNvSpPr>
            <a:spLocks noGrp="1" noChangeArrowheads="1"/>
          </p:cNvSpPr>
          <p:nvPr>
            <p:ph idx="1"/>
          </p:nvPr>
        </p:nvSpPr>
        <p:spPr>
          <a:xfrm>
            <a:off x="179388" y="1844675"/>
            <a:ext cx="8785225" cy="4679950"/>
          </a:xfrm>
        </p:spPr>
        <p:txBody>
          <a:bodyPr/>
          <a:lstStyle/>
          <a:p>
            <a:pPr eaLnBrk="1" hangingPunct="1">
              <a:lnSpc>
                <a:spcPct val="90000"/>
              </a:lnSpc>
              <a:defRPr/>
            </a:pPr>
            <a:r>
              <a:rPr lang="en-US" sz="2800" smtClean="0"/>
              <a:t>came to the conclusion that the working class had a world-historic mission and that revolutionary transition from capitalism to socialism was inevitable. </a:t>
            </a:r>
          </a:p>
          <a:p>
            <a:pPr eaLnBrk="1" hangingPunct="1">
              <a:lnSpc>
                <a:spcPct val="90000"/>
              </a:lnSpc>
              <a:defRPr/>
            </a:pPr>
            <a:r>
              <a:rPr lang="en-US" sz="2800" smtClean="0"/>
              <a:t>showed the fundamental role of </a:t>
            </a:r>
            <a:r>
              <a:rPr lang="en-US" sz="2800" b="1" smtClean="0"/>
              <a:t>social practice</a:t>
            </a:r>
            <a:r>
              <a:rPr lang="en-US" sz="2800" smtClean="0"/>
              <a:t> in the development of the entire material spiritual and intellectual culture of man kind.</a:t>
            </a:r>
            <a:r>
              <a:rPr lang="ru-RU" sz="2800" smtClean="0"/>
              <a:t> </a:t>
            </a:r>
            <a:endParaRPr lang="en-US" sz="2800" smtClean="0"/>
          </a:p>
          <a:p>
            <a:pPr eaLnBrk="1" hangingPunct="1">
              <a:lnSpc>
                <a:spcPct val="90000"/>
              </a:lnSpc>
              <a:defRPr/>
            </a:pPr>
            <a:r>
              <a:rPr lang="en-US" sz="2800" smtClean="0"/>
              <a:t>claimed that </a:t>
            </a:r>
            <a:r>
              <a:rPr lang="en-US" sz="2800" b="1" smtClean="0"/>
              <a:t>the mode of production </a:t>
            </a:r>
            <a:r>
              <a:rPr lang="en-US" sz="2800" smtClean="0"/>
              <a:t>and exchange determines the consequent division of society into distinct classes and the social, political and intellectual life process in general.</a:t>
            </a:r>
            <a:endParaRPr lang="ru-RU" sz="280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smtClean="0"/>
              <a:t>Works:</a:t>
            </a:r>
            <a:endParaRPr lang="ru-RU" smtClean="0"/>
          </a:p>
        </p:txBody>
      </p:sp>
      <p:sp>
        <p:nvSpPr>
          <p:cNvPr id="40963" name="Rectangle 3"/>
          <p:cNvSpPr>
            <a:spLocks noGrp="1" noChangeArrowheads="1"/>
          </p:cNvSpPr>
          <p:nvPr>
            <p:ph idx="1"/>
          </p:nvPr>
        </p:nvSpPr>
        <p:spPr/>
        <p:txBody>
          <a:bodyPr/>
          <a:lstStyle/>
          <a:p>
            <a:pPr eaLnBrk="1" hangingPunct="1">
              <a:defRPr/>
            </a:pPr>
            <a:r>
              <a:rPr lang="en-US" smtClean="0"/>
              <a:t>The economic and philosophical manuscripts of 1844", "The theses on FEUERBACH" "The German ideology ", "The Communist Manifesto 1848", "Capital" (1867, 1885, 1893).</a:t>
            </a:r>
            <a:r>
              <a:rPr lang="ru-RU" smtClean="0"/>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sz="3600" b="1" i="1" u="sng" smtClean="0"/>
              <a:t>3. The most important Tendencies of the Contemporary Philosophy</a:t>
            </a:r>
            <a:r>
              <a:rPr lang="ru-RU" smtClean="0"/>
              <a:t> </a:t>
            </a:r>
          </a:p>
        </p:txBody>
      </p:sp>
      <p:sp>
        <p:nvSpPr>
          <p:cNvPr id="38915" name="Rectangle 3"/>
          <p:cNvSpPr>
            <a:spLocks noGrp="1" noChangeArrowheads="1"/>
          </p:cNvSpPr>
          <p:nvPr>
            <p:ph idx="1"/>
          </p:nvPr>
        </p:nvSpPr>
        <p:spPr/>
        <p:txBody>
          <a:bodyPr/>
          <a:lstStyle/>
          <a:p>
            <a:pPr eaLnBrk="1" hangingPunct="1">
              <a:defRPr/>
            </a:pPr>
            <a:r>
              <a:rPr lang="en-US" smtClean="0"/>
              <a:t>a world-wide economic crisis and the Great Depression facilitated the rise of fascism throughout Europe </a:t>
            </a:r>
          </a:p>
          <a:p>
            <a:pPr eaLnBrk="1" hangingPunct="1">
              <a:defRPr/>
            </a:pPr>
            <a:r>
              <a:rPr lang="en-US" smtClean="0"/>
              <a:t>which led to the rise of Nazi Germany and the great cataclysm of World War II </a:t>
            </a:r>
          </a:p>
          <a:p>
            <a:pPr eaLnBrk="1" hangingPunct="1">
              <a:defRPr/>
            </a:pPr>
            <a:r>
              <a:rPr lang="en-US" smtClean="0"/>
              <a:t>which was followed by the nuclear age and the beginnings of the Cold War. </a:t>
            </a:r>
            <a:endParaRPr lang="ru-RU"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23850" y="292100"/>
            <a:ext cx="8362950" cy="1624013"/>
          </a:xfrm>
        </p:spPr>
        <p:txBody>
          <a:bodyPr/>
          <a:lstStyle/>
          <a:p>
            <a:pPr eaLnBrk="1" hangingPunct="1">
              <a:defRPr/>
            </a:pPr>
            <a:r>
              <a:rPr lang="en-US" i="1" smtClean="0"/>
              <a:t>Three schools of thought:</a:t>
            </a:r>
            <a:endParaRPr lang="ru-RU" sz="3600" i="1" smtClean="0"/>
          </a:p>
        </p:txBody>
      </p:sp>
      <p:sp>
        <p:nvSpPr>
          <p:cNvPr id="41987" name="Rectangle 3"/>
          <p:cNvSpPr>
            <a:spLocks noGrp="1" noChangeArrowheads="1"/>
          </p:cNvSpPr>
          <p:nvPr>
            <p:ph idx="1"/>
          </p:nvPr>
        </p:nvSpPr>
        <p:spPr>
          <a:xfrm>
            <a:off x="395288" y="2349500"/>
            <a:ext cx="8229600" cy="4114800"/>
          </a:xfrm>
        </p:spPr>
        <p:txBody>
          <a:bodyPr/>
          <a:lstStyle/>
          <a:p>
            <a:pPr eaLnBrk="1" hangingPunct="1">
              <a:defRPr/>
            </a:pPr>
            <a:r>
              <a:rPr lang="en-US" sz="3600" i="1" smtClean="0"/>
              <a:t>positivism</a:t>
            </a:r>
            <a:r>
              <a:rPr lang="en-US" sz="3600" smtClean="0"/>
              <a:t>, </a:t>
            </a:r>
          </a:p>
          <a:p>
            <a:pPr eaLnBrk="1" hangingPunct="1">
              <a:defRPr/>
            </a:pPr>
            <a:r>
              <a:rPr lang="en-US" sz="3600" i="1" smtClean="0"/>
              <a:t>existentialism</a:t>
            </a:r>
            <a:r>
              <a:rPr lang="en-US" sz="3600" smtClean="0"/>
              <a:t>, and </a:t>
            </a:r>
          </a:p>
          <a:p>
            <a:pPr eaLnBrk="1" hangingPunct="1">
              <a:defRPr/>
            </a:pPr>
            <a:r>
              <a:rPr lang="en-US" sz="3600" i="1" smtClean="0"/>
              <a:t>neotomism.</a:t>
            </a:r>
            <a:endParaRPr lang="ru-RU" sz="3600" i="1"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marL="762000" indent="-762000" eaLnBrk="1" hangingPunct="1">
              <a:buFontTx/>
              <a:buAutoNum type="arabicPeriod"/>
              <a:defRPr/>
            </a:pPr>
            <a:r>
              <a:rPr lang="en-US" sz="3600" b="1" smtClean="0"/>
              <a:t>The main features of the philosophy of the Modern Time</a:t>
            </a:r>
            <a:br>
              <a:rPr lang="en-US" sz="3600" b="1" smtClean="0"/>
            </a:br>
            <a:r>
              <a:rPr lang="en-US" sz="3600" b="1" smtClean="0"/>
              <a:t>(</a:t>
            </a:r>
            <a:r>
              <a:rPr lang="ru-RU" sz="3600" b="1" smtClean="0"/>
              <a:t>17th - 18th centuries</a:t>
            </a:r>
            <a:r>
              <a:rPr lang="en-US" sz="3600" smtClean="0"/>
              <a:t>)</a:t>
            </a:r>
            <a:endParaRPr lang="ru-RU" sz="3600" smtClean="0"/>
          </a:p>
        </p:txBody>
      </p:sp>
      <p:sp>
        <p:nvSpPr>
          <p:cNvPr id="23555" name="Rectangle 3"/>
          <p:cNvSpPr>
            <a:spLocks noGrp="1" noChangeArrowheads="1"/>
          </p:cNvSpPr>
          <p:nvPr>
            <p:ph idx="1"/>
          </p:nvPr>
        </p:nvSpPr>
        <p:spPr/>
        <p:txBody>
          <a:bodyPr/>
          <a:lstStyle/>
          <a:p>
            <a:pPr eaLnBrk="1" hangingPunct="1">
              <a:lnSpc>
                <a:spcPct val="90000"/>
              </a:lnSpc>
              <a:defRPr/>
            </a:pPr>
            <a:r>
              <a:rPr lang="ru-RU" smtClean="0"/>
              <a:t>its increasing independence from traditional authorities such as the Church, academia, and Aristotelianism; </a:t>
            </a:r>
          </a:p>
          <a:p>
            <a:pPr eaLnBrk="1" hangingPunct="1">
              <a:lnSpc>
                <a:spcPct val="90000"/>
              </a:lnSpc>
              <a:defRPr/>
            </a:pPr>
            <a:r>
              <a:rPr lang="ru-RU" smtClean="0"/>
              <a:t>a new focus on the foundations of knowledge and metaphysical system-building; </a:t>
            </a:r>
          </a:p>
          <a:p>
            <a:pPr eaLnBrk="1" hangingPunct="1">
              <a:lnSpc>
                <a:spcPct val="90000"/>
              </a:lnSpc>
              <a:defRPr/>
            </a:pPr>
            <a:r>
              <a:rPr lang="ru-RU" smtClean="0"/>
              <a:t>and the emergence of modern physics out of natural philosophy.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z="3600" b="1" i="1" u="sng" smtClean="0"/>
              <a:t>Positivism, and its historical forms</a:t>
            </a:r>
            <a:endParaRPr lang="ru-RU" sz="3600" b="1" i="1" u="sng" smtClean="0"/>
          </a:p>
        </p:txBody>
      </p:sp>
      <p:sp>
        <p:nvSpPr>
          <p:cNvPr id="43011" name="Rectangle 3"/>
          <p:cNvSpPr>
            <a:spLocks noGrp="1" noChangeArrowheads="1"/>
          </p:cNvSpPr>
          <p:nvPr>
            <p:ph idx="1"/>
          </p:nvPr>
        </p:nvSpPr>
        <p:spPr/>
        <p:txBody>
          <a:bodyPr/>
          <a:lstStyle/>
          <a:p>
            <a:pPr eaLnBrk="1" hangingPunct="1">
              <a:lnSpc>
                <a:spcPct val="80000"/>
              </a:lnSpc>
              <a:defRPr/>
            </a:pPr>
            <a:r>
              <a:rPr lang="en-US" sz="2800" smtClean="0"/>
              <a:t>the task of philosophy is the </a:t>
            </a:r>
            <a:r>
              <a:rPr lang="en-US" sz="2800" b="1" i="1" u="sng" smtClean="0"/>
              <a:t>clarification </a:t>
            </a:r>
            <a:r>
              <a:rPr lang="en-US" sz="2800" smtClean="0"/>
              <a:t>of meaning, not the discovery of new facts or the construction of traditional metaphysics.</a:t>
            </a:r>
          </a:p>
          <a:p>
            <a:pPr eaLnBrk="1" hangingPunct="1">
              <a:lnSpc>
                <a:spcPct val="80000"/>
              </a:lnSpc>
              <a:defRPr/>
            </a:pPr>
            <a:r>
              <a:rPr lang="en-US" sz="2800" smtClean="0"/>
              <a:t>Logical positivism was a philosophical movement which used a strict principle </a:t>
            </a:r>
            <a:r>
              <a:rPr lang="en-US" sz="2400" smtClean="0"/>
              <a:t>of </a:t>
            </a:r>
            <a:r>
              <a:rPr lang="en-US" sz="2400" b="1" i="1" u="sng" smtClean="0"/>
              <a:t>verifiability</a:t>
            </a:r>
            <a:r>
              <a:rPr lang="en-US" sz="3600" b="1" i="1" u="sng" smtClean="0"/>
              <a:t> </a:t>
            </a:r>
            <a:r>
              <a:rPr lang="en-US" sz="2800" smtClean="0"/>
              <a:t> to reject as meaningless the non-empirical statements of metaphysics, theology, and ethics. Only scientific statements are legitimate factual claims.</a:t>
            </a:r>
          </a:p>
          <a:p>
            <a:pPr eaLnBrk="1" hangingPunct="1">
              <a:lnSpc>
                <a:spcPct val="80000"/>
              </a:lnSpc>
              <a:defRPr/>
            </a:pPr>
            <a:r>
              <a:rPr lang="en-US" sz="2800" smtClean="0"/>
              <a:t>.</a:t>
            </a:r>
            <a:endParaRPr lang="ru-RU" sz="280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sz="4000" b="1" smtClean="0"/>
              <a:t>Ludwig Wittgenstein</a:t>
            </a:r>
            <a:r>
              <a:rPr lang="en-US" sz="4000" smtClean="0"/>
              <a:t> (1889-1951), Austrian-British philosopher</a:t>
            </a:r>
            <a:r>
              <a:rPr lang="ru-RU" sz="4000" smtClean="0"/>
              <a:t> </a:t>
            </a:r>
          </a:p>
        </p:txBody>
      </p:sp>
      <p:sp>
        <p:nvSpPr>
          <p:cNvPr id="39939" name="Rectangle 3"/>
          <p:cNvSpPr>
            <a:spLocks noGrp="1" noChangeArrowheads="1"/>
          </p:cNvSpPr>
          <p:nvPr>
            <p:ph idx="1"/>
          </p:nvPr>
        </p:nvSpPr>
        <p:spPr/>
        <p:txBody>
          <a:bodyPr/>
          <a:lstStyle/>
          <a:p>
            <a:pPr eaLnBrk="1" hangingPunct="1">
              <a:defRPr/>
            </a:pPr>
            <a:r>
              <a:rPr lang="en-US" i="1" smtClean="0"/>
              <a:t>Tractatus Logico-philosophicus (1921</a:t>
            </a:r>
            <a:r>
              <a:rPr lang="ru-RU" smtClean="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uk-UA" sz="4000" i="1" u="sng" smtClean="0"/>
              <a:t>Existential Philosophy</a:t>
            </a:r>
            <a:r>
              <a:rPr lang="uk-UA" sz="4000" b="1" smtClean="0"/>
              <a:t/>
            </a:r>
            <a:br>
              <a:rPr lang="uk-UA" sz="4000" b="1" smtClean="0"/>
            </a:br>
            <a:endParaRPr lang="ru-RU" sz="4000" b="1" smtClean="0"/>
          </a:p>
        </p:txBody>
      </p:sp>
      <p:sp>
        <p:nvSpPr>
          <p:cNvPr id="44035" name="Rectangle 3"/>
          <p:cNvSpPr>
            <a:spLocks noGrp="1" noChangeArrowheads="1"/>
          </p:cNvSpPr>
          <p:nvPr>
            <p:ph idx="1"/>
          </p:nvPr>
        </p:nvSpPr>
        <p:spPr>
          <a:xfrm>
            <a:off x="395288" y="2276475"/>
            <a:ext cx="8748712" cy="4259263"/>
          </a:xfrm>
        </p:spPr>
        <p:txBody>
          <a:bodyPr/>
          <a:lstStyle/>
          <a:p>
            <a:pPr eaLnBrk="1" hangingPunct="1">
              <a:lnSpc>
                <a:spcPct val="80000"/>
              </a:lnSpc>
              <a:defRPr/>
            </a:pPr>
            <a:r>
              <a:rPr lang="en-US" sz="2800" i="1" smtClean="0"/>
              <a:t>Moral Individualism</a:t>
            </a:r>
            <a:r>
              <a:rPr lang="en-US" sz="2800" smtClean="0"/>
              <a:t>—that the highest good for the individual is to find his or her own unique vocation; </a:t>
            </a:r>
          </a:p>
          <a:p>
            <a:pPr eaLnBrk="1" hangingPunct="1">
              <a:lnSpc>
                <a:spcPct val="80000"/>
              </a:lnSpc>
              <a:defRPr/>
            </a:pPr>
            <a:r>
              <a:rPr lang="en-US" sz="2800" i="1" smtClean="0"/>
              <a:t>Subjectivity</a:t>
            </a:r>
            <a:r>
              <a:rPr lang="en-US" sz="2800" smtClean="0"/>
              <a:t>—that personal experience and acting on one's own convictions </a:t>
            </a:r>
          </a:p>
          <a:p>
            <a:pPr eaLnBrk="1" hangingPunct="1">
              <a:lnSpc>
                <a:spcPct val="80000"/>
              </a:lnSpc>
              <a:defRPr/>
            </a:pPr>
            <a:r>
              <a:rPr lang="en-US" sz="2800" i="1" smtClean="0"/>
              <a:t>Choice and Commitment</a:t>
            </a:r>
            <a:r>
              <a:rPr lang="en-US" sz="2800" smtClean="0"/>
              <a:t>—that humanity's primary distinction is the freedom to choose; that individuals must accept the risk and responsibility of their choices. </a:t>
            </a:r>
            <a:endParaRPr lang="en-US" sz="2800" i="1" smtClean="0"/>
          </a:p>
          <a:p>
            <a:pPr eaLnBrk="1" hangingPunct="1">
              <a:lnSpc>
                <a:spcPct val="80000"/>
              </a:lnSpc>
              <a:defRPr/>
            </a:pPr>
            <a:r>
              <a:rPr lang="en-US" sz="2800" i="1" smtClean="0"/>
              <a:t>Dread and Anxiety</a:t>
            </a:r>
            <a:r>
              <a:rPr lang="en-US" sz="2800" smtClean="0"/>
              <a:t>—that fear and general feelings of apprehension, or dread, are part of the human experience.</a:t>
            </a:r>
            <a:endParaRPr lang="ru-RU" sz="280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sz="3200" smtClean="0"/>
              <a:t>20th century existentialism had its roots in the 19th century romantic revolt against reason and science in favor of passionate involvement in life.</a:t>
            </a:r>
            <a:endParaRPr lang="ru-RU" sz="3200" smtClean="0"/>
          </a:p>
        </p:txBody>
      </p:sp>
      <p:sp>
        <p:nvSpPr>
          <p:cNvPr id="45059" name="Rectangle 3"/>
          <p:cNvSpPr>
            <a:spLocks noGrp="1" noChangeArrowheads="1"/>
          </p:cNvSpPr>
          <p:nvPr>
            <p:ph idx="1"/>
          </p:nvPr>
        </p:nvSpPr>
        <p:spPr/>
        <p:txBody>
          <a:bodyPr/>
          <a:lstStyle/>
          <a:p>
            <a:pPr eaLnBrk="1" hangingPunct="1">
              <a:lnSpc>
                <a:spcPct val="80000"/>
              </a:lnSpc>
              <a:defRPr/>
            </a:pPr>
            <a:r>
              <a:rPr lang="en-US" sz="2000" b="1" smtClean="0"/>
              <a:t>Kierkegaard, </a:t>
            </a:r>
            <a:r>
              <a:rPr lang="en-US" sz="2000" smtClean="0"/>
              <a:t>generally regarded as the founder of modern existentialism, reacted against the systematic absolute idealism of Hegel and rejected his rational understanding of humanity and history.</a:t>
            </a:r>
          </a:p>
          <a:p>
            <a:pPr eaLnBrk="1" hangingPunct="1">
              <a:lnSpc>
                <a:spcPct val="80000"/>
              </a:lnSpc>
              <a:defRPr/>
            </a:pPr>
            <a:r>
              <a:rPr lang="en-US" sz="2000" smtClean="0"/>
              <a:t>stressed, instead, the ambiguity and absurdity of the human situation.</a:t>
            </a:r>
          </a:p>
          <a:p>
            <a:pPr eaLnBrk="1" hangingPunct="1">
              <a:lnSpc>
                <a:spcPct val="80000"/>
              </a:lnSpc>
              <a:defRPr/>
            </a:pPr>
            <a:r>
              <a:rPr lang="en-US" sz="2000" b="1" smtClean="0"/>
              <a:t>Nietzsche</a:t>
            </a:r>
            <a:r>
              <a:rPr lang="en-US" sz="2000" smtClean="0"/>
              <a:t> through his criticism of traditional metaphysical and moral assumptions; through his espousal of tragic pessimism; and through his notion of the life-affirming individual will that opposes itself to moral conformity.</a:t>
            </a:r>
          </a:p>
          <a:p>
            <a:pPr eaLnBrk="1" hangingPunct="1">
              <a:lnSpc>
                <a:spcPct val="80000"/>
              </a:lnSpc>
              <a:defRPr/>
            </a:pPr>
            <a:r>
              <a:rPr lang="en-US" sz="2000" smtClean="0"/>
              <a:t>Nietzsche proclaimed the "death of God" and went on to reject the entire Judeo-Christian moral tradition in favor of a heroic pagan ideal.</a:t>
            </a:r>
          </a:p>
          <a:p>
            <a:pPr eaLnBrk="1" hangingPunct="1">
              <a:lnSpc>
                <a:spcPct val="80000"/>
              </a:lnSpc>
              <a:defRPr/>
            </a:pPr>
            <a:r>
              <a:rPr lang="en-US" sz="2000" smtClean="0"/>
              <a:t>Kierkegaard, on the other hand, advocated a radically individualistic Christian faith.</a:t>
            </a:r>
            <a:endParaRPr lang="ru-RU" sz="200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sz="3200" b="1" smtClean="0"/>
              <a:t>Martin</a:t>
            </a:r>
            <a:r>
              <a:rPr lang="en-US" sz="3200" smtClean="0"/>
              <a:t> </a:t>
            </a:r>
            <a:r>
              <a:rPr lang="en-US" sz="3200" b="1" smtClean="0"/>
              <a:t>Heidegger </a:t>
            </a:r>
            <a:r>
              <a:rPr lang="en-US" sz="3200" smtClean="0"/>
              <a:t>(1889-1976) </a:t>
            </a:r>
            <a:r>
              <a:rPr lang="en-US" sz="3200" i="1" smtClean="0"/>
              <a:t>Being and Time</a:t>
            </a:r>
            <a:r>
              <a:rPr lang="en-US" sz="3200" smtClean="0"/>
              <a:t> (1927)</a:t>
            </a:r>
            <a:endParaRPr lang="ru-RU" sz="3200" smtClean="0"/>
          </a:p>
        </p:txBody>
      </p:sp>
      <p:sp>
        <p:nvSpPr>
          <p:cNvPr id="46083" name="Rectangle 3"/>
          <p:cNvSpPr>
            <a:spLocks noGrp="1" noChangeArrowheads="1"/>
          </p:cNvSpPr>
          <p:nvPr>
            <p:ph idx="1"/>
          </p:nvPr>
        </p:nvSpPr>
        <p:spPr>
          <a:xfrm>
            <a:off x="457200" y="1484313"/>
            <a:ext cx="8507413" cy="4968875"/>
          </a:xfrm>
        </p:spPr>
        <p:txBody>
          <a:bodyPr/>
          <a:lstStyle/>
          <a:p>
            <a:pPr eaLnBrk="1" hangingPunct="1">
              <a:lnSpc>
                <a:spcPct val="80000"/>
              </a:lnSpc>
              <a:defRPr/>
            </a:pPr>
            <a:r>
              <a:rPr lang="en-US" sz="2400" i="1" smtClean="0"/>
              <a:t>Heidegger’s theory of ‘being and time’ may be summarized as follows:</a:t>
            </a:r>
            <a:endParaRPr lang="en-US" sz="2400" smtClean="0"/>
          </a:p>
          <a:p>
            <a:pPr eaLnBrk="1" hangingPunct="1">
              <a:lnSpc>
                <a:spcPct val="80000"/>
              </a:lnSpc>
              <a:defRPr/>
            </a:pPr>
            <a:r>
              <a:rPr lang="en-US" sz="2400" smtClean="0"/>
              <a:t>Individuals are thrown into a world that they have not made, but which consists of potentially useful things, including cultural as well as natural objects. </a:t>
            </a:r>
          </a:p>
          <a:p>
            <a:pPr eaLnBrk="1" hangingPunct="1">
              <a:lnSpc>
                <a:spcPct val="80000"/>
              </a:lnSpc>
              <a:defRPr/>
            </a:pPr>
            <a:r>
              <a:rPr lang="en-US" sz="2400" smtClean="0"/>
              <a:t>Because these objects come to humanity from the past, and are used in the present for the sake of future goals, Heidegger posited a fundamental relation between the mode of being of objects and humanity, and of the structure of time. </a:t>
            </a:r>
          </a:p>
          <a:p>
            <a:pPr eaLnBrk="1" hangingPunct="1">
              <a:lnSpc>
                <a:spcPct val="80000"/>
              </a:lnSpc>
              <a:defRPr/>
            </a:pPr>
            <a:r>
              <a:rPr lang="en-US" sz="2400" smtClean="0"/>
              <a:t>The individual, he claimed, is always in danger of being submerged in the world of objects and everyday routine, and the conventional, shallow behavior of the crowd. </a:t>
            </a:r>
          </a:p>
          <a:p>
            <a:pPr eaLnBrk="1" hangingPunct="1">
              <a:lnSpc>
                <a:spcPct val="80000"/>
              </a:lnSpc>
              <a:defRPr/>
            </a:pPr>
            <a:r>
              <a:rPr lang="en-US" sz="2400" smtClean="0"/>
              <a:t>Ultimately, a feeling of dread (</a:t>
            </a:r>
            <a:r>
              <a:rPr lang="en-US" sz="2400" i="1" smtClean="0"/>
              <a:t>Angst</a:t>
            </a:r>
            <a:r>
              <a:rPr lang="en-US" sz="2400" smtClean="0"/>
              <a:t>) brings the individual to a confrontation with death and the ultimate meaninglessness of life. </a:t>
            </a:r>
            <a:endParaRPr lang="ru-RU" sz="240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333375"/>
            <a:ext cx="8507413" cy="1343025"/>
          </a:xfrm>
        </p:spPr>
        <p:txBody>
          <a:bodyPr/>
          <a:lstStyle/>
          <a:p>
            <a:pPr eaLnBrk="1" hangingPunct="1">
              <a:defRPr/>
            </a:pPr>
            <a:r>
              <a:rPr lang="en-US" sz="3200" b="1" smtClean="0"/>
              <a:t>Jean-Paul</a:t>
            </a:r>
            <a:r>
              <a:rPr lang="en-US" sz="3200" smtClean="0"/>
              <a:t> </a:t>
            </a:r>
            <a:r>
              <a:rPr lang="en-US" sz="3200" b="1" smtClean="0"/>
              <a:t>Sartre </a:t>
            </a:r>
            <a:r>
              <a:rPr lang="en-US" sz="3200" smtClean="0"/>
              <a:t>(1905-1980), philosopher, dramatist, novelist, and political journalist, and the leading exponent of French existentialism.</a:t>
            </a:r>
            <a:endParaRPr lang="ru-RU" sz="3200" smtClean="0"/>
          </a:p>
        </p:txBody>
      </p:sp>
      <p:sp>
        <p:nvSpPr>
          <p:cNvPr id="47107" name="Rectangle 3"/>
          <p:cNvSpPr>
            <a:spLocks noGrp="1" noChangeArrowheads="1"/>
          </p:cNvSpPr>
          <p:nvPr>
            <p:ph idx="1"/>
          </p:nvPr>
        </p:nvSpPr>
        <p:spPr/>
        <p:txBody>
          <a:bodyPr/>
          <a:lstStyle/>
          <a:p>
            <a:pPr eaLnBrk="1" hangingPunct="1">
              <a:defRPr/>
            </a:pPr>
            <a:r>
              <a:rPr lang="en-US" smtClean="0"/>
              <a:t>Sartre's philosophy was explicitly atheistic and pessimistic; he declared that human beings require a rational basis for their lives but are unable to achieve one, and thus human life, he concluded, is a "futile passion.“</a:t>
            </a:r>
          </a:p>
          <a:p>
            <a:pPr eaLnBrk="1" hangingPunct="1">
              <a:defRPr/>
            </a:pPr>
            <a:r>
              <a:rPr lang="en-US" i="1" smtClean="0"/>
              <a:t>Being and Nothingness</a:t>
            </a:r>
            <a:r>
              <a:rPr lang="en-US" smtClean="0"/>
              <a:t> (1943), </a:t>
            </a:r>
            <a:endParaRPr lang="ru-RU"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US" b="1" smtClean="0"/>
              <a:t>Existentialism in Theology</a:t>
            </a:r>
            <a:r>
              <a:rPr lang="ru-RU" smtClean="0"/>
              <a:t> </a:t>
            </a:r>
          </a:p>
        </p:txBody>
      </p:sp>
      <p:sp>
        <p:nvSpPr>
          <p:cNvPr id="48131" name="Rectangle 3"/>
          <p:cNvSpPr>
            <a:spLocks noGrp="1" noChangeArrowheads="1"/>
          </p:cNvSpPr>
          <p:nvPr>
            <p:ph idx="1"/>
          </p:nvPr>
        </p:nvSpPr>
        <p:spPr/>
        <p:txBody>
          <a:bodyPr/>
          <a:lstStyle/>
          <a:p>
            <a:pPr eaLnBrk="1" hangingPunct="1">
              <a:defRPr/>
            </a:pPr>
            <a:r>
              <a:rPr lang="en-US" sz="2800" b="1" smtClean="0"/>
              <a:t>Karl</a:t>
            </a:r>
            <a:r>
              <a:rPr lang="en-US" sz="2800" smtClean="0"/>
              <a:t> </a:t>
            </a:r>
            <a:r>
              <a:rPr lang="en-US" sz="2800" b="1" smtClean="0"/>
              <a:t>Jaspers </a:t>
            </a:r>
            <a:r>
              <a:rPr lang="en-US" sz="2800" smtClean="0"/>
              <a:t>(1883-1969), German philosopher, influenced modern theology and psychiatry as well as philosophy.</a:t>
            </a:r>
          </a:p>
          <a:p>
            <a:pPr eaLnBrk="1" hangingPunct="1">
              <a:defRPr/>
            </a:pPr>
            <a:r>
              <a:rPr lang="en-US" sz="2800" smtClean="0"/>
              <a:t>Although he rejected explicit religious doctrines, Jaspers influenced contemporary theology through his preoccupation with transcendence and the limits of human experience.</a:t>
            </a:r>
          </a:p>
          <a:p>
            <a:pPr eaLnBrk="1" hangingPunct="1">
              <a:defRPr/>
            </a:pPr>
            <a:r>
              <a:rPr lang="en-US" sz="2800" smtClean="0"/>
              <a:t>In his first major work, </a:t>
            </a:r>
            <a:r>
              <a:rPr lang="en-US" sz="2800" i="1" smtClean="0"/>
              <a:t>General Psychopathology</a:t>
            </a:r>
            <a:r>
              <a:rPr lang="en-US" sz="2800" smtClean="0"/>
              <a:t> (1913).</a:t>
            </a:r>
            <a:endParaRPr lang="ru-RU" sz="280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b="1" i="1" smtClean="0"/>
              <a:t>3. Neotomism</a:t>
            </a:r>
            <a:endParaRPr lang="ru-RU" b="1" i="1" smtClean="0"/>
          </a:p>
        </p:txBody>
      </p:sp>
      <p:sp>
        <p:nvSpPr>
          <p:cNvPr id="49155" name="Rectangle 3"/>
          <p:cNvSpPr>
            <a:spLocks noGrp="1" noChangeArrowheads="1"/>
          </p:cNvSpPr>
          <p:nvPr>
            <p:ph idx="1"/>
          </p:nvPr>
        </p:nvSpPr>
        <p:spPr/>
        <p:txBody>
          <a:bodyPr/>
          <a:lstStyle/>
          <a:p>
            <a:pPr eaLnBrk="1" hangingPunct="1">
              <a:lnSpc>
                <a:spcPct val="80000"/>
              </a:lnSpc>
              <a:defRPr/>
            </a:pPr>
            <a:r>
              <a:rPr lang="en-US" sz="2400" smtClean="0"/>
              <a:t>Neo-Scholasticism seeks to restore the fundamental organic doctrines embodied in the Scholasticism of the thirteenth century.  These essential conceptions may be summarized as follows:</a:t>
            </a:r>
          </a:p>
          <a:p>
            <a:pPr eaLnBrk="1" hangingPunct="1">
              <a:lnSpc>
                <a:spcPct val="80000"/>
              </a:lnSpc>
              <a:defRPr/>
            </a:pPr>
            <a:r>
              <a:rPr lang="en-US" sz="2400" smtClean="0"/>
              <a:t>(1) God, pure actuality and absolute perfection, is substantially distinct from every finite thing: He alone can create and preserve all beings other than Himself. His infinite knowledge includes all that has been, is, or shall be, and likewise all that is possible.</a:t>
            </a:r>
          </a:p>
          <a:p>
            <a:pPr eaLnBrk="1" hangingPunct="1">
              <a:lnSpc>
                <a:spcPct val="80000"/>
              </a:lnSpc>
              <a:defRPr/>
            </a:pPr>
            <a:r>
              <a:rPr lang="en-US" sz="2400" smtClean="0"/>
              <a:t>(2) As to our knowledge of the material world: whatever exists is itself, an incommunicable, individual substance. To the core of self-sustaining reality, in the oak-tree for instance, other realities (accidents) are added - size, form, roughness, and so on. </a:t>
            </a:r>
            <a:endParaRPr lang="ru-RU" sz="240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b="1" smtClean="0"/>
              <a:t>Natural happiness</a:t>
            </a:r>
            <a:endParaRPr lang="ru-RU" smtClean="0"/>
          </a:p>
        </p:txBody>
      </p:sp>
      <p:sp>
        <p:nvSpPr>
          <p:cNvPr id="50179" name="Rectangle 3"/>
          <p:cNvSpPr>
            <a:spLocks noGrp="1" noChangeArrowheads="1"/>
          </p:cNvSpPr>
          <p:nvPr>
            <p:ph idx="1"/>
          </p:nvPr>
        </p:nvSpPr>
        <p:spPr/>
        <p:txBody>
          <a:bodyPr/>
          <a:lstStyle/>
          <a:p>
            <a:pPr eaLnBrk="1" hangingPunct="1">
              <a:defRPr/>
            </a:pPr>
            <a:r>
              <a:rPr lang="en-US" sz="2800" smtClean="0"/>
              <a:t>would result from the full development of our powers of knowing and loving. We should find and possess God in this world since the corporeal world is the proper object of our intelligence. But above nature is the order of grace and our supernatural happiness will consist in the direct intuition of God, the beatific vision. Here philosophy ends and theology begins.</a:t>
            </a:r>
            <a:endParaRPr lang="ru-RU" sz="280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b="1" smtClean="0"/>
              <a:t>Cosmology</a:t>
            </a:r>
            <a:endParaRPr lang="ru-RU" smtClean="0"/>
          </a:p>
        </p:txBody>
      </p:sp>
      <p:sp>
        <p:nvSpPr>
          <p:cNvPr id="51203" name="Rectangle 3"/>
          <p:cNvSpPr>
            <a:spLocks noGrp="1" noChangeArrowheads="1"/>
          </p:cNvSpPr>
          <p:nvPr>
            <p:ph idx="1"/>
          </p:nvPr>
        </p:nvSpPr>
        <p:spPr>
          <a:xfrm>
            <a:off x="482600" y="1989138"/>
            <a:ext cx="8661400" cy="4257675"/>
          </a:xfrm>
        </p:spPr>
        <p:txBody>
          <a:bodyPr/>
          <a:lstStyle/>
          <a:p>
            <a:pPr eaLnBrk="1" hangingPunct="1">
              <a:lnSpc>
                <a:spcPct val="90000"/>
              </a:lnSpc>
              <a:defRPr/>
            </a:pPr>
            <a:r>
              <a:rPr lang="en-US" smtClean="0"/>
              <a:t>can well afford to insist on the traditional theory of matter and form, provided it pay due attention to the findings of physics, chemistry, crystallography and mineralogy, and meet the objections of atomism and dynamism, which, in the opinion of scientific authority, are less satisfactory as explanations of natural phenomena than the hylomorphism of the Scholastics.</a:t>
            </a:r>
            <a:endParaRPr lang="ru-RU"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z="3200" smtClean="0"/>
              <a:t>The English philosopher </a:t>
            </a:r>
            <a:r>
              <a:rPr lang="en-US" sz="3200" b="1" smtClean="0"/>
              <a:t>FRANCES BACON (1561-1626</a:t>
            </a:r>
            <a:r>
              <a:rPr lang="en-US" sz="3200" smtClean="0"/>
              <a:t>)</a:t>
            </a:r>
            <a:endParaRPr lang="ru-RU" sz="3200" smtClean="0"/>
          </a:p>
        </p:txBody>
      </p:sp>
      <p:sp>
        <p:nvSpPr>
          <p:cNvPr id="24579" name="Rectangle 3"/>
          <p:cNvSpPr>
            <a:spLocks noGrp="1" noChangeArrowheads="1"/>
          </p:cNvSpPr>
          <p:nvPr>
            <p:ph idx="1"/>
          </p:nvPr>
        </p:nvSpPr>
        <p:spPr/>
        <p:txBody>
          <a:bodyPr/>
          <a:lstStyle/>
          <a:p>
            <a:pPr eaLnBrk="1" hangingPunct="1">
              <a:lnSpc>
                <a:spcPct val="90000"/>
              </a:lnSpc>
              <a:defRPr/>
            </a:pPr>
            <a:r>
              <a:rPr lang="en-US" sz="2800" smtClean="0"/>
              <a:t>the founder of empiricism in the Modern Times, </a:t>
            </a:r>
          </a:p>
          <a:p>
            <a:pPr eaLnBrk="1" hangingPunct="1">
              <a:lnSpc>
                <a:spcPct val="90000"/>
              </a:lnSpc>
              <a:defRPr/>
            </a:pPr>
            <a:r>
              <a:rPr lang="en-US" sz="2800" smtClean="0"/>
              <a:t>believed that philosophy had to be above all practical. </a:t>
            </a:r>
          </a:p>
          <a:p>
            <a:pPr eaLnBrk="1" hangingPunct="1">
              <a:lnSpc>
                <a:spcPct val="90000"/>
              </a:lnSpc>
              <a:defRPr/>
            </a:pPr>
            <a:r>
              <a:rPr lang="en-US" sz="2800" smtClean="0"/>
              <a:t>sad of schoolmen that their wit and mind works upon itself, as the spider works his web. </a:t>
            </a:r>
          </a:p>
          <a:p>
            <a:pPr eaLnBrk="1" hangingPunct="1">
              <a:lnSpc>
                <a:spcPct val="90000"/>
              </a:lnSpc>
              <a:defRPr/>
            </a:pPr>
            <a:r>
              <a:rPr lang="en-US" sz="2800" smtClean="0"/>
              <a:t>kindled the torch of new knowledge based on the methodology of experimental natural science, which he asserted as the pledge of man’s future power and dominion over nature. </a:t>
            </a:r>
            <a:endParaRPr lang="ru-RU" sz="280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11188" y="0"/>
            <a:ext cx="8229600" cy="1265238"/>
          </a:xfrm>
        </p:spPr>
        <p:txBody>
          <a:bodyPr/>
          <a:lstStyle/>
          <a:p>
            <a:pPr eaLnBrk="1" hangingPunct="1">
              <a:defRPr/>
            </a:pPr>
            <a:r>
              <a:rPr lang="en-US" sz="2800" i="1" u="sng" smtClean="0"/>
              <a:t>Experience can only provide reliable knowledge if the mind is free of certain false idols.</a:t>
            </a:r>
            <a:endParaRPr lang="ru-RU" sz="2800" i="1" u="sng" smtClean="0"/>
          </a:p>
        </p:txBody>
      </p:sp>
      <p:sp>
        <p:nvSpPr>
          <p:cNvPr id="25603" name="Rectangle 3"/>
          <p:cNvSpPr>
            <a:spLocks noGrp="1" noChangeArrowheads="1"/>
          </p:cNvSpPr>
          <p:nvPr>
            <p:ph idx="1"/>
          </p:nvPr>
        </p:nvSpPr>
        <p:spPr>
          <a:xfrm>
            <a:off x="179388" y="1484313"/>
            <a:ext cx="8964612" cy="4608512"/>
          </a:xfrm>
        </p:spPr>
        <p:txBody>
          <a:bodyPr/>
          <a:lstStyle/>
          <a:p>
            <a:pPr eaLnBrk="1" hangingPunct="1">
              <a:lnSpc>
                <a:spcPct val="90000"/>
              </a:lnSpc>
              <a:defRPr/>
            </a:pPr>
            <a:r>
              <a:rPr lang="en-US" sz="2800" smtClean="0"/>
              <a:t>The </a:t>
            </a:r>
            <a:r>
              <a:rPr lang="en-US" sz="2800" b="1" smtClean="0"/>
              <a:t>«idols of tribe»</a:t>
            </a:r>
            <a:r>
              <a:rPr lang="en-US" sz="2800" smtClean="0"/>
              <a:t> are errors following from that fact that man judges nature on the analogy f man’s life; </a:t>
            </a:r>
          </a:p>
          <a:p>
            <a:pPr eaLnBrk="1" hangingPunct="1">
              <a:lnSpc>
                <a:spcPct val="90000"/>
              </a:lnSpc>
              <a:defRPr/>
            </a:pPr>
            <a:r>
              <a:rPr lang="en-US" sz="2800" smtClean="0"/>
              <a:t>the </a:t>
            </a:r>
            <a:r>
              <a:rPr lang="en-US" sz="2800" b="1" smtClean="0"/>
              <a:t>« idols of the cave»</a:t>
            </a:r>
            <a:r>
              <a:rPr lang="en-US" sz="2800" smtClean="0"/>
              <a:t> are errors of individual character depending on education, tasks and habits of individuals;</a:t>
            </a:r>
          </a:p>
          <a:p>
            <a:pPr eaLnBrk="1" hangingPunct="1">
              <a:lnSpc>
                <a:spcPct val="90000"/>
              </a:lnSpc>
              <a:defRPr/>
            </a:pPr>
            <a:r>
              <a:rPr lang="en-US" sz="2800" smtClean="0"/>
              <a:t> the </a:t>
            </a:r>
            <a:r>
              <a:rPr lang="en-US" sz="2800" b="1" smtClean="0"/>
              <a:t>“idols of the market-place”</a:t>
            </a:r>
            <a:r>
              <a:rPr lang="en-US" sz="2800" smtClean="0"/>
              <a:t> are the habits of basing judgments of world on common notions and opinion uncritically  absorbed;</a:t>
            </a:r>
          </a:p>
          <a:p>
            <a:pPr eaLnBrk="1" hangingPunct="1">
              <a:lnSpc>
                <a:spcPct val="90000"/>
              </a:lnSpc>
              <a:defRPr/>
            </a:pPr>
            <a:r>
              <a:rPr lang="en-US" sz="2800" smtClean="0"/>
              <a:t> The </a:t>
            </a:r>
            <a:r>
              <a:rPr lang="en-US" sz="2800" b="1" smtClean="0"/>
              <a:t>« idols of the theater» </a:t>
            </a:r>
            <a:r>
              <a:rPr lang="en-US" sz="2800" smtClean="0"/>
              <a:t>are linked with blind faith in authorities. Never invoke anyone’s authority - which was the principle of the science of the Modern Times. </a:t>
            </a:r>
            <a:endParaRPr lang="ru-RU" sz="280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sz="3600" b="1" smtClean="0"/>
              <a:t>RENE</a:t>
            </a:r>
            <a:r>
              <a:rPr lang="en-US" sz="3600" smtClean="0"/>
              <a:t> </a:t>
            </a:r>
            <a:r>
              <a:rPr lang="en-US" sz="3600" b="1" smtClean="0"/>
              <a:t>DESCARTES</a:t>
            </a:r>
            <a:r>
              <a:rPr lang="en-US" sz="3600" smtClean="0"/>
              <a:t> (1596-1650), the French scientist and philosopher</a:t>
            </a:r>
            <a:r>
              <a:rPr lang="en-US" sz="4000" smtClean="0"/>
              <a:t> </a:t>
            </a:r>
            <a:endParaRPr lang="ru-RU" sz="4000" smtClean="0"/>
          </a:p>
        </p:txBody>
      </p:sp>
      <p:sp>
        <p:nvSpPr>
          <p:cNvPr id="26627" name="Rectangle 3"/>
          <p:cNvSpPr>
            <a:spLocks noGrp="1" noChangeArrowheads="1"/>
          </p:cNvSpPr>
          <p:nvPr>
            <p:ph idx="1"/>
          </p:nvPr>
        </p:nvSpPr>
        <p:spPr/>
        <p:txBody>
          <a:bodyPr/>
          <a:lstStyle/>
          <a:p>
            <a:pPr eaLnBrk="1" hangingPunct="1">
              <a:lnSpc>
                <a:spcPct val="90000"/>
              </a:lnSpc>
              <a:defRPr/>
            </a:pPr>
            <a:r>
              <a:rPr lang="en-US" sz="2800" smtClean="0"/>
              <a:t>placed reason first, reducing the role of experience to that of mere practical verification of the data of intellect. </a:t>
            </a:r>
          </a:p>
          <a:p>
            <a:pPr eaLnBrk="1" hangingPunct="1">
              <a:lnSpc>
                <a:spcPct val="90000"/>
              </a:lnSpc>
              <a:defRPr/>
            </a:pPr>
            <a:r>
              <a:rPr lang="en-US" sz="2800" smtClean="0"/>
              <a:t>He worked out a universal method for all sciences on the bases of the theory of </a:t>
            </a:r>
            <a:r>
              <a:rPr lang="en-US" sz="2800" b="1" i="1" u="sng" smtClean="0"/>
              <a:t>rationalism.</a:t>
            </a:r>
            <a:r>
              <a:rPr lang="en-US" sz="2800" smtClean="0"/>
              <a:t> This method assumed the existence in the human mind of innate ideas largely determining the results of cognition. He counted among innate ideas most of the foundations of mathematics and logic</a:t>
            </a:r>
            <a:endParaRPr lang="ru-RU" sz="28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b="1" smtClean="0"/>
              <a:t>DUALISM</a:t>
            </a:r>
            <a:r>
              <a:rPr lang="en-US" smtClean="0"/>
              <a:t> </a:t>
            </a:r>
            <a:endParaRPr lang="ru-RU" smtClean="0"/>
          </a:p>
        </p:txBody>
      </p:sp>
      <p:sp>
        <p:nvSpPr>
          <p:cNvPr id="27651" name="Rectangle 3"/>
          <p:cNvSpPr>
            <a:spLocks noGrp="1" noChangeArrowheads="1"/>
          </p:cNvSpPr>
          <p:nvPr>
            <p:ph idx="1"/>
          </p:nvPr>
        </p:nvSpPr>
        <p:spPr/>
        <p:txBody>
          <a:bodyPr/>
          <a:lstStyle/>
          <a:p>
            <a:pPr eaLnBrk="1" hangingPunct="1">
              <a:lnSpc>
                <a:spcPct val="90000"/>
              </a:lnSpc>
              <a:defRPr/>
            </a:pPr>
            <a:r>
              <a:rPr lang="en-US" smtClean="0"/>
              <a:t>Descartes had to admit, along with material substance or extension, the existence of God and of a Spiritual, thinking substance derivative from God, that is, of the soul.</a:t>
            </a:r>
          </a:p>
          <a:p>
            <a:pPr eaLnBrk="1" hangingPunct="1">
              <a:lnSpc>
                <a:spcPct val="90000"/>
              </a:lnSpc>
              <a:defRPr/>
            </a:pPr>
            <a:endParaRPr lang="en-US" smtClean="0"/>
          </a:p>
          <a:p>
            <a:pPr eaLnBrk="1" hangingPunct="1">
              <a:lnSpc>
                <a:spcPct val="90000"/>
              </a:lnSpc>
              <a:defRPr/>
            </a:pPr>
            <a:r>
              <a:rPr lang="en-US" smtClean="0"/>
              <a:t>Descartes’ famous dictum; « I think - therefore I am». </a:t>
            </a:r>
            <a:endParaRPr lang="ru-RU"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z="4000" b="1" smtClean="0"/>
              <a:t>GEORGE BERKELEY</a:t>
            </a:r>
            <a:r>
              <a:rPr lang="en-US" sz="4000" i="1" smtClean="0"/>
              <a:t>  (1685- 1753)</a:t>
            </a:r>
            <a:r>
              <a:rPr lang="en-US" sz="4000" smtClean="0"/>
              <a:t> </a:t>
            </a:r>
            <a:endParaRPr lang="ru-RU" sz="4000" smtClean="0"/>
          </a:p>
        </p:txBody>
      </p:sp>
      <p:sp>
        <p:nvSpPr>
          <p:cNvPr id="28675" name="Rectangle 3"/>
          <p:cNvSpPr>
            <a:spLocks noGrp="1" noChangeArrowheads="1"/>
          </p:cNvSpPr>
          <p:nvPr>
            <p:ph idx="1"/>
          </p:nvPr>
        </p:nvSpPr>
        <p:spPr/>
        <p:txBody>
          <a:bodyPr/>
          <a:lstStyle/>
          <a:p>
            <a:pPr eaLnBrk="1" hangingPunct="1">
              <a:lnSpc>
                <a:spcPct val="90000"/>
              </a:lnSpc>
              <a:defRPr/>
            </a:pPr>
            <a:r>
              <a:rPr lang="en-US" smtClean="0"/>
              <a:t>we can ignore the particular properties of things constituting the content of our sensation, and form an abstract idea of matter in general as the substratum common to all of them. However, we perceive not matter as such but only the individual properties of things - taste, smell, color, etc., of which the perceptions Berkeley called ideas (subjective idalism)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b="1" smtClean="0"/>
              <a:t>DAVID HUME</a:t>
            </a:r>
            <a:r>
              <a:rPr lang="en-US" b="1" i="1" smtClean="0"/>
              <a:t>  (1711-1776).</a:t>
            </a:r>
            <a:endParaRPr lang="ru-RU" b="1" i="1" smtClean="0"/>
          </a:p>
        </p:txBody>
      </p:sp>
      <p:sp>
        <p:nvSpPr>
          <p:cNvPr id="29699" name="Rectangle 3"/>
          <p:cNvSpPr>
            <a:spLocks noGrp="1" noChangeArrowheads="1"/>
          </p:cNvSpPr>
          <p:nvPr>
            <p:ph idx="1"/>
          </p:nvPr>
        </p:nvSpPr>
        <p:spPr/>
        <p:txBody>
          <a:bodyPr/>
          <a:lstStyle/>
          <a:p>
            <a:pPr eaLnBrk="1" hangingPunct="1">
              <a:lnSpc>
                <a:spcPct val="80000"/>
              </a:lnSpc>
              <a:defRPr/>
            </a:pPr>
            <a:r>
              <a:rPr lang="en-US" sz="2800" smtClean="0"/>
              <a:t>He believed that man could not go beyond his own sensations and understand some- thing outside him (</a:t>
            </a:r>
            <a:r>
              <a:rPr lang="en-US" sz="2800" b="1" i="1" u="sng" smtClean="0"/>
              <a:t>agnosticism</a:t>
            </a:r>
            <a:r>
              <a:rPr lang="en-US" sz="2800" smtClean="0"/>
              <a:t>)</a:t>
            </a:r>
          </a:p>
          <a:p>
            <a:pPr eaLnBrk="1" hangingPunct="1">
              <a:lnSpc>
                <a:spcPct val="80000"/>
              </a:lnSpc>
              <a:defRPr/>
            </a:pPr>
            <a:r>
              <a:rPr lang="en-US" sz="2800" smtClean="0"/>
              <a:t> true knowledge could only be logical, while the objects of study concerning facts could not be proved logically, being derived from experience. Hume interpreted experience as a flow of impressions whose cause was unknown and unknowable. Inasmuch as experience cannot be logically substituted, experimental knowledge is unreliable. </a:t>
            </a:r>
            <a:endParaRPr lang="ru-RU" sz="280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sz="4000" b="1" smtClean="0"/>
              <a:t>2. Classical German Philosophy and Marxist Philosophy.</a:t>
            </a:r>
            <a:endParaRPr lang="ru-RU" sz="4000" b="1" smtClean="0"/>
          </a:p>
        </p:txBody>
      </p:sp>
      <p:sp>
        <p:nvSpPr>
          <p:cNvPr id="30723" name="Rectangle 3"/>
          <p:cNvSpPr>
            <a:spLocks noGrp="1" noChangeArrowheads="1"/>
          </p:cNvSpPr>
          <p:nvPr>
            <p:ph idx="1"/>
          </p:nvPr>
        </p:nvSpPr>
        <p:spPr/>
        <p:txBody>
          <a:bodyPr/>
          <a:lstStyle/>
          <a:p>
            <a:pPr eaLnBrk="1" hangingPunct="1">
              <a:defRPr/>
            </a:pPr>
            <a:r>
              <a:rPr lang="en-US" smtClean="0"/>
              <a:t>At turn of the 19-th century, </a:t>
            </a:r>
            <a:r>
              <a:rPr lang="en-US" b="1" smtClean="0"/>
              <a:t>Germany,</a:t>
            </a:r>
            <a:r>
              <a:rPr lang="en-US" smtClean="0"/>
              <a:t> overcoming its economic and political backwardness, was nearing a bourgeois revolution</a:t>
            </a:r>
            <a:r>
              <a:rPr lang="ru-RU" smtClean="0"/>
              <a:t> </a:t>
            </a:r>
          </a:p>
        </p:txBody>
      </p:sp>
    </p:spTree>
  </p:cSld>
  <p:clrMapOvr>
    <a:masterClrMapping/>
  </p:clrMapOvr>
</p:sld>
</file>

<file path=ppt/theme/theme1.xml><?xml version="1.0" encoding="utf-8"?>
<a:theme xmlns:a="http://schemas.openxmlformats.org/drawingml/2006/main" name="Тема Анг для сайта">
  <a:themeElements>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Пиксел">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иксел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Пиксел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Пиксел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Пиксел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Пиксел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Пиксел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Пиксел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Пиксел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Пиксел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Пиксел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Пиксел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Тема Анг для сайта</Template>
  <TotalTime>274</TotalTime>
  <Words>2008</Words>
  <Application>Microsoft Office PowerPoint</Application>
  <PresentationFormat>Экран (4:3)</PresentationFormat>
  <Paragraphs>100</Paragraphs>
  <Slides>29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29</vt:i4>
      </vt:variant>
    </vt:vector>
  </HeadingPairs>
  <TitlesOfParts>
    <vt:vector size="34" baseType="lpstr">
      <vt:lpstr>Arial</vt:lpstr>
      <vt:lpstr>Wingdings</vt:lpstr>
      <vt:lpstr>Calibri</vt:lpstr>
      <vt:lpstr>Тема Анг для сайта</vt:lpstr>
      <vt:lpstr>Оформление по умолчанию</vt:lpstr>
      <vt:lpstr>THEME 3. PHILOSOPHY OF A NEW AND NEWEST TIME  </vt:lpstr>
      <vt:lpstr>The main features of the philosophy of the Modern Time (17th - 18th centuries)</vt:lpstr>
      <vt:lpstr>The English philosopher FRANCES BACON (1561-1626)</vt:lpstr>
      <vt:lpstr>Experience can only provide reliable knowledge if the mind is free of certain false idols.</vt:lpstr>
      <vt:lpstr>RENE DESCARTES (1596-1650), the French scientist and philosopher </vt:lpstr>
      <vt:lpstr>DUALISM </vt:lpstr>
      <vt:lpstr>GEORGE BERKELEY  (1685- 1753) </vt:lpstr>
      <vt:lpstr>DAVID HUME  (1711-1776).</vt:lpstr>
      <vt:lpstr>2. Classical German Philosophy and Marxist Philosophy.</vt:lpstr>
      <vt:lpstr>Immanual Kant (1724-1804) </vt:lpstr>
      <vt:lpstr>Apriorism</vt:lpstr>
      <vt:lpstr>Endeavoring to reconcile science and religion, Kant said he had to limit the domain of knowledge to give room to faith.</vt:lpstr>
      <vt:lpstr>Hegel (1770-1831). </vt:lpstr>
      <vt:lpstr>Ludwig Feuerbach (1804-1872 </vt:lpstr>
      <vt:lpstr>Anthropologism: </vt:lpstr>
      <vt:lpstr>The philosophy of Marxism was evolved by KARL MARX (1818-1883) and FREDERICK ENGELS (1820-1895). </vt:lpstr>
      <vt:lpstr>Works:</vt:lpstr>
      <vt:lpstr>3. The most important Tendencies of the Contemporary Philosophy </vt:lpstr>
      <vt:lpstr>Three schools of thought:</vt:lpstr>
      <vt:lpstr>Positivism, and its historical forms</vt:lpstr>
      <vt:lpstr>Ludwig Wittgenstein (1889-1951), Austrian-British philosopher </vt:lpstr>
      <vt:lpstr>Existential Philosophy </vt:lpstr>
      <vt:lpstr>20th century existentialism had its roots in the 19th century romantic revolt against reason and science in favor of passionate involvement in life.</vt:lpstr>
      <vt:lpstr>Martin Heidegger (1889-1976) Being and Time (1927)</vt:lpstr>
      <vt:lpstr>Jean-Paul Sartre (1905-1980), philosopher, dramatist, novelist, and political journalist, and the leading exponent of French existentialism.</vt:lpstr>
      <vt:lpstr>Existentialism in Theology </vt:lpstr>
      <vt:lpstr>3. Neotomism</vt:lpstr>
      <vt:lpstr>Natural happiness</vt:lpstr>
      <vt:lpstr>Cosmology</vt:lpstr>
    </vt:vector>
  </TitlesOfParts>
  <Company>MoBIL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PHILOSOPHICAL CONCEPT OF MAN</dc:title>
  <dc:creator>kate</dc:creator>
  <cp:lastModifiedBy>Free</cp:lastModifiedBy>
  <cp:revision>8</cp:revision>
  <dcterms:created xsi:type="dcterms:W3CDTF">2011-03-20T15:04:00Z</dcterms:created>
  <dcterms:modified xsi:type="dcterms:W3CDTF">2016-05-10T04:30:58Z</dcterms:modified>
</cp:coreProperties>
</file>