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05" r:id="rId3"/>
    <p:sldId id="275" r:id="rId4"/>
    <p:sldId id="274" r:id="rId5"/>
    <p:sldId id="276" r:id="rId6"/>
    <p:sldId id="258" r:id="rId7"/>
    <p:sldId id="278" r:id="rId8"/>
    <p:sldId id="279" r:id="rId9"/>
    <p:sldId id="260" r:id="rId10"/>
    <p:sldId id="282" r:id="rId11"/>
    <p:sldId id="283" r:id="rId12"/>
    <p:sldId id="284" r:id="rId13"/>
    <p:sldId id="286" r:id="rId14"/>
    <p:sldId id="290" r:id="rId15"/>
    <p:sldId id="291" r:id="rId16"/>
    <p:sldId id="292" r:id="rId17"/>
  </p:sldIdLst>
  <p:sldSz cx="9144000" cy="6858000" type="screen4x3"/>
  <p:notesSz cx="6797675" cy="9926638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0099"/>
    <a:srgbClr val="990000"/>
    <a:srgbClr val="FF9900"/>
    <a:srgbClr val="E7F379"/>
    <a:srgbClr val="FFFF99"/>
    <a:srgbClr val="0033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586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43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4E5D1-DFDD-4802-9F7D-56632683CE6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937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A18947-D618-4420-A1C6-965A438E076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38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A0935-D50B-4496-97CD-1ED786F380E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353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89B67-314C-46D3-A836-3EEFB399F2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30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43A0C-8AD8-4292-98F1-28C29F5AAF3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302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B192DF-2148-40A3-98DE-EC8ADC58CB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80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81843-418E-4C02-9F1A-91975D32F2F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22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294A24-5B9F-4333-800B-80D08B45544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400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48D2F-BCBE-4B97-AE19-D8433F7BBF2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6393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9FE01-E339-4C02-B03E-612C859C4A0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4528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31E58-D7C3-454C-8F3B-F69CE398CB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096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DC71FA-AA1D-465D-93D2-EF770E8B52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792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40CF6-106E-4632-8BCB-F7AD51CC0FA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9265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A35007-D3C5-4794-8E93-469C964CDDB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6125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EEE2-3BFC-429B-B858-4AC575C6103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522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294475-3D72-4259-8B8A-FD11DCFDB2D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837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DFD12-69B1-4633-A319-7D96F9A0F6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9270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AE12F-8722-4B94-9405-33EB1459A4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39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3CADDD-CAB4-4359-80EC-A5D19B8EB9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82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4BB2C-68C3-44A9-99D7-B9D35E2CDDF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56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FCC75-199B-49AB-8A60-A2720E8CE11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15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525D9B-C37F-4173-8820-64ACCAE734B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141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6B8F1D-5DC8-490D-B154-D555354635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7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DD6C24-7E41-4369-9A4D-DED17FB0E5D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37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E15BD84-F15B-4189-A78F-214BA5C80B1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>
              <a:defRPr/>
            </a:pPr>
            <a:fld id="{6795083A-048C-4778-99B3-BB6C82B39ED7}" type="slidenum">
              <a:rPr lang="ru-RU" b="1" i="1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>
                <a:defRPr/>
              </a:pPr>
              <a:t>‹#›</a:t>
            </a:fld>
            <a:endParaRPr lang="ru-RU" b="1" i="1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266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oleObject" Target="../embeddings/oleObject13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9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4.w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7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7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1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0" y="260648"/>
            <a:ext cx="9144000" cy="427809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algn="just" eaLnBrk="0" fontAlgn="base" hangingPunct="0">
              <a:spcBef>
                <a:spcPct val="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Харк</a:t>
            </a:r>
            <a:r>
              <a:rPr lang="uk-UA" sz="2800" i="0" dirty="0">
                <a:solidFill>
                  <a:srgbClr val="333399"/>
                </a:solidFill>
                <a:latin typeface="Arial" charset="0"/>
              </a:rPr>
              <a:t>і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вський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національний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медичний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800" i="0" dirty="0" err="1">
                <a:solidFill>
                  <a:srgbClr val="333399"/>
                </a:solidFill>
                <a:latin typeface="Arial" charset="0"/>
              </a:rPr>
              <a:t>університет</a:t>
            </a: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8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8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Кафедра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медичної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та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біоорганічної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> </a:t>
            </a:r>
            <a:r>
              <a:rPr lang="ru-RU" sz="2400" i="0" dirty="0" err="1">
                <a:solidFill>
                  <a:srgbClr val="333399"/>
                </a:solidFill>
                <a:latin typeface="Arial" charset="0"/>
              </a:rPr>
              <a:t>хімії</a:t>
            </a: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333399"/>
                </a:solidFill>
                <a:latin typeface="Arial" charset="0"/>
              </a:rPr>
              <a:t/>
            </a:r>
            <a:br>
              <a:rPr lang="ru-RU" sz="2400" i="0" dirty="0">
                <a:solidFill>
                  <a:srgbClr val="333399"/>
                </a:solidFill>
                <a:latin typeface="Arial" charset="0"/>
              </a:rPr>
            </a:br>
            <a:r>
              <a:rPr lang="ru-RU" sz="2400" i="0" dirty="0">
                <a:solidFill>
                  <a:srgbClr val="006600"/>
                </a:solidFill>
                <a:latin typeface="Arial" charset="0"/>
              </a:rPr>
              <a:t> </a:t>
            </a:r>
            <a:br>
              <a:rPr lang="ru-RU" sz="2400" i="0" dirty="0">
                <a:solidFill>
                  <a:srgbClr val="006600"/>
                </a:solidFill>
                <a:latin typeface="Arial" charset="0"/>
              </a:rPr>
            </a:b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2400" i="0" dirty="0" err="1" smtClean="0">
                <a:solidFill>
                  <a:srgbClr val="006600"/>
                </a:solidFill>
                <a:latin typeface="Arial" charset="0"/>
              </a:rPr>
              <a:t>Лекція</a:t>
            </a: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endParaRPr lang="ru-RU" sz="2400" i="0" dirty="0">
              <a:solidFill>
                <a:srgbClr val="006600"/>
              </a:solidFill>
              <a:latin typeface="Arial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Вуглеводи</a:t>
            </a:r>
            <a:r>
              <a:rPr lang="ru-RU" sz="3200" i="0" dirty="0" smtClean="0">
                <a:solidFill>
                  <a:srgbClr val="000000"/>
                </a:solidFill>
                <a:latin typeface="Arial" charset="0"/>
              </a:rPr>
              <a:t>. </a:t>
            </a:r>
            <a:r>
              <a:rPr lang="ru-RU" sz="3200" i="0" dirty="0" err="1" smtClean="0">
                <a:solidFill>
                  <a:srgbClr val="000000"/>
                </a:solidFill>
                <a:latin typeface="Arial" charset="0"/>
              </a:rPr>
              <a:t>Моносахариди</a:t>
            </a:r>
            <a:endParaRPr lang="ru-RU" sz="3200" i="0" dirty="0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624" y="1638471"/>
            <a:ext cx="1457325" cy="1857375"/>
          </a:xfrm>
          <a:prstGeom prst="rect">
            <a:avLst/>
          </a:prstGeom>
          <a:noFill/>
        </p:spPr>
      </p:pic>
      <p:pic>
        <p:nvPicPr>
          <p:cNvPr id="7" name="Рисунок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7" y="1556792"/>
            <a:ext cx="1914525" cy="19145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251520" y="5085184"/>
            <a:ext cx="8640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6600CC"/>
                </a:solidFill>
              </a:rPr>
              <a:t>Лектор: доцент кафедри медичної та біоорганічної </a:t>
            </a:r>
            <a:r>
              <a:rPr lang="uk-UA" b="1">
                <a:solidFill>
                  <a:srgbClr val="6600CC"/>
                </a:solidFill>
              </a:rPr>
              <a:t>хімії Макаров В.О.</a:t>
            </a:r>
            <a:endParaRPr lang="uk-UA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2510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2468"/>
            <a:ext cx="8229600" cy="72008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ОКИСНЕННЯ 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ДІЯ </a:t>
            </a:r>
            <a:r>
              <a:rPr lang="ru-RU" sz="2800" b="1" cap="all" dirty="0" err="1">
                <a:solidFill>
                  <a:srgbClr val="FF0000"/>
                </a:solidFill>
              </a:rPr>
              <a:t>сильнішим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cap="all" dirty="0" err="1">
                <a:solidFill>
                  <a:srgbClr val="FF0000"/>
                </a:solidFill>
              </a:rPr>
              <a:t>окислювачем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dirty="0">
                <a:solidFill>
                  <a:srgbClr val="FF0000"/>
                </a:solidFill>
              </a:rPr>
              <a:t>(</a:t>
            </a:r>
            <a:r>
              <a:rPr lang="en-US" sz="2800" b="1" dirty="0">
                <a:solidFill>
                  <a:srgbClr val="FF0000"/>
                </a:solidFill>
              </a:rPr>
              <a:t>HNO</a:t>
            </a:r>
            <a:r>
              <a:rPr lang="en-US" sz="2800" b="1" baseline="-25000" dirty="0">
                <a:solidFill>
                  <a:srgbClr val="FF0000"/>
                </a:solidFill>
              </a:rPr>
              <a:t>3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ru-RU" sz="2800" b="1" dirty="0">
                <a:solidFill>
                  <a:srgbClr val="FF0000"/>
                </a:solidFill>
              </a:rPr>
              <a:t>к)):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525963"/>
          </a:xfrm>
        </p:spPr>
        <p:txBody>
          <a:bodyPr/>
          <a:lstStyle/>
          <a:p>
            <a:pPr marL="0" indent="0" algn="just" defTabSz="360363">
              <a:buNone/>
            </a:pPr>
            <a:r>
              <a:rPr lang="ru-RU" sz="2000" dirty="0"/>
              <a:t>	</a:t>
            </a:r>
            <a:r>
              <a:rPr lang="ru-RU" sz="2000" dirty="0" err="1" smtClean="0"/>
              <a:t>Окиснення</a:t>
            </a:r>
            <a:r>
              <a:rPr lang="ru-RU" sz="2000" dirty="0" smtClean="0"/>
              <a:t> </a:t>
            </a:r>
            <a:r>
              <a:rPr lang="ru-RU" sz="2000" dirty="0" err="1"/>
              <a:t>альдегідної</a:t>
            </a:r>
            <a:r>
              <a:rPr lang="ru-RU" sz="2000" dirty="0"/>
              <a:t> і </a:t>
            </a:r>
            <a:r>
              <a:rPr lang="ru-RU" sz="2000" dirty="0" err="1"/>
              <a:t>первинної</a:t>
            </a:r>
            <a:r>
              <a:rPr lang="ru-RU" sz="2000" dirty="0"/>
              <a:t> </a:t>
            </a:r>
            <a:r>
              <a:rPr lang="ru-RU" sz="2000" dirty="0" err="1"/>
              <a:t>спиртової</a:t>
            </a:r>
            <a:r>
              <a:rPr lang="ru-RU" sz="2000" dirty="0"/>
              <a:t> </a:t>
            </a:r>
            <a:r>
              <a:rPr lang="ru-RU" sz="2000" dirty="0" err="1"/>
              <a:t>групи</a:t>
            </a:r>
            <a:r>
              <a:rPr lang="ru-RU" sz="2000" dirty="0"/>
              <a:t>, 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дикарбонових</a:t>
            </a:r>
            <a:r>
              <a:rPr lang="ru-RU" sz="2000" dirty="0"/>
              <a:t> </a:t>
            </a:r>
            <a:r>
              <a:rPr lang="ru-RU" sz="2000" dirty="0" err="1"/>
              <a:t>оксикислот</a:t>
            </a:r>
            <a:r>
              <a:rPr lang="ru-RU" sz="2000" dirty="0"/>
              <a:t>: </a:t>
            </a:r>
            <a:r>
              <a:rPr lang="ru-RU" sz="2000" dirty="0" err="1"/>
              <a:t>глікарових</a:t>
            </a:r>
            <a:r>
              <a:rPr lang="ru-RU" sz="2000" dirty="0"/>
              <a:t> </a:t>
            </a:r>
            <a:r>
              <a:rPr lang="ru-RU" sz="2000" dirty="0" err="1"/>
              <a:t>або</a:t>
            </a:r>
            <a:r>
              <a:rPr lang="ru-RU" sz="2000" dirty="0"/>
              <a:t> «</a:t>
            </a:r>
            <a:r>
              <a:rPr lang="ru-RU" sz="2000" dirty="0" err="1"/>
              <a:t>цукрових</a:t>
            </a:r>
            <a:r>
              <a:rPr lang="ru-RU" sz="2000" dirty="0"/>
              <a:t>» кислот: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 algn="ctr">
              <a:buNone/>
            </a:pPr>
            <a:r>
              <a:rPr lang="ru-RU" sz="2000" dirty="0" err="1"/>
              <a:t>Д-маноза</a:t>
            </a:r>
            <a:r>
              <a:rPr lang="ru-RU" sz="2000" dirty="0" err="1">
                <a:latin typeface="Arial"/>
                <a:cs typeface="Arial"/>
              </a:rPr>
              <a:t>→Д-манарова</a:t>
            </a:r>
            <a:r>
              <a:rPr lang="ru-RU" sz="2000" dirty="0">
                <a:latin typeface="Arial"/>
                <a:cs typeface="Arial"/>
              </a:rPr>
              <a:t>, </a:t>
            </a:r>
            <a:r>
              <a:rPr lang="ru-RU" sz="2000" dirty="0" err="1">
                <a:latin typeface="Arial"/>
                <a:cs typeface="Arial"/>
              </a:rPr>
              <a:t>Д-галактоза→Д-галактарова</a:t>
            </a:r>
            <a:r>
              <a:rPr lang="ru-RU" sz="2000" dirty="0">
                <a:latin typeface="Arial"/>
                <a:cs typeface="Arial"/>
              </a:rPr>
              <a:t> к-та.</a:t>
            </a:r>
            <a:endParaRPr lang="ru-RU" sz="2000" dirty="0"/>
          </a:p>
          <a:p>
            <a:pPr marL="0" indent="0">
              <a:buNone/>
            </a:pPr>
            <a:r>
              <a:rPr lang="ru-RU" sz="2000" dirty="0" err="1" smtClean="0">
                <a:solidFill>
                  <a:srgbClr val="FF0000"/>
                </a:solidFill>
              </a:rPr>
              <a:t>Окиснення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 err="1">
                <a:solidFill>
                  <a:srgbClr val="FF0000"/>
                </a:solidFill>
              </a:rPr>
              <a:t>кетоз</a:t>
            </a:r>
            <a:r>
              <a:rPr lang="ru-RU" sz="2000" dirty="0">
                <a:solidFill>
                  <a:srgbClr val="FF0000"/>
                </a:solidFill>
              </a:rPr>
              <a:t>: </a:t>
            </a:r>
            <a:r>
              <a:rPr lang="ru-RU" sz="1800" dirty="0" err="1"/>
              <a:t>розрив</a:t>
            </a:r>
            <a:r>
              <a:rPr lang="ru-RU" sz="1800" dirty="0"/>
              <a:t> </a:t>
            </a:r>
            <a:r>
              <a:rPr lang="ru-RU" sz="1800" dirty="0" err="1"/>
              <a:t>вуглецевого</a:t>
            </a:r>
            <a:r>
              <a:rPr lang="ru-RU" sz="1800" dirty="0"/>
              <a:t> </a:t>
            </a:r>
            <a:r>
              <a:rPr lang="ru-RU" sz="1800" dirty="0" err="1"/>
              <a:t>ланцюгу</a:t>
            </a:r>
            <a:r>
              <a:rPr lang="ru-RU" sz="1800" dirty="0"/>
              <a:t> по карбоніл.</a:t>
            </a:r>
            <a:r>
              <a:rPr lang="ru-RU" sz="1800" dirty="0" err="1"/>
              <a:t>гр</a:t>
            </a:r>
            <a:r>
              <a:rPr lang="ru-RU" sz="1800" dirty="0"/>
              <a:t>.</a:t>
            </a:r>
            <a:r>
              <a:rPr lang="ru-RU" sz="1800" dirty="0">
                <a:latin typeface="Arial"/>
                <a:cs typeface="Arial"/>
              </a:rPr>
              <a:t>→</a:t>
            </a:r>
            <a:r>
              <a:rPr lang="ru-RU" sz="1800" dirty="0" err="1">
                <a:latin typeface="Arial"/>
                <a:cs typeface="Arial"/>
              </a:rPr>
              <a:t>дикарб.к-ти</a:t>
            </a:r>
            <a:r>
              <a:rPr lang="ru-RU" sz="2400" dirty="0"/>
              <a:t>: 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739736"/>
              </p:ext>
            </p:extLst>
          </p:nvPr>
        </p:nvGraphicFramePr>
        <p:xfrm>
          <a:off x="2147862" y="2010061"/>
          <a:ext cx="465772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25" name="ISIS/Draw Sketch" r:id="rId3" imgW="4659752" imgH="848268" progId="ISISServer">
                  <p:embed/>
                </p:oleObj>
              </mc:Choice>
              <mc:Fallback>
                <p:oleObj name="ISIS/Draw Sketch" r:id="rId3" imgW="4659752" imgH="848268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62" y="2010061"/>
                        <a:ext cx="4657725" cy="84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627784" y="2829081"/>
            <a:ext cx="5454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dirty="0">
                <a:solidFill>
                  <a:srgbClr val="990000"/>
                </a:solidFill>
              </a:rPr>
              <a:t>Д-глюкоза                 Д-</a:t>
            </a:r>
            <a:r>
              <a:rPr lang="ru-RU" sz="1600" dirty="0" err="1">
                <a:solidFill>
                  <a:srgbClr val="990000"/>
                </a:solidFill>
              </a:rPr>
              <a:t>глюкарова</a:t>
            </a:r>
            <a:r>
              <a:rPr lang="ru-RU" sz="1600" dirty="0">
                <a:solidFill>
                  <a:srgbClr val="990000"/>
                </a:solidFill>
              </a:rPr>
              <a:t> (</a:t>
            </a:r>
            <a:r>
              <a:rPr lang="ru-RU" sz="1600" dirty="0" err="1">
                <a:solidFill>
                  <a:srgbClr val="990000"/>
                </a:solidFill>
              </a:rPr>
              <a:t>цукрова</a:t>
            </a:r>
            <a:r>
              <a:rPr lang="ru-RU" sz="1600" dirty="0">
                <a:solidFill>
                  <a:srgbClr val="990000"/>
                </a:solidFill>
              </a:rPr>
              <a:t>) кислота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3500979"/>
              </p:ext>
            </p:extLst>
          </p:nvPr>
        </p:nvGraphicFramePr>
        <p:xfrm>
          <a:off x="2505075" y="4332288"/>
          <a:ext cx="4133850" cy="2343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26" name="ISIS/Draw Sketch" r:id="rId5" imgW="4133520" imgH="2342880" progId="ISISServer">
                  <p:embed/>
                </p:oleObj>
              </mc:Choice>
              <mc:Fallback>
                <p:oleObj name="ISIS/Draw Sketch" r:id="rId5" imgW="4133520" imgH="234288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505075" y="4332288"/>
                        <a:ext cx="4133850" cy="2343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077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9575" y="-3426"/>
            <a:ext cx="8229600" cy="648072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ОКИСНЕННЯ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76672"/>
            <a:ext cx="9144000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FontTx/>
              <a:buChar char="-"/>
            </a:pP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при селективному </a:t>
            </a:r>
            <a:r>
              <a:rPr lang="ru-RU" sz="16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окисненні</a:t>
            </a:r>
            <a:r>
              <a:rPr lang="ru-RU" sz="16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в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молекулі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альдози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первинно-спиртової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групи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біля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6-го атому карбону)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утворюються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уронові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кислоти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виконують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важливу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біологічну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функцію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–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виводять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у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вигляді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розчинних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глюкуронідів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токсичні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речовини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з </a:t>
            </a:r>
            <a:r>
              <a:rPr lang="ru-RU" sz="16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організму</a:t>
            </a:r>
            <a:r>
              <a:rPr lang="ru-RU" sz="16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.)</a:t>
            </a: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kern="1200" dirty="0" err="1">
                <a:latin typeface="Arial" charset="0"/>
                <a:cs typeface="Arial" charset="0"/>
              </a:rPr>
              <a:t>Моносахариди</a:t>
            </a:r>
            <a:r>
              <a:rPr lang="ru-RU" sz="1600" kern="1200" dirty="0">
                <a:latin typeface="Arial" charset="0"/>
                <a:cs typeface="Arial" charset="0"/>
              </a:rPr>
              <a:t> з </a:t>
            </a:r>
            <a:r>
              <a:rPr lang="ru-RU" sz="1600" kern="1200" dirty="0" err="1">
                <a:latin typeface="Arial" charset="0"/>
                <a:cs typeface="Arial" charset="0"/>
              </a:rPr>
              <a:t>захищеною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альдегідною</a:t>
            </a:r>
            <a:r>
              <a:rPr lang="ru-RU" sz="1600" kern="1200" dirty="0">
                <a:latin typeface="Arial" charset="0"/>
                <a:cs typeface="Arial" charset="0"/>
              </a:rPr>
              <a:t> </a:t>
            </a:r>
            <a:r>
              <a:rPr lang="ru-RU" sz="1600" kern="1200" dirty="0" err="1">
                <a:latin typeface="Arial" charset="0"/>
                <a:cs typeface="Arial" charset="0"/>
              </a:rPr>
              <a:t>групою</a:t>
            </a:r>
            <a:r>
              <a:rPr lang="ru-RU" sz="1600" kern="1200" dirty="0">
                <a:latin typeface="Arial" charset="0"/>
                <a:cs typeface="Arial" charset="0"/>
              </a:rPr>
              <a:t> (</a:t>
            </a:r>
            <a:r>
              <a:rPr lang="ru-RU" sz="1600" kern="1200" dirty="0" err="1">
                <a:latin typeface="Arial" charset="0"/>
                <a:cs typeface="Arial" charset="0"/>
              </a:rPr>
              <a:t>глікозиди</a:t>
            </a:r>
            <a:r>
              <a:rPr lang="ru-RU" sz="1600" kern="1200" dirty="0">
                <a:latin typeface="Arial" charset="0"/>
                <a:cs typeface="Arial" charset="0"/>
              </a:rPr>
              <a:t>):</a:t>
            </a:r>
          </a:p>
          <a:p>
            <a:endParaRPr lang="ru-RU" dirty="0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230" y="1248389"/>
            <a:ext cx="484822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5380" y="2907912"/>
            <a:ext cx="54360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глюкопіраноза</a:t>
            </a:r>
            <a:r>
              <a:rPr lang="ru-RU" sz="1600" dirty="0">
                <a:solidFill>
                  <a:srgbClr val="990000"/>
                </a:solidFill>
              </a:rPr>
              <a:t>        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глюкуронова</a:t>
            </a:r>
            <a:r>
              <a:rPr lang="ru-RU" sz="1600" dirty="0">
                <a:solidFill>
                  <a:srgbClr val="990000"/>
                </a:solidFill>
              </a:rPr>
              <a:t> кислота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9252648"/>
              </p:ext>
            </p:extLst>
          </p:nvPr>
        </p:nvGraphicFramePr>
        <p:xfrm>
          <a:off x="1850691" y="3557526"/>
          <a:ext cx="57054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98" name="ISIS/Draw Sketch" r:id="rId4" imgW="5705280" imgH="3267000" progId="ISISServer">
                  <p:embed/>
                </p:oleObj>
              </mc:Choice>
              <mc:Fallback>
                <p:oleObj name="ISIS/Draw Sketch" r:id="rId4" imgW="5705280" imgH="32670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50691" y="3557526"/>
                        <a:ext cx="5705475" cy="326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34669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-99392"/>
            <a:ext cx="8229600" cy="720080"/>
          </a:xfrm>
        </p:spPr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</a:rPr>
              <a:t>ОКИСНЕННЯ В ЛУЖНОМУ СЕРЕДОВИЩІ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8" y="404664"/>
            <a:ext cx="9126962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Якісні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реакції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на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виявлення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альдоз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і </a:t>
            </a:r>
            <a:r>
              <a:rPr lang="ru-RU" sz="16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кетоз</a:t>
            </a:r>
            <a:r>
              <a:rPr lang="ru-RU" sz="16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600" b="1" kern="1200" dirty="0">
                <a:latin typeface="Arial" charset="0"/>
                <a:cs typeface="Arial" charset="0"/>
              </a:rPr>
              <a:t>(у </a:t>
            </a:r>
            <a:r>
              <a:rPr lang="ru-RU" sz="1600" b="1" kern="1200" dirty="0" err="1">
                <a:latin typeface="Arial" charset="0"/>
                <a:cs typeface="Arial" charset="0"/>
              </a:rPr>
              <a:t>лужному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серед</a:t>
            </a:r>
            <a:r>
              <a:rPr lang="ru-RU" sz="1600" b="1" kern="1200" dirty="0">
                <a:latin typeface="Arial" charset="0"/>
                <a:cs typeface="Arial" charset="0"/>
              </a:rPr>
              <a:t>. </a:t>
            </a:r>
            <a:r>
              <a:rPr lang="ru-RU" sz="1600" b="1" kern="1200" dirty="0" err="1">
                <a:latin typeface="Arial" charset="0"/>
                <a:cs typeface="Arial" charset="0"/>
              </a:rPr>
              <a:t>ізомеризуються</a:t>
            </a:r>
            <a:r>
              <a:rPr lang="ru-RU" sz="1600" b="1" kern="1200" dirty="0">
                <a:latin typeface="Arial" charset="0"/>
                <a:cs typeface="Arial" charset="0"/>
              </a:rPr>
              <a:t> в </a:t>
            </a:r>
            <a:r>
              <a:rPr lang="ru-RU" sz="1600" b="1" kern="1200" dirty="0" err="1">
                <a:latin typeface="Arial" charset="0"/>
                <a:cs typeface="Arial" charset="0"/>
              </a:rPr>
              <a:t>альдози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-</a:t>
            </a:r>
            <a:r>
              <a:rPr lang="ru-RU" sz="1600" b="1" kern="1200" dirty="0" err="1">
                <a:latin typeface="Arial" charset="0"/>
                <a:cs typeface="Arial" charset="0"/>
              </a:rPr>
              <a:t>реакція</a:t>
            </a:r>
            <a:r>
              <a:rPr lang="ru-RU" sz="1600" b="1" kern="1200" dirty="0">
                <a:latin typeface="Arial" charset="0"/>
                <a:cs typeface="Arial" charset="0"/>
              </a:rPr>
              <a:t> «</a:t>
            </a:r>
            <a:r>
              <a:rPr lang="ru-RU" sz="1600" b="1" kern="1200" dirty="0" err="1">
                <a:latin typeface="Arial" charset="0"/>
                <a:cs typeface="Arial" charset="0"/>
              </a:rPr>
              <a:t>срібного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дзеркала</a:t>
            </a:r>
            <a:r>
              <a:rPr lang="ru-RU" sz="1600" b="1" kern="1200" dirty="0">
                <a:latin typeface="Arial" charset="0"/>
                <a:cs typeface="Arial" charset="0"/>
              </a:rPr>
              <a:t>» (реактив </a:t>
            </a:r>
            <a:r>
              <a:rPr lang="ru-RU" sz="1600" b="1" kern="1200" dirty="0" err="1">
                <a:latin typeface="Arial" charset="0"/>
                <a:cs typeface="Arial" charset="0"/>
              </a:rPr>
              <a:t>Толленса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  <a:r>
              <a:rPr lang="ru-RU" sz="1600" dirty="0">
                <a:latin typeface="Times New Roman"/>
                <a:ea typeface="Calibri"/>
                <a:cs typeface="Times New Roman"/>
                <a:sym typeface="Symbol"/>
              </a:rPr>
              <a:t>                                           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dirty="0">
                <a:latin typeface="Times New Roman"/>
                <a:ea typeface="Calibri"/>
                <a:cs typeface="Times New Roman"/>
                <a:sym typeface="Symbol"/>
              </a:rPr>
              <a:t>                                                              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Ag(NH</a:t>
            </a:r>
            <a:r>
              <a:rPr lang="en-US" sz="1600" baseline="-25000" dirty="0">
                <a:latin typeface="Times New Roman"/>
                <a:ea typeface="Calibri"/>
                <a:cs typeface="Times New Roman"/>
              </a:rPr>
              <a:t>3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)</a:t>
            </a:r>
            <a:r>
              <a:rPr lang="en-US" sz="16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en-US" sz="1600" dirty="0">
                <a:latin typeface="Times New Roman"/>
                <a:ea typeface="Calibri"/>
                <a:cs typeface="Times New Roman"/>
                <a:sym typeface="Symbol"/>
              </a:rPr>
              <a:t></a:t>
            </a:r>
            <a:r>
              <a:rPr lang="en-US" sz="1600" dirty="0">
                <a:latin typeface="Times New Roman"/>
                <a:ea typeface="Calibri"/>
                <a:cs typeface="Times New Roman"/>
              </a:rPr>
              <a:t>OH</a:t>
            </a:r>
            <a:endParaRPr lang="ru-RU" sz="1600" dirty="0"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600" kern="1200" dirty="0">
              <a:solidFill>
                <a:srgbClr val="0066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-</a:t>
            </a:r>
            <a:r>
              <a:rPr lang="ru-RU" sz="1600" b="1" kern="1200" dirty="0" err="1">
                <a:latin typeface="Arial" charset="0"/>
                <a:cs typeface="Arial" charset="0"/>
              </a:rPr>
              <a:t>реакція</a:t>
            </a:r>
            <a:r>
              <a:rPr lang="ru-RU" sz="1600" b="1" kern="1200" dirty="0">
                <a:latin typeface="Arial" charset="0"/>
                <a:cs typeface="Arial" charset="0"/>
              </a:rPr>
              <a:t> з </a:t>
            </a:r>
            <a:r>
              <a:rPr lang="ru-RU" sz="1600" b="1" kern="1200" dirty="0" err="1">
                <a:latin typeface="Arial" charset="0"/>
                <a:cs typeface="Arial" charset="0"/>
              </a:rPr>
              <a:t>лужним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розчином</a:t>
            </a:r>
            <a:r>
              <a:rPr lang="ru-RU" sz="1600" b="1" kern="1200" dirty="0">
                <a:latin typeface="Arial" charset="0"/>
                <a:cs typeface="Arial" charset="0"/>
              </a:rPr>
              <a:t> </a:t>
            </a:r>
            <a:r>
              <a:rPr lang="ru-RU" sz="1600" b="1" kern="1200" dirty="0" err="1">
                <a:latin typeface="Arial" charset="0"/>
                <a:cs typeface="Arial" charset="0"/>
              </a:rPr>
              <a:t>тартратного</a:t>
            </a:r>
            <a:r>
              <a:rPr lang="ru-RU" sz="1600" b="1" kern="1200" dirty="0">
                <a:latin typeface="Arial" charset="0"/>
                <a:cs typeface="Arial" charset="0"/>
              </a:rPr>
              <a:t> комплексу </a:t>
            </a:r>
            <a:r>
              <a:rPr lang="ru-RU" sz="1600" b="1" kern="1200" dirty="0" err="1">
                <a:latin typeface="Arial" charset="0"/>
                <a:cs typeface="Arial" charset="0"/>
              </a:rPr>
              <a:t>міді</a:t>
            </a:r>
            <a:r>
              <a:rPr lang="ru-RU" sz="1600" b="1" kern="1200" dirty="0">
                <a:latin typeface="Arial" charset="0"/>
                <a:cs typeface="Arial" charset="0"/>
              </a:rPr>
              <a:t> (II)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600" b="1" kern="1200" dirty="0">
                <a:latin typeface="Arial" charset="0"/>
                <a:cs typeface="Arial" charset="0"/>
              </a:rPr>
              <a:t>(Реактив </a:t>
            </a:r>
            <a:r>
              <a:rPr lang="ru-RU" sz="1600" b="1" kern="1200" dirty="0" err="1">
                <a:latin typeface="Arial" charset="0"/>
                <a:cs typeface="Arial" charset="0"/>
              </a:rPr>
              <a:t>Фелінга</a:t>
            </a:r>
            <a:r>
              <a:rPr lang="ru-RU" sz="1600" b="1" kern="1200" dirty="0">
                <a:latin typeface="Arial" charset="0"/>
                <a:cs typeface="Arial" charset="0"/>
              </a:rPr>
              <a:t>)</a:t>
            </a:r>
            <a:endParaRPr lang="ru-RU" b="1" dirty="0"/>
          </a:p>
          <a:p>
            <a:pPr marL="0" indent="0">
              <a:buNone/>
            </a:pPr>
            <a:endParaRPr lang="ru-RU" sz="9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9985986"/>
              </p:ext>
            </p:extLst>
          </p:nvPr>
        </p:nvGraphicFramePr>
        <p:xfrm>
          <a:off x="396875" y="1989138"/>
          <a:ext cx="5092700" cy="744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98" name="ISIS/Draw Sketch" r:id="rId3" imgW="5095800" imgH="742680" progId="ISISServer">
                  <p:embed/>
                </p:oleObj>
              </mc:Choice>
              <mc:Fallback>
                <p:oleObj name="ISIS/Draw Sketch" r:id="rId3" imgW="5095800" imgH="742680" progId="ISISServer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875" y="1989138"/>
                        <a:ext cx="5092700" cy="744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967910"/>
              </p:ext>
            </p:extLst>
          </p:nvPr>
        </p:nvGraphicFramePr>
        <p:xfrm>
          <a:off x="320675" y="5268913"/>
          <a:ext cx="532765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99" name="ISIS/Draw Sketch" r:id="rId5" imgW="5029200" imgH="961920" progId="ISISServer">
                  <p:embed/>
                </p:oleObj>
              </mc:Choice>
              <mc:Fallback>
                <p:oleObj name="ISIS/Draw Sketch" r:id="rId5" imgW="5029200" imgH="961920" progId="ISISServer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675" y="5268913"/>
                        <a:ext cx="532765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708" name="Picture 1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23"/>
          <a:stretch/>
        </p:blipFill>
        <p:spPr bwMode="auto">
          <a:xfrm>
            <a:off x="6084168" y="980728"/>
            <a:ext cx="2888268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9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233" y="5074577"/>
            <a:ext cx="2897763" cy="1813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8310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68" y="0"/>
            <a:ext cx="9073008" cy="720080"/>
          </a:xfrm>
        </p:spPr>
        <p:txBody>
          <a:bodyPr/>
          <a:lstStyle/>
          <a:p>
            <a:r>
              <a:rPr lang="ru-RU" sz="2800" b="1" cap="all" dirty="0" err="1">
                <a:solidFill>
                  <a:srgbClr val="FF0000"/>
                </a:solidFill>
              </a:rPr>
              <a:t>внутрішньомолекулярна</a:t>
            </a:r>
            <a:r>
              <a:rPr lang="ru-RU" sz="2800" b="1" cap="all" dirty="0">
                <a:solidFill>
                  <a:srgbClr val="FF0000"/>
                </a:solidFill>
              </a:rPr>
              <a:t> </a:t>
            </a:r>
            <a:r>
              <a:rPr lang="ru-RU" sz="2800" b="1" cap="all" dirty="0" err="1">
                <a:solidFill>
                  <a:srgbClr val="FF0000"/>
                </a:solidFill>
              </a:rPr>
              <a:t>дегідратація</a:t>
            </a:r>
            <a:endParaRPr lang="ru-RU" sz="2800" b="1" cap="all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32" y="620688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sz="20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5161240"/>
              </p:ext>
            </p:extLst>
          </p:nvPr>
        </p:nvGraphicFramePr>
        <p:xfrm>
          <a:off x="127000" y="695325"/>
          <a:ext cx="4524375" cy="150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2" name="ISIS/Draw Sketch" r:id="rId3" imgW="4524120" imgH="1514160" progId="ISISServer">
                  <p:embed/>
                </p:oleObj>
              </mc:Choice>
              <mc:Fallback>
                <p:oleObj name="ISIS/Draw Sketch" r:id="rId3" imgW="4524120" imgH="1514160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0" y="695325"/>
                        <a:ext cx="4524375" cy="1509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50603" y="1063545"/>
            <a:ext cx="5212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aseline="-25000" dirty="0"/>
              <a:t>+</a:t>
            </a:r>
            <a:r>
              <a:rPr lang="ru-RU" sz="1600" dirty="0"/>
              <a:t> </a:t>
            </a:r>
            <a:r>
              <a:rPr lang="ru-RU" sz="1600" dirty="0" err="1"/>
              <a:t>анілін</a:t>
            </a:r>
            <a:r>
              <a:rPr lang="ru-RU" sz="1600" dirty="0"/>
              <a:t> у </a:t>
            </a:r>
            <a:r>
              <a:rPr lang="ru-RU" sz="1600" dirty="0" err="1"/>
              <a:t>прис</a:t>
            </a:r>
            <a:r>
              <a:rPr lang="ru-RU" sz="1600" dirty="0"/>
              <a:t>.</a:t>
            </a:r>
            <a:r>
              <a:rPr lang="en-US" sz="1600" dirty="0"/>
              <a:t>HCl </a:t>
            </a:r>
            <a:r>
              <a:rPr lang="en-US" sz="1600" dirty="0">
                <a:latin typeface="Arial"/>
                <a:cs typeface="Arial"/>
              </a:rPr>
              <a:t>→ </a:t>
            </a:r>
            <a:r>
              <a:rPr lang="ru-RU" sz="1600" b="1" dirty="0" err="1">
                <a:solidFill>
                  <a:srgbClr val="FF0000"/>
                </a:solidFill>
                <a:latin typeface="Arial"/>
                <a:cs typeface="Arial"/>
              </a:rPr>
              <a:t>червоне</a:t>
            </a:r>
            <a:r>
              <a:rPr lang="ru-RU" sz="16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Arial"/>
                <a:cs typeface="Arial"/>
              </a:rPr>
              <a:t>забарвлення</a:t>
            </a:r>
            <a:endParaRPr lang="ru-RU" sz="1600" b="1" baseline="-25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1919" y="681795"/>
            <a:ext cx="32752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l">
              <a:spcBef>
                <a:spcPct val="20000"/>
              </a:spcBef>
            </a:pP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Якісна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реакція</a:t>
            </a:r>
            <a:r>
              <a:rPr lang="ru-RU" sz="2000" kern="0" dirty="0">
                <a:solidFill>
                  <a:srgbClr val="000000"/>
                </a:solidFill>
                <a:latin typeface="Arial"/>
                <a:cs typeface="Arial"/>
              </a:rPr>
              <a:t> на </a:t>
            </a:r>
            <a:r>
              <a:rPr lang="ru-RU" sz="2000" kern="0" dirty="0" err="1">
                <a:solidFill>
                  <a:srgbClr val="000000"/>
                </a:solidFill>
                <a:latin typeface="Arial"/>
                <a:cs typeface="Arial"/>
              </a:rPr>
              <a:t>пентози</a:t>
            </a:r>
            <a:endParaRPr lang="ru-RU" sz="2000" kern="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4647118"/>
              </p:ext>
            </p:extLst>
          </p:nvPr>
        </p:nvGraphicFramePr>
        <p:xfrm>
          <a:off x="39688" y="2436813"/>
          <a:ext cx="4781550" cy="1543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3" name="ISIS/Draw Sketch" r:id="rId5" imgW="4781520" imgH="1542960" progId="ISISServer">
                  <p:embed/>
                </p:oleObj>
              </mc:Choice>
              <mc:Fallback>
                <p:oleObj name="ISIS/Draw Sketch" r:id="rId5" imgW="4781520" imgH="1542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9688" y="2436813"/>
                        <a:ext cx="4781550" cy="1543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884732" y="2060848"/>
            <a:ext cx="39440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Якісна</a:t>
            </a:r>
            <a:r>
              <a:rPr lang="ru-RU" dirty="0"/>
              <a:t> </a:t>
            </a:r>
            <a:r>
              <a:rPr lang="ru-RU" dirty="0" err="1"/>
              <a:t>реакція</a:t>
            </a:r>
            <a:r>
              <a:rPr lang="ru-RU" dirty="0"/>
              <a:t> на </a:t>
            </a:r>
            <a:r>
              <a:rPr lang="ru-RU" dirty="0" err="1"/>
              <a:t>гексози</a:t>
            </a:r>
            <a:endParaRPr lang="ru-RU" dirty="0"/>
          </a:p>
          <a:p>
            <a:r>
              <a:rPr lang="ru-RU" dirty="0"/>
              <a:t>(</a:t>
            </a:r>
            <a:r>
              <a:rPr lang="ru-RU" dirty="0" err="1"/>
              <a:t>Реакція</a:t>
            </a:r>
            <a:r>
              <a:rPr lang="ru-RU" dirty="0"/>
              <a:t> </a:t>
            </a:r>
            <a:r>
              <a:rPr lang="ru-RU" dirty="0" err="1"/>
              <a:t>Селіванова</a:t>
            </a:r>
            <a:r>
              <a:rPr lang="ru-RU" dirty="0"/>
              <a:t> на фруктозу)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81454" y="2717749"/>
            <a:ext cx="4170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+ резорцин</a:t>
            </a:r>
            <a:r>
              <a:rPr lang="ru-RU" dirty="0">
                <a:latin typeface="Arial"/>
                <a:cs typeface="Arial"/>
              </a:rPr>
              <a:t>→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червоне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забарвлення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7074" y="4128139"/>
            <a:ext cx="81547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err="1">
                <a:solidFill>
                  <a:srgbClr val="000000"/>
                </a:solidFill>
              </a:rPr>
              <a:t>Якісна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реакція</a:t>
            </a:r>
            <a:r>
              <a:rPr lang="ru-RU" sz="1600" dirty="0">
                <a:solidFill>
                  <a:srgbClr val="000000"/>
                </a:solidFill>
              </a:rPr>
              <a:t> на </a:t>
            </a:r>
            <a:r>
              <a:rPr lang="ru-RU" sz="1600" dirty="0" err="1">
                <a:solidFill>
                  <a:srgbClr val="000000"/>
                </a:solidFill>
              </a:rPr>
              <a:t>наявність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декількох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гідроксильних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</a:t>
            </a:r>
            <a:r>
              <a:rPr lang="ru-RU" sz="1600" dirty="0">
                <a:solidFill>
                  <a:srgbClr val="000000"/>
                </a:solidFill>
              </a:rPr>
              <a:t> (на </a:t>
            </a:r>
            <a:r>
              <a:rPr lang="ru-RU" sz="1600" dirty="0" err="1">
                <a:solidFill>
                  <a:srgbClr val="000000"/>
                </a:solidFill>
              </a:rPr>
              <a:t>багатоатомні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спирти</a:t>
            </a:r>
            <a:r>
              <a:rPr lang="ru-RU" sz="1600" dirty="0">
                <a:solidFill>
                  <a:srgbClr val="000000"/>
                </a:solidFill>
              </a:rPr>
              <a:t>)  </a:t>
            </a:r>
            <a:endParaRPr lang="ru-RU" dirty="0"/>
          </a:p>
        </p:txBody>
      </p:sp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4446634"/>
            <a:ext cx="61150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174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РЕАКЦІЇ ЗА УЧАСТЮ ЦИКЛІЧНИХ ФОРМ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144000" cy="4525963"/>
          </a:xfrm>
        </p:spPr>
        <p:txBody>
          <a:bodyPr/>
          <a:lstStyle/>
          <a:p>
            <a:pPr marL="0" indent="0" defTabSz="360363">
              <a:buNone/>
            </a:pPr>
            <a:r>
              <a:rPr lang="ru-RU" sz="2000" dirty="0"/>
              <a:t>	</a:t>
            </a:r>
            <a:r>
              <a:rPr lang="ru-RU" sz="2000" dirty="0" err="1"/>
              <a:t>Утворення</a:t>
            </a:r>
            <a:r>
              <a:rPr lang="ru-RU" sz="2000" dirty="0"/>
              <a:t> </a:t>
            </a:r>
            <a:r>
              <a:rPr lang="ru-RU" sz="2000" dirty="0" err="1"/>
              <a:t>глікозидів</a:t>
            </a:r>
            <a:r>
              <a:rPr lang="ru-RU" sz="2000" dirty="0"/>
              <a:t> (</a:t>
            </a:r>
            <a:r>
              <a:rPr lang="ru-RU" sz="2000" dirty="0" err="1"/>
              <a:t>циклічних</a:t>
            </a:r>
            <a:r>
              <a:rPr lang="ru-RU" sz="2000" dirty="0"/>
              <a:t> </a:t>
            </a:r>
            <a:r>
              <a:rPr lang="ru-RU" sz="2000" dirty="0" err="1"/>
              <a:t>ацеталей</a:t>
            </a:r>
            <a:r>
              <a:rPr lang="ru-RU" sz="2000" dirty="0"/>
              <a:t>) - по </a:t>
            </a:r>
            <a:r>
              <a:rPr lang="ru-RU" sz="2000" dirty="0" err="1"/>
              <a:t>напівацетальній</a:t>
            </a:r>
            <a:r>
              <a:rPr lang="ru-RU" sz="2000" dirty="0"/>
              <a:t> (</a:t>
            </a:r>
            <a:r>
              <a:rPr lang="ru-RU" sz="2000" dirty="0" err="1"/>
              <a:t>глікозидній</a:t>
            </a:r>
            <a:r>
              <a:rPr lang="ru-RU" sz="2000" dirty="0"/>
              <a:t>) ОН-</a:t>
            </a:r>
            <a:r>
              <a:rPr lang="ru-RU" sz="2000" dirty="0" err="1"/>
              <a:t>групі</a:t>
            </a:r>
            <a:r>
              <a:rPr lang="ru-RU" sz="2000" dirty="0"/>
              <a:t>:</a:t>
            </a:r>
          </a:p>
          <a:p>
            <a:pPr marL="0" indent="0">
              <a:buNone/>
            </a:pPr>
            <a:r>
              <a:rPr lang="ru-RU" sz="2000" dirty="0" err="1"/>
              <a:t>Циклічний</a:t>
            </a:r>
            <a:r>
              <a:rPr lang="ru-RU" sz="2000" dirty="0"/>
              <a:t> </a:t>
            </a:r>
            <a:r>
              <a:rPr lang="ru-RU" sz="2000" dirty="0" err="1"/>
              <a:t>напівацеталь</a:t>
            </a:r>
            <a:r>
              <a:rPr lang="ru-RU" sz="2000" dirty="0"/>
              <a:t> + спирт </a:t>
            </a:r>
            <a:r>
              <a:rPr lang="ru-RU" sz="2000" dirty="0">
                <a:latin typeface="Arial"/>
                <a:cs typeface="Arial"/>
              </a:rPr>
              <a:t>                </a:t>
            </a:r>
            <a:r>
              <a:rPr lang="el-GR" sz="2000" dirty="0">
                <a:latin typeface="Arial"/>
                <a:cs typeface="Arial"/>
              </a:rPr>
              <a:t>α</a:t>
            </a:r>
            <a:r>
              <a:rPr lang="ru-RU" sz="2000" dirty="0">
                <a:latin typeface="Arial"/>
                <a:cs typeface="Arial"/>
              </a:rPr>
              <a:t>-</a:t>
            </a:r>
            <a:r>
              <a:rPr lang="ru-RU" sz="2000" dirty="0" err="1">
                <a:latin typeface="Arial"/>
                <a:cs typeface="Arial"/>
              </a:rPr>
              <a:t>глікозид</a:t>
            </a:r>
            <a:r>
              <a:rPr lang="ru-RU" sz="2000" dirty="0">
                <a:latin typeface="Arial"/>
                <a:cs typeface="Arial"/>
              </a:rPr>
              <a:t>+</a:t>
            </a:r>
            <a:r>
              <a:rPr lang="el-GR" sz="2000" dirty="0">
                <a:latin typeface="Arial"/>
                <a:cs typeface="Arial"/>
              </a:rPr>
              <a:t>β</a:t>
            </a:r>
            <a:r>
              <a:rPr lang="ru-RU" sz="2000" dirty="0">
                <a:latin typeface="Arial"/>
                <a:cs typeface="Arial"/>
              </a:rPr>
              <a:t>-</a:t>
            </a:r>
            <a:r>
              <a:rPr lang="ru-RU" sz="2000" dirty="0" err="1">
                <a:solidFill>
                  <a:srgbClr val="000000"/>
                </a:solidFill>
              </a:rPr>
              <a:t>глікозид</a:t>
            </a:r>
            <a:endParaRPr lang="ru-RU" sz="2000" dirty="0">
              <a:solidFill>
                <a:srgbClr val="000000"/>
              </a:solidFill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0000"/>
                </a:solidFill>
              </a:rPr>
              <a:t>                                            фенол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091772" y="1613991"/>
            <a:ext cx="960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err="1"/>
              <a:t>кислотний</a:t>
            </a:r>
            <a:r>
              <a:rPr lang="ru-RU" sz="1200" dirty="0"/>
              <a:t> </a:t>
            </a:r>
          </a:p>
          <a:p>
            <a:r>
              <a:rPr lang="ru-RU" sz="1200" dirty="0" err="1"/>
              <a:t>каталіз</a:t>
            </a:r>
            <a:endParaRPr lang="ru-RU" sz="1200" dirty="0"/>
          </a:p>
        </p:txBody>
      </p:sp>
      <p:cxnSp>
        <p:nvCxnSpPr>
          <p:cNvPr id="6" name="Прямая со стрелкой 5"/>
          <p:cNvCxnSpPr/>
          <p:nvPr/>
        </p:nvCxnSpPr>
        <p:spPr bwMode="auto">
          <a:xfrm>
            <a:off x="4139952" y="1844824"/>
            <a:ext cx="864096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9032169"/>
              </p:ext>
            </p:extLst>
          </p:nvPr>
        </p:nvGraphicFramePr>
        <p:xfrm>
          <a:off x="817563" y="2389188"/>
          <a:ext cx="6972300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43" name="ISIS/Draw Sketch" r:id="rId3" imgW="6972120" imgH="2685960" progId="ISISServer">
                  <p:embed/>
                </p:oleObj>
              </mc:Choice>
              <mc:Fallback>
                <p:oleObj name="ISIS/Draw Sketch" r:id="rId3" imgW="6972120" imgH="268596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17563" y="2389188"/>
                        <a:ext cx="6972300" cy="2686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9512" y="4941168"/>
            <a:ext cx="46805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dirty="0" err="1"/>
              <a:t>Глікозид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гліконової</a:t>
            </a:r>
            <a:r>
              <a:rPr lang="ru-RU" dirty="0"/>
              <a:t> (</a:t>
            </a:r>
            <a:r>
              <a:rPr lang="ru-RU" dirty="0" err="1"/>
              <a:t>вуглеводної</a:t>
            </a:r>
            <a:r>
              <a:rPr lang="ru-RU" dirty="0"/>
              <a:t>) і </a:t>
            </a:r>
            <a:r>
              <a:rPr lang="ru-RU" dirty="0" err="1"/>
              <a:t>агліконової</a:t>
            </a:r>
            <a:r>
              <a:rPr lang="ru-RU" dirty="0"/>
              <a:t> </a:t>
            </a:r>
            <a:r>
              <a:rPr lang="ru-RU" dirty="0" err="1"/>
              <a:t>частин</a:t>
            </a:r>
            <a:r>
              <a:rPr lang="ru-RU" dirty="0"/>
              <a:t>:</a:t>
            </a:r>
          </a:p>
          <a:p>
            <a:pPr lvl="0" algn="just"/>
            <a:r>
              <a:rPr lang="ru-RU" dirty="0"/>
              <a:t>О-</a:t>
            </a:r>
            <a:r>
              <a:rPr lang="ru-RU" dirty="0" err="1"/>
              <a:t>глікозид</a:t>
            </a:r>
            <a:r>
              <a:rPr lang="ru-RU" dirty="0"/>
              <a:t> – О-</a:t>
            </a:r>
            <a:r>
              <a:rPr lang="ru-RU" dirty="0" err="1"/>
              <a:t>аглікон</a:t>
            </a:r>
            <a:r>
              <a:rPr lang="ru-RU" dirty="0"/>
              <a:t>;</a:t>
            </a:r>
          </a:p>
          <a:p>
            <a:pPr lvl="0" algn="just"/>
            <a:r>
              <a:rPr lang="en-US" dirty="0"/>
              <a:t>N-</a:t>
            </a:r>
            <a:r>
              <a:rPr lang="ru-RU" dirty="0" err="1"/>
              <a:t>глікозид</a:t>
            </a:r>
            <a:r>
              <a:rPr lang="ru-RU" dirty="0"/>
              <a:t> – </a:t>
            </a:r>
            <a:r>
              <a:rPr lang="en-US" dirty="0"/>
              <a:t>N</a:t>
            </a:r>
            <a:r>
              <a:rPr lang="uk-UA" dirty="0"/>
              <a:t>-</a:t>
            </a:r>
            <a:r>
              <a:rPr lang="ru-RU" dirty="0" err="1"/>
              <a:t>аглікон</a:t>
            </a:r>
            <a:r>
              <a:rPr lang="ru-RU" dirty="0"/>
              <a:t>; </a:t>
            </a:r>
          </a:p>
          <a:p>
            <a:pPr lvl="0" algn="just"/>
            <a:r>
              <a:rPr lang="en-US" dirty="0"/>
              <a:t>S-</a:t>
            </a:r>
            <a:r>
              <a:rPr lang="ru-RU" dirty="0" err="1"/>
              <a:t>глікозид</a:t>
            </a:r>
            <a:r>
              <a:rPr lang="ru-RU" dirty="0"/>
              <a:t> - </a:t>
            </a:r>
            <a:r>
              <a:rPr lang="en-US" dirty="0"/>
              <a:t>S</a:t>
            </a:r>
            <a:r>
              <a:rPr lang="ru-RU" dirty="0"/>
              <a:t>-</a:t>
            </a:r>
            <a:r>
              <a:rPr lang="ru-RU" dirty="0" err="1"/>
              <a:t>аглікон</a:t>
            </a:r>
            <a:endParaRPr lang="ru-RU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615456" y="5679832"/>
            <a:ext cx="1554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!</a:t>
            </a:r>
            <a:r>
              <a:rPr lang="ru-RU" b="1" dirty="0" err="1">
                <a:solidFill>
                  <a:srgbClr val="FF0000"/>
                </a:solidFill>
              </a:rPr>
              <a:t>оза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→</a:t>
            </a:r>
            <a:r>
              <a:rPr lang="ru-RU" b="1" dirty="0" err="1">
                <a:solidFill>
                  <a:srgbClr val="FF0000"/>
                </a:solidFill>
                <a:latin typeface="Arial"/>
                <a:cs typeface="Arial"/>
              </a:rPr>
              <a:t>озид</a:t>
            </a:r>
            <a:r>
              <a:rPr lang="ru-RU" b="1" dirty="0">
                <a:solidFill>
                  <a:srgbClr val="FF0000"/>
                </a:solidFill>
                <a:latin typeface="Arial"/>
                <a:cs typeface="Arial"/>
              </a:rPr>
              <a:t>!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066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uk-UA" sz="1600" b="1" dirty="0">
                <a:solidFill>
                  <a:srgbClr val="006600"/>
                </a:solidFill>
              </a:rPr>
              <a:t>У</a:t>
            </a:r>
            <a:r>
              <a:rPr lang="ru-RU" sz="1600" b="1" dirty="0">
                <a:solidFill>
                  <a:srgbClr val="006600"/>
                </a:solidFill>
              </a:rPr>
              <a:t>ТВОРЕННЯ ЕФІРІВ</a:t>
            </a:r>
          </a:p>
          <a:p>
            <a:pPr algn="just">
              <a:tabLst>
                <a:tab pos="3603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	</a:t>
            </a:r>
            <a:r>
              <a:rPr lang="ru-RU" sz="1600" dirty="0" err="1">
                <a:solidFill>
                  <a:srgbClr val="000000"/>
                </a:solidFill>
              </a:rPr>
              <a:t>Зі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всіма</a:t>
            </a:r>
            <a:r>
              <a:rPr lang="ru-RU" sz="1600" dirty="0">
                <a:solidFill>
                  <a:srgbClr val="000000"/>
                </a:solidFill>
              </a:rPr>
              <a:t> (</a:t>
            </a:r>
            <a:r>
              <a:rPr lang="ru-RU" sz="1600" dirty="0" err="1">
                <a:solidFill>
                  <a:srgbClr val="000000"/>
                </a:solidFill>
              </a:rPr>
              <a:t>включаючи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глікозидний</a:t>
            </a:r>
            <a:r>
              <a:rPr lang="ru-RU" sz="1600" dirty="0">
                <a:solidFill>
                  <a:srgbClr val="000000"/>
                </a:solidFill>
              </a:rPr>
              <a:t>) </a:t>
            </a:r>
            <a:r>
              <a:rPr lang="ru-RU" sz="1600" dirty="0" err="1">
                <a:solidFill>
                  <a:srgbClr val="000000"/>
                </a:solidFill>
              </a:rPr>
              <a:t>спиртовими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гідроксилами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моносахариди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утворюють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прості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ефіри</a:t>
            </a:r>
            <a:r>
              <a:rPr lang="ru-RU" sz="1600" dirty="0">
                <a:solidFill>
                  <a:srgbClr val="000000"/>
                </a:solidFill>
              </a:rPr>
              <a:t>, </a:t>
            </a:r>
            <a:r>
              <a:rPr lang="ru-RU" sz="1600" dirty="0" err="1">
                <a:solidFill>
                  <a:srgbClr val="000000"/>
                </a:solidFill>
              </a:rPr>
              <a:t>взаємодіючи</a:t>
            </a:r>
            <a:r>
              <a:rPr lang="ru-RU" sz="1600" dirty="0">
                <a:solidFill>
                  <a:srgbClr val="000000"/>
                </a:solidFill>
              </a:rPr>
              <a:t> з </a:t>
            </a:r>
            <a:r>
              <a:rPr lang="ru-RU" sz="1600" dirty="0" err="1">
                <a:solidFill>
                  <a:srgbClr val="000000"/>
                </a:solidFill>
              </a:rPr>
              <a:t>алкілгалогенідами</a:t>
            </a:r>
            <a:r>
              <a:rPr lang="ru-RU" sz="1600" dirty="0">
                <a:solidFill>
                  <a:srgbClr val="000000"/>
                </a:solidFill>
              </a:rPr>
              <a:t>. </a:t>
            </a:r>
            <a:r>
              <a:rPr lang="ru-RU" sz="1600" dirty="0" err="1">
                <a:solidFill>
                  <a:srgbClr val="000000"/>
                </a:solidFill>
              </a:rPr>
              <a:t>Прості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ефіри</a:t>
            </a:r>
            <a:r>
              <a:rPr lang="ru-RU" sz="1600" dirty="0">
                <a:solidFill>
                  <a:srgbClr val="000000"/>
                </a:solidFill>
              </a:rPr>
              <a:t> НЕ </a:t>
            </a:r>
            <a:r>
              <a:rPr lang="ru-RU" sz="1600" dirty="0" err="1">
                <a:solidFill>
                  <a:srgbClr val="000000"/>
                </a:solidFill>
              </a:rPr>
              <a:t>гідролізуються</a:t>
            </a:r>
            <a:r>
              <a:rPr lang="ru-RU" sz="1600" dirty="0">
                <a:solidFill>
                  <a:srgbClr val="000000"/>
                </a:solidFill>
              </a:rPr>
              <a:t>, а </a:t>
            </a:r>
            <a:r>
              <a:rPr lang="ru-RU" sz="1600" dirty="0" err="1">
                <a:solidFill>
                  <a:srgbClr val="000000"/>
                </a:solidFill>
              </a:rPr>
              <a:t>глікозидний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зв'язок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розщеплюється</a:t>
            </a:r>
            <a:r>
              <a:rPr lang="ru-RU" sz="1600" dirty="0">
                <a:solidFill>
                  <a:srgbClr val="000000"/>
                </a:solidFill>
              </a:rPr>
              <a:t> легко. </a:t>
            </a:r>
            <a:r>
              <a:rPr lang="ru-RU" sz="1600" dirty="0" err="1">
                <a:solidFill>
                  <a:srgbClr val="000000"/>
                </a:solidFill>
              </a:rPr>
              <a:t>Гідроліз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глікозидів</a:t>
            </a:r>
            <a:r>
              <a:rPr lang="ru-RU" sz="1600" dirty="0">
                <a:solidFill>
                  <a:srgbClr val="000000"/>
                </a:solidFill>
              </a:rPr>
              <a:t> - фундаментальна </a:t>
            </a:r>
            <a:r>
              <a:rPr lang="ru-RU" sz="1600" dirty="0" err="1">
                <a:solidFill>
                  <a:srgbClr val="000000"/>
                </a:solidFill>
              </a:rPr>
              <a:t>реакція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хімії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вуглеводів</a:t>
            </a:r>
            <a:r>
              <a:rPr lang="ru-RU" sz="1600" dirty="0">
                <a:solidFill>
                  <a:srgbClr val="000000"/>
                </a:solidFill>
              </a:rPr>
              <a:t>. Вона </a:t>
            </a:r>
            <a:r>
              <a:rPr lang="ru-RU" sz="1600" dirty="0" err="1">
                <a:solidFill>
                  <a:srgbClr val="000000"/>
                </a:solidFill>
              </a:rPr>
              <a:t>лежить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основі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гідролітичного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розщеплення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полісахаридів</a:t>
            </a:r>
            <a:r>
              <a:rPr lang="ru-RU" sz="1600" dirty="0">
                <a:solidFill>
                  <a:srgbClr val="000000"/>
                </a:solidFill>
              </a:rPr>
              <a:t>,  </a:t>
            </a:r>
            <a:r>
              <a:rPr lang="ru-RU" sz="1600" dirty="0" err="1">
                <a:solidFill>
                  <a:srgbClr val="000000"/>
                </a:solidFill>
              </a:rPr>
              <a:t>який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здійснюється</a:t>
            </a:r>
            <a:r>
              <a:rPr lang="ru-RU" sz="1600" dirty="0">
                <a:solidFill>
                  <a:srgbClr val="000000"/>
                </a:solidFill>
              </a:rPr>
              <a:t> в </a:t>
            </a:r>
            <a:r>
              <a:rPr lang="ru-RU" sz="1600" dirty="0" err="1">
                <a:solidFill>
                  <a:srgbClr val="000000"/>
                </a:solidFill>
              </a:rPr>
              <a:t>організмі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  <a:p>
            <a:pPr algn="just">
              <a:tabLst>
                <a:tab pos="360363" algn="l"/>
              </a:tabLst>
            </a:pPr>
            <a:r>
              <a:rPr lang="ru-RU" sz="1600" dirty="0">
                <a:solidFill>
                  <a:srgbClr val="000000"/>
                </a:solidFill>
              </a:rPr>
              <a:t>	</a:t>
            </a:r>
            <a:r>
              <a:rPr lang="ru-RU" sz="1600" dirty="0" err="1">
                <a:solidFill>
                  <a:srgbClr val="000000"/>
                </a:solidFill>
              </a:rPr>
              <a:t>Моносахариди</a:t>
            </a:r>
            <a:r>
              <a:rPr lang="ru-RU" sz="1600" dirty="0">
                <a:solidFill>
                  <a:srgbClr val="000000"/>
                </a:solidFill>
              </a:rPr>
              <a:t> легко </a:t>
            </a:r>
            <a:r>
              <a:rPr lang="ru-RU" sz="1600" dirty="0" err="1">
                <a:solidFill>
                  <a:srgbClr val="000000"/>
                </a:solidFill>
              </a:rPr>
              <a:t>ацилються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ангідридами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органічних</a:t>
            </a:r>
            <a:r>
              <a:rPr lang="ru-RU" sz="1600" dirty="0">
                <a:solidFill>
                  <a:srgbClr val="000000"/>
                </a:solidFill>
              </a:rPr>
              <a:t> кислот, </a:t>
            </a:r>
            <a:r>
              <a:rPr lang="ru-RU" sz="1600" dirty="0" err="1">
                <a:solidFill>
                  <a:srgbClr val="000000"/>
                </a:solidFill>
              </a:rPr>
              <a:t>утворюючи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складні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ефіри</a:t>
            </a:r>
            <a:r>
              <a:rPr lang="ru-RU" sz="1600" dirty="0">
                <a:solidFill>
                  <a:srgbClr val="000000"/>
                </a:solidFill>
              </a:rPr>
              <a:t> за </a:t>
            </a:r>
            <a:r>
              <a:rPr lang="ru-RU" sz="1600" dirty="0" err="1">
                <a:solidFill>
                  <a:srgbClr val="000000"/>
                </a:solidFill>
              </a:rPr>
              <a:t>всіма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гідроксильними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групами</a:t>
            </a:r>
            <a:r>
              <a:rPr lang="ru-RU" sz="1600" dirty="0">
                <a:solidFill>
                  <a:srgbClr val="000000"/>
                </a:solidFill>
              </a:rPr>
              <a:t>. </a:t>
            </a:r>
            <a:r>
              <a:rPr lang="ru-RU" sz="1600" dirty="0" err="1">
                <a:solidFill>
                  <a:srgbClr val="000000"/>
                </a:solidFill>
              </a:rPr>
              <a:t>Велике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біологічне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значення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мають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фосфорнокислі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ефіри</a:t>
            </a:r>
            <a:r>
              <a:rPr lang="ru-RU" sz="1600" dirty="0">
                <a:solidFill>
                  <a:srgbClr val="000000"/>
                </a:solidFill>
              </a:rPr>
              <a:t> </a:t>
            </a:r>
            <a:r>
              <a:rPr lang="ru-RU" sz="1600" dirty="0" err="1">
                <a:solidFill>
                  <a:srgbClr val="000000"/>
                </a:solidFill>
              </a:rPr>
              <a:t>моносахаридів</a:t>
            </a:r>
            <a:r>
              <a:rPr lang="ru-RU" sz="1600" dirty="0">
                <a:solidFill>
                  <a:srgbClr val="000000"/>
                </a:solidFill>
              </a:rPr>
              <a:t>:</a:t>
            </a: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</a:rPr>
              <a:t>                          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глюкопіраноза</a:t>
            </a:r>
            <a:r>
              <a:rPr lang="ru-RU" sz="1600" dirty="0">
                <a:solidFill>
                  <a:srgbClr val="990000"/>
                </a:solidFill>
              </a:rPr>
              <a:t>                               1-фосфат-</a:t>
            </a:r>
            <a:r>
              <a:rPr lang="ru-RU" sz="1600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990000"/>
                </a:solidFill>
              </a:rPr>
              <a:t>-Д – </a:t>
            </a:r>
            <a:r>
              <a:rPr lang="ru-RU" sz="1600" dirty="0" err="1">
                <a:solidFill>
                  <a:srgbClr val="990000"/>
                </a:solidFill>
              </a:rPr>
              <a:t>глюкопіранози</a:t>
            </a:r>
            <a:endParaRPr lang="ru-RU" sz="1600" dirty="0">
              <a:solidFill>
                <a:srgbClr val="990000"/>
              </a:solidFill>
            </a:endParaRPr>
          </a:p>
          <a:p>
            <a:pPr algn="just"/>
            <a:endParaRPr lang="ru-RU" dirty="0">
              <a:solidFill>
                <a:srgbClr val="000000"/>
              </a:solidFill>
            </a:endParaRPr>
          </a:p>
          <a:p>
            <a:pPr algn="just"/>
            <a:r>
              <a:rPr lang="ru-RU" dirty="0" err="1">
                <a:solidFill>
                  <a:srgbClr val="000000"/>
                </a:solidFill>
              </a:rPr>
              <a:t>Утворення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фосфатів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моносахаридів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це</a:t>
            </a:r>
            <a:endParaRPr lang="ru-RU" dirty="0">
              <a:solidFill>
                <a:srgbClr val="000000"/>
              </a:solidFill>
            </a:endParaRPr>
          </a:p>
          <a:p>
            <a:pPr algn="just"/>
            <a:r>
              <a:rPr lang="ru-RU" dirty="0">
                <a:solidFill>
                  <a:srgbClr val="000000"/>
                </a:solidFill>
              </a:rPr>
              <a:t>перша </a:t>
            </a:r>
            <a:r>
              <a:rPr lang="ru-RU" dirty="0" err="1">
                <a:solidFill>
                  <a:srgbClr val="000000"/>
                </a:solidFill>
              </a:rPr>
              <a:t>стадією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їх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біохімічних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перетворень</a:t>
            </a:r>
            <a:r>
              <a:rPr lang="ru-RU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</a:rPr>
              <a:t>Наприклад</a:t>
            </a:r>
            <a:r>
              <a:rPr lang="ru-RU" dirty="0">
                <a:solidFill>
                  <a:srgbClr val="000000"/>
                </a:solidFill>
              </a:rPr>
              <a:t>, при </a:t>
            </a:r>
            <a:r>
              <a:rPr lang="ru-RU" dirty="0" err="1">
                <a:solidFill>
                  <a:srgbClr val="000000"/>
                </a:solidFill>
              </a:rPr>
              <a:t>гідролізі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глікогену</a:t>
            </a:r>
            <a:r>
              <a:rPr lang="ru-RU" dirty="0">
                <a:solidFill>
                  <a:srgbClr val="000000"/>
                </a:solidFill>
              </a:rPr>
              <a:t> глюкоза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</a:rPr>
              <a:t>відщеплюється</a:t>
            </a:r>
            <a:r>
              <a:rPr lang="ru-RU" dirty="0">
                <a:solidFill>
                  <a:srgbClr val="000000"/>
                </a:solidFill>
              </a:rPr>
              <a:t> у </a:t>
            </a:r>
            <a:r>
              <a:rPr lang="ru-RU" dirty="0" err="1">
                <a:solidFill>
                  <a:srgbClr val="000000"/>
                </a:solidFill>
              </a:rPr>
              <a:t>вигляді</a:t>
            </a:r>
            <a:r>
              <a:rPr lang="ru-RU" dirty="0">
                <a:solidFill>
                  <a:srgbClr val="000000"/>
                </a:solidFill>
              </a:rPr>
              <a:t> 1-фосфату, а при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</a:rPr>
              <a:t>фосфориліруванні</a:t>
            </a:r>
            <a:r>
              <a:rPr lang="ru-RU" dirty="0">
                <a:solidFill>
                  <a:srgbClr val="000000"/>
                </a:solidFill>
              </a:rPr>
              <a:t> </a:t>
            </a:r>
            <a:r>
              <a:rPr lang="ru-RU" dirty="0" err="1">
                <a:solidFill>
                  <a:srgbClr val="000000"/>
                </a:solidFill>
              </a:rPr>
              <a:t>глюкози</a:t>
            </a:r>
            <a:r>
              <a:rPr lang="ru-RU" dirty="0">
                <a:solidFill>
                  <a:srgbClr val="000000"/>
                </a:solidFill>
              </a:rPr>
              <a:t> АТФ,</a:t>
            </a:r>
          </a:p>
          <a:p>
            <a:pPr algn="just"/>
            <a:r>
              <a:rPr lang="ru-RU" dirty="0" err="1">
                <a:solidFill>
                  <a:srgbClr val="000000"/>
                </a:solidFill>
              </a:rPr>
              <a:t>утворюється</a:t>
            </a:r>
            <a:r>
              <a:rPr lang="ru-RU" dirty="0">
                <a:solidFill>
                  <a:srgbClr val="000000"/>
                </a:solidFill>
              </a:rPr>
              <a:t> 6-фосфат Д-</a:t>
            </a:r>
            <a:r>
              <a:rPr lang="ru-RU" dirty="0" err="1">
                <a:solidFill>
                  <a:srgbClr val="000000"/>
                </a:solidFill>
              </a:rPr>
              <a:t>глюкопіранози</a:t>
            </a:r>
            <a:r>
              <a:rPr lang="ru-RU" dirty="0">
                <a:solidFill>
                  <a:srgbClr val="000000"/>
                </a:solidFill>
              </a:rPr>
              <a:t>:</a:t>
            </a: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  <a:p>
            <a:pPr algn="just"/>
            <a:endParaRPr lang="ru-RU" sz="1600" dirty="0">
              <a:solidFill>
                <a:srgbClr val="000000"/>
              </a:solidFill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3000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02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2621800"/>
              </p:ext>
            </p:extLst>
          </p:nvPr>
        </p:nvGraphicFramePr>
        <p:xfrm>
          <a:off x="2123728" y="2095500"/>
          <a:ext cx="6124575" cy="180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6" name="ISIS/Draw Sketch" r:id="rId3" imgW="6120130" imgH="1808480" progId="ISISServer">
                  <p:embed/>
                </p:oleObj>
              </mc:Choice>
              <mc:Fallback>
                <p:oleObj name="ISIS/Draw Sketch" r:id="rId3" imgW="6120130" imgH="1808480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2095500"/>
                        <a:ext cx="6124575" cy="180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02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0056433"/>
              </p:ext>
            </p:extLst>
          </p:nvPr>
        </p:nvGraphicFramePr>
        <p:xfrm>
          <a:off x="5868144" y="4509120"/>
          <a:ext cx="188595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87" name="ISIS/Draw Sketch" r:id="rId5" imgW="1887301" imgH="2132752" progId="ISISServer">
                  <p:embed/>
                </p:oleObj>
              </mc:Choice>
              <mc:Fallback>
                <p:oleObj name="ISIS/Draw Sketch" r:id="rId5" imgW="1887301" imgH="2132752" progId="ISISServer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8144" y="4509120"/>
                        <a:ext cx="1885950" cy="2133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607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/>
              <a:t>ПЛАН ЛЕКЦ</a:t>
            </a:r>
            <a:r>
              <a:rPr lang="uk-UA" dirty="0"/>
              <a:t>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4525963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400" dirty="0" err="1"/>
              <a:t>Загальна</a:t>
            </a:r>
            <a:r>
              <a:rPr lang="ru-RU" sz="2400" dirty="0"/>
              <a:t> характеристика </a:t>
            </a:r>
            <a:r>
              <a:rPr lang="ru-RU" sz="2400" dirty="0" err="1"/>
              <a:t>вуглеводів</a:t>
            </a:r>
            <a:r>
              <a:rPr lang="ru-RU" sz="2400" dirty="0"/>
              <a:t>; </a:t>
            </a:r>
            <a:r>
              <a:rPr lang="ru-RU" sz="2400" dirty="0" err="1"/>
              <a:t>функції</a:t>
            </a:r>
            <a:r>
              <a:rPr lang="ru-RU" sz="2400" dirty="0"/>
              <a:t> </a:t>
            </a:r>
            <a:r>
              <a:rPr lang="ru-RU" sz="2400" dirty="0" err="1"/>
              <a:t>вуглеводів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Класифікація</a:t>
            </a:r>
            <a:r>
              <a:rPr lang="ru-RU" sz="2400" dirty="0"/>
              <a:t> </a:t>
            </a:r>
            <a:r>
              <a:rPr lang="ru-RU" sz="2400" dirty="0" err="1"/>
              <a:t>вуглеводів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Моносахариди</a:t>
            </a:r>
            <a:r>
              <a:rPr lang="ru-RU" sz="2400" dirty="0"/>
              <a:t>. </a:t>
            </a:r>
            <a:r>
              <a:rPr lang="ru-RU" sz="2400" dirty="0" err="1"/>
              <a:t>Класифікація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Стереоізомерія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Таутомерні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 </a:t>
            </a:r>
            <a:r>
              <a:rPr lang="ru-RU" sz="2400" dirty="0" err="1"/>
              <a:t>моносахаридів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Хімічні</a:t>
            </a:r>
            <a:r>
              <a:rPr lang="ru-RU" sz="2400" dirty="0"/>
              <a:t> </a:t>
            </a:r>
            <a:r>
              <a:rPr lang="ru-RU" sz="2400" dirty="0" err="1"/>
              <a:t>властивості</a:t>
            </a:r>
            <a:r>
              <a:rPr lang="ru-RU" sz="2400" dirty="0"/>
              <a:t> </a:t>
            </a:r>
            <a:r>
              <a:rPr lang="ru-RU" sz="2400" dirty="0" err="1"/>
              <a:t>моносахаридів</a:t>
            </a:r>
            <a:r>
              <a:rPr lang="ru-RU" sz="2400" dirty="0"/>
              <a:t>.</a:t>
            </a:r>
          </a:p>
          <a:p>
            <a:pPr marL="457200" indent="-457200">
              <a:buAutoNum type="arabicPeriod"/>
            </a:pPr>
            <a:r>
              <a:rPr lang="ru-RU" sz="2400" dirty="0" err="1"/>
              <a:t>Похідні</a:t>
            </a:r>
            <a:r>
              <a:rPr lang="ru-RU" sz="2400" dirty="0"/>
              <a:t> </a:t>
            </a:r>
            <a:r>
              <a:rPr lang="ru-RU" sz="2400" dirty="0" err="1" smtClean="0"/>
              <a:t>моносахаридів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4339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157" y="-9204"/>
            <a:ext cx="9163157" cy="68672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FF0000"/>
                </a:solidFill>
              </a:rPr>
              <a:t>ВУГЛЕВОДИ</a:t>
            </a:r>
            <a:r>
              <a:rPr lang="ru-RU" sz="2800" dirty="0"/>
              <a:t>   </a:t>
            </a:r>
            <a:r>
              <a:rPr lang="ru-RU" sz="2800" dirty="0" err="1"/>
              <a:t>С</a:t>
            </a:r>
            <a:r>
              <a:rPr lang="ru-RU" sz="2800" baseline="-25000" dirty="0" err="1"/>
              <a:t>х</a:t>
            </a:r>
            <a:r>
              <a:rPr lang="ru-RU" sz="2800" dirty="0"/>
              <a:t>(Н</a:t>
            </a:r>
            <a:r>
              <a:rPr lang="ru-RU" sz="2800" baseline="-25000" dirty="0"/>
              <a:t>2</a:t>
            </a:r>
            <a:r>
              <a:rPr lang="ru-RU" sz="2800" dirty="0"/>
              <a:t>О)</a:t>
            </a:r>
            <a:r>
              <a:rPr lang="ru-RU" sz="2800" baseline="-25000" dirty="0"/>
              <a:t>у</a:t>
            </a: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первинні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продукти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фотосинтезу</a:t>
            </a: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Міст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між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мінеральними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і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органічними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сполуками</a:t>
            </a:r>
            <a:endParaRPr lang="ru-RU" sz="1800" kern="1200" cap="all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0">
              <a:spcBef>
                <a:spcPct val="0"/>
              </a:spcBef>
              <a:buFont typeface="Arial" charset="0"/>
              <a:buChar char="•"/>
            </a:pP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ЦУКРИ, 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карбогідрати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, </a:t>
            </a:r>
            <a:r>
              <a:rPr lang="ru-RU" sz="1800" kern="1200" cap="all" dirty="0" err="1">
                <a:solidFill>
                  <a:srgbClr val="000000"/>
                </a:solidFill>
                <a:latin typeface="Arial" charset="0"/>
                <a:cs typeface="Arial" charset="0"/>
              </a:rPr>
              <a:t>гідрати</a:t>
            </a:r>
            <a:r>
              <a:rPr lang="ru-RU" sz="1800" kern="1200" cap="all" dirty="0">
                <a:solidFill>
                  <a:srgbClr val="000000"/>
                </a:solidFill>
                <a:latin typeface="Arial" charset="0"/>
                <a:cs typeface="Arial" charset="0"/>
              </a:rPr>
              <a:t> КАРБОНУ</a:t>
            </a:r>
            <a:endParaRPr lang="ru-RU" sz="1800" dirty="0"/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800" dirty="0"/>
              <a:t>	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400" dirty="0"/>
              <a:t>          Карл </a:t>
            </a:r>
            <a:r>
              <a:rPr lang="ru-RU" sz="2400" dirty="0" err="1"/>
              <a:t>Шмідт</a:t>
            </a:r>
            <a:r>
              <a:rPr lang="ru-RU" sz="2400" dirty="0"/>
              <a:t> </a:t>
            </a:r>
            <a:r>
              <a:rPr lang="ru-RU" sz="2400" dirty="0" err="1"/>
              <a:t>запропонував</a:t>
            </a:r>
            <a:r>
              <a:rPr lang="ru-RU" sz="2400" dirty="0"/>
              <a:t> </a:t>
            </a:r>
            <a:r>
              <a:rPr lang="ru-RU" sz="2400" dirty="0" err="1"/>
              <a:t>термін</a:t>
            </a:r>
            <a:r>
              <a:rPr lang="ru-RU" sz="2400" dirty="0"/>
              <a:t> «</a:t>
            </a:r>
            <a:r>
              <a:rPr lang="ru-RU" sz="2400" dirty="0" err="1"/>
              <a:t>вуглеводи</a:t>
            </a:r>
            <a:r>
              <a:rPr lang="ru-RU" sz="2400" dirty="0"/>
              <a:t>» 1844 р.		</a:t>
            </a:r>
          </a:p>
          <a:p>
            <a:pPr marL="0" lvl="0" indent="0" algn="ctr">
              <a:spcBef>
                <a:spcPct val="0"/>
              </a:spcBef>
              <a:buNone/>
            </a:pPr>
            <a:endParaRPr kumimoji="0" lang="ru-RU" sz="2000" b="1" i="0" u="none" strike="noStrike" kern="1200" cap="all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0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Функції</a:t>
            </a:r>
            <a:r>
              <a:rPr lang="ru-RU" sz="20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cap="all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вуглеводів</a:t>
            </a:r>
            <a:r>
              <a:rPr lang="ru-RU" sz="2000" b="1" kern="1200" cap="all" dirty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Енергетична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-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джерело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енергії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в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метаболічних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процесах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крохмаль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глікоген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Структурна -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компоненти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клітин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целюлоза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мурамін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хітин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Складові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елементи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біологічно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важливих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речовин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(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нуклеїнові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кислоти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коферменти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,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вітаміни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Лікарські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660066"/>
                </a:solidFill>
                <a:latin typeface="Arial" charset="0"/>
                <a:cs typeface="Arial" charset="0"/>
              </a:rPr>
              <a:t>засоби</a:t>
            </a:r>
            <a:r>
              <a:rPr lang="ru-RU" sz="2000" b="1" kern="1200" dirty="0">
                <a:solidFill>
                  <a:srgbClr val="660066"/>
                </a:solidFill>
                <a:latin typeface="Arial" charset="0"/>
                <a:cs typeface="Arial" charset="0"/>
              </a:rPr>
              <a:t>.</a:t>
            </a:r>
            <a:endParaRPr lang="ru-RU" sz="20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Вуглеводи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- </a:t>
            </a: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хімічне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«депо» </a:t>
            </a:r>
            <a:r>
              <a:rPr lang="ru-RU" sz="20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енергії</a:t>
            </a:r>
            <a:r>
              <a:rPr lang="ru-RU" sz="20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:</a:t>
            </a:r>
          </a:p>
          <a:p>
            <a:pPr marL="0" lvl="0" indent="0" algn="ctr">
              <a:spcBef>
                <a:spcPct val="0"/>
              </a:spcBef>
              <a:buNone/>
            </a:pPr>
            <a:endParaRPr lang="ru-RU" sz="2000" b="1" kern="1200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Фотосинтез:      хСО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 + уН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О 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+ + </a:t>
            </a:r>
            <a:r>
              <a:rPr lang="ru-RU" sz="2000" b="1" kern="1200" dirty="0" err="1">
                <a:solidFill>
                  <a:srgbClr val="006600"/>
                </a:solidFill>
                <a:latin typeface="Arial" charset="0"/>
                <a:cs typeface="Arial" charset="0"/>
              </a:rPr>
              <a:t>сонячна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lang="ru-RU" sz="2000" b="1" kern="1200" dirty="0" err="1">
                <a:solidFill>
                  <a:srgbClr val="006600"/>
                </a:solidFill>
                <a:latin typeface="Arial" charset="0"/>
                <a:cs typeface="Arial" charset="0"/>
              </a:rPr>
              <a:t>енергія</a:t>
            </a:r>
            <a:r>
              <a:rPr lang="ru-RU" sz="2000" b="1" kern="1200" dirty="0">
                <a:solidFill>
                  <a:srgbClr val="006600"/>
                </a:solidFill>
                <a:latin typeface="Arial" charset="0"/>
                <a:cs typeface="Arial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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kumimoji="0" lang="ru-RU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(Н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О)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у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+ хО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</a:p>
          <a:p>
            <a:pPr marL="0" lvl="0" indent="0" algn="just">
              <a:spcBef>
                <a:spcPct val="0"/>
              </a:spcBef>
              <a:buNone/>
            </a:pPr>
            <a:endParaRPr kumimoji="0" lang="ru-RU" sz="2000" b="1" i="0" u="none" strike="noStrike" kern="1200" cap="none" spc="0" normalizeH="0" baseline="-2500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0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Метаболізм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:     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С</a:t>
            </a:r>
            <a:r>
              <a:rPr kumimoji="0" lang="ru-RU" sz="2000" b="1" i="0" u="none" strike="noStrike" kern="1200" cap="none" spc="0" normalizeH="0" baseline="-2500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х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(Н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О)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у  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+  хО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2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  <a:sym typeface="Symbol" pitchFamily="18" charset="2"/>
              </a:rPr>
              <a:t>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хСО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 + уН</a:t>
            </a:r>
            <a:r>
              <a:rPr kumimoji="0" lang="ru-RU" sz="2000" b="1" i="0" u="none" strike="noStrike" kern="1200" cap="none" spc="0" normalizeH="0" baseline="-2500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2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О  +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Arial" charset="0"/>
                <a:cs typeface="Arial" charset="0"/>
              </a:rPr>
              <a:t>енергія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/>
              <a:t>		</a:t>
            </a:r>
            <a:endParaRPr lang="ru-RU" sz="2400" baseline="-25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92" r="21078"/>
          <a:stretch/>
        </p:blipFill>
        <p:spPr bwMode="auto">
          <a:xfrm>
            <a:off x="107504" y="1484784"/>
            <a:ext cx="983712" cy="1251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375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905"/>
            <a:ext cx="8229600" cy="70609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ea typeface="+mn-ea"/>
              </a:rPr>
              <a:t>ВУГЛЕВОДИ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59221"/>
            <a:ext cx="9177401" cy="4165923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З 1927 р. до </a:t>
            </a:r>
            <a:r>
              <a:rPr lang="ru-RU" sz="2400" dirty="0" err="1"/>
              <a:t>вуглеводів</a:t>
            </a:r>
            <a:r>
              <a:rPr lang="ru-RU" sz="2400" dirty="0"/>
              <a:t> </a:t>
            </a:r>
            <a:r>
              <a:rPr lang="ru-RU" sz="2400" dirty="0" err="1"/>
              <a:t>відносять</a:t>
            </a:r>
            <a:r>
              <a:rPr lang="ru-RU" sz="2400" dirty="0"/>
              <a:t> </a:t>
            </a:r>
            <a:r>
              <a:rPr lang="ru-RU" sz="2400" dirty="0" err="1"/>
              <a:t>природні</a:t>
            </a:r>
            <a:r>
              <a:rPr lang="ru-RU" sz="2400" dirty="0"/>
              <a:t> та </a:t>
            </a:r>
            <a:r>
              <a:rPr lang="ru-RU" sz="2400" dirty="0" err="1"/>
              <a:t>синтетичні</a:t>
            </a:r>
            <a:r>
              <a:rPr lang="ru-RU" sz="2400" dirty="0"/>
              <a:t> </a:t>
            </a:r>
            <a:r>
              <a:rPr lang="ru-RU" sz="2400" dirty="0" err="1"/>
              <a:t>полігідроксильні</a:t>
            </a:r>
            <a:r>
              <a:rPr lang="ru-RU" sz="2400" dirty="0"/>
              <a:t> </a:t>
            </a:r>
            <a:r>
              <a:rPr lang="ru-RU" sz="2400" dirty="0" err="1"/>
              <a:t>сполуки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містять</a:t>
            </a:r>
            <a:r>
              <a:rPr lang="ru-RU" sz="2400" dirty="0"/>
              <a:t> </a:t>
            </a:r>
            <a:r>
              <a:rPr lang="ru-RU" sz="2400" dirty="0" err="1"/>
              <a:t>альдегідну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кетонну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утворюють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при </a:t>
            </a:r>
            <a:r>
              <a:rPr lang="ru-RU" sz="2400" dirty="0" err="1"/>
              <a:t>гідролізі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FF0000"/>
                </a:solidFill>
              </a:rPr>
              <a:t>КЛАСИФ</a:t>
            </a:r>
            <a:r>
              <a:rPr lang="uk-UA" sz="2400" dirty="0">
                <a:solidFill>
                  <a:srgbClr val="FF0000"/>
                </a:solidFill>
              </a:rPr>
              <a:t>І</a:t>
            </a:r>
            <a:r>
              <a:rPr lang="ru-RU" sz="2400" dirty="0">
                <a:solidFill>
                  <a:srgbClr val="FF0000"/>
                </a:solidFill>
              </a:rPr>
              <a:t>КАЦІЯ ЗА ЗАДНІСТЮ ДО ГІДРОЛІЗУ: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2400" i="1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прості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–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Arial" charset="0"/>
                <a:cs typeface="Arial" charset="0"/>
              </a:rPr>
              <a:t>моносахариди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(не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гидролізуються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);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lang="ru-RU" sz="2400" i="1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складні</a:t>
            </a:r>
            <a:r>
              <a:rPr lang="ru-RU" sz="2400" i="1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–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cs typeface="Arial" charset="0"/>
              </a:rPr>
              <a:t>полісахариди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</a:t>
            </a:r>
            <a:r>
              <a:rPr lang="uk-UA" sz="24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гідролізуються, </a:t>
            </a:r>
            <a:r>
              <a:rPr lang="ru-RU" sz="2400" kern="1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продукти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поліконденсації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моносахаридів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):</a:t>
            </a:r>
          </a:p>
          <a:p>
            <a:pPr marL="0" lvl="0" indent="0">
              <a:spcBef>
                <a:spcPct val="0"/>
              </a:spcBef>
              <a:buNone/>
            </a:pP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дисахариди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 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(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олігосахариди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)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гидролізуються</a:t>
            </a:r>
            <a:r>
              <a:rPr lang="ru-RU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 до 2-10 мол.;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 err="1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власне</a:t>
            </a:r>
            <a:r>
              <a:rPr lang="ru-RU" sz="2400" kern="1200" dirty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 err="1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полісахариди</a:t>
            </a:r>
            <a:r>
              <a:rPr lang="ru-RU" sz="2400" kern="1200" dirty="0">
                <a:solidFill>
                  <a:srgbClr val="006600"/>
                </a:solidFill>
                <a:latin typeface="Arial" charset="0"/>
                <a:cs typeface="Arial" charset="0"/>
                <a:sym typeface="Symbol" pitchFamily="18" charset="2"/>
              </a:rPr>
              <a:t> </a:t>
            </a: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гідролізуються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charset="0"/>
                <a:ea typeface="+mn-ea"/>
                <a:cs typeface="Arial" charset="0"/>
                <a:sym typeface="Symbol" pitchFamily="18" charset="2"/>
              </a:rPr>
              <a:t> до 10 мол. </a:t>
            </a:r>
            <a:r>
              <a:rPr lang="ru-RU" sz="2400" kern="1200" dirty="0">
                <a:latin typeface="Arial" charset="0"/>
                <a:cs typeface="Arial" charset="0"/>
                <a:sym typeface="Symbol" pitchFamily="18" charset="2"/>
              </a:rPr>
              <a:t>і </a:t>
            </a:r>
            <a:r>
              <a:rPr lang="ru-RU" sz="2400" kern="1200" dirty="0" err="1">
                <a:latin typeface="Arial" charset="0"/>
                <a:cs typeface="Arial" charset="0"/>
                <a:sym typeface="Symbol" pitchFamily="18" charset="2"/>
              </a:rPr>
              <a:t>більш</a:t>
            </a:r>
            <a:r>
              <a:rPr lang="ru-RU" sz="2400" kern="1200" dirty="0">
                <a:latin typeface="Arial" charset="0"/>
                <a:cs typeface="Arial" charset="0"/>
                <a:sym typeface="Symbol" pitchFamily="18" charset="2"/>
              </a:rPr>
              <a:t>:</a:t>
            </a:r>
            <a:r>
              <a:rPr lang="ru-RU" sz="2400" kern="1200" dirty="0"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endParaRPr lang="ru-RU" sz="2400" kern="1200" dirty="0" smtClean="0">
              <a:latin typeface="Arial" charset="0"/>
              <a:ea typeface="+mn-ea"/>
              <a:cs typeface="Arial" charset="0"/>
              <a:sym typeface="Symbol" pitchFamily="18" charset="2"/>
            </a:endParaRPr>
          </a:p>
          <a:p>
            <a:pPr marL="0" lvl="0" indent="0">
              <a:spcBef>
                <a:spcPct val="0"/>
              </a:spcBef>
              <a:buNone/>
            </a:pPr>
            <a:endParaRPr lang="ru-RU" sz="2400" kern="1200" dirty="0">
              <a:solidFill>
                <a:srgbClr val="000000"/>
              </a:solidFill>
              <a:latin typeface="Arial" charset="0"/>
              <a:cs typeface="Arial" charset="0"/>
              <a:sym typeface="Symbol" pitchFamily="18" charset="2"/>
            </a:endParaRPr>
          </a:p>
          <a:p>
            <a:pPr marL="0" lvl="0" indent="0">
              <a:spcBef>
                <a:spcPct val="0"/>
              </a:spcBef>
              <a:buNone/>
            </a:pP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     </a:t>
            </a:r>
            <a:r>
              <a:rPr lang="ru-RU" sz="2400" kern="1200" dirty="0" err="1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гомополісахариди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 </a:t>
            </a:r>
            <a:r>
              <a:rPr lang="ru-RU" sz="2400" kern="1200" dirty="0" smtClean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                             </a:t>
            </a:r>
            <a:r>
              <a:rPr lang="ru-RU" sz="2400" kern="1200" dirty="0" err="1">
                <a:solidFill>
                  <a:srgbClr val="000000"/>
                </a:solidFill>
                <a:latin typeface="Arial" charset="0"/>
                <a:ea typeface="+mn-ea"/>
                <a:cs typeface="Arial" charset="0"/>
                <a:sym typeface="Symbol" pitchFamily="18" charset="2"/>
              </a:rPr>
              <a:t>гетерополісахариди</a:t>
            </a:r>
            <a:endParaRPr lang="ru-RU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  <a:sym typeface="Symbol" pitchFamily="18" charset="2"/>
            </a:endParaRPr>
          </a:p>
          <a:p>
            <a:pPr marL="0" indent="0">
              <a:buNone/>
            </a:pP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1701" y="4725144"/>
            <a:ext cx="4355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Гомоглікани</a:t>
            </a:r>
            <a:r>
              <a:rPr lang="ru-RU" b="1" dirty="0"/>
              <a:t> </a:t>
            </a:r>
          </a:p>
          <a:p>
            <a:pPr algn="l"/>
            <a:r>
              <a:rPr lang="ru-RU" dirty="0" err="1"/>
              <a:t>побудовані</a:t>
            </a:r>
            <a:r>
              <a:rPr lang="ru-RU" dirty="0"/>
              <a:t> з </a:t>
            </a:r>
            <a:r>
              <a:rPr lang="ru-RU" dirty="0" err="1"/>
              <a:t>однакових</a:t>
            </a:r>
            <a:r>
              <a:rPr lang="ru-RU" dirty="0"/>
              <a:t>  </a:t>
            </a:r>
          </a:p>
          <a:p>
            <a:pPr algn="l"/>
            <a:r>
              <a:rPr lang="ru-RU" dirty="0" err="1"/>
              <a:t>моносахаридних</a:t>
            </a:r>
            <a:r>
              <a:rPr lang="ru-RU" dirty="0"/>
              <a:t> (</a:t>
            </a:r>
            <a:r>
              <a:rPr lang="ru-RU" dirty="0" err="1"/>
              <a:t>мономерних</a:t>
            </a:r>
            <a:r>
              <a:rPr lang="ru-RU" dirty="0"/>
              <a:t>) ланок:</a:t>
            </a:r>
          </a:p>
          <a:p>
            <a:pPr algn="l"/>
            <a:r>
              <a:rPr lang="ru-RU" dirty="0" err="1"/>
              <a:t>із</a:t>
            </a:r>
            <a:r>
              <a:rPr lang="ru-RU" dirty="0"/>
              <a:t> пентоз </a:t>
            </a:r>
            <a:r>
              <a:rPr lang="ru-RU" dirty="0">
                <a:latin typeface="Arial"/>
                <a:cs typeface="Arial"/>
              </a:rPr>
              <a:t>→ </a:t>
            </a:r>
            <a:r>
              <a:rPr lang="ru-RU" dirty="0" err="1">
                <a:latin typeface="Arial"/>
                <a:cs typeface="Arial"/>
              </a:rPr>
              <a:t>пентозани</a:t>
            </a:r>
            <a:r>
              <a:rPr lang="ru-RU" dirty="0">
                <a:latin typeface="Arial"/>
                <a:cs typeface="Arial"/>
              </a:rPr>
              <a:t> (С</a:t>
            </a:r>
            <a:r>
              <a:rPr lang="ru-RU" baseline="-25000" dirty="0">
                <a:latin typeface="Arial"/>
                <a:cs typeface="Arial"/>
              </a:rPr>
              <a:t>5</a:t>
            </a:r>
            <a:r>
              <a:rPr lang="ru-RU" dirty="0">
                <a:latin typeface="Arial"/>
                <a:cs typeface="Arial"/>
              </a:rPr>
              <a:t>Н</a:t>
            </a:r>
            <a:r>
              <a:rPr lang="ru-RU" baseline="-25000" dirty="0">
                <a:latin typeface="Arial"/>
                <a:cs typeface="Arial"/>
              </a:rPr>
              <a:t>8</a:t>
            </a:r>
            <a:r>
              <a:rPr lang="ru-RU" dirty="0">
                <a:latin typeface="Arial"/>
                <a:cs typeface="Arial"/>
              </a:rPr>
              <a:t>О</a:t>
            </a:r>
            <a:r>
              <a:rPr lang="ru-RU" baseline="-25000" dirty="0">
                <a:latin typeface="Arial"/>
                <a:cs typeface="Arial"/>
              </a:rPr>
              <a:t>4</a:t>
            </a:r>
            <a:r>
              <a:rPr lang="ru-RU" dirty="0">
                <a:latin typeface="Arial"/>
                <a:cs typeface="Arial"/>
              </a:rPr>
              <a:t>)</a:t>
            </a:r>
            <a:r>
              <a:rPr lang="en-US" baseline="-25000" dirty="0">
                <a:latin typeface="Arial"/>
                <a:cs typeface="Arial"/>
              </a:rPr>
              <a:t>n</a:t>
            </a:r>
            <a:r>
              <a:rPr lang="ru-RU" dirty="0">
                <a:latin typeface="Arial"/>
                <a:cs typeface="Arial"/>
              </a:rPr>
              <a:t>, </a:t>
            </a:r>
          </a:p>
          <a:p>
            <a:pPr algn="l"/>
            <a:r>
              <a:rPr lang="ru-RU" dirty="0" err="1">
                <a:latin typeface="Arial"/>
                <a:cs typeface="Arial"/>
              </a:rPr>
              <a:t>із</a:t>
            </a:r>
            <a:r>
              <a:rPr lang="ru-RU" dirty="0">
                <a:latin typeface="Arial"/>
                <a:cs typeface="Arial"/>
              </a:rPr>
              <a:t> гексоз → </a:t>
            </a:r>
            <a:r>
              <a:rPr lang="ru-RU" dirty="0" err="1">
                <a:latin typeface="Arial"/>
                <a:cs typeface="Arial"/>
              </a:rPr>
              <a:t>гексозани</a:t>
            </a:r>
            <a:r>
              <a:rPr lang="ru-RU" dirty="0">
                <a:latin typeface="Arial"/>
                <a:cs typeface="Arial"/>
              </a:rPr>
              <a:t> (С</a:t>
            </a:r>
            <a:r>
              <a:rPr lang="ru-RU" baseline="-25000" dirty="0">
                <a:latin typeface="Arial"/>
                <a:cs typeface="Arial"/>
              </a:rPr>
              <a:t>6</a:t>
            </a:r>
            <a:r>
              <a:rPr lang="ru-RU" dirty="0">
                <a:latin typeface="Arial"/>
                <a:cs typeface="Arial"/>
              </a:rPr>
              <a:t>Н</a:t>
            </a:r>
            <a:r>
              <a:rPr lang="ru-RU" baseline="-25000" dirty="0">
                <a:latin typeface="Arial"/>
                <a:cs typeface="Arial"/>
              </a:rPr>
              <a:t>10</a:t>
            </a:r>
            <a:r>
              <a:rPr lang="ru-RU" dirty="0">
                <a:latin typeface="Arial"/>
                <a:cs typeface="Arial"/>
              </a:rPr>
              <a:t>О</a:t>
            </a:r>
            <a:r>
              <a:rPr lang="ru-RU" baseline="-25000" dirty="0">
                <a:latin typeface="Arial"/>
                <a:cs typeface="Arial"/>
              </a:rPr>
              <a:t>5</a:t>
            </a:r>
            <a:r>
              <a:rPr lang="ru-RU" dirty="0">
                <a:latin typeface="Arial"/>
                <a:cs typeface="Arial"/>
              </a:rPr>
              <a:t>)</a:t>
            </a:r>
            <a:r>
              <a:rPr lang="en-US" baseline="-25000" dirty="0">
                <a:latin typeface="Arial"/>
                <a:cs typeface="Arial"/>
              </a:rPr>
              <a:t>n </a:t>
            </a:r>
            <a:endParaRPr lang="ru-RU" baseline="-25000" dirty="0">
              <a:latin typeface="Arial"/>
              <a:cs typeface="Arial"/>
            </a:endParaRPr>
          </a:p>
          <a:p>
            <a:pPr algn="l"/>
            <a:r>
              <a:rPr lang="en-US" dirty="0">
                <a:latin typeface="Arial"/>
                <a:cs typeface="Arial"/>
              </a:rPr>
              <a:t>(</a:t>
            </a:r>
            <a:r>
              <a:rPr lang="ru-RU" dirty="0" err="1">
                <a:latin typeface="Arial"/>
                <a:cs typeface="Arial"/>
              </a:rPr>
              <a:t>крохмаль</a:t>
            </a:r>
            <a:r>
              <a:rPr lang="ru-RU" dirty="0">
                <a:latin typeface="Arial"/>
                <a:cs typeface="Arial"/>
              </a:rPr>
              <a:t>, </a:t>
            </a:r>
            <a:r>
              <a:rPr lang="ru-RU" dirty="0" err="1">
                <a:latin typeface="Arial"/>
                <a:cs typeface="Arial"/>
              </a:rPr>
              <a:t>целюлоза</a:t>
            </a:r>
            <a:r>
              <a:rPr lang="ru-RU" dirty="0">
                <a:latin typeface="Arial"/>
                <a:cs typeface="Arial"/>
              </a:rPr>
              <a:t>, </a:t>
            </a:r>
            <a:r>
              <a:rPr lang="ru-RU" dirty="0" err="1">
                <a:latin typeface="Arial"/>
                <a:cs typeface="Arial"/>
              </a:rPr>
              <a:t>глікоген</a:t>
            </a:r>
            <a:r>
              <a:rPr lang="ru-RU" dirty="0">
                <a:latin typeface="Arial"/>
                <a:cs typeface="Arial"/>
              </a:rPr>
              <a:t> та </a:t>
            </a:r>
            <a:r>
              <a:rPr lang="ru-RU" dirty="0" err="1">
                <a:latin typeface="Arial"/>
                <a:cs typeface="Arial"/>
              </a:rPr>
              <a:t>ін</a:t>
            </a:r>
            <a:r>
              <a:rPr lang="ru-RU" dirty="0">
                <a:latin typeface="Arial"/>
                <a:cs typeface="Arial"/>
              </a:rPr>
              <a:t>.)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67480" y="4725144"/>
            <a:ext cx="4355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/>
              <a:t>Гетероглікани</a:t>
            </a:r>
            <a:r>
              <a:rPr lang="ru-RU" b="1" dirty="0"/>
              <a:t> </a:t>
            </a:r>
          </a:p>
          <a:p>
            <a:pPr algn="l"/>
            <a:r>
              <a:rPr lang="ru-RU" dirty="0" err="1"/>
              <a:t>побудовані</a:t>
            </a:r>
            <a:r>
              <a:rPr lang="ru-RU" dirty="0"/>
              <a:t> з </a:t>
            </a:r>
            <a:r>
              <a:rPr lang="ru-RU" dirty="0" err="1"/>
              <a:t>різних</a:t>
            </a:r>
            <a:r>
              <a:rPr lang="ru-RU" dirty="0"/>
              <a:t>  </a:t>
            </a:r>
            <a:r>
              <a:rPr lang="ru-RU" dirty="0" err="1"/>
              <a:t>моносахаридних</a:t>
            </a:r>
            <a:r>
              <a:rPr lang="ru-RU" dirty="0"/>
              <a:t> (</a:t>
            </a:r>
            <a:r>
              <a:rPr lang="ru-RU" dirty="0" err="1"/>
              <a:t>мономерних</a:t>
            </a:r>
            <a:r>
              <a:rPr lang="ru-RU" dirty="0"/>
              <a:t>) ланок: </a:t>
            </a:r>
            <a:r>
              <a:rPr lang="ru-RU" dirty="0" err="1"/>
              <a:t>гіалуронова</a:t>
            </a:r>
            <a:r>
              <a:rPr lang="ru-RU" dirty="0"/>
              <a:t> кислота, гепарин, </a:t>
            </a:r>
            <a:r>
              <a:rPr lang="ru-RU" dirty="0" err="1"/>
              <a:t>хондроїтинсульфати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32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80963"/>
            <a:ext cx="9144000" cy="6647974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ru-RU" dirty="0" err="1"/>
              <a:t>Відкриті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моносахаридів</a:t>
            </a:r>
            <a:r>
              <a:rPr lang="ru-RU" dirty="0"/>
              <a:t> -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проекційних</a:t>
            </a:r>
            <a:r>
              <a:rPr lang="ru-RU" dirty="0"/>
              <a:t> формул Е. </a:t>
            </a:r>
            <a:r>
              <a:rPr lang="ru-RU" dirty="0" err="1"/>
              <a:t>Фішера</a:t>
            </a:r>
            <a:r>
              <a:rPr lang="ru-RU" dirty="0"/>
              <a:t>. </a:t>
            </a:r>
            <a:r>
              <a:rPr lang="ru-RU" dirty="0" err="1"/>
              <a:t>Нумерація</a:t>
            </a:r>
            <a:r>
              <a:rPr lang="ru-RU" dirty="0"/>
              <a:t> </a:t>
            </a:r>
            <a:r>
              <a:rPr lang="ru-RU" dirty="0" err="1"/>
              <a:t>починається</a:t>
            </a:r>
            <a:r>
              <a:rPr lang="ru-RU" dirty="0"/>
              <a:t> </a:t>
            </a:r>
            <a:r>
              <a:rPr lang="ru-RU" dirty="0" err="1"/>
              <a:t>зверху</a:t>
            </a:r>
            <a:r>
              <a:rPr lang="ru-RU" dirty="0"/>
              <a:t> -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функціональної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. </a:t>
            </a:r>
            <a:r>
              <a:rPr lang="ru-RU" dirty="0" err="1"/>
              <a:t>Гексози</a:t>
            </a:r>
            <a:r>
              <a:rPr lang="ru-RU" dirty="0"/>
              <a:t> - </a:t>
            </a:r>
            <a:r>
              <a:rPr lang="ru-RU" dirty="0" err="1"/>
              <a:t>альдози</a:t>
            </a:r>
            <a:r>
              <a:rPr lang="ru-RU" dirty="0"/>
              <a:t>: глюкоза, галактоза, </a:t>
            </a:r>
            <a:r>
              <a:rPr lang="ru-RU" dirty="0" err="1"/>
              <a:t>маноза</a:t>
            </a:r>
            <a:r>
              <a:rPr lang="ru-RU" dirty="0"/>
              <a:t>. Гексоза - </a:t>
            </a:r>
            <a:r>
              <a:rPr lang="ru-RU" dirty="0" err="1"/>
              <a:t>кетоза</a:t>
            </a:r>
            <a:r>
              <a:rPr lang="ru-RU" dirty="0"/>
              <a:t>: фруктоза.</a:t>
            </a:r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uk-UA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endParaRPr lang="ru-RU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just"/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Пентози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-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альдози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 рибоза, 2-дезоксирибоза, ксилоза.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Пентози-кетози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 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рибулоза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  <a:r>
              <a:rPr lang="ru-RU" dirty="0" err="1">
                <a:effectLst>
                  <a:outerShdw blurRad="38100" dist="38100" dir="2700000" algn="tl">
                    <a:srgbClr val="FFFFFF"/>
                  </a:outerShdw>
                </a:effectLst>
              </a:rPr>
              <a:t>ксилулоза</a:t>
            </a:r>
            <a:r>
              <a:rPr lang="ru-RU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  <a:r>
              <a:rPr lang="ru-RU" dirty="0"/>
              <a:t> </a:t>
            </a:r>
            <a:endParaRPr lang="ru-RU" sz="240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ru-RU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50000"/>
              </a:spcBef>
            </a:pPr>
            <a:endParaRPr lang="ru-RU" sz="2400" b="1" dirty="0">
              <a:solidFill>
                <a:srgbClr val="008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09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8486843"/>
              </p:ext>
            </p:extLst>
          </p:nvPr>
        </p:nvGraphicFramePr>
        <p:xfrm>
          <a:off x="1552575" y="1094581"/>
          <a:ext cx="6038850" cy="2356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" name="ISIS/Draw Sketch" r:id="rId3" imgW="5024120" imgH="2145030" progId="ISISServer">
                  <p:embed/>
                </p:oleObj>
              </mc:Choice>
              <mc:Fallback>
                <p:oleObj name="ISIS/Draw Sketch" r:id="rId3" imgW="5024120" imgH="214503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2575" y="1094581"/>
                        <a:ext cx="6038850" cy="235653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6" name="Rectangle 10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0" y="2381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410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777237"/>
              </p:ext>
            </p:extLst>
          </p:nvPr>
        </p:nvGraphicFramePr>
        <p:xfrm>
          <a:off x="1089818" y="4077072"/>
          <a:ext cx="6964363" cy="2516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5" name="ISIS/Draw Sketch" r:id="rId5" imgW="5789930" imgH="2100580" progId="ISISServer">
                  <p:embed/>
                </p:oleObj>
              </mc:Choice>
              <mc:Fallback>
                <p:oleObj name="ISIS/Draw Sketch" r:id="rId5" imgW="5789930" imgH="2100580" progId="ISISServer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818" y="4077072"/>
                        <a:ext cx="6964363" cy="2516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СТЕРЕОІЗОМЕРІЯ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4525963"/>
          </a:xfrm>
        </p:spPr>
        <p:txBody>
          <a:bodyPr/>
          <a:lstStyle/>
          <a:p>
            <a:pPr marL="0" indent="0" algn="just">
              <a:buNone/>
            </a:pPr>
            <a:r>
              <a:rPr lang="ru-RU" sz="2800" dirty="0"/>
              <a:t>	</a:t>
            </a:r>
            <a:r>
              <a:rPr lang="ru-RU" sz="2400" dirty="0" err="1"/>
              <a:t>Моносахариди</a:t>
            </a:r>
            <a:r>
              <a:rPr lang="ru-RU" sz="2400" dirty="0"/>
              <a:t> - </a:t>
            </a:r>
            <a:r>
              <a:rPr lang="ru-RU" sz="2400" dirty="0" err="1"/>
              <a:t>оптично</a:t>
            </a:r>
            <a:r>
              <a:rPr lang="ru-RU" sz="2400" dirty="0"/>
              <a:t> </a:t>
            </a:r>
            <a:r>
              <a:rPr lang="ru-RU" sz="2400" dirty="0" err="1"/>
              <a:t>активні</a:t>
            </a:r>
            <a:r>
              <a:rPr lang="ru-RU" sz="2400" dirty="0"/>
              <a:t> </a:t>
            </a:r>
            <a:r>
              <a:rPr lang="ru-RU" sz="2400" dirty="0" err="1"/>
              <a:t>сполуки</a:t>
            </a:r>
            <a:r>
              <a:rPr lang="ru-RU" sz="2400" dirty="0"/>
              <a:t>. Розанов М.А., 1906р.: </a:t>
            </a:r>
            <a:r>
              <a:rPr lang="ru-RU" sz="2400" dirty="0" err="1"/>
              <a:t>приналежність</a:t>
            </a:r>
            <a:r>
              <a:rPr lang="ru-RU" sz="2400" dirty="0"/>
              <a:t> до Д- </a:t>
            </a:r>
            <a:r>
              <a:rPr lang="ru-RU" sz="2400" dirty="0" err="1"/>
              <a:t>або</a:t>
            </a:r>
            <a:r>
              <a:rPr lang="ru-RU" sz="2400" dirty="0"/>
              <a:t> L-</a:t>
            </a:r>
            <a:r>
              <a:rPr lang="ru-RU" sz="2400" dirty="0" err="1"/>
              <a:t>стереохімічних</a:t>
            </a:r>
            <a:r>
              <a:rPr lang="ru-RU" sz="2400" dirty="0"/>
              <a:t> </a:t>
            </a:r>
            <a:r>
              <a:rPr lang="ru-RU" sz="2400" dirty="0" err="1"/>
              <a:t>рядів</a:t>
            </a:r>
            <a:r>
              <a:rPr lang="ru-RU" sz="2400" dirty="0"/>
              <a:t> </a:t>
            </a:r>
            <a:r>
              <a:rPr lang="ru-RU" sz="2400" dirty="0" err="1"/>
              <a:t>визначають</a:t>
            </a:r>
            <a:r>
              <a:rPr lang="ru-RU" sz="2400" dirty="0"/>
              <a:t> за </a:t>
            </a:r>
            <a:r>
              <a:rPr lang="ru-RU" sz="2400" dirty="0" err="1"/>
              <a:t>конфігурацією</a:t>
            </a:r>
            <a:r>
              <a:rPr lang="ru-RU" sz="2400" dirty="0"/>
              <a:t> </a:t>
            </a:r>
            <a:r>
              <a:rPr lang="ru-RU" sz="2400" dirty="0" err="1"/>
              <a:t>асиметричного</a:t>
            </a:r>
            <a:r>
              <a:rPr lang="ru-RU" sz="2400" dirty="0"/>
              <a:t> атому С, максимально </a:t>
            </a:r>
            <a:r>
              <a:rPr lang="ru-RU" sz="2400" dirty="0" err="1"/>
              <a:t>віддаленого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альдегідної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кетонної</a:t>
            </a:r>
            <a:r>
              <a:rPr lang="ru-RU" sz="2400" dirty="0"/>
              <a:t> </a:t>
            </a:r>
            <a:r>
              <a:rPr lang="ru-RU" sz="2400" dirty="0" err="1"/>
              <a:t>групи</a:t>
            </a:r>
            <a:r>
              <a:rPr lang="ru-RU" sz="2400" dirty="0"/>
              <a:t> (для пентоз С</a:t>
            </a:r>
            <a:r>
              <a:rPr lang="ru-RU" sz="2400" baseline="-25000" dirty="0"/>
              <a:t>4</a:t>
            </a:r>
            <a:r>
              <a:rPr lang="ru-RU" sz="2400" dirty="0"/>
              <a:t>, для гексоз С</a:t>
            </a:r>
            <a:r>
              <a:rPr lang="ru-RU" sz="2400" baseline="-25000" dirty="0"/>
              <a:t>5</a:t>
            </a:r>
            <a:r>
              <a:rPr lang="ru-RU" sz="2400" dirty="0"/>
              <a:t>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3893" y="4869160"/>
            <a:ext cx="278210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50000"/>
              </a:lnSpc>
              <a:spcBef>
                <a:spcPct val="50000"/>
              </a:spcBef>
            </a:pPr>
            <a:r>
              <a:rPr lang="ru-RU" sz="1600" i="1" dirty="0">
                <a:solidFill>
                  <a:srgbClr val="990000"/>
                </a:solidFill>
              </a:rPr>
              <a:t>Д-глюкоза           </a:t>
            </a:r>
            <a:r>
              <a:rPr lang="en-US" sz="1600" i="1" dirty="0">
                <a:solidFill>
                  <a:srgbClr val="990000"/>
                </a:solidFill>
              </a:rPr>
              <a:t>L</a:t>
            </a:r>
            <a:r>
              <a:rPr lang="ru-RU" sz="1600" i="1" dirty="0">
                <a:solidFill>
                  <a:srgbClr val="990000"/>
                </a:solidFill>
              </a:rPr>
              <a:t>-глюкоза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88" y="2708920"/>
            <a:ext cx="1099857" cy="1274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341300"/>
              </p:ext>
            </p:extLst>
          </p:nvPr>
        </p:nvGraphicFramePr>
        <p:xfrm>
          <a:off x="6314509" y="2564904"/>
          <a:ext cx="1296144" cy="1263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3" name="ISIS/Draw Sketch" r:id="rId4" imgW="1143000" imgH="1114200" progId="ISISServer">
                  <p:embed/>
                </p:oleObj>
              </mc:Choice>
              <mc:Fallback>
                <p:oleObj name="ISIS/Draw Sketch" r:id="rId4" imgW="1143000" imgH="1114200" progId="ISISServer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14509" y="2564904"/>
                        <a:ext cx="1296144" cy="1263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87872" y="4072396"/>
            <a:ext cx="1654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/>
              <a:t>Д-</a:t>
            </a:r>
            <a:r>
              <a:rPr lang="ru-RU" sz="1600" dirty="0" err="1"/>
              <a:t>гліцериновий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err="1"/>
              <a:t>альдегід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300192" y="3983203"/>
            <a:ext cx="16285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L</a:t>
            </a:r>
            <a:r>
              <a:rPr lang="ru-RU" sz="1600" dirty="0"/>
              <a:t>-</a:t>
            </a:r>
            <a:r>
              <a:rPr lang="ru-RU" sz="1600" dirty="0" err="1"/>
              <a:t>гліцериновий</a:t>
            </a:r>
            <a:endParaRPr lang="ru-RU" sz="1600" dirty="0"/>
          </a:p>
          <a:p>
            <a:r>
              <a:rPr lang="ru-RU" sz="1600" dirty="0"/>
              <a:t> </a:t>
            </a:r>
            <a:r>
              <a:rPr lang="ru-RU" sz="1600" dirty="0" err="1"/>
              <a:t>альдегід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4716016" y="5248832"/>
            <a:ext cx="775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L-</a:t>
            </a:r>
            <a:r>
              <a:rPr lang="ru-RU" dirty="0"/>
              <a:t>ряд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131840" y="5248832"/>
            <a:ext cx="80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Д-ряд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4663" y="603576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ct val="50000"/>
              </a:spcBef>
            </a:pPr>
            <a:r>
              <a:rPr lang="ru-RU" sz="2000" dirty="0"/>
              <a:t>	</a:t>
            </a:r>
            <a:r>
              <a:rPr lang="ru-RU" sz="2000" dirty="0" err="1"/>
              <a:t>Переважна</a:t>
            </a:r>
            <a:r>
              <a:rPr lang="ru-RU" sz="2000" dirty="0"/>
              <a:t> </a:t>
            </a:r>
            <a:r>
              <a:rPr lang="ru-RU" sz="2000" dirty="0" err="1"/>
              <a:t>більшість</a:t>
            </a:r>
            <a:r>
              <a:rPr lang="ru-RU" sz="2000" dirty="0"/>
              <a:t> </a:t>
            </a:r>
            <a:r>
              <a:rPr lang="ru-RU" sz="2000" dirty="0" err="1"/>
              <a:t>моносахаридів</a:t>
            </a:r>
            <a:r>
              <a:rPr lang="ru-RU" sz="2000" dirty="0"/>
              <a:t> належать до Д-ряду. </a:t>
            </a:r>
            <a:r>
              <a:rPr lang="ru-RU" sz="2000" dirty="0" err="1"/>
              <a:t>Живі</a:t>
            </a:r>
            <a:r>
              <a:rPr lang="ru-RU" sz="2000" dirty="0"/>
              <a:t> </a:t>
            </a:r>
            <a:r>
              <a:rPr lang="ru-RU" sz="2000" dirty="0" err="1"/>
              <a:t>організми</a:t>
            </a:r>
            <a:r>
              <a:rPr lang="ru-RU" sz="2000" dirty="0"/>
              <a:t> не </a:t>
            </a:r>
            <a:r>
              <a:rPr lang="ru-RU" sz="2000" dirty="0" err="1"/>
              <a:t>розпізнають</a:t>
            </a:r>
            <a:r>
              <a:rPr lang="ru-RU" sz="2000" dirty="0"/>
              <a:t>  і не </a:t>
            </a:r>
            <a:r>
              <a:rPr lang="ru-RU" sz="2000" dirty="0" err="1"/>
              <a:t>вміють</a:t>
            </a:r>
            <a:r>
              <a:rPr lang="ru-RU" sz="2000" dirty="0"/>
              <a:t> </a:t>
            </a:r>
            <a:r>
              <a:rPr lang="ru-RU" sz="2000" dirty="0" err="1"/>
              <a:t>переробляти</a:t>
            </a:r>
            <a:r>
              <a:rPr lang="ru-RU" sz="2000" dirty="0"/>
              <a:t> L-глюкозу.</a:t>
            </a:r>
            <a:endParaRPr lang="ru-RU" sz="2400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256514"/>
              </p:ext>
            </p:extLst>
          </p:nvPr>
        </p:nvGraphicFramePr>
        <p:xfrm>
          <a:off x="2937395" y="2600108"/>
          <a:ext cx="2697537" cy="21826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34" name="ISIS/Draw Sketch" r:id="rId6" imgW="2646411" imgH="2145911" progId="ISISServer">
                  <p:embed/>
                </p:oleObj>
              </mc:Choice>
              <mc:Fallback>
                <p:oleObj name="ISIS/Draw Sketch" r:id="rId6" imgW="2646411" imgH="2145911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7395" y="2600108"/>
                        <a:ext cx="2697537" cy="218263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EC1466C-F1F8-4F0F-AD9B-54B0592C36E4}"/>
              </a:ext>
            </a:extLst>
          </p:cNvPr>
          <p:cNvSpPr txBox="1"/>
          <p:nvPr/>
        </p:nvSpPr>
        <p:spPr>
          <a:xfrm>
            <a:off x="3517028" y="3918000"/>
            <a:ext cx="27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*</a:t>
            </a:r>
            <a:endParaRPr lang="ru-RU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9C0FB29-6589-40B0-8D15-9E3850494AE2}"/>
              </a:ext>
            </a:extLst>
          </p:cNvPr>
          <p:cNvSpPr txBox="1"/>
          <p:nvPr/>
        </p:nvSpPr>
        <p:spPr>
          <a:xfrm>
            <a:off x="4851022" y="3919228"/>
            <a:ext cx="274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*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738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341"/>
            <a:ext cx="8229600" cy="504056"/>
          </a:xfrm>
        </p:spPr>
        <p:txBody>
          <a:bodyPr/>
          <a:lstStyle/>
          <a:p>
            <a:r>
              <a:rPr lang="ru-RU" sz="3600" b="1" dirty="0">
                <a:solidFill>
                  <a:srgbClr val="FF0000"/>
                </a:solidFill>
              </a:rPr>
              <a:t>СТЕРЕОІЗОМЕРІЯ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55" y="433132"/>
            <a:ext cx="9144000" cy="4525963"/>
          </a:xfrm>
        </p:spPr>
        <p:txBody>
          <a:bodyPr/>
          <a:lstStyle/>
          <a:p>
            <a:pPr marL="0" lvl="0" indent="0" algn="just">
              <a:spcBef>
                <a:spcPts val="0"/>
              </a:spcBef>
              <a:buNone/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ru-RU" sz="1800" kern="1200" dirty="0" err="1">
                <a:latin typeface="Arial" charset="0"/>
                <a:cs typeface="Arial" charset="0"/>
              </a:rPr>
              <a:t>Молекули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моносахаридів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містять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кілька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центрів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хіральності</a:t>
            </a:r>
            <a:r>
              <a:rPr lang="ru-RU" sz="1800" kern="1200" dirty="0">
                <a:latin typeface="Arial" charset="0"/>
                <a:cs typeface="Arial" charset="0"/>
              </a:rPr>
              <a:t> - </a:t>
            </a:r>
            <a:r>
              <a:rPr lang="ru-RU" sz="1800" kern="1200" dirty="0" err="1">
                <a:latin typeface="Arial" charset="0"/>
                <a:cs typeface="Arial" charset="0"/>
              </a:rPr>
              <a:t>асиметричних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атомів</a:t>
            </a:r>
            <a:r>
              <a:rPr lang="ru-RU" sz="1800" kern="1200" dirty="0">
                <a:latin typeface="Arial" charset="0"/>
                <a:cs typeface="Arial" charset="0"/>
              </a:rPr>
              <a:t> карбону (</a:t>
            </a:r>
            <a:r>
              <a:rPr lang="ru-RU" sz="1800" kern="1200" dirty="0" err="1">
                <a:latin typeface="Arial" charset="0"/>
                <a:cs typeface="Arial" charset="0"/>
              </a:rPr>
              <a:t>що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містять</a:t>
            </a:r>
            <a:r>
              <a:rPr lang="ru-RU" sz="1800" kern="1200" dirty="0">
                <a:latin typeface="Arial" charset="0"/>
                <a:cs typeface="Arial" charset="0"/>
              </a:rPr>
              <a:t> 4 </a:t>
            </a:r>
            <a:r>
              <a:rPr lang="ru-RU" sz="1800" kern="1200" dirty="0" err="1">
                <a:latin typeface="Arial" charset="0"/>
                <a:cs typeface="Arial" charset="0"/>
              </a:rPr>
              <a:t>різних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замісника</a:t>
            </a:r>
            <a:r>
              <a:rPr lang="ru-RU" sz="1800" kern="1200" dirty="0">
                <a:latin typeface="Arial" charset="0"/>
                <a:cs typeface="Arial" charset="0"/>
              </a:rPr>
              <a:t>). У </a:t>
            </a:r>
            <a:r>
              <a:rPr lang="ru-RU" sz="1800" kern="1200" dirty="0" err="1">
                <a:latin typeface="Arial" charset="0"/>
                <a:cs typeface="Arial" charset="0"/>
              </a:rPr>
              <a:t>цьому</a:t>
            </a:r>
            <a:r>
              <a:rPr lang="ru-RU" sz="1800" kern="1200" dirty="0">
                <a:latin typeface="Arial" charset="0"/>
                <a:cs typeface="Arial" charset="0"/>
              </a:rPr>
              <a:t> причина </a:t>
            </a:r>
            <a:r>
              <a:rPr lang="ru-RU" sz="1800" kern="1200" dirty="0" err="1">
                <a:latin typeface="Arial" charset="0"/>
                <a:cs typeface="Arial" charset="0"/>
              </a:rPr>
              <a:t>великої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кількості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стереоізомерів</a:t>
            </a:r>
            <a:r>
              <a:rPr lang="ru-RU" sz="1800" kern="1200" dirty="0">
                <a:latin typeface="Arial" charset="0"/>
                <a:cs typeface="Arial" charset="0"/>
              </a:rPr>
              <a:t> (</a:t>
            </a:r>
            <a:r>
              <a:rPr lang="en-US" sz="1800" kern="1200" dirty="0">
                <a:latin typeface="Arial" charset="0"/>
                <a:cs typeface="Arial" charset="0"/>
              </a:rPr>
              <a:t>N), </a:t>
            </a:r>
            <a:r>
              <a:rPr lang="ru-RU" sz="1800" kern="1200" dirty="0" err="1">
                <a:latin typeface="Arial" charset="0"/>
                <a:cs typeface="Arial" charset="0"/>
              </a:rPr>
              <a:t>що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відповідають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одній</a:t>
            </a:r>
            <a:r>
              <a:rPr lang="ru-RU" sz="1800" kern="1200" dirty="0">
                <a:latin typeface="Arial" charset="0"/>
                <a:cs typeface="Arial" charset="0"/>
              </a:rPr>
              <a:t> і </a:t>
            </a:r>
            <a:r>
              <a:rPr lang="ru-RU" sz="1800" kern="1200" dirty="0" err="1">
                <a:latin typeface="Arial" charset="0"/>
                <a:cs typeface="Arial" charset="0"/>
              </a:rPr>
              <a:t>тій</a:t>
            </a:r>
            <a:r>
              <a:rPr lang="ru-RU" sz="1800" kern="1200" dirty="0">
                <a:latin typeface="Arial" charset="0"/>
                <a:cs typeface="Arial" charset="0"/>
              </a:rPr>
              <a:t> же </a:t>
            </a:r>
            <a:r>
              <a:rPr lang="ru-RU" sz="1800" kern="1200" dirty="0" err="1">
                <a:latin typeface="Arial" charset="0"/>
                <a:cs typeface="Arial" charset="0"/>
              </a:rPr>
              <a:t>структурній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формулі</a:t>
            </a:r>
            <a:r>
              <a:rPr lang="ru-RU" sz="1800" kern="1200" dirty="0">
                <a:latin typeface="Arial" charset="0"/>
                <a:cs typeface="Arial" charset="0"/>
              </a:rPr>
              <a:t>: </a:t>
            </a:r>
            <a:r>
              <a:rPr lang="en-US" sz="1800" kern="1200" dirty="0">
                <a:latin typeface="Arial" charset="0"/>
                <a:cs typeface="Arial" charset="0"/>
              </a:rPr>
              <a:t>N = 2</a:t>
            </a:r>
            <a:r>
              <a:rPr lang="en-US" sz="1800" kern="1200" baseline="30000" dirty="0">
                <a:latin typeface="Arial" charset="0"/>
                <a:cs typeface="Arial" charset="0"/>
              </a:rPr>
              <a:t>n</a:t>
            </a:r>
            <a:r>
              <a:rPr lang="en-US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>
                <a:latin typeface="Arial" charset="0"/>
                <a:cs typeface="Arial" charset="0"/>
              </a:rPr>
              <a:t>де </a:t>
            </a:r>
            <a:r>
              <a:rPr lang="en-US" sz="1800" kern="1200" dirty="0">
                <a:latin typeface="Arial" charset="0"/>
                <a:cs typeface="Arial" charset="0"/>
              </a:rPr>
              <a:t>n-</a:t>
            </a:r>
            <a:r>
              <a:rPr lang="ru-RU" sz="1800" kern="1200" dirty="0" err="1">
                <a:latin typeface="Arial" charset="0"/>
                <a:cs typeface="Arial" charset="0"/>
              </a:rPr>
              <a:t>кількість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хіральних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атомів</a:t>
            </a:r>
            <a:r>
              <a:rPr lang="ru-RU" sz="1800" kern="1200" dirty="0">
                <a:latin typeface="Arial" charset="0"/>
                <a:cs typeface="Arial" charset="0"/>
              </a:rPr>
              <a:t>.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ru-RU" sz="1600" kern="1200" dirty="0">
                <a:latin typeface="Arial" charset="0"/>
                <a:cs typeface="Arial" charset="0"/>
              </a:rPr>
              <a:t>	</a:t>
            </a:r>
            <a:r>
              <a:rPr lang="ru-RU" sz="1800" kern="1200" dirty="0" err="1">
                <a:latin typeface="Arial" charset="0"/>
                <a:cs typeface="Arial" charset="0"/>
              </a:rPr>
              <a:t>Розрізняють</a:t>
            </a:r>
            <a:r>
              <a:rPr lang="ru-RU" sz="1800" kern="1200" dirty="0">
                <a:latin typeface="Arial" charset="0"/>
                <a:cs typeface="Arial" charset="0"/>
              </a:rPr>
              <a:t>: 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енантіомери</a:t>
            </a:r>
            <a:r>
              <a:rPr lang="ru-RU" sz="1800" kern="1200" dirty="0">
                <a:latin typeface="Arial" charset="0"/>
                <a:cs typeface="Arial" charset="0"/>
              </a:rPr>
              <a:t> (</a:t>
            </a:r>
            <a:r>
              <a:rPr lang="ru-RU" sz="1800" kern="1200" dirty="0" err="1">
                <a:latin typeface="Arial" charset="0"/>
                <a:cs typeface="Arial" charset="0"/>
              </a:rPr>
              <a:t>оптичні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антиподи</a:t>
            </a:r>
            <a:r>
              <a:rPr lang="ru-RU" sz="1800" kern="1200" dirty="0">
                <a:latin typeface="Arial" charset="0"/>
                <a:cs typeface="Arial" charset="0"/>
              </a:rPr>
              <a:t>) - </a:t>
            </a:r>
            <a:r>
              <a:rPr lang="ru-RU" sz="1800" kern="1200" dirty="0" err="1">
                <a:latin typeface="Arial" charset="0"/>
                <a:cs typeface="Arial" charset="0"/>
              </a:rPr>
              <a:t>мають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однакові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фізичні</a:t>
            </a:r>
            <a:r>
              <a:rPr lang="ru-RU" sz="1800" kern="1200" dirty="0">
                <a:latin typeface="Arial" charset="0"/>
                <a:cs typeface="Arial" charset="0"/>
              </a:rPr>
              <a:t> і </a:t>
            </a:r>
            <a:r>
              <a:rPr lang="ru-RU" sz="1800" kern="1200" dirty="0" err="1">
                <a:latin typeface="Arial" charset="0"/>
                <a:cs typeface="Arial" charset="0"/>
              </a:rPr>
              <a:t>хімічні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властивості</a:t>
            </a:r>
            <a:r>
              <a:rPr lang="ru-RU" sz="1800" kern="1200" dirty="0">
                <a:latin typeface="Arial" charset="0"/>
                <a:cs typeface="Arial" charset="0"/>
              </a:rPr>
              <a:t>, за </a:t>
            </a:r>
            <a:r>
              <a:rPr lang="ru-RU" sz="1800" kern="1200" dirty="0" err="1">
                <a:latin typeface="Arial" charset="0"/>
                <a:cs typeface="Arial" charset="0"/>
              </a:rPr>
              <a:t>винятком</a:t>
            </a:r>
            <a:r>
              <a:rPr lang="ru-RU" sz="1800" kern="1200" dirty="0">
                <a:latin typeface="Arial" charset="0"/>
                <a:cs typeface="Arial" charset="0"/>
              </a:rPr>
              <a:t> знаку </a:t>
            </a:r>
            <a:r>
              <a:rPr lang="ru-RU" sz="1800" kern="1200" dirty="0" err="1">
                <a:latin typeface="Arial" charset="0"/>
                <a:cs typeface="Arial" charset="0"/>
              </a:rPr>
              <a:t>обертання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площини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поляризації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світла</a:t>
            </a:r>
            <a:r>
              <a:rPr lang="ru-RU" sz="1800" kern="1200" dirty="0">
                <a:latin typeface="Arial" charset="0"/>
                <a:cs typeface="Arial" charset="0"/>
              </a:rPr>
              <a:t> (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дзеркальні</a:t>
            </a:r>
            <a:r>
              <a:rPr lang="ru-RU" sz="18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ізомери</a:t>
            </a:r>
            <a:r>
              <a:rPr lang="ru-RU" sz="1800" kern="1200" dirty="0">
                <a:latin typeface="Arial" charset="0"/>
                <a:cs typeface="Arial" charset="0"/>
              </a:rPr>
              <a:t>). 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Діастереомери</a:t>
            </a:r>
            <a:r>
              <a:rPr lang="ru-RU" sz="1800" kern="1200" dirty="0">
                <a:latin typeface="Arial" charset="0"/>
                <a:cs typeface="Arial" charset="0"/>
              </a:rPr>
              <a:t> (</a:t>
            </a:r>
            <a:r>
              <a:rPr lang="ru-RU" sz="1800" kern="1200" dirty="0" err="1">
                <a:latin typeface="Arial" charset="0"/>
                <a:cs typeface="Arial" charset="0"/>
              </a:rPr>
              <a:t>просторові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ізомери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моносахаридів</a:t>
            </a:r>
            <a:r>
              <a:rPr lang="ru-RU" sz="1800" kern="1200" dirty="0">
                <a:latin typeface="Arial" charset="0"/>
                <a:cs typeface="Arial" charset="0"/>
              </a:rPr>
              <a:t>) </a:t>
            </a:r>
            <a:r>
              <a:rPr lang="ru-RU" sz="1800" kern="1200" dirty="0" err="1">
                <a:latin typeface="Arial" charset="0"/>
                <a:cs typeface="Arial" charset="0"/>
              </a:rPr>
              <a:t>відрізняються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конфігурацією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b="1" kern="1200" dirty="0">
                <a:latin typeface="Arial" charset="0"/>
                <a:cs typeface="Arial" charset="0"/>
              </a:rPr>
              <a:t>одного (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епімери</a:t>
            </a:r>
            <a:r>
              <a:rPr lang="ru-RU" sz="1800" b="1" kern="1200" dirty="0">
                <a:latin typeface="Arial" charset="0"/>
                <a:cs typeface="Arial" charset="0"/>
              </a:rPr>
              <a:t>) </a:t>
            </a:r>
            <a:r>
              <a:rPr lang="ru-RU" sz="1800" kern="1200" dirty="0" err="1">
                <a:latin typeface="Arial" charset="0"/>
                <a:cs typeface="Arial" charset="0"/>
              </a:rPr>
              <a:t>або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b="1" kern="1200" dirty="0" err="1">
                <a:latin typeface="Arial" charset="0"/>
                <a:cs typeface="Arial" charset="0"/>
              </a:rPr>
              <a:t>декількох</a:t>
            </a:r>
            <a:r>
              <a:rPr lang="ru-RU" sz="1800" kern="1200" dirty="0">
                <a:latin typeface="Arial" charset="0"/>
                <a:cs typeface="Arial" charset="0"/>
              </a:rPr>
              <a:t> (але </a:t>
            </a:r>
            <a:r>
              <a:rPr lang="ru-RU" sz="18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не 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всіх</a:t>
            </a:r>
            <a:r>
              <a:rPr lang="ru-RU" sz="1800" b="1" kern="1200" dirty="0">
                <a:solidFill>
                  <a:srgbClr val="FF0000"/>
                </a:solidFill>
                <a:latin typeface="Arial" charset="0"/>
                <a:cs typeface="Arial" charset="0"/>
              </a:rPr>
              <a:t> !!! </a:t>
            </a:r>
            <a:r>
              <a:rPr lang="ru-RU" sz="1800" kern="1200" dirty="0">
                <a:latin typeface="Arial" charset="0"/>
                <a:cs typeface="Arial" charset="0"/>
              </a:rPr>
              <a:t>- </a:t>
            </a:r>
            <a:r>
              <a:rPr lang="ru-RU" sz="1800" b="1" kern="1200" dirty="0" err="1">
                <a:solidFill>
                  <a:srgbClr val="FF0000"/>
                </a:solidFill>
                <a:latin typeface="Arial" charset="0"/>
                <a:cs typeface="Arial" charset="0"/>
              </a:rPr>
              <a:t>енантіомери</a:t>
            </a:r>
            <a:r>
              <a:rPr lang="ru-RU" sz="1800" kern="1200" dirty="0">
                <a:latin typeface="Arial" charset="0"/>
                <a:cs typeface="Arial" charset="0"/>
              </a:rPr>
              <a:t>) </a:t>
            </a:r>
            <a:r>
              <a:rPr lang="ru-RU" sz="1800" kern="1200" dirty="0" err="1">
                <a:latin typeface="Arial" charset="0"/>
                <a:cs typeface="Arial" charset="0"/>
              </a:rPr>
              <a:t>асиметричних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атомів</a:t>
            </a:r>
            <a:r>
              <a:rPr lang="ru-RU" sz="1800" kern="1200" dirty="0">
                <a:latin typeface="Arial" charset="0"/>
                <a:cs typeface="Arial" charset="0"/>
              </a:rPr>
              <a:t> карбону</a:t>
            </a:r>
            <a:r>
              <a:rPr lang="ru-RU" sz="1800" kern="1200" dirty="0">
                <a:solidFill>
                  <a:srgbClr val="008000"/>
                </a:solidFill>
                <a:latin typeface="Arial" charset="0"/>
                <a:cs typeface="Arial" charset="0"/>
              </a:rPr>
              <a:t>.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lnSpc>
                <a:spcPct val="60000"/>
              </a:lnSpc>
              <a:spcBef>
                <a:spcPct val="50000"/>
              </a:spcBef>
              <a:buNone/>
            </a:pPr>
            <a:endParaRPr lang="ru-RU" sz="16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5000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4592" y="5746351"/>
            <a:ext cx="2782108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50000"/>
              </a:lnSpc>
              <a:spcBef>
                <a:spcPct val="50000"/>
              </a:spcBef>
            </a:pPr>
            <a:r>
              <a:rPr lang="ru-RU" sz="1600" i="1" dirty="0">
                <a:solidFill>
                  <a:srgbClr val="990000"/>
                </a:solidFill>
              </a:rPr>
              <a:t>Д-глюкоза           </a:t>
            </a:r>
            <a:r>
              <a:rPr lang="en-US" sz="1600" i="1" dirty="0">
                <a:solidFill>
                  <a:srgbClr val="990000"/>
                </a:solidFill>
              </a:rPr>
              <a:t>L</a:t>
            </a:r>
            <a:r>
              <a:rPr lang="ru-RU" sz="1600" i="1" dirty="0">
                <a:solidFill>
                  <a:srgbClr val="990000"/>
                </a:solidFill>
              </a:rPr>
              <a:t>-глюкоза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8263606"/>
              </p:ext>
            </p:extLst>
          </p:nvPr>
        </p:nvGraphicFramePr>
        <p:xfrm>
          <a:off x="1070413" y="3212976"/>
          <a:ext cx="3743325" cy="218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7" name="ISIS/Draw Sketch" r:id="rId3" imgW="3740150" imgH="2181860" progId="ISISServer">
                  <p:embed/>
                </p:oleObj>
              </mc:Choice>
              <mc:Fallback>
                <p:oleObj name="ISIS/Draw Sketch" r:id="rId3" imgW="3740150" imgH="21818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0413" y="3212976"/>
                        <a:ext cx="3743325" cy="218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971600" y="5301208"/>
            <a:ext cx="40581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i="1" dirty="0">
                <a:solidFill>
                  <a:srgbClr val="000000"/>
                </a:solidFill>
              </a:rPr>
              <a:t>Д-глюкоза </a:t>
            </a:r>
            <a:r>
              <a:rPr lang="ru-RU" sz="1400" dirty="0">
                <a:solidFill>
                  <a:srgbClr val="000000"/>
                </a:solidFill>
              </a:rPr>
              <a:t>       </a:t>
            </a:r>
            <a:r>
              <a:rPr lang="ru-RU" sz="1400" b="1" i="1" dirty="0">
                <a:solidFill>
                  <a:srgbClr val="000000"/>
                </a:solidFill>
              </a:rPr>
              <a:t>Д-галактоза         Д-</a:t>
            </a:r>
            <a:r>
              <a:rPr lang="ru-RU" sz="1400" b="1" i="1" dirty="0" err="1">
                <a:solidFill>
                  <a:srgbClr val="000000"/>
                </a:solidFill>
              </a:rPr>
              <a:t>маноза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2943956"/>
              </p:ext>
            </p:extLst>
          </p:nvPr>
        </p:nvGraphicFramePr>
        <p:xfrm>
          <a:off x="6228184" y="3212976"/>
          <a:ext cx="2802614" cy="2267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8" r:id="rId5" imgW="2646411" imgH="2145911" progId="ISISServer">
                  <p:embed/>
                </p:oleObj>
              </mc:Choice>
              <mc:Fallback>
                <p:oleObj r:id="rId5" imgW="2646411" imgH="2145911" progId="ISISServer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8184" y="3212976"/>
                        <a:ext cx="2802614" cy="226765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51520" y="6093296"/>
            <a:ext cx="4572000" cy="52065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>
              <a:lnSpc>
                <a:spcPct val="60000"/>
              </a:lnSpc>
              <a:spcBef>
                <a:spcPct val="50000"/>
              </a:spcBef>
            </a:pPr>
            <a:r>
              <a:rPr lang="ru-RU" sz="1600" dirty="0" err="1">
                <a:solidFill>
                  <a:srgbClr val="000000"/>
                </a:solidFill>
              </a:rPr>
              <a:t>Епімери</a:t>
            </a:r>
            <a:r>
              <a:rPr lang="ru-RU" sz="1600" dirty="0">
                <a:solidFill>
                  <a:srgbClr val="000000"/>
                </a:solidFill>
              </a:rPr>
              <a:t>: </a:t>
            </a:r>
            <a:r>
              <a:rPr lang="ru-RU" sz="1600" dirty="0" smtClean="0">
                <a:solidFill>
                  <a:srgbClr val="000000"/>
                </a:solidFill>
              </a:rPr>
              <a:t>   Д-глюкоза </a:t>
            </a:r>
            <a:r>
              <a:rPr lang="ru-RU" sz="1600" dirty="0">
                <a:solidFill>
                  <a:srgbClr val="000000"/>
                </a:solidFill>
              </a:rPr>
              <a:t>та  Д-галактоза</a:t>
            </a:r>
          </a:p>
          <a:p>
            <a:pPr lvl="0" algn="just">
              <a:lnSpc>
                <a:spcPct val="60000"/>
              </a:lnSpc>
              <a:spcBef>
                <a:spcPct val="50000"/>
              </a:spcBef>
            </a:pPr>
            <a:r>
              <a:rPr lang="ru-RU" sz="1600" dirty="0">
                <a:solidFill>
                  <a:srgbClr val="000000"/>
                </a:solidFill>
              </a:rPr>
              <a:t>                  Д-глюкоза та Д-</a:t>
            </a:r>
            <a:r>
              <a:rPr lang="ru-RU" sz="1600" dirty="0" err="1">
                <a:solidFill>
                  <a:srgbClr val="000000"/>
                </a:solidFill>
              </a:rPr>
              <a:t>маноза</a:t>
            </a:r>
            <a:r>
              <a:rPr lang="ru-RU" sz="1600" dirty="0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394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4555093"/>
          </a:xfrm>
          <a:prstGeom prst="rect">
            <a:avLst/>
          </a:prstGeom>
          <a:noFill/>
          <a:ln w="9525">
            <a:noFill/>
            <a:prstDash val="lgDashDotDot"/>
            <a:miter lim="800000"/>
            <a:headEnd/>
            <a:tailEnd/>
          </a:ln>
          <a:effectLst/>
          <a:extLst/>
        </p:spPr>
        <p:txBody>
          <a:bodyPr>
            <a:spAutoFit/>
          </a:bodyPr>
          <a:lstStyle/>
          <a:p>
            <a:r>
              <a:rPr lang="ru-RU" b="1" cap="all" dirty="0" err="1">
                <a:solidFill>
                  <a:srgbClr val="FF0000"/>
                </a:solidFill>
              </a:rPr>
              <a:t>Таутомерні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форми</a:t>
            </a:r>
            <a:r>
              <a:rPr lang="ru-RU" b="1" cap="all" dirty="0">
                <a:solidFill>
                  <a:srgbClr val="FF0000"/>
                </a:solidFill>
              </a:rPr>
              <a:t> </a:t>
            </a:r>
            <a:r>
              <a:rPr lang="ru-RU" b="1" cap="all" dirty="0" err="1">
                <a:solidFill>
                  <a:srgbClr val="FF0000"/>
                </a:solidFill>
              </a:rPr>
              <a:t>моносахаридів</a:t>
            </a:r>
            <a:endParaRPr lang="ru-RU" b="1" cap="all" dirty="0">
              <a:solidFill>
                <a:srgbClr val="FF0000"/>
              </a:solidFill>
            </a:endParaRPr>
          </a:p>
          <a:p>
            <a:r>
              <a:rPr lang="ru-RU" sz="1600" dirty="0">
                <a:solidFill>
                  <a:schemeClr val="accent2"/>
                </a:solidFill>
              </a:rPr>
              <a:t>	В 1870 р. </a:t>
            </a:r>
            <a:r>
              <a:rPr lang="ru-RU" sz="1600" dirty="0" err="1">
                <a:solidFill>
                  <a:schemeClr val="accent2"/>
                </a:solidFill>
              </a:rPr>
              <a:t>А.А.Коллі</a:t>
            </a:r>
            <a:r>
              <a:rPr lang="ru-RU" sz="1600" dirty="0">
                <a:solidFill>
                  <a:schemeClr val="accent2"/>
                </a:solidFill>
              </a:rPr>
              <a:t>, а </a:t>
            </a:r>
            <a:r>
              <a:rPr lang="ru-RU" sz="1600" dirty="0" err="1">
                <a:solidFill>
                  <a:schemeClr val="accent2"/>
                </a:solidFill>
              </a:rPr>
              <a:t>потім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Б.Толленсом</a:t>
            </a:r>
            <a:r>
              <a:rPr lang="ru-RU" sz="1600" dirty="0">
                <a:solidFill>
                  <a:schemeClr val="accent2"/>
                </a:solidFill>
              </a:rPr>
              <a:t> (1883 р.) </a:t>
            </a:r>
            <a:r>
              <a:rPr lang="ru-RU" sz="1600" dirty="0" err="1">
                <a:solidFill>
                  <a:schemeClr val="accent2"/>
                </a:solidFill>
              </a:rPr>
              <a:t>було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висловлено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припущення</a:t>
            </a:r>
            <a:r>
              <a:rPr lang="ru-RU" sz="1600" dirty="0">
                <a:solidFill>
                  <a:schemeClr val="accent2"/>
                </a:solidFill>
              </a:rPr>
              <a:t> про </a:t>
            </a:r>
            <a:r>
              <a:rPr lang="ru-RU" sz="1600" dirty="0" err="1">
                <a:solidFill>
                  <a:schemeClr val="accent2"/>
                </a:solidFill>
              </a:rPr>
              <a:t>циклічну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будову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моносахаридів</a:t>
            </a:r>
            <a:r>
              <a:rPr lang="ru-RU" sz="1600" dirty="0">
                <a:solidFill>
                  <a:schemeClr val="accent2"/>
                </a:solidFill>
              </a:rPr>
              <a:t>. За </a:t>
            </a:r>
            <a:r>
              <a:rPr lang="ru-RU" sz="1600" dirty="0" err="1">
                <a:solidFill>
                  <a:schemeClr val="accent2"/>
                </a:solidFill>
              </a:rPr>
              <a:t>хімічною</a:t>
            </a:r>
            <a:r>
              <a:rPr lang="ru-RU" sz="1600" dirty="0">
                <a:solidFill>
                  <a:schemeClr val="accent2"/>
                </a:solidFill>
              </a:rPr>
              <a:t> природою - </a:t>
            </a:r>
            <a:r>
              <a:rPr lang="ru-RU" sz="1600" dirty="0" err="1">
                <a:solidFill>
                  <a:schemeClr val="accent2"/>
                </a:solidFill>
              </a:rPr>
              <a:t>це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chemeClr val="accent2"/>
                </a:solidFill>
              </a:rPr>
              <a:t>циклічні</a:t>
            </a:r>
            <a:r>
              <a:rPr lang="ru-RU" sz="1600" dirty="0">
                <a:solidFill>
                  <a:schemeClr val="accent2"/>
                </a:solidFill>
              </a:rPr>
              <a:t> </a:t>
            </a:r>
            <a:r>
              <a:rPr lang="ru-RU" sz="1600" dirty="0" err="1">
                <a:solidFill>
                  <a:srgbClr val="990000"/>
                </a:solidFill>
              </a:rPr>
              <a:t>напівацеталі</a:t>
            </a:r>
            <a:r>
              <a:rPr lang="ru-RU" sz="1600" dirty="0">
                <a:solidFill>
                  <a:srgbClr val="990000"/>
                </a:solidFill>
              </a:rPr>
              <a:t>:</a:t>
            </a:r>
          </a:p>
          <a:p>
            <a:pPr algn="just"/>
            <a:endParaRPr lang="ru-RU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uk-UA" sz="1600" dirty="0">
              <a:solidFill>
                <a:srgbClr val="006600"/>
              </a:solidFill>
            </a:endParaRPr>
          </a:p>
          <a:p>
            <a:pPr algn="just"/>
            <a:endParaRPr lang="ru-RU" sz="1600" dirty="0">
              <a:solidFill>
                <a:srgbClr val="006600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  <a:p>
            <a:pPr algn="just"/>
            <a:endParaRPr lang="ru-RU" sz="1600" dirty="0">
              <a:solidFill>
                <a:schemeClr val="accent2"/>
              </a:solidFill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20907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31361"/>
            <a:ext cx="4476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2242854"/>
              </p:ext>
            </p:extLst>
          </p:nvPr>
        </p:nvGraphicFramePr>
        <p:xfrm>
          <a:off x="3984512" y="828367"/>
          <a:ext cx="5143500" cy="265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07" name="ISIS/Draw Sketch" r:id="rId4" imgW="5143320" imgH="2657160" progId="ISISServer">
                  <p:embed/>
                </p:oleObj>
              </mc:Choice>
              <mc:Fallback>
                <p:oleObj name="ISIS/Draw Sketch" r:id="rId4" imgW="5143320" imgH="265716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4512" y="828367"/>
                        <a:ext cx="5143500" cy="265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8370" y="828367"/>
            <a:ext cx="375154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/>
              <a:t>	При </a:t>
            </a:r>
            <a:r>
              <a:rPr lang="ru-RU" sz="1600" dirty="0" err="1"/>
              <a:t>циклізації</a:t>
            </a:r>
            <a:r>
              <a:rPr lang="ru-RU" sz="1600" dirty="0"/>
              <a:t> атом карбону </a:t>
            </a:r>
            <a:r>
              <a:rPr lang="ru-RU" sz="1600" dirty="0" err="1"/>
              <a:t>карбонільної</a:t>
            </a:r>
            <a:r>
              <a:rPr lang="ru-RU" sz="1600" dirty="0"/>
              <a:t> </a:t>
            </a:r>
            <a:r>
              <a:rPr lang="ru-RU" sz="1600" dirty="0" err="1"/>
              <a:t>групи</a:t>
            </a:r>
            <a:r>
              <a:rPr lang="ru-RU" sz="1600" dirty="0"/>
              <a:t> </a:t>
            </a:r>
            <a:r>
              <a:rPr lang="ru-RU" sz="1600" dirty="0" err="1"/>
              <a:t>стає</a:t>
            </a:r>
            <a:r>
              <a:rPr lang="ru-RU" sz="1600" dirty="0"/>
              <a:t> </a:t>
            </a:r>
            <a:r>
              <a:rPr lang="ru-RU" sz="1600" dirty="0" err="1"/>
              <a:t>хіральним</a:t>
            </a:r>
            <a:r>
              <a:rPr lang="ru-RU" sz="1600" dirty="0"/>
              <a:t> - </a:t>
            </a:r>
            <a:r>
              <a:rPr lang="ru-RU" sz="1600" dirty="0" err="1"/>
              <a:t>аномерним</a:t>
            </a:r>
            <a:r>
              <a:rPr lang="ru-RU" sz="1600" dirty="0"/>
              <a:t>. У </a:t>
            </a:r>
            <a:r>
              <a:rPr lang="ru-RU" sz="1600" dirty="0" err="1"/>
              <a:t>результаті</a:t>
            </a:r>
            <a:r>
              <a:rPr lang="ru-RU" sz="1600" dirty="0"/>
              <a:t> - 2 </a:t>
            </a:r>
            <a:r>
              <a:rPr lang="ru-RU" sz="1600" dirty="0" err="1"/>
              <a:t>стереоізомера</a:t>
            </a:r>
            <a:r>
              <a:rPr lang="ru-RU" sz="1600" dirty="0"/>
              <a:t>-  </a:t>
            </a:r>
            <a:r>
              <a:rPr lang="el-GR" sz="1600" dirty="0">
                <a:latin typeface="Times New Roman"/>
                <a:cs typeface="Times New Roman"/>
              </a:rPr>
              <a:t>α</a:t>
            </a:r>
            <a:r>
              <a:rPr lang="ru-RU" sz="1600" dirty="0"/>
              <a:t>- і </a:t>
            </a:r>
            <a:r>
              <a:rPr lang="el-GR" sz="1600" dirty="0">
                <a:latin typeface="Times New Roman"/>
                <a:cs typeface="Times New Roman"/>
              </a:rPr>
              <a:t>β</a:t>
            </a:r>
            <a:r>
              <a:rPr lang="ru-RU" sz="1600" dirty="0"/>
              <a:t>- </a:t>
            </a:r>
            <a:r>
              <a:rPr lang="ru-RU" sz="1600" dirty="0" err="1"/>
              <a:t>аномери</a:t>
            </a:r>
            <a:r>
              <a:rPr lang="ru-RU" sz="1600" dirty="0"/>
              <a:t>. </a:t>
            </a:r>
            <a:r>
              <a:rPr lang="ru-RU" sz="1600" dirty="0" err="1"/>
              <a:t>Гідроксильна</a:t>
            </a:r>
            <a:r>
              <a:rPr lang="ru-RU" sz="1600" dirty="0"/>
              <a:t> </a:t>
            </a:r>
            <a:r>
              <a:rPr lang="ru-RU" sz="1600" dirty="0" err="1"/>
              <a:t>група</a:t>
            </a:r>
            <a:r>
              <a:rPr lang="ru-RU" sz="1600" dirty="0"/>
              <a:t> </a:t>
            </a:r>
            <a:r>
              <a:rPr lang="ru-RU" sz="1600" dirty="0" err="1"/>
              <a:t>біля</a:t>
            </a:r>
            <a:r>
              <a:rPr lang="ru-RU" sz="1600" dirty="0"/>
              <a:t> </a:t>
            </a:r>
            <a:r>
              <a:rPr lang="ru-RU" sz="1600" dirty="0" err="1"/>
              <a:t>нього</a:t>
            </a:r>
            <a:r>
              <a:rPr lang="ru-RU" sz="1600" dirty="0"/>
              <a:t> - </a:t>
            </a:r>
            <a:r>
              <a:rPr lang="ru-RU" sz="1600" dirty="0" err="1"/>
              <a:t>напівацетальна</a:t>
            </a:r>
            <a:r>
              <a:rPr lang="ru-RU" sz="1600" dirty="0"/>
              <a:t> (</a:t>
            </a:r>
            <a:r>
              <a:rPr lang="ru-RU" sz="1600" dirty="0" err="1"/>
              <a:t>глікозидна</a:t>
            </a:r>
            <a:r>
              <a:rPr lang="ru-RU" sz="1600" dirty="0"/>
              <a:t>). За </a:t>
            </a:r>
            <a:r>
              <a:rPr lang="ru-RU" sz="1600" dirty="0" err="1"/>
              <a:t>своїми</a:t>
            </a:r>
            <a:r>
              <a:rPr lang="ru-RU" sz="1600" dirty="0"/>
              <a:t> </a:t>
            </a:r>
            <a:r>
              <a:rPr lang="ru-RU" sz="1600" dirty="0" err="1"/>
              <a:t>властивостями</a:t>
            </a:r>
            <a:r>
              <a:rPr lang="ru-RU" sz="1600" dirty="0"/>
              <a:t> вона </a:t>
            </a:r>
            <a:r>
              <a:rPr lang="ru-RU" sz="1600" dirty="0" err="1"/>
              <a:t>відрізняється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спиртових</a:t>
            </a:r>
            <a:r>
              <a:rPr lang="ru-RU" sz="1600" dirty="0"/>
              <a:t> 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763" y="3196105"/>
            <a:ext cx="384892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tabLst>
                <a:tab pos="442913" algn="l"/>
              </a:tabLst>
            </a:pPr>
            <a:r>
              <a:rPr lang="ru-RU" sz="1600" dirty="0">
                <a:latin typeface="+mn-lt"/>
              </a:rPr>
              <a:t>	В </a:t>
            </a:r>
            <a:r>
              <a:rPr lang="ru-RU" sz="1600" dirty="0" err="1">
                <a:latin typeface="+mn-lt"/>
              </a:rPr>
              <a:t>результаті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внутрішньо-молекулярної</a:t>
            </a:r>
            <a:r>
              <a:rPr lang="ru-RU" sz="1600" dirty="0">
                <a:latin typeface="+mn-lt"/>
              </a:rPr>
              <a:t>  </a:t>
            </a:r>
            <a:r>
              <a:rPr lang="ru-RU" sz="1600" dirty="0" err="1">
                <a:latin typeface="+mn-lt"/>
              </a:rPr>
              <a:t>взаємодії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утворюються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термодинамічно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стійкі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п’ятичленні</a:t>
            </a:r>
            <a:r>
              <a:rPr lang="ru-RU" sz="1600" dirty="0">
                <a:latin typeface="+mn-lt"/>
              </a:rPr>
              <a:t> –</a:t>
            </a:r>
            <a:r>
              <a:rPr lang="ru-RU" sz="1600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фуранозні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1600" dirty="0">
                <a:latin typeface="+mn-lt"/>
              </a:rPr>
              <a:t> і </a:t>
            </a:r>
            <a:r>
              <a:rPr lang="ru-RU" sz="1600" dirty="0" err="1">
                <a:latin typeface="+mn-lt"/>
              </a:rPr>
              <a:t>шестичленні</a:t>
            </a:r>
            <a:r>
              <a:rPr lang="ru-RU" sz="1600" dirty="0">
                <a:latin typeface="+mn-lt"/>
              </a:rPr>
              <a:t> – 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піранозні</a:t>
            </a:r>
            <a:r>
              <a:rPr lang="ru-RU" sz="1600" i="1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цикли.</a:t>
            </a:r>
            <a:r>
              <a:rPr lang="en-US" sz="1600" dirty="0">
                <a:latin typeface="+mn-lt"/>
              </a:rPr>
              <a:t> </a:t>
            </a:r>
            <a:endParaRPr lang="uk-UA" sz="1600" dirty="0">
              <a:latin typeface="+mn-lt"/>
            </a:endParaRPr>
          </a:p>
          <a:p>
            <a:pPr lvl="0" algn="just" defTabSz="442913"/>
            <a:r>
              <a:rPr lang="uk-UA" sz="1600" dirty="0">
                <a:latin typeface="+mn-lt"/>
              </a:rPr>
              <a:t>	</a:t>
            </a:r>
            <a:r>
              <a:rPr lang="ru-RU" sz="1600" dirty="0" err="1">
                <a:latin typeface="+mn-lt"/>
              </a:rPr>
              <a:t>Сутність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мутаротації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полягає</a:t>
            </a:r>
            <a:r>
              <a:rPr lang="ru-RU" sz="1600" dirty="0">
                <a:latin typeface="+mn-lt"/>
              </a:rPr>
              <a:t> в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здатності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моносахаридів</a:t>
            </a:r>
            <a:r>
              <a:rPr lang="ru-RU" sz="1600" dirty="0">
                <a:latin typeface="+mn-lt"/>
              </a:rPr>
              <a:t> до </a:t>
            </a:r>
            <a:r>
              <a:rPr lang="ru-RU" sz="1600" dirty="0" err="1">
                <a:latin typeface="+mn-lt"/>
              </a:rPr>
              <a:t>існування</a:t>
            </a:r>
            <a:r>
              <a:rPr lang="en-US" sz="1600" dirty="0">
                <a:latin typeface="+mn-lt"/>
              </a:rPr>
              <a:t> </a:t>
            </a:r>
            <a:r>
              <a:rPr lang="ru-RU" sz="1600" dirty="0">
                <a:latin typeface="+mn-lt"/>
              </a:rPr>
              <a:t>у </a:t>
            </a:r>
            <a:r>
              <a:rPr lang="ru-RU" sz="1600" dirty="0" err="1">
                <a:latin typeface="+mn-lt"/>
              </a:rPr>
              <a:t>вигляді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рівноважної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суміші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таутомерів</a:t>
            </a:r>
            <a:r>
              <a:rPr lang="ru-RU" sz="1600" dirty="0">
                <a:latin typeface="+mn-lt"/>
              </a:rPr>
              <a:t>  </a:t>
            </a:r>
            <a:r>
              <a:rPr lang="el-GR" sz="1600" dirty="0">
                <a:latin typeface="Times New Roman"/>
                <a:cs typeface="Times New Roman"/>
              </a:rPr>
              <a:t>α</a:t>
            </a:r>
            <a:r>
              <a:rPr lang="ru-RU" sz="1600" dirty="0">
                <a:latin typeface="+mn-lt"/>
              </a:rPr>
              <a:t>-Д-</a:t>
            </a:r>
            <a:r>
              <a:rPr lang="ru-RU" sz="1600" dirty="0" err="1">
                <a:latin typeface="+mn-lt"/>
              </a:rPr>
              <a:t>глюкопіранози</a:t>
            </a:r>
            <a:r>
              <a:rPr lang="uk-UA" sz="1600" dirty="0">
                <a:latin typeface="+mn-lt"/>
              </a:rPr>
              <a:t>, </a:t>
            </a:r>
          </a:p>
          <a:p>
            <a:pPr lvl="0" algn="just"/>
            <a:r>
              <a:rPr lang="ru-RU" sz="1600" dirty="0">
                <a:latin typeface="+mn-lt"/>
                <a:cs typeface="Times New Roman"/>
              </a:rPr>
              <a:t>β</a:t>
            </a:r>
            <a:r>
              <a:rPr lang="ru-RU" sz="1600" dirty="0">
                <a:latin typeface="+mn-lt"/>
              </a:rPr>
              <a:t>-Д-</a:t>
            </a:r>
            <a:r>
              <a:rPr lang="ru-RU" sz="1600" dirty="0" err="1">
                <a:latin typeface="+mn-lt"/>
              </a:rPr>
              <a:t>фруктофуранози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відкритої</a:t>
            </a:r>
            <a:r>
              <a:rPr lang="ru-RU" sz="1600" dirty="0">
                <a:latin typeface="+mn-lt"/>
              </a:rPr>
              <a:t> і </a:t>
            </a:r>
            <a:r>
              <a:rPr lang="ru-RU" sz="1600" dirty="0" err="1">
                <a:latin typeface="+mn-lt"/>
              </a:rPr>
              <a:t>циклічних</a:t>
            </a:r>
            <a:r>
              <a:rPr lang="ru-RU" sz="1600" dirty="0">
                <a:latin typeface="+mn-lt"/>
              </a:rPr>
              <a:t> форм. </a:t>
            </a:r>
            <a:r>
              <a:rPr lang="ru-RU" sz="1600" dirty="0" err="1">
                <a:latin typeface="+mn-lt"/>
              </a:rPr>
              <a:t>Такий</a:t>
            </a:r>
            <a:r>
              <a:rPr lang="ru-RU" sz="1600" dirty="0">
                <a:latin typeface="+mn-lt"/>
              </a:rPr>
              <a:t> вид </a:t>
            </a:r>
            <a:r>
              <a:rPr lang="ru-RU" sz="1600" dirty="0" err="1">
                <a:latin typeface="+mn-lt"/>
              </a:rPr>
              <a:t>таутомерії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називається</a:t>
            </a:r>
            <a:r>
              <a:rPr lang="ru-RU" sz="1600" dirty="0">
                <a:latin typeface="+mn-lt"/>
              </a:rPr>
              <a:t> 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цикло-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оксо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-</a:t>
            </a:r>
            <a:r>
              <a:rPr lang="ru-RU" sz="1600" b="1" i="1" dirty="0" err="1">
                <a:solidFill>
                  <a:srgbClr val="FF0000"/>
                </a:solidFill>
                <a:latin typeface="+mn-lt"/>
              </a:rPr>
              <a:t>таутомерією</a:t>
            </a:r>
            <a:r>
              <a:rPr lang="ru-RU" sz="1600" b="1" i="1" dirty="0">
                <a:solidFill>
                  <a:srgbClr val="FF0000"/>
                </a:solidFill>
                <a:latin typeface="+mn-lt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211960" y="5155256"/>
            <a:ext cx="43233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sz="1400" b="1" i="1" dirty="0">
                <a:solidFill>
                  <a:srgbClr val="990000"/>
                </a:solidFill>
                <a:sym typeface="Symbol" pitchFamily="18" charset="2"/>
              </a:rPr>
              <a:t></a:t>
            </a:r>
            <a:r>
              <a:rPr lang="ru-RU" sz="1400" b="1" i="1" dirty="0">
                <a:solidFill>
                  <a:srgbClr val="990000"/>
                </a:solidFill>
              </a:rPr>
              <a:t>-Д-</a:t>
            </a:r>
            <a:r>
              <a:rPr lang="ru-RU" sz="1400" b="1" i="1" dirty="0" err="1">
                <a:solidFill>
                  <a:srgbClr val="990000"/>
                </a:solidFill>
              </a:rPr>
              <a:t>глюкопіраноза</a:t>
            </a:r>
            <a:r>
              <a:rPr lang="ru-RU" sz="1400" b="1" i="1" dirty="0">
                <a:solidFill>
                  <a:srgbClr val="990000"/>
                </a:solidFill>
              </a:rPr>
              <a:t>          </a:t>
            </a:r>
            <a:r>
              <a:rPr lang="ru-RU" sz="1400" b="1" i="1" dirty="0">
                <a:solidFill>
                  <a:srgbClr val="990000"/>
                </a:solidFill>
                <a:sym typeface="Symbol" pitchFamily="18" charset="2"/>
              </a:rPr>
              <a:t></a:t>
            </a:r>
            <a:r>
              <a:rPr lang="ru-RU" sz="1400" b="1" i="1" dirty="0">
                <a:solidFill>
                  <a:srgbClr val="990000"/>
                </a:solidFill>
              </a:rPr>
              <a:t>-Д-</a:t>
            </a:r>
            <a:r>
              <a:rPr lang="ru-RU" sz="1400" b="1" i="1" dirty="0" err="1">
                <a:solidFill>
                  <a:srgbClr val="990000"/>
                </a:solidFill>
              </a:rPr>
              <a:t>фруктофураноза</a:t>
            </a:r>
            <a:endParaRPr lang="ru-RU" sz="1400" b="1" i="1" dirty="0">
              <a:solidFill>
                <a:srgbClr val="990000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FF8E7CB-2600-410C-B443-7A0DC65642ED}"/>
              </a:ext>
            </a:extLst>
          </p:cNvPr>
          <p:cNvSpPr/>
          <p:nvPr/>
        </p:nvSpPr>
        <p:spPr>
          <a:xfrm>
            <a:off x="5121407" y="5424847"/>
            <a:ext cx="250446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1400" dirty="0"/>
              <a:t>(</a:t>
            </a:r>
            <a:r>
              <a:rPr lang="ru-RU" sz="1400" dirty="0" err="1"/>
              <a:t>формули</a:t>
            </a:r>
            <a:r>
              <a:rPr lang="ru-RU" sz="1400" dirty="0"/>
              <a:t> </a:t>
            </a:r>
            <a:r>
              <a:rPr lang="ru-RU" sz="1400" dirty="0" err="1"/>
              <a:t>Хеуорса</a:t>
            </a:r>
            <a:r>
              <a:rPr lang="ru-RU" sz="1400" dirty="0"/>
              <a:t>, 1929 р.)</a:t>
            </a:r>
            <a:endParaRPr lang="ru-RU" sz="1400" dirty="0">
              <a:solidFill>
                <a:schemeClr val="accent2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FBB4742-110F-4C1A-AC30-634D194CF294}"/>
              </a:ext>
            </a:extLst>
          </p:cNvPr>
          <p:cNvSpPr/>
          <p:nvPr/>
        </p:nvSpPr>
        <p:spPr>
          <a:xfrm>
            <a:off x="4089962" y="5732624"/>
            <a:ext cx="505403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err="1">
                <a:solidFill>
                  <a:srgbClr val="0000FF"/>
                </a:solidFill>
              </a:rPr>
              <a:t>Напівацетальний</a:t>
            </a:r>
            <a:r>
              <a:rPr lang="ru-RU" sz="1600" dirty="0"/>
              <a:t> </a:t>
            </a:r>
            <a:r>
              <a:rPr lang="ru-RU" sz="1600" dirty="0" err="1"/>
              <a:t>гідроксил</a:t>
            </a:r>
            <a:r>
              <a:rPr lang="ru-RU" sz="1600" dirty="0"/>
              <a:t> в </a:t>
            </a:r>
            <a:r>
              <a:rPr lang="ru-RU" sz="1600" dirty="0">
                <a:solidFill>
                  <a:srgbClr val="0000FF"/>
                </a:solidFill>
                <a:sym typeface="Symbol" pitchFamily="18" charset="2"/>
              </a:rPr>
              <a:t></a:t>
            </a:r>
            <a:r>
              <a:rPr lang="ru-RU" sz="1600" dirty="0">
                <a:solidFill>
                  <a:srgbClr val="0000FF"/>
                </a:solidFill>
              </a:rPr>
              <a:t>-</a:t>
            </a:r>
            <a:r>
              <a:rPr lang="ru-RU" sz="1600" dirty="0" err="1" smtClean="0">
                <a:solidFill>
                  <a:srgbClr val="0000FF"/>
                </a:solidFill>
              </a:rPr>
              <a:t>аномері</a:t>
            </a:r>
            <a:r>
              <a:rPr lang="ru-RU" sz="1600" dirty="0" smtClean="0">
                <a:solidFill>
                  <a:srgbClr val="0000FF"/>
                </a:solidFill>
              </a:rPr>
              <a:t> </a:t>
            </a:r>
            <a:r>
              <a:rPr lang="ru-RU" sz="1600" dirty="0" err="1"/>
              <a:t>розташований</a:t>
            </a:r>
            <a:r>
              <a:rPr lang="ru-RU" sz="1600" dirty="0"/>
              <a:t> </a:t>
            </a:r>
            <a:r>
              <a:rPr lang="ru-RU" sz="1600" b="1" dirty="0" err="1">
                <a:solidFill>
                  <a:srgbClr val="990000"/>
                </a:solidFill>
              </a:rPr>
              <a:t>під</a:t>
            </a:r>
            <a:r>
              <a:rPr lang="ru-RU" sz="1600" dirty="0"/>
              <a:t> </a:t>
            </a:r>
            <a:r>
              <a:rPr lang="ru-RU" sz="1600" dirty="0" err="1"/>
              <a:t>плоскістю</a:t>
            </a:r>
            <a:r>
              <a:rPr lang="ru-RU" sz="1600" dirty="0"/>
              <a:t>, а в </a:t>
            </a:r>
            <a:r>
              <a:rPr lang="ru-RU" sz="1600" dirty="0">
                <a:solidFill>
                  <a:srgbClr val="0000FF"/>
                </a:solidFill>
                <a:sym typeface="Symbol" pitchFamily="18" charset="2"/>
              </a:rPr>
              <a:t></a:t>
            </a:r>
            <a:r>
              <a:rPr lang="ru-RU" sz="1600" dirty="0">
                <a:solidFill>
                  <a:srgbClr val="0000FF"/>
                </a:solidFill>
              </a:rPr>
              <a:t>-</a:t>
            </a:r>
            <a:r>
              <a:rPr lang="ru-RU" sz="1600" dirty="0" err="1" smtClean="0">
                <a:solidFill>
                  <a:srgbClr val="0000FF"/>
                </a:solidFill>
              </a:rPr>
              <a:t>аномері</a:t>
            </a:r>
            <a:r>
              <a:rPr lang="ru-RU" sz="1600" dirty="0" smtClean="0"/>
              <a:t> </a:t>
            </a:r>
            <a:r>
              <a:rPr lang="ru-RU" sz="1600" dirty="0"/>
              <a:t>– </a:t>
            </a:r>
            <a:r>
              <a:rPr lang="ru-RU" sz="1600" b="1" dirty="0">
                <a:solidFill>
                  <a:srgbClr val="990000"/>
                </a:solidFill>
              </a:rPr>
              <a:t>над</a:t>
            </a:r>
            <a:r>
              <a:rPr lang="ru-RU" sz="1600" dirty="0"/>
              <a:t> </a:t>
            </a:r>
            <a:r>
              <a:rPr lang="ru-RU" sz="1600" dirty="0" err="1"/>
              <a:t>плоскістю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36712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ОКИСНЕННЯ</a:t>
            </a: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 У КИСЛОМУ І НЕЙТРАЛЬНОМУ СЕРЕДОВИЩІ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4525963"/>
          </a:xfrm>
        </p:spPr>
        <p:txBody>
          <a:bodyPr/>
          <a:lstStyle/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latin typeface="Arial" charset="0"/>
                <a:cs typeface="Arial" charset="0"/>
              </a:rPr>
              <a:t>	</a:t>
            </a:r>
            <a:r>
              <a:rPr lang="ru-RU" sz="1800" kern="1200" dirty="0" err="1">
                <a:latin typeface="Arial" charset="0"/>
                <a:cs typeface="Arial" charset="0"/>
              </a:rPr>
              <a:t>Відбувається</a:t>
            </a:r>
            <a:r>
              <a:rPr lang="ru-RU" sz="1800" kern="1200" dirty="0">
                <a:latin typeface="Arial" charset="0"/>
                <a:cs typeface="Arial" charset="0"/>
              </a:rPr>
              <a:t> без </a:t>
            </a:r>
            <a:r>
              <a:rPr lang="ru-RU" sz="1800" kern="1200" dirty="0" err="1">
                <a:latin typeface="Arial" charset="0"/>
                <a:cs typeface="Arial" charset="0"/>
              </a:rPr>
              <a:t>руйнування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вуглецевого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ланцюга</a:t>
            </a:r>
            <a:r>
              <a:rPr lang="ru-RU" sz="1800" kern="1200" dirty="0">
                <a:latin typeface="Arial" charset="0"/>
                <a:cs typeface="Arial" charset="0"/>
              </a:rPr>
              <a:t> !!!</a:t>
            </a: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 err="1">
                <a:latin typeface="Arial" charset="0"/>
                <a:cs typeface="Arial" charset="0"/>
              </a:rPr>
              <a:t>Виявляючи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властивості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альдегідів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</a:rPr>
              <a:t>здатні</a:t>
            </a:r>
            <a:r>
              <a:rPr lang="ru-RU" sz="1800" kern="1200" dirty="0">
                <a:latin typeface="Arial" charset="0"/>
                <a:cs typeface="Arial" charset="0"/>
              </a:rPr>
              <a:t>: </a:t>
            </a:r>
            <a:r>
              <a:rPr lang="ru-RU" sz="1800" kern="1200" dirty="0" err="1">
                <a:latin typeface="Arial" charset="0"/>
                <a:cs typeface="Arial" charset="0"/>
              </a:rPr>
              <a:t>окислюватися</a:t>
            </a:r>
            <a:r>
              <a:rPr lang="ru-RU" sz="1800" kern="1200" dirty="0">
                <a:latin typeface="Arial" charset="0"/>
                <a:cs typeface="Arial" charset="0"/>
              </a:rPr>
              <a:t> до </a:t>
            </a:r>
            <a:r>
              <a:rPr lang="ru-RU" sz="1800" kern="1200" dirty="0" err="1">
                <a:latin typeface="Arial" charset="0"/>
                <a:cs typeface="Arial" charset="0"/>
              </a:rPr>
              <a:t>альдонових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smtClean="0">
                <a:latin typeface="Arial" charset="0"/>
                <a:cs typeface="Arial" charset="0"/>
              </a:rPr>
              <a:t>(</a:t>
            </a:r>
            <a:r>
              <a:rPr lang="ru-RU" sz="1800" kern="1200" dirty="0" err="1" smtClean="0">
                <a:latin typeface="Arial" charset="0"/>
                <a:cs typeface="Arial" charset="0"/>
              </a:rPr>
              <a:t>гліконових</a:t>
            </a:r>
            <a:r>
              <a:rPr lang="ru-RU" sz="1800" kern="1200" dirty="0" smtClean="0">
                <a:latin typeface="Arial" charset="0"/>
                <a:cs typeface="Arial" charset="0"/>
              </a:rPr>
              <a:t>) </a:t>
            </a:r>
            <a:r>
              <a:rPr lang="ru-RU" sz="1800" kern="1200" dirty="0">
                <a:latin typeface="Arial" charset="0"/>
                <a:cs typeface="Arial" charset="0"/>
              </a:rPr>
              <a:t>кислот: </a:t>
            </a:r>
            <a:r>
              <a:rPr lang="ru-RU" sz="1800" kern="1200" dirty="0" err="1">
                <a:latin typeface="Arial" charset="0"/>
                <a:cs typeface="Arial" charset="0"/>
              </a:rPr>
              <a:t>глюконова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</a:rPr>
              <a:t>галактонова</a:t>
            </a:r>
            <a:r>
              <a:rPr lang="ru-RU" sz="1800" kern="1200" dirty="0">
                <a:latin typeface="Arial" charset="0"/>
                <a:cs typeface="Arial" charset="0"/>
              </a:rPr>
              <a:t>, </a:t>
            </a:r>
            <a:r>
              <a:rPr lang="ru-RU" sz="1800" kern="1200" dirty="0" err="1">
                <a:latin typeface="Arial" charset="0"/>
                <a:cs typeface="Arial" charset="0"/>
              </a:rPr>
              <a:t>манонова</a:t>
            </a:r>
            <a:r>
              <a:rPr lang="ru-RU" sz="1800" kern="1200" dirty="0">
                <a:latin typeface="Arial" charset="0"/>
                <a:cs typeface="Arial" charset="0"/>
              </a:rPr>
              <a:t>. </a:t>
            </a:r>
            <a:r>
              <a:rPr lang="ru-RU" sz="1800" kern="1200" dirty="0" err="1">
                <a:latin typeface="Arial" charset="0"/>
                <a:cs typeface="Arial" charset="0"/>
              </a:rPr>
              <a:t>Залежно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від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сили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окислювача</a:t>
            </a:r>
            <a:r>
              <a:rPr lang="ru-RU" sz="1800" kern="1200" dirty="0">
                <a:latin typeface="Arial" charset="0"/>
                <a:cs typeface="Arial" charset="0"/>
              </a:rPr>
              <a:t>: з </a:t>
            </a:r>
            <a:r>
              <a:rPr lang="ru-RU" sz="1800" kern="1200" dirty="0" err="1">
                <a:latin typeface="Arial" charset="0"/>
                <a:cs typeface="Arial" charset="0"/>
              </a:rPr>
              <a:t>бромної</a:t>
            </a:r>
            <a:r>
              <a:rPr lang="ru-RU" sz="1800" kern="1200" dirty="0">
                <a:latin typeface="Arial" charset="0"/>
                <a:cs typeface="Arial" charset="0"/>
              </a:rPr>
              <a:t> водою (</a:t>
            </a:r>
            <a:r>
              <a:rPr lang="ru-RU" sz="1800" kern="1200" dirty="0" err="1">
                <a:latin typeface="Arial" charset="0"/>
                <a:cs typeface="Arial" charset="0"/>
              </a:rPr>
              <a:t>м'який</a:t>
            </a:r>
            <a:r>
              <a:rPr lang="ru-RU" sz="1800" kern="1200" dirty="0"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latin typeface="Arial" charset="0"/>
                <a:cs typeface="Arial" charset="0"/>
              </a:rPr>
              <a:t>окислювач</a:t>
            </a:r>
            <a:r>
              <a:rPr lang="ru-RU" sz="1800" kern="1200" dirty="0">
                <a:latin typeface="Arial" charset="0"/>
                <a:cs typeface="Arial" charset="0"/>
              </a:rPr>
              <a:t>)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Br</a:t>
            </a:r>
            <a:r>
              <a:rPr lang="ru-RU" sz="1800" kern="1200" baseline="-25000" dirty="0">
                <a:solidFill>
                  <a:srgbClr val="000000"/>
                </a:solidFill>
                <a:latin typeface="Arial" charset="0"/>
                <a:cs typeface="Arial" charset="0"/>
              </a:rPr>
              <a:t>2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+ HOH 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  <a:sym typeface="Symbol" pitchFamily="18" charset="2"/>
              </a:rPr>
              <a:t>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HBr</a:t>
            </a: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+ </a:t>
            </a:r>
            <a:r>
              <a:rPr lang="ru-RU" sz="1800" kern="1200" dirty="0" err="1">
                <a:solidFill>
                  <a:srgbClr val="000000"/>
                </a:solidFill>
                <a:latin typeface="Arial" charset="0"/>
                <a:cs typeface="Arial" charset="0"/>
              </a:rPr>
              <a:t>HOBr</a:t>
            </a: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endParaRPr lang="ru-RU" sz="1800" kern="12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0" lvl="0" indent="0" algn="just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                                       </a:t>
            </a:r>
          </a:p>
          <a:p>
            <a:pPr marL="0" lvl="0" indent="0" algn="ctr">
              <a:spcBef>
                <a:spcPct val="0"/>
              </a:spcBef>
              <a:buNone/>
            </a:pPr>
            <a:r>
              <a:rPr lang="ru-RU" sz="1800" kern="1200" dirty="0">
                <a:solidFill>
                  <a:srgbClr val="000000"/>
                </a:solidFill>
                <a:latin typeface="Arial" charset="0"/>
                <a:cs typeface="Arial" charset="0"/>
              </a:rPr>
              <a:t> Д-галактоза </a:t>
            </a:r>
            <a:r>
              <a:rPr lang="ru-RU" sz="1800" kern="1200" dirty="0">
                <a:solidFill>
                  <a:srgbClr val="000000"/>
                </a:solidFill>
                <a:latin typeface="Arial"/>
                <a:cs typeface="Arial"/>
              </a:rPr>
              <a:t>→Д-</a:t>
            </a:r>
            <a:r>
              <a:rPr lang="ru-RU" sz="1800" kern="1200" dirty="0" err="1">
                <a:solidFill>
                  <a:srgbClr val="000000"/>
                </a:solidFill>
                <a:latin typeface="Arial"/>
                <a:cs typeface="Arial"/>
              </a:rPr>
              <a:t>галактонова</a:t>
            </a:r>
            <a:r>
              <a:rPr lang="ru-RU" sz="1800" kern="1200" dirty="0">
                <a:solidFill>
                  <a:srgbClr val="000000"/>
                </a:solidFill>
                <a:latin typeface="Arial"/>
                <a:cs typeface="Arial"/>
              </a:rPr>
              <a:t> кислота </a:t>
            </a:r>
          </a:p>
          <a:p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0057549"/>
              </p:ext>
            </p:extLst>
          </p:nvPr>
        </p:nvGraphicFramePr>
        <p:xfrm>
          <a:off x="1290910" y="2402243"/>
          <a:ext cx="5638800" cy="9299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1" name="ISIS/Draw Sketch" r:id="rId3" imgW="5629910" imgH="862330" progId="ISISServer">
                  <p:embed/>
                </p:oleObj>
              </mc:Choice>
              <mc:Fallback>
                <p:oleObj name="ISIS/Draw Sketch" r:id="rId3" imgW="5629910" imgH="862330" progId="ISISServer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910" y="2402243"/>
                        <a:ext cx="5638800" cy="9299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115108" y="3326245"/>
            <a:ext cx="6696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dirty="0">
                <a:solidFill>
                  <a:srgbClr val="990000"/>
                </a:solidFill>
              </a:rPr>
              <a:t>Д-</a:t>
            </a:r>
            <a:r>
              <a:rPr lang="ru-RU" sz="1600" dirty="0">
                <a:solidFill>
                  <a:srgbClr val="990000"/>
                </a:solidFill>
              </a:rPr>
              <a:t>глюкоза                                            Д-</a:t>
            </a:r>
            <a:r>
              <a:rPr lang="ru-RU" sz="1600" dirty="0" err="1">
                <a:solidFill>
                  <a:srgbClr val="990000"/>
                </a:solidFill>
              </a:rPr>
              <a:t>глюконова</a:t>
            </a:r>
            <a:r>
              <a:rPr lang="ru-RU" sz="1600" dirty="0">
                <a:solidFill>
                  <a:srgbClr val="990000"/>
                </a:solidFill>
              </a:rPr>
              <a:t> кислота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044160" y="2710692"/>
            <a:ext cx="187788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just"/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(</a:t>
            </a:r>
            <a:r>
              <a:rPr lang="ru-RU" sz="1600" dirty="0" err="1">
                <a:solidFill>
                  <a:srgbClr val="000000"/>
                </a:solidFill>
                <a:latin typeface="Arial"/>
                <a:cs typeface="Arial"/>
              </a:rPr>
              <a:t>одноосновні</a:t>
            </a:r>
            <a:endParaRPr lang="ru-RU" sz="1600" dirty="0">
              <a:solidFill>
                <a:srgbClr val="000000"/>
              </a:solidFill>
              <a:latin typeface="Arial"/>
              <a:cs typeface="Arial"/>
            </a:endParaRPr>
          </a:p>
          <a:p>
            <a:pPr lvl="0" algn="just"/>
            <a:r>
              <a:rPr lang="ru-RU" sz="160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Arial"/>
                <a:cs typeface="Arial"/>
              </a:rPr>
              <a:t>поліоксикислоти</a:t>
            </a:r>
            <a:r>
              <a:rPr lang="ru-RU" dirty="0">
                <a:solidFill>
                  <a:srgbClr val="000000"/>
                </a:solidFill>
                <a:latin typeface="Arial"/>
                <a:cs typeface="Arial"/>
              </a:rPr>
              <a:t>)</a:t>
            </a:r>
            <a:endParaRPr lang="ru-RU" dirty="0">
              <a:solidFill>
                <a:srgbClr val="00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803921"/>
              </p:ext>
            </p:extLst>
          </p:nvPr>
        </p:nvGraphicFramePr>
        <p:xfrm>
          <a:off x="204100" y="3695577"/>
          <a:ext cx="2120900" cy="2763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02" name="ISIS/Draw Sketch" r:id="rId5" imgW="1771560" imgH="2447640" progId="ISISServer">
                  <p:embed/>
                </p:oleObj>
              </mc:Choice>
              <mc:Fallback>
                <p:oleObj name="ISIS/Draw Sketch" r:id="rId5" imgW="1771560" imgH="2447640" progId="ISISServer">
                  <p:embed/>
                  <p:pic>
                    <p:nvPicPr>
                      <p:cNvPr id="0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100" y="3695577"/>
                        <a:ext cx="2120900" cy="2763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421595" y="4092418"/>
            <a:ext cx="251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/>
              <a:t>Кальцієва</a:t>
            </a:r>
            <a:r>
              <a:rPr lang="ru-RU" dirty="0"/>
              <a:t> </a:t>
            </a:r>
            <a:r>
              <a:rPr lang="ru-RU" dirty="0" err="1"/>
              <a:t>сіль</a:t>
            </a:r>
            <a:endParaRPr lang="ru-RU" dirty="0"/>
          </a:p>
          <a:p>
            <a:r>
              <a:rPr lang="ru-RU" dirty="0"/>
              <a:t>Д-</a:t>
            </a:r>
            <a:r>
              <a:rPr lang="ru-RU" dirty="0" err="1"/>
              <a:t>глюконової</a:t>
            </a:r>
            <a:r>
              <a:rPr lang="ru-RU" dirty="0"/>
              <a:t> </a:t>
            </a:r>
            <a:r>
              <a:rPr lang="ru-RU" dirty="0" err="1"/>
              <a:t>кислоти</a:t>
            </a:r>
            <a:endParaRPr lang="ru-RU" dirty="0"/>
          </a:p>
          <a:p>
            <a:r>
              <a:rPr lang="ru-RU" dirty="0"/>
              <a:t>(</a:t>
            </a:r>
            <a:r>
              <a:rPr lang="ru-RU" dirty="0" err="1"/>
              <a:t>Кальцію</a:t>
            </a:r>
            <a:r>
              <a:rPr lang="ru-RU" dirty="0"/>
              <a:t> глюконат)</a:t>
            </a:r>
          </a:p>
        </p:txBody>
      </p:sp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704" y="3931075"/>
            <a:ext cx="2664296" cy="213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62143" y="6132369"/>
            <a:ext cx="4487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>
                <a:solidFill>
                  <a:srgbClr val="FF0000"/>
                </a:solidFill>
              </a:rPr>
              <a:t>Кетози</a:t>
            </a:r>
            <a:r>
              <a:rPr lang="ru-RU" dirty="0"/>
              <a:t> бромною водою не </a:t>
            </a:r>
            <a:r>
              <a:rPr lang="ru-RU" dirty="0" err="1" smtClean="0"/>
              <a:t>окиснюються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145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2149</TotalTime>
  <Words>481</Words>
  <Application>Microsoft Office PowerPoint</Application>
  <PresentationFormat>Экран (4:3)</PresentationFormat>
  <Paragraphs>216</Paragraphs>
  <Slides>15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Symbol</vt:lpstr>
      <vt:lpstr>Tahoma</vt:lpstr>
      <vt:lpstr>Times New Roman</vt:lpstr>
      <vt:lpstr>Оформление по умолчанию</vt:lpstr>
      <vt:lpstr>1_Тема Office</vt:lpstr>
      <vt:lpstr>ISIS/Draw Sketch</vt:lpstr>
      <vt:lpstr>ISISServer</vt:lpstr>
      <vt:lpstr>Презентация PowerPoint</vt:lpstr>
      <vt:lpstr>ПЛАН ЛЕКЦІЇ</vt:lpstr>
      <vt:lpstr>Презентация PowerPoint</vt:lpstr>
      <vt:lpstr>ВУГЛЕВОДИ</vt:lpstr>
      <vt:lpstr>Презентация PowerPoint</vt:lpstr>
      <vt:lpstr>СТЕРЕОІЗОМЕРІЯ</vt:lpstr>
      <vt:lpstr>СТЕРЕОІЗОМЕРІЯ</vt:lpstr>
      <vt:lpstr>Презентация PowerPoint</vt:lpstr>
      <vt:lpstr>ОКИСНЕННЯ  У КИСЛОМУ І НЕЙТРАЛЬНОМУ СЕРЕДОВИЩІ</vt:lpstr>
      <vt:lpstr>ОКИСНЕННЯ  ДІЯ сильнішим окислювачем (HNO3 (к)):</vt:lpstr>
      <vt:lpstr>ОКИСНЕННЯ</vt:lpstr>
      <vt:lpstr>ОКИСНЕННЯ В ЛУЖНОМУ СЕРЕДОВИЩІ</vt:lpstr>
      <vt:lpstr>внутрішньомолекулярна дегідратація</vt:lpstr>
      <vt:lpstr>РЕАКЦІЇ ЗА УЧАСТЮ ЦИКЛІЧНИХ ФОРМ</vt:lpstr>
      <vt:lpstr>Презентация PowerPoint</vt:lpstr>
    </vt:vector>
  </TitlesOfParts>
  <Company>ХНМУ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Пользователь Windows</cp:lastModifiedBy>
  <cp:revision>178</cp:revision>
  <cp:lastPrinted>2015-02-13T12:42:49Z</cp:lastPrinted>
  <dcterms:created xsi:type="dcterms:W3CDTF">2009-02-09T13:55:22Z</dcterms:created>
  <dcterms:modified xsi:type="dcterms:W3CDTF">2018-04-11T08:26:01Z</dcterms:modified>
</cp:coreProperties>
</file>