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tiff" ContentType="image/tif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1"/>
  </p:notesMasterIdLst>
  <p:sldIdLst>
    <p:sldId id="257" r:id="rId2"/>
    <p:sldId id="303" r:id="rId3"/>
    <p:sldId id="405" r:id="rId4"/>
    <p:sldId id="406" r:id="rId5"/>
    <p:sldId id="404" r:id="rId6"/>
    <p:sldId id="431" r:id="rId7"/>
    <p:sldId id="438" r:id="rId8"/>
    <p:sldId id="452" r:id="rId9"/>
    <p:sldId id="439" r:id="rId10"/>
    <p:sldId id="436" r:id="rId11"/>
    <p:sldId id="432" r:id="rId12"/>
    <p:sldId id="435" r:id="rId13"/>
    <p:sldId id="447" r:id="rId14"/>
    <p:sldId id="448" r:id="rId15"/>
    <p:sldId id="444" r:id="rId16"/>
    <p:sldId id="445" r:id="rId17"/>
    <p:sldId id="446" r:id="rId18"/>
    <p:sldId id="381" r:id="rId19"/>
    <p:sldId id="410" r:id="rId20"/>
    <p:sldId id="389" r:id="rId21"/>
    <p:sldId id="379" r:id="rId22"/>
    <p:sldId id="409" r:id="rId23"/>
    <p:sldId id="388" r:id="rId24"/>
    <p:sldId id="378" r:id="rId25"/>
    <p:sldId id="451" r:id="rId26"/>
    <p:sldId id="419" r:id="rId27"/>
    <p:sldId id="420" r:id="rId28"/>
    <p:sldId id="421" r:id="rId29"/>
    <p:sldId id="296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FF6600"/>
    <a:srgbClr val="FFFFFF"/>
    <a:srgbClr val="CC3300"/>
    <a:srgbClr val="FF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15" autoAdjust="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5251A-10F7-43A0-926E-368CDC8BB3E4}" type="datetimeFigureOut">
              <a:rPr lang="ru-RU" smtClean="0"/>
              <a:pPr/>
              <a:t>24.05.2013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5804E6-14B2-499F-A385-7254FF3B1B3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dirty="0" smtClean="0"/>
              <a:t>Харківський національний медичний університет</a:t>
            </a:r>
          </a:p>
          <a:p>
            <a:r>
              <a:rPr lang="uk-UA" dirty="0" smtClean="0"/>
              <a:t>Кафедра радіології і радіаційної медицини</a:t>
            </a:r>
            <a:r>
              <a:rPr lang="uk-UA" baseline="0" dirty="0" smtClean="0"/>
              <a:t> </a:t>
            </a:r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3539A4-37F1-42FD-B503-E48697ED3592}" type="slidenum">
              <a:rPr lang="uk-UA" smtClean="0"/>
              <a:pPr/>
              <a:t>1</a:t>
            </a:fld>
            <a:endParaRPr lang="uk-UA" dirty="0"/>
          </a:p>
        </p:txBody>
      </p:sp>
    </p:spTree>
    <p:extLst>
      <p:ext uri="{BB962C8B-B14F-4D97-AF65-F5344CB8AC3E}">
        <p14:creationId xmlns="" xmlns:p14="http://schemas.microsoft.com/office/powerpoint/2010/main" val="1992271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Фізичні основи радіологічної діагностики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Фізичні основи радіологічної діагностики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Фізичні основи радіологічної діагностики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А - 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Штучне контрастування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0001471-5EC9-484F-904E-516DC64FB0B2}" type="slidenum">
              <a:rPr lang="ru-RU" smtClean="0"/>
              <a:pPr>
                <a:defRPr/>
              </a:pPr>
              <a:t>26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Якість рентгенологічного зображення</a:t>
            </a:r>
          </a:p>
          <a:p>
            <a:r>
              <a:rPr lang="uk-UA" dirty="0" smtClean="0">
                <a:latin typeface="Times New Roman"/>
                <a:cs typeface="Times New Roman"/>
              </a:rPr>
              <a:t>«</a:t>
            </a:r>
            <a:r>
              <a:rPr lang="uk-UA" dirty="0" smtClean="0"/>
              <a:t>Краще ніякого знімка, ніж </a:t>
            </a:r>
            <a:r>
              <a:rPr lang="uk-UA" dirty="0" err="1" smtClean="0"/>
              <a:t>некісний</a:t>
            </a:r>
            <a:r>
              <a:rPr lang="uk-UA" dirty="0" smtClean="0"/>
              <a:t>»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Фактори впливу на якість рентгенограми</a:t>
            </a:r>
          </a:p>
          <a:p>
            <a:r>
              <a:rPr lang="uk-UA" dirty="0" smtClean="0"/>
              <a:t>Технічний стан апарата (генератор, анод</a:t>
            </a:r>
            <a:r>
              <a:rPr lang="uk-UA" baseline="0" dirty="0" smtClean="0"/>
              <a:t> трубки, </a:t>
            </a:r>
            <a:r>
              <a:rPr lang="uk-UA" dirty="0" smtClean="0"/>
              <a:t>фільтри, експонометр, відсівна решітка тощо)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Параметри якості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uk-UA" dirty="0" smtClean="0"/>
              <a:t> просторове розрізнення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uk-UA" dirty="0" smtClean="0"/>
              <a:t> контрастне розрізнення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Природна контрастність і вплив анодної напруги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Фізичні основи радіологічної діагностики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Фізичні основи радіологічної діагностики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Фізичні основи радіологічної діагностики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CF936-1C04-4F85-82ED-9DA6336023ED}" type="datetimeFigureOut">
              <a:rPr lang="ru-RU" smtClean="0"/>
              <a:pPr/>
              <a:t>24.05.2013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8ABFD-A98E-42F3-ABAD-79F3A03B19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CF936-1C04-4F85-82ED-9DA6336023ED}" type="datetimeFigureOut">
              <a:rPr lang="ru-RU" smtClean="0"/>
              <a:pPr/>
              <a:t>24.05.2013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8ABFD-A98E-42F3-ABAD-79F3A03B19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CF936-1C04-4F85-82ED-9DA6336023ED}" type="datetimeFigureOut">
              <a:rPr lang="ru-RU" smtClean="0"/>
              <a:pPr/>
              <a:t>24.05.2013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8ABFD-A98E-42F3-ABAD-79F3A03B19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CF936-1C04-4F85-82ED-9DA6336023ED}" type="datetimeFigureOut">
              <a:rPr lang="ru-RU" smtClean="0"/>
              <a:pPr/>
              <a:t>24.05.2013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8ABFD-A98E-42F3-ABAD-79F3A03B19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CF936-1C04-4F85-82ED-9DA6336023ED}" type="datetimeFigureOut">
              <a:rPr lang="ru-RU" smtClean="0"/>
              <a:pPr/>
              <a:t>24.05.2013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8ABFD-A98E-42F3-ABAD-79F3A03B19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CF936-1C04-4F85-82ED-9DA6336023ED}" type="datetimeFigureOut">
              <a:rPr lang="ru-RU" smtClean="0"/>
              <a:pPr/>
              <a:t>24.05.2013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8ABFD-A98E-42F3-ABAD-79F3A03B19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CF936-1C04-4F85-82ED-9DA6336023ED}" type="datetimeFigureOut">
              <a:rPr lang="ru-RU" smtClean="0"/>
              <a:pPr/>
              <a:t>24.05.2013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8ABFD-A98E-42F3-ABAD-79F3A03B19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CF936-1C04-4F85-82ED-9DA6336023ED}" type="datetimeFigureOut">
              <a:rPr lang="ru-RU" smtClean="0"/>
              <a:pPr/>
              <a:t>24.05.2013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8ABFD-A98E-42F3-ABAD-79F3A03B19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CF936-1C04-4F85-82ED-9DA6336023ED}" type="datetimeFigureOut">
              <a:rPr lang="ru-RU" smtClean="0"/>
              <a:pPr/>
              <a:t>24.05.2013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8ABFD-A98E-42F3-ABAD-79F3A03B19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CF936-1C04-4F85-82ED-9DA6336023ED}" type="datetimeFigureOut">
              <a:rPr lang="ru-RU" smtClean="0"/>
              <a:pPr/>
              <a:t>24.05.2013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8ABFD-A98E-42F3-ABAD-79F3A03B19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CF936-1C04-4F85-82ED-9DA6336023ED}" type="datetimeFigureOut">
              <a:rPr lang="ru-RU" smtClean="0"/>
              <a:pPr/>
              <a:t>24.05.2013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E48ABFD-A98E-42F3-ABAD-79F3A03B19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000">
              <a:srgbClr val="000000">
                <a:alpha val="99000"/>
              </a:srgbClr>
            </a:gs>
            <a:gs pos="39999">
              <a:srgbClr val="0A128C"/>
            </a:gs>
            <a:gs pos="70000">
              <a:srgbClr val="181CC7"/>
            </a:gs>
            <a:gs pos="100000">
              <a:srgbClr val="FFC000"/>
            </a:gs>
            <a:gs pos="100000">
              <a:srgbClr val="FFC00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2FCF936-1C04-4F85-82ED-9DA6336023ED}" type="datetimeFigureOut">
              <a:rPr lang="ru-RU" smtClean="0"/>
              <a:pPr/>
              <a:t>24.05.2013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E48ABFD-A98E-42F3-ABAD-79F3A03B194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antwrp.gsfc.nasa.gov/apod/image/0506/galaxysample_block_big.jpg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if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tif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tif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tif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tif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tif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tif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tif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tif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tiff"/><Relationship Id="rId2" Type="http://schemas.openxmlformats.org/officeDocument/2006/relationships/image" Target="../media/image29.tif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w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antwrp.gsfc.nasa.gov/apod/image/0506/moonrise_ayiomamitis.jpg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770875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6709" y="-2657"/>
            <a:ext cx="1386959" cy="1472388"/>
          </a:xfrm>
          <a:prstGeom prst="rect">
            <a:avLst/>
          </a:prstGeom>
        </p:spPr>
      </p:pic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2000232" y="4071942"/>
            <a:ext cx="6929486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000" i="0" u="none" strike="noStrike" normalizeH="0" baseline="0" dirty="0" smtClean="0">
                <a:ln>
                  <a:solidFill>
                    <a:srgbClr val="FFFFFF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Харківський національний медичний університет</a:t>
            </a:r>
            <a:endParaRPr kumimoji="0" lang="uk-UA" sz="4000" i="0" u="none" strike="noStrike" normalizeH="0" baseline="0" dirty="0" smtClean="0">
              <a:ln>
                <a:solidFill>
                  <a:srgbClr val="FFFFFF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Кафедра радіології і радіаційної медицини</a:t>
            </a:r>
            <a:endParaRPr kumimoji="0" lang="uk-UA" sz="2800" i="0" u="none" strike="noStrike" normalizeH="0" baseline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63575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pic>
        <p:nvPicPr>
          <p:cNvPr id="5" name="Picture 3" descr="See Explanation.  Clicking on the picture will download&#10; the highest resolution version available.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71604" y="1428736"/>
            <a:ext cx="6146800" cy="3959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pic>
        <p:nvPicPr>
          <p:cNvPr id="6" name="Picture 4" descr="СССР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571480"/>
            <a:ext cx="6481762" cy="302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 descr="Самолет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92275" y="3644900"/>
            <a:ext cx="5545138" cy="272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pic>
        <p:nvPicPr>
          <p:cNvPr id="6" name="Picture 6" descr="Куриц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1643063"/>
            <a:ext cx="3671887" cy="310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Медведь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14810" y="2000240"/>
            <a:ext cx="4435475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1214422"/>
            <a:ext cx="6735762" cy="436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560" y="1214422"/>
            <a:ext cx="3651250" cy="444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88724" y="1214422"/>
            <a:ext cx="4183804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pic>
        <p:nvPicPr>
          <p:cNvPr id="1228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714356"/>
            <a:ext cx="4929222" cy="527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1643050"/>
            <a:ext cx="6858000" cy="3078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82746" y="1214422"/>
            <a:ext cx="6089650" cy="3760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857232"/>
            <a:ext cx="8650287" cy="444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42" y="1214422"/>
            <a:ext cx="5929354" cy="4401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857224" y="2071679"/>
            <a:ext cx="735811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Рентгенологічна </a:t>
            </a:r>
            <a:r>
              <a:rPr lang="uk-UA" sz="44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скіалогія</a:t>
            </a:r>
            <a:endParaRPr lang="uk-UA" sz="4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643050"/>
            <a:ext cx="6261100" cy="326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1285860"/>
            <a:ext cx="2176462" cy="394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857232"/>
            <a:ext cx="1700212" cy="478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285860"/>
            <a:ext cx="8005762" cy="356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000108"/>
            <a:ext cx="7855550" cy="4410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1071546"/>
            <a:ext cx="6565900" cy="421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928670"/>
            <a:ext cx="8540750" cy="421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8476" y="857232"/>
            <a:ext cx="8905875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857232"/>
            <a:ext cx="8156575" cy="4856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080" y="1412739"/>
            <a:ext cx="8786842" cy="3775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pic>
        <p:nvPicPr>
          <p:cNvPr id="3" name="Picture 3" descr="XRA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838200"/>
            <a:ext cx="5719763" cy="5791200"/>
          </a:xfrm>
          <a:prstGeom prst="rect">
            <a:avLst/>
          </a:prstGeom>
          <a:noFill/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78200" y="2514600"/>
            <a:ext cx="2184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928794" y="457200"/>
            <a:ext cx="500066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uk-UA" sz="2800" b="1" i="0" dirty="0">
                <a:solidFill>
                  <a:srgbClr val="F61F02"/>
                </a:solidFill>
              </a:rPr>
              <a:t>ДЯКУЮ ЗА УВАГУ!</a:t>
            </a:r>
            <a:endParaRPr lang="ru-RU" sz="2800" b="1" i="0" dirty="0">
              <a:solidFill>
                <a:srgbClr val="F61F0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37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734552"/>
            <a:ext cx="7215238" cy="581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3452" y="927290"/>
            <a:ext cx="7574762" cy="5073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nodule sulcus p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28596" y="928670"/>
            <a:ext cx="4000528" cy="4150033"/>
          </a:xfrm>
          <a:prstGeom prst="rect">
            <a:avLst/>
          </a:prstGeom>
          <a:noFill/>
          <a:ln/>
        </p:spPr>
      </p:pic>
      <p:sp>
        <p:nvSpPr>
          <p:cNvPr id="8" name="Line 12"/>
          <p:cNvSpPr>
            <a:spLocks noChangeShapeType="1"/>
          </p:cNvSpPr>
          <p:nvPr/>
        </p:nvSpPr>
        <p:spPr bwMode="auto">
          <a:xfrm flipH="1">
            <a:off x="1000100" y="4129094"/>
            <a:ext cx="304800" cy="228600"/>
          </a:xfrm>
          <a:prstGeom prst="line">
            <a:avLst/>
          </a:prstGeom>
          <a:noFill/>
          <a:ln w="1587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uk-UA"/>
          </a:p>
        </p:txBody>
      </p:sp>
      <p:pic>
        <p:nvPicPr>
          <p:cNvPr id="9" name="Picture 7" descr="nodule sulcus la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4357686" y="1357298"/>
            <a:ext cx="3857652" cy="4825789"/>
          </a:xfrm>
          <a:prstGeom prst="rect">
            <a:avLst/>
          </a:prstGeom>
          <a:noFill/>
          <a:ln/>
        </p:spPr>
      </p:pic>
      <p:sp>
        <p:nvSpPr>
          <p:cNvPr id="10" name="Line 10"/>
          <p:cNvSpPr>
            <a:spLocks noChangeShapeType="1"/>
          </p:cNvSpPr>
          <p:nvPr/>
        </p:nvSpPr>
        <p:spPr bwMode="auto">
          <a:xfrm>
            <a:off x="6572264" y="5143512"/>
            <a:ext cx="76200" cy="381000"/>
          </a:xfrm>
          <a:prstGeom prst="line">
            <a:avLst/>
          </a:prstGeom>
          <a:noFill/>
          <a:ln w="222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pic>
        <p:nvPicPr>
          <p:cNvPr id="7" name="Picture 3" descr="G:\images\pectus p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928670"/>
            <a:ext cx="4213949" cy="4643470"/>
          </a:xfrm>
          <a:prstGeom prst="rect">
            <a:avLst/>
          </a:prstGeom>
          <a:noFill/>
        </p:spPr>
      </p:pic>
      <p:pic>
        <p:nvPicPr>
          <p:cNvPr id="8" name="Picture 4" descr="G:\images\pectus lat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48" y="1420934"/>
            <a:ext cx="3786214" cy="46782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pic>
        <p:nvPicPr>
          <p:cNvPr id="6" name="Picture 17" descr="C:\Documents and Settings\llomasney\My Documents\chest images\chf kerley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088239" y="1071546"/>
            <a:ext cx="3761819" cy="3929090"/>
          </a:xfrm>
          <a:prstGeom prst="rect">
            <a:avLst/>
          </a:prstGeom>
          <a:noFill/>
          <a:ln/>
        </p:spPr>
      </p:pic>
      <p:pic>
        <p:nvPicPr>
          <p:cNvPr id="8" name="Picture 19" descr="C:\Documents and Settings\llomasney\My Documents\chest images\kerley clos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2714620"/>
            <a:ext cx="2439585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" descr="pcp pneumon pa cx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4857752" y="1142984"/>
            <a:ext cx="4036956" cy="3863264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pic>
        <p:nvPicPr>
          <p:cNvPr id="5" name="Picture 3" descr="See Explanation.  Clicking on the picture will download&#10; the highest resolution version available.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24" y="1071546"/>
            <a:ext cx="7395146" cy="49344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4'4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670563"/>
            <a:ext cx="4214842" cy="588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2614</TotalTime>
  <Words>224</Words>
  <Application>Microsoft Office PowerPoint</Application>
  <PresentationFormat>On-screen Show (4:3)</PresentationFormat>
  <Paragraphs>57</Paragraphs>
  <Slides>29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Flow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name</dc:creator>
  <cp:lastModifiedBy>user</cp:lastModifiedBy>
  <cp:revision>88</cp:revision>
  <dcterms:created xsi:type="dcterms:W3CDTF">2012-03-27T07:52:15Z</dcterms:created>
  <dcterms:modified xsi:type="dcterms:W3CDTF">2013-05-23T23:07:47Z</dcterms:modified>
</cp:coreProperties>
</file>