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7" r:id="rId2"/>
    <p:sldId id="534" r:id="rId3"/>
    <p:sldId id="472" r:id="rId4"/>
    <p:sldId id="524" r:id="rId5"/>
    <p:sldId id="478" r:id="rId6"/>
    <p:sldId id="479" r:id="rId7"/>
    <p:sldId id="480" r:id="rId8"/>
    <p:sldId id="481" r:id="rId9"/>
    <p:sldId id="482" r:id="rId10"/>
    <p:sldId id="525" r:id="rId11"/>
    <p:sldId id="527" r:id="rId12"/>
    <p:sldId id="526" r:id="rId13"/>
    <p:sldId id="483" r:id="rId14"/>
    <p:sldId id="485" r:id="rId15"/>
    <p:sldId id="484" r:id="rId16"/>
    <p:sldId id="486" r:id="rId17"/>
    <p:sldId id="488" r:id="rId18"/>
    <p:sldId id="502" r:id="rId19"/>
    <p:sldId id="491" r:id="rId20"/>
    <p:sldId id="528" r:id="rId21"/>
    <p:sldId id="494" r:id="rId22"/>
    <p:sldId id="498" r:id="rId23"/>
    <p:sldId id="499" r:id="rId24"/>
    <p:sldId id="507" r:id="rId25"/>
    <p:sldId id="514" r:id="rId26"/>
    <p:sldId id="529" r:id="rId27"/>
    <p:sldId id="508" r:id="rId28"/>
    <p:sldId id="509" r:id="rId29"/>
    <p:sldId id="515" r:id="rId30"/>
    <p:sldId id="530" r:id="rId31"/>
    <p:sldId id="516" r:id="rId32"/>
    <p:sldId id="511" r:id="rId33"/>
    <p:sldId id="531" r:id="rId34"/>
    <p:sldId id="513" r:id="rId35"/>
    <p:sldId id="532" r:id="rId36"/>
    <p:sldId id="512" r:id="rId37"/>
    <p:sldId id="533" r:id="rId38"/>
    <p:sldId id="495" r:id="rId39"/>
    <p:sldId id="490" r:id="rId40"/>
    <p:sldId id="489" r:id="rId41"/>
    <p:sldId id="517" r:id="rId42"/>
    <p:sldId id="521" r:id="rId43"/>
    <p:sldId id="520" r:id="rId44"/>
    <p:sldId id="519" r:id="rId45"/>
    <p:sldId id="523" r:id="rId46"/>
    <p:sldId id="522" r:id="rId47"/>
    <p:sldId id="296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  <a:srgbClr val="FFFFFF"/>
    <a:srgbClr val="CC33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5251A-10F7-43A0-926E-368CDC8BB3E4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804E6-14B2-499F-A385-7254FF3B1B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Харківський національний медичний університет</a:t>
            </a:r>
          </a:p>
          <a:p>
            <a:r>
              <a:rPr lang="uk-UA" dirty="0" smtClean="0"/>
              <a:t>Кафедра радіології і радіаційної медицини</a:t>
            </a:r>
            <a:r>
              <a:rPr lang="uk-UA" baseline="0" dirty="0" smtClean="0"/>
              <a:t>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539A4-37F1-42FD-B503-E48697ED3592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99227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Менший  Більший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Менший  Більший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Квантовий шум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50 </a:t>
            </a:r>
            <a:r>
              <a:rPr lang="en-US" dirty="0" err="1" smtClean="0"/>
              <a:t>mAs</a:t>
            </a:r>
            <a:r>
              <a:rPr lang="en-US" dirty="0" smtClean="0"/>
              <a:t>  80 </a:t>
            </a:r>
            <a:r>
              <a:rPr lang="en-US" dirty="0" err="1" smtClean="0"/>
              <a:t>mAs</a:t>
            </a:r>
            <a:r>
              <a:rPr lang="en-US" dirty="0" smtClean="0"/>
              <a:t>   25 </a:t>
            </a:r>
            <a:r>
              <a:rPr lang="en-US" dirty="0" err="1" smtClean="0"/>
              <a:t>mAs</a:t>
            </a:r>
            <a:r>
              <a:rPr lang="en-US" dirty="0" smtClean="0"/>
              <a:t>  70 kV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Відсівна решітка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15 </a:t>
            </a:r>
            <a:r>
              <a:rPr lang="uk-UA" dirty="0" err="1" smtClean="0"/>
              <a:t>сек</a:t>
            </a:r>
            <a:r>
              <a:rPr lang="uk-UA" dirty="0" smtClean="0"/>
              <a:t>  </a:t>
            </a:r>
            <a:r>
              <a:rPr lang="uk-UA" dirty="0" err="1" smtClean="0"/>
              <a:t>Тепература</a:t>
            </a:r>
            <a:r>
              <a:rPr lang="uk-UA" dirty="0" smtClean="0"/>
              <a:t> стала – 27 °</a:t>
            </a:r>
            <a:r>
              <a:rPr lang="en-US" dirty="0" smtClean="0"/>
              <a:t>C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Забезпечення якості радіологічних зображень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 smtClean="0"/>
              <a:t>Безекранний</a:t>
            </a:r>
            <a:r>
              <a:rPr lang="uk-UA" dirty="0" smtClean="0"/>
              <a:t> знімок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Нерізкість зображень для різних методів</a:t>
            </a:r>
            <a:r>
              <a:rPr lang="uk-UA" baseline="0" dirty="0" smtClean="0"/>
              <a:t> зображання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Контраст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Контраст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Вплив шуму на видимість деталей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Вплив </a:t>
            </a:r>
            <a:r>
              <a:rPr lang="uk-UA" dirty="0" err="1" smtClean="0"/>
              <a:t>нерізкостіі</a:t>
            </a:r>
            <a:r>
              <a:rPr lang="uk-UA" dirty="0" smtClean="0"/>
              <a:t> на видимість деталей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Радіологію</a:t>
            </a:r>
            <a:r>
              <a:rPr lang="uk-UA" baseline="0" dirty="0" smtClean="0"/>
              <a:t> створили фізики</a:t>
            </a:r>
          </a:p>
          <a:p>
            <a:r>
              <a:rPr lang="uk-UA" baseline="0" dirty="0" smtClean="0"/>
              <a:t>І подарували лікарям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Вибір фізичних параметрів відповідно до діагностичного завдання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Знімок </a:t>
            </a:r>
            <a:r>
              <a:rPr lang="uk-UA" dirty="0" err="1" smtClean="0"/>
              <a:t>мяких</a:t>
            </a:r>
            <a:r>
              <a:rPr lang="uk-UA" dirty="0" smtClean="0"/>
              <a:t> тканин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Контроль</a:t>
            </a:r>
            <a:r>
              <a:rPr lang="uk-UA" baseline="0" dirty="0" smtClean="0"/>
              <a:t> якості зображень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Визначення залежності </a:t>
            </a:r>
            <a:r>
              <a:rPr lang="en-US" dirty="0" smtClean="0"/>
              <a:t>kV -- </a:t>
            </a:r>
            <a:r>
              <a:rPr lang="ru-RU" dirty="0" smtClean="0"/>
              <a:t>доза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Що псує зображення?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804E6-14B2-499F-A385-7254FF3B1B3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28205-2004-4B55-94AE-3721F84B9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000000">
                <a:alpha val="99000"/>
              </a:srgbClr>
            </a:gs>
            <a:gs pos="39999">
              <a:srgbClr val="0A128C"/>
            </a:gs>
            <a:gs pos="70000">
              <a:srgbClr val="181CC7"/>
            </a:gs>
            <a:gs pos="100000">
              <a:srgbClr val="FFC000"/>
            </a:gs>
            <a:gs pos="100000">
              <a:srgbClr val="FFC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FCF936-1C04-4F85-82ED-9DA6336023E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48ABFD-A98E-42F3-ABAD-79F3A03B19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7708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86709" y="-2657"/>
            <a:ext cx="1386959" cy="1472388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000232" y="4071942"/>
            <a:ext cx="692948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i="0" u="none" strike="noStrike" normalizeH="0" baseline="0" dirty="0" smtClean="0">
                <a:ln>
                  <a:solidFill>
                    <a:srgbClr val="FFFFFF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Харківський національний медичний університет</a:t>
            </a:r>
            <a:endParaRPr kumimoji="0" lang="uk-UA" sz="4000" i="0" u="none" strike="noStrike" normalizeH="0" baseline="0" dirty="0" smtClean="0">
              <a:ln>
                <a:solidFill>
                  <a:srgbClr val="FFFFFF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Кафедра радіології і радіаційної медицини</a:t>
            </a:r>
            <a:endParaRPr kumimoji="0" lang="uk-UA" sz="2800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35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71604" y="2714620"/>
            <a:ext cx="52864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Шум (вуаль)</a:t>
            </a:r>
            <a:endParaRPr lang="uk-U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The Image on the Right (B) Has More Noise Than the Image on the Left (A)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14422"/>
            <a:ext cx="7643866" cy="464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286116" y="642918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Шум (вуаль)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85918" y="5429264"/>
            <a:ext cx="103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Менший</a:t>
            </a:r>
            <a:endParaRPr lang="uk-U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00694" y="5429264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Більший</a:t>
            </a:r>
            <a:endParaRPr lang="uk-U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The Concept of Quantum Nois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357298"/>
            <a:ext cx="5114940" cy="500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714612" y="857232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Квантовий шум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917" y="1214422"/>
            <a:ext cx="2607571" cy="407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7842" y="1214422"/>
            <a:ext cx="260860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08446" y="1216887"/>
            <a:ext cx="2678396" cy="406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857224" y="785794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86182" y="714356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15140" y="714356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kV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28662" y="5357826"/>
            <a:ext cx="1428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en-US" sz="2000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sz="200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57620" y="5400030"/>
            <a:ext cx="12858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80 </a:t>
            </a:r>
            <a:r>
              <a:rPr lang="en-US" sz="2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86578" y="5429264"/>
            <a:ext cx="13573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</a:t>
            </a:r>
            <a:r>
              <a:rPr lang="en-US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en-US" sz="2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mAs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39619"/>
            <a:ext cx="8628882" cy="401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643042" y="857232"/>
            <a:ext cx="5500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Відсівна решітка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28728" y="1428736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 решіткою</a:t>
            </a:r>
            <a:endParaRPr lang="uk-UA" dirty="0"/>
          </a:p>
        </p:txBody>
      </p:sp>
      <p:sp>
        <p:nvSpPr>
          <p:cNvPr id="7" name="Rectangle 6"/>
          <p:cNvSpPr/>
          <p:nvPr/>
        </p:nvSpPr>
        <p:spPr>
          <a:xfrm>
            <a:off x="5857884" y="1428736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решіткі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241166"/>
            <a:ext cx="5357850" cy="53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14414" y="714356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 руху решітки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680" y="2357430"/>
            <a:ext cx="21315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7430" y="2357430"/>
            <a:ext cx="21315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42910" y="857232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 проявлення плівки</a:t>
            </a:r>
            <a:endParaRPr lang="uk-U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9378" y="2357430"/>
            <a:ext cx="2113616" cy="311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7258" y="2357430"/>
            <a:ext cx="2090621" cy="308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857224" y="1857364"/>
            <a:ext cx="1000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uk-UA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00364" y="1857364"/>
            <a:ext cx="1000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uk-UA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14942" y="1857364"/>
            <a:ext cx="10001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 </a:t>
            </a:r>
            <a:r>
              <a:rPr lang="uk-UA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357430"/>
            <a:ext cx="21315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7572396" y="1928802"/>
            <a:ext cx="814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uk-UA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</a:t>
            </a:r>
            <a:endParaRPr lang="uk-UA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00298" y="5572140"/>
            <a:ext cx="4214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Температура стала – 27 °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endParaRPr lang="uk-UA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7" y="2000241"/>
            <a:ext cx="217997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0052" y="2000241"/>
            <a:ext cx="2179974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000240"/>
            <a:ext cx="2214578" cy="32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2000241"/>
            <a:ext cx="22284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714480" y="857232"/>
            <a:ext cx="5643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проявника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1500174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27°С</a:t>
            </a:r>
            <a:endParaRPr lang="uk-UA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28926" y="1571612"/>
            <a:ext cx="9286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30°С</a:t>
            </a:r>
            <a:endParaRPr lang="uk-UA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5497" y="1571612"/>
            <a:ext cx="909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33°С</a:t>
            </a:r>
            <a:endParaRPr lang="uk-UA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15146" y="1571612"/>
            <a:ext cx="9145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36°С</a:t>
            </a:r>
            <a:r>
              <a:rPr lang="ru-RU" dirty="0" smtClean="0"/>
              <a:t> </a:t>
            </a:r>
            <a:endParaRPr lang="uk-UA" dirty="0"/>
          </a:p>
        </p:txBody>
      </p:sp>
      <p:sp>
        <p:nvSpPr>
          <p:cNvPr id="12" name="Rectangle 11"/>
          <p:cNvSpPr/>
          <p:nvPr/>
        </p:nvSpPr>
        <p:spPr>
          <a:xfrm>
            <a:off x="2214546" y="5357826"/>
            <a:ext cx="47149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Час проявки </a:t>
            </a:r>
            <a:r>
              <a:rPr lang="ru-RU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сталий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- 30 сек</a:t>
            </a:r>
            <a:endParaRPr lang="uk-UA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http://www.sprawls.org/ppmi2/NOISE/21NOISE06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857232"/>
            <a:ext cx="8001056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428868"/>
            <a:ext cx="88582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Нерізкість і шум</a:t>
            </a:r>
          </a:p>
          <a:p>
            <a:pPr algn="ctr"/>
            <a:r>
              <a:rPr lang="uk-U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(просторове розрізнення)</a:t>
            </a:r>
            <a:endParaRPr lang="uk-U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71604" y="2071678"/>
            <a:ext cx="63579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Забезпечення якості радіологічних зображень</a:t>
            </a:r>
            <a:endParaRPr lang="uk-UA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8992" y="4214818"/>
            <a:ext cx="53329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«Краще ніякого знімка, ніж неякісний»</a:t>
            </a:r>
          </a:p>
          <a:p>
            <a:pPr algn="ctr"/>
            <a:r>
              <a:rPr lang="uk-UA" sz="2400" i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Р.  </a:t>
            </a:r>
            <a:r>
              <a:rPr lang="uk-UA" sz="2400" i="1" dirty="0" err="1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Редберг</a:t>
            </a:r>
            <a:endParaRPr lang="uk-UA" sz="2400" i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8113660" cy="47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571604" y="714356"/>
            <a:ext cx="59293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Нерізкість екранна і шум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D:\Доповіді 2013\Фізик в раддіагн\Фізика рентгенодіагн\D07\D7'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785926"/>
            <a:ext cx="492922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85984" y="928670"/>
            <a:ext cx="464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Безекранний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знімок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857232"/>
            <a:ext cx="8229600" cy="56122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itchFamily="18" charset="-52"/>
              </a:rPr>
              <a:t>Геометрична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itchFamily="18" charset="-52"/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itchFamily="18" charset="-52"/>
              </a:rPr>
              <a:t>нерізкість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itchFamily="18" charset="-52"/>
            </a:endParaRPr>
          </a:p>
        </p:txBody>
      </p:sp>
      <p:pic>
        <p:nvPicPr>
          <p:cNvPr id="56323" name="Picture 10" descr="скіалогія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8050" y="1828800"/>
            <a:ext cx="7327900" cy="4114800"/>
          </a:xfrm>
          <a:noFill/>
        </p:spPr>
      </p:pic>
      <p:sp>
        <p:nvSpPr>
          <p:cNvPr id="4" name="Rectangle 3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dirty="0" err="1" smtClean="0">
                <a:solidFill>
                  <a:schemeClr val="bg1"/>
                </a:solidFill>
                <a:latin typeface="Times New Roman Cyr" pitchFamily="18" charset="-52"/>
              </a:rPr>
              <a:t>Рухова</a:t>
            </a:r>
            <a:r>
              <a:rPr lang="ru-RU" sz="3600" b="1" dirty="0" smtClean="0">
                <a:solidFill>
                  <a:schemeClr val="bg1"/>
                </a:solidFill>
                <a:latin typeface="Times New Roman Cyr" pitchFamily="18" charset="-52"/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 Cyr" pitchFamily="18" charset="-52"/>
              </a:rPr>
              <a:t>нерізкість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8371" name="Picture 3" descr="Ro32cl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408113" y="1828800"/>
            <a:ext cx="6400800" cy="4114800"/>
          </a:xfrm>
        </p:spPr>
      </p:pic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322513" y="1676400"/>
            <a:ext cx="16605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 об</a:t>
            </a:r>
            <a:r>
              <a:rPr lang="en-US" sz="2200" b="0" i="0" dirty="0">
                <a:solidFill>
                  <a:srgbClr val="FF6600"/>
                </a:solidFill>
                <a:latin typeface="UkrainianPragmatica" pitchFamily="34" charset="0"/>
              </a:rPr>
              <a:t>’</a:t>
            </a:r>
            <a:r>
              <a:rPr lang="uk-UA" sz="2200" b="0" i="0" dirty="0" err="1">
                <a:solidFill>
                  <a:srgbClr val="FF6600"/>
                </a:solidFill>
                <a:latin typeface="UkrainianPragmatica" pitchFamily="34" charset="0"/>
              </a:rPr>
              <a:t>єкту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5626100" y="1676400"/>
            <a:ext cx="159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 трубки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6894513" y="2286000"/>
            <a:ext cx="6543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4078288" y="3962400"/>
            <a:ext cx="704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2200" b="0" i="0" dirty="0">
                <a:solidFill>
                  <a:srgbClr val="FF6600"/>
                </a:solidFill>
                <a:latin typeface="UkrainianPragmatica" pitchFamily="34" charset="0"/>
              </a:rPr>
              <a:t>Рух</a:t>
            </a:r>
            <a:endParaRPr lang="ru-RU" sz="2200" b="0" i="0" dirty="0">
              <a:solidFill>
                <a:srgbClr val="FF6600"/>
              </a:solidFill>
              <a:latin typeface="UkrainianPragmatic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Range of Blur Values and Visibility of Detail Obtained with Various Imaging Methods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14422"/>
            <a:ext cx="757242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85786" y="642918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Нерізкість зображень для різних методів зображання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00232" y="2643182"/>
            <a:ext cx="4643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Контрастність</a:t>
            </a:r>
            <a:endParaRPr lang="uk-U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Тест-контраст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31414"/>
            <a:ext cx="8715436" cy="259517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57422" y="1142984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Контрастність</a:t>
            </a:r>
            <a:endParaRPr lang="uk-U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Effect of Noise on Object Visibility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57298"/>
            <a:ext cx="742955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42910" y="642918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Вплив шуму (вуалі) на видимість деталей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7786742" cy="528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285852" y="642918"/>
            <a:ext cx="6500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Вплив нерізкості на видимість деталей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1538" y="2786058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Артефакти</a:t>
            </a:r>
            <a:endParaRPr lang="uk-U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24" y="1071546"/>
            <a:ext cx="764386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Радіологію створили </a:t>
            </a:r>
          </a:p>
          <a:p>
            <a:pPr algn="ctr"/>
            <a:r>
              <a:rPr lang="uk-UA" sz="44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фізики</a:t>
            </a:r>
            <a:r>
              <a:rPr lang="uk-UA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pPr algn="ctr"/>
            <a:r>
              <a:rPr lang="uk-UA" sz="4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Медики цим не переймаються,</a:t>
            </a:r>
          </a:p>
          <a:p>
            <a:pPr algn="ctr"/>
            <a:r>
              <a:rPr lang="uk-UA" sz="4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від цього потерпають хворі </a:t>
            </a:r>
          </a:p>
          <a:p>
            <a:pPr algn="ctr"/>
            <a:r>
              <a:rPr lang="uk-UA" sz="4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і вони самі.</a:t>
            </a:r>
            <a:endParaRPr lang="uk-UA" sz="4000" dirty="0">
              <a:ln>
                <a:solidFill>
                  <a:srgbClr val="FF0000"/>
                </a:solidFill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43504" y="4786322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0100" y="785794"/>
            <a:ext cx="7072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Плями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крапель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води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підсилювальному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екрані</a:t>
            </a:r>
            <a:endParaRPr lang="uk-U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D:\Доповіді 2013\Фізик в раддіагн\Фізика рентгенодіагн\D07\D7'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14488"/>
            <a:ext cx="7798733" cy="4500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214422"/>
            <a:ext cx="3929090" cy="532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928662" y="571480"/>
            <a:ext cx="7072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Артефакти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холодного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проявника</a:t>
            </a:r>
            <a:endParaRPr lang="uk-U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2910" y="2214554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 фізичних параметрів відповідно до діагностичного завдання</a:t>
            </a:r>
            <a:endParaRPr lang="uk-U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D:\Доповіді 2013\Якість зображення\D4'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3929090" cy="3929090"/>
          </a:xfrm>
          <a:prstGeom prst="rect">
            <a:avLst/>
          </a:prstGeom>
          <a:noFill/>
        </p:spPr>
      </p:pic>
      <p:pic>
        <p:nvPicPr>
          <p:cNvPr id="18435" name="Picture 3" descr="D:\Доповіді 2013\Якість зображення\D4'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3116"/>
            <a:ext cx="4071966" cy="303753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714480" y="1000108"/>
            <a:ext cx="5429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Знімок м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яких тканин</a:t>
            </a:r>
            <a:endParaRPr lang="uk-UA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6" name="Picture 5" descr="C:\Users\user\Pictures\New Picture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928670"/>
            <a:ext cx="6215105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7" name="Picture 6" descr="New Picture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785794"/>
            <a:ext cx="7468759" cy="5776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Доповіді 2013\Якість зображення\X-rays spectrum молібде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71546"/>
            <a:ext cx="6932485" cy="5179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2500306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 якості зображень</a:t>
            </a:r>
            <a:endParaRPr lang="uk-U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D:\Доповіді 2013\Якість зображення\D6'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4643470" cy="5373083"/>
          </a:xfrm>
          <a:prstGeom prst="rect">
            <a:avLst/>
          </a:prstGeom>
          <a:noFill/>
        </p:spPr>
      </p:pic>
      <p:pic>
        <p:nvPicPr>
          <p:cNvPr id="3075" name="Picture 3" descr="D:\Доповіді 2013\Якість зображення\D6'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1" y="2214554"/>
            <a:ext cx="3770321" cy="3770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025254"/>
            <a:ext cx="3857652" cy="5832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571604" y="571480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Визначення залежності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kV-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доза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Scheme of  imaging syste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386892"/>
            <a:ext cx="7929618" cy="51853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1472" y="357166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Створення якісного зображення </a:t>
            </a:r>
          </a:p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“пастки”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на цьому шляху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714488"/>
            <a:ext cx="7500991" cy="425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571604" y="928670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Визначення залежності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kV-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доза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476621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928662" y="857232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Одночасна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перевірка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дозного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виходу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kVp</a:t>
            </a:r>
            <a:endParaRPr lang="uk-U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143248"/>
            <a:ext cx="4714908" cy="353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3"/>
            <a:ext cx="3231228" cy="214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428868"/>
            <a:ext cx="3143272" cy="239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 descr="D:\Доповіді 2013\Фізик в раддіагн\Фізика рентгенодіагн\D04\D4'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214290"/>
            <a:ext cx="4581194" cy="4572032"/>
          </a:xfrm>
          <a:prstGeom prst="rect">
            <a:avLst/>
          </a:prstGeom>
          <a:noFill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4739480"/>
            <a:ext cx="4237042" cy="211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000084"/>
            <a:ext cx="585791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D:\Доповіді 2013\Фізик в раддіагн\Фізика рентгенодіагн\D05\D5'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142984"/>
            <a:ext cx="7927433" cy="5286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D:\ЛЕКЦІЇ\Images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677" y="928670"/>
            <a:ext cx="7514652" cy="5000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00108"/>
            <a:ext cx="7880453" cy="525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28794" y="457200"/>
            <a:ext cx="50006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uk-UA" sz="2800" b="1" i="0" dirty="0">
                <a:solidFill>
                  <a:srgbClr val="F61F02"/>
                </a:solidFill>
              </a:rPr>
              <a:t>ДЯКУЮ ЗА УВАГУ!</a:t>
            </a:r>
            <a:endParaRPr lang="ru-RU" sz="2800" b="1" i="0" dirty="0">
              <a:solidFill>
                <a:srgbClr val="F61F0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Доповіді 2013\Якість зображення\Тест полів світло-x-ray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7274" y="647545"/>
            <a:ext cx="6863750" cy="5567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Доповіді 2013\Якість зображення\x-ray field - film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679461"/>
            <a:ext cx="7929617" cy="5651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D:\Доповіді 2013\Якість зображення\X-rays spectrum фільт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070" y="877537"/>
            <a:ext cx="7999458" cy="5194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D:\Доповіді 2013\Якість зображення\X-rays spectrum kV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639" y="818856"/>
            <a:ext cx="8053327" cy="525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57818" y="6488668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FF0000"/>
                </a:solidFill>
              </a:rPr>
              <a:t>Пилипенко М. І.  2013</a:t>
            </a:r>
            <a:endParaRPr lang="uk-UA" b="1" i="1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31374"/>
            <a:ext cx="5668164" cy="617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3392</TotalTime>
  <Words>605</Words>
  <Application>Microsoft Office PowerPoint</Application>
  <PresentationFormat>On-screen Show (4:3)</PresentationFormat>
  <Paragraphs>176</Paragraphs>
  <Slides>47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Геометрична нерізкість</vt:lpstr>
      <vt:lpstr>Рухова нерізкість 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name</dc:creator>
  <cp:lastModifiedBy>user</cp:lastModifiedBy>
  <cp:revision>108</cp:revision>
  <dcterms:created xsi:type="dcterms:W3CDTF">2012-03-27T07:52:15Z</dcterms:created>
  <dcterms:modified xsi:type="dcterms:W3CDTF">2013-06-13T03:26:35Z</dcterms:modified>
</cp:coreProperties>
</file>