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7" r:id="rId2"/>
    <p:sldId id="303" r:id="rId3"/>
    <p:sldId id="405" r:id="rId4"/>
    <p:sldId id="406" r:id="rId5"/>
    <p:sldId id="404" r:id="rId6"/>
    <p:sldId id="431" r:id="rId7"/>
    <p:sldId id="437" r:id="rId8"/>
    <p:sldId id="438" r:id="rId9"/>
    <p:sldId id="439" r:id="rId10"/>
    <p:sldId id="436" r:id="rId11"/>
    <p:sldId id="432" r:id="rId12"/>
    <p:sldId id="435" r:id="rId13"/>
    <p:sldId id="447" r:id="rId14"/>
    <p:sldId id="448" r:id="rId15"/>
    <p:sldId id="443" r:id="rId16"/>
    <p:sldId id="444" r:id="rId17"/>
    <p:sldId id="445" r:id="rId18"/>
    <p:sldId id="446" r:id="rId19"/>
    <p:sldId id="381" r:id="rId20"/>
    <p:sldId id="410" r:id="rId21"/>
    <p:sldId id="389" r:id="rId22"/>
    <p:sldId id="379" r:id="rId23"/>
    <p:sldId id="409" r:id="rId24"/>
    <p:sldId id="388" r:id="rId25"/>
    <p:sldId id="378" r:id="rId26"/>
    <p:sldId id="451" r:id="rId27"/>
    <p:sldId id="419" r:id="rId28"/>
    <p:sldId id="420" r:id="rId29"/>
    <p:sldId id="421" r:id="rId30"/>
    <p:sldId id="376" r:id="rId31"/>
    <p:sldId id="426" r:id="rId32"/>
    <p:sldId id="425" r:id="rId33"/>
    <p:sldId id="427" r:id="rId34"/>
    <p:sldId id="428" r:id="rId35"/>
    <p:sldId id="441" r:id="rId36"/>
    <p:sldId id="450" r:id="rId37"/>
    <p:sldId id="442" r:id="rId38"/>
    <p:sldId id="452" r:id="rId39"/>
    <p:sldId id="296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6600"/>
    <a:srgbClr val="FFFFFF"/>
    <a:srgbClr val="CC33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5251A-10F7-43A0-926E-368CDC8BB3E4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804E6-14B2-499F-A385-7254FF3B1B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Харківський національний медичний університет</a:t>
            </a:r>
          </a:p>
          <a:p>
            <a:r>
              <a:rPr lang="uk-UA" dirty="0" smtClean="0"/>
              <a:t>Кафедра радіології і радіаційної медицини</a:t>
            </a:r>
            <a:r>
              <a:rPr lang="uk-UA" baseline="0" dirty="0" smtClean="0"/>
              <a:t>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99227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А -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Штучне контрастування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001471-5EC9-484F-904E-516DC64FB0B2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Нерізкість зображення:</a:t>
            </a:r>
          </a:p>
          <a:p>
            <a:r>
              <a:rPr lang="uk-UA" dirty="0" smtClean="0"/>
              <a:t>1</a:t>
            </a:r>
            <a:r>
              <a:rPr lang="uk-UA" baseline="0" dirty="0" smtClean="0"/>
              <a:t> – </a:t>
            </a:r>
            <a:r>
              <a:rPr lang="uk-UA" baseline="0" dirty="0" err="1" smtClean="0"/>
              <a:t>геометична</a:t>
            </a:r>
            <a:endParaRPr lang="uk-UA" baseline="0" dirty="0" smtClean="0"/>
          </a:p>
          <a:p>
            <a:r>
              <a:rPr lang="uk-UA" baseline="0" dirty="0" smtClean="0"/>
              <a:t>2 – рухова</a:t>
            </a:r>
          </a:p>
          <a:p>
            <a:r>
              <a:rPr lang="uk-UA" baseline="0" dirty="0" smtClean="0"/>
              <a:t>3 - </a:t>
            </a:r>
            <a:r>
              <a:rPr lang="uk-UA" baseline="0" dirty="0" err="1" smtClean="0"/>
              <a:t>ккранна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Якість рентгенологічного зображення</a:t>
            </a:r>
          </a:p>
          <a:p>
            <a:r>
              <a:rPr lang="uk-UA" dirty="0" smtClean="0">
                <a:latin typeface="Times New Roman"/>
                <a:cs typeface="Times New Roman"/>
              </a:rPr>
              <a:t>«</a:t>
            </a:r>
            <a:r>
              <a:rPr lang="uk-UA" dirty="0" smtClean="0"/>
              <a:t>Краще ніякого знімка, ніж </a:t>
            </a:r>
            <a:r>
              <a:rPr lang="uk-UA" dirty="0" err="1" smtClean="0"/>
              <a:t>некісний</a:t>
            </a:r>
            <a:r>
              <a:rPr lang="uk-UA" dirty="0" smtClean="0"/>
              <a:t>»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Фактори впливу на якість рентгенограми</a:t>
            </a:r>
          </a:p>
          <a:p>
            <a:r>
              <a:rPr lang="uk-UA" dirty="0" smtClean="0"/>
              <a:t>Технічний стан апарата (генератор, анод</a:t>
            </a:r>
            <a:r>
              <a:rPr lang="uk-UA" baseline="0" dirty="0" smtClean="0"/>
              <a:t> трубки, </a:t>
            </a:r>
            <a:r>
              <a:rPr lang="uk-UA" dirty="0" smtClean="0"/>
              <a:t>фільтри, експонометр, відсівна решітка тощо)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Параметри якості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dirty="0" smtClean="0"/>
              <a:t> просторове розрізнення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dirty="0" smtClean="0"/>
              <a:t> контрастне розрізнення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Природна контрастність і вплив анодної напруги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28205-2004-4B55-94AE-3721F84B9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rgbClr val="000000">
                <a:alpha val="99000"/>
              </a:srgbClr>
            </a:gs>
            <a:gs pos="39999">
              <a:srgbClr val="0A128C"/>
            </a:gs>
            <a:gs pos="70000">
              <a:srgbClr val="181CC7"/>
            </a:gs>
            <a:gs pos="100000">
              <a:srgbClr val="FFC000"/>
            </a:gs>
            <a:gs pos="100000">
              <a:srgbClr val="FFC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FCF936-1C04-4F85-82ED-9DA6336023ED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tiff"/><Relationship Id="rId4" Type="http://schemas.openxmlformats.org/officeDocument/2006/relationships/image" Target="../media/image15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tiff"/><Relationship Id="rId4" Type="http://schemas.openxmlformats.org/officeDocument/2006/relationships/image" Target="../media/image18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7708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86709" y="-2657"/>
            <a:ext cx="1386959" cy="1472388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000232" y="4071942"/>
            <a:ext cx="692948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i="0" u="none" strike="noStrike" normalizeH="0" baseline="0" dirty="0" smtClean="0">
                <a:ln>
                  <a:solidFill>
                    <a:srgbClr val="FFFFFF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Харківський національний медичний університет</a:t>
            </a:r>
            <a:endParaRPr kumimoji="0" lang="uk-UA" sz="4000" i="0" u="none" strike="noStrike" normalizeH="0" baseline="0" dirty="0" smtClean="0">
              <a:ln>
                <a:solidFill>
                  <a:srgbClr val="FFFFFF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Кафедра радіології і радіаційної медицини</a:t>
            </a:r>
            <a:endParaRPr kumimoji="0" lang="uk-UA" sz="2800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43108" y="1857364"/>
            <a:ext cx="53578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Параметри якості знімка</a:t>
            </a:r>
          </a:p>
          <a:p>
            <a:pPr algn="ctr"/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контрастне розрізнення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просторове розрізнення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різкість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онтраст і напруг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61" y="1545128"/>
            <a:ext cx="8237843" cy="44556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57158" y="785794"/>
            <a:ext cx="8286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Природна контрастність</a:t>
            </a:r>
            <a:endParaRPr lang="uk-UA" sz="2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3" descr="16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642918"/>
            <a:ext cx="7705725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57224" y="5286388"/>
            <a:ext cx="7572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uk-UA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Первинна інформація </a:t>
            </a:r>
            <a:r>
              <a:rPr lang="uk-UA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 </a:t>
            </a:r>
            <a:r>
              <a:rPr lang="uk-UA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фізичну щільність </a:t>
            </a:r>
            <a:r>
              <a:rPr lang="uk-UA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тканин</a:t>
            </a:r>
            <a:endParaRPr lang="ru-RU" sz="2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785794"/>
            <a:ext cx="6715172" cy="536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099" y="1071546"/>
            <a:ext cx="6859849" cy="460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142984"/>
            <a:ext cx="6000792" cy="479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762" y="1428735"/>
            <a:ext cx="2966017" cy="35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99326" y="1402214"/>
            <a:ext cx="2988038" cy="359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1357298"/>
            <a:ext cx="3000364" cy="3613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3989" y="1475178"/>
            <a:ext cx="2986771" cy="359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4146" y="1485581"/>
            <a:ext cx="2987010" cy="3597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60" y="1500174"/>
            <a:ext cx="296601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72" y="1357298"/>
            <a:ext cx="478685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2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6220" y="1347457"/>
            <a:ext cx="4143372" cy="385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4'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06" y="1785926"/>
            <a:ext cx="2971821" cy="4643470"/>
          </a:xfrm>
          <a:prstGeom prst="rect">
            <a:avLst/>
          </a:prstGeom>
        </p:spPr>
      </p:pic>
      <p:pic>
        <p:nvPicPr>
          <p:cNvPr id="6" name="Picture 5" descr="D4'3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1785926"/>
            <a:ext cx="2971821" cy="4643470"/>
          </a:xfrm>
          <a:prstGeom prst="rect">
            <a:avLst/>
          </a:prstGeom>
        </p:spPr>
      </p:pic>
      <p:pic>
        <p:nvPicPr>
          <p:cNvPr id="7" name="Picture 6" descr="D4'3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1799320"/>
            <a:ext cx="2963248" cy="463007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85786" y="6488668"/>
            <a:ext cx="1589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50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86182" y="6488668"/>
            <a:ext cx="1591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81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50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86578" y="6488668"/>
            <a:ext cx="1591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50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7158" y="785794"/>
            <a:ext cx="8286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Вплив анодної напруги на контрастність</a:t>
            </a:r>
            <a:endParaRPr lang="uk-UA" sz="28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42910" y="1857364"/>
            <a:ext cx="8001056" cy="290848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75000"/>
              </a:lnSpc>
              <a:defRPr/>
            </a:pPr>
            <a:r>
              <a:rPr lang="uk-UA" sz="6000" b="1" dirty="0" smtClean="0">
                <a:ln w="1905"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Фізико-технічні основи радіологічних</a:t>
            </a:r>
          </a:p>
          <a:p>
            <a:pPr algn="ctr">
              <a:lnSpc>
                <a:spcPct val="75000"/>
              </a:lnSpc>
              <a:defRPr/>
            </a:pPr>
            <a:r>
              <a:rPr lang="uk-UA" sz="6000" b="1" dirty="0" smtClean="0">
                <a:ln w="1905"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зображань  </a:t>
            </a:r>
          </a:p>
          <a:p>
            <a:pPr algn="ctr">
              <a:lnSpc>
                <a:spcPct val="150000"/>
              </a:lnSpc>
              <a:defRPr/>
            </a:pPr>
            <a:r>
              <a:rPr lang="uk-UA" sz="3200" b="1" dirty="0" smtClean="0">
                <a:ln w="1905"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(Частина ІІ)</a:t>
            </a:r>
            <a:endParaRPr lang="uk-UA" sz="3200" b="1" dirty="0">
              <a:ln w="1905">
                <a:solidFill>
                  <a:schemeClr val="bg1">
                    <a:lumMod val="50000"/>
                    <a:lumOff val="50000"/>
                  </a:schemeClr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RO27_100"/>
          <p:cNvPicPr>
            <a:picLocks noChangeAspect="1" noChangeArrowheads="1"/>
          </p:cNvPicPr>
          <p:nvPr/>
        </p:nvPicPr>
        <p:blipFill>
          <a:blip r:embed="rId3"/>
          <a:srcRect b="3847"/>
          <a:stretch>
            <a:fillRect/>
          </a:stretch>
        </p:blipFill>
        <p:spPr bwMode="auto">
          <a:xfrm>
            <a:off x="352425" y="2057400"/>
            <a:ext cx="28352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5" descr="RO28_100"/>
          <p:cNvPicPr>
            <a:picLocks noChangeAspect="1" noChangeArrowheads="1"/>
          </p:cNvPicPr>
          <p:nvPr/>
        </p:nvPicPr>
        <p:blipFill>
          <a:blip r:embed="rId4"/>
          <a:srcRect b="5769"/>
          <a:stretch>
            <a:fillRect/>
          </a:stretch>
        </p:blipFill>
        <p:spPr bwMode="auto">
          <a:xfrm>
            <a:off x="3236913" y="2071688"/>
            <a:ext cx="289083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7" descr="RO29_100"/>
          <p:cNvPicPr>
            <a:picLocks noChangeAspect="1" noChangeArrowheads="1"/>
          </p:cNvPicPr>
          <p:nvPr/>
        </p:nvPicPr>
        <p:blipFill>
          <a:blip r:embed="rId5"/>
          <a:srcRect b="9259"/>
          <a:stretch>
            <a:fillRect/>
          </a:stretch>
        </p:blipFill>
        <p:spPr bwMode="auto">
          <a:xfrm>
            <a:off x="6189663" y="2057400"/>
            <a:ext cx="283368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060450" y="987425"/>
            <a:ext cx="1711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70 </a:t>
            </a:r>
            <a:r>
              <a:rPr lang="ru-RU" sz="3600" i="0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kV</a:t>
            </a:r>
            <a:endParaRPr lang="ru-RU" sz="3600" i="0" dirty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3779838" y="1000108"/>
            <a:ext cx="18288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90 </a:t>
            </a:r>
            <a:r>
              <a:rPr lang="ru-RU" sz="3600" i="0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kV</a:t>
            </a:r>
            <a:endParaRPr lang="ru-RU" sz="4400" b="0" i="0" dirty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6659563" y="1001700"/>
            <a:ext cx="1944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100 </a:t>
            </a:r>
            <a:r>
              <a:rPr lang="ru-RU" sz="3600" i="0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kV</a:t>
            </a:r>
            <a:endParaRPr lang="ru-RU" sz="3600" i="0" dirty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7158" y="785794"/>
            <a:ext cx="8286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Вплив експозиції на контрастність</a:t>
            </a:r>
            <a:endParaRPr lang="uk-UA" sz="28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D4'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1571612"/>
            <a:ext cx="2971821" cy="46434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42910" y="6286520"/>
            <a:ext cx="1589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50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D4'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789" y="1571612"/>
            <a:ext cx="2971821" cy="46434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857620" y="6286520"/>
            <a:ext cx="1603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80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 descr="D4'3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1541595"/>
            <a:ext cx="3071802" cy="467348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786578" y="6286520"/>
            <a:ext cx="1614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25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158" y="785794"/>
            <a:ext cx="8286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Вплив розсіяного проміння на контрастність</a:t>
            </a:r>
            <a:endParaRPr lang="uk-UA" sz="28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1979613" y="1628775"/>
          <a:ext cx="4646612" cy="4648200"/>
        </p:xfrm>
        <a:graphic>
          <a:graphicData uri="http://schemas.openxmlformats.org/presentationml/2006/ole">
            <p:oleObj spid="_x0000_s1026" name="CorelPhotoPaint.Image.8" r:id="rId3" imgW="3365079" imgH="4152381" progId="">
              <p:embed/>
            </p:oleObj>
          </a:graphicData>
        </a:graphic>
      </p:graphicFrame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5000628" y="1643050"/>
            <a:ext cx="16441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0" i="0" dirty="0">
                <a:solidFill>
                  <a:schemeClr val="bg1"/>
                </a:solidFill>
                <a:latin typeface="UkrainianPragmatica" pitchFamily="34" charset="0"/>
              </a:rPr>
              <a:t>Анод трубки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57818" y="2714620"/>
            <a:ext cx="25898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0" i="0" dirty="0" err="1">
                <a:solidFill>
                  <a:srgbClr val="FF0000"/>
                </a:solidFill>
                <a:latin typeface="UkrainianPragmatica" pitchFamily="34" charset="0"/>
              </a:rPr>
              <a:t>Первинний</a:t>
            </a:r>
            <a:r>
              <a:rPr lang="ru-RU" sz="2000" b="0" i="0" dirty="0">
                <a:solidFill>
                  <a:srgbClr val="FF0000"/>
                </a:solidFill>
                <a:latin typeface="UkrainianPragmatica" pitchFamily="34" charset="0"/>
              </a:rPr>
              <a:t> </a:t>
            </a:r>
            <a:r>
              <a:rPr lang="ru-RU" sz="2000" b="0" i="0" dirty="0" err="1">
                <a:solidFill>
                  <a:srgbClr val="FF0000"/>
                </a:solidFill>
                <a:latin typeface="UkrainianPragmatica" pitchFamily="34" charset="0"/>
              </a:rPr>
              <a:t>струмінь</a:t>
            </a:r>
            <a:endParaRPr lang="ru-RU" sz="2000" b="0" i="0" dirty="0">
              <a:solidFill>
                <a:srgbClr val="FF0000"/>
              </a:solidFill>
              <a:latin typeface="UkrainianPragmatica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35600" y="4076700"/>
            <a:ext cx="11063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0" i="0" dirty="0" err="1">
                <a:solidFill>
                  <a:schemeClr val="bg1"/>
                </a:solidFill>
                <a:latin typeface="UkrainianPragmatica" pitchFamily="34" charset="0"/>
              </a:rPr>
              <a:t>Пацієнт</a:t>
            </a:r>
            <a:endParaRPr lang="ru-RU" sz="2000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000628" y="4572008"/>
            <a:ext cx="23589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0" i="0" dirty="0" err="1">
                <a:solidFill>
                  <a:srgbClr val="FF0000"/>
                </a:solidFill>
                <a:latin typeface="UkrainianPragmatica" pitchFamily="34" charset="0"/>
              </a:rPr>
              <a:t>Розсіяне</a:t>
            </a:r>
            <a:r>
              <a:rPr lang="ru-RU" sz="2000" b="0" i="0" dirty="0">
                <a:solidFill>
                  <a:srgbClr val="FF0000"/>
                </a:solidFill>
                <a:latin typeface="UkrainianPragmatica" pitchFamily="34" charset="0"/>
              </a:rPr>
              <a:t> </a:t>
            </a:r>
            <a:r>
              <a:rPr lang="ru-RU" sz="2000" b="0" i="0" dirty="0" err="1">
                <a:solidFill>
                  <a:srgbClr val="FF0000"/>
                </a:solidFill>
                <a:latin typeface="UkrainianPragmatica" pitchFamily="34" charset="0"/>
              </a:rPr>
              <a:t>проміння</a:t>
            </a:r>
            <a:endParaRPr lang="ru-RU" sz="2000" b="0" i="0" dirty="0">
              <a:solidFill>
                <a:srgbClr val="FF0000"/>
              </a:solidFill>
              <a:latin typeface="UkrainianPragmatica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643570" y="5214950"/>
            <a:ext cx="11280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0" i="0" dirty="0" err="1">
                <a:solidFill>
                  <a:schemeClr val="bg1"/>
                </a:solidFill>
                <a:latin typeface="UkrainianPragmatica" pitchFamily="34" charset="0"/>
              </a:rPr>
              <a:t>Решітка</a:t>
            </a:r>
            <a:endParaRPr lang="ru-RU" sz="2000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500694" y="5786454"/>
            <a:ext cx="9725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0" i="0" dirty="0" err="1">
                <a:solidFill>
                  <a:schemeClr val="bg1"/>
                </a:solidFill>
                <a:latin typeface="UkrainianPragmatica" pitchFamily="34" charset="0"/>
              </a:rPr>
              <a:t>Плівка</a:t>
            </a:r>
            <a:endParaRPr lang="ru-RU" sz="2000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158" y="785794"/>
            <a:ext cx="8286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Вплив розсіяного проміння на контрастність</a:t>
            </a:r>
            <a:endParaRPr lang="uk-UA" sz="28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" descr="Ro19c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50"/>
            <a:ext cx="60833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970088" y="1752600"/>
            <a:ext cx="20653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Джерело</a:t>
            </a:r>
            <a:r>
              <a:rPr lang="ru-RU" b="0" i="0" dirty="0">
                <a:solidFill>
                  <a:schemeClr val="bg1"/>
                </a:solidFill>
                <a:latin typeface="UkrainianPragmatica" pitchFamily="34" charset="0"/>
              </a:rPr>
              <a:t> </a:t>
            </a:r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проміня</a:t>
            </a:r>
            <a:endParaRPr lang="ru-RU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4572000" y="5429264"/>
            <a:ext cx="2379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b="0" i="0" dirty="0" err="1">
                <a:solidFill>
                  <a:schemeClr val="bg1"/>
                </a:solidFill>
                <a:latin typeface="UkrainianPragmatica" pitchFamily="34" charset="0"/>
              </a:rPr>
              <a:t>Фокусована</a:t>
            </a:r>
            <a:r>
              <a:rPr lang="uk-UA" b="0" i="0" dirty="0">
                <a:solidFill>
                  <a:schemeClr val="bg1"/>
                </a:solidFill>
                <a:latin typeface="UkrainianPragmatica" pitchFamily="34" charset="0"/>
              </a:rPr>
              <a:t> решітка</a:t>
            </a:r>
            <a:endParaRPr lang="ru-RU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4714876" y="5786454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Касета</a:t>
            </a:r>
            <a:endParaRPr lang="ru-RU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5416550" y="2667000"/>
            <a:ext cx="1687513" cy="484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Міжсмуговий</a:t>
            </a:r>
            <a:r>
              <a:rPr lang="ru-RU" b="0" i="0" dirty="0">
                <a:solidFill>
                  <a:schemeClr val="bg1"/>
                </a:solidFill>
                <a:latin typeface="UkrainianPragmatica" pitchFamily="34" charset="0"/>
              </a:rPr>
              <a:t> </a:t>
            </a:r>
          </a:p>
          <a:p>
            <a:pPr eaLnBrk="0" hangingPunct="0">
              <a:lnSpc>
                <a:spcPct val="70000"/>
              </a:lnSpc>
            </a:pPr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матеріал</a:t>
            </a:r>
            <a:endParaRPr lang="ru-RU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6572264" y="2928934"/>
            <a:ext cx="1227259" cy="484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ru-RU" b="0" i="0" dirty="0" err="1">
                <a:solidFill>
                  <a:srgbClr val="FF0000"/>
                </a:solidFill>
                <a:latin typeface="UkrainianPragmatica" pitchFamily="34" charset="0"/>
              </a:rPr>
              <a:t>Свинцеві</a:t>
            </a:r>
            <a:r>
              <a:rPr lang="ru-RU" b="0" i="0" dirty="0">
                <a:solidFill>
                  <a:srgbClr val="FF0000"/>
                </a:solidFill>
                <a:latin typeface="UkrainianPragmatica" pitchFamily="34" charset="0"/>
              </a:rPr>
              <a:t> </a:t>
            </a:r>
          </a:p>
          <a:p>
            <a:pPr eaLnBrk="0" hangingPunct="0">
              <a:lnSpc>
                <a:spcPct val="70000"/>
              </a:lnSpc>
            </a:pPr>
            <a:r>
              <a:rPr lang="ru-RU" b="0" i="0" dirty="0" err="1">
                <a:solidFill>
                  <a:srgbClr val="FF0000"/>
                </a:solidFill>
                <a:latin typeface="UkrainianPragmatica" pitchFamily="34" charset="0"/>
              </a:rPr>
              <a:t>смуги</a:t>
            </a:r>
            <a:endParaRPr lang="ru-RU" b="0" i="0" dirty="0">
              <a:solidFill>
                <a:srgbClr val="FF0000"/>
              </a:solidFill>
              <a:latin typeface="UkrainianPragmatic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4357686" y="2000240"/>
            <a:ext cx="285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Решітковий</a:t>
            </a:r>
            <a:r>
              <a:rPr lang="ru-RU" b="0" i="0" dirty="0">
                <a:solidFill>
                  <a:schemeClr val="bg1"/>
                </a:solidFill>
                <a:latin typeface="UkrainianPragmatica" pitchFamily="34" charset="0"/>
              </a:rPr>
              <a:t> </a:t>
            </a:r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коефіцієнт</a:t>
            </a:r>
            <a:r>
              <a:rPr lang="ru-RU" b="0" i="0" dirty="0">
                <a:solidFill>
                  <a:schemeClr val="bg1"/>
                </a:solidFill>
                <a:latin typeface="UkrainianPragmatica" pitchFamily="34" charset="0"/>
              </a:rPr>
              <a:t> =</a:t>
            </a: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000892" y="1857364"/>
            <a:ext cx="3513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0" i="0" dirty="0" err="1">
                <a:solidFill>
                  <a:schemeClr val="bg1"/>
                </a:solidFill>
                <a:latin typeface="UkrainianPragmatica" pitchFamily="34" charset="0"/>
              </a:rPr>
              <a:t>h</a:t>
            </a:r>
            <a:endParaRPr lang="ru-RU" b="0" i="0" dirty="0">
              <a:solidFill>
                <a:schemeClr val="bg1"/>
              </a:solidFill>
              <a:latin typeface="UkrainianPragmatica" pitchFamily="34" charset="0"/>
            </a:endParaRPr>
          </a:p>
          <a:p>
            <a:pPr eaLnBrk="0" hangingPunct="0"/>
            <a:r>
              <a:rPr lang="ru-RU" b="0" i="0" dirty="0">
                <a:solidFill>
                  <a:schemeClr val="bg1"/>
                </a:solidFill>
                <a:latin typeface="UkrainianPragmatica" pitchFamily="34" charset="0"/>
              </a:rPr>
              <a:t>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4'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574582"/>
            <a:ext cx="6724386" cy="499769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28596" y="571480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Відсівна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решітка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алюміній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свинцевими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стрічками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Кінець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решітки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відкритий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демонстрації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устрою </a:t>
            </a:r>
            <a:r>
              <a:rPr lang="ru-RU" sz="2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решітки</a:t>
            </a:r>
            <a:endParaRPr lang="uk-UA" sz="24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4'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585805"/>
            <a:ext cx="8714234" cy="405777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57158" y="5857892"/>
            <a:ext cx="3929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Зображення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решіткою</a:t>
            </a:r>
            <a:endParaRPr lang="uk-U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58" y="500042"/>
            <a:ext cx="8286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Вплив </a:t>
            </a:r>
            <a:r>
              <a:rPr lang="ru-RU" sz="32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відсівної</a:t>
            </a:r>
            <a:r>
              <a:rPr lang="ru-RU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решітки</a:t>
            </a:r>
            <a:r>
              <a:rPr lang="ru-RU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uk-UA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контрастність</a:t>
            </a:r>
            <a:endParaRPr lang="uk-UA" sz="32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00628" y="5857892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Зображення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решітки</a:t>
            </a:r>
            <a:endParaRPr lang="uk-U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4'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4422"/>
            <a:ext cx="4523210" cy="4500594"/>
          </a:xfrm>
          <a:prstGeom prst="rect">
            <a:avLst/>
          </a:prstGeom>
        </p:spPr>
      </p:pic>
      <p:pic>
        <p:nvPicPr>
          <p:cNvPr id="4" name="Picture 3" descr="D4'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1564837"/>
            <a:ext cx="4929190" cy="408739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031" descr="-pulm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962" y="0"/>
            <a:ext cx="4364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7" name="Picture 1032" descr="-pulmo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0768" y="0"/>
            <a:ext cx="4298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143108" y="285728"/>
            <a:ext cx="48126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i="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Штучне контрастування</a:t>
            </a:r>
            <a:endParaRPr lang="uk-UA" sz="3200" i="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5" descr="00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5538"/>
            <a:ext cx="43783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6" descr="00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4088" y="1125538"/>
            <a:ext cx="4379912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img008 коррекц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478"/>
            <a:ext cx="9144000" cy="5181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4'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57166"/>
            <a:ext cx="7937556" cy="55007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92933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Високе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просторове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розрізнення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плюс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висока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контрастність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2910" y="357166"/>
            <a:ext cx="994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Broegel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57290" y="1214422"/>
            <a:ext cx="57150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Нерізкість зображення:</a:t>
            </a:r>
          </a:p>
          <a:p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	1 – геометрична</a:t>
            </a: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	2 – рухова</a:t>
            </a: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	3 - екранна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 err="1" smtClean="0">
                <a:solidFill>
                  <a:srgbClr val="FF9933"/>
                </a:solidFill>
                <a:latin typeface="Times New Roman Cyr" pitchFamily="18" charset="-52"/>
              </a:rPr>
              <a:t>Геометрична</a:t>
            </a:r>
            <a:r>
              <a:rPr lang="ru-RU" sz="3600" b="1" dirty="0" smtClean="0">
                <a:solidFill>
                  <a:srgbClr val="FF9933"/>
                </a:solidFill>
                <a:latin typeface="Times New Roman Cyr" pitchFamily="18" charset="-52"/>
              </a:rPr>
              <a:t> </a:t>
            </a:r>
            <a:r>
              <a:rPr lang="ru-RU" sz="3600" b="1" dirty="0" err="1" smtClean="0">
                <a:solidFill>
                  <a:srgbClr val="FF9933"/>
                </a:solidFill>
                <a:latin typeface="Times New Roman Cyr" pitchFamily="18" charset="-52"/>
              </a:rPr>
              <a:t>нерізкість</a:t>
            </a:r>
            <a:r>
              <a:rPr lang="ru-RU" sz="3600" b="1" dirty="0" smtClean="0">
                <a:solidFill>
                  <a:srgbClr val="FF9933"/>
                </a:solidFill>
                <a:latin typeface="Times New Roman Cyr" pitchFamily="18" charset="-52"/>
              </a:rPr>
              <a:t/>
            </a:r>
            <a:br>
              <a:rPr lang="ru-RU" sz="3600" b="1" dirty="0" smtClean="0">
                <a:solidFill>
                  <a:srgbClr val="FF9933"/>
                </a:solidFill>
                <a:latin typeface="Times New Roman Cyr" pitchFamily="18" charset="-52"/>
              </a:rPr>
            </a:br>
            <a:r>
              <a:rPr lang="ru-RU" sz="3600" b="1" dirty="0" smtClean="0">
                <a:solidFill>
                  <a:srgbClr val="FF9933"/>
                </a:solidFill>
                <a:latin typeface="Times New Roman Cyr" pitchFamily="18" charset="-52"/>
              </a:rPr>
              <a:t>(</a:t>
            </a:r>
            <a:r>
              <a:rPr lang="ru-RU" sz="3600" b="1" dirty="0" err="1" smtClean="0">
                <a:solidFill>
                  <a:srgbClr val="FF9933"/>
                </a:solidFill>
                <a:latin typeface="Times New Roman Cyr" pitchFamily="18" charset="-52"/>
              </a:rPr>
              <a:t>напівтінь</a:t>
            </a:r>
            <a:r>
              <a:rPr lang="ru-RU" sz="3600" b="1" dirty="0" smtClean="0">
                <a:solidFill>
                  <a:srgbClr val="FF9933"/>
                </a:solidFill>
                <a:latin typeface="Times New Roman Cyr" pitchFamily="18" charset="-52"/>
              </a:rPr>
              <a:t>)</a:t>
            </a:r>
            <a:r>
              <a:rPr lang="ru-RU" dirty="0" smtClean="0">
                <a:solidFill>
                  <a:srgbClr val="FF9933"/>
                </a:solidFill>
                <a:latin typeface="Times New Roman Cyr" pitchFamily="18" charset="-52"/>
              </a:rPr>
              <a:t> </a:t>
            </a:r>
          </a:p>
        </p:txBody>
      </p:sp>
      <p:pic>
        <p:nvPicPr>
          <p:cNvPr id="56323" name="Picture 10" descr="скіалогія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8050" y="1828800"/>
            <a:ext cx="7327900" cy="4114800"/>
          </a:xfrm>
          <a:noFill/>
        </p:spPr>
      </p:pic>
      <p:sp>
        <p:nvSpPr>
          <p:cNvPr id="4" name="Rectangle 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 err="1" smtClean="0">
                <a:solidFill>
                  <a:srgbClr val="FF9933"/>
                </a:solidFill>
                <a:latin typeface="Times New Roman Cyr" pitchFamily="18" charset="-52"/>
              </a:rPr>
              <a:t>Геометрична</a:t>
            </a:r>
            <a:r>
              <a:rPr lang="ru-RU" sz="3600" b="1" dirty="0" smtClean="0">
                <a:solidFill>
                  <a:srgbClr val="FF9933"/>
                </a:solidFill>
                <a:latin typeface="Times New Roman Cyr" pitchFamily="18" charset="-52"/>
              </a:rPr>
              <a:t> </a:t>
            </a:r>
            <a:r>
              <a:rPr lang="ru-RU" sz="3600" b="1" dirty="0" err="1" smtClean="0">
                <a:solidFill>
                  <a:srgbClr val="FF9933"/>
                </a:solidFill>
                <a:latin typeface="Times New Roman Cyr" pitchFamily="18" charset="-52"/>
              </a:rPr>
              <a:t>нерізкість</a:t>
            </a:r>
            <a:r>
              <a:rPr lang="ru-RU" sz="3600" b="1" dirty="0" smtClean="0">
                <a:solidFill>
                  <a:srgbClr val="FF9933"/>
                </a:solidFill>
                <a:latin typeface="Times New Roman Cyr" pitchFamily="18" charset="-52"/>
              </a:rPr>
              <a:t/>
            </a:r>
            <a:br>
              <a:rPr lang="ru-RU" sz="3600" b="1" dirty="0" smtClean="0">
                <a:solidFill>
                  <a:srgbClr val="FF9933"/>
                </a:solidFill>
                <a:latin typeface="Times New Roman Cyr" pitchFamily="18" charset="-52"/>
              </a:rPr>
            </a:br>
            <a:r>
              <a:rPr lang="ru-RU" sz="3600" b="1" dirty="0" smtClean="0">
                <a:solidFill>
                  <a:srgbClr val="FF9933"/>
                </a:solidFill>
                <a:latin typeface="Times New Roman Cyr" pitchFamily="18" charset="-52"/>
              </a:rPr>
              <a:t>(</a:t>
            </a:r>
            <a:r>
              <a:rPr lang="ru-RU" sz="3600" b="1" dirty="0" err="1" smtClean="0">
                <a:solidFill>
                  <a:srgbClr val="FF9933"/>
                </a:solidFill>
                <a:latin typeface="Times New Roman Cyr" pitchFamily="18" charset="-52"/>
              </a:rPr>
              <a:t>напівтінь</a:t>
            </a:r>
            <a:r>
              <a:rPr lang="ru-RU" sz="3600" b="1" dirty="0" smtClean="0">
                <a:solidFill>
                  <a:srgbClr val="FF9933"/>
                </a:solidFill>
                <a:latin typeface="Times New Roman Cyr" pitchFamily="18" charset="-52"/>
              </a:rPr>
              <a:t>)</a:t>
            </a:r>
            <a:r>
              <a:rPr lang="ru-RU" dirty="0" smtClean="0">
                <a:solidFill>
                  <a:srgbClr val="FF9933"/>
                </a:solidFill>
                <a:latin typeface="Times New Roman Cyr" pitchFamily="18" charset="-52"/>
              </a:rPr>
              <a:t> </a:t>
            </a:r>
          </a:p>
        </p:txBody>
      </p:sp>
      <p:pic>
        <p:nvPicPr>
          <p:cNvPr id="55299" name="Picture 3" descr="Ro31cl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930400" y="1484313"/>
            <a:ext cx="5283200" cy="4583112"/>
          </a:xfrm>
        </p:spPr>
      </p:pic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6299200" y="2373313"/>
            <a:ext cx="1468479" cy="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60000"/>
              </a:lnSpc>
            </a:pPr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Фокальна</a:t>
            </a:r>
          </a:p>
          <a:p>
            <a:pPr eaLnBrk="0" hangingPunct="0">
              <a:lnSpc>
                <a:spcPct val="60000"/>
              </a:lnSpc>
            </a:pPr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пляма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5994400" y="3692525"/>
            <a:ext cx="10414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0000"/>
                </a:solidFill>
                <a:latin typeface="UkrainianPragmatica" pitchFamily="34" charset="0"/>
              </a:rPr>
              <a:t>Об</a:t>
            </a:r>
            <a:r>
              <a:rPr lang="en-US" sz="2200" b="0" i="0" dirty="0">
                <a:solidFill>
                  <a:srgbClr val="FF0000"/>
                </a:solidFill>
                <a:latin typeface="UkrainianPragmatica" pitchFamily="34" charset="0"/>
              </a:rPr>
              <a:t>’</a:t>
            </a:r>
            <a:r>
              <a:rPr lang="uk-UA" sz="2200" b="0" i="0" dirty="0" err="1">
                <a:solidFill>
                  <a:srgbClr val="FF0000"/>
                </a:solidFill>
                <a:latin typeface="UkrainianPragmatica" pitchFamily="34" charset="0"/>
              </a:rPr>
              <a:t>єкт</a:t>
            </a:r>
            <a:endParaRPr lang="ru-RU" sz="2200" b="0" i="0" dirty="0">
              <a:solidFill>
                <a:srgbClr val="FF0000"/>
              </a:solidFill>
              <a:latin typeface="UkrainianPragmatica" pitchFamily="34" charset="0"/>
            </a:endParaRP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5892800" y="4167188"/>
            <a:ext cx="96532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0000"/>
                </a:solidFill>
                <a:latin typeface="UkrainianPragmatica" pitchFamily="34" charset="0"/>
              </a:rPr>
              <a:t>Екран</a:t>
            </a:r>
            <a:endParaRPr lang="ru-RU" sz="2200" b="0" i="0" dirty="0">
              <a:solidFill>
                <a:srgbClr val="FF0000"/>
              </a:solidFill>
              <a:latin typeface="UkrainianPragmatica" pitchFamily="34" charset="0"/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3251200" y="5645150"/>
            <a:ext cx="72327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0000"/>
                </a:solidFill>
                <a:latin typeface="UkrainianPragmatica" pitchFamily="34" charset="0"/>
              </a:rPr>
              <a:t>Тінь</a:t>
            </a:r>
            <a:endParaRPr lang="ru-RU" sz="2200" b="0" i="0" dirty="0">
              <a:solidFill>
                <a:srgbClr val="FF0000"/>
              </a:solidFill>
              <a:latin typeface="UkrainianPragmatica" pitchFamily="34" charset="0"/>
            </a:endParaRP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2411413" y="4221163"/>
            <a:ext cx="1640193" cy="571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uk-UA" sz="2200" b="0" i="0" dirty="0">
                <a:solidFill>
                  <a:srgbClr val="FF0000"/>
                </a:solidFill>
                <a:latin typeface="UkrainianPragmatica" pitchFamily="34" charset="0"/>
              </a:rPr>
              <a:t>Напівтінь</a:t>
            </a:r>
          </a:p>
          <a:p>
            <a:pPr eaLnBrk="0" hangingPunct="0">
              <a:lnSpc>
                <a:spcPct val="70000"/>
              </a:lnSpc>
            </a:pPr>
            <a:r>
              <a:rPr lang="uk-UA" sz="2200" b="0" i="0" dirty="0">
                <a:solidFill>
                  <a:srgbClr val="FF0000"/>
                </a:solidFill>
                <a:latin typeface="UkrainianPragmatica" pitchFamily="34" charset="0"/>
              </a:rPr>
              <a:t>(нерізкість</a:t>
            </a:r>
            <a:r>
              <a:rPr lang="uk-UA" sz="2200" b="0" i="0" dirty="0">
                <a:latin typeface="UkrainianPragmatica" pitchFamily="34" charset="0"/>
              </a:rPr>
              <a:t>)</a:t>
            </a:r>
            <a:endParaRPr lang="ru-RU" sz="2200" b="0" i="0" dirty="0">
              <a:latin typeface="UkrainianPragmatic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35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64488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rgbClr val="FF9933"/>
                </a:solidFill>
                <a:latin typeface="Times New Roman Cyr" pitchFamily="18" charset="-52"/>
              </a:rPr>
              <a:t>Геометрична</a:t>
            </a:r>
            <a:r>
              <a:rPr lang="ru-RU" sz="4000" b="1" dirty="0" smtClean="0">
                <a:solidFill>
                  <a:srgbClr val="FF9933"/>
                </a:solidFill>
                <a:latin typeface="Times New Roman Cyr" pitchFamily="18" charset="-52"/>
              </a:rPr>
              <a:t> </a:t>
            </a:r>
            <a:r>
              <a:rPr lang="ru-RU" sz="4000" b="1" dirty="0" err="1" smtClean="0">
                <a:solidFill>
                  <a:srgbClr val="FF9933"/>
                </a:solidFill>
                <a:latin typeface="Times New Roman Cyr" pitchFamily="18" charset="-52"/>
              </a:rPr>
              <a:t>нерізкість</a:t>
            </a:r>
            <a:endParaRPr lang="ru-RU" sz="4000" b="1" dirty="0" smtClean="0">
              <a:solidFill>
                <a:srgbClr val="FF9933"/>
              </a:solidFill>
              <a:latin typeface="Times New Roman Cyr" pitchFamily="18" charset="-52"/>
            </a:endParaRPr>
          </a:p>
        </p:txBody>
      </p:sp>
      <p:pic>
        <p:nvPicPr>
          <p:cNvPr id="57347" name="Picture 12" descr="RO1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1828800"/>
            <a:ext cx="5116513" cy="3905250"/>
          </a:xfrm>
          <a:noFill/>
        </p:spPr>
      </p:pic>
      <p:sp>
        <p:nvSpPr>
          <p:cNvPr id="4" name="Rectangle 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b="1" dirty="0" err="1" smtClean="0">
                <a:solidFill>
                  <a:srgbClr val="FF9933"/>
                </a:solidFill>
                <a:latin typeface="Times New Roman Cyr" pitchFamily="18" charset="-52"/>
              </a:rPr>
              <a:t>Рухова</a:t>
            </a:r>
            <a:r>
              <a:rPr lang="ru-RU" sz="3600" b="1" dirty="0" smtClean="0">
                <a:solidFill>
                  <a:srgbClr val="FF9933"/>
                </a:solidFill>
                <a:latin typeface="Times New Roman Cyr" pitchFamily="18" charset="-52"/>
              </a:rPr>
              <a:t> </a:t>
            </a:r>
            <a:r>
              <a:rPr lang="ru-RU" sz="3600" b="1" dirty="0" err="1" smtClean="0">
                <a:solidFill>
                  <a:srgbClr val="FF9933"/>
                </a:solidFill>
                <a:latin typeface="Times New Roman Cyr" pitchFamily="18" charset="-52"/>
              </a:rPr>
              <a:t>нерізкість</a:t>
            </a:r>
            <a:r>
              <a:rPr lang="ru-RU" dirty="0" smtClean="0"/>
              <a:t> </a:t>
            </a:r>
          </a:p>
        </p:txBody>
      </p:sp>
      <p:pic>
        <p:nvPicPr>
          <p:cNvPr id="58371" name="Picture 3" descr="Ro32cl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408113" y="1828800"/>
            <a:ext cx="6400800" cy="4114800"/>
          </a:xfrm>
        </p:spPr>
      </p:pic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322513" y="1676400"/>
            <a:ext cx="16605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Рух об</a:t>
            </a:r>
            <a:r>
              <a:rPr lang="en-US" sz="2200" b="0" i="0" dirty="0">
                <a:solidFill>
                  <a:srgbClr val="FF6600"/>
                </a:solidFill>
                <a:latin typeface="UkrainianPragmatica" pitchFamily="34" charset="0"/>
              </a:rPr>
              <a:t>’</a:t>
            </a:r>
            <a:r>
              <a:rPr lang="uk-UA" sz="2200" b="0" i="0" dirty="0" err="1">
                <a:solidFill>
                  <a:srgbClr val="FF6600"/>
                </a:solidFill>
                <a:latin typeface="UkrainianPragmatica" pitchFamily="34" charset="0"/>
              </a:rPr>
              <a:t>єкту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5626100" y="1676400"/>
            <a:ext cx="159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Рух трубки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6894513" y="2286000"/>
            <a:ext cx="65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Рух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4078288" y="3962400"/>
            <a:ext cx="704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Рух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14356"/>
            <a:ext cx="7772400" cy="73344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 err="1" smtClean="0">
                <a:solidFill>
                  <a:srgbClr val="FF9933"/>
                </a:solidFill>
                <a:latin typeface="Times New Roman Cyr" pitchFamily="18" charset="-52"/>
              </a:rPr>
              <a:t>Екранна</a:t>
            </a:r>
            <a:r>
              <a:rPr lang="ru-RU" sz="3600" b="1" dirty="0" smtClean="0">
                <a:solidFill>
                  <a:srgbClr val="FF9933"/>
                </a:solidFill>
                <a:latin typeface="Times New Roman Cyr" pitchFamily="18" charset="-52"/>
              </a:rPr>
              <a:t> </a:t>
            </a:r>
            <a:r>
              <a:rPr lang="ru-RU" sz="3600" b="1" dirty="0" err="1" smtClean="0">
                <a:solidFill>
                  <a:srgbClr val="FF9933"/>
                </a:solidFill>
                <a:latin typeface="Times New Roman Cyr" pitchFamily="18" charset="-52"/>
              </a:rPr>
              <a:t>нерізкість</a:t>
            </a:r>
            <a:r>
              <a:rPr lang="ru-RU" dirty="0" smtClean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40" y="1883035"/>
            <a:ext cx="8008688" cy="3617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42938" y="357188"/>
            <a:ext cx="7772400" cy="10001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428625" y="1428750"/>
            <a:ext cx="8429625" cy="147002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642938" y="2500313"/>
            <a:ext cx="77724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3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Subtitle 4"/>
          <p:cNvSpPr txBox="1">
            <a:spLocks/>
          </p:cNvSpPr>
          <p:nvPr/>
        </p:nvSpPr>
        <p:spPr>
          <a:xfrm>
            <a:off x="928688" y="3643313"/>
            <a:ext cx="7929562" cy="142875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8" name="Picture 8" descr="D6'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5084763"/>
            <a:ext cx="188118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9" descr="D6'2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797425"/>
            <a:ext cx="18732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10" descr="D7'2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1628775"/>
            <a:ext cx="1982787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11" descr="D7'2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16738" y="1614488"/>
            <a:ext cx="1976437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12" descr="D7'2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8313" y="1628775"/>
            <a:ext cx="2016125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13" descr="D7'23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875" y="1611313"/>
            <a:ext cx="2016125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D:\ЛЕКЦІЇ\Майстерня\Фізика діагн радіол\Ф_зика рентгенод_агн\D04\D4'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4032764" cy="3071834"/>
          </a:xfrm>
          <a:prstGeom prst="rect">
            <a:avLst/>
          </a:prstGeom>
          <a:noFill/>
        </p:spPr>
      </p:pic>
      <p:pic>
        <p:nvPicPr>
          <p:cNvPr id="3075" name="Picture 3" descr="D:\ЛЕКЦІЇ\Майстерня\Фізика діагн радіол\Ф_зика рентгенод_агн\D04\D4'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785926"/>
            <a:ext cx="4618788" cy="3061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5" name="Picture 5" descr="img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000108"/>
            <a:ext cx="4203700" cy="5183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3" descr="XR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838200"/>
            <a:ext cx="5719763" cy="5791200"/>
          </a:xfrm>
          <a:prstGeom prst="rect">
            <a:avLst/>
          </a:prstGeom>
          <a:noFill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28794" y="457200"/>
            <a:ext cx="50006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uk-UA" sz="2800" b="1" i="0" dirty="0">
                <a:solidFill>
                  <a:srgbClr val="F61F02"/>
                </a:solidFill>
              </a:rPr>
              <a:t>ДЯКУЮ ЗА УВАГУ!</a:t>
            </a:r>
            <a:endParaRPr lang="ru-RU" sz="2800" b="1" i="0" dirty="0">
              <a:solidFill>
                <a:srgbClr val="F61F0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4'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8225424" cy="547010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57158" y="6000768"/>
            <a:ext cx="8501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Високе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просторове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розрізнення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низьким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контрастним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розрізненням</a:t>
            </a:r>
            <a:endParaRPr lang="uk-UA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43768" y="428604"/>
            <a:ext cx="1129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Ван </a:t>
            </a:r>
            <a:r>
              <a:rPr lang="ru-RU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Гог</a:t>
            </a:r>
            <a:r>
              <a:rPr lang="ru-RU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4'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9491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00100" y="6027003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Низьке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просторове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розрізнення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низьким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контрастним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розрізненням</a:t>
            </a:r>
            <a:endParaRPr lang="uk-UA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572140"/>
            <a:ext cx="960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Monet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3" descr="16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642918"/>
            <a:ext cx="7705725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57224" y="5286388"/>
            <a:ext cx="7572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uk-UA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Первинна інформація </a:t>
            </a:r>
            <a:r>
              <a:rPr lang="uk-UA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 </a:t>
            </a:r>
            <a:r>
              <a:rPr lang="uk-UA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фізичну щільність </a:t>
            </a:r>
            <a:r>
              <a:rPr lang="uk-UA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тканин</a:t>
            </a:r>
            <a:endParaRPr lang="ru-RU" sz="2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472" y="1071546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Фактори впливу на якість рентгенограми</a:t>
            </a:r>
            <a:endParaRPr lang="uk-U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7224" y="1643050"/>
            <a:ext cx="76438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dirty="0" smtClean="0"/>
              <a:t> </a:t>
            </a:r>
            <a:r>
              <a:rPr lang="uk-UA" sz="2400" dirty="0" smtClean="0">
                <a:solidFill>
                  <a:srgbClr val="FF9933"/>
                </a:solidFill>
              </a:rPr>
              <a:t>Технічний стан апарата </a:t>
            </a:r>
            <a:r>
              <a:rPr lang="uk-UA" sz="2400" dirty="0" smtClean="0"/>
              <a:t>(генератор, анод трубки, 	фільтри, експонометр, відсівна решітка тощо)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 smtClean="0"/>
              <a:t> </a:t>
            </a:r>
            <a:r>
              <a:rPr lang="uk-UA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Вибір анодної напруги 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Вибір експозиції  </a:t>
            </a: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 касети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Якість плівки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Підхожість пари – </a:t>
            </a:r>
            <a:r>
              <a:rPr lang="uk-UA" sz="24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плівка–підсилювальний</a:t>
            </a:r>
            <a:r>
              <a:rPr lang="uk-UA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екран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Якість  ліхтаря  фотолабораторії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Якість проявника і фіксажу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Температура проявника і час проявляння</a:t>
            </a:r>
          </a:p>
          <a:p>
            <a:pPr>
              <a:buClr>
                <a:srgbClr val="FF0000"/>
              </a:buClr>
            </a:pPr>
            <a:r>
              <a:rPr lang="uk-UA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uk-UA" sz="2400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989138"/>
            <a:ext cx="80772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/>
          <p:nvPr/>
        </p:nvSpPr>
        <p:spPr>
          <a:xfrm>
            <a:off x="539750" y="620713"/>
            <a:ext cx="7993063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Варіації радіаційного виходу обстежених рентгенівських апаратів при напрузі на трубці 70 кВ</a:t>
            </a:r>
            <a:endParaRPr lang="ru-RU" sz="2800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484313"/>
            <a:ext cx="6619875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71550" y="176213"/>
            <a:ext cx="71294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Розподіл вхідних поверхневих доз при рентгенографії </a:t>
            </a:r>
            <a:r>
              <a:rPr lang="uk-UA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органів грудної клітки </a:t>
            </a:r>
          </a:p>
          <a:p>
            <a:pPr indent="449263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 (</a:t>
            </a:r>
            <a:r>
              <a:rPr lang="uk-UA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задньо-передня</a:t>
            </a:r>
            <a:r>
              <a:rPr lang="uk-UA" sz="28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 проекція</a:t>
            </a:r>
            <a:r>
              <a:rPr lang="uk-UA" sz="24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  <a:cs typeface="Times New Roman" pitchFamily="18" charset="0"/>
              </a:rPr>
              <a:t>)</a:t>
            </a:r>
            <a:endParaRPr lang="uk-UA" sz="3200" dirty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nstantia" pitchFamily="18" charset="0"/>
              <a:cs typeface="+mn-cs"/>
            </a:endParaRP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 flipH="1">
            <a:off x="6443663" y="2060575"/>
            <a:ext cx="7921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FF0000"/>
                </a:solidFill>
                <a:latin typeface="Constantia" pitchFamily="18" charset="0"/>
              </a:rPr>
              <a:t>0,25</a:t>
            </a:r>
          </a:p>
        </p:txBody>
      </p:sp>
      <p:sp>
        <p:nvSpPr>
          <p:cNvPr id="6" name="Rectangle 5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2549</TotalTime>
  <Words>541</Words>
  <Application>Microsoft Office PowerPoint</Application>
  <PresentationFormat>On-screen Show (4:3)</PresentationFormat>
  <Paragraphs>161</Paragraphs>
  <Slides>39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Flow</vt:lpstr>
      <vt:lpstr>CorelPhotoPaint.Image.8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Геометрична нерізкість (напівтінь) </vt:lpstr>
      <vt:lpstr>Геометрична нерізкість (напівтінь) </vt:lpstr>
      <vt:lpstr>Геометрична нерізкість</vt:lpstr>
      <vt:lpstr>Рухова нерізкість </vt:lpstr>
      <vt:lpstr>Екранна нерізкість </vt:lpstr>
      <vt:lpstr>Slide 36</vt:lpstr>
      <vt:lpstr>Slide 37</vt:lpstr>
      <vt:lpstr>Slide 38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name</dc:creator>
  <cp:lastModifiedBy>user</cp:lastModifiedBy>
  <cp:revision>90</cp:revision>
  <dcterms:created xsi:type="dcterms:W3CDTF">2012-03-27T07:52:15Z</dcterms:created>
  <dcterms:modified xsi:type="dcterms:W3CDTF">2013-09-06T14:35:39Z</dcterms:modified>
</cp:coreProperties>
</file>