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2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75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91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929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15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43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364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253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771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448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14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4A074-206C-4654-BE3B-AAE800C20F5B}" type="datetimeFigureOut">
              <a:rPr lang="ru-RU" smtClean="0"/>
              <a:t>27.05.2014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DDEB6-7020-4400-BD70-E4A27B11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60648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</a:t>
            </a:r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овкілля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 </a:t>
            </a:r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здоров'я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людини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9233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626232"/>
              </p:ext>
            </p:extLst>
          </p:nvPr>
        </p:nvGraphicFramePr>
        <p:xfrm>
          <a:off x="539552" y="2138085"/>
          <a:ext cx="8229600" cy="310896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r>
                        <a:rPr lang="ru-RU" sz="2400" dirty="0" err="1">
                          <a:solidFill>
                            <a:schemeClr val="bg1"/>
                          </a:solidFill>
                          <a:effectLst/>
                        </a:rPr>
                        <a:t>Речовина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Клас небезпеки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ГДК (мг/м</a:t>
                      </a:r>
                      <a:r>
                        <a:rPr lang="ru-RU" sz="2400" baseline="3000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Ртуть, свинець</a:t>
                      </a:r>
                    </a:p>
                    <a:p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Солі нікелю</a:t>
                      </a:r>
                    </a:p>
                    <a:p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Хром</a:t>
                      </a:r>
                    </a:p>
                    <a:p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Фтористі сполуки</a:t>
                      </a:r>
                    </a:p>
                    <a:p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Мідь, марганець</a:t>
                      </a:r>
                    </a:p>
                    <a:p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Сірчистий ангідрид</a:t>
                      </a:r>
                    </a:p>
                    <a:p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Оксиди азоту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0,0003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0,0002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0,0015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0,01-0,001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0,01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0,01</a:t>
                      </a:r>
                    </a:p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0,01-0,20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07704" y="260648"/>
            <a:ext cx="4754828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952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95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Таблиця</a:t>
            </a:r>
            <a:r>
              <a:rPr kumimoji="0" lang="ru-RU" alt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 1.1 </a:t>
            </a:r>
            <a:r>
              <a:rPr kumimoji="0" lang="ru-RU" altLang="ru-RU" sz="28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Значення</a:t>
            </a:r>
            <a:r>
              <a:rPr kumimoji="0" lang="ru-RU" alt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alatino Linotype" pitchFamily="18" charset="0"/>
                <a:cs typeface="Arial" pitchFamily="34" charset="0"/>
              </a:rPr>
              <a:t> ГДК</a:t>
            </a:r>
            <a:endParaRPr kumimoji="0" lang="ru-RU" altLang="ru-RU" sz="16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  <a:p>
            <a:pPr marL="0" marR="0" lvl="0" indent="95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4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/>
            </a:r>
            <a:br>
              <a:rPr kumimoji="0" lang="ru-RU" altLang="ru-RU" sz="44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</a:br>
            <a:endParaRPr kumimoji="0" lang="ru-RU" altLang="ru-RU" sz="44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783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27" y="0"/>
            <a:ext cx="5459823" cy="409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018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Після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Чорнобильської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катастрофи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Україні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велика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увага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приділяється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радіотоксичності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-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властивості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радіоактивних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ізотопів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спричиняти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патологічні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зміни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живому </a:t>
            </a: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організмі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44" name="Picture 4" descr="C:\Users\Максим\Desktop\d59044701e4a8eabbb63870fea2bdb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42" y="1772816"/>
            <a:ext cx="8572500" cy="464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048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32856"/>
            <a:ext cx="3487107" cy="23042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27854"/>
            <a:ext cx="3951887" cy="2757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81128"/>
            <a:ext cx="4466189" cy="139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632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5184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даними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Міжнародного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агентства з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вивчення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раку,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виникнення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приблизно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85%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пухлин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людини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можна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пов'язати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із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впливом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чинників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навколишнього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середовища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Професійною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хворобою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можна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вважати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рак для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шахтарів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сажотрусів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брикетників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робітників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анілінофарбової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промисловості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1266" name="Picture 2" descr="C:\Users\Максим\Desktop\wpid-06_02_fm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35090"/>
            <a:ext cx="309746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Максим\Desktop\big_0NonsmallCellLungCanc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2568">
            <a:off x="428045" y="2866328"/>
            <a:ext cx="5715000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347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7631" y="2492896"/>
            <a:ext cx="7056784" cy="341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err="1">
                <a:ln/>
                <a:solidFill>
                  <a:schemeClr val="accent3"/>
                </a:solidFill>
              </a:rPr>
              <a:t>Здоров'я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людини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залежить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від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багатьох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факторів</a:t>
            </a:r>
            <a:r>
              <a:rPr lang="ru-RU" sz="2400" b="1" dirty="0">
                <a:ln/>
                <a:solidFill>
                  <a:schemeClr val="accent3"/>
                </a:solidFill>
              </a:rPr>
              <a:t>.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Вважається</a:t>
            </a:r>
            <a:r>
              <a:rPr lang="ru-RU" sz="2400" b="1" dirty="0">
                <a:ln/>
                <a:solidFill>
                  <a:schemeClr val="accent3"/>
                </a:solidFill>
              </a:rPr>
              <a:t>,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що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приблизно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на 50%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здоров'я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визначає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спосіб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життя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-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умови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праці</a:t>
            </a:r>
            <a:r>
              <a:rPr lang="ru-RU" sz="2400" b="1" dirty="0">
                <a:ln/>
                <a:solidFill>
                  <a:schemeClr val="accent3"/>
                </a:solidFill>
              </a:rPr>
              <a:t>,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звички</a:t>
            </a:r>
            <a:r>
              <a:rPr lang="ru-RU" sz="2400" b="1" dirty="0">
                <a:ln/>
                <a:solidFill>
                  <a:schemeClr val="accent3"/>
                </a:solidFill>
              </a:rPr>
              <a:t>,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харчування</a:t>
            </a:r>
            <a:r>
              <a:rPr lang="ru-RU" sz="2400" b="1" dirty="0">
                <a:ln/>
                <a:solidFill>
                  <a:schemeClr val="accent3"/>
                </a:solidFill>
              </a:rPr>
              <a:t>,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моральне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і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психологічне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навантаження</a:t>
            </a:r>
            <a:r>
              <a:rPr lang="ru-RU" sz="2400" b="1" dirty="0">
                <a:ln/>
                <a:solidFill>
                  <a:schemeClr val="accent3"/>
                </a:solidFill>
              </a:rPr>
              <a:t>,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матеріально-побутові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умови</a:t>
            </a:r>
            <a:r>
              <a:rPr lang="ru-RU" sz="2400" b="1" dirty="0">
                <a:ln/>
                <a:solidFill>
                  <a:schemeClr val="accent3"/>
                </a:solidFill>
              </a:rPr>
              <a:t>,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взаємовідносини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в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сім'ї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тощо</a:t>
            </a:r>
            <a:r>
              <a:rPr lang="ru-RU" sz="2400" b="1" dirty="0">
                <a:ln/>
                <a:solidFill>
                  <a:schemeClr val="accent3"/>
                </a:solidFill>
              </a:rPr>
              <a:t>. На 20%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здоров'я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залежить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від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генотипу і на 20% -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від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стану природного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середовища</a:t>
            </a:r>
            <a:r>
              <a:rPr lang="ru-RU" sz="2400" b="1" dirty="0">
                <a:ln/>
                <a:solidFill>
                  <a:schemeClr val="accent3"/>
                </a:solidFill>
              </a:rPr>
              <a:t>. 1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лише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па 10%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здоров'я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обумовлене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системою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охорони</a:t>
            </a:r>
            <a:r>
              <a:rPr lang="ru-RU" sz="2400" b="1" dirty="0">
                <a:ln/>
                <a:solidFill>
                  <a:schemeClr val="accent3"/>
                </a:solidFill>
              </a:rPr>
              <a:t> </a:t>
            </a:r>
            <a:r>
              <a:rPr lang="ru-RU" sz="2400" b="1" dirty="0" err="1">
                <a:ln/>
                <a:solidFill>
                  <a:schemeClr val="accent3"/>
                </a:solidFill>
              </a:rPr>
              <a:t>здоров'я</a:t>
            </a:r>
            <a:r>
              <a:rPr lang="ru-RU" sz="2400" b="1" dirty="0">
                <a:ln/>
                <a:solidFill>
                  <a:schemeClr val="accent3"/>
                </a:solidFill>
              </a:rPr>
              <a:t>.</a:t>
            </a:r>
          </a:p>
        </p:txBody>
      </p:sp>
      <p:pic>
        <p:nvPicPr>
          <p:cNvPr id="2050" name="Picture 2" descr="C:\Users\Максим\Desktop\top_f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3491880" cy="174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ксим\Desktop\zdorovuj_obraz_gizni_dlia_detej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76672"/>
            <a:ext cx="252028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аксим\Desktop\p_54444_1_galleryb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3131840" cy="1729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49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1926" y="188640"/>
            <a:ext cx="86409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Людина 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складна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біосоціальна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система, продукт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довготривалої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біологічної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і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соціальної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еволюції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процесі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якої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формувалися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її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біологічні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потреби та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вимоги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середовища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проживання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Різка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зміна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чинників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довкілля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протягом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життя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одного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покоління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ставить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їх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протиріччя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біологічними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можливостями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організму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людини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Серед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різноманітних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факторів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навколишнього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середовища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які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впливають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здоров'я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населення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найбільш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очевидним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є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мікробний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котрий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мас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величезне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значення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виникненні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інфекційних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захворювань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Наявність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специфічного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збуджувача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навколишньому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середовищі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елементами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якого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є не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тільки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повітря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вода,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грунт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харчові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продукти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рослини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і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тварини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являється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обов'язковою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умовою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розповсюдження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захворювання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3074" name="Picture 2" descr="C:\Users\Максим\Desktop\1271328790_smit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300" y="2094560"/>
            <a:ext cx="3887699" cy="25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Максим\Desktop\fo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3131840" cy="267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Максим\Desktop\news_171_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88840"/>
            <a:ext cx="2448272" cy="267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725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1" y="620688"/>
            <a:ext cx="4752528" cy="31485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898" y="2027983"/>
            <a:ext cx="2979217" cy="416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07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35846"/>
            <a:ext cx="85689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Більш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складна й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менше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вивчена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роль стану й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змін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навколишнього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середовища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неінфекційній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захворюваності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населення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Збудники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захворювань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мають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різні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властивості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тривалість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стійкість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таке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інше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Наприклад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радіонукліди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переходять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повітря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воду та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грунт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рослини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і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тварини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охоплюють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мігруючи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усе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навколишнє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середовище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холерний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вібріон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добре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почуваючи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себе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вологому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середовищі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гине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сонці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4098" name="Picture 2" descr="C:\Users\Максим\Desktop\80f63e01ef0ccbee3c7bea23e0522c9f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27" y="1745930"/>
            <a:ext cx="2915974" cy="269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146" y="1052736"/>
            <a:ext cx="4331308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296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67147" y="697223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Вміст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хімічних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елементів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природних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сферах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теж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впливає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здоров'я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людини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Наприклад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в "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м'якій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воді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мало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кальцію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магнію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ванадію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які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виконують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захисні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функції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по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відношенню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до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серцево-судинної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системи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Вживання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питної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води з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вмістом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фтору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менше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ніж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1 мг/л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призводить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до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карієсу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зубів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На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розвиток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ендемії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зобу,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окрім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йоду,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впливає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нестача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воді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і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фунті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брому, кобальту,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міді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цинку,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барію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марганцю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бору та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надлишок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стронцію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5122" name="Picture 2" descr="C:\Users\Максим\Desktop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31" y="3836544"/>
            <a:ext cx="3353797" cy="247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аксим\Desktop\h2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28" y="816735"/>
            <a:ext cx="3405602" cy="301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Максим\Desktop\1343683648_ecowallpaper5080_1366x7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836544"/>
            <a:ext cx="4755562" cy="255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398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3928" y="260648"/>
            <a:ext cx="47525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останнє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десятиріччя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збільшилася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кількість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алергічних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захворювань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гострих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респіраторних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вірусних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інфекцій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захворювань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грип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Головна причина -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забруднення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атмосфери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Вірус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діє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фоні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високої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забрудненості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хімічними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канцерогенами,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що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збільшує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його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дію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Злоякісні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новоутворення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виникають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внаслідок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опромінювання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та з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інших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причин.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Онкогени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потрапляють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до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організму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різними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шляхами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через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повітря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вдихання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канцерогенів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азбестового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пилу, гематину,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біхлорвінілового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ефіру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бензолу,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бензопірену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);</a:t>
            </a:r>
          </a:p>
          <a:p>
            <a:pPr marL="285750" indent="-285750">
              <a:buFontTx/>
              <a:buChar char="-"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через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травний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тракт (з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харчовими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продуктами та водою, в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яких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присутні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хром,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кадмій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мінеральна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олія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смоли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);</a:t>
            </a:r>
          </a:p>
          <a:p>
            <a:pPr marL="285750" indent="-285750">
              <a:buFontTx/>
              <a:buChar char="-"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через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шкіру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(сажа та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інші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речовини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).</a:t>
            </a:r>
          </a:p>
          <a:p>
            <a:pPr marL="285750" indent="-285750">
              <a:buFontTx/>
              <a:buChar char="-"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6" name="Picture 2" descr="C:\Users\Максим\Desktop\imageresiz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3" y="3281231"/>
            <a:ext cx="2985599" cy="2740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Максим\Desktop\_1303906801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8956"/>
            <a:ext cx="2962275" cy="2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082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стан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здоров'я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значно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впливають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штучні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стійкі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органічні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забруднювачі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(СО</a:t>
            </a:r>
            <a:r>
              <a:rPr lang="ru-RU" sz="2000" baseline="-2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які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втручаються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дію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гормональної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ендокринної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системи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навіть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руйнують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її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Наслідками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є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затримання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розумового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розвитку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репродуктивні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проблеми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онкозахворювання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тощо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СО</a:t>
            </a:r>
            <a:r>
              <a:rPr lang="ru-RU" sz="2000" baseline="-2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не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розчиняються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воді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накопичуються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харчовому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ланцюгу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стійкі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у природному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середовищі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Вони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мають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спорідненість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із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жировою тканиною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живих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організмів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Накопичуються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організмах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тварин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і людей,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потрапляючи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перш за все через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продукти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харчування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Найбільш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розповсюджені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СО</a:t>
            </a:r>
            <a:r>
              <a:rPr lang="ru-RU" sz="2000" baseline="-2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-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поліхлорований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біфеніл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(ПХБ), фурам,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діоксан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ДДТ,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токсафен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Світове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виробництво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СО</a:t>
            </a:r>
            <a:r>
              <a:rPr lang="ru-RU" sz="2000" baseline="-2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збільшилося з 150 тис. тонн у 1935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році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до 150 млн. тонн у 1994-му.</a:t>
            </a:r>
          </a:p>
        </p:txBody>
      </p:sp>
      <p:pic>
        <p:nvPicPr>
          <p:cNvPr id="7170" name="Picture 2" descr="C:\Users\Максим\Desktop\Sulfur-trioxide-trimer-3D-bal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792" y="548680"/>
            <a:ext cx="5227208" cy="524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18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16632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табл.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1.0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наведені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дані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про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вплив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забруднювачів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показники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здоров'я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людини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а в табл.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1.1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значення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граничної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концентрації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деяких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забруднювачів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повітря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b="1" dirty="0"/>
              <a:t/>
            </a:r>
            <a:br>
              <a:rPr lang="ru-RU" b="1" dirty="0"/>
            </a:br>
            <a:r>
              <a:rPr lang="ru-RU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Таблиця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1.0 </a:t>
            </a:r>
            <a:r>
              <a:rPr lang="ru-RU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Залежність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показників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здоров'я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від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шкідливих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речовин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731911"/>
              </p:ext>
            </p:extLst>
          </p:nvPr>
        </p:nvGraphicFramePr>
        <p:xfrm>
          <a:off x="467544" y="2276872"/>
          <a:ext cx="7920879" cy="325221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49667"/>
                <a:gridCol w="6071212"/>
              </a:tblGrid>
              <a:tr h="3089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chemeClr val="bg1"/>
                          </a:solidFill>
                          <a:effectLst/>
                        </a:rPr>
                        <a:t>Показник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</a:rPr>
                        <a:t>Шкідливі речовини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3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</a:rPr>
                        <a:t>Хвороби органів дихання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</a:rPr>
                        <a:t>Акролеїн, фенол, формальдегід, хлор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7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</a:rPr>
                        <a:t>Грип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</a:rPr>
                        <a:t>Оксид міді, бутилацетат, толуол, п'ятиокис ванадію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33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</a:rPr>
                        <a:t>Ендокринні захворювання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</a:rPr>
                        <a:t>Фтористі сполуки газоподібні, капролактам, нікель металевий, оцтова кислота, етилацетат, оксид кадмію, водень хлористий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14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/>
                        </a:rPr>
                        <a:t>Загальна смертність</a:t>
                      </a:r>
                      <a:endParaRPr lang="ru-RU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42875" algn="just"/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Етилацетат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, капролактам,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бутилацегат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, толуол,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водень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хлористий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, стирол,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марганець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 і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його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сполуки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, оксид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міді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,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свинець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 і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його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сполуки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, ацетон, ксилол,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оцтова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 кислота,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шестивалентний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 хром, циклогексан,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дихлоретан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,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фтористі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сполуки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газоподібні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,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нікель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металевий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, спирт </a:t>
                      </a:r>
                      <a:r>
                        <a:rPr lang="ru-RU" sz="1600" dirty="0" err="1">
                          <a:solidFill>
                            <a:schemeClr val="bg1"/>
                          </a:solidFill>
                          <a:effectLst/>
                        </a:rPr>
                        <a:t>ізопропіловий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7726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568</Words>
  <Application>Microsoft Office PowerPoint</Application>
  <PresentationFormat>Экран (4:3)</PresentationFormat>
  <Paragraphs>87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Admin</cp:lastModifiedBy>
  <cp:revision>17</cp:revision>
  <dcterms:created xsi:type="dcterms:W3CDTF">2014-04-22T11:03:40Z</dcterms:created>
  <dcterms:modified xsi:type="dcterms:W3CDTF">2014-05-27T07:51:51Z</dcterms:modified>
</cp:coreProperties>
</file>