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00"/>
    <a:srgbClr val="246E10"/>
    <a:srgbClr val="002A13"/>
    <a:srgbClr val="2A09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B5A51-D4DD-40EA-A0D5-2E693AC9D2A2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BD53C-20DC-41A3-A648-EE8501793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95011-7A4D-4EAE-8DA7-9197F36DAD35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A69F7-A70F-4FE2-8D47-7BE632F03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A9B60-EC66-466D-B0BA-8C39871E8A7D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AA1D8-B217-4BF2-9A16-4B333D5BA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3321B-AFA8-48FE-9BE0-29EFE899A687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323AE-3E5A-423F-8D0C-FE74E00FE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A3571-477D-406E-9767-A02E8159D77D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0766-86B3-4E8F-BBED-D345DF4A4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02AE2-18C9-44ED-82D2-8FC92CE3FF32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2FFDB-5783-44D4-BC8E-73BCBEEDB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F5FF-28E8-4293-B117-B4D76F3E0814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5C593-643B-4B96-805E-33CD3785A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EB65A-B515-41C8-868D-F4AA314BCC8B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3FF72-8418-43BF-BE05-21E81D341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5EEF3-3A15-4A31-8E41-E3B68B232808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9E7FB-EF84-4740-9434-7191A6001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667D0-5073-4A9F-ABDC-37AD6C63B565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D341C-4D87-4789-8742-F3C19968D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32A3E-02CB-426C-9224-7A28D4796634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5FA64-ED43-4971-8D3B-AC206207F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CFC6DD-49AA-4A0F-B374-0817FE51FB6C}" type="datetimeFigureOut">
              <a:rPr lang="ru-RU"/>
              <a:pPr>
                <a:defRPr/>
              </a:pPr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2F347E-D29D-4B66-BB11-0A3AA1E46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573338" y="985838"/>
            <a:ext cx="3960812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uk-UA" sz="6000">
                <a:solidFill>
                  <a:srgbClr val="000000"/>
                </a:solidFill>
              </a:rPr>
              <a:t>Науковий </a:t>
            </a:r>
          </a:p>
          <a:p>
            <a:pPr algn="ctr" eaLnBrk="1" hangingPunct="1"/>
            <a:r>
              <a:rPr lang="uk-UA" sz="6000">
                <a:solidFill>
                  <a:srgbClr val="000000"/>
                </a:solidFill>
              </a:rPr>
              <a:t>семінар</a:t>
            </a:r>
            <a:endParaRPr lang="ru-RU" sz="4000">
              <a:solidFill>
                <a:srgbClr val="000000"/>
              </a:solidFill>
            </a:endParaRPr>
          </a:p>
        </p:txBody>
      </p:sp>
      <p:pic>
        <p:nvPicPr>
          <p:cNvPr id="2051" name="Picture 5" descr="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88" y="11113"/>
            <a:ext cx="2227262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71438"/>
            <a:ext cx="2482850" cy="249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7" descr="ANd9GcRv7AMOqLl5WhhCy5i8k0F3mDmr-5f2uTQ5pDcWjeSsyNZbPhcUN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046413"/>
            <a:ext cx="7056438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Box 1"/>
          <p:cNvSpPr txBox="1">
            <a:spLocks noChangeArrowheads="1"/>
          </p:cNvSpPr>
          <p:nvPr/>
        </p:nvSpPr>
        <p:spPr bwMode="auto">
          <a:xfrm>
            <a:off x="3678238" y="6346825"/>
            <a:ext cx="18694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dirty="0" smtClean="0">
                <a:solidFill>
                  <a:srgbClr val="000000"/>
                </a:solidFill>
                <a:latin typeface="Trebuchet MS" pitchFamily="34" charset="0"/>
              </a:rPr>
              <a:t> 1 </a:t>
            </a:r>
            <a:r>
              <a:rPr lang="ru-RU" dirty="0" err="1" smtClean="0">
                <a:solidFill>
                  <a:srgbClr val="000000"/>
                </a:solidFill>
                <a:latin typeface="Trebuchet MS" pitchFamily="34" charset="0"/>
              </a:rPr>
              <a:t>грудня</a:t>
            </a:r>
            <a:r>
              <a:rPr lang="ru-RU" dirty="0" smtClean="0">
                <a:solidFill>
                  <a:srgbClr val="000000"/>
                </a:solidFill>
                <a:latin typeface="Trebuchet MS" pitchFamily="34" charset="0"/>
              </a:rPr>
              <a:t>  2015 </a:t>
            </a:r>
            <a:r>
              <a:rPr lang="ru-RU" dirty="0">
                <a:solidFill>
                  <a:srgbClr val="000000"/>
                </a:solidFill>
                <a:latin typeface="Trebuchet MS" pitchFamily="34" charset="0"/>
              </a:rPr>
              <a:t>р.</a:t>
            </a:r>
          </a:p>
        </p:txBody>
      </p:sp>
    </p:spTree>
    <p:extLst>
      <p:ext uri="{BB962C8B-B14F-4D97-AF65-F5344CB8AC3E}">
        <p14:creationId xmlns:p14="http://schemas.microsoft.com/office/powerpoint/2010/main" val="22469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1403648" y="620688"/>
            <a:ext cx="7200800" cy="5256584"/>
          </a:xfrm>
          <a:prstGeom prst="rect">
            <a:avLst/>
          </a:prstGeom>
          <a:noFill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827584" y="308661"/>
            <a:ext cx="7344815" cy="6216683"/>
          </a:xfrm>
          <a:prstGeom prst="rect">
            <a:avLst/>
          </a:prstGeom>
          <a:noFill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468313" y="333375"/>
            <a:ext cx="82804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32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Критерії адаптованості:</a:t>
            </a:r>
            <a:endParaRPr lang="ru-RU" sz="32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- чітке уявлення про сформованість професійних якостей;</a:t>
            </a:r>
          </a:p>
          <a:p>
            <a:pPr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- уміння працювати з навчальними та контролюючими комп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ютерними програмами;</a:t>
            </a:r>
          </a:p>
          <a:p>
            <a:pPr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- вміння відбирати та аналізувати літературні джерела з навчальних дисциплін;</a:t>
            </a:r>
          </a:p>
          <a:p>
            <a:pPr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- уміння користуватися бібліотечною картотекою;</a:t>
            </a:r>
          </a:p>
          <a:p>
            <a:pPr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- уміння конспектувати лекційні заняття;</a:t>
            </a:r>
          </a:p>
          <a:p>
            <a:pPr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- уміння складати анотації до вивчаємих тем;</a:t>
            </a:r>
          </a:p>
          <a:p>
            <a:pPr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- комунікативні якості студента (стосунки в групі, на курсі та з викладачами).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8313" y="820738"/>
          <a:ext cx="8280400" cy="5837238"/>
        </p:xfrm>
        <a:graphic>
          <a:graphicData uri="http://schemas.openxmlformats.org/drawingml/2006/table">
            <a:tbl>
              <a:tblPr/>
              <a:tblGrid>
                <a:gridCol w="3149600"/>
                <a:gridCol w="5130800"/>
              </a:tblGrid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Рівень сформованості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адаптації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рівня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Високий рівень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Чітке уявлення про сформованість професійних якостей майбутнього лікаря; професійну компетентність, володіння спеціальними знаннями й уміннями; високий ступінь розвиненості мислення; самостійний пошук рішення проблем; самоаналіз і самовдосконалення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8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Середній рівень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арактеризується недостатнім проявом сформованості професійн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их якостей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майбутніх 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лікарів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Використовуються стереотипи у виконанні проблемних та конфліктних ситуацій; прояв певних якостей особистості потребує вдосконалення знань та розвитку 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самовдосконалення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нечіткі уявлення про методи та засоби 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навчання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не чітко виражене прагнення до самовдосконалення та самоаналіз своєї діяльності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Низький рівень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Характеризується репродуктивним використанням знань, умінь, професійних якостей майбутнього лікаря; нерозвиненістю  мислення, низькою пізнавальною активністю. Відсутні впевненість, комунікативні здібності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97" marR="548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97" name="Rectangle 1"/>
          <p:cNvSpPr>
            <a:spLocks noChangeArrowheads="1"/>
          </p:cNvSpPr>
          <p:nvPr/>
        </p:nvSpPr>
        <p:spPr bwMode="auto">
          <a:xfrm>
            <a:off x="1042988" y="296863"/>
            <a:ext cx="741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uk-UA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Рівні сформованості адаптації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684213" y="404813"/>
            <a:ext cx="8135937" cy="648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542925">
              <a:lnSpc>
                <a:spcPct val="150000"/>
              </a:lnSpc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Висновки до розділу 2</a:t>
            </a:r>
          </a:p>
          <a:p>
            <a:pPr algn="just" defTabSz="542925"/>
            <a:r>
              <a:rPr lang="uk-UA" sz="2400">
                <a:latin typeface="Times New Roman" pitchFamily="18" charset="0"/>
                <a:cs typeface="Times New Roman" pitchFamily="18" charset="0"/>
              </a:rPr>
              <a:t>Правильно організована виховна робота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 головний    помічник для адаптац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ії студентів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-першокурсників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defTabSz="542925"/>
            <a:r>
              <a:rPr lang="uk-UA" sz="2400">
                <a:latin typeface="Times New Roman" pitchFamily="18" charset="0"/>
                <a:cs typeface="Times New Roman" pitchFamily="18" charset="0"/>
              </a:rPr>
              <a:t>	Враховуючи загальні результати  констатувального експерименту можна зробити висновки про основні причини низького рівня сформованості адаптації студентів-першокурсників: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defTabSz="542925"/>
            <a:r>
              <a:rPr lang="uk-UA" sz="2400">
                <a:latin typeface="Times New Roman" pitchFamily="18" charset="0"/>
                <a:cs typeface="Times New Roman" pitchFamily="18" charset="0"/>
              </a:rPr>
              <a:t>- невідповідність умов школи до вимог ВНЗ;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defTabSz="542925"/>
            <a:r>
              <a:rPr lang="uk-UA" sz="2400">
                <a:latin typeface="Times New Roman" pitchFamily="18" charset="0"/>
                <a:cs typeface="Times New Roman" pitchFamily="18" charset="0"/>
              </a:rPr>
              <a:t>- відсутність конкретної методики комплексного формування всіх обраних нами критеріїв у студентів-першокурсників;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defTabSz="542925"/>
            <a:r>
              <a:rPr lang="uk-UA" sz="2400">
                <a:latin typeface="Times New Roman" pitchFamily="18" charset="0"/>
                <a:cs typeface="Times New Roman" pitchFamily="18" charset="0"/>
              </a:rPr>
              <a:t>- відсутність навчально-методичного комплексу для поетапного формування адаптації.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defTabSz="542925"/>
            <a:r>
              <a:rPr lang="uk-UA" sz="2400">
                <a:latin typeface="Times New Roman" pitchFamily="18" charset="0"/>
                <a:cs typeface="Times New Roman" pitchFamily="18" charset="0"/>
              </a:rPr>
              <a:t>        Зазначені причини зумовлюють необхідність створення методичної технології навчально-виховної діяльності щодо поліпшення адаптації.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defTabSz="542925"/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67545" y="63850"/>
            <a:ext cx="7920880" cy="6389486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1187450" y="765175"/>
            <a:ext cx="69850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ctr">
              <a:lnSpc>
                <a:spcPct val="150000"/>
              </a:lnSpc>
            </a:pPr>
            <a:r>
              <a:rPr lang="uk-UA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Ділова гра «День  першокурсника»</a:t>
            </a:r>
            <a:endParaRPr lang="ru-RU" sz="2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uk-UA" sz="2000" b="1" i="1">
                <a:solidFill>
                  <a:srgbClr val="246E10"/>
                </a:solidFill>
                <a:latin typeface="Times New Roman" pitchFamily="18" charset="0"/>
                <a:cs typeface="Times New Roman" pitchFamily="18" charset="0"/>
              </a:rPr>
              <a:t>Мета гри: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 сприяння першокурсникам в адаптації до вузівської середи  в найкороткіші строки.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uk-UA" sz="2000" b="1" i="1">
                <a:solidFill>
                  <a:srgbClr val="246E10"/>
                </a:solidFill>
                <a:latin typeface="Times New Roman" pitchFamily="18" charset="0"/>
                <a:cs typeface="Times New Roman" pitchFamily="18" charset="0"/>
              </a:rPr>
              <a:t>Учасники гри: 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студенти-першокурсники, студенти-старшокурсники, декани факультетів, завідувачі кафедрами.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uk-UA" sz="2000" b="1" i="1">
                <a:solidFill>
                  <a:srgbClr val="246E10"/>
                </a:solidFill>
                <a:latin typeface="Times New Roman" pitchFamily="18" charset="0"/>
                <a:cs typeface="Times New Roman" pitchFamily="18" charset="0"/>
              </a:rPr>
              <a:t>Задачі гри: 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за невеликий проміжок часу найкраще підготувати студентів до навчальних занять в умовах розголуженної системи корпусів ХНМУ.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План гри: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Знайомство з групами.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Знайомство з ВНЗ та системою навчання у ньому.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Інтерактивна частина гри.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395288" y="333375"/>
            <a:ext cx="8497887" cy="595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Рекомендації щодо часткового впровадження методики адаптації студентів-першокурсників до вимог навчального процесу ХНМУ</a:t>
            </a:r>
            <a:endParaRPr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У зв’язку з тим, що в ХНМУ відсутній інститут кураторства, і вся навчально-виховна робота покладена на кафедральні колективи, рекомендуємо активно залучати студентів-старшокурсників до організації процесу адаптації студентів-першокурсників до вимог навчального процесу.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Внести запропоновану нами ділову гру «День  першокурсника» в план навчально-виховної роботи ХНМУ.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Внести пропозиції до координаційної ради студентського самоврядування ХНМУ, про внесення до плану шефської роботи розроблену нами ділову гру «День  першокурсника».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Завідувачам кафедр, що навчають студентів-першокурсників призначити відповідальних за проведення розробленої нами ділової гри «День  першокурсника».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284" name="Rectangle 4"/>
          <p:cNvSpPr>
            <a:spLocks noChangeArrowheads="1"/>
          </p:cNvSpPr>
          <p:nvPr/>
        </p:nvSpPr>
        <p:spPr bwMode="auto">
          <a:xfrm>
            <a:off x="684213" y="22225"/>
            <a:ext cx="77041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Порівняльна таблиця сформованості адаптації </a:t>
            </a:r>
          </a:p>
          <a:p>
            <a:pPr algn="ctr"/>
            <a:r>
              <a:rPr lang="uk-UA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констатувальному та контрольному етапах</a:t>
            </a:r>
            <a:endParaRPr lang="uk-UA" sz="24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8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287" name="Rectangle 95"/>
          <p:cNvSpPr>
            <a:spLocks noChangeArrowheads="1"/>
          </p:cNvSpPr>
          <p:nvPr/>
        </p:nvSpPr>
        <p:spPr bwMode="auto">
          <a:xfrm>
            <a:off x="0" y="2205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86" name="Object 94"/>
          <p:cNvGraphicFramePr>
            <a:graphicFrameLocks noChangeAspect="1"/>
          </p:cNvGraphicFramePr>
          <p:nvPr/>
        </p:nvGraphicFramePr>
        <p:xfrm>
          <a:off x="1116013" y="3357563"/>
          <a:ext cx="7416800" cy="324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8" name="Диаграмма" r:id="rId3" imgW="5038716" imgH="2504984" progId="MSGraph.Chart.8">
                  <p:embed/>
                </p:oleObj>
              </mc:Choice>
              <mc:Fallback>
                <p:oleObj name="Диаграмма" r:id="rId3" imgW="5038716" imgH="2504984" progId="MSGraph.Chart.8">
                  <p:embed/>
                  <p:pic>
                    <p:nvPicPr>
                      <p:cNvPr id="0" name="Picture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3357563"/>
                        <a:ext cx="7416800" cy="3240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32" name="Line 240"/>
          <p:cNvSpPr>
            <a:spLocks noChangeShapeType="1"/>
          </p:cNvSpPr>
          <p:nvPr/>
        </p:nvSpPr>
        <p:spPr bwMode="auto">
          <a:xfrm>
            <a:off x="3614738" y="24098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8704" name="Group 512"/>
          <p:cNvGraphicFramePr>
            <a:graphicFrameLocks noGrp="1"/>
          </p:cNvGraphicFramePr>
          <p:nvPr/>
        </p:nvGraphicFramePr>
        <p:xfrm>
          <a:off x="827088" y="836613"/>
          <a:ext cx="7705725" cy="2667000"/>
        </p:xfrm>
        <a:graphic>
          <a:graphicData uri="http://schemas.openxmlformats.org/drawingml/2006/table">
            <a:tbl>
              <a:tblPr/>
              <a:tblGrid>
                <a:gridCol w="1125537"/>
                <a:gridCol w="704850"/>
                <a:gridCol w="842963"/>
                <a:gridCol w="844550"/>
                <a:gridCol w="703262"/>
                <a:gridCol w="561975"/>
                <a:gridCol w="703263"/>
                <a:gridCol w="703262"/>
                <a:gridCol w="708025"/>
                <a:gridCol w="808038"/>
              </a:tblGrid>
              <a:tr h="45720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Рівні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Бали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Контрольна група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Експериментальна група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осіб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Відсоток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осіб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Відсоток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етап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етап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етап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етап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етап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етап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етап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етап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Високий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Середній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Низький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Разом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611188" y="307975"/>
            <a:ext cx="7921625" cy="66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ctr">
              <a:lnSpc>
                <a:spcPct val="150000"/>
              </a:lnSpc>
            </a:pPr>
            <a:r>
              <a:rPr lang="uk-UA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Висновки до розділу 3</a:t>
            </a:r>
          </a:p>
          <a:p>
            <a:pPr indent="449263" algn="just">
              <a:lnSpc>
                <a:spcPct val="140000"/>
              </a:lnSpc>
            </a:pPr>
            <a:r>
              <a:rPr lang="uk-UA" sz="2000">
                <a:latin typeface="Times New Roman" pitchFamily="18" charset="0"/>
                <a:cs typeface="Times New Roman" pitchFamily="18" charset="0"/>
              </a:rPr>
              <a:t>Як бачимо проведена робота дала досить позитивні результати, щодо адаптації. Це перший крок до шляху формування високого рівня підготовки майбутніх лікарів, їх професійним та особистісним якостям, цінностям, емоційно-вольовим якостям, їх здібностям та компетенції. Але така робота має проводитись в більш тривалий проміжок часу, щоб визначити рівні сформованості адаптації студенства.</a:t>
            </a:r>
          </a:p>
          <a:p>
            <a:pPr indent="449263" algn="just">
              <a:lnSpc>
                <a:spcPct val="140000"/>
              </a:lnSpc>
            </a:pPr>
            <a:r>
              <a:rPr lang="uk-UA" sz="2000">
                <a:latin typeface="Times New Roman" pitchFamily="18" charset="0"/>
                <a:cs typeface="Times New Roman" pitchFamily="18" charset="0"/>
              </a:rPr>
              <a:t>Нами була розроблена і теоретично обґрунтована методика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адаптації студентів-першокурсників д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о вимог навчального процесу Харьковського національного медичного університету та рекомендації стосовно її впровадження. Визначені цілі, завдання, принципи форми, методи і засоби, розроблено значну частину змісту, спрогнозовано результати її використання розробленої методики.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900113" y="188913"/>
            <a:ext cx="7772400" cy="1470025"/>
          </a:xfrm>
        </p:spPr>
        <p:txBody>
          <a:bodyPr/>
          <a:lstStyle/>
          <a:p>
            <a:pPr eaLnBrk="1" hangingPunct="1"/>
            <a:r>
              <a:rPr lang="uk-UA" sz="2400" b="1" dirty="0">
                <a:solidFill>
                  <a:srgbClr val="000099"/>
                </a:solidFill>
                <a:latin typeface="Times New Roman" pitchFamily="18" charset="0"/>
              </a:rPr>
              <a:t>Міністерство охорони </a:t>
            </a:r>
            <a:r>
              <a:rPr lang="uk-UA" sz="2400" b="1" dirty="0" err="1">
                <a:solidFill>
                  <a:srgbClr val="000099"/>
                </a:solidFill>
                <a:latin typeface="Times New Roman" pitchFamily="18" charset="0"/>
              </a:rPr>
              <a:t>здоров</a:t>
            </a:r>
            <a:r>
              <a:rPr lang="uk-UA" sz="2400" b="1" dirty="0" err="1">
                <a:solidFill>
                  <a:srgbClr val="000099"/>
                </a:solidFill>
                <a:latin typeface="Times New Roman" pitchFamily="18" charset="0"/>
                <a:sym typeface="Symbol" pitchFamily="18" charset="2"/>
              </a:rPr>
              <a:t></a:t>
            </a:r>
            <a:r>
              <a:rPr lang="uk-UA" sz="2400" b="1" dirty="0" err="1">
                <a:solidFill>
                  <a:srgbClr val="000099"/>
                </a:solidFill>
                <a:latin typeface="Times New Roman" pitchFamily="18" charset="0"/>
              </a:rPr>
              <a:t>я</a:t>
            </a:r>
            <a:r>
              <a:rPr lang="uk-UA" sz="2400" b="1" dirty="0">
                <a:solidFill>
                  <a:srgbClr val="000099"/>
                </a:solidFill>
                <a:latin typeface="Times New Roman" pitchFamily="18" charset="0"/>
              </a:rPr>
              <a:t> України</a:t>
            </a:r>
            <a:br>
              <a:rPr lang="uk-UA" sz="2400" b="1" dirty="0">
                <a:solidFill>
                  <a:srgbClr val="000099"/>
                </a:solidFill>
                <a:latin typeface="Times New Roman" pitchFamily="18" charset="0"/>
              </a:rPr>
            </a:br>
            <a:r>
              <a:rPr lang="uk-UA" sz="2400" b="1" dirty="0">
                <a:solidFill>
                  <a:srgbClr val="000099"/>
                </a:solidFill>
                <a:latin typeface="Times New Roman" pitchFamily="18" charset="0"/>
              </a:rPr>
              <a:t>Харківський національний медичний </a:t>
            </a:r>
            <a:r>
              <a:rPr lang="uk-UA" sz="2400" b="1" dirty="0" smtClean="0">
                <a:solidFill>
                  <a:srgbClr val="000099"/>
                </a:solidFill>
                <a:latin typeface="Times New Roman" pitchFamily="18" charset="0"/>
              </a:rPr>
              <a:t>університет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1557338"/>
            <a:ext cx="8496300" cy="4895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uk-UA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uk-UA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uk-UA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Адаптація студентів-першокурсників до вимог навчального процесу в Харківському медичному університеті</a:t>
            </a:r>
          </a:p>
          <a:p>
            <a:pPr eaLnBrk="1" hangingPunct="1">
              <a:lnSpc>
                <a:spcPct val="80000"/>
              </a:lnSpc>
            </a:pPr>
            <a:endParaRPr lang="uk-UA" sz="31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uk-UA" sz="17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uk-UA" sz="17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uk-UA" sz="1700" dirty="0" smtClean="0">
              <a:solidFill>
                <a:schemeClr val="tx1"/>
              </a:solidFill>
            </a:endParaRPr>
          </a:p>
          <a:p>
            <a:pPr algn="r" eaLnBrk="1" hangingPunct="1">
              <a:lnSpc>
                <a:spcPct val="80000"/>
              </a:lnSpc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Доповідач: ас. 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Копотєва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Н.В.</a:t>
            </a: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01.12.15</a:t>
            </a: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2873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549275"/>
            <a:ext cx="8280400" cy="5975350"/>
          </a:xfrm>
        </p:spPr>
        <p:txBody>
          <a:bodyPr rtlCol="0">
            <a:normAutofit fontScale="925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Якість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задач,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поставлених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перед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вищою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школою,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уміння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правильно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організувати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роботу з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першокурсниками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роблема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вищій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школі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однією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важливих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загально-теоретичних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практичних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проблем,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досліджуються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аспектах..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Нами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сформульовані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обґрунтовані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критерії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їхні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адаптованості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студентів-першокурсників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ХНМУ.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Виявлені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недоліки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студентів-першокурсників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ХНМУ побудили нас до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методики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залученням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студенів-старшокурсників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Здійснені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ході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розробки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пройшли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апробацію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експериментальне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ХНМУ.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Встановлено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підвищенню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сприяє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ділової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гри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«День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першокурсника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пошуку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розроблена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нами методика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застосована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викладачами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науково-педагогічними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працівниками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студентами-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старшокурсниками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вищих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методичній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науково-пошуковій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Проведене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вичерпує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аспектів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студентів-першокурсників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До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перспективних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напрямків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подальших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наукових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пошуків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відносимо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шляхів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умов 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успішної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швидкої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студентів-першокурсників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ВНЗ.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115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sz="115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435975" cy="6264275"/>
          </a:xfrm>
        </p:spPr>
        <p:txBody>
          <a:bodyPr rtlCol="0">
            <a:normAutofit fontScale="55000" lnSpcReduction="20000"/>
          </a:bodyPr>
          <a:lstStyle/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  </a:t>
            </a:r>
            <a:r>
              <a:rPr lang="ru-RU" sz="51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5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проаналізувати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систематизувати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теоретичні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практичні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студентів-першокурсників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вищому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медичному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закладі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розробити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теоретично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обґрунтувати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експериментально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перевірити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ефективність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часткового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впровадження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розробленої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методики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Об'єкт</a:t>
            </a:r>
            <a:r>
              <a:rPr lang="ru-RU" sz="5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5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адаптаційний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першого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курсу у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вищому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медичному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закладі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51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5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адаптація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студентів-першокурсників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Харківському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національному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медичному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університеті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179388" y="404813"/>
            <a:ext cx="8713787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Завдання дослідження: 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1. На основі вивчення наукових джерел проаналізувати стан дослідженності проблеми у педагогічній теорії.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2. Проаналізувати стан адаптації студентів-першокурсників до вимог навчального процесу в Харківському національному медичному університеті.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3. Розробтити та обґрунтувати критерії адаптації студентів першого курсу до вимог навчального процесу у вищому  медичному навчальному закладі І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рівня акредитації.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4. Розробтити та обґрунтувати методику удосконалення адаптації студентів-першокурсників до вимог навчального процесу у вищому  медичному навчальному закладі І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рівня акредитації.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5. Перевірити ефективність методики удосконалення адаптації студентів-першокурсників до вимог навчального процесу в Харківському національному медичному університеті.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323850" y="682625"/>
            <a:ext cx="84963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  <a:tabLst>
                <a:tab pos="457200" algn="l"/>
              </a:tabLst>
            </a:pPr>
            <a:r>
              <a:rPr lang="uk-UA" sz="32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Гіпотеза</a:t>
            </a:r>
            <a:r>
              <a:rPr lang="uk-UA" sz="3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 у ході проведення дослідження ми прагнемо підтвердити,  що впровадження розробленої нами методики адаптації в педагогічну діяльність Харківського медичного університету сприятиме підвищенню ефектиності адаптації студентів 1- го курсу за умов: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  <a:tabLst>
                <a:tab pos="457200" algn="l"/>
              </a:tabLst>
            </a:pPr>
            <a:r>
              <a:rPr lang="uk-UA" sz="2400">
                <a:latin typeface="Times New Roman" pitchFamily="18" charset="0"/>
                <a:cs typeface="Times New Roman" pitchFamily="18" charset="0"/>
              </a:rPr>
              <a:t>- забезпечення системності та цілісності процесів навчання, виховання та адаптації студентів першого курсу до вимог ВНЗ;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  <a:tabLst>
                <a:tab pos="457200" algn="l"/>
              </a:tabLst>
            </a:pPr>
            <a:r>
              <a:rPr lang="uk-UA" sz="2400">
                <a:latin typeface="Times New Roman" pitchFamily="18" charset="0"/>
                <a:cs typeface="Times New Roman" pitchFamily="18" charset="0"/>
              </a:rPr>
              <a:t>- впровадження інноваційних методів адаптації, передбачених розробленою нами методикою.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395288" y="404813"/>
            <a:ext cx="8280400" cy="566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ctr">
              <a:lnSpc>
                <a:spcPct val="150000"/>
              </a:lnSpc>
              <a:tabLst>
                <a:tab pos="457200" algn="l"/>
              </a:tabLst>
            </a:pP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uk-UA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дослідження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tabLst>
                <a:tab pos="457200" algn="l"/>
              </a:tabLst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>
                <a:latin typeface="Times New Roman" pitchFamily="18" charset="0"/>
              </a:rPr>
              <a:t>–</a:t>
            </a:r>
            <a:r>
              <a:rPr lang="uk-UA" sz="2400" i="1">
                <a:latin typeface="Times New Roman" pitchFamily="18" charset="0"/>
              </a:rPr>
              <a:t> </a:t>
            </a:r>
            <a:r>
              <a:rPr lang="uk-UA" sz="2400" i="1">
                <a:solidFill>
                  <a:srgbClr val="2A096D"/>
                </a:solidFill>
                <a:latin typeface="Times New Roman" pitchFamily="18" charset="0"/>
              </a:rPr>
              <a:t>теоретичні</a:t>
            </a:r>
            <a:r>
              <a:rPr lang="uk-UA" sz="2400">
                <a:solidFill>
                  <a:srgbClr val="2A096D"/>
                </a:solidFill>
                <a:latin typeface="Times New Roman" pitchFamily="18" charset="0"/>
              </a:rPr>
              <a:t>:</a:t>
            </a:r>
            <a:r>
              <a:rPr lang="uk-UA" sz="2400">
                <a:latin typeface="Times New Roman" pitchFamily="18" charset="0"/>
              </a:rPr>
              <a:t> аналіз, синтез, порівняння, узагальнення, систематизація теоретичних і дослідних даних, застосованих для виявлення стану розробки досліджуваної проблеми,  вивчення основних понять дослідження, інтерпретація отриманих даних, структурно-функціональне моделювання;</a:t>
            </a:r>
            <a:endParaRPr lang="uk-UA" sz="2400" i="1">
              <a:latin typeface="Times New Roman" pitchFamily="18" charset="0"/>
            </a:endParaRPr>
          </a:p>
          <a:p>
            <a:pPr indent="449263" algn="just">
              <a:tabLst>
                <a:tab pos="457200" algn="l"/>
              </a:tabLst>
            </a:pPr>
            <a:r>
              <a:rPr lang="uk-UA" sz="2400" i="1">
                <a:latin typeface="Times New Roman" pitchFamily="18" charset="0"/>
              </a:rPr>
              <a:t>– </a:t>
            </a:r>
            <a:r>
              <a:rPr lang="uk-UA" sz="2400" i="1">
                <a:solidFill>
                  <a:srgbClr val="2A096D"/>
                </a:solidFill>
                <a:latin typeface="Times New Roman" pitchFamily="18" charset="0"/>
              </a:rPr>
              <a:t>емпіричні</a:t>
            </a:r>
            <a:r>
              <a:rPr lang="uk-UA" sz="2400">
                <a:solidFill>
                  <a:srgbClr val="2A096D"/>
                </a:solidFill>
                <a:latin typeface="Times New Roman" pitchFamily="18" charset="0"/>
              </a:rPr>
              <a:t>:</a:t>
            </a:r>
            <a:r>
              <a:rPr lang="uk-UA" sz="2400">
                <a:latin typeface="Times New Roman" pitchFamily="18" charset="0"/>
              </a:rPr>
              <a:t> методи збору інформації: бесіди, анкетування, спостереження, вивчення документів, педагогічний експеримент для перевірки ефективності впровадження розробленої методики;</a:t>
            </a:r>
            <a:endParaRPr lang="uk-UA" sz="2400" i="1">
              <a:latin typeface="Times New Roman" pitchFamily="18" charset="0"/>
            </a:endParaRPr>
          </a:p>
          <a:p>
            <a:pPr indent="449263" algn="just">
              <a:tabLst>
                <a:tab pos="457200" algn="l"/>
              </a:tabLst>
            </a:pPr>
            <a:r>
              <a:rPr lang="uk-UA" sz="2400" i="1">
                <a:latin typeface="Times New Roman" pitchFamily="18" charset="0"/>
              </a:rPr>
              <a:t>– </a:t>
            </a:r>
            <a:r>
              <a:rPr lang="uk-UA" sz="2400" i="1">
                <a:solidFill>
                  <a:srgbClr val="2A096D"/>
                </a:solidFill>
                <a:latin typeface="Times New Roman" pitchFamily="18" charset="0"/>
              </a:rPr>
              <a:t>статистичні</a:t>
            </a:r>
            <a:r>
              <a:rPr lang="uk-UA" sz="2400">
                <a:solidFill>
                  <a:srgbClr val="2A096D"/>
                </a:solidFill>
                <a:latin typeface="Times New Roman" pitchFamily="18" charset="0"/>
              </a:rPr>
              <a:t>:</a:t>
            </a:r>
            <a:r>
              <a:rPr lang="uk-UA" sz="2400">
                <a:latin typeface="Times New Roman" pitchFamily="18" charset="0"/>
              </a:rPr>
              <a:t> методи математичної статистики та якісного аналізу отриманих даних, статистична обробка отриманих даних. 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250825" y="188913"/>
            <a:ext cx="8569325" cy="596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ts val="75"/>
              </a:spcBef>
              <a:tabLst>
                <a:tab pos="325438" algn="l"/>
              </a:tabLst>
            </a:pPr>
            <a:r>
              <a:rPr lang="uk-UA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Теоретичне значення та наукова новизна 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полягає у:</a:t>
            </a:r>
          </a:p>
          <a:p>
            <a:pPr algn="just">
              <a:lnSpc>
                <a:spcPct val="150000"/>
              </a:lnSpc>
              <a:spcBef>
                <a:spcPts val="75"/>
              </a:spcBef>
              <a:tabLst>
                <a:tab pos="325438" algn="l"/>
              </a:tabLst>
            </a:pPr>
            <a:r>
              <a:rPr lang="uk-UA" sz="2000">
                <a:latin typeface="Times New Roman" pitchFamily="18" charset="0"/>
                <a:cs typeface="Times New Roman" pitchFamily="18" charset="0"/>
              </a:rPr>
              <a:t>-уточненні поняття «адаптація студентів-пешокурсників до вимог навчального процесу у ВНЗ»;</a:t>
            </a:r>
          </a:p>
          <a:p>
            <a:pPr algn="just">
              <a:lnSpc>
                <a:spcPct val="150000"/>
              </a:lnSpc>
              <a:spcBef>
                <a:spcPts val="75"/>
              </a:spcBef>
              <a:tabLst>
                <a:tab pos="325438" algn="l"/>
              </a:tabLst>
            </a:pPr>
            <a:r>
              <a:rPr lang="uk-UA" sz="2000">
                <a:latin typeface="Times New Roman" pitchFamily="18" charset="0"/>
                <a:cs typeface="Times New Roman" pitchFamily="18" charset="0"/>
              </a:rPr>
              <a:t>- систематизації, узагальненні теоретичних основ, створенні методики адаптації студентів-першокурсників, розробці рекомендацій щодо впровадження методики адаптації в навчально-виховний процес.</a:t>
            </a:r>
          </a:p>
          <a:p>
            <a:pPr algn="just">
              <a:lnSpc>
                <a:spcPct val="150000"/>
              </a:lnSpc>
              <a:tabLst>
                <a:tab pos="325438" algn="l"/>
              </a:tabLst>
            </a:pPr>
            <a:r>
              <a:rPr lang="uk-UA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Практичне значення 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полягає у:</a:t>
            </a:r>
            <a:r>
              <a:rPr lang="uk-UA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  <a:tabLst>
                <a:tab pos="325438" algn="l"/>
              </a:tabLst>
            </a:pPr>
            <a:r>
              <a:rPr lang="uk-UA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успішній апробації розробленої методики адаптації студентів-першокурсників в умовах  педагогічного процесу в Харківському національному медичному університеті, експериментальному підтвердженні їх результативності та розробці методичних рекомендацій щодо її впровадження.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74613"/>
            <a:ext cx="8280400" cy="654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468313" y="692150"/>
            <a:ext cx="842486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 	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Висновки до розд</a:t>
            </a:r>
            <a:r>
              <a:rPr lang="uk-UA" sz="2400" b="1">
                <a:solidFill>
                  <a:srgbClr val="FF0000"/>
                </a:solidFill>
                <a:latin typeface="Times New Roman" pitchFamily="18" charset="0"/>
              </a:rPr>
              <a:t>ілу 1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	У ході дослідження джерельної бази нами встановлено, що на сьогодні  питання адаптації студентів є актуальною  проблемою підвищення якості підготовки висококваліфікованих фахівців.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	 Питаннями адаптації і дезадаптації займалися І. М.  Соколова, В. І.  Медведев, В. В.   Лагерев .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	Навчання в ВНЗ має ряд відмінностей порівняно зі шкільним і багато в чому специфічне за своєю методикою.  Не всі вміння й навички навчальної роботи, які засвоєні в школі, застосовні в системі вузівського навчання й вимагають корекції та вдосконалення. Деякі з них стають  перешкодою вузівським методам навчання ˗ у цьому разі з’являється відоме в психології явище інтерференції.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	В даний час необхідна розробка концепції диференційованих коректувальних заходів у ВНЗ, спрямованих на прогнозування, запобігання і корекцію дезадаптації у студентів з врахуванням етапу навчання, статі, особливостей механізмів дезадаптації на основі чітко розроблених педагогічних принципів та прийомів.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1069</Words>
  <Application>Microsoft Office PowerPoint</Application>
  <PresentationFormat>Экран (4:3)</PresentationFormat>
  <Paragraphs>159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Диаграмма</vt:lpstr>
      <vt:lpstr>Презентация PowerPoint</vt:lpstr>
      <vt:lpstr>Міністерство охорони здоровя України Харківський національний медичний університет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Українська інженерно-педагогічна академія Факультет міжнародних освітніх програм Кафедра педагогіки та методики професійного навчання</dc:title>
  <dc:creator>Сыровая</dc:creator>
  <cp:lastModifiedBy>Химия</cp:lastModifiedBy>
  <cp:revision>24</cp:revision>
  <cp:lastPrinted>2012-12-18T13:19:12Z</cp:lastPrinted>
  <dcterms:created xsi:type="dcterms:W3CDTF">2012-12-18T10:48:31Z</dcterms:created>
  <dcterms:modified xsi:type="dcterms:W3CDTF">2015-12-08T14:04:01Z</dcterms:modified>
</cp:coreProperties>
</file>