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1"/>
  </p:sldMasterIdLst>
  <p:notesMasterIdLst>
    <p:notesMasterId r:id="rId69"/>
  </p:notesMasterIdLst>
  <p:sldIdLst>
    <p:sldId id="256" r:id="rId2"/>
    <p:sldId id="361" r:id="rId3"/>
    <p:sldId id="338" r:id="rId4"/>
    <p:sldId id="363" r:id="rId5"/>
    <p:sldId id="359" r:id="rId6"/>
    <p:sldId id="337" r:id="rId7"/>
    <p:sldId id="339" r:id="rId8"/>
    <p:sldId id="340" r:id="rId9"/>
    <p:sldId id="341" r:id="rId10"/>
    <p:sldId id="342" r:id="rId11"/>
    <p:sldId id="343" r:id="rId12"/>
    <p:sldId id="344" r:id="rId13"/>
    <p:sldId id="345" r:id="rId14"/>
    <p:sldId id="346" r:id="rId15"/>
    <p:sldId id="347" r:id="rId16"/>
    <p:sldId id="348" r:id="rId17"/>
    <p:sldId id="349" r:id="rId18"/>
    <p:sldId id="350" r:id="rId19"/>
    <p:sldId id="352" r:id="rId20"/>
    <p:sldId id="353" r:id="rId21"/>
    <p:sldId id="354" r:id="rId22"/>
    <p:sldId id="355" r:id="rId23"/>
    <p:sldId id="356" r:id="rId24"/>
    <p:sldId id="258" r:id="rId25"/>
    <p:sldId id="262" r:id="rId26"/>
    <p:sldId id="263" r:id="rId27"/>
    <p:sldId id="369" r:id="rId28"/>
    <p:sldId id="264" r:id="rId29"/>
    <p:sldId id="265" r:id="rId30"/>
    <p:sldId id="266" r:id="rId31"/>
    <p:sldId id="267" r:id="rId32"/>
    <p:sldId id="268" r:id="rId33"/>
    <p:sldId id="269" r:id="rId34"/>
    <p:sldId id="270" r:id="rId35"/>
    <p:sldId id="271" r:id="rId36"/>
    <p:sldId id="272" r:id="rId37"/>
    <p:sldId id="273" r:id="rId38"/>
    <p:sldId id="274" r:id="rId39"/>
    <p:sldId id="275" r:id="rId40"/>
    <p:sldId id="276" r:id="rId41"/>
    <p:sldId id="277" r:id="rId42"/>
    <p:sldId id="278" r:id="rId43"/>
    <p:sldId id="279" r:id="rId44"/>
    <p:sldId id="357" r:id="rId45"/>
    <p:sldId id="358" r:id="rId46"/>
    <p:sldId id="364" r:id="rId47"/>
    <p:sldId id="281" r:id="rId48"/>
    <p:sldId id="282" r:id="rId49"/>
    <p:sldId id="283" r:id="rId50"/>
    <p:sldId id="365" r:id="rId51"/>
    <p:sldId id="370" r:id="rId52"/>
    <p:sldId id="284" r:id="rId53"/>
    <p:sldId id="285" r:id="rId54"/>
    <p:sldId id="287" r:id="rId55"/>
    <p:sldId id="288" r:id="rId56"/>
    <p:sldId id="289" r:id="rId57"/>
    <p:sldId id="290" r:id="rId58"/>
    <p:sldId id="291" r:id="rId59"/>
    <p:sldId id="292" r:id="rId60"/>
    <p:sldId id="293" r:id="rId61"/>
    <p:sldId id="366" r:id="rId62"/>
    <p:sldId id="367" r:id="rId63"/>
    <p:sldId id="294" r:id="rId64"/>
    <p:sldId id="295" r:id="rId65"/>
    <p:sldId id="371" r:id="rId66"/>
    <p:sldId id="296" r:id="rId67"/>
    <p:sldId id="368" r:id="rId6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0828" autoAdjust="0"/>
    <p:restoredTop sz="89474" autoAdjust="0"/>
  </p:normalViewPr>
  <p:slideViewPr>
    <p:cSldViewPr>
      <p:cViewPr varScale="1">
        <p:scale>
          <a:sx n="44" d="100"/>
          <a:sy n="44" d="100"/>
        </p:scale>
        <p:origin x="-111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039DC6-F761-4358-AE04-4B560B3E400E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186D3F-737E-43F6-AE8D-62CA4C661F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7246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86D3F-737E-43F6-AE8D-62CA4C661F3C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82518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43507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2402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06876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82483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28765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75529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24525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53037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77591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97848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350862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17649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54530" y="3765449"/>
            <a:ext cx="5449871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40378743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911091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632786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349212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39301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98389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73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66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1000"/>
                </a:schemeClr>
              </a:gs>
              <a:gs pos="75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8000"/>
                </a:schemeClr>
              </a:gs>
              <a:gs pos="72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555702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  <p:sldLayoutId id="2147483810" r:id="rId12"/>
    <p:sldLayoutId id="2147483811" r:id="rId13"/>
    <p:sldLayoutId id="2147483812" r:id="rId14"/>
    <p:sldLayoutId id="2147483813" r:id="rId15"/>
    <p:sldLayoutId id="2147483814" r:id="rId16"/>
    <p:sldLayoutId id="214748381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3040" y="0"/>
            <a:ext cx="8640960" cy="6500834"/>
          </a:xfrm>
        </p:spPr>
        <p:txBody>
          <a:bodyPr/>
          <a:lstStyle/>
          <a:p>
            <a:pPr algn="ctr"/>
            <a:r>
              <a:rPr lang="ru-RU" sz="2800" b="1" dirty="0">
                <a:latin typeface="+mn-lt"/>
              </a:rPr>
              <a:t>ПОШКОДЖЕННЯ ОРГАНУ ЗОРУ </a:t>
            </a:r>
            <a:r>
              <a:rPr lang="ru-RU" sz="2800" b="1" dirty="0" smtClean="0">
                <a:latin typeface="+mn-lt"/>
              </a:rPr>
              <a:t>та </a:t>
            </a:r>
            <a:r>
              <a:rPr lang="ru-RU" sz="2800" b="1" dirty="0">
                <a:latin typeface="+mn-lt"/>
              </a:rPr>
              <a:t>придаткового </a:t>
            </a:r>
            <a:r>
              <a:rPr lang="ru-RU" sz="2800" b="1" dirty="0" err="1">
                <a:latin typeface="+mn-lt"/>
              </a:rPr>
              <a:t>апарату</a:t>
            </a:r>
            <a:r>
              <a:rPr lang="ru-RU" sz="2800" b="1" dirty="0">
                <a:latin typeface="+mn-lt"/>
              </a:rPr>
              <a:t> </a:t>
            </a:r>
            <a:r>
              <a:rPr lang="ru-RU" sz="2800" b="1" dirty="0" smtClean="0">
                <a:latin typeface="+mn-lt"/>
              </a:rPr>
              <a:t>ОКА.</a:t>
            </a:r>
            <a:br>
              <a:rPr lang="ru-RU" sz="2800" b="1" dirty="0" smtClean="0">
                <a:latin typeface="+mn-lt"/>
              </a:rPr>
            </a:br>
            <a:r>
              <a:rPr lang="ru-RU" sz="2800" b="1" dirty="0" err="1" smtClean="0">
                <a:latin typeface="+mn-lt"/>
              </a:rPr>
              <a:t>Лекція</a:t>
            </a:r>
            <a:r>
              <a:rPr lang="ru-RU" sz="2800" b="1" dirty="0" smtClean="0">
                <a:latin typeface="+mn-lt"/>
              </a:rPr>
              <a:t> 3</a:t>
            </a:r>
            <a:br>
              <a:rPr lang="ru-RU" sz="2800" b="1" dirty="0" smtClean="0">
                <a:latin typeface="+mn-lt"/>
              </a:rPr>
            </a:br>
            <a:r>
              <a:rPr lang="ru-RU" sz="2800" b="1" dirty="0" smtClean="0">
                <a:latin typeface="+mn-lt"/>
              </a:rPr>
              <a:t/>
            </a:r>
            <a:br>
              <a:rPr lang="ru-RU" sz="2800" b="1" dirty="0" smtClean="0">
                <a:latin typeface="+mn-lt"/>
              </a:rPr>
            </a:br>
            <a:r>
              <a:rPr lang="ru-RU" sz="2800" b="1" dirty="0" smtClean="0">
                <a:latin typeface="+mn-lt"/>
              </a:rPr>
              <a:t>проф. </a:t>
            </a:r>
            <a:r>
              <a:rPr lang="ru-RU" sz="2800" b="1" dirty="0" smtClean="0">
                <a:latin typeface="+mn-lt"/>
              </a:rPr>
              <a:t>каф</a:t>
            </a:r>
            <a:r>
              <a:rPr lang="ru-RU" sz="2800" b="1" dirty="0" smtClean="0">
                <a:latin typeface="+mn-lt"/>
              </a:rPr>
              <a:t>. </a:t>
            </a:r>
            <a:r>
              <a:rPr lang="ru-RU" sz="2800" b="1" smtClean="0">
                <a:latin typeface="+mn-lt"/>
              </a:rPr>
              <a:t>Офтальмології </a:t>
            </a:r>
            <a:r>
              <a:rPr lang="ru-RU" sz="2800" b="1" dirty="0" err="1" smtClean="0">
                <a:latin typeface="+mn-lt"/>
              </a:rPr>
              <a:t>Яворський</a:t>
            </a:r>
            <a:r>
              <a:rPr lang="ru-RU" sz="2800" b="1" dirty="0" smtClean="0">
                <a:latin typeface="+mn-lt"/>
              </a:rPr>
              <a:t> О.В.</a:t>
            </a:r>
            <a:br>
              <a:rPr lang="ru-RU" sz="2800" b="1" dirty="0" smtClean="0">
                <a:latin typeface="+mn-lt"/>
              </a:rPr>
            </a:br>
            <a:r>
              <a:rPr lang="ru-RU" sz="2800" b="1" dirty="0" smtClean="0">
                <a:latin typeface="+mn-lt"/>
              </a:rPr>
              <a:t/>
            </a:r>
            <a:br>
              <a:rPr lang="ru-RU" sz="2800" b="1" dirty="0" smtClean="0">
                <a:latin typeface="+mn-lt"/>
              </a:rPr>
            </a:br>
            <a:r>
              <a:rPr lang="ru-RU" sz="2800" b="1" dirty="0" smtClean="0">
                <a:latin typeface="+mn-lt"/>
              </a:rPr>
              <a:t/>
            </a:r>
            <a:br>
              <a:rPr lang="ru-RU" sz="2800" b="1" dirty="0" smtClean="0">
                <a:latin typeface="+mn-lt"/>
              </a:rPr>
            </a:br>
            <a:r>
              <a:rPr lang="ru-RU" sz="2800" b="1" dirty="0" err="1" smtClean="0">
                <a:latin typeface="+mn-lt"/>
              </a:rPr>
              <a:t>Харків</a:t>
            </a:r>
            <a:r>
              <a:rPr lang="ru-RU" sz="2800" b="1" dirty="0" smtClean="0">
                <a:latin typeface="+mn-lt"/>
              </a:rPr>
              <a:t> 2019</a:t>
            </a:r>
            <a:r>
              <a:rPr lang="ru-RU" sz="4800" b="1" dirty="0" smtClean="0">
                <a:latin typeface="+mn-lt"/>
              </a:rPr>
              <a:t/>
            </a:r>
            <a:br>
              <a:rPr lang="ru-RU" sz="4800" b="1" dirty="0" smtClean="0">
                <a:latin typeface="+mn-lt"/>
              </a:rPr>
            </a:br>
            <a:r>
              <a:rPr lang="ru-RU" sz="4800" b="1" dirty="0" smtClean="0">
                <a:latin typeface="+mn-lt"/>
              </a:rPr>
              <a:t/>
            </a:r>
            <a:br>
              <a:rPr lang="ru-RU" sz="4800" b="1" dirty="0" smtClean="0">
                <a:latin typeface="+mn-lt"/>
              </a:rPr>
            </a:br>
            <a:endParaRPr lang="ru-RU" sz="4800" b="1" dirty="0"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251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7021" y="764704"/>
            <a:ext cx="8496944" cy="395242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3600" b="1" dirty="0"/>
              <a:t>За </a:t>
            </a:r>
            <a:r>
              <a:rPr lang="ru-RU" sz="3600" b="1" dirty="0" smtClean="0"/>
              <a:t>причинною </a:t>
            </a:r>
            <a:r>
              <a:rPr lang="ru-RU" sz="3600" b="1" dirty="0" err="1"/>
              <a:t>ознакою</a:t>
            </a:r>
            <a:r>
              <a:rPr lang="ru-RU" sz="3600" b="1" dirty="0"/>
              <a:t>:</a:t>
            </a:r>
          </a:p>
          <a:p>
            <a:pPr marL="0" indent="0" algn="ctr">
              <a:buNone/>
            </a:pPr>
            <a:endParaRPr lang="ru-RU" sz="3600" b="1" dirty="0"/>
          </a:p>
          <a:p>
            <a:pPr marL="0" indent="0" algn="ctr">
              <a:buNone/>
            </a:pPr>
            <a:r>
              <a:rPr lang="ru-RU" sz="3600" b="1" dirty="0" err="1"/>
              <a:t>Побутова</a:t>
            </a:r>
            <a:endParaRPr lang="ru-RU" sz="3600" b="1" dirty="0"/>
          </a:p>
          <a:p>
            <a:pPr marL="0" indent="0" algn="ctr">
              <a:buNone/>
            </a:pPr>
            <a:r>
              <a:rPr lang="ru-RU" sz="3600" b="1" dirty="0" err="1" smtClean="0"/>
              <a:t>Транспортна</a:t>
            </a:r>
            <a:endParaRPr lang="ru-RU" sz="3600" b="1" dirty="0"/>
          </a:p>
          <a:p>
            <a:pPr marL="0" indent="0" algn="ctr">
              <a:buNone/>
            </a:pPr>
            <a:r>
              <a:rPr lang="ru-RU" sz="3600" b="1" dirty="0" err="1"/>
              <a:t>Кримінальна</a:t>
            </a:r>
            <a:endParaRPr lang="ru-RU" sz="3600" b="1" dirty="0"/>
          </a:p>
          <a:p>
            <a:pPr marL="0" indent="0" algn="ctr">
              <a:buNone/>
            </a:pPr>
            <a:r>
              <a:rPr lang="ru-RU" sz="3600" b="1" dirty="0" err="1" smtClean="0"/>
              <a:t>Виробнича</a:t>
            </a:r>
            <a:endParaRPr lang="ru-RU" sz="3600" b="1" dirty="0"/>
          </a:p>
          <a:p>
            <a:pPr marL="0" indent="0" algn="ctr">
              <a:buNone/>
            </a:pPr>
            <a:r>
              <a:rPr lang="ru-RU" sz="3600" b="1" dirty="0" smtClean="0"/>
              <a:t>Спортивна</a:t>
            </a:r>
            <a:endParaRPr lang="ru-RU" sz="3600" b="1" dirty="0"/>
          </a:p>
          <a:p>
            <a:pPr marL="0" indent="0" algn="ctr">
              <a:buNone/>
            </a:pPr>
            <a:r>
              <a:rPr lang="ru-RU" sz="3600" b="1" dirty="0" err="1"/>
              <a:t>Сільськогосподарська</a:t>
            </a:r>
            <a:endParaRPr lang="ru-RU" sz="3600" b="1" dirty="0"/>
          </a:p>
          <a:p>
            <a:pPr marL="0" indent="0" algn="ctr">
              <a:buNone/>
            </a:pPr>
            <a:r>
              <a:rPr lang="ru-RU" sz="3600" b="1" dirty="0" err="1"/>
              <a:t>Дитяча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1088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266" y="-243408"/>
            <a:ext cx="9143999" cy="5544616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endParaRPr lang="ru-RU" sz="3600" b="1" dirty="0" smtClean="0"/>
          </a:p>
          <a:p>
            <a:pPr marL="0" indent="0" algn="ctr">
              <a:buNone/>
            </a:pPr>
            <a:r>
              <a:rPr lang="ru-RU" sz="4300" b="1" dirty="0"/>
              <a:t>За </a:t>
            </a:r>
            <a:r>
              <a:rPr lang="ru-RU" sz="4300" b="1" dirty="0" err="1"/>
              <a:t>ступенем</a:t>
            </a:r>
            <a:r>
              <a:rPr lang="ru-RU" sz="4300" b="1" dirty="0"/>
              <a:t> </a:t>
            </a:r>
            <a:r>
              <a:rPr lang="ru-RU" sz="4300" b="1" dirty="0" err="1"/>
              <a:t>тяжкості</a:t>
            </a:r>
            <a:r>
              <a:rPr lang="ru-RU" sz="4300" b="1" dirty="0"/>
              <a:t>:</a:t>
            </a:r>
          </a:p>
          <a:p>
            <a:pPr marL="0" indent="0" algn="ctr">
              <a:buNone/>
            </a:pPr>
            <a:r>
              <a:rPr lang="ru-RU" sz="4300" b="1" dirty="0" smtClean="0"/>
              <a:t>1.Легкі</a:t>
            </a:r>
            <a:endParaRPr lang="ru-RU" sz="4300" b="1" dirty="0"/>
          </a:p>
          <a:p>
            <a:pPr marL="0" indent="0" algn="ctr">
              <a:buNone/>
            </a:pPr>
            <a:r>
              <a:rPr lang="ru-RU" sz="4300" b="1" dirty="0"/>
              <a:t>(Не </a:t>
            </a:r>
            <a:r>
              <a:rPr lang="ru-RU" sz="4300" b="1" dirty="0" err="1"/>
              <a:t>призводять</a:t>
            </a:r>
            <a:r>
              <a:rPr lang="ru-RU" sz="4300" b="1" dirty="0"/>
              <a:t> до </a:t>
            </a:r>
            <a:r>
              <a:rPr lang="ru-RU" sz="4300" b="1" dirty="0" err="1"/>
              <a:t>зниження</a:t>
            </a:r>
            <a:r>
              <a:rPr lang="ru-RU" sz="4300" b="1" dirty="0"/>
              <a:t> </a:t>
            </a:r>
            <a:r>
              <a:rPr lang="ru-RU" sz="4300" b="1" dirty="0" err="1"/>
              <a:t>функцій</a:t>
            </a:r>
            <a:r>
              <a:rPr lang="ru-RU" sz="4300" b="1" dirty="0"/>
              <a:t> органу </a:t>
            </a:r>
            <a:r>
              <a:rPr lang="ru-RU" sz="4300" b="1" dirty="0" err="1"/>
              <a:t>зору</a:t>
            </a:r>
            <a:r>
              <a:rPr lang="ru-RU" sz="4300" b="1" dirty="0"/>
              <a:t>)</a:t>
            </a:r>
          </a:p>
          <a:p>
            <a:pPr marL="0" indent="0" algn="ctr">
              <a:buNone/>
            </a:pPr>
            <a:r>
              <a:rPr lang="ru-RU" sz="4300" b="1" dirty="0"/>
              <a:t>2. </a:t>
            </a:r>
            <a:r>
              <a:rPr lang="ru-RU" sz="4300" b="1" dirty="0" err="1"/>
              <a:t>Середньої</a:t>
            </a:r>
            <a:r>
              <a:rPr lang="ru-RU" sz="4300" b="1" dirty="0"/>
              <a:t> </a:t>
            </a:r>
            <a:r>
              <a:rPr lang="ru-RU" sz="4300" b="1" dirty="0" err="1"/>
              <a:t>тяжкості</a:t>
            </a:r>
            <a:endParaRPr lang="ru-RU" sz="4300" b="1" dirty="0"/>
          </a:p>
          <a:p>
            <a:pPr marL="0" indent="0" algn="ctr">
              <a:buNone/>
            </a:pPr>
            <a:r>
              <a:rPr lang="ru-RU" sz="4300" b="1" dirty="0"/>
              <a:t>(</a:t>
            </a:r>
            <a:r>
              <a:rPr lang="ru-RU" sz="4300" b="1" dirty="0" err="1"/>
              <a:t>Зниження</a:t>
            </a:r>
            <a:r>
              <a:rPr lang="ru-RU" sz="4300" b="1" dirty="0"/>
              <a:t> </a:t>
            </a:r>
            <a:r>
              <a:rPr lang="ru-RU" sz="4300" b="1" dirty="0" err="1"/>
              <a:t>функцій</a:t>
            </a:r>
            <a:r>
              <a:rPr lang="ru-RU" sz="4300" b="1" dirty="0"/>
              <a:t> носить </a:t>
            </a:r>
            <a:r>
              <a:rPr lang="ru-RU" sz="4300" b="1" dirty="0" err="1"/>
              <a:t>тимчасовий</a:t>
            </a:r>
            <a:r>
              <a:rPr lang="ru-RU" sz="4300" b="1" dirty="0"/>
              <a:t> характер)</a:t>
            </a:r>
          </a:p>
          <a:p>
            <a:pPr marL="0" indent="0" algn="ctr">
              <a:buNone/>
            </a:pPr>
            <a:r>
              <a:rPr lang="ru-RU" sz="4300" b="1" dirty="0"/>
              <a:t>3. </a:t>
            </a:r>
            <a:r>
              <a:rPr lang="ru-RU" sz="4300" b="1" dirty="0" err="1"/>
              <a:t>Важкі</a:t>
            </a:r>
            <a:endParaRPr lang="ru-RU" sz="4300" b="1" dirty="0"/>
          </a:p>
          <a:p>
            <a:pPr marL="0" indent="0" algn="ctr">
              <a:buNone/>
            </a:pPr>
            <a:r>
              <a:rPr lang="ru-RU" sz="4300" b="1" dirty="0"/>
              <a:t>(</a:t>
            </a:r>
            <a:r>
              <a:rPr lang="ru-RU" sz="4300" b="1" dirty="0" err="1"/>
              <a:t>Стійке</a:t>
            </a:r>
            <a:r>
              <a:rPr lang="ru-RU" sz="4300" b="1" dirty="0"/>
              <a:t> </a:t>
            </a:r>
            <a:r>
              <a:rPr lang="ru-RU" sz="4300" b="1" dirty="0" err="1"/>
              <a:t>зниження</a:t>
            </a:r>
            <a:r>
              <a:rPr lang="ru-RU" sz="4300" b="1" dirty="0"/>
              <a:t> </a:t>
            </a:r>
            <a:r>
              <a:rPr lang="ru-RU" sz="4300" b="1" dirty="0" err="1"/>
              <a:t>функцій</a:t>
            </a:r>
            <a:r>
              <a:rPr lang="ru-RU" sz="4300" b="1" dirty="0"/>
              <a:t> </a:t>
            </a:r>
            <a:r>
              <a:rPr lang="ru-RU" sz="4300" b="1" dirty="0" smtClean="0"/>
              <a:t>ока)</a:t>
            </a:r>
            <a:endParaRPr lang="ru-RU" sz="4300" b="1" dirty="0"/>
          </a:p>
          <a:p>
            <a:pPr marL="0" indent="0" algn="ctr">
              <a:buNone/>
            </a:pPr>
            <a:r>
              <a:rPr lang="ru-RU" sz="4300" b="1" dirty="0"/>
              <a:t>4. Особливо </a:t>
            </a:r>
            <a:r>
              <a:rPr lang="ru-RU" sz="4300" b="1" dirty="0" err="1"/>
              <a:t>важкі</a:t>
            </a:r>
            <a:endParaRPr lang="ru-RU" sz="4300" b="1" dirty="0"/>
          </a:p>
          <a:p>
            <a:pPr marL="0" indent="0" algn="ctr">
              <a:buNone/>
            </a:pPr>
            <a:r>
              <a:rPr lang="ru-RU" sz="4300" b="1" dirty="0"/>
              <a:t>(Не </a:t>
            </a:r>
            <a:r>
              <a:rPr lang="ru-RU" sz="4300" b="1" dirty="0" err="1"/>
              <a:t>виключена</a:t>
            </a:r>
            <a:r>
              <a:rPr lang="ru-RU" sz="4300" b="1" dirty="0"/>
              <a:t> </a:t>
            </a:r>
            <a:r>
              <a:rPr lang="ru-RU" sz="4300" b="1" dirty="0" err="1"/>
              <a:t>втрата</a:t>
            </a:r>
            <a:r>
              <a:rPr lang="ru-RU" sz="4300" b="1" dirty="0"/>
              <a:t> </a:t>
            </a:r>
            <a:r>
              <a:rPr lang="ru-RU" sz="4300" b="1" dirty="0" smtClean="0"/>
              <a:t>ока</a:t>
            </a:r>
            <a:r>
              <a:rPr lang="ru-RU" sz="3200" dirty="0" smtClean="0"/>
              <a:t>)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2183319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5248870"/>
            <a:ext cx="7148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err="1">
                <a:latin typeface="Impact" panose="020B0806030902050204" pitchFamily="34" charset="0"/>
              </a:rPr>
              <a:t>види</a:t>
            </a:r>
            <a:r>
              <a:rPr lang="ru-RU" sz="5400" b="1" dirty="0">
                <a:latin typeface="Impact" panose="020B0806030902050204" pitchFamily="34" charset="0"/>
              </a:rPr>
              <a:t> травм</a:t>
            </a:r>
            <a:endParaRPr lang="ru-RU" sz="5400" b="1" dirty="0">
              <a:solidFill>
                <a:schemeClr val="tx2"/>
              </a:solidFill>
              <a:latin typeface="Impact" panose="020B080603090205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552893"/>
            <a:ext cx="8784976" cy="481920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200" b="1" dirty="0" smtClean="0"/>
              <a:t>ЗА ЛОКАЛІЗАЦІЄЮ :</a:t>
            </a:r>
            <a:endParaRPr lang="ru-RU" sz="3200" b="1" dirty="0"/>
          </a:p>
          <a:p>
            <a:pPr marL="0" indent="0">
              <a:buNone/>
            </a:pPr>
            <a:r>
              <a:rPr lang="ru-RU" sz="3200" b="1" dirty="0" err="1"/>
              <a:t>ушкодження</a:t>
            </a:r>
            <a:r>
              <a:rPr lang="ru-RU" sz="3200" b="1" dirty="0"/>
              <a:t> </a:t>
            </a:r>
            <a:r>
              <a:rPr lang="ru-RU" sz="3200" b="1" dirty="0" err="1"/>
              <a:t>орбіти</a:t>
            </a:r>
            <a:endParaRPr lang="ru-RU" sz="3200" b="1" dirty="0"/>
          </a:p>
          <a:p>
            <a:pPr marL="0" indent="0">
              <a:buNone/>
            </a:pPr>
            <a:r>
              <a:rPr lang="ru-RU" sz="3200" b="1" dirty="0" err="1"/>
              <a:t>ушкодження</a:t>
            </a:r>
            <a:r>
              <a:rPr lang="ru-RU" sz="3200" b="1" dirty="0"/>
              <a:t> </a:t>
            </a:r>
            <a:r>
              <a:rPr lang="ru-RU" sz="3200" b="1" dirty="0" err="1"/>
              <a:t>придатків</a:t>
            </a:r>
            <a:r>
              <a:rPr lang="ru-RU" sz="3200" b="1" dirty="0"/>
              <a:t> ока</a:t>
            </a:r>
          </a:p>
          <a:p>
            <a:pPr marL="0" indent="0">
              <a:buNone/>
            </a:pPr>
            <a:r>
              <a:rPr lang="ru-RU" sz="3200" b="1" dirty="0" err="1"/>
              <a:t>ушкодження</a:t>
            </a:r>
            <a:r>
              <a:rPr lang="ru-RU" sz="3200" b="1" dirty="0"/>
              <a:t> очного </a:t>
            </a:r>
            <a:r>
              <a:rPr lang="ru-RU" sz="3200" b="1" dirty="0" err="1"/>
              <a:t>яблука</a:t>
            </a:r>
            <a:endParaRPr lang="ru-RU" sz="3200" b="1" dirty="0"/>
          </a:p>
          <a:p>
            <a:pPr marL="0" indent="0">
              <a:buNone/>
            </a:pPr>
            <a:r>
              <a:rPr lang="ru-RU" sz="3200" b="1" dirty="0"/>
              <a:t>За </a:t>
            </a:r>
            <a:r>
              <a:rPr lang="ru-RU" sz="3200" b="1" dirty="0" err="1"/>
              <a:t>локалізацією</a:t>
            </a:r>
            <a:r>
              <a:rPr lang="ru-RU" sz="3200" b="1" dirty="0"/>
              <a:t> на очному </a:t>
            </a:r>
            <a:r>
              <a:rPr lang="ru-RU" sz="3200" b="1" dirty="0" err="1"/>
              <a:t>яблуці</a:t>
            </a:r>
            <a:r>
              <a:rPr lang="ru-RU" sz="3200" b="1" dirty="0"/>
              <a:t>:</a:t>
            </a:r>
          </a:p>
          <a:p>
            <a:pPr marL="0" indent="0">
              <a:buNone/>
            </a:pPr>
            <a:r>
              <a:rPr lang="ru-RU" sz="3200" b="1" dirty="0" err="1"/>
              <a:t>рогівкові</a:t>
            </a:r>
            <a:endParaRPr lang="ru-RU" sz="3200" b="1" dirty="0"/>
          </a:p>
          <a:p>
            <a:pPr marL="0" indent="0">
              <a:buNone/>
            </a:pPr>
            <a:r>
              <a:rPr lang="ru-RU" sz="3200" b="1" dirty="0" err="1"/>
              <a:t>склеральний</a:t>
            </a:r>
            <a:endParaRPr lang="ru-RU" sz="3200" b="1" dirty="0"/>
          </a:p>
          <a:p>
            <a:pPr marL="0" indent="0">
              <a:buNone/>
            </a:pPr>
            <a:r>
              <a:rPr lang="ru-RU" sz="3200" b="1" dirty="0" err="1" smtClean="0"/>
              <a:t>корнеосклеральні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325790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85800"/>
            <a:ext cx="8712968" cy="57675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b="1" dirty="0"/>
              <a:t>За </a:t>
            </a:r>
            <a:r>
              <a:rPr lang="ru-RU" sz="4000" b="1" dirty="0" err="1"/>
              <a:t>глибиною</a:t>
            </a:r>
            <a:r>
              <a:rPr lang="ru-RU" sz="4000" b="1" dirty="0"/>
              <a:t> </a:t>
            </a:r>
            <a:r>
              <a:rPr lang="ru-RU" sz="4000" b="1" dirty="0" err="1"/>
              <a:t>ураження</a:t>
            </a:r>
            <a:r>
              <a:rPr lang="ru-RU" sz="4000" b="1" dirty="0"/>
              <a:t> </a:t>
            </a:r>
            <a:r>
              <a:rPr lang="ru-RU" sz="4000" b="1" dirty="0" err="1"/>
              <a:t>виділяють</a:t>
            </a:r>
            <a:r>
              <a:rPr lang="ru-RU" sz="4000" b="1" dirty="0"/>
              <a:t>:</a:t>
            </a:r>
            <a:r>
              <a:rPr lang="ru-RU" sz="3200" dirty="0" smtClean="0"/>
              <a:t>  </a:t>
            </a:r>
            <a:endParaRPr lang="ru-RU" sz="3200" dirty="0"/>
          </a:p>
          <a:p>
            <a:pPr>
              <a:buFontTx/>
              <a:buChar char="-"/>
            </a:pPr>
            <a:r>
              <a:rPr lang="ru-RU" sz="3200" dirty="0" err="1"/>
              <a:t>непроникаючі</a:t>
            </a:r>
            <a:r>
              <a:rPr lang="ru-RU" sz="3200" dirty="0"/>
              <a:t> (</a:t>
            </a:r>
            <a:r>
              <a:rPr lang="ru-RU" sz="3200" dirty="0" smtClean="0"/>
              <a:t>струси, </a:t>
            </a:r>
            <a:r>
              <a:rPr lang="ru-RU" sz="3200" dirty="0" err="1"/>
              <a:t>контузії</a:t>
            </a:r>
            <a:r>
              <a:rPr lang="ru-RU" sz="3200" dirty="0"/>
              <a:t>, </a:t>
            </a:r>
            <a:r>
              <a:rPr lang="ru-RU" sz="3200" dirty="0" err="1"/>
              <a:t>ерозії</a:t>
            </a:r>
            <a:r>
              <a:rPr lang="ru-RU" sz="3200" dirty="0"/>
              <a:t>, </a:t>
            </a:r>
            <a:r>
              <a:rPr lang="ru-RU" sz="3200" dirty="0" err="1" smtClean="0"/>
              <a:t>екстраокулярні</a:t>
            </a:r>
            <a:r>
              <a:rPr lang="ru-RU" sz="3200" dirty="0" smtClean="0"/>
              <a:t> </a:t>
            </a:r>
            <a:r>
              <a:rPr lang="ru-RU" sz="3200" dirty="0" err="1"/>
              <a:t>чужорідні</a:t>
            </a:r>
            <a:r>
              <a:rPr lang="ru-RU" sz="3200" dirty="0"/>
              <a:t> </a:t>
            </a:r>
            <a:r>
              <a:rPr lang="ru-RU" sz="3200" dirty="0" err="1"/>
              <a:t>тіла</a:t>
            </a:r>
            <a:r>
              <a:rPr lang="ru-RU" sz="3200" dirty="0"/>
              <a:t>, </a:t>
            </a:r>
            <a:r>
              <a:rPr lang="ru-RU" sz="3200" dirty="0" err="1"/>
              <a:t>опіки</a:t>
            </a:r>
            <a:r>
              <a:rPr lang="ru-RU" sz="3200" dirty="0"/>
              <a:t>);</a:t>
            </a:r>
          </a:p>
          <a:p>
            <a:pPr>
              <a:buFontTx/>
              <a:buChar char="-"/>
            </a:pPr>
            <a:r>
              <a:rPr lang="ru-RU" sz="3200" dirty="0" err="1"/>
              <a:t>проникаючі</a:t>
            </a:r>
            <a:r>
              <a:rPr lang="ru-RU" sz="3200" dirty="0"/>
              <a:t> (порушена </a:t>
            </a:r>
            <a:r>
              <a:rPr lang="ru-RU" sz="3200" dirty="0" err="1"/>
              <a:t>цілісність</a:t>
            </a:r>
            <a:r>
              <a:rPr lang="ru-RU" sz="3200" dirty="0"/>
              <a:t> </a:t>
            </a:r>
            <a:r>
              <a:rPr lang="ru-RU" sz="3200" dirty="0" err="1"/>
              <a:t>фіброзної</a:t>
            </a:r>
            <a:r>
              <a:rPr lang="ru-RU" sz="3200" dirty="0"/>
              <a:t> </a:t>
            </a:r>
            <a:r>
              <a:rPr lang="ru-RU" sz="3200" dirty="0" err="1"/>
              <a:t>оболонки</a:t>
            </a:r>
            <a:r>
              <a:rPr lang="ru-RU" sz="3200" dirty="0"/>
              <a:t> ока на всю </a:t>
            </a:r>
            <a:r>
              <a:rPr lang="ru-RU" sz="3200" dirty="0" err="1"/>
              <a:t>її</a:t>
            </a:r>
            <a:r>
              <a:rPr lang="ru-RU" sz="3200" dirty="0"/>
              <a:t> </a:t>
            </a:r>
            <a:r>
              <a:rPr lang="ru-RU" sz="3200" dirty="0" err="1"/>
              <a:t>товщину</a:t>
            </a:r>
            <a:r>
              <a:rPr lang="ru-RU" sz="3200" dirty="0"/>
              <a:t>) з </a:t>
            </a:r>
            <a:r>
              <a:rPr lang="ru-RU" sz="3200" dirty="0" err="1"/>
              <a:t>випаданням</a:t>
            </a:r>
            <a:r>
              <a:rPr lang="ru-RU" sz="3200" dirty="0"/>
              <a:t> </a:t>
            </a:r>
            <a:r>
              <a:rPr lang="ru-RU" sz="3200" dirty="0" err="1"/>
              <a:t>оболонок</a:t>
            </a:r>
            <a:r>
              <a:rPr lang="ru-RU" sz="3200" dirty="0"/>
              <a:t> і з </a:t>
            </a:r>
            <a:r>
              <a:rPr lang="ru-RU" sz="3200" dirty="0" err="1"/>
              <a:t>чужорідним</a:t>
            </a:r>
            <a:r>
              <a:rPr lang="ru-RU" sz="3200" dirty="0"/>
              <a:t> </a:t>
            </a:r>
            <a:r>
              <a:rPr lang="ru-RU" sz="3200" dirty="0" err="1"/>
              <a:t>тілом</a:t>
            </a:r>
            <a:r>
              <a:rPr lang="ru-RU" sz="3200" dirty="0"/>
              <a:t> (</a:t>
            </a:r>
            <a:r>
              <a:rPr lang="ru-RU" sz="3200" dirty="0" err="1"/>
              <a:t>магнітним</a:t>
            </a:r>
            <a:r>
              <a:rPr lang="ru-RU" sz="3200" dirty="0"/>
              <a:t> </a:t>
            </a:r>
            <a:r>
              <a:rPr lang="ru-RU" sz="3200" dirty="0" err="1" smtClean="0"/>
              <a:t>або</a:t>
            </a:r>
            <a:r>
              <a:rPr lang="ru-RU" sz="3200" dirty="0" smtClean="0"/>
              <a:t> </a:t>
            </a:r>
            <a:r>
              <a:rPr lang="ru-RU" sz="3200" dirty="0" err="1"/>
              <a:t>амагнітним</a:t>
            </a:r>
            <a:r>
              <a:rPr lang="ru-RU" sz="3200" dirty="0" smtClean="0"/>
              <a:t>).</a:t>
            </a:r>
          </a:p>
          <a:p>
            <a:pPr marL="0" indent="0">
              <a:buNone/>
            </a:pP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37585" y="5661248"/>
            <a:ext cx="373211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 err="1" smtClean="0">
                <a:solidFill>
                  <a:schemeClr val="tx2"/>
                </a:solidFill>
                <a:latin typeface="Impact" panose="020B0806030902050204" pitchFamily="34" charset="0"/>
              </a:rPr>
              <a:t>Види</a:t>
            </a:r>
            <a:r>
              <a:rPr lang="ru-RU" sz="5400" b="1" dirty="0" smtClean="0">
                <a:solidFill>
                  <a:schemeClr val="tx2"/>
                </a:solidFill>
                <a:latin typeface="Impact" panose="020B0806030902050204" pitchFamily="34" charset="0"/>
              </a:rPr>
              <a:t> травм</a:t>
            </a:r>
            <a:endParaRPr lang="ru-RU" sz="5400" b="1" dirty="0">
              <a:solidFill>
                <a:schemeClr val="tx2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736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1412776"/>
            <a:ext cx="7543800" cy="3886200"/>
          </a:xfrm>
        </p:spPr>
        <p:txBody>
          <a:bodyPr>
            <a:noAutofit/>
          </a:bodyPr>
          <a:lstStyle/>
          <a:p>
            <a:pPr marL="571500" indent="-571500" algn="ctr">
              <a:buAutoNum type="romanUcPeriod"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Гематома</a:t>
            </a:r>
          </a:p>
          <a:p>
            <a:pPr marL="571500" indent="-571500" algn="ctr">
              <a:buAutoNum type="romanUcPeriod"/>
            </a:pP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поширений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тупої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травми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повік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чола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зазвичай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безпечна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при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цьому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виключити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наявність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наступних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більш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серйозних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станів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0946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27584" y="260648"/>
            <a:ext cx="73431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u="sng" dirty="0" smtClean="0"/>
              <a:t>A</a:t>
            </a:r>
            <a:r>
              <a:rPr lang="en-US" sz="3600" u="sng" dirty="0"/>
              <a:t>) </a:t>
            </a:r>
            <a:r>
              <a:rPr lang="ru-RU" sz="3600" u="sng" dirty="0"/>
              <a:t>Травма очного </a:t>
            </a:r>
            <a:r>
              <a:rPr lang="ru-RU" sz="3600" u="sng" dirty="0" err="1" smtClean="0"/>
              <a:t>яблука</a:t>
            </a:r>
            <a:r>
              <a:rPr lang="ru-RU" sz="3600" u="sng" dirty="0" smtClean="0"/>
              <a:t> (</a:t>
            </a:r>
            <a:r>
              <a:rPr lang="ru-RU" sz="3600" u="sng" dirty="0" err="1" smtClean="0"/>
              <a:t>орбіти</a:t>
            </a:r>
            <a:r>
              <a:rPr lang="ru-RU" sz="3600" u="sng" dirty="0" smtClean="0"/>
              <a:t>)</a:t>
            </a:r>
            <a:r>
              <a:rPr lang="en-US" sz="3600" u="sng" dirty="0" smtClean="0"/>
              <a:t>. </a:t>
            </a:r>
            <a:endParaRPr lang="ru-RU" sz="36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268760"/>
            <a:ext cx="5773868" cy="428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6699" y="6003506"/>
            <a:ext cx="770401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b="1" dirty="0" smtClean="0">
              <a:latin typeface="Times New Roman"/>
              <a:ea typeface="Calibri"/>
              <a:cs typeface="Times New Roman"/>
            </a:endParaRPr>
          </a:p>
          <a:p>
            <a:pPr algn="ctr"/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ТРАВМА ПОВІК </a:t>
            </a:r>
            <a:r>
              <a:rPr lang="en-US" sz="2400" b="1" dirty="0" smtClean="0">
                <a:latin typeface="Times New Roman"/>
                <a:ea typeface="Calibri"/>
                <a:cs typeface="Times New Roman"/>
              </a:rPr>
              <a:t>(</a:t>
            </a: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ГЕМАТОМА</a:t>
            </a:r>
            <a:r>
              <a:rPr lang="en-US" sz="2400" b="1" dirty="0" smtClean="0">
                <a:latin typeface="Times New Roman"/>
                <a:ea typeface="Calibri"/>
                <a:cs typeface="Times New Roman"/>
              </a:rPr>
              <a:t>) </a:t>
            </a:r>
            <a:r>
              <a:rPr lang="ru-RU" sz="3200" dirty="0">
                <a:ea typeface="Calibri"/>
                <a:cs typeface="Times New Roman"/>
              </a:rPr>
              <a:t/>
            </a:r>
            <a:br>
              <a:rPr lang="ru-RU" sz="3200" dirty="0">
                <a:ea typeface="Calibri"/>
                <a:cs typeface="Times New Roman"/>
              </a:rPr>
            </a:b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539650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5091691"/>
            <a:ext cx="83529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/>
              <a:t>B) </a:t>
            </a:r>
            <a:r>
              <a:rPr lang="ru-RU" sz="3200" dirty="0"/>
              <a:t>Перелом </a:t>
            </a:r>
            <a:r>
              <a:rPr lang="ru-RU" sz="3200" dirty="0" err="1"/>
              <a:t>даху</a:t>
            </a:r>
            <a:r>
              <a:rPr lang="ru-RU" sz="3200" dirty="0"/>
              <a:t> </a:t>
            </a:r>
            <a:r>
              <a:rPr lang="ru-RU" sz="3200" dirty="0" err="1"/>
              <a:t>орбіти</a:t>
            </a:r>
            <a:endParaRPr lang="ru-RU" sz="32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76672"/>
            <a:ext cx="5940660" cy="3959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5877272"/>
            <a:ext cx="60841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ea typeface="Calibri"/>
                <a:cs typeface="Times New Roman"/>
              </a:rPr>
              <a:t>ТРАВМА </a:t>
            </a:r>
            <a:r>
              <a:rPr lang="ru-RU" sz="2800" b="1" dirty="0" smtClean="0">
                <a:ea typeface="Calibri"/>
                <a:cs typeface="Times New Roman"/>
              </a:rPr>
              <a:t>ПОВІК </a:t>
            </a:r>
            <a:r>
              <a:rPr lang="ru-RU" sz="2800" b="1" dirty="0">
                <a:ea typeface="Calibri"/>
                <a:cs typeface="Times New Roman"/>
              </a:rPr>
              <a:t>(ГЕМАТОМА)</a:t>
            </a:r>
            <a:r>
              <a:rPr lang="ru-RU" sz="32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3200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ru-RU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538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6" y="4947408"/>
            <a:ext cx="85689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u="sng" dirty="0">
                <a:latin typeface="Times New Roman"/>
                <a:ea typeface="Calibri"/>
              </a:rPr>
              <a:t>C) </a:t>
            </a:r>
            <a:r>
              <a:rPr lang="ru-RU" sz="3200" u="sng" dirty="0">
                <a:latin typeface="Times New Roman"/>
                <a:ea typeface="Calibri"/>
              </a:rPr>
              <a:t>Перелом дна </a:t>
            </a:r>
            <a:r>
              <a:rPr lang="ru-RU" sz="3200" u="sng" dirty="0" err="1" smtClean="0">
                <a:latin typeface="Times New Roman"/>
                <a:ea typeface="Calibri"/>
              </a:rPr>
              <a:t>орбіти</a:t>
            </a:r>
            <a:endParaRPr lang="ru-RU" sz="32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433" y="836712"/>
            <a:ext cx="6723139" cy="3450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6235516"/>
            <a:ext cx="64087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>
                <a:ea typeface="Calibri"/>
                <a:cs typeface="Times New Roman"/>
              </a:rPr>
              <a:t>ТРАВМА </a:t>
            </a:r>
            <a:r>
              <a:rPr lang="ru-RU" sz="3200" b="1" dirty="0" smtClean="0">
                <a:ea typeface="Calibri"/>
                <a:cs typeface="Times New Roman"/>
              </a:rPr>
              <a:t>ПОВІК </a:t>
            </a:r>
            <a:r>
              <a:rPr lang="ru-RU" sz="3200" b="1" dirty="0">
                <a:ea typeface="Calibri"/>
                <a:cs typeface="Times New Roman"/>
              </a:rPr>
              <a:t>(ГЕМАТОМА)</a:t>
            </a:r>
            <a:r>
              <a:rPr lang="ru-RU" sz="32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3200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ru-RU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33361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7101408"/>
            <a:ext cx="3456384" cy="504056"/>
          </a:xfrm>
        </p:spPr>
        <p:txBody>
          <a:bodyPr>
            <a:normAutofit fontScale="90000"/>
          </a:bodyPr>
          <a:lstStyle/>
          <a:p>
            <a:r>
              <a:rPr lang="ru-RU" sz="28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28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dirty="0">
                <a:solidFill>
                  <a:prstClr val="black">
                    <a:lumMod val="85000"/>
                    <a:lumOff val="15000"/>
                  </a:prstClr>
                </a:solidFill>
                <a:ea typeface="Calibri"/>
                <a:cs typeface="Times New Roman"/>
              </a:rPr>
              <a:t>Травма </a:t>
            </a:r>
            <a:r>
              <a:rPr lang="ru-RU" dirty="0" err="1" smtClean="0">
                <a:solidFill>
                  <a:prstClr val="black">
                    <a:lumMod val="85000"/>
                    <a:lumOff val="15000"/>
                  </a:prstClr>
                </a:solidFill>
                <a:ea typeface="Calibri"/>
                <a:cs typeface="Times New Roman"/>
              </a:rPr>
              <a:t>повік</a:t>
            </a:r>
            <a:r>
              <a:rPr lang="ru-RU" dirty="0">
                <a:solidFill>
                  <a:prstClr val="black">
                    <a:lumMod val="85000"/>
                    <a:lumOff val="15000"/>
                  </a:prstClr>
                </a:solidFill>
                <a:ea typeface="Calibri"/>
                <a:cs typeface="Times New Roman"/>
              </a:rPr>
              <a:t/>
            </a:r>
            <a:br>
              <a:rPr lang="ru-RU" dirty="0">
                <a:solidFill>
                  <a:prstClr val="black">
                    <a:lumMod val="85000"/>
                    <a:lumOff val="15000"/>
                  </a:prstClr>
                </a:solidFill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85800"/>
            <a:ext cx="8424936" cy="468741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ошкодження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повік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пошкодженні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повік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необхідно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ретельно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оглянути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рану і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обстежити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очне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яблуко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Будь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дефект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повік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вшитий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горизонтально,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навіть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важко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здійснити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, для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досягнення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найкращих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функціонального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косметичного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результатів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 smtClean="0"/>
          </a:p>
        </p:txBody>
      </p:sp>
    </p:spTree>
    <p:extLst>
      <p:ext uri="{BB962C8B-B14F-4D97-AF65-F5344CB8AC3E}">
        <p14:creationId xmlns="" xmlns:p14="http://schemas.microsoft.com/office/powerpoint/2010/main" val="1895705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3499" y="5065900"/>
            <a:ext cx="8784976" cy="1800200"/>
          </a:xfrm>
        </p:spPr>
        <p:txBody>
          <a:bodyPr>
            <a:normAutofit/>
          </a:bodyPr>
          <a:lstStyle/>
          <a:p>
            <a:r>
              <a:rPr lang="ru-RU" sz="4800" dirty="0">
                <a:solidFill>
                  <a:prstClr val="black">
                    <a:lumMod val="85000"/>
                    <a:lumOff val="15000"/>
                  </a:prstClr>
                </a:solidFill>
                <a:ea typeface="Calibri"/>
                <a:cs typeface="Times New Roman"/>
              </a:rPr>
              <a:t>травма </a:t>
            </a:r>
            <a:r>
              <a:rPr lang="ru-RU" sz="4800" dirty="0" err="1" smtClean="0">
                <a:solidFill>
                  <a:prstClr val="black">
                    <a:lumMod val="85000"/>
                    <a:lumOff val="15000"/>
                  </a:prstClr>
                </a:solidFill>
                <a:ea typeface="Calibri"/>
                <a:cs typeface="Times New Roman"/>
              </a:rPr>
              <a:t>повік</a:t>
            </a:r>
            <a:r>
              <a:rPr lang="ru-RU" sz="4800" dirty="0">
                <a:solidFill>
                  <a:prstClr val="black">
                    <a:lumMod val="85000"/>
                    <a:lumOff val="15000"/>
                  </a:prstClr>
                </a:solidFill>
                <a:ea typeface="Calibri"/>
                <a:cs typeface="Times New Roman"/>
              </a:rPr>
              <a:t/>
            </a:r>
            <a:br>
              <a:rPr lang="ru-RU" sz="4800" dirty="0">
                <a:solidFill>
                  <a:prstClr val="black">
                    <a:lumMod val="85000"/>
                    <a:lumOff val="15000"/>
                  </a:prstClr>
                </a:solidFill>
                <a:ea typeface="Calibri"/>
                <a:cs typeface="Times New Roman"/>
              </a:rPr>
            </a:b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685800"/>
            <a:ext cx="8202488" cy="3886200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sz="3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ru-RU" sz="33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Пошкодження</a:t>
            </a:r>
            <a:r>
              <a:rPr lang="ru-RU" sz="3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повік</a:t>
            </a:r>
            <a:r>
              <a:rPr lang="ru-RU" sz="33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33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ctr">
              <a:buNone/>
            </a:pPr>
            <a:endParaRPr lang="ru-RU" sz="33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ctr">
              <a:buNone/>
            </a:pPr>
            <a:r>
              <a:rPr lang="ru-RU" sz="33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поверхневі</a:t>
            </a:r>
            <a:endParaRPr lang="ru-RU" sz="33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ctr">
              <a:buNone/>
            </a:pPr>
            <a:r>
              <a:rPr lang="ru-RU" sz="3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  </a:t>
            </a:r>
            <a:r>
              <a:rPr lang="ru-RU" sz="33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крайові</a:t>
            </a:r>
            <a:endParaRPr lang="ru-RU" sz="33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ctr">
              <a:buNone/>
            </a:pPr>
            <a:r>
              <a:rPr lang="ru-RU" sz="3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  </a:t>
            </a:r>
            <a:r>
              <a:rPr lang="ru-RU" sz="33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Пошкодження</a:t>
            </a:r>
            <a:r>
              <a:rPr lang="ru-RU" sz="3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з дефектом </a:t>
            </a:r>
            <a:r>
              <a:rPr lang="ru-RU" sz="33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тканини</a:t>
            </a:r>
            <a:endParaRPr lang="ru-RU" sz="33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ctr">
              <a:buNone/>
            </a:pPr>
            <a:r>
              <a:rPr lang="ru-RU" sz="3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  З </a:t>
            </a:r>
            <a:r>
              <a:rPr lang="ru-RU" sz="33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пошкодженням</a:t>
            </a:r>
            <a:r>
              <a:rPr lang="ru-RU" sz="3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слізних</a:t>
            </a:r>
            <a:r>
              <a:rPr lang="ru-RU" sz="3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канальців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28308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8744"/>
            <a:ext cx="7128792" cy="1212439"/>
          </a:xfrm>
        </p:spPr>
        <p:txBody>
          <a:bodyPr>
            <a:normAutofit fontScale="90000"/>
          </a:bodyPr>
          <a:lstStyle/>
          <a:p>
            <a:pPr lvl="0" algn="ctr">
              <a:spcBef>
                <a:spcPct val="20000"/>
              </a:spcBef>
            </a:pPr>
            <a:r>
              <a:rPr lang="en-US" sz="31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en-US" sz="31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31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31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36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ТРАВМА ВЕК (повреждения)  </a:t>
            </a:r>
            <a:r>
              <a:rPr lang="ru-RU" sz="25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2500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3356992"/>
            <a:ext cx="5230416" cy="260811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b="1" dirty="0" err="1"/>
              <a:t>крайове</a:t>
            </a:r>
            <a:endParaRPr lang="ru-RU" sz="3200" b="1" dirty="0"/>
          </a:p>
          <a:p>
            <a:pPr marL="0" indent="0" algn="just">
              <a:buNone/>
            </a:pPr>
            <a:r>
              <a:rPr lang="ru-RU" sz="3200" b="1" dirty="0" err="1"/>
              <a:t>пошкодження</a:t>
            </a:r>
            <a:endParaRPr lang="ru-RU" sz="3200" b="1" dirty="0"/>
          </a:p>
          <a:p>
            <a:pPr marL="0" indent="0" algn="just">
              <a:buNone/>
            </a:pPr>
            <a:r>
              <a:rPr lang="uk-UA" sz="3200" b="1" dirty="0" smtClean="0"/>
              <a:t>повік</a:t>
            </a:r>
            <a:endParaRPr lang="ru-RU" sz="3200" b="1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81" y="624964"/>
            <a:ext cx="4652386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548" y="624964"/>
            <a:ext cx="3525408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26615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5232" y="1340768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en-US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</a:br>
            <a:r>
              <a:rPr lang="en-US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en-US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</a:br>
            <a:r>
              <a:rPr lang="en-US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en-US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</a:br>
            <a:r>
              <a:rPr lang="en-US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en-US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</a:br>
            <a:r>
              <a:rPr lang="en-US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en-US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</a:br>
            <a:r>
              <a:rPr lang="en-US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en-US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40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4000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246064"/>
            <a:ext cx="5616624" cy="42711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b="1" dirty="0" err="1" smtClean="0"/>
              <a:t>Канальцевые</a:t>
            </a:r>
            <a:r>
              <a:rPr lang="ru-RU" sz="2800" b="1" dirty="0" smtClean="0"/>
              <a:t> повреждения</a:t>
            </a:r>
          </a:p>
          <a:p>
            <a:pPr marL="0" indent="0">
              <a:buNone/>
            </a:pPr>
            <a:r>
              <a:rPr lang="ru-RU" sz="2800" dirty="0" smtClean="0"/>
              <a:t>должны быть восстановлены в течение 24 часов. Силиконовая трубка проводится через носослёзные пути в нос, после чего повреждения ушиваются. </a:t>
            </a:r>
          </a:p>
          <a:p>
            <a:pPr marL="0" indent="0">
              <a:buNone/>
            </a:pPr>
            <a:r>
              <a:rPr lang="ru-RU" sz="2800" dirty="0" smtClean="0"/>
              <a:t>Трубка остаётся на </a:t>
            </a:r>
            <a:r>
              <a:rPr lang="ru-RU" sz="2800" dirty="0"/>
              <a:t>3-6 </a:t>
            </a:r>
            <a:r>
              <a:rPr lang="ru-RU" sz="2800" dirty="0" smtClean="0"/>
              <a:t>месяцев</a:t>
            </a:r>
            <a:endParaRPr lang="ru-RU" sz="2800" dirty="0"/>
          </a:p>
          <a:p>
            <a:pPr marL="0" indent="0">
              <a:buNone/>
            </a:pPr>
            <a:endParaRPr lang="ru-RU" sz="2800" dirty="0" smtClean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682" y="1538033"/>
            <a:ext cx="3102149" cy="3403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7544" y="438192"/>
            <a:ext cx="72728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buClr>
                <a:srgbClr val="AD0101"/>
              </a:buClr>
            </a:pPr>
            <a:r>
              <a:rPr lang="ru-RU" sz="3200" b="1" dirty="0">
                <a:solidFill>
                  <a:prstClr val="black"/>
                </a:solidFill>
                <a:ea typeface="Calibri"/>
                <a:cs typeface="Times New Roman"/>
              </a:rPr>
              <a:t>ТРАВМА </a:t>
            </a:r>
            <a:r>
              <a:rPr lang="ru-RU" sz="3200" b="1" dirty="0" smtClean="0">
                <a:solidFill>
                  <a:prstClr val="black"/>
                </a:solidFill>
                <a:ea typeface="Calibri"/>
                <a:cs typeface="Times New Roman"/>
              </a:rPr>
              <a:t>ПОВІК </a:t>
            </a:r>
            <a:r>
              <a:rPr lang="ru-RU" sz="3200" b="1" dirty="0">
                <a:solidFill>
                  <a:prstClr val="black"/>
                </a:solidFill>
                <a:ea typeface="Calibri"/>
                <a:cs typeface="Times New Roman"/>
              </a:rPr>
              <a:t>(</a:t>
            </a:r>
            <a:r>
              <a:rPr lang="ru-RU" sz="3200" b="1" dirty="0" err="1">
                <a:solidFill>
                  <a:prstClr val="black"/>
                </a:solidFill>
                <a:ea typeface="Calibri"/>
                <a:cs typeface="Times New Roman"/>
              </a:rPr>
              <a:t>пошкодження</a:t>
            </a:r>
            <a:r>
              <a:rPr lang="ru-RU" sz="3200" b="1" dirty="0">
                <a:solidFill>
                  <a:prstClr val="black"/>
                </a:solidFill>
                <a:ea typeface="Calibri"/>
                <a:cs typeface="Times New Roman"/>
              </a:rPr>
              <a:t>)</a:t>
            </a:r>
            <a:endParaRPr lang="ru-RU" sz="2400" dirty="0">
              <a:solidFill>
                <a:srgbClr val="30303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872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836712"/>
            <a:ext cx="8568952" cy="1161256"/>
          </a:xfrm>
        </p:spPr>
        <p:txBody>
          <a:bodyPr>
            <a:norm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dirty="0" smtClean="0"/>
              <a:t>Переломи </a:t>
            </a:r>
            <a:r>
              <a:rPr lang="ru-RU" dirty="0" err="1"/>
              <a:t>орбіти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764" y="1628800"/>
            <a:ext cx="8892480" cy="3886200"/>
          </a:xfrm>
        </p:spPr>
        <p:txBody>
          <a:bodyPr>
            <a:normAutofit/>
          </a:bodyPr>
          <a:lstStyle/>
          <a:p>
            <a:r>
              <a:rPr lang="ru-RU" sz="3600" b="1" dirty="0" err="1" smtClean="0"/>
              <a:t>Вибуховий</a:t>
            </a:r>
            <a:r>
              <a:rPr lang="ru-RU" sz="3600" b="1" dirty="0" smtClean="0"/>
              <a:t> </a:t>
            </a:r>
            <a:r>
              <a:rPr lang="ru-RU" sz="3600" b="1" dirty="0"/>
              <a:t>перелом дна </a:t>
            </a:r>
            <a:r>
              <a:rPr lang="ru-RU" sz="3600" b="1" dirty="0" err="1"/>
              <a:t>орбіти</a:t>
            </a:r>
            <a:endParaRPr lang="ru-RU" sz="3600" b="1" dirty="0"/>
          </a:p>
          <a:p>
            <a:r>
              <a:rPr lang="ru-RU" sz="3600" b="1" dirty="0" err="1" smtClean="0"/>
              <a:t>Вибуховий</a:t>
            </a:r>
            <a:r>
              <a:rPr lang="ru-RU" sz="3600" b="1" dirty="0" smtClean="0"/>
              <a:t> </a:t>
            </a:r>
            <a:r>
              <a:rPr lang="ru-RU" sz="3600" b="1" dirty="0"/>
              <a:t>перелом </a:t>
            </a:r>
            <a:r>
              <a:rPr lang="ru-RU" sz="3600" b="1" dirty="0" err="1"/>
              <a:t>медіальної</a:t>
            </a:r>
            <a:r>
              <a:rPr lang="ru-RU" sz="3600" b="1" dirty="0"/>
              <a:t> </a:t>
            </a:r>
            <a:r>
              <a:rPr lang="ru-RU" sz="3600" b="1" dirty="0" err="1"/>
              <a:t>стінки</a:t>
            </a:r>
            <a:r>
              <a:rPr lang="ru-RU" sz="3600" b="1" dirty="0"/>
              <a:t> </a:t>
            </a:r>
            <a:r>
              <a:rPr lang="ru-RU" sz="3600" b="1" dirty="0" err="1"/>
              <a:t>орбіти</a:t>
            </a:r>
            <a:endParaRPr lang="ru-RU" sz="3600" b="1" dirty="0"/>
          </a:p>
          <a:p>
            <a:r>
              <a:rPr lang="ru-RU" sz="3600" b="1" dirty="0"/>
              <a:t>Перелом </a:t>
            </a:r>
            <a:r>
              <a:rPr lang="ru-RU" sz="3600" b="1" dirty="0" err="1"/>
              <a:t>даху</a:t>
            </a:r>
            <a:r>
              <a:rPr lang="ru-RU" sz="3600" b="1" dirty="0"/>
              <a:t> </a:t>
            </a:r>
            <a:r>
              <a:rPr lang="ru-RU" sz="3600" b="1" dirty="0" err="1"/>
              <a:t>орбіти</a:t>
            </a:r>
            <a:endParaRPr lang="ru-RU" sz="3600" b="1" dirty="0"/>
          </a:p>
          <a:p>
            <a:r>
              <a:rPr lang="ru-RU" sz="3600" b="1" dirty="0"/>
              <a:t>Перелом </a:t>
            </a:r>
            <a:r>
              <a:rPr lang="ru-RU" sz="3600" b="1" dirty="0" err="1"/>
              <a:t>латеральної</a:t>
            </a:r>
            <a:r>
              <a:rPr lang="ru-RU" sz="3600" b="1" dirty="0"/>
              <a:t> </a:t>
            </a:r>
            <a:r>
              <a:rPr lang="ru-RU" sz="3600" b="1" dirty="0" err="1"/>
              <a:t>стінки</a:t>
            </a:r>
            <a:endParaRPr lang="ru-RU" sz="3600" b="1" dirty="0"/>
          </a:p>
        </p:txBody>
      </p:sp>
    </p:spTree>
    <p:extLst>
      <p:ext uri="{BB962C8B-B14F-4D97-AF65-F5344CB8AC3E}">
        <p14:creationId xmlns="" xmlns:p14="http://schemas.microsoft.com/office/powerpoint/2010/main" val="2891147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704856" cy="1600200"/>
          </a:xfrm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  <a:buClr>
                <a:srgbClr val="AD0101"/>
              </a:buClr>
            </a:pPr>
            <a:r>
              <a:rPr lang="ru-RU" sz="4000" dirty="0"/>
              <a:t>Переломи </a:t>
            </a:r>
            <a:r>
              <a:rPr lang="ru-RU" sz="4000" dirty="0" err="1" smtClean="0"/>
              <a:t>орбіти</a:t>
            </a:r>
            <a:r>
              <a:rPr lang="ru-RU" sz="4000" dirty="0" smtClean="0"/>
              <a:t>. </a:t>
            </a:r>
            <a:r>
              <a:rPr lang="ru-RU" sz="4000" dirty="0" err="1" smtClean="0"/>
              <a:t>Вибуховий</a:t>
            </a:r>
            <a:r>
              <a:rPr lang="ru-RU" sz="4000" dirty="0" smtClean="0"/>
              <a:t> </a:t>
            </a:r>
            <a:r>
              <a:rPr lang="ru-RU" sz="4000" dirty="0"/>
              <a:t>перелом дна </a:t>
            </a:r>
            <a:r>
              <a:rPr lang="ru-RU" sz="4000" dirty="0" err="1"/>
              <a:t>орбіти</a:t>
            </a:r>
            <a:r>
              <a:rPr lang="en-US" sz="4000" b="1" dirty="0">
                <a:solidFill>
                  <a:srgbClr val="303030"/>
                </a:solidFill>
                <a:latin typeface="Times New Roman"/>
              </a:rPr>
              <a:t/>
            </a:r>
            <a:br>
              <a:rPr lang="en-US" sz="4000" b="1" dirty="0">
                <a:solidFill>
                  <a:srgbClr val="303030"/>
                </a:solidFill>
                <a:latin typeface="Times New Roman"/>
              </a:rPr>
            </a:br>
            <a:r>
              <a:rPr lang="en-US" sz="4000" b="1" dirty="0"/>
              <a:t/>
            </a:r>
            <a:br>
              <a:rPr lang="en-US" sz="4000" b="1" dirty="0"/>
            </a:br>
            <a:r>
              <a:rPr lang="en-US" sz="4000" b="1" dirty="0" smtClean="0">
                <a:latin typeface="+mn-lt"/>
              </a:rPr>
              <a:t> </a:t>
            </a:r>
            <a:endParaRPr lang="ru-RU" sz="4000" dirty="0">
              <a:latin typeface="+mn-lt"/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1" y="1860848"/>
            <a:ext cx="6895221" cy="4654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51059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39080" y="117248"/>
            <a:ext cx="6781800" cy="10527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9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переломи </a:t>
            </a:r>
            <a:r>
              <a:rPr lang="ru-RU" sz="2900" b="1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орбіти</a:t>
            </a:r>
            <a:r>
              <a:rPr lang="ru-RU" sz="3200" dirty="0">
                <a:ea typeface="Calibri"/>
                <a:cs typeface="Times New Roman"/>
              </a:rPr>
              <a:t/>
            </a:r>
            <a:br>
              <a:rPr lang="ru-RU" sz="3200" dirty="0">
                <a:ea typeface="Calibri"/>
                <a:cs typeface="Times New Roman"/>
              </a:rPr>
            </a:br>
            <a:r>
              <a:rPr lang="ru-RU" sz="3200" b="1" dirty="0" err="1" smtClean="0">
                <a:solidFill>
                  <a:srgbClr val="303030"/>
                </a:solidFill>
                <a:latin typeface="Times New Roman"/>
              </a:rPr>
              <a:t>Вибуховий</a:t>
            </a:r>
            <a:r>
              <a:rPr lang="ru-RU" sz="3200" b="1" dirty="0" smtClean="0">
                <a:solidFill>
                  <a:srgbClr val="303030"/>
                </a:solidFill>
                <a:latin typeface="Times New Roman"/>
              </a:rPr>
              <a:t> </a:t>
            </a:r>
            <a:r>
              <a:rPr lang="ru-RU" sz="3200" b="1" dirty="0">
                <a:solidFill>
                  <a:srgbClr val="303030"/>
                </a:solidFill>
                <a:latin typeface="Times New Roman"/>
              </a:rPr>
              <a:t>перелом дна </a:t>
            </a:r>
            <a:r>
              <a:rPr lang="ru-RU" sz="3200" b="1" dirty="0" err="1">
                <a:solidFill>
                  <a:srgbClr val="303030"/>
                </a:solidFill>
                <a:latin typeface="Times New Roman"/>
              </a:rPr>
              <a:t>орбіти</a:t>
            </a:r>
            <a:r>
              <a:rPr lang="en-US" sz="3200" b="1" dirty="0">
                <a:solidFill>
                  <a:srgbClr val="303030"/>
                </a:solidFill>
                <a:latin typeface="Times New Roman"/>
              </a:rPr>
              <a:t/>
            </a:r>
            <a:br>
              <a:rPr lang="en-US" sz="3200" b="1" dirty="0">
                <a:solidFill>
                  <a:srgbClr val="303030"/>
                </a:solidFill>
                <a:latin typeface="Times New Roman"/>
              </a:rPr>
            </a:br>
            <a:endParaRPr lang="ru-RU" sz="3100" dirty="0">
              <a:latin typeface="+mn-lt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334149"/>
            <a:ext cx="3051617" cy="1512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9" y="1645806"/>
            <a:ext cx="525658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Клінічні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ознаки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ru-RU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Періокулярно</a:t>
            </a:r>
            <a:r>
              <a:rPr lang="ru-RU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хемоз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набряк і птоз </a:t>
            </a:r>
            <a:r>
              <a:rPr lang="ru-RU" sz="28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повік</a:t>
            </a:r>
            <a:r>
              <a:rPr lang="ru-RU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підшкірна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емфізема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енофтальм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диплопія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Пошкодження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інфраорбітальної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іннервації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супроводжується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опущенням</a:t>
            </a:r>
            <a:r>
              <a:rPr lang="ru-RU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повіки</a:t>
            </a:r>
            <a:r>
              <a:rPr lang="ru-RU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підборіддя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підняттям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губ, </a:t>
            </a: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ясен на </a:t>
            </a: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стороні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поразки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2938" y="2996951"/>
            <a:ext cx="3056823" cy="1698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869160"/>
            <a:ext cx="3051617" cy="1656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13617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953" y="5581487"/>
            <a:ext cx="8568952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/>
              <a:t>Переломи </a:t>
            </a:r>
            <a:r>
              <a:rPr lang="ru-RU" sz="3200" dirty="0" err="1" smtClean="0"/>
              <a:t>орбіти</a:t>
            </a:r>
            <a:r>
              <a:rPr lang="ru-RU" sz="3200" dirty="0" smtClean="0"/>
              <a:t>. </a:t>
            </a:r>
            <a:r>
              <a:rPr lang="ru-RU" sz="3200" dirty="0" err="1" smtClean="0"/>
              <a:t>Вибуховий</a:t>
            </a:r>
            <a:r>
              <a:rPr lang="ru-RU" sz="3200" dirty="0" smtClean="0"/>
              <a:t> </a:t>
            </a:r>
            <a:r>
              <a:rPr lang="ru-RU" sz="3200" dirty="0"/>
              <a:t>перелом дна </a:t>
            </a:r>
            <a:r>
              <a:rPr lang="ru-RU" sz="3200" dirty="0" err="1"/>
              <a:t>орбіти</a:t>
            </a:r>
            <a:r>
              <a:rPr lang="en-US" sz="3200" b="1" dirty="0">
                <a:solidFill>
                  <a:srgbClr val="303030"/>
                </a:solidFill>
                <a:latin typeface="Times New Roman"/>
              </a:rPr>
              <a:t/>
            </a:r>
            <a:br>
              <a:rPr lang="en-US" sz="3200" b="1" dirty="0">
                <a:solidFill>
                  <a:srgbClr val="303030"/>
                </a:solidFill>
                <a:latin typeface="Times New Roman"/>
              </a:rPr>
            </a:br>
            <a:endParaRPr lang="ru-RU" sz="32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9531" y="451632"/>
            <a:ext cx="4752528" cy="4993591"/>
          </a:xfrm>
        </p:spPr>
        <p:txBody>
          <a:bodyPr>
            <a:no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600" u="sng" dirty="0" err="1">
                <a:latin typeface="Times New Roman"/>
                <a:ea typeface="Calibri"/>
                <a:cs typeface="Times New Roman"/>
              </a:rPr>
              <a:t>Інструментальні</a:t>
            </a:r>
            <a:r>
              <a:rPr lang="ru-RU" sz="3600" u="sng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3600" u="sng" dirty="0" err="1">
                <a:latin typeface="Times New Roman"/>
                <a:ea typeface="Calibri"/>
                <a:cs typeface="Times New Roman"/>
              </a:rPr>
              <a:t>дослідження</a:t>
            </a:r>
            <a:r>
              <a:rPr lang="ru-RU" sz="3600" u="sng" dirty="0">
                <a:latin typeface="Times New Roman"/>
                <a:ea typeface="Calibri"/>
                <a:cs typeface="Times New Roman"/>
              </a:rPr>
              <a:t>: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600" u="sng" dirty="0" err="1">
                <a:latin typeface="Times New Roman"/>
                <a:ea typeface="Calibri"/>
                <a:cs typeface="Times New Roman"/>
              </a:rPr>
              <a:t>Комп'ютерна</a:t>
            </a:r>
            <a:r>
              <a:rPr lang="ru-RU" sz="3600" u="sng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3600" u="sng" dirty="0" err="1">
                <a:latin typeface="Times New Roman"/>
                <a:ea typeface="Calibri"/>
                <a:cs typeface="Times New Roman"/>
              </a:rPr>
              <a:t>томографія</a:t>
            </a:r>
            <a:r>
              <a:rPr lang="ru-RU" sz="3600" u="sng" dirty="0">
                <a:latin typeface="Times New Roman"/>
                <a:ea typeface="Calibri"/>
                <a:cs typeface="Times New Roman"/>
              </a:rPr>
              <a:t> в </a:t>
            </a:r>
            <a:r>
              <a:rPr lang="ru-RU" sz="3600" u="sng" dirty="0" err="1">
                <a:latin typeface="Times New Roman"/>
                <a:ea typeface="Calibri"/>
                <a:cs typeface="Times New Roman"/>
              </a:rPr>
              <a:t>двох</a:t>
            </a:r>
            <a:r>
              <a:rPr lang="ru-RU" sz="3600" u="sng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3600" u="sng" dirty="0" err="1">
                <a:latin typeface="Times New Roman"/>
                <a:ea typeface="Calibri"/>
                <a:cs typeface="Times New Roman"/>
              </a:rPr>
              <a:t>площинах</a:t>
            </a:r>
            <a:r>
              <a:rPr lang="ru-RU" sz="3600" u="sng" dirty="0">
                <a:latin typeface="Times New Roman"/>
                <a:ea typeface="Calibri"/>
                <a:cs typeface="Times New Roman"/>
              </a:rPr>
              <a:t> (</a:t>
            </a:r>
            <a:r>
              <a:rPr lang="ru-RU" sz="3600" u="sng" dirty="0" err="1">
                <a:latin typeface="Times New Roman"/>
                <a:ea typeface="Calibri"/>
                <a:cs typeface="Times New Roman"/>
              </a:rPr>
              <a:t>фронтальній</a:t>
            </a:r>
            <a:r>
              <a:rPr lang="ru-RU" sz="3600" u="sng" dirty="0">
                <a:latin typeface="Times New Roman"/>
                <a:ea typeface="Calibri"/>
                <a:cs typeface="Times New Roman"/>
              </a:rPr>
              <a:t> і </a:t>
            </a:r>
            <a:r>
              <a:rPr lang="ru-RU" sz="3600" u="sng" dirty="0" err="1">
                <a:latin typeface="Times New Roman"/>
                <a:ea typeface="Calibri"/>
                <a:cs typeface="Times New Roman"/>
              </a:rPr>
              <a:t>горизонтальній</a:t>
            </a:r>
            <a:r>
              <a:rPr lang="ru-RU" sz="3600" u="sng" dirty="0">
                <a:latin typeface="Times New Roman"/>
                <a:ea typeface="Calibri"/>
                <a:cs typeface="Times New Roman"/>
              </a:rPr>
              <a:t>)</a:t>
            </a:r>
            <a:endParaRPr lang="ru-RU" sz="36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620688"/>
            <a:ext cx="3626592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75055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2588"/>
            <a:ext cx="8640960" cy="1600200"/>
          </a:xfrm>
        </p:spPr>
        <p:txBody>
          <a:bodyPr>
            <a:normAutofit/>
          </a:bodyPr>
          <a:lstStyle/>
          <a:p>
            <a:pPr algn="ctr"/>
            <a:r>
              <a:rPr lang="ru-RU" sz="3200" dirty="0"/>
              <a:t>Переломи </a:t>
            </a:r>
            <a:r>
              <a:rPr lang="ru-RU" sz="3200" dirty="0" err="1" smtClean="0"/>
              <a:t>орбіти</a:t>
            </a:r>
            <a:r>
              <a:rPr lang="ru-RU" sz="3200" dirty="0" smtClean="0"/>
              <a:t>. </a:t>
            </a:r>
            <a:r>
              <a:rPr lang="ru-RU" sz="3200" dirty="0" err="1" smtClean="0"/>
              <a:t>Вибуховий</a:t>
            </a:r>
            <a:r>
              <a:rPr lang="ru-RU" sz="3200" dirty="0" smtClean="0"/>
              <a:t> </a:t>
            </a:r>
            <a:r>
              <a:rPr lang="ru-RU" sz="3200" dirty="0"/>
              <a:t>перелом дна </a:t>
            </a:r>
            <a:r>
              <a:rPr lang="ru-RU" sz="3200" dirty="0" err="1"/>
              <a:t>орбіти</a:t>
            </a:r>
            <a:r>
              <a:rPr lang="en-US" sz="3200" b="1" dirty="0">
                <a:solidFill>
                  <a:srgbClr val="303030"/>
                </a:solidFill>
                <a:latin typeface="Times New Roman"/>
              </a:rPr>
              <a:t/>
            </a:r>
            <a:br>
              <a:rPr lang="en-US" sz="3200" b="1" dirty="0">
                <a:solidFill>
                  <a:srgbClr val="303030"/>
                </a:solidFill>
                <a:latin typeface="Times New Roman"/>
              </a:rPr>
            </a:br>
            <a:endParaRPr lang="ru-RU" sz="32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0"/>
            <a:ext cx="8640960" cy="4653136"/>
          </a:xfrm>
        </p:spPr>
        <p:txBody>
          <a:bodyPr>
            <a:noAutofit/>
          </a:bodyPr>
          <a:lstStyle/>
          <a:p>
            <a:pPr marL="0" lvl="0" indent="0" algn="just">
              <a:spcAft>
                <a:spcPts val="1000"/>
              </a:spcAft>
              <a:buNone/>
            </a:pPr>
            <a:endParaRPr lang="en-US" sz="3200" dirty="0" smtClean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marL="0" lvl="0" indent="0" algn="just">
              <a:spcAft>
                <a:spcPts val="1000"/>
              </a:spcAft>
              <a:buNone/>
            </a:pPr>
            <a:endParaRPr lang="en-US" sz="3200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1000"/>
              </a:spcAft>
            </a:pPr>
            <a:r>
              <a:rPr lang="ru-RU" sz="3200" dirty="0" err="1">
                <a:solidFill>
                  <a:prstClr val="black"/>
                </a:solidFill>
                <a:ea typeface="Calibri"/>
              </a:rPr>
              <a:t>Дослідження</a:t>
            </a:r>
            <a:r>
              <a:rPr lang="ru-RU" sz="3200" dirty="0">
                <a:solidFill>
                  <a:prstClr val="black"/>
                </a:solidFill>
                <a:ea typeface="Calibri"/>
              </a:rPr>
              <a:t> </a:t>
            </a:r>
            <a:r>
              <a:rPr lang="ru-RU" sz="3200" dirty="0" err="1">
                <a:solidFill>
                  <a:prstClr val="black"/>
                </a:solidFill>
                <a:ea typeface="Calibri"/>
              </a:rPr>
              <a:t>бінокулярного</a:t>
            </a:r>
            <a:r>
              <a:rPr lang="ru-RU" sz="3200" dirty="0">
                <a:solidFill>
                  <a:prstClr val="black"/>
                </a:solidFill>
                <a:ea typeface="Calibri"/>
              </a:rPr>
              <a:t> </a:t>
            </a:r>
            <a:r>
              <a:rPr lang="ru-RU" sz="3200" dirty="0" err="1">
                <a:solidFill>
                  <a:prstClr val="black"/>
                </a:solidFill>
                <a:ea typeface="Calibri"/>
              </a:rPr>
              <a:t>зору</a:t>
            </a:r>
            <a:r>
              <a:rPr lang="ru-RU" sz="3200" dirty="0">
                <a:solidFill>
                  <a:prstClr val="black"/>
                </a:solidFill>
                <a:ea typeface="Calibri"/>
              </a:rPr>
              <a:t> і </a:t>
            </a:r>
            <a:r>
              <a:rPr lang="ru-RU" sz="3200" dirty="0" err="1">
                <a:solidFill>
                  <a:prstClr val="black"/>
                </a:solidFill>
                <a:ea typeface="Calibri"/>
              </a:rPr>
              <a:t>зорових</a:t>
            </a:r>
            <a:r>
              <a:rPr lang="ru-RU" sz="3200" dirty="0">
                <a:solidFill>
                  <a:prstClr val="black"/>
                </a:solidFill>
                <a:ea typeface="Calibri"/>
              </a:rPr>
              <a:t> </a:t>
            </a:r>
            <a:r>
              <a:rPr lang="ru-RU" sz="3200" dirty="0" err="1">
                <a:solidFill>
                  <a:prstClr val="black"/>
                </a:solidFill>
                <a:ea typeface="Calibri"/>
              </a:rPr>
              <a:t>функцій</a:t>
            </a:r>
            <a:endParaRPr lang="ru-RU" sz="3200" dirty="0">
              <a:solidFill>
                <a:prstClr val="black"/>
              </a:solidFill>
              <a:ea typeface="Calibri"/>
            </a:endParaRPr>
          </a:p>
          <a:p>
            <a:pPr algn="just">
              <a:spcAft>
                <a:spcPts val="1000"/>
              </a:spcAft>
            </a:pPr>
            <a:r>
              <a:rPr lang="ru-RU" sz="3200" dirty="0" err="1">
                <a:solidFill>
                  <a:prstClr val="black"/>
                </a:solidFill>
                <a:ea typeface="Calibri"/>
              </a:rPr>
              <a:t>Рентгенографія</a:t>
            </a:r>
            <a:r>
              <a:rPr lang="ru-RU" sz="3200" dirty="0">
                <a:solidFill>
                  <a:prstClr val="black"/>
                </a:solidFill>
                <a:ea typeface="Calibri"/>
              </a:rPr>
              <a:t> ППН і </a:t>
            </a:r>
            <a:r>
              <a:rPr lang="ru-RU" sz="3200" dirty="0" err="1">
                <a:solidFill>
                  <a:prstClr val="black"/>
                </a:solidFill>
                <a:ea typeface="Calibri"/>
              </a:rPr>
              <a:t>орбіт</a:t>
            </a:r>
            <a:r>
              <a:rPr lang="ru-RU" sz="3200" dirty="0">
                <a:solidFill>
                  <a:prstClr val="black"/>
                </a:solidFill>
                <a:ea typeface="Calibri"/>
              </a:rPr>
              <a:t> в </a:t>
            </a:r>
            <a:r>
              <a:rPr lang="ru-RU" sz="3200" dirty="0" err="1">
                <a:solidFill>
                  <a:prstClr val="black"/>
                </a:solidFill>
                <a:ea typeface="Calibri"/>
              </a:rPr>
              <a:t>двох</a:t>
            </a:r>
            <a:r>
              <a:rPr lang="ru-RU" sz="3200" dirty="0">
                <a:solidFill>
                  <a:prstClr val="black"/>
                </a:solidFill>
                <a:ea typeface="Calibri"/>
              </a:rPr>
              <a:t> </a:t>
            </a:r>
            <a:r>
              <a:rPr lang="ru-RU" sz="3200" dirty="0" err="1">
                <a:solidFill>
                  <a:prstClr val="black"/>
                </a:solidFill>
                <a:ea typeface="Calibri"/>
              </a:rPr>
              <a:t>площинах</a:t>
            </a:r>
            <a:r>
              <a:rPr lang="ru-RU" sz="3200" dirty="0">
                <a:solidFill>
                  <a:prstClr val="black"/>
                </a:solidFill>
                <a:ea typeface="Calibri"/>
              </a:rPr>
              <a:t> (</a:t>
            </a:r>
            <a:r>
              <a:rPr lang="ru-RU" sz="3200" dirty="0" err="1">
                <a:solidFill>
                  <a:prstClr val="black"/>
                </a:solidFill>
                <a:ea typeface="Calibri"/>
              </a:rPr>
              <a:t>фронтальній</a:t>
            </a:r>
            <a:r>
              <a:rPr lang="ru-RU" sz="3200" dirty="0">
                <a:solidFill>
                  <a:prstClr val="black"/>
                </a:solidFill>
                <a:ea typeface="Calibri"/>
              </a:rPr>
              <a:t> і </a:t>
            </a:r>
            <a:r>
              <a:rPr lang="ru-RU" sz="3200" dirty="0" err="1">
                <a:solidFill>
                  <a:prstClr val="black"/>
                </a:solidFill>
                <a:ea typeface="Calibri"/>
              </a:rPr>
              <a:t>горизонтальній</a:t>
            </a:r>
            <a:r>
              <a:rPr lang="ru-RU" sz="3200" dirty="0">
                <a:solidFill>
                  <a:prstClr val="black"/>
                </a:solidFill>
                <a:ea typeface="Calibri"/>
              </a:rPr>
              <a:t>)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3651825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424936" cy="1600200"/>
          </a:xfrm>
        </p:spPr>
        <p:txBody>
          <a:bodyPr>
            <a:normAutofit/>
          </a:bodyPr>
          <a:lstStyle/>
          <a:p>
            <a:pPr algn="ctr"/>
            <a:r>
              <a:rPr lang="ru-RU" sz="3200" dirty="0"/>
              <a:t>Переломи </a:t>
            </a:r>
            <a:r>
              <a:rPr lang="ru-RU" sz="3200" dirty="0" err="1" smtClean="0"/>
              <a:t>орбіти</a:t>
            </a:r>
            <a:r>
              <a:rPr lang="ru-RU" sz="3200" dirty="0" smtClean="0"/>
              <a:t>. </a:t>
            </a:r>
            <a:r>
              <a:rPr lang="ru-RU" sz="3200" dirty="0" err="1" smtClean="0"/>
              <a:t>Вибуховий</a:t>
            </a:r>
            <a:r>
              <a:rPr lang="ru-RU" sz="3200" dirty="0" smtClean="0"/>
              <a:t> </a:t>
            </a:r>
            <a:r>
              <a:rPr lang="ru-RU" sz="3200" dirty="0"/>
              <a:t>перелом дна </a:t>
            </a:r>
            <a:r>
              <a:rPr lang="ru-RU" sz="3200" dirty="0" err="1"/>
              <a:t>орбіти</a:t>
            </a:r>
            <a:r>
              <a:rPr lang="en-US" sz="3200" b="1" dirty="0">
                <a:solidFill>
                  <a:srgbClr val="303030"/>
                </a:solidFill>
                <a:latin typeface="Times New Roman"/>
              </a:rPr>
              <a:t/>
            </a:r>
            <a:br>
              <a:rPr lang="en-US" sz="3200" b="1" dirty="0">
                <a:solidFill>
                  <a:srgbClr val="303030"/>
                </a:solidFill>
                <a:latin typeface="Times New Roman"/>
              </a:rPr>
            </a:br>
            <a:endParaRPr lang="ru-RU" sz="32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80728"/>
            <a:ext cx="4898011" cy="32962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u="sng" dirty="0" err="1" smtClean="0">
                <a:latin typeface="Times New Roman"/>
                <a:ea typeface="Calibri"/>
              </a:rPr>
              <a:t>Лікування</a:t>
            </a:r>
            <a:r>
              <a:rPr lang="ru-RU" sz="3200" u="sng" dirty="0">
                <a:latin typeface="Times New Roman"/>
                <a:ea typeface="Calibri"/>
              </a:rPr>
              <a:t>:</a:t>
            </a:r>
          </a:p>
          <a:p>
            <a:pPr marL="0" indent="0">
              <a:buNone/>
            </a:pPr>
            <a:r>
              <a:rPr lang="ru-RU" sz="3200" u="sng" dirty="0" err="1">
                <a:latin typeface="Times New Roman"/>
                <a:ea typeface="Calibri"/>
              </a:rPr>
              <a:t>консервативне</a:t>
            </a:r>
            <a:endParaRPr lang="ru-RU" sz="3200" u="sng" dirty="0">
              <a:latin typeface="Times New Roman"/>
              <a:ea typeface="Calibri"/>
            </a:endParaRPr>
          </a:p>
          <a:p>
            <a:pPr marL="0" indent="0">
              <a:buNone/>
            </a:pPr>
            <a:r>
              <a:rPr lang="ru-RU" sz="3200" u="sng" dirty="0">
                <a:latin typeface="Times New Roman"/>
                <a:ea typeface="Calibri"/>
              </a:rPr>
              <a:t>(</a:t>
            </a:r>
            <a:r>
              <a:rPr lang="ru-RU" sz="3200" u="sng" dirty="0" err="1">
                <a:latin typeface="Times New Roman"/>
                <a:ea typeface="Calibri"/>
              </a:rPr>
              <a:t>Антибактеріальна</a:t>
            </a:r>
            <a:r>
              <a:rPr lang="ru-RU" sz="3200" u="sng" dirty="0">
                <a:latin typeface="Times New Roman"/>
                <a:ea typeface="Calibri"/>
              </a:rPr>
              <a:t> </a:t>
            </a:r>
            <a:r>
              <a:rPr lang="ru-RU" sz="3200" u="sng" dirty="0" err="1">
                <a:latin typeface="Times New Roman"/>
                <a:ea typeface="Calibri"/>
              </a:rPr>
              <a:t>терапія</a:t>
            </a:r>
            <a:r>
              <a:rPr lang="ru-RU" sz="3200" u="sng" dirty="0">
                <a:latin typeface="Times New Roman"/>
                <a:ea typeface="Calibri"/>
              </a:rPr>
              <a:t>)</a:t>
            </a:r>
          </a:p>
          <a:p>
            <a:pPr marL="0" indent="0">
              <a:buNone/>
            </a:pPr>
            <a:r>
              <a:rPr lang="ru-RU" sz="3200" u="sng" dirty="0" err="1">
                <a:latin typeface="Times New Roman"/>
                <a:ea typeface="Calibri"/>
              </a:rPr>
              <a:t>хірургічне</a:t>
            </a:r>
            <a:endParaRPr lang="ru-RU" sz="32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692696"/>
            <a:ext cx="3923928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49953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782446"/>
            <a:ext cx="8964488" cy="1886913"/>
          </a:xfrm>
        </p:spPr>
        <p:txBody>
          <a:bodyPr>
            <a:normAutofit fontScale="90000"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en-US" sz="26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en-US" sz="26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3600" dirty="0"/>
              <a:t>Переломи </a:t>
            </a:r>
            <a:r>
              <a:rPr lang="ru-RU" sz="3600" dirty="0" err="1" smtClean="0"/>
              <a:t>орбіти</a:t>
            </a:r>
            <a:r>
              <a:rPr lang="ru-RU" sz="3600" dirty="0" smtClean="0"/>
              <a:t>. </a:t>
            </a:r>
            <a:r>
              <a:rPr lang="ru-RU" sz="3600" dirty="0" err="1" smtClean="0"/>
              <a:t>Вибуховий</a:t>
            </a:r>
            <a:r>
              <a:rPr lang="ru-RU" sz="3600" dirty="0" smtClean="0"/>
              <a:t> перелом. </a:t>
            </a:r>
            <a:r>
              <a:rPr lang="ru-RU" sz="3600" dirty="0" err="1" smtClean="0"/>
              <a:t>медіальної</a:t>
            </a:r>
            <a:r>
              <a:rPr lang="ru-RU" sz="3600" dirty="0" smtClean="0"/>
              <a:t> </a:t>
            </a:r>
            <a:r>
              <a:rPr lang="ru-RU" sz="3600" dirty="0" err="1"/>
              <a:t>стінки</a:t>
            </a:r>
            <a:r>
              <a:rPr lang="ru-RU" sz="3600" dirty="0"/>
              <a:t> </a:t>
            </a:r>
            <a:r>
              <a:rPr lang="ru-RU" sz="3600" dirty="0" err="1"/>
              <a:t>орбіти</a:t>
            </a:r>
            <a:r>
              <a:rPr lang="en-US" sz="3600" b="1" dirty="0">
                <a:solidFill>
                  <a:srgbClr val="303030"/>
                </a:solidFill>
                <a:latin typeface="Times New Roman"/>
              </a:rPr>
              <a:t/>
            </a:r>
            <a:br>
              <a:rPr lang="en-US" sz="3600" b="1" dirty="0">
                <a:solidFill>
                  <a:srgbClr val="303030"/>
                </a:solidFill>
                <a:latin typeface="Times New Roman"/>
              </a:rPr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7512" y="116632"/>
            <a:ext cx="8964488" cy="2808312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u="sng" dirty="0" err="1">
                <a:latin typeface="Times New Roman"/>
                <a:ea typeface="Calibri"/>
              </a:rPr>
              <a:t>Клінічні</a:t>
            </a:r>
            <a:r>
              <a:rPr lang="ru-RU" sz="3200" u="sng" dirty="0">
                <a:latin typeface="Times New Roman"/>
                <a:ea typeface="Calibri"/>
              </a:rPr>
              <a:t> прояви:</a:t>
            </a:r>
          </a:p>
          <a:p>
            <a:pPr marL="0" indent="0" algn="ctr">
              <a:buNone/>
            </a:pPr>
            <a:r>
              <a:rPr lang="ru-RU" sz="3200" u="sng" dirty="0" err="1">
                <a:latin typeface="Times New Roman"/>
                <a:ea typeface="Calibri"/>
              </a:rPr>
              <a:t>Періорбітальна</a:t>
            </a:r>
            <a:r>
              <a:rPr lang="ru-RU" sz="3200" u="sng" dirty="0">
                <a:latin typeface="Times New Roman"/>
                <a:ea typeface="Calibri"/>
              </a:rPr>
              <a:t> </a:t>
            </a:r>
            <a:r>
              <a:rPr lang="ru-RU" sz="3200" u="sng" dirty="0" err="1">
                <a:latin typeface="Times New Roman"/>
                <a:ea typeface="Calibri"/>
              </a:rPr>
              <a:t>підшкірна</a:t>
            </a:r>
            <a:r>
              <a:rPr lang="ru-RU" sz="3200" u="sng" dirty="0">
                <a:latin typeface="Times New Roman"/>
                <a:ea typeface="Calibri"/>
              </a:rPr>
              <a:t> </a:t>
            </a:r>
            <a:r>
              <a:rPr lang="ru-RU" sz="3200" u="sng" dirty="0" err="1">
                <a:latin typeface="Times New Roman"/>
                <a:ea typeface="Calibri"/>
              </a:rPr>
              <a:t>емфізема</a:t>
            </a:r>
            <a:endParaRPr lang="ru-RU" sz="3200" u="sng" dirty="0">
              <a:latin typeface="Times New Roman"/>
              <a:ea typeface="Calibri"/>
            </a:endParaRPr>
          </a:p>
          <a:p>
            <a:pPr marL="0" indent="0" algn="ctr">
              <a:buNone/>
            </a:pPr>
            <a:r>
              <a:rPr lang="ru-RU" sz="3200" u="sng" dirty="0" err="1">
                <a:latin typeface="Times New Roman"/>
                <a:ea typeface="Calibri"/>
              </a:rPr>
              <a:t>Рухи</a:t>
            </a:r>
            <a:r>
              <a:rPr lang="ru-RU" sz="3200" u="sng" dirty="0">
                <a:latin typeface="Times New Roman"/>
                <a:ea typeface="Calibri"/>
              </a:rPr>
              <a:t> </a:t>
            </a:r>
            <a:r>
              <a:rPr lang="ru-RU" sz="3200" u="sng" dirty="0" err="1">
                <a:latin typeface="Times New Roman"/>
                <a:ea typeface="Calibri"/>
              </a:rPr>
              <a:t>очних</a:t>
            </a:r>
            <a:r>
              <a:rPr lang="ru-RU" sz="3200" u="sng" dirty="0">
                <a:latin typeface="Times New Roman"/>
                <a:ea typeface="Calibri"/>
              </a:rPr>
              <a:t> </a:t>
            </a:r>
            <a:r>
              <a:rPr lang="ru-RU" sz="3200" u="sng" dirty="0" err="1">
                <a:latin typeface="Times New Roman"/>
                <a:ea typeface="Calibri"/>
              </a:rPr>
              <a:t>яблук</a:t>
            </a:r>
            <a:r>
              <a:rPr lang="ru-RU" sz="3200" u="sng" dirty="0">
                <a:latin typeface="Times New Roman"/>
                <a:ea typeface="Calibri"/>
              </a:rPr>
              <a:t> не в </a:t>
            </a:r>
            <a:r>
              <a:rPr lang="ru-RU" sz="3200" u="sng" dirty="0" err="1">
                <a:latin typeface="Times New Roman"/>
                <a:ea typeface="Calibri"/>
              </a:rPr>
              <a:t>повному</a:t>
            </a:r>
            <a:r>
              <a:rPr lang="ru-RU" sz="3200" u="sng" dirty="0">
                <a:latin typeface="Times New Roman"/>
                <a:ea typeface="Calibri"/>
              </a:rPr>
              <a:t> </a:t>
            </a:r>
            <a:r>
              <a:rPr lang="ru-RU" sz="3200" u="sng" dirty="0" err="1">
                <a:latin typeface="Times New Roman"/>
                <a:ea typeface="Calibri"/>
              </a:rPr>
              <a:t>обсязі</a:t>
            </a:r>
            <a:r>
              <a:rPr lang="ru-RU" sz="3200" u="sng" dirty="0">
                <a:latin typeface="Times New Roman"/>
                <a:ea typeface="Calibri"/>
              </a:rPr>
              <a:t> (</a:t>
            </a:r>
            <a:r>
              <a:rPr lang="ru-RU" sz="3200" u="sng" dirty="0" err="1">
                <a:latin typeface="Times New Roman"/>
                <a:ea typeface="Calibri"/>
              </a:rPr>
              <a:t>порушення</a:t>
            </a:r>
            <a:r>
              <a:rPr lang="ru-RU" sz="3200" u="sng" dirty="0">
                <a:latin typeface="Times New Roman"/>
                <a:ea typeface="Calibri"/>
              </a:rPr>
              <a:t> </a:t>
            </a:r>
            <a:r>
              <a:rPr lang="ru-RU" sz="3200" u="sng" dirty="0" err="1">
                <a:latin typeface="Times New Roman"/>
                <a:ea typeface="Calibri"/>
              </a:rPr>
              <a:t>приведення</a:t>
            </a:r>
            <a:r>
              <a:rPr lang="ru-RU" sz="3200" u="sng" dirty="0">
                <a:latin typeface="Times New Roman"/>
                <a:ea typeface="Calibri"/>
              </a:rPr>
              <a:t> і </a:t>
            </a:r>
            <a:r>
              <a:rPr lang="ru-RU" sz="3200" u="sng" dirty="0" err="1">
                <a:latin typeface="Times New Roman"/>
                <a:ea typeface="Calibri"/>
              </a:rPr>
              <a:t>відведення</a:t>
            </a:r>
            <a:r>
              <a:rPr lang="ru-RU" sz="3200" u="sng" dirty="0">
                <a:latin typeface="Times New Roman"/>
                <a:ea typeface="Calibri"/>
              </a:rPr>
              <a:t>)</a:t>
            </a:r>
            <a:endParaRPr lang="en-US" dirty="0" smtClean="0">
              <a:latin typeface="Times New Roman"/>
              <a:ea typeface="Calibri"/>
            </a:endParaRPr>
          </a:p>
          <a:p>
            <a:endParaRPr lang="ru-RU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448" y="2392491"/>
            <a:ext cx="3960439" cy="256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1245" y="2392491"/>
            <a:ext cx="3960440" cy="256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3107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252" y="4725144"/>
            <a:ext cx="8343825" cy="18002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3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en-US" sz="23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3600" dirty="0"/>
              <a:t>Переломи </a:t>
            </a:r>
            <a:r>
              <a:rPr lang="ru-RU" sz="3600" dirty="0" err="1" smtClean="0"/>
              <a:t>орбіти</a:t>
            </a:r>
            <a:r>
              <a:rPr lang="ru-RU" sz="3600" dirty="0" smtClean="0"/>
              <a:t>. </a:t>
            </a:r>
            <a:r>
              <a:rPr lang="ru-RU" sz="3600" dirty="0" err="1" smtClean="0"/>
              <a:t>Вибуховий</a:t>
            </a:r>
            <a:r>
              <a:rPr lang="ru-RU" sz="3600" dirty="0" smtClean="0"/>
              <a:t> перелом </a:t>
            </a:r>
            <a:r>
              <a:rPr lang="ru-RU" sz="3600" dirty="0" err="1" smtClean="0"/>
              <a:t>медіальної</a:t>
            </a:r>
            <a:r>
              <a:rPr lang="ru-RU" sz="3600" dirty="0" smtClean="0"/>
              <a:t> </a:t>
            </a:r>
            <a:r>
              <a:rPr lang="ru-RU" sz="3600" dirty="0" err="1"/>
              <a:t>стінки</a:t>
            </a:r>
            <a:r>
              <a:rPr lang="ru-RU" sz="3600" dirty="0"/>
              <a:t> </a:t>
            </a:r>
            <a:r>
              <a:rPr lang="ru-RU" sz="3600" dirty="0" err="1"/>
              <a:t>орбіти</a:t>
            </a:r>
            <a:r>
              <a:rPr lang="en-US" sz="3600" b="1" dirty="0">
                <a:solidFill>
                  <a:srgbClr val="303030"/>
                </a:solidFill>
                <a:latin typeface="Times New Roman"/>
              </a:rPr>
              <a:t/>
            </a:r>
            <a:br>
              <a:rPr lang="en-US" sz="3600" b="1" dirty="0">
                <a:solidFill>
                  <a:srgbClr val="303030"/>
                </a:solidFill>
                <a:latin typeface="Times New Roman"/>
              </a:rPr>
            </a:br>
            <a:r>
              <a:rPr lang="en-US" sz="3600" b="1" dirty="0">
                <a:solidFill>
                  <a:prstClr val="black"/>
                </a:solidFill>
                <a:latin typeface="Times New Roman"/>
                <a:ea typeface="Calibri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Times New Roman"/>
                <a:ea typeface="Calibri"/>
              </a:rPr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5372" y="478533"/>
            <a:ext cx="4042792" cy="4525963"/>
          </a:xfrm>
        </p:spPr>
        <p:txBody>
          <a:bodyPr/>
          <a:lstStyle/>
          <a:p>
            <a:pPr marL="0" lv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200" u="sng" dirty="0" err="1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Лікування</a:t>
            </a:r>
            <a:r>
              <a:rPr lang="ru-RU" sz="3200" u="sng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:</a:t>
            </a:r>
          </a:p>
          <a:p>
            <a:pPr marL="0" lv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200" u="sng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Звільнення</a:t>
            </a:r>
            <a:r>
              <a:rPr lang="ru-RU" sz="3200" u="sng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u="sng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ущемленої</a:t>
            </a:r>
            <a:r>
              <a:rPr lang="ru-RU" sz="3200" u="sng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u="sng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тканини</a:t>
            </a:r>
            <a:r>
              <a:rPr lang="ru-RU" sz="3200" u="sng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і </a:t>
            </a:r>
            <a:r>
              <a:rPr lang="ru-RU" sz="3200" u="sng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відновлення</a:t>
            </a:r>
            <a:r>
              <a:rPr lang="ru-RU" sz="3200" u="sng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u="sng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кісткового</a:t>
            </a:r>
            <a:r>
              <a:rPr lang="ru-RU" sz="3200" u="sng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дефекту</a:t>
            </a:r>
            <a:endParaRPr lang="ru-RU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48680"/>
            <a:ext cx="3674021" cy="4472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57246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08912" cy="1087016"/>
          </a:xfrm>
        </p:spPr>
        <p:txBody>
          <a:bodyPr>
            <a:normAutofit/>
          </a:bodyPr>
          <a:lstStyle/>
          <a:p>
            <a:pPr algn="ctr"/>
            <a:r>
              <a:rPr lang="en-US" sz="23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en-US" sz="23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</a:br>
            <a:endParaRPr lang="ru-RU" sz="31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8436" y="2708920"/>
            <a:ext cx="8424936" cy="4005064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3400" dirty="0" err="1" smtClean="0">
                <a:ea typeface="Times New Roman" panose="02020603050405020304" pitchFamily="18" charset="0"/>
              </a:rPr>
              <a:t>Проявляється</a:t>
            </a:r>
            <a:r>
              <a:rPr lang="ru-RU" sz="3400" dirty="0" smtClean="0">
                <a:ea typeface="Times New Roman" panose="02020603050405020304" pitchFamily="18" charset="0"/>
              </a:rPr>
              <a:t> </a:t>
            </a:r>
            <a:r>
              <a:rPr lang="ru-RU" sz="3400" dirty="0">
                <a:ea typeface="Times New Roman" panose="02020603050405020304" pitchFamily="18" charset="0"/>
              </a:rPr>
              <a:t>через </a:t>
            </a:r>
            <a:r>
              <a:rPr lang="ru-RU" sz="3400" dirty="0" err="1">
                <a:ea typeface="Times New Roman" panose="02020603050405020304" pitchFamily="18" charset="0"/>
              </a:rPr>
              <a:t>кілька</a:t>
            </a:r>
            <a:r>
              <a:rPr lang="ru-RU" sz="3400" dirty="0">
                <a:ea typeface="Times New Roman" panose="02020603050405020304" pitchFamily="18" charset="0"/>
              </a:rPr>
              <a:t> годин гематомою та </a:t>
            </a:r>
            <a:r>
              <a:rPr lang="ru-RU" sz="3400" dirty="0" err="1" smtClean="0">
                <a:ea typeface="Times New Roman" panose="02020603050405020304" pitchFamily="18" charset="0"/>
              </a:rPr>
              <a:t>періокулярним</a:t>
            </a:r>
            <a:r>
              <a:rPr lang="ru-RU" sz="3400" dirty="0" smtClean="0">
                <a:ea typeface="Times New Roman" panose="02020603050405020304" pitchFamily="18" charset="0"/>
              </a:rPr>
              <a:t> </a:t>
            </a:r>
            <a:r>
              <a:rPr lang="ru-RU" sz="3400" dirty="0" err="1">
                <a:ea typeface="Times New Roman" panose="02020603050405020304" pitchFamily="18" charset="0"/>
              </a:rPr>
              <a:t>хемозом</a:t>
            </a:r>
            <a:r>
              <a:rPr lang="ru-RU" sz="3400" dirty="0">
                <a:ea typeface="Times New Roman" panose="02020603050405020304" pitchFamily="18" charset="0"/>
              </a:rPr>
              <a:t>. </a:t>
            </a:r>
            <a:r>
              <a:rPr lang="ru-RU" sz="3400" dirty="0" err="1">
                <a:ea typeface="Times New Roman" panose="02020603050405020304" pitchFamily="18" charset="0"/>
              </a:rPr>
              <a:t>які</a:t>
            </a:r>
            <a:r>
              <a:rPr lang="ru-RU" sz="3400" dirty="0">
                <a:ea typeface="Times New Roman" panose="02020603050405020304" pitchFamily="18" charset="0"/>
              </a:rPr>
              <a:t> </a:t>
            </a:r>
            <a:r>
              <a:rPr lang="ru-RU" sz="3400" dirty="0" err="1">
                <a:ea typeface="Times New Roman" panose="02020603050405020304" pitchFamily="18" charset="0"/>
              </a:rPr>
              <a:t>можуть</a:t>
            </a:r>
            <a:r>
              <a:rPr lang="ru-RU" sz="3400" dirty="0">
                <a:ea typeface="Times New Roman" panose="02020603050405020304" pitchFamily="18" charset="0"/>
              </a:rPr>
              <a:t> </a:t>
            </a:r>
            <a:r>
              <a:rPr lang="ru-RU" sz="3400" dirty="0" err="1">
                <a:ea typeface="Times New Roman" panose="02020603050405020304" pitchFamily="18" charset="0"/>
              </a:rPr>
              <a:t>поширитися</a:t>
            </a:r>
            <a:r>
              <a:rPr lang="ru-RU" sz="3400" dirty="0">
                <a:ea typeface="Times New Roman" panose="02020603050405020304" pitchFamily="18" charset="0"/>
              </a:rPr>
              <a:t> </a:t>
            </a:r>
            <a:r>
              <a:rPr lang="ru-RU" sz="3400" dirty="0" smtClean="0">
                <a:ea typeface="Times New Roman" panose="02020603050405020304" pitchFamily="18" charset="0"/>
              </a:rPr>
              <a:t>на </a:t>
            </a:r>
            <a:r>
              <a:rPr lang="ru-RU" sz="3400" dirty="0" err="1">
                <a:ea typeface="Times New Roman" panose="02020603050405020304" pitchFamily="18" charset="0"/>
              </a:rPr>
              <a:t>протилежний</a:t>
            </a:r>
            <a:r>
              <a:rPr lang="ru-RU" sz="3400" dirty="0">
                <a:ea typeface="Times New Roman" panose="02020603050405020304" pitchFamily="18" charset="0"/>
              </a:rPr>
              <a:t> </a:t>
            </a:r>
            <a:r>
              <a:rPr lang="ru-RU" sz="3400" dirty="0" err="1">
                <a:ea typeface="Times New Roman" panose="02020603050405020304" pitchFamily="18" charset="0"/>
              </a:rPr>
              <a:t>бік</a:t>
            </a:r>
            <a:r>
              <a:rPr lang="ru-RU" sz="3400" dirty="0">
                <a:ea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3400" dirty="0" err="1">
                <a:ea typeface="Times New Roman" panose="02020603050405020304" pitchFamily="18" charset="0"/>
              </a:rPr>
              <a:t>Зміщення</a:t>
            </a:r>
            <a:r>
              <a:rPr lang="ru-RU" sz="3400" dirty="0">
                <a:ea typeface="Times New Roman" panose="02020603050405020304" pitchFamily="18" charset="0"/>
              </a:rPr>
              <a:t> очного </a:t>
            </a:r>
            <a:r>
              <a:rPr lang="ru-RU" sz="3400" dirty="0" err="1">
                <a:ea typeface="Times New Roman" panose="02020603050405020304" pitchFamily="18" charset="0"/>
              </a:rPr>
              <a:t>яблука</a:t>
            </a:r>
            <a:r>
              <a:rPr lang="ru-RU" sz="3400" dirty="0">
                <a:ea typeface="Times New Roman" panose="02020603050405020304" pitchFamily="18" charset="0"/>
              </a:rPr>
              <a:t> </a:t>
            </a:r>
            <a:r>
              <a:rPr lang="ru-RU" sz="3400" dirty="0" err="1">
                <a:ea typeface="Times New Roman" panose="02020603050405020304" pitchFamily="18" charset="0"/>
              </a:rPr>
              <a:t>аксіально</a:t>
            </a:r>
            <a:r>
              <a:rPr lang="ru-RU" sz="3400" dirty="0">
                <a:ea typeface="Times New Roman" panose="02020603050405020304" pitchFamily="18" charset="0"/>
              </a:rPr>
              <a:t> </a:t>
            </a:r>
            <a:r>
              <a:rPr lang="ru-RU" sz="3400" dirty="0" err="1">
                <a:ea typeface="Times New Roman" panose="02020603050405020304" pitchFamily="18" charset="0"/>
              </a:rPr>
              <a:t>або</a:t>
            </a:r>
            <a:r>
              <a:rPr lang="ru-RU" sz="3400" dirty="0">
                <a:ea typeface="Times New Roman" panose="02020603050405020304" pitchFamily="18" charset="0"/>
              </a:rPr>
              <a:t> вниз.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3400" dirty="0" err="1">
                <a:ea typeface="Times New Roman" panose="02020603050405020304" pitchFamily="18" charset="0"/>
              </a:rPr>
              <a:t>Великі</a:t>
            </a:r>
            <a:r>
              <a:rPr lang="ru-RU" sz="3400" dirty="0">
                <a:ea typeface="Times New Roman" panose="02020603050405020304" pitchFamily="18" charset="0"/>
              </a:rPr>
              <a:t> переломи </a:t>
            </a:r>
            <a:r>
              <a:rPr lang="ru-RU" sz="3400" dirty="0" err="1">
                <a:ea typeface="Times New Roman" panose="02020603050405020304" pitchFamily="18" charset="0"/>
              </a:rPr>
              <a:t>можуть</a:t>
            </a:r>
            <a:r>
              <a:rPr lang="ru-RU" sz="3400" dirty="0">
                <a:ea typeface="Times New Roman" panose="02020603050405020304" pitchFamily="18" charset="0"/>
              </a:rPr>
              <a:t> </a:t>
            </a:r>
            <a:r>
              <a:rPr lang="ru-RU" sz="3400" dirty="0" err="1">
                <a:ea typeface="Times New Roman" panose="02020603050405020304" pitchFamily="18" charset="0"/>
              </a:rPr>
              <a:t>поєднуватися</a:t>
            </a:r>
            <a:r>
              <a:rPr lang="ru-RU" sz="3400" dirty="0">
                <a:ea typeface="Times New Roman" panose="02020603050405020304" pitchFamily="18" charset="0"/>
              </a:rPr>
              <a:t> з </a:t>
            </a:r>
            <a:r>
              <a:rPr lang="ru-RU" sz="3400" dirty="0" err="1">
                <a:ea typeface="Times New Roman" panose="02020603050405020304" pitchFamily="18" charset="0"/>
              </a:rPr>
              <a:t>пульсацією</a:t>
            </a:r>
            <a:r>
              <a:rPr lang="ru-RU" sz="3400" dirty="0">
                <a:ea typeface="Times New Roman" panose="02020603050405020304" pitchFamily="18" charset="0"/>
              </a:rPr>
              <a:t> очного </a:t>
            </a:r>
            <a:r>
              <a:rPr lang="ru-RU" sz="3400" dirty="0" err="1">
                <a:ea typeface="Times New Roman" panose="02020603050405020304" pitchFamily="18" charset="0"/>
              </a:rPr>
              <a:t>яблука</a:t>
            </a:r>
            <a:r>
              <a:rPr lang="ru-RU" sz="3400" dirty="0">
                <a:ea typeface="Times New Roman" panose="02020603050405020304" pitchFamily="18" charset="0"/>
              </a:rPr>
              <a:t>, не </a:t>
            </a:r>
            <a:r>
              <a:rPr lang="ru-RU" sz="3400" dirty="0" err="1">
                <a:ea typeface="Times New Roman" panose="02020603050405020304" pitchFamily="18" charset="0"/>
              </a:rPr>
              <a:t>пов'язаної</a:t>
            </a:r>
            <a:r>
              <a:rPr lang="ru-RU" sz="3400" dirty="0">
                <a:ea typeface="Times New Roman" panose="02020603050405020304" pitchFamily="18" charset="0"/>
              </a:rPr>
              <a:t> з шумом, через передачу </a:t>
            </a:r>
            <a:r>
              <a:rPr lang="ru-RU" sz="3400" dirty="0" err="1">
                <a:ea typeface="Times New Roman" panose="02020603050405020304" pitchFamily="18" charset="0"/>
              </a:rPr>
              <a:t>пульсації</a:t>
            </a:r>
            <a:r>
              <a:rPr lang="ru-RU" sz="3400" dirty="0">
                <a:ea typeface="Times New Roman" panose="02020603050405020304" pitchFamily="18" charset="0"/>
              </a:rPr>
              <a:t> </a:t>
            </a:r>
            <a:r>
              <a:rPr lang="ru-RU" sz="3400" dirty="0" err="1">
                <a:ea typeface="Times New Roman" panose="02020603050405020304" pitchFamily="18" charset="0"/>
              </a:rPr>
              <a:t>спинномозкової</a:t>
            </a:r>
            <a:r>
              <a:rPr lang="ru-RU" sz="3400" dirty="0">
                <a:ea typeface="Times New Roman" panose="02020603050405020304" pitchFamily="18" charset="0"/>
              </a:rPr>
              <a:t> </a:t>
            </a:r>
            <a:r>
              <a:rPr lang="ru-RU" sz="3400" dirty="0" err="1">
                <a:ea typeface="Times New Roman" panose="02020603050405020304" pitchFamily="18" charset="0"/>
              </a:rPr>
              <a:t>рідини</a:t>
            </a:r>
            <a:r>
              <a:rPr lang="ru-RU" sz="3400" dirty="0">
                <a:ea typeface="Times New Roman" panose="02020603050405020304" pitchFamily="18" charset="0"/>
              </a:rPr>
              <a:t>, </a:t>
            </a:r>
            <a:r>
              <a:rPr lang="ru-RU" sz="3400" dirty="0" err="1">
                <a:ea typeface="Times New Roman" panose="02020603050405020304" pitchFamily="18" charset="0"/>
              </a:rPr>
              <a:t>найкраще</a:t>
            </a:r>
            <a:r>
              <a:rPr lang="ru-RU" sz="3400" dirty="0">
                <a:ea typeface="Times New Roman" panose="02020603050405020304" pitchFamily="18" charset="0"/>
              </a:rPr>
              <a:t> </a:t>
            </a:r>
            <a:r>
              <a:rPr lang="ru-RU" sz="3400" dirty="0" err="1">
                <a:ea typeface="Times New Roman" panose="02020603050405020304" pitchFamily="18" charset="0"/>
              </a:rPr>
              <a:t>виявленої</a:t>
            </a:r>
            <a:r>
              <a:rPr lang="ru-RU" sz="3400" dirty="0">
                <a:ea typeface="Times New Roman" panose="02020603050405020304" pitchFamily="18" charset="0"/>
              </a:rPr>
              <a:t> за </a:t>
            </a:r>
            <a:r>
              <a:rPr lang="ru-RU" sz="3400" dirty="0" err="1">
                <a:ea typeface="Times New Roman" panose="02020603050405020304" pitchFamily="18" charset="0"/>
              </a:rPr>
              <a:t>допомогою</a:t>
            </a:r>
            <a:r>
              <a:rPr lang="ru-RU" sz="3400" dirty="0">
                <a:ea typeface="Times New Roman" panose="02020603050405020304" pitchFamily="18" charset="0"/>
              </a:rPr>
              <a:t> </a:t>
            </a:r>
            <a:r>
              <a:rPr lang="ru-RU" sz="3400" dirty="0" err="1" smtClean="0">
                <a:ea typeface="Times New Roman" panose="02020603050405020304" pitchFamily="18" charset="0"/>
              </a:rPr>
              <a:t>аппланаціонної</a:t>
            </a:r>
            <a:r>
              <a:rPr lang="ru-RU" sz="3400" dirty="0" smtClean="0">
                <a:ea typeface="Times New Roman" panose="02020603050405020304" pitchFamily="18" charset="0"/>
              </a:rPr>
              <a:t> </a:t>
            </a:r>
            <a:r>
              <a:rPr lang="ru-RU" sz="3400" dirty="0" err="1" smtClean="0">
                <a:ea typeface="Times New Roman" panose="02020603050405020304" pitchFamily="18" charset="0"/>
              </a:rPr>
              <a:t>тонометрії</a:t>
            </a:r>
            <a:r>
              <a:rPr lang="ru-RU" sz="3400" dirty="0" smtClean="0">
                <a:ea typeface="Times New Roman" panose="02020603050405020304" pitchFamily="18" charset="0"/>
              </a:rPr>
              <a:t>.</a:t>
            </a:r>
            <a:endParaRPr lang="ru-RU" sz="3400" dirty="0"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3400" dirty="0" smtClean="0">
                <a:ea typeface="Times New Roman" panose="02020603050405020304" pitchFamily="18" charset="0"/>
              </a:rPr>
              <a:t>ПЕРЕЛОМИ ОРБІТИ. </a:t>
            </a:r>
            <a:r>
              <a:rPr lang="ru-RU" sz="3400" dirty="0">
                <a:ea typeface="Times New Roman" panose="02020603050405020304" pitchFamily="18" charset="0"/>
              </a:rPr>
              <a:t>Перелом </a:t>
            </a:r>
            <a:r>
              <a:rPr lang="ru-RU" sz="3400" dirty="0" err="1">
                <a:ea typeface="Times New Roman" panose="02020603050405020304" pitchFamily="18" charset="0"/>
              </a:rPr>
              <a:t>даху</a:t>
            </a:r>
            <a:r>
              <a:rPr lang="ru-RU" sz="3400" dirty="0">
                <a:ea typeface="Times New Roman" panose="02020603050405020304" pitchFamily="18" charset="0"/>
              </a:rPr>
              <a:t> </a:t>
            </a:r>
            <a:r>
              <a:rPr lang="ru-RU" sz="3400" dirty="0" err="1">
                <a:ea typeface="Times New Roman" panose="02020603050405020304" pitchFamily="18" charset="0"/>
              </a:rPr>
              <a:t>орбіти</a:t>
            </a:r>
            <a:endParaRPr lang="ru-RU" sz="4100" b="1" dirty="0">
              <a:ea typeface="Calibri"/>
              <a:cs typeface="Times New Roman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0"/>
            <a:ext cx="5328592" cy="24482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37848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6249" y="188640"/>
            <a:ext cx="7632848" cy="116125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1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en-US" sz="21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40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Латеральный перелом орбиты</a:t>
            </a:r>
            <a:r>
              <a:rPr lang="en-US" sz="4000" b="1" dirty="0">
                <a:solidFill>
                  <a:prstClr val="black"/>
                </a:solidFill>
                <a:latin typeface="Times New Roman"/>
                <a:ea typeface="Calibri"/>
              </a:rPr>
              <a:t/>
            </a:r>
            <a:br>
              <a:rPr lang="en-US" sz="4000" b="1" dirty="0">
                <a:solidFill>
                  <a:prstClr val="black"/>
                </a:solidFill>
                <a:latin typeface="Times New Roman"/>
                <a:ea typeface="Calibri"/>
              </a:rPr>
            </a:b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7409" y="1539859"/>
            <a:ext cx="5333326" cy="47525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Скарги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відчуття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оніміння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латеральної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стінки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орбіти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утруднення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відкривання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рота.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Спостерігається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асиметрія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обличчя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внаслідок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набряку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гематоми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зміщення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уламків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переломів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зміщенні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кісткових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уламків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проводиться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стоматологом.</a:t>
            </a:r>
            <a:r>
              <a:rPr lang="ru-RU" b="1" dirty="0"/>
              <a:t> </a:t>
            </a:r>
            <a:r>
              <a:rPr lang="ru-RU" dirty="0"/>
              <a:t>  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539280"/>
            <a:ext cx="3124690" cy="3840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144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471412"/>
            <a:ext cx="8435280" cy="6192688"/>
          </a:xfrm>
        </p:spPr>
        <p:txBody>
          <a:bodyPr>
            <a:normAutofit fontScale="92500" lnSpcReduction="20000"/>
          </a:bodyPr>
          <a:lstStyle/>
          <a:p>
            <a:pPr marL="0" lv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200" b="1" dirty="0" smtClean="0">
                <a:solidFill>
                  <a:prstClr val="black"/>
                </a:solidFill>
                <a:ea typeface="Calibri"/>
                <a:cs typeface="Times New Roman"/>
              </a:rPr>
              <a:t> </a:t>
            </a:r>
            <a:endParaRPr lang="ru-RU" sz="3200" b="1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0" indent="0">
              <a:buNone/>
            </a:pP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закр</a:t>
            </a:r>
            <a:r>
              <a:rPr lang="uk-UA" sz="2600" b="1" dirty="0" err="1" smtClean="0">
                <a:latin typeface="Times New Roman" pitchFamily="18" charset="0"/>
                <a:cs typeface="Times New Roman" pitchFamily="18" charset="0"/>
              </a:rPr>
              <a:t>ита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(тупа)        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відкрита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проникаюча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контузія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поверхневе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розрив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поранення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поранення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indent="0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         </a:t>
            </a:r>
          </a:p>
          <a:p>
            <a:pPr marL="0" indent="0"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проникаюче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ВОСТ    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перфорація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поранення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         </a:t>
            </a:r>
          </a:p>
          <a:p>
            <a:pPr marL="0" indent="0">
              <a:buNone/>
            </a:pP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253474" y="850846"/>
            <a:ext cx="615194" cy="5619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4942630" y="826120"/>
            <a:ext cx="644269" cy="5510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1180472" y="1827083"/>
            <a:ext cx="516107" cy="7871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2391615" y="1914051"/>
            <a:ext cx="507142" cy="900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flipH="1">
            <a:off x="5110860" y="1975748"/>
            <a:ext cx="656041" cy="11099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6269014" y="1914051"/>
            <a:ext cx="502113" cy="11936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4644008" y="3560323"/>
            <a:ext cx="1625006" cy="10517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6016510" y="3604887"/>
            <a:ext cx="591508" cy="10071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7023631" y="3659634"/>
            <a:ext cx="584040" cy="92064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212439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732" y="332656"/>
            <a:ext cx="8646744" cy="1600200"/>
          </a:xfrm>
        </p:spPr>
        <p:txBody>
          <a:bodyPr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dirty="0" err="1">
                <a:solidFill>
                  <a:schemeClr val="tx1"/>
                </a:solidFill>
              </a:rPr>
              <a:t>Відкрита</a:t>
            </a:r>
            <a:r>
              <a:rPr lang="ru-RU" dirty="0">
                <a:solidFill>
                  <a:schemeClr val="tx1"/>
                </a:solidFill>
              </a:rPr>
              <a:t> травма очного </a:t>
            </a:r>
            <a:r>
              <a:rPr lang="ru-RU" dirty="0" err="1">
                <a:solidFill>
                  <a:schemeClr val="tx1"/>
                </a:solidFill>
              </a:rPr>
              <a:t>яблука</a:t>
            </a:r>
            <a:r>
              <a:rPr lang="en-US" sz="32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32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lang="ru-RU" sz="3200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23" y="1260887"/>
            <a:ext cx="5400134" cy="3956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802265" y="3767919"/>
            <a:ext cx="31021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 smtClean="0"/>
              <a:t>они</a:t>
            </a:r>
            <a:r>
              <a:rPr lang="ru-RU" sz="2400" u="sng" dirty="0"/>
              <a:t>:</a:t>
            </a:r>
          </a:p>
          <a:p>
            <a:r>
              <a:rPr lang="en-US" sz="2400" u="sng" dirty="0"/>
              <a:t>I. </a:t>
            </a:r>
            <a:r>
              <a:rPr lang="ru-RU" sz="2400" u="sng" dirty="0" err="1"/>
              <a:t>Рогівка</a:t>
            </a:r>
            <a:r>
              <a:rPr lang="ru-RU" sz="2400" u="sng" dirty="0"/>
              <a:t> та </a:t>
            </a:r>
            <a:r>
              <a:rPr lang="ru-RU" sz="2400" u="sng" dirty="0" err="1"/>
              <a:t>лімб</a:t>
            </a:r>
            <a:endParaRPr lang="ru-RU" sz="2400" u="sng" dirty="0"/>
          </a:p>
          <a:p>
            <a:r>
              <a:rPr lang="en-US" sz="2400" u="sng" dirty="0"/>
              <a:t>II. </a:t>
            </a:r>
            <a:r>
              <a:rPr lang="ru-RU" sz="2400" u="sng" dirty="0" err="1"/>
              <a:t>Від</a:t>
            </a:r>
            <a:r>
              <a:rPr lang="ru-RU" sz="2400" u="sng" dirty="0"/>
              <a:t> </a:t>
            </a:r>
            <a:r>
              <a:rPr lang="ru-RU" sz="2400" u="sng" dirty="0" err="1"/>
              <a:t>лімба</a:t>
            </a:r>
            <a:r>
              <a:rPr lang="ru-RU" sz="2400" u="sng" dirty="0"/>
              <a:t> в склеру до 5 мм</a:t>
            </a:r>
          </a:p>
          <a:p>
            <a:r>
              <a:rPr lang="en-US" sz="2400" u="sng" dirty="0"/>
              <a:t>III. </a:t>
            </a:r>
            <a:r>
              <a:rPr lang="ru-RU" sz="2400" u="sng" dirty="0" err="1"/>
              <a:t>Більше</a:t>
            </a:r>
            <a:r>
              <a:rPr lang="ru-RU" sz="2400" u="sng" dirty="0"/>
              <a:t> 5 мм </a:t>
            </a:r>
            <a:r>
              <a:rPr lang="ru-RU" sz="2400" u="sng" dirty="0" err="1"/>
              <a:t>від</a:t>
            </a:r>
            <a:r>
              <a:rPr lang="ru-RU" sz="2400" u="sng" dirty="0"/>
              <a:t> </a:t>
            </a:r>
            <a:r>
              <a:rPr lang="ru-RU" sz="2400" u="sng" dirty="0" err="1"/>
              <a:t>лімба</a:t>
            </a:r>
            <a:r>
              <a:rPr lang="ru-RU" sz="2400" u="sng" dirty="0"/>
              <a:t> в склеру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331379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38907"/>
            <a:ext cx="8698208" cy="789692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3200" b="1" dirty="0" err="1">
                <a:latin typeface="+mn-lt"/>
              </a:rPr>
              <a:t>Закрита</a:t>
            </a:r>
            <a:r>
              <a:rPr lang="ru-RU" sz="3200" b="1" dirty="0">
                <a:latin typeface="+mn-lt"/>
              </a:rPr>
              <a:t> травма очного </a:t>
            </a:r>
            <a:r>
              <a:rPr lang="ru-RU" sz="3200" b="1" dirty="0" err="1">
                <a:latin typeface="+mn-lt"/>
              </a:rPr>
              <a:t>яблука</a:t>
            </a:r>
            <a:endParaRPr lang="ru-RU" sz="3200" b="1" dirty="0">
              <a:latin typeface="+mn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62" y="1772816"/>
            <a:ext cx="5038722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154984" y="961391"/>
            <a:ext cx="40875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Зони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пошкодження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Зовнішня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(з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залученням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кон'юнктиви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очного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яблука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склери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рогівки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Передній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сегмент (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включає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структури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переднього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відділу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очного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яблука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зубчастої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лінії</a:t>
            </a:r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Задній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сегмент (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структури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розташовані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позаду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задньої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капсули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кришталика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206661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76672"/>
            <a:ext cx="8568952" cy="51125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b="1" dirty="0"/>
              <a:t>NB!</a:t>
            </a:r>
          </a:p>
          <a:p>
            <a:pPr marL="0" indent="0" algn="ctr">
              <a:buNone/>
            </a:pPr>
            <a:r>
              <a:rPr lang="ru-RU" b="1" dirty="0" err="1"/>
              <a:t>Остаточний</a:t>
            </a:r>
            <a:r>
              <a:rPr lang="ru-RU" b="1" dirty="0"/>
              <a:t> </a:t>
            </a:r>
            <a:r>
              <a:rPr lang="ru-RU" b="1" dirty="0" err="1"/>
              <a:t>діагноз</a:t>
            </a:r>
            <a:r>
              <a:rPr lang="ru-RU" b="1" dirty="0"/>
              <a:t> з </a:t>
            </a:r>
            <a:r>
              <a:rPr lang="ru-RU" b="1" dirty="0" err="1"/>
              <a:t>деталізацією</a:t>
            </a:r>
            <a:r>
              <a:rPr lang="ru-RU" b="1" dirty="0"/>
              <a:t> </a:t>
            </a:r>
            <a:r>
              <a:rPr lang="ru-RU" b="1" dirty="0" err="1"/>
              <a:t>ушкоджень</a:t>
            </a:r>
            <a:r>
              <a:rPr lang="ru-RU" b="1" dirty="0"/>
              <a:t> </a:t>
            </a:r>
            <a:r>
              <a:rPr lang="ru-RU" b="1" dirty="0" err="1"/>
              <a:t>можливий</a:t>
            </a:r>
            <a:r>
              <a:rPr lang="ru-RU" b="1" dirty="0"/>
              <a:t> </a:t>
            </a:r>
            <a:r>
              <a:rPr lang="ru-RU" b="1" dirty="0" err="1"/>
              <a:t>тільки</a:t>
            </a:r>
            <a:r>
              <a:rPr lang="ru-RU" b="1" dirty="0"/>
              <a:t> </a:t>
            </a:r>
            <a:r>
              <a:rPr lang="ru-RU" b="1" dirty="0" err="1"/>
              <a:t>після</a:t>
            </a:r>
            <a:r>
              <a:rPr lang="ru-RU" b="1" dirty="0"/>
              <a:t> </a:t>
            </a:r>
            <a:r>
              <a:rPr lang="ru-RU" b="1" dirty="0" err="1"/>
              <a:t>хірургічного</a:t>
            </a:r>
            <a:r>
              <a:rPr lang="ru-RU" b="1" dirty="0"/>
              <a:t> </a:t>
            </a:r>
            <a:r>
              <a:rPr lang="ru-RU" b="1" dirty="0" err="1"/>
              <a:t>дослідження</a:t>
            </a:r>
            <a:r>
              <a:rPr lang="ru-RU" b="1" dirty="0"/>
              <a:t> (</a:t>
            </a:r>
            <a:r>
              <a:rPr lang="ru-RU" b="1" dirty="0" err="1"/>
              <a:t>ревізії</a:t>
            </a:r>
            <a:r>
              <a:rPr lang="ru-RU" b="1" dirty="0"/>
              <a:t>) рани</a:t>
            </a:r>
            <a:endParaRPr lang="ru-RU" sz="4000" b="1" dirty="0" smtClean="0"/>
          </a:p>
        </p:txBody>
      </p:sp>
    </p:spTree>
    <p:extLst>
      <p:ext uri="{BB962C8B-B14F-4D97-AF65-F5344CB8AC3E}">
        <p14:creationId xmlns="" xmlns:p14="http://schemas.microsoft.com/office/powerpoint/2010/main" val="116646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9856" y="332656"/>
            <a:ext cx="8784976" cy="72008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err="1">
                <a:solidFill>
                  <a:schemeClr val="tx1"/>
                </a:solidFill>
                <a:latin typeface="Times New Roman"/>
              </a:rPr>
              <a:t>Пошкодження</a:t>
            </a:r>
            <a:r>
              <a:rPr lang="ru-RU" sz="3600" b="1" dirty="0">
                <a:solidFill>
                  <a:schemeClr val="tx1"/>
                </a:solidFill>
                <a:latin typeface="Times New Roman"/>
              </a:rPr>
              <a:t> очного </a:t>
            </a:r>
            <a:r>
              <a:rPr lang="ru-RU" sz="3600" b="1">
                <a:solidFill>
                  <a:schemeClr val="tx1"/>
                </a:solidFill>
                <a:latin typeface="Times New Roman"/>
              </a:rPr>
              <a:t>яблука</a:t>
            </a:r>
            <a:r>
              <a:rPr lang="en-US" sz="3600" b="1" smtClean="0">
                <a:solidFill>
                  <a:schemeClr val="tx1"/>
                </a:solidFill>
                <a:latin typeface="Times New Roman"/>
              </a:rPr>
              <a:t> </a:t>
            </a:r>
            <a:endParaRPr lang="ru-RU" sz="36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9856" y="1052736"/>
            <a:ext cx="8784976" cy="482453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200" dirty="0" err="1"/>
              <a:t>Вік</a:t>
            </a:r>
            <a:r>
              <a:rPr lang="ru-RU" sz="3200" dirty="0"/>
              <a:t> </a:t>
            </a:r>
            <a:r>
              <a:rPr lang="ru-RU" sz="3200" dirty="0" err="1"/>
              <a:t>пацієнтів</a:t>
            </a:r>
            <a:r>
              <a:rPr lang="ru-RU" sz="3200" dirty="0"/>
              <a:t> в </a:t>
            </a:r>
            <a:r>
              <a:rPr lang="ru-RU" sz="3200" dirty="0" err="1"/>
              <a:t>середньому</a:t>
            </a:r>
            <a:r>
              <a:rPr lang="ru-RU" sz="3200" dirty="0"/>
              <a:t> до 30 </a:t>
            </a:r>
            <a:r>
              <a:rPr lang="ru-RU" sz="3200" dirty="0" err="1"/>
              <a:t>років</a:t>
            </a:r>
            <a:r>
              <a:rPr lang="ru-RU" sz="3200" dirty="0"/>
              <a:t>.</a:t>
            </a:r>
          </a:p>
          <a:p>
            <a:pPr marL="0" indent="0" algn="just">
              <a:buNone/>
            </a:pPr>
            <a:r>
              <a:rPr lang="ru-RU" sz="3200" dirty="0" err="1"/>
              <a:t>Найчастіше</a:t>
            </a:r>
            <a:r>
              <a:rPr lang="ru-RU" sz="3200" dirty="0"/>
              <a:t> </a:t>
            </a:r>
            <a:r>
              <a:rPr lang="ru-RU" sz="3200" dirty="0" err="1"/>
              <a:t>травми</a:t>
            </a:r>
            <a:r>
              <a:rPr lang="ru-RU" sz="3200" dirty="0"/>
              <a:t> </a:t>
            </a:r>
            <a:r>
              <a:rPr lang="ru-RU" sz="3200" dirty="0" err="1"/>
              <a:t>трапляються</a:t>
            </a:r>
            <a:r>
              <a:rPr lang="ru-RU" sz="3200" dirty="0"/>
              <a:t> на </a:t>
            </a:r>
            <a:r>
              <a:rPr lang="ru-RU" sz="3200" dirty="0" err="1"/>
              <a:t>робочому</a:t>
            </a:r>
            <a:r>
              <a:rPr lang="ru-RU" sz="3200" dirty="0"/>
              <a:t> </a:t>
            </a:r>
            <a:r>
              <a:rPr lang="ru-RU" sz="3200" dirty="0" err="1"/>
              <a:t>місці</a:t>
            </a:r>
            <a:r>
              <a:rPr lang="ru-RU" sz="3200" dirty="0"/>
              <a:t> (</a:t>
            </a:r>
            <a:r>
              <a:rPr lang="ru-RU" sz="3200" dirty="0" err="1"/>
              <a:t>тобто</a:t>
            </a:r>
            <a:r>
              <a:rPr lang="ru-RU" sz="3200" dirty="0"/>
              <a:t> </a:t>
            </a:r>
            <a:r>
              <a:rPr lang="ru-RU" sz="3200" dirty="0" err="1"/>
              <a:t>виробничі</a:t>
            </a:r>
            <a:r>
              <a:rPr lang="ru-RU" sz="3200" dirty="0"/>
              <a:t>)</a:t>
            </a:r>
          </a:p>
          <a:p>
            <a:pPr marL="0" indent="0" algn="just">
              <a:buNone/>
            </a:pPr>
            <a:r>
              <a:rPr lang="ru-RU" sz="3200" dirty="0" err="1"/>
              <a:t>Тупі</a:t>
            </a:r>
            <a:r>
              <a:rPr lang="ru-RU" sz="3200" dirty="0"/>
              <a:t> </a:t>
            </a:r>
            <a:r>
              <a:rPr lang="ru-RU" sz="3200" dirty="0" err="1"/>
              <a:t>предмети</a:t>
            </a:r>
            <a:r>
              <a:rPr lang="ru-RU" sz="3200" dirty="0"/>
              <a:t> </a:t>
            </a:r>
            <a:r>
              <a:rPr lang="ru-RU" sz="3200" dirty="0" err="1"/>
              <a:t>найчастіша</a:t>
            </a:r>
            <a:r>
              <a:rPr lang="ru-RU" sz="3200" dirty="0"/>
              <a:t> причина травм очного </a:t>
            </a:r>
            <a:r>
              <a:rPr lang="ru-RU" sz="3200" dirty="0" err="1"/>
              <a:t>яблука</a:t>
            </a:r>
            <a:endParaRPr lang="ru-RU" sz="3200" dirty="0"/>
          </a:p>
          <a:p>
            <a:pPr marL="0" indent="0" algn="just">
              <a:buNone/>
            </a:pPr>
            <a:r>
              <a:rPr lang="ru-RU" sz="3200" dirty="0" err="1"/>
              <a:t>Найбільш</a:t>
            </a:r>
            <a:r>
              <a:rPr lang="ru-RU" sz="3200" dirty="0"/>
              <a:t> </a:t>
            </a:r>
            <a:r>
              <a:rPr lang="ru-RU" sz="3200" dirty="0" err="1"/>
              <a:t>часті</a:t>
            </a:r>
            <a:r>
              <a:rPr lang="ru-RU" sz="3200" dirty="0"/>
              <a:t> причини </a:t>
            </a:r>
            <a:r>
              <a:rPr lang="ru-RU" sz="3200" dirty="0" err="1"/>
              <a:t>травми</a:t>
            </a:r>
            <a:r>
              <a:rPr lang="ru-RU" sz="3200" dirty="0"/>
              <a:t> - </a:t>
            </a:r>
            <a:r>
              <a:rPr lang="ru-RU" sz="3200" dirty="0" err="1"/>
              <a:t>тенісні</a:t>
            </a:r>
            <a:r>
              <a:rPr lang="ru-RU" sz="3200" dirty="0"/>
              <a:t> </a:t>
            </a:r>
            <a:r>
              <a:rPr lang="ru-RU" sz="3200" dirty="0" err="1"/>
              <a:t>м'ячі</a:t>
            </a:r>
            <a:r>
              <a:rPr lang="ru-RU" sz="3200" dirty="0"/>
              <a:t>, </a:t>
            </a:r>
            <a:r>
              <a:rPr lang="ru-RU" sz="3200" dirty="0" err="1"/>
              <a:t>гумки</a:t>
            </a:r>
            <a:r>
              <a:rPr lang="ru-RU" sz="3200" dirty="0"/>
              <a:t> </a:t>
            </a:r>
            <a:r>
              <a:rPr lang="ru-RU" sz="3200" dirty="0" err="1"/>
              <a:t>від</a:t>
            </a:r>
            <a:r>
              <a:rPr lang="ru-RU" sz="3200" dirty="0"/>
              <a:t> </a:t>
            </a:r>
            <a:r>
              <a:rPr lang="ru-RU" sz="3200" dirty="0" err="1"/>
              <a:t>багажних</a:t>
            </a:r>
            <a:r>
              <a:rPr lang="ru-RU" sz="3200" dirty="0"/>
              <a:t> </a:t>
            </a:r>
            <a:r>
              <a:rPr lang="ru-RU" sz="3200" dirty="0" err="1"/>
              <a:t>візків</a:t>
            </a:r>
            <a:r>
              <a:rPr lang="ru-RU" sz="3200" dirty="0"/>
              <a:t>, </a:t>
            </a:r>
            <a:r>
              <a:rPr lang="ru-RU" sz="3200" dirty="0" err="1"/>
              <a:t>дерев'яні</a:t>
            </a:r>
            <a:r>
              <a:rPr lang="ru-RU" sz="3200" dirty="0"/>
              <a:t> </a:t>
            </a:r>
            <a:r>
              <a:rPr lang="ru-RU" sz="3200" dirty="0" err="1"/>
              <a:t>гілки</a:t>
            </a:r>
            <a:r>
              <a:rPr lang="ru-RU" sz="3200" dirty="0"/>
              <a:t>, </a:t>
            </a:r>
            <a:r>
              <a:rPr lang="ru-RU" sz="3200" dirty="0" err="1"/>
              <a:t>феєрверк</a:t>
            </a:r>
            <a:r>
              <a:rPr lang="ru-RU" sz="3200" dirty="0"/>
              <a:t>,</a:t>
            </a:r>
            <a:endParaRPr lang="ru-RU" sz="3200" dirty="0" smtClean="0"/>
          </a:p>
        </p:txBody>
      </p:sp>
    </p:spTree>
    <p:extLst>
      <p:ext uri="{BB962C8B-B14F-4D97-AF65-F5344CB8AC3E}">
        <p14:creationId xmlns="" xmlns:p14="http://schemas.microsoft.com/office/powerpoint/2010/main" val="5620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544120"/>
            <a:ext cx="7933928" cy="981224"/>
          </a:xfrm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</a:pPr>
            <a:r>
              <a:rPr lang="ru-RU" sz="4000" dirty="0">
                <a:solidFill>
                  <a:srgbClr val="FFFF00"/>
                </a:solidFill>
                <a:latin typeface="+mn-lt"/>
                <a:ea typeface="+mn-ea"/>
                <a:cs typeface="+mn-cs"/>
              </a:rPr>
              <a:t>пробки з-</a:t>
            </a:r>
            <a:r>
              <a:rPr lang="ru-RU" sz="4000" dirty="0" err="1">
                <a:solidFill>
                  <a:srgbClr val="FFFF00"/>
                </a:solidFill>
                <a:latin typeface="+mn-lt"/>
                <a:ea typeface="+mn-ea"/>
                <a:cs typeface="+mn-cs"/>
              </a:rPr>
              <a:t>під</a:t>
            </a:r>
            <a:r>
              <a:rPr lang="ru-RU" sz="4000" dirty="0">
                <a:solidFill>
                  <a:srgbClr val="FFFF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4000" dirty="0" err="1">
                <a:solidFill>
                  <a:srgbClr val="FFFF00"/>
                </a:solidFill>
                <a:latin typeface="+mn-lt"/>
                <a:ea typeface="+mn-ea"/>
                <a:cs typeface="+mn-cs"/>
              </a:rPr>
              <a:t>шампанського</a:t>
            </a:r>
            <a:r>
              <a:rPr lang="en-US" sz="4000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4000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</a:br>
            <a:endParaRPr lang="ru-RU" sz="4000" dirty="0">
              <a:latin typeface="+mn-lt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713876"/>
            <a:ext cx="5184576" cy="4803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014752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581128"/>
            <a:ext cx="8496944" cy="172819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600" dirty="0" err="1"/>
              <a:t>Вогнепальні</a:t>
            </a:r>
            <a:r>
              <a:rPr lang="ru-RU" sz="3600" dirty="0"/>
              <a:t> </a:t>
            </a:r>
            <a:r>
              <a:rPr lang="ru-RU" sz="3600" dirty="0" err="1"/>
              <a:t>поранення</a:t>
            </a:r>
            <a:r>
              <a:rPr lang="ru-RU" sz="3600" dirty="0"/>
              <a:t> </a:t>
            </a:r>
            <a:r>
              <a:rPr lang="ru-RU" sz="3600" dirty="0" err="1"/>
              <a:t>складають</a:t>
            </a:r>
            <a:r>
              <a:rPr lang="ru-RU" sz="3600" dirty="0"/>
              <a:t> </a:t>
            </a:r>
            <a:r>
              <a:rPr lang="ru-RU" sz="3600" dirty="0" err="1"/>
              <a:t>більшу</a:t>
            </a:r>
            <a:r>
              <a:rPr lang="ru-RU" sz="3600" dirty="0"/>
              <a:t> </a:t>
            </a:r>
            <a:r>
              <a:rPr lang="ru-RU" sz="3600" dirty="0" err="1"/>
              <a:t>частину</a:t>
            </a:r>
            <a:r>
              <a:rPr lang="ru-RU" sz="3600" dirty="0"/>
              <a:t> </a:t>
            </a:r>
            <a:r>
              <a:rPr lang="ru-RU" sz="3600" dirty="0" err="1"/>
              <a:t>важких</a:t>
            </a:r>
            <a:r>
              <a:rPr lang="ru-RU" sz="3600" dirty="0"/>
              <a:t> травм очного </a:t>
            </a:r>
            <a:r>
              <a:rPr lang="ru-RU" sz="3600" dirty="0" err="1"/>
              <a:t>яблука</a:t>
            </a:r>
            <a:endParaRPr lang="ru-RU" sz="3600" dirty="0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836712"/>
            <a:ext cx="3888432" cy="2978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59" y="836712"/>
            <a:ext cx="4193244" cy="2978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061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8372" y="0"/>
            <a:ext cx="8280920" cy="108012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rgbClr val="FFFF00"/>
                </a:solidFill>
                <a:latin typeface="Times New Roman"/>
              </a:rPr>
              <a:t>Травма очного </a:t>
            </a:r>
            <a:r>
              <a:rPr lang="ru-RU" sz="4000" b="1" dirty="0" err="1" smtClean="0">
                <a:solidFill>
                  <a:srgbClr val="FFFF00"/>
                </a:solidFill>
                <a:latin typeface="Times New Roman"/>
              </a:rPr>
              <a:t>яблука</a:t>
            </a:r>
            <a:r>
              <a:rPr lang="en-US" sz="4000" b="1" dirty="0" smtClean="0">
                <a:solidFill>
                  <a:srgbClr val="FFFF00"/>
                </a:solidFill>
                <a:latin typeface="Times New Roman"/>
              </a:rPr>
              <a:t> 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268760"/>
            <a:ext cx="8568952" cy="5400600"/>
          </a:xfrm>
        </p:spPr>
        <p:txBody>
          <a:bodyPr>
            <a:no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ТАКТИКА ВЕДЕННЯ ТРАВМОВАНМХ ХВОРИХ.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травмах ока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комплексне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обстеження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потерпілого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Воно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включає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себе -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ретельне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механізмів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травми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органу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зору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прохідності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слізних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шляхів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рентгенографію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орбіт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придаткових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пазух носа,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томографію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МРТ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орбіти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консультацію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нейрохірурга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оториноларинголога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щелепно-лицьового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7711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6781800" cy="12401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rgbClr val="FFFF00"/>
                </a:solidFill>
                <a:latin typeface="Times New Roman"/>
              </a:rPr>
              <a:t>Травма очного </a:t>
            </a:r>
            <a:r>
              <a:rPr lang="ru-RU" sz="4000" b="1" dirty="0" err="1">
                <a:solidFill>
                  <a:srgbClr val="FFFF00"/>
                </a:solidFill>
                <a:latin typeface="Times New Roman"/>
              </a:rPr>
              <a:t>яблука</a:t>
            </a:r>
            <a:r>
              <a:rPr lang="en-US" sz="4000" b="1" dirty="0" smtClean="0">
                <a:solidFill>
                  <a:srgbClr val="FFFF00"/>
                </a:solidFill>
                <a:latin typeface="Times New Roman"/>
              </a:rPr>
              <a:t> </a:t>
            </a:r>
            <a:r>
              <a:rPr lang="ru-RU" sz="3600" dirty="0">
                <a:solidFill>
                  <a:prstClr val="black"/>
                </a:solidFill>
                <a:latin typeface="+mn-lt"/>
              </a:rPr>
              <a:t/>
            </a:r>
            <a:br>
              <a:rPr lang="ru-RU" sz="3600" dirty="0">
                <a:solidFill>
                  <a:prstClr val="black"/>
                </a:solidFill>
                <a:latin typeface="+mn-lt"/>
              </a:rPr>
            </a:br>
            <a:endParaRPr lang="ru-RU" sz="36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1608" y="1484784"/>
            <a:ext cx="7543800" cy="15121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 err="1">
                <a:latin typeface="Times New Roman"/>
                <a:ea typeface="Calibri"/>
              </a:rPr>
              <a:t>Інструментальні</a:t>
            </a:r>
            <a:r>
              <a:rPr lang="ru-RU" sz="3600" dirty="0">
                <a:latin typeface="Times New Roman"/>
                <a:ea typeface="Calibri"/>
              </a:rPr>
              <a:t> </a:t>
            </a:r>
            <a:r>
              <a:rPr lang="ru-RU" sz="3600" dirty="0" err="1">
                <a:latin typeface="Times New Roman"/>
                <a:ea typeface="Calibri"/>
              </a:rPr>
              <a:t>дослідження</a:t>
            </a:r>
            <a:r>
              <a:rPr lang="ru-RU" sz="3600" dirty="0">
                <a:latin typeface="Times New Roman"/>
                <a:ea typeface="Calibri"/>
              </a:rPr>
              <a:t>:</a:t>
            </a:r>
          </a:p>
          <a:p>
            <a:pPr marL="0" indent="0">
              <a:buNone/>
            </a:pPr>
            <a:r>
              <a:rPr lang="ru-RU" sz="3600" dirty="0" err="1">
                <a:latin typeface="Times New Roman"/>
                <a:ea typeface="Calibri"/>
              </a:rPr>
              <a:t>рентгенографія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429000"/>
            <a:ext cx="3675173" cy="2945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35301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18259"/>
            <a:ext cx="8496944" cy="1410541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FFFF00"/>
                </a:solidFill>
                <a:latin typeface="Times New Roman"/>
              </a:rPr>
              <a:t>Травма </a:t>
            </a:r>
            <a:r>
              <a:rPr lang="ru-RU" sz="3600" b="1" dirty="0">
                <a:solidFill>
                  <a:srgbClr val="FFFF00"/>
                </a:solidFill>
                <a:latin typeface="Times New Roman"/>
              </a:rPr>
              <a:t>очного </a:t>
            </a:r>
            <a:r>
              <a:rPr lang="ru-RU" sz="3600" b="1" dirty="0" err="1" smtClean="0">
                <a:solidFill>
                  <a:srgbClr val="FFFF00"/>
                </a:solidFill>
                <a:latin typeface="Times New Roman"/>
              </a:rPr>
              <a:t>яблука</a:t>
            </a:r>
            <a:r>
              <a:rPr lang="ru-RU" sz="3600" dirty="0">
                <a:solidFill>
                  <a:srgbClr val="FFFF00"/>
                </a:solidFill>
                <a:latin typeface="+mn-lt"/>
              </a:rPr>
              <a:t/>
            </a:r>
            <a:br>
              <a:rPr lang="ru-RU" sz="3600" dirty="0">
                <a:solidFill>
                  <a:srgbClr val="FFFF00"/>
                </a:solidFill>
                <a:latin typeface="+mn-lt"/>
              </a:rPr>
            </a:br>
            <a:endParaRPr lang="ru-RU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751433"/>
            <a:ext cx="4680520" cy="2181623"/>
          </a:xfrm>
        </p:spPr>
        <p:txBody>
          <a:bodyPr/>
          <a:lstStyle/>
          <a:p>
            <a:pPr marL="0" lvl="0" indent="0">
              <a:buClr>
                <a:srgbClr val="AD0101"/>
              </a:buClr>
              <a:buNone/>
            </a:pPr>
            <a:r>
              <a:rPr lang="ru-RU" sz="3600" dirty="0" err="1">
                <a:ea typeface="Calibri"/>
              </a:rPr>
              <a:t>Інструментальні</a:t>
            </a:r>
            <a:r>
              <a:rPr lang="ru-RU" sz="3600" dirty="0">
                <a:ea typeface="Calibri"/>
              </a:rPr>
              <a:t> </a:t>
            </a:r>
            <a:r>
              <a:rPr lang="ru-RU" sz="3600" dirty="0" err="1">
                <a:ea typeface="Calibri"/>
              </a:rPr>
              <a:t>дослідження</a:t>
            </a:r>
            <a:r>
              <a:rPr lang="ru-RU" sz="3600" dirty="0">
                <a:ea typeface="Calibri"/>
              </a:rPr>
              <a:t>:</a:t>
            </a:r>
          </a:p>
          <a:p>
            <a:pPr marL="0" lvl="0" indent="0">
              <a:buClr>
                <a:srgbClr val="AD0101"/>
              </a:buClr>
              <a:buNone/>
            </a:pPr>
            <a:r>
              <a:rPr lang="ru-RU" sz="3600" dirty="0">
                <a:ea typeface="Calibri"/>
              </a:rPr>
              <a:t>КТ, ЯМР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008326"/>
            <a:ext cx="3229474" cy="3136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5119561"/>
            <a:ext cx="9144000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b="1" i="1" dirty="0">
                <a:latin typeface="Times New Roman"/>
                <a:ea typeface="Calibri"/>
                <a:cs typeface="Times New Roman"/>
              </a:rPr>
              <a:t>NB: ЯМР </a:t>
            </a:r>
            <a:r>
              <a:rPr lang="ru-RU" sz="2800" b="1" i="1" dirty="0" err="1">
                <a:latin typeface="Times New Roman"/>
                <a:ea typeface="Calibri"/>
                <a:cs typeface="Times New Roman"/>
              </a:rPr>
              <a:t>протипоказаний</a:t>
            </a:r>
            <a:r>
              <a:rPr lang="ru-RU" sz="2800" b="1" i="1" dirty="0">
                <a:latin typeface="Times New Roman"/>
                <a:ea typeface="Calibri"/>
                <a:cs typeface="Times New Roman"/>
              </a:rPr>
              <a:t> при </a:t>
            </a:r>
            <a:r>
              <a:rPr lang="ru-RU" sz="2800" b="1" i="1" dirty="0" err="1">
                <a:latin typeface="Times New Roman"/>
                <a:ea typeface="Calibri"/>
                <a:cs typeface="Times New Roman"/>
              </a:rPr>
              <a:t>наявності</a:t>
            </a:r>
            <a:r>
              <a:rPr lang="ru-RU" sz="2800" b="1" i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i="1" dirty="0" err="1">
                <a:latin typeface="Times New Roman"/>
                <a:ea typeface="Calibri"/>
                <a:cs typeface="Times New Roman"/>
              </a:rPr>
              <a:t>металевих</a:t>
            </a:r>
            <a:r>
              <a:rPr lang="ru-RU" sz="2800" b="1" i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i="1" dirty="0" err="1">
                <a:latin typeface="Times New Roman"/>
                <a:ea typeface="Calibri"/>
                <a:cs typeface="Times New Roman"/>
              </a:rPr>
              <a:t>сторонніх</a:t>
            </a:r>
            <a:r>
              <a:rPr lang="ru-RU" sz="2800" b="1" i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i="1" dirty="0" err="1">
                <a:latin typeface="Times New Roman"/>
                <a:ea typeface="Calibri"/>
                <a:cs typeface="Times New Roman"/>
              </a:rPr>
              <a:t>тіл</a:t>
            </a:r>
            <a:endParaRPr lang="ru-RU" sz="28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371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9135"/>
            <a:ext cx="9396536" cy="16002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FFFF00"/>
                </a:solidFill>
                <a:latin typeface="Times New Roman"/>
              </a:rPr>
              <a:t>Травма </a:t>
            </a:r>
            <a:r>
              <a:rPr lang="ru-RU" sz="3600" b="1" dirty="0">
                <a:solidFill>
                  <a:srgbClr val="FFFF00"/>
                </a:solidFill>
                <a:latin typeface="Times New Roman"/>
              </a:rPr>
              <a:t>глазного яблока</a:t>
            </a:r>
            <a:r>
              <a:rPr lang="ru-RU" sz="3600" dirty="0">
                <a:solidFill>
                  <a:srgbClr val="FFFF00"/>
                </a:solidFill>
                <a:latin typeface="+mn-lt"/>
              </a:rPr>
              <a:t/>
            </a:r>
            <a:br>
              <a:rPr lang="ru-RU" sz="3600" dirty="0">
                <a:solidFill>
                  <a:srgbClr val="FFFF00"/>
                </a:solidFill>
                <a:latin typeface="+mn-lt"/>
              </a:rPr>
            </a:br>
            <a:endParaRPr lang="ru-RU" sz="3600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821533"/>
            <a:ext cx="8208912" cy="1519064"/>
          </a:xfrm>
        </p:spPr>
        <p:txBody>
          <a:bodyPr>
            <a:noAutofit/>
          </a:bodyPr>
          <a:lstStyle/>
          <a:p>
            <a:pPr marL="0" lvl="0" indent="0">
              <a:buClr>
                <a:srgbClr val="AD0101"/>
              </a:buClr>
              <a:buNone/>
            </a:pPr>
            <a:r>
              <a:rPr lang="ru-RU" sz="3600" dirty="0">
                <a:ea typeface="Calibri"/>
              </a:rPr>
              <a:t>Инструментальные исследования</a:t>
            </a:r>
            <a:r>
              <a:rPr lang="en-US" sz="3600" dirty="0">
                <a:ea typeface="Calibri"/>
              </a:rPr>
              <a:t>: </a:t>
            </a:r>
          </a:p>
          <a:p>
            <a:r>
              <a:rPr lang="ru-RU" sz="3200" dirty="0" smtClean="0"/>
              <a:t>УЗИ (В-скан) глазного яблока и орбит</a:t>
            </a:r>
            <a:endParaRPr lang="ru-RU" sz="3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825991"/>
            <a:ext cx="4607415" cy="3178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997044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5517232"/>
            <a:ext cx="3602017" cy="901013"/>
          </a:xfrm>
        </p:spPr>
        <p:txBody>
          <a:bodyPr>
            <a:normAutofit fontScale="90000"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4000" dirty="0">
                <a:ea typeface="Calibri"/>
                <a:cs typeface="Times New Roman"/>
              </a:rPr>
              <a:t>тупа травма</a:t>
            </a:r>
            <a:br>
              <a:rPr lang="ru-RU" sz="4000" dirty="0">
                <a:ea typeface="Calibri"/>
                <a:cs typeface="Times New Roman"/>
              </a:rPr>
            </a:b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27306"/>
            <a:ext cx="8437984" cy="158952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u="sng" dirty="0">
                <a:ea typeface="Calibri"/>
                <a:cs typeface="Times New Roman"/>
              </a:rPr>
              <a:t>При </a:t>
            </a:r>
            <a:r>
              <a:rPr lang="ru-RU" sz="2800" u="sng" dirty="0" err="1">
                <a:ea typeface="Calibri"/>
                <a:cs typeface="Times New Roman"/>
              </a:rPr>
              <a:t>пошкодженні</a:t>
            </a:r>
            <a:r>
              <a:rPr lang="ru-RU" sz="2800" u="sng" dirty="0">
                <a:ea typeface="Calibri"/>
                <a:cs typeface="Times New Roman"/>
              </a:rPr>
              <a:t> </a:t>
            </a:r>
            <a:r>
              <a:rPr lang="ru-RU" sz="2800" u="sng" dirty="0" err="1">
                <a:ea typeface="Calibri"/>
                <a:cs typeface="Times New Roman"/>
              </a:rPr>
              <a:t>переднього</a:t>
            </a:r>
            <a:r>
              <a:rPr lang="ru-RU" sz="2800" u="sng" dirty="0">
                <a:ea typeface="Calibri"/>
                <a:cs typeface="Times New Roman"/>
              </a:rPr>
              <a:t> сегмента очного </a:t>
            </a:r>
            <a:r>
              <a:rPr lang="ru-RU" sz="2800" u="sng" dirty="0" err="1">
                <a:ea typeface="Calibri"/>
                <a:cs typeface="Times New Roman"/>
              </a:rPr>
              <a:t>яблука</a:t>
            </a:r>
            <a:r>
              <a:rPr lang="ru-RU" sz="2800" u="sng" dirty="0">
                <a:ea typeface="Calibri"/>
                <a:cs typeface="Times New Roman"/>
              </a:rPr>
              <a:t> </a:t>
            </a:r>
            <a:r>
              <a:rPr lang="ru-RU" sz="2800" u="sng" dirty="0" err="1">
                <a:ea typeface="Calibri"/>
                <a:cs typeface="Times New Roman"/>
              </a:rPr>
              <a:t>можуть</a:t>
            </a:r>
            <a:r>
              <a:rPr lang="ru-RU" sz="2800" u="sng" dirty="0">
                <a:ea typeface="Calibri"/>
                <a:cs typeface="Times New Roman"/>
              </a:rPr>
              <a:t> </a:t>
            </a:r>
            <a:r>
              <a:rPr lang="ru-RU" sz="2800" u="sng" dirty="0" err="1">
                <a:ea typeface="Calibri"/>
                <a:cs typeface="Times New Roman"/>
              </a:rPr>
              <a:t>спостерігатися</a:t>
            </a:r>
            <a:r>
              <a:rPr lang="ru-RU" sz="2800" u="sng" dirty="0">
                <a:ea typeface="Calibri"/>
                <a:cs typeface="Times New Roman"/>
              </a:rPr>
              <a:t>:</a:t>
            </a:r>
            <a:endParaRPr lang="ru-RU" sz="2800" u="sng" dirty="0" smtClean="0">
              <a:ea typeface="Calibri"/>
              <a:cs typeface="Times New Roman"/>
            </a:endParaRPr>
          </a:p>
          <a:p>
            <a:r>
              <a:rPr lang="ru-RU" sz="2400" dirty="0" err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ерозія</a:t>
            </a:r>
            <a:r>
              <a:rPr lang="ru-RU" sz="2400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рогівки</a:t>
            </a:r>
            <a:endParaRPr lang="ru-RU" sz="24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r>
              <a:rPr lang="ru-RU" sz="2400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набряк </a:t>
            </a:r>
            <a:r>
              <a:rPr lang="ru-RU" sz="2400" dirty="0" err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рогівки</a:t>
            </a:r>
            <a:endParaRPr lang="ru-RU" sz="24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r>
              <a:rPr lang="ru-RU" sz="2400" dirty="0" err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гіфема</a:t>
            </a:r>
            <a:endParaRPr lang="ru-RU" sz="24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r>
              <a:rPr lang="ru-RU" sz="2400" dirty="0" err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пошкодження</a:t>
            </a:r>
            <a:r>
              <a:rPr lang="ru-RU" sz="2400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райдужки</a:t>
            </a:r>
            <a:endParaRPr lang="ru-RU" sz="24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r>
              <a:rPr lang="ru-RU" sz="2400" dirty="0" err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циліарного</a:t>
            </a:r>
            <a:r>
              <a:rPr lang="ru-RU" sz="2400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тіла</a:t>
            </a:r>
            <a:endParaRPr lang="ru-RU" sz="24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r>
              <a:rPr lang="ru-RU" sz="2400" dirty="0" err="1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утворення</a:t>
            </a:r>
            <a:r>
              <a:rPr lang="ru-RU" sz="24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катаракти</a:t>
            </a:r>
            <a:endParaRPr lang="ru-RU" sz="24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r>
              <a:rPr lang="ru-RU" sz="2400" dirty="0" err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Розрив</a:t>
            </a:r>
            <a:r>
              <a:rPr lang="ru-RU" sz="2400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очного </a:t>
            </a:r>
            <a:r>
              <a:rPr lang="ru-RU" sz="2400" dirty="0" err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яблука</a:t>
            </a:r>
            <a:endParaRPr lang="ru-RU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037732"/>
            <a:ext cx="3178165" cy="3245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676200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19" y="5222344"/>
            <a:ext cx="7950646" cy="1600200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rgbClr val="FFFF00"/>
                </a:solidFill>
                <a:ea typeface="Calibri"/>
                <a:cs typeface="Times New Roman"/>
              </a:rPr>
              <a:t>тупа травма</a:t>
            </a:r>
            <a:r>
              <a:rPr lang="ru-RU" sz="40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4000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19" y="263295"/>
            <a:ext cx="8367811" cy="2661649"/>
          </a:xfrm>
        </p:spPr>
        <p:txBody>
          <a:bodyPr>
            <a:normAutofit lnSpcReduction="10000"/>
          </a:bodyPr>
          <a:lstStyle/>
          <a:p>
            <a:pPr marL="0" lvl="0" indent="0" algn="just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2800" u="sng" dirty="0">
                <a:solidFill>
                  <a:srgbClr val="FFFF00"/>
                </a:solidFill>
                <a:ea typeface="Calibri"/>
                <a:cs typeface="Times New Roman"/>
              </a:rPr>
              <a:t>При </a:t>
            </a:r>
            <a:r>
              <a:rPr lang="ru-RU" sz="2800" u="sng" dirty="0" err="1">
                <a:solidFill>
                  <a:srgbClr val="FFFF00"/>
                </a:solidFill>
                <a:ea typeface="Calibri"/>
                <a:cs typeface="Times New Roman"/>
              </a:rPr>
              <a:t>пошкодженні</a:t>
            </a:r>
            <a:r>
              <a:rPr lang="ru-RU" sz="2800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u="sng" dirty="0" err="1">
                <a:solidFill>
                  <a:srgbClr val="FFFF00"/>
                </a:solidFill>
                <a:ea typeface="Calibri"/>
                <a:cs typeface="Times New Roman"/>
              </a:rPr>
              <a:t>переднього</a:t>
            </a:r>
            <a:r>
              <a:rPr lang="ru-RU" sz="2800" u="sng" dirty="0">
                <a:solidFill>
                  <a:srgbClr val="FFFF00"/>
                </a:solidFill>
                <a:ea typeface="Calibri"/>
                <a:cs typeface="Times New Roman"/>
              </a:rPr>
              <a:t> сегмента очного </a:t>
            </a:r>
            <a:r>
              <a:rPr lang="ru-RU" sz="2800" u="sng" dirty="0" err="1">
                <a:solidFill>
                  <a:srgbClr val="FFFF00"/>
                </a:solidFill>
                <a:ea typeface="Calibri"/>
                <a:cs typeface="Times New Roman"/>
              </a:rPr>
              <a:t>яблука</a:t>
            </a:r>
            <a:r>
              <a:rPr lang="ru-RU" sz="2800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u="sng" dirty="0" err="1">
                <a:solidFill>
                  <a:srgbClr val="FFFF00"/>
                </a:solidFill>
                <a:ea typeface="Calibri"/>
                <a:cs typeface="Times New Roman"/>
              </a:rPr>
              <a:t>можуть</a:t>
            </a:r>
            <a:r>
              <a:rPr lang="ru-RU" sz="2800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u="sng" dirty="0" err="1">
                <a:solidFill>
                  <a:srgbClr val="FFFF00"/>
                </a:solidFill>
                <a:ea typeface="Calibri"/>
                <a:cs typeface="Times New Roman"/>
              </a:rPr>
              <a:t>спостерігатися</a:t>
            </a:r>
            <a:r>
              <a:rPr lang="ru-RU" sz="2800" u="sng" dirty="0">
                <a:solidFill>
                  <a:srgbClr val="FFFF00"/>
                </a:solidFill>
                <a:ea typeface="Calibri"/>
                <a:cs typeface="Times New Roman"/>
              </a:rPr>
              <a:t>:</a:t>
            </a:r>
          </a:p>
          <a:p>
            <a:pPr marL="0" lvl="0" indent="0" algn="just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2800" u="sng" dirty="0" err="1">
                <a:solidFill>
                  <a:srgbClr val="FFFF00"/>
                </a:solidFill>
                <a:ea typeface="Calibri"/>
                <a:cs typeface="Times New Roman"/>
              </a:rPr>
              <a:t>Відкладення</a:t>
            </a:r>
            <a:r>
              <a:rPr lang="ru-RU" sz="2800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u="sng" dirty="0" err="1">
                <a:solidFill>
                  <a:srgbClr val="FFFF00"/>
                </a:solidFill>
                <a:ea typeface="Calibri"/>
                <a:cs typeface="Times New Roman"/>
              </a:rPr>
              <a:t>пігменту</a:t>
            </a:r>
            <a:r>
              <a:rPr lang="ru-RU" sz="2800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u="sng" dirty="0" err="1">
                <a:solidFill>
                  <a:srgbClr val="FFFF00"/>
                </a:solidFill>
                <a:ea typeface="Calibri"/>
                <a:cs typeface="Times New Roman"/>
              </a:rPr>
              <a:t>райдужки</a:t>
            </a:r>
            <a:r>
              <a:rPr lang="ru-RU" sz="2800" u="sng" dirty="0">
                <a:solidFill>
                  <a:srgbClr val="FFFF00"/>
                </a:solidFill>
                <a:ea typeface="Calibri"/>
                <a:cs typeface="Times New Roman"/>
              </a:rPr>
              <a:t> на </a:t>
            </a:r>
            <a:r>
              <a:rPr lang="ru-RU" sz="2800" u="sng" dirty="0" err="1">
                <a:solidFill>
                  <a:srgbClr val="FFFF00"/>
                </a:solidFill>
                <a:ea typeface="Calibri"/>
                <a:cs typeface="Times New Roman"/>
              </a:rPr>
              <a:t>поверхні</a:t>
            </a:r>
            <a:r>
              <a:rPr lang="ru-RU" sz="2800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u="sng" dirty="0" err="1">
                <a:solidFill>
                  <a:srgbClr val="FFFF00"/>
                </a:solidFill>
                <a:ea typeface="Calibri"/>
                <a:cs typeface="Times New Roman"/>
              </a:rPr>
              <a:t>кришталика</a:t>
            </a:r>
            <a:r>
              <a:rPr lang="ru-RU" sz="2800" u="sng" dirty="0">
                <a:solidFill>
                  <a:srgbClr val="FFFF00"/>
                </a:solidFill>
                <a:ea typeface="Calibri"/>
                <a:cs typeface="Times New Roman"/>
              </a:rPr>
              <a:t> (</a:t>
            </a:r>
            <a:r>
              <a:rPr lang="ru-RU" sz="2800" u="sng" dirty="0" err="1">
                <a:solidFill>
                  <a:srgbClr val="FFFF00"/>
                </a:solidFill>
                <a:ea typeface="Calibri"/>
                <a:cs typeface="Times New Roman"/>
              </a:rPr>
              <a:t>кільця</a:t>
            </a:r>
            <a:r>
              <a:rPr lang="ru-RU" sz="2800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u="sng" dirty="0" err="1">
                <a:solidFill>
                  <a:srgbClr val="FFFF00"/>
                </a:solidFill>
                <a:ea typeface="Calibri"/>
                <a:cs typeface="Times New Roman"/>
              </a:rPr>
              <a:t>Фоссіуса</a:t>
            </a:r>
            <a:r>
              <a:rPr lang="ru-RU" sz="2800" u="sng" dirty="0">
                <a:solidFill>
                  <a:srgbClr val="FFFF00"/>
                </a:solidFill>
                <a:ea typeface="Calibri"/>
                <a:cs typeface="Times New Roman"/>
              </a:rPr>
              <a:t>).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708920"/>
            <a:ext cx="4159042" cy="3390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02271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09867"/>
            <a:ext cx="6781800" cy="1600200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chemeClr val="tx1"/>
                </a:solidFill>
                <a:ea typeface="Calibri"/>
                <a:cs typeface="Times New Roman"/>
              </a:rPr>
              <a:t>тупа травма</a:t>
            </a:r>
            <a:br>
              <a:rPr lang="ru-RU" sz="4000" dirty="0">
                <a:solidFill>
                  <a:schemeClr val="tx1"/>
                </a:solidFill>
                <a:ea typeface="Calibri"/>
                <a:cs typeface="Times New Roman"/>
              </a:rPr>
            </a:b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4983" y="1844824"/>
            <a:ext cx="8964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err="1" smtClean="0">
                <a:latin typeface="Times New Roman"/>
                <a:ea typeface="Calibri"/>
              </a:rPr>
              <a:t>Иридодиализ</a:t>
            </a:r>
            <a:r>
              <a:rPr lang="ru-RU" sz="3200" dirty="0" smtClean="0">
                <a:latin typeface="Times New Roman"/>
                <a:ea typeface="Calibri"/>
              </a:rPr>
              <a:t> – отрыв радужки от цилиарного тела у корня.</a:t>
            </a:r>
            <a:r>
              <a:rPr lang="en-US" sz="3200" dirty="0" smtClean="0">
                <a:latin typeface="Times New Roman"/>
                <a:ea typeface="Calibri"/>
              </a:rPr>
              <a:t> </a:t>
            </a:r>
            <a:endParaRPr lang="ru-RU" sz="32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429000"/>
            <a:ext cx="5083315" cy="3241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756" y="332656"/>
            <a:ext cx="8964488" cy="1037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</a:pP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При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пошкодженні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переднього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сегмента очного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яблука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можуть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спостерігатися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:</a:t>
            </a:r>
            <a:endParaRPr lang="ru-RU" sz="2800" b="1" dirty="0">
              <a:solidFill>
                <a:srgbClr val="FFFF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4361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5517232"/>
            <a:ext cx="7856896" cy="1152128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solidFill>
                  <a:schemeClr val="tx1"/>
                </a:solidFill>
                <a:ea typeface="Calibri"/>
                <a:cs typeface="Times New Roman"/>
              </a:rPr>
              <a:t>тупа </a:t>
            </a:r>
            <a:r>
              <a:rPr lang="ru-RU" sz="4000" dirty="0" smtClean="0">
                <a:solidFill>
                  <a:schemeClr val="tx1"/>
                </a:solidFill>
                <a:ea typeface="Calibri"/>
                <a:cs typeface="Times New Roman"/>
              </a:rPr>
              <a:t>травма</a:t>
            </a:r>
            <a:r>
              <a:rPr lang="ru-RU" sz="4000" dirty="0">
                <a:solidFill>
                  <a:schemeClr val="tx1"/>
                </a:solidFill>
                <a:ea typeface="Calibri"/>
                <a:cs typeface="Times New Roman"/>
              </a:rPr>
              <a:t/>
            </a:r>
            <a:br>
              <a:rPr lang="ru-RU" sz="4000" dirty="0">
                <a:solidFill>
                  <a:schemeClr val="tx1"/>
                </a:solidFill>
                <a:ea typeface="Calibri"/>
                <a:cs typeface="Times New Roman"/>
              </a:rPr>
            </a:br>
            <a:r>
              <a:rPr lang="ru-RU" sz="4800" dirty="0">
                <a:solidFill>
                  <a:schemeClr val="tx1"/>
                </a:solidFill>
                <a:ea typeface="Calibri"/>
                <a:cs typeface="Times New Roman"/>
              </a:rPr>
              <a:t/>
            </a:r>
            <a:br>
              <a:rPr lang="ru-RU" sz="4800" dirty="0">
                <a:solidFill>
                  <a:schemeClr val="tx1"/>
                </a:solidFill>
                <a:ea typeface="Calibri"/>
                <a:cs typeface="Times New Roman"/>
              </a:rPr>
            </a:br>
            <a:endParaRPr lang="ru-RU" sz="48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890" y="352305"/>
            <a:ext cx="8917110" cy="2303384"/>
          </a:xfrm>
        </p:spPr>
        <p:txBody>
          <a:bodyPr>
            <a:normAutofit/>
          </a:bodyPr>
          <a:lstStyle/>
          <a:p>
            <a:pPr marL="0" lvl="0" indent="0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При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пошкодженні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переднього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сегмента очного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яблука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можуть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спостерігатися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:</a:t>
            </a: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Розрив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очного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яблука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445" y="1988840"/>
            <a:ext cx="4010886" cy="3365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88172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245157"/>
            <a:ext cx="6781800" cy="1600200"/>
          </a:xfrm>
        </p:spPr>
        <p:txBody>
          <a:bodyPr>
            <a:normAutofit/>
          </a:bodyPr>
          <a:lstStyle/>
          <a:p>
            <a:pPr lvl="0" algn="just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>
                <a:srgbClr val="AD0101"/>
              </a:buClr>
            </a:pPr>
            <a:r>
              <a:rPr lang="ru-RU" sz="3600" b="1" dirty="0">
                <a:solidFill>
                  <a:srgbClr val="FFFF00"/>
                </a:solidFill>
                <a:ea typeface="Calibri"/>
                <a:cs typeface="Times New Roman"/>
              </a:rPr>
              <a:t>тупа травма</a:t>
            </a:r>
            <a:endParaRPr lang="ru-RU" sz="2800" b="1" dirty="0">
              <a:solidFill>
                <a:srgbClr val="FFFF00"/>
              </a:solidFill>
              <a:latin typeface="Times New Roman"/>
              <a:ea typeface="Calibri"/>
              <a:cs typeface="Times New Roman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620688"/>
            <a:ext cx="8589640" cy="4824536"/>
          </a:xfrm>
        </p:spPr>
        <p:txBody>
          <a:bodyPr>
            <a:normAutofit fontScale="55000" lnSpcReduction="20000"/>
          </a:bodyPr>
          <a:lstStyle/>
          <a:p>
            <a:pPr marL="0" lvl="0" indent="0" algn="ctr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5100" b="1" u="sng" dirty="0">
                <a:solidFill>
                  <a:srgbClr val="FFFF00"/>
                </a:solidFill>
                <a:ea typeface="Calibri"/>
                <a:cs typeface="Times New Roman"/>
              </a:rPr>
              <a:t>При </a:t>
            </a:r>
            <a:r>
              <a:rPr lang="ru-RU" sz="5100" b="1" u="sng" dirty="0" err="1">
                <a:solidFill>
                  <a:srgbClr val="FFFF00"/>
                </a:solidFill>
                <a:ea typeface="Calibri"/>
                <a:cs typeface="Times New Roman"/>
              </a:rPr>
              <a:t>пошкодженні</a:t>
            </a:r>
            <a:r>
              <a:rPr lang="ru-RU" sz="51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5100" b="1" u="sng" dirty="0" err="1">
                <a:solidFill>
                  <a:srgbClr val="FFFF00"/>
                </a:solidFill>
                <a:ea typeface="Calibri"/>
                <a:cs typeface="Times New Roman"/>
              </a:rPr>
              <a:t>заднього</a:t>
            </a:r>
            <a:r>
              <a:rPr lang="ru-RU" sz="5100" b="1" u="sng" dirty="0">
                <a:solidFill>
                  <a:srgbClr val="FFFF00"/>
                </a:solidFill>
                <a:ea typeface="Calibri"/>
                <a:cs typeface="Times New Roman"/>
              </a:rPr>
              <a:t> сегмента</a:t>
            </a:r>
          </a:p>
          <a:p>
            <a:pPr marL="0" lvl="0" indent="0" algn="ctr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5100" b="1" u="sng" dirty="0">
                <a:solidFill>
                  <a:srgbClr val="FFFF00"/>
                </a:solidFill>
                <a:ea typeface="Calibri"/>
                <a:cs typeface="Times New Roman"/>
              </a:rPr>
              <a:t>очного </a:t>
            </a:r>
            <a:r>
              <a:rPr lang="ru-RU" sz="5100" b="1" u="sng" dirty="0" err="1">
                <a:solidFill>
                  <a:srgbClr val="FFFF00"/>
                </a:solidFill>
                <a:ea typeface="Calibri"/>
                <a:cs typeface="Times New Roman"/>
              </a:rPr>
              <a:t>яблука</a:t>
            </a:r>
            <a:r>
              <a:rPr lang="ru-RU" sz="51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5100" b="1" u="sng" dirty="0" err="1">
                <a:solidFill>
                  <a:srgbClr val="FFFF00"/>
                </a:solidFill>
                <a:ea typeface="Calibri"/>
                <a:cs typeface="Times New Roman"/>
              </a:rPr>
              <a:t>можуть</a:t>
            </a:r>
            <a:r>
              <a:rPr lang="ru-RU" sz="51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5100" b="1" u="sng" dirty="0" err="1">
                <a:solidFill>
                  <a:srgbClr val="FFFF00"/>
                </a:solidFill>
                <a:ea typeface="Calibri"/>
                <a:cs typeface="Times New Roman"/>
              </a:rPr>
              <a:t>спостерігатися</a:t>
            </a:r>
            <a:r>
              <a:rPr lang="ru-RU" sz="5100" b="1" u="sng" dirty="0">
                <a:solidFill>
                  <a:srgbClr val="FFFF00"/>
                </a:solidFill>
                <a:ea typeface="Calibri"/>
                <a:cs typeface="Times New Roman"/>
              </a:rPr>
              <a:t>:</a:t>
            </a:r>
          </a:p>
          <a:p>
            <a:pPr marL="0" lvl="0" indent="0" algn="ctr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5100" b="1" u="sng" dirty="0" err="1" smtClean="0">
                <a:solidFill>
                  <a:srgbClr val="FFFF00"/>
                </a:solidFill>
                <a:ea typeface="Calibri"/>
                <a:cs typeface="Times New Roman"/>
              </a:rPr>
              <a:t>Заднє</a:t>
            </a:r>
            <a:r>
              <a:rPr lang="ru-RU" sz="5100" b="1" u="sng" dirty="0" smtClean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5100" b="1" u="sng" dirty="0" err="1">
                <a:solidFill>
                  <a:srgbClr val="FFFF00"/>
                </a:solidFill>
                <a:ea typeface="Calibri"/>
                <a:cs typeface="Times New Roman"/>
              </a:rPr>
              <a:t>відшарування</a:t>
            </a:r>
            <a:r>
              <a:rPr lang="ru-RU" sz="51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5100" b="1" u="sng" dirty="0" err="1">
                <a:solidFill>
                  <a:srgbClr val="FFFF00"/>
                </a:solidFill>
                <a:ea typeface="Calibri"/>
                <a:cs typeface="Times New Roman"/>
              </a:rPr>
              <a:t>скловидного</a:t>
            </a:r>
            <a:r>
              <a:rPr lang="ru-RU" sz="51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5100" b="1" u="sng" dirty="0" err="1">
                <a:solidFill>
                  <a:srgbClr val="FFFF00"/>
                </a:solidFill>
                <a:ea typeface="Calibri"/>
                <a:cs typeface="Times New Roman"/>
              </a:rPr>
              <a:t>тіла</a:t>
            </a:r>
            <a:endParaRPr lang="ru-RU" sz="5100" b="1" u="sng" dirty="0">
              <a:solidFill>
                <a:srgbClr val="FFFF00"/>
              </a:solidFill>
              <a:ea typeface="Calibri"/>
              <a:cs typeface="Times New Roman"/>
            </a:endParaRPr>
          </a:p>
          <a:p>
            <a:pPr marL="0" lvl="0" indent="0" algn="ctr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5100" b="1" u="sng" dirty="0" err="1">
                <a:solidFill>
                  <a:srgbClr val="FFFF00"/>
                </a:solidFill>
                <a:ea typeface="Calibri"/>
                <a:cs typeface="Times New Roman"/>
              </a:rPr>
              <a:t>Струс</a:t>
            </a:r>
            <a:r>
              <a:rPr lang="ru-RU" sz="51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5100" b="1" u="sng" dirty="0" err="1">
                <a:solidFill>
                  <a:srgbClr val="FFFF00"/>
                </a:solidFill>
                <a:ea typeface="Calibri"/>
                <a:cs typeface="Times New Roman"/>
              </a:rPr>
              <a:t>чутливої</a:t>
            </a:r>
            <a:r>
              <a:rPr lang="ru-RU" sz="51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5100" b="1" u="sng" dirty="0" err="1">
                <a:solidFill>
                  <a:srgbClr val="FFFF00"/>
                </a:solidFill>
                <a:ea typeface="Calibri"/>
                <a:cs typeface="Times New Roman"/>
              </a:rPr>
              <a:t>сітківки</a:t>
            </a:r>
            <a:endParaRPr lang="ru-RU" sz="5100" b="1" u="sng" dirty="0">
              <a:solidFill>
                <a:srgbClr val="FFFF00"/>
              </a:solidFill>
              <a:ea typeface="Calibri"/>
              <a:cs typeface="Times New Roman"/>
            </a:endParaRPr>
          </a:p>
          <a:p>
            <a:pPr marL="0" lvl="0" indent="0" algn="ctr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5100" b="1" u="sng" dirty="0" err="1">
                <a:solidFill>
                  <a:srgbClr val="FFFF00"/>
                </a:solidFill>
                <a:ea typeface="Calibri"/>
                <a:cs typeface="Times New Roman"/>
              </a:rPr>
              <a:t>розрив</a:t>
            </a:r>
            <a:r>
              <a:rPr lang="ru-RU" sz="51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5100" b="1" u="sng" dirty="0" err="1">
                <a:solidFill>
                  <a:srgbClr val="FFFF00"/>
                </a:solidFill>
                <a:ea typeface="Calibri"/>
                <a:cs typeface="Times New Roman"/>
              </a:rPr>
              <a:t>хоріоідеї</a:t>
            </a:r>
            <a:endParaRPr lang="ru-RU" sz="5100" b="1" u="sng" dirty="0">
              <a:solidFill>
                <a:srgbClr val="FFFF00"/>
              </a:solidFill>
              <a:ea typeface="Calibri"/>
              <a:cs typeface="Times New Roman"/>
            </a:endParaRPr>
          </a:p>
          <a:p>
            <a:pPr marL="0" lvl="0" indent="0" algn="ctr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5100" b="1" u="sng" dirty="0" err="1">
                <a:solidFill>
                  <a:srgbClr val="FFFF00"/>
                </a:solidFill>
                <a:ea typeface="Calibri"/>
                <a:cs typeface="Times New Roman"/>
              </a:rPr>
              <a:t>розриви</a:t>
            </a:r>
            <a:r>
              <a:rPr lang="ru-RU" sz="51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5100" b="1" u="sng" dirty="0" err="1">
                <a:solidFill>
                  <a:srgbClr val="FFFF00"/>
                </a:solidFill>
                <a:ea typeface="Calibri"/>
                <a:cs typeface="Times New Roman"/>
              </a:rPr>
              <a:t>сітківки</a:t>
            </a:r>
            <a:endParaRPr lang="ru-RU" sz="5100" b="1" u="sng" dirty="0">
              <a:solidFill>
                <a:srgbClr val="FFFF00"/>
              </a:solidFill>
              <a:ea typeface="Calibri"/>
              <a:cs typeface="Times New Roman"/>
            </a:endParaRPr>
          </a:p>
          <a:p>
            <a:pPr marL="0" lvl="0" indent="0" algn="ctr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5100" b="1" u="sng" dirty="0" err="1">
                <a:solidFill>
                  <a:srgbClr val="FFFF00"/>
                </a:solidFill>
                <a:ea typeface="Calibri"/>
                <a:cs typeface="Times New Roman"/>
              </a:rPr>
              <a:t>оптична</a:t>
            </a:r>
            <a:r>
              <a:rPr lang="ru-RU" sz="51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5100" b="1" u="sng" dirty="0" err="1">
                <a:solidFill>
                  <a:srgbClr val="FFFF00"/>
                </a:solidFill>
                <a:ea typeface="Calibri"/>
                <a:cs typeface="Times New Roman"/>
              </a:rPr>
              <a:t>нейропатія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991624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71669"/>
            <a:ext cx="8892480" cy="2342728"/>
          </a:xfrm>
        </p:spPr>
        <p:txBody>
          <a:bodyPr>
            <a:normAutofit/>
          </a:bodyPr>
          <a:lstStyle/>
          <a:p>
            <a:pPr marL="0" lvl="0" indent="0" algn="ctr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При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пошкодженні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заднього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сегмента</a:t>
            </a:r>
          </a:p>
          <a:p>
            <a:pPr marL="0" lvl="0" indent="0" algn="ctr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очного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яблука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можуть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спостерігатися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:</a:t>
            </a:r>
          </a:p>
          <a:p>
            <a:pPr marL="0" lvl="0" indent="0" algn="ctr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Струс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чутливої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сітківки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02" y="2348880"/>
            <a:ext cx="4061294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351517"/>
            <a:ext cx="3744416" cy="359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1476672" y="6196280"/>
            <a:ext cx="75483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solidFill>
                  <a:srgbClr val="FFFF00"/>
                </a:solidFill>
                <a:latin typeface="Impact"/>
                <a:ea typeface="Calibri"/>
                <a:cs typeface="Times New Roman"/>
              </a:rPr>
              <a:t>тупа травма</a:t>
            </a:r>
            <a:br>
              <a:rPr lang="ru-RU" sz="4000" dirty="0">
                <a:solidFill>
                  <a:srgbClr val="FFFF00"/>
                </a:solidFill>
                <a:latin typeface="Impact"/>
                <a:ea typeface="Calibri"/>
                <a:cs typeface="Times New Roman"/>
              </a:rPr>
            </a:br>
            <a:endParaRPr lang="ru-RU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614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188640" y="6093296"/>
            <a:ext cx="6781800" cy="12733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rgbClr val="FFFF00"/>
                </a:solidFill>
                <a:ea typeface="Calibri"/>
                <a:cs typeface="Times New Roman"/>
              </a:rPr>
              <a:t>тупа травма</a:t>
            </a:r>
            <a:br>
              <a:rPr lang="ru-RU" sz="4000" b="1" dirty="0">
                <a:solidFill>
                  <a:srgbClr val="FFFF00"/>
                </a:solidFill>
                <a:ea typeface="Calibri"/>
                <a:cs typeface="Times New Roman"/>
              </a:rPr>
            </a:br>
            <a:endParaRPr lang="ru-RU" sz="4000" b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494183"/>
            <a:ext cx="7543800" cy="1735088"/>
          </a:xfrm>
        </p:spPr>
        <p:txBody>
          <a:bodyPr>
            <a:normAutofit fontScale="85000" lnSpcReduction="20000"/>
          </a:bodyPr>
          <a:lstStyle/>
          <a:p>
            <a:pPr marL="0" lvl="0" indent="0" algn="ctr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При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пошкодженні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заднього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сегмента</a:t>
            </a:r>
          </a:p>
          <a:p>
            <a:pPr marL="0" lvl="0" indent="0" algn="ctr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очного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яблука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можуть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спостерігатися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:</a:t>
            </a:r>
          </a:p>
          <a:p>
            <a:pPr marL="0" lvl="0" indent="0" algn="ctr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розриви</a:t>
            </a:r>
            <a:r>
              <a:rPr lang="ru-RU" sz="28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b="1" u="sng" dirty="0" err="1">
                <a:solidFill>
                  <a:srgbClr val="FFFF00"/>
                </a:solidFill>
                <a:ea typeface="Calibri"/>
                <a:cs typeface="Times New Roman"/>
              </a:rPr>
              <a:t>сітківки</a:t>
            </a:r>
            <a:endParaRPr lang="ru-RU" sz="30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90" y="2204864"/>
            <a:ext cx="4207885" cy="3672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673" y="2204863"/>
            <a:ext cx="4156071" cy="3672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07962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76504" y="5958086"/>
            <a:ext cx="4009566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solidFill>
                  <a:srgbClr val="FFFF00"/>
                </a:solidFill>
                <a:ea typeface="Calibri"/>
                <a:cs typeface="Times New Roman"/>
              </a:rPr>
              <a:t>тупа травма</a:t>
            </a:r>
            <a:br>
              <a:rPr lang="ru-RU" sz="3600" b="1" dirty="0">
                <a:solidFill>
                  <a:srgbClr val="FFFF00"/>
                </a:solidFill>
                <a:ea typeface="Calibri"/>
                <a:cs typeface="Times New Roman"/>
              </a:rPr>
            </a:br>
            <a:endParaRPr lang="ru-RU" sz="4000" b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283" y="692696"/>
            <a:ext cx="7543800" cy="2167136"/>
          </a:xfrm>
        </p:spPr>
        <p:txBody>
          <a:bodyPr>
            <a:normAutofit/>
          </a:bodyPr>
          <a:lstStyle/>
          <a:p>
            <a:pPr marL="0" lvl="0" indent="0" algn="ctr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2600" b="1" u="sng" dirty="0">
                <a:solidFill>
                  <a:srgbClr val="FFFF00"/>
                </a:solidFill>
                <a:ea typeface="Calibri"/>
                <a:cs typeface="Times New Roman"/>
              </a:rPr>
              <a:t>При </a:t>
            </a:r>
            <a:r>
              <a:rPr lang="ru-RU" sz="2600" b="1" u="sng" dirty="0" err="1">
                <a:solidFill>
                  <a:srgbClr val="FFFF00"/>
                </a:solidFill>
                <a:ea typeface="Calibri"/>
                <a:cs typeface="Times New Roman"/>
              </a:rPr>
              <a:t>пошкодженні</a:t>
            </a:r>
            <a:r>
              <a:rPr lang="ru-RU" sz="26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600" b="1" u="sng" dirty="0" err="1">
                <a:solidFill>
                  <a:srgbClr val="FFFF00"/>
                </a:solidFill>
                <a:ea typeface="Calibri"/>
                <a:cs typeface="Times New Roman"/>
              </a:rPr>
              <a:t>заднього</a:t>
            </a:r>
            <a:r>
              <a:rPr lang="ru-RU" sz="2600" b="1" u="sng" dirty="0">
                <a:solidFill>
                  <a:srgbClr val="FFFF00"/>
                </a:solidFill>
                <a:ea typeface="Calibri"/>
                <a:cs typeface="Times New Roman"/>
              </a:rPr>
              <a:t> сегмента</a:t>
            </a:r>
          </a:p>
          <a:p>
            <a:pPr marL="0" lvl="0" indent="0" algn="ctr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2600" b="1" u="sng" dirty="0">
                <a:solidFill>
                  <a:srgbClr val="FFFF00"/>
                </a:solidFill>
                <a:ea typeface="Calibri"/>
                <a:cs typeface="Times New Roman"/>
              </a:rPr>
              <a:t>очного </a:t>
            </a:r>
            <a:r>
              <a:rPr lang="ru-RU" sz="2600" b="1" u="sng" dirty="0" err="1">
                <a:solidFill>
                  <a:srgbClr val="FFFF00"/>
                </a:solidFill>
                <a:ea typeface="Calibri"/>
                <a:cs typeface="Times New Roman"/>
              </a:rPr>
              <a:t>яблука</a:t>
            </a:r>
            <a:r>
              <a:rPr lang="ru-RU" sz="26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600" b="1" u="sng" dirty="0" err="1">
                <a:solidFill>
                  <a:srgbClr val="FFFF00"/>
                </a:solidFill>
                <a:ea typeface="Calibri"/>
                <a:cs typeface="Times New Roman"/>
              </a:rPr>
              <a:t>можуть</a:t>
            </a:r>
            <a:r>
              <a:rPr lang="ru-RU" sz="26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600" b="1" u="sng" dirty="0" err="1">
                <a:solidFill>
                  <a:srgbClr val="FFFF00"/>
                </a:solidFill>
                <a:ea typeface="Calibri"/>
                <a:cs typeface="Times New Roman"/>
              </a:rPr>
              <a:t>спостерігатися</a:t>
            </a:r>
            <a:r>
              <a:rPr lang="ru-RU" sz="2600" b="1" u="sng" dirty="0">
                <a:solidFill>
                  <a:srgbClr val="FFFF00"/>
                </a:solidFill>
                <a:ea typeface="Calibri"/>
                <a:cs typeface="Times New Roman"/>
              </a:rPr>
              <a:t>:</a:t>
            </a:r>
          </a:p>
          <a:p>
            <a:pPr marL="0" lvl="0" indent="0" algn="ctr">
              <a:lnSpc>
                <a:spcPct val="115000"/>
              </a:lnSpc>
              <a:spcAft>
                <a:spcPts val="1000"/>
              </a:spcAft>
              <a:buClr>
                <a:srgbClr val="AD0101"/>
              </a:buClr>
              <a:buNone/>
            </a:pPr>
            <a:r>
              <a:rPr lang="ru-RU" sz="2600" b="1" u="sng" dirty="0">
                <a:solidFill>
                  <a:srgbClr val="FFFF00"/>
                </a:solidFill>
                <a:ea typeface="Calibri"/>
                <a:cs typeface="Times New Roman"/>
              </a:rPr>
              <a:t>  </a:t>
            </a:r>
            <a:r>
              <a:rPr lang="ru-RU" sz="2600" b="1" u="sng" dirty="0" err="1">
                <a:solidFill>
                  <a:srgbClr val="FFFF00"/>
                </a:solidFill>
                <a:ea typeface="Calibri"/>
                <a:cs typeface="Times New Roman"/>
              </a:rPr>
              <a:t>оптична</a:t>
            </a:r>
            <a:r>
              <a:rPr lang="ru-RU" sz="2600" b="1" u="sng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600" b="1" u="sng" dirty="0" err="1">
                <a:solidFill>
                  <a:srgbClr val="FFFF00"/>
                </a:solidFill>
                <a:ea typeface="Calibri"/>
                <a:cs typeface="Times New Roman"/>
              </a:rPr>
              <a:t>нейропатія</a:t>
            </a:r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996952"/>
            <a:ext cx="4032448" cy="3465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06630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355" y="5853516"/>
            <a:ext cx="8693540" cy="1004484"/>
          </a:xfrm>
        </p:spPr>
        <p:txBody>
          <a:bodyPr>
            <a:norm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ru-RU" sz="4400" dirty="0" err="1"/>
              <a:t>проникаюче</a:t>
            </a:r>
            <a:r>
              <a:rPr lang="ru-RU" sz="4400" dirty="0"/>
              <a:t> </a:t>
            </a:r>
            <a:r>
              <a:rPr lang="ru-RU" sz="4400" dirty="0" err="1"/>
              <a:t>поранення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795" y="142900"/>
            <a:ext cx="8892480" cy="2151112"/>
          </a:xfrm>
        </p:spPr>
        <p:txBody>
          <a:bodyPr>
            <a:normAutofit/>
          </a:bodyPr>
          <a:lstStyle/>
          <a:p>
            <a:r>
              <a:rPr lang="ru-RU" sz="3600" dirty="0" err="1">
                <a:latin typeface="Times New Roman"/>
                <a:ea typeface="Calibri"/>
              </a:rPr>
              <a:t>Проникаючі</a:t>
            </a:r>
            <a:r>
              <a:rPr lang="ru-RU" sz="3600" dirty="0">
                <a:latin typeface="Times New Roman"/>
                <a:ea typeface="Calibri"/>
              </a:rPr>
              <a:t> </a:t>
            </a:r>
            <a:r>
              <a:rPr lang="ru-RU" sz="3600" dirty="0" err="1">
                <a:latin typeface="Times New Roman"/>
                <a:ea typeface="Calibri"/>
              </a:rPr>
              <a:t>поранення</a:t>
            </a:r>
            <a:r>
              <a:rPr lang="ru-RU" sz="3600" dirty="0">
                <a:latin typeface="Times New Roman"/>
                <a:ea typeface="Calibri"/>
              </a:rPr>
              <a:t> очного </a:t>
            </a:r>
            <a:r>
              <a:rPr lang="ru-RU" sz="3600" dirty="0" err="1">
                <a:latin typeface="Times New Roman"/>
                <a:ea typeface="Calibri"/>
              </a:rPr>
              <a:t>яблука</a:t>
            </a:r>
            <a:r>
              <a:rPr lang="ru-RU" sz="3600" dirty="0">
                <a:latin typeface="Times New Roman"/>
                <a:ea typeface="Calibri"/>
              </a:rPr>
              <a:t> </a:t>
            </a:r>
            <a:r>
              <a:rPr lang="ru-RU" sz="3600" dirty="0" err="1">
                <a:latin typeface="Times New Roman"/>
                <a:ea typeface="Calibri"/>
              </a:rPr>
              <a:t>зустрічаються</a:t>
            </a:r>
            <a:r>
              <a:rPr lang="ru-RU" sz="3600" dirty="0">
                <a:latin typeface="Times New Roman"/>
                <a:ea typeface="Calibri"/>
              </a:rPr>
              <a:t> в три рази </a:t>
            </a:r>
            <a:r>
              <a:rPr lang="ru-RU" sz="3600" dirty="0" err="1">
                <a:latin typeface="Times New Roman"/>
                <a:ea typeface="Calibri"/>
              </a:rPr>
              <a:t>частіше</a:t>
            </a:r>
            <a:r>
              <a:rPr lang="ru-RU" sz="3600" dirty="0">
                <a:latin typeface="Times New Roman"/>
                <a:ea typeface="Calibri"/>
              </a:rPr>
              <a:t> у </a:t>
            </a:r>
            <a:r>
              <a:rPr lang="ru-RU" sz="3600" dirty="0" err="1">
                <a:latin typeface="Times New Roman"/>
                <a:ea typeface="Calibri"/>
              </a:rPr>
              <a:t>чоловіків</a:t>
            </a:r>
            <a:r>
              <a:rPr lang="ru-RU" sz="3600" dirty="0">
                <a:latin typeface="Times New Roman"/>
                <a:ea typeface="Calibri"/>
              </a:rPr>
              <a:t> і в молодому </a:t>
            </a:r>
            <a:r>
              <a:rPr lang="ru-RU" sz="3600" dirty="0" err="1" smtClean="0">
                <a:latin typeface="Times New Roman"/>
                <a:ea typeface="Calibri"/>
              </a:rPr>
              <a:t>віці</a:t>
            </a:r>
            <a:r>
              <a:rPr lang="ru-RU" sz="3600" dirty="0" smtClean="0">
                <a:latin typeface="Times New Roman"/>
                <a:ea typeface="Calibri"/>
              </a:rPr>
              <a:t>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314616"/>
            <a:ext cx="3282791" cy="3745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73" y="2294012"/>
            <a:ext cx="4608513" cy="3745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67093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7778" y="404810"/>
            <a:ext cx="8092380" cy="1719064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ru-RU" sz="3200" b="1" dirty="0" err="1">
                <a:solidFill>
                  <a:srgbClr val="FFFF00"/>
                </a:solidFill>
                <a:ea typeface="Calibri"/>
              </a:rPr>
              <a:t>Основні</a:t>
            </a:r>
            <a:r>
              <a:rPr lang="ru-RU" sz="3200" b="1" dirty="0">
                <a:solidFill>
                  <a:srgbClr val="FFFF00"/>
                </a:solidFill>
                <a:ea typeface="Calibri"/>
              </a:rPr>
              <a:t> напрямки в </a:t>
            </a:r>
            <a:r>
              <a:rPr lang="ru-RU" sz="3200" b="1" dirty="0" err="1">
                <a:solidFill>
                  <a:srgbClr val="FFFF00"/>
                </a:solidFill>
                <a:ea typeface="Calibri"/>
              </a:rPr>
              <a:t>лікуванні</a:t>
            </a:r>
            <a:r>
              <a:rPr lang="ru-RU" sz="3200" b="1" dirty="0">
                <a:solidFill>
                  <a:srgbClr val="FFFF00"/>
                </a:solidFill>
                <a:ea typeface="Calibri"/>
              </a:rPr>
              <a:t>:</a:t>
            </a:r>
          </a:p>
          <a:p>
            <a:pPr marL="0" lvl="0" indent="0" algn="just">
              <a:buNone/>
            </a:pPr>
            <a:r>
              <a:rPr lang="ru-RU" sz="3200" b="1" dirty="0" err="1" smtClean="0">
                <a:solidFill>
                  <a:srgbClr val="FFFF00"/>
                </a:solidFill>
                <a:ea typeface="Calibri"/>
              </a:rPr>
              <a:t>Ушивання</a:t>
            </a:r>
            <a:r>
              <a:rPr lang="ru-RU" sz="3200" b="1" dirty="0">
                <a:solidFill>
                  <a:srgbClr val="FFFF00"/>
                </a:solidFill>
                <a:ea typeface="Calibri"/>
              </a:rPr>
              <a:t> </a:t>
            </a:r>
            <a:r>
              <a:rPr lang="ru-RU" sz="3200" b="1" dirty="0" err="1" smtClean="0">
                <a:solidFill>
                  <a:srgbClr val="FFFF00"/>
                </a:solidFill>
                <a:ea typeface="Calibri"/>
              </a:rPr>
              <a:t>рогівково-склеральної</a:t>
            </a:r>
            <a:r>
              <a:rPr lang="ru-RU" sz="3200" b="1" dirty="0" smtClean="0">
                <a:solidFill>
                  <a:srgbClr val="FFFF00"/>
                </a:solidFill>
                <a:ea typeface="Calibri"/>
              </a:rPr>
              <a:t> </a:t>
            </a:r>
            <a:r>
              <a:rPr lang="ru-RU" sz="3200" b="1" dirty="0">
                <a:solidFill>
                  <a:srgbClr val="FFFF00"/>
                </a:solidFill>
                <a:ea typeface="Calibri"/>
              </a:rPr>
              <a:t>рани</a:t>
            </a:r>
            <a:endParaRPr lang="ru-RU" sz="32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630" y="2420888"/>
            <a:ext cx="3651778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2420888"/>
            <a:ext cx="3744417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99109" y="5621978"/>
            <a:ext cx="5861577" cy="1004484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77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4400" b="1" dirty="0" err="1"/>
              <a:t>проникаюче</a:t>
            </a:r>
            <a:r>
              <a:rPr lang="ru-RU" sz="4400" b="1" dirty="0"/>
              <a:t> </a:t>
            </a:r>
            <a:r>
              <a:rPr lang="ru-RU" sz="4400" b="1" dirty="0" err="1" smtClean="0"/>
              <a:t>поранення</a:t>
            </a:r>
            <a:endParaRPr lang="ru-RU" sz="4400" b="1" dirty="0"/>
          </a:p>
        </p:txBody>
      </p:sp>
    </p:spTree>
    <p:extLst>
      <p:ext uri="{BB962C8B-B14F-4D97-AF65-F5344CB8AC3E}">
        <p14:creationId xmlns="" xmlns:p14="http://schemas.microsoft.com/office/powerpoint/2010/main" val="52202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15240" y="5487878"/>
            <a:ext cx="9526745" cy="1370122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ru-RU" sz="3200" b="1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Проникаюче</a:t>
            </a:r>
            <a:r>
              <a:rPr lang="ru-RU" sz="32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b="1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поранення</a:t>
            </a:r>
            <a:r>
              <a:rPr lang="ru-RU" sz="32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очного </a:t>
            </a:r>
            <a:r>
              <a:rPr lang="ru-RU" sz="3200" b="1" dirty="0" err="1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яблука</a:t>
            </a:r>
            <a:r>
              <a:rPr lang="ru-RU" sz="32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ru-RU" sz="32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До </a:t>
            </a:r>
            <a:r>
              <a:rPr lang="ru-RU" sz="3200" b="1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хірургії</a:t>
            </a:r>
            <a:r>
              <a:rPr lang="ru-RU" sz="32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b="1" dirty="0" err="1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після</a:t>
            </a:r>
            <a:r>
              <a:rPr lang="ru-RU" sz="32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b="1" dirty="0" err="1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хірургії</a:t>
            </a:r>
            <a:r>
              <a:rPr lang="ru-RU" sz="36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3600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ru-RU" sz="3600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92685"/>
            <a:ext cx="4039520" cy="2332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811" y="610197"/>
            <a:ext cx="4009694" cy="2314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21064"/>
            <a:ext cx="4039520" cy="2264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812" y="3106798"/>
            <a:ext cx="4009694" cy="2264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92580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2536" y="6044625"/>
            <a:ext cx="8064896" cy="870992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err="1">
                <a:solidFill>
                  <a:srgbClr val="FFFF00"/>
                </a:solidFill>
              </a:rPr>
              <a:t>проникаюче</a:t>
            </a:r>
            <a:r>
              <a:rPr lang="ru-RU" sz="4400" b="1" dirty="0">
                <a:solidFill>
                  <a:srgbClr val="FFFF00"/>
                </a:solidFill>
              </a:rPr>
              <a:t> </a:t>
            </a:r>
            <a:r>
              <a:rPr lang="ru-RU" sz="4400" b="1" dirty="0" err="1">
                <a:solidFill>
                  <a:srgbClr val="FFFF00"/>
                </a:solidFill>
              </a:rPr>
              <a:t>поранення</a:t>
            </a:r>
            <a:endParaRPr lang="ru-RU" sz="4000" b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332656"/>
            <a:ext cx="8843713" cy="1863080"/>
          </a:xfrm>
        </p:spPr>
        <p:txBody>
          <a:bodyPr>
            <a:noAutofit/>
          </a:bodyPr>
          <a:lstStyle/>
          <a:p>
            <a:pPr marL="0" lvl="0" indent="0" algn="just">
              <a:buClr>
                <a:srgbClr val="AD0101"/>
              </a:buClr>
              <a:buNone/>
            </a:pPr>
            <a:r>
              <a:rPr lang="ru-RU" sz="3600" b="1" dirty="0" err="1">
                <a:solidFill>
                  <a:srgbClr val="FFFF00"/>
                </a:solidFill>
                <a:ea typeface="Calibri"/>
              </a:rPr>
              <a:t>Основні</a:t>
            </a:r>
            <a:r>
              <a:rPr lang="ru-RU" sz="3600" b="1" dirty="0">
                <a:solidFill>
                  <a:srgbClr val="FFFF00"/>
                </a:solidFill>
                <a:ea typeface="Calibri"/>
              </a:rPr>
              <a:t> напрямки в </a:t>
            </a:r>
            <a:r>
              <a:rPr lang="ru-RU" sz="3600" b="1" dirty="0" err="1">
                <a:solidFill>
                  <a:srgbClr val="FFFF00"/>
                </a:solidFill>
                <a:ea typeface="Calibri"/>
              </a:rPr>
              <a:t>лікуванні</a:t>
            </a:r>
            <a:r>
              <a:rPr lang="ru-RU" sz="3600" b="1" dirty="0">
                <a:solidFill>
                  <a:srgbClr val="FFFF00"/>
                </a:solidFill>
                <a:ea typeface="Calibri"/>
              </a:rPr>
              <a:t>:</a:t>
            </a:r>
          </a:p>
          <a:p>
            <a:pPr marL="0" lvl="0" indent="0" algn="just">
              <a:buClr>
                <a:srgbClr val="AD0101"/>
              </a:buClr>
              <a:buNone/>
            </a:pPr>
            <a:r>
              <a:rPr lang="ru-RU" sz="3600" b="1" dirty="0" err="1">
                <a:solidFill>
                  <a:srgbClr val="FFFF00"/>
                </a:solidFill>
                <a:ea typeface="Calibri"/>
              </a:rPr>
              <a:t>Використання</a:t>
            </a:r>
            <a:r>
              <a:rPr lang="ru-RU" sz="3600" b="1" dirty="0">
                <a:solidFill>
                  <a:srgbClr val="FFFF00"/>
                </a:solidFill>
                <a:ea typeface="Calibri"/>
              </a:rPr>
              <a:t> МКЛ до і </a:t>
            </a:r>
            <a:r>
              <a:rPr lang="ru-RU" sz="3600" b="1" dirty="0" err="1">
                <a:solidFill>
                  <a:srgbClr val="FFFF00"/>
                </a:solidFill>
                <a:ea typeface="Calibri"/>
              </a:rPr>
              <a:t>після</a:t>
            </a:r>
            <a:r>
              <a:rPr lang="ru-RU" sz="3600" b="1" dirty="0">
                <a:solidFill>
                  <a:srgbClr val="FFFF00"/>
                </a:solidFill>
                <a:ea typeface="Calibri"/>
              </a:rPr>
              <a:t> </a:t>
            </a:r>
            <a:r>
              <a:rPr lang="ru-RU" sz="3600" b="1" dirty="0" err="1">
                <a:solidFill>
                  <a:srgbClr val="FFFF00"/>
                </a:solidFill>
                <a:ea typeface="Calibri"/>
              </a:rPr>
              <a:t>хірургічного</a:t>
            </a:r>
            <a:r>
              <a:rPr lang="ru-RU" sz="3600" b="1" dirty="0">
                <a:solidFill>
                  <a:srgbClr val="FFFF00"/>
                </a:solidFill>
                <a:ea typeface="Calibri"/>
              </a:rPr>
              <a:t> </a:t>
            </a:r>
            <a:r>
              <a:rPr lang="ru-RU" sz="3600" b="1" dirty="0" err="1">
                <a:solidFill>
                  <a:srgbClr val="FFFF00"/>
                </a:solidFill>
                <a:ea typeface="Calibri"/>
              </a:rPr>
              <a:t>ушивання</a:t>
            </a:r>
            <a:r>
              <a:rPr lang="ru-RU" sz="3600" b="1" dirty="0">
                <a:solidFill>
                  <a:srgbClr val="FFFF00"/>
                </a:solidFill>
                <a:ea typeface="Calibri"/>
              </a:rPr>
              <a:t> рани</a:t>
            </a:r>
            <a:endParaRPr lang="ru-RU" sz="32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195736"/>
            <a:ext cx="3911674" cy="3490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09826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385" y="332656"/>
            <a:ext cx="8845320" cy="822198"/>
          </a:xfrm>
        </p:spPr>
        <p:txBody>
          <a:bodyPr>
            <a:noAutofit/>
          </a:bodyPr>
          <a:lstStyle/>
          <a:p>
            <a:pPr lvl="0" algn="ctr"/>
            <a:r>
              <a:rPr lang="ru-RU" sz="3600" b="1" dirty="0" err="1" smtClean="0">
                <a:solidFill>
                  <a:srgbClr val="FFFF00"/>
                </a:solidFill>
                <a:latin typeface="+mn-lt"/>
              </a:rPr>
              <a:t>Экстраокулярные</a:t>
            </a:r>
            <a:r>
              <a:rPr lang="ru-RU" sz="3600" b="1" dirty="0" smtClean="0">
                <a:solidFill>
                  <a:srgbClr val="FFFF00"/>
                </a:solidFill>
                <a:latin typeface="+mn-lt"/>
              </a:rPr>
              <a:t> инородные тела</a:t>
            </a:r>
            <a:r>
              <a:rPr lang="ru-RU" sz="3600" b="1" dirty="0">
                <a:latin typeface="+mn-lt"/>
              </a:rPr>
              <a:t/>
            </a:r>
            <a:br>
              <a:rPr lang="ru-RU" sz="3600" b="1" dirty="0">
                <a:latin typeface="+mn-lt"/>
              </a:rPr>
            </a:br>
            <a:endParaRPr lang="ru-RU" sz="3600" b="1" dirty="0">
              <a:latin typeface="+mn-lt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647" y="1484784"/>
            <a:ext cx="6083911" cy="4749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027846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4016" y="188640"/>
            <a:ext cx="8820472" cy="5116775"/>
          </a:xfrm>
        </p:spPr>
        <p:txBody>
          <a:bodyPr>
            <a:no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Лікування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.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Ретельне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обстеження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на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щілинній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лампі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необхідно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для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уточнення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локалізації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і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глибини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залягання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чужорідного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тіла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.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Чужорідне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тіло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 smtClean="0">
                <a:latin typeface="Times New Roman"/>
                <a:ea typeface="Calibri"/>
                <a:cs typeface="Times New Roman"/>
              </a:rPr>
              <a:t>видаляється</a:t>
            </a:r>
            <a:r>
              <a:rPr lang="ru-RU" sz="2800" b="1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за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допомогою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стерильної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голки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.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Використання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магніту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виправдано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при </a:t>
            </a:r>
            <a:r>
              <a:rPr lang="ru-RU" sz="2800" b="1" dirty="0" err="1" smtClean="0">
                <a:latin typeface="Times New Roman"/>
                <a:ea typeface="Calibri"/>
                <a:cs typeface="Times New Roman"/>
              </a:rPr>
              <a:t>глибокому</a:t>
            </a:r>
            <a:r>
              <a:rPr lang="ru-RU" sz="2800" b="1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 smtClean="0">
                <a:latin typeface="Times New Roman"/>
                <a:ea typeface="Calibri"/>
                <a:cs typeface="Times New Roman"/>
              </a:rPr>
              <a:t>заляганні</a:t>
            </a:r>
            <a:r>
              <a:rPr lang="ru-RU" sz="2800" b="1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металевого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стороннього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тіла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. «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Іржаве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кільце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»,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що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 smtClean="0">
                <a:latin typeface="Times New Roman"/>
                <a:ea typeface="Calibri"/>
                <a:cs typeface="Times New Roman"/>
              </a:rPr>
              <a:t>залишилося</a:t>
            </a:r>
            <a:r>
              <a:rPr lang="ru-RU" sz="2800" b="1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після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видалення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стороннього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тіла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необхідно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ретельно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«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вичистити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» з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подальшим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призначенням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антибактеріальних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препаратів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,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ціклоплегіков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в </a:t>
            </a:r>
            <a:r>
              <a:rPr lang="ru-RU" sz="2800" b="1" dirty="0" err="1">
                <a:latin typeface="Times New Roman"/>
                <a:ea typeface="Calibri"/>
                <a:cs typeface="Times New Roman"/>
              </a:rPr>
              <a:t>інстиляціях</a:t>
            </a:r>
            <a:r>
              <a:rPr lang="ru-RU" sz="2800" dirty="0" smtClean="0">
                <a:latin typeface="Times New Roman"/>
                <a:ea typeface="Calibri"/>
                <a:cs typeface="Times New Roman"/>
              </a:rPr>
              <a:t>.</a:t>
            </a:r>
            <a:endParaRPr lang="ru-RU" sz="2800" i="1" dirty="0" smtClean="0">
              <a:latin typeface="Times New Roman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sz="28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4797152"/>
            <a:ext cx="8964488" cy="252028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4400" b="1" dirty="0" err="1" smtClean="0">
                <a:latin typeface="+mn-lt"/>
              </a:rPr>
              <a:t>Екстраокулярні</a:t>
            </a:r>
            <a:r>
              <a:rPr lang="ru-RU" sz="4400" b="1" dirty="0">
                <a:latin typeface="+mn-lt"/>
              </a:rPr>
              <a:t> </a:t>
            </a:r>
            <a:r>
              <a:rPr lang="ru-RU" sz="4400" b="1" dirty="0" err="1" smtClean="0">
                <a:latin typeface="+mn-lt"/>
              </a:rPr>
              <a:t>сторонні</a:t>
            </a:r>
            <a:r>
              <a:rPr lang="ru-RU" sz="4400" b="1" dirty="0" smtClean="0">
                <a:latin typeface="+mn-lt"/>
              </a:rPr>
              <a:t> </a:t>
            </a:r>
            <a:r>
              <a:rPr lang="ru-RU" sz="4400" b="1" dirty="0" err="1" smtClean="0">
                <a:latin typeface="+mn-lt"/>
              </a:rPr>
              <a:t>тіла</a:t>
            </a:r>
            <a:r>
              <a:rPr lang="ru-RU" sz="4400" dirty="0" smtClean="0">
                <a:latin typeface="+mn-lt"/>
              </a:rPr>
              <a:t/>
            </a:r>
            <a:br>
              <a:rPr lang="ru-RU" sz="4400" dirty="0" smtClean="0">
                <a:latin typeface="+mn-lt"/>
              </a:rPr>
            </a:br>
            <a:endParaRPr lang="ru-RU" sz="4400" dirty="0"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9808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949145"/>
            <a:ext cx="8568952" cy="943000"/>
          </a:xfrm>
        </p:spPr>
        <p:txBody>
          <a:bodyPr>
            <a:norm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ru-RU" sz="3600" dirty="0" err="1" smtClean="0">
                <a:ea typeface="Calibri"/>
                <a:cs typeface="Times New Roman"/>
              </a:rPr>
              <a:t>Внутрішньоочне</a:t>
            </a:r>
            <a:r>
              <a:rPr lang="ru-RU" sz="3600" dirty="0" smtClean="0">
                <a:ea typeface="Calibri"/>
                <a:cs typeface="Times New Roman"/>
              </a:rPr>
              <a:t> </a:t>
            </a:r>
            <a:r>
              <a:rPr lang="ru-RU" sz="3600" dirty="0" err="1">
                <a:ea typeface="Calibri"/>
                <a:cs typeface="Times New Roman"/>
              </a:rPr>
              <a:t>чужорідне</a:t>
            </a:r>
            <a:r>
              <a:rPr lang="ru-RU" sz="3600" dirty="0">
                <a:ea typeface="Calibri"/>
                <a:cs typeface="Times New Roman"/>
              </a:rPr>
              <a:t> </a:t>
            </a:r>
            <a:r>
              <a:rPr lang="ru-RU" sz="3600" dirty="0" err="1">
                <a:ea typeface="Calibri"/>
                <a:cs typeface="Times New Roman"/>
              </a:rPr>
              <a:t>тіло</a:t>
            </a:r>
            <a:endParaRPr lang="ru-RU" sz="3600" dirty="0">
              <a:ea typeface="Calibri"/>
              <a:cs typeface="Times New Roman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6748" y="188640"/>
            <a:ext cx="8784976" cy="40324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При </a:t>
            </a:r>
            <a:r>
              <a:rPr lang="ru-RU" dirty="0" err="1"/>
              <a:t>виявленні</a:t>
            </a:r>
            <a:r>
              <a:rPr lang="ru-RU" dirty="0"/>
              <a:t> </a:t>
            </a:r>
            <a:r>
              <a:rPr lang="ru-RU" dirty="0" err="1"/>
              <a:t>локалізації</a:t>
            </a:r>
            <a:r>
              <a:rPr lang="ru-RU" dirty="0"/>
              <a:t> </a:t>
            </a:r>
            <a:r>
              <a:rPr lang="ru-RU" dirty="0" err="1"/>
              <a:t>стороннього</a:t>
            </a:r>
            <a:r>
              <a:rPr lang="ru-RU" dirty="0"/>
              <a:t> </a:t>
            </a:r>
            <a:r>
              <a:rPr lang="ru-RU" dirty="0" err="1"/>
              <a:t>тіла</a:t>
            </a:r>
            <a:r>
              <a:rPr lang="ru-RU" dirty="0"/>
              <a:t> </a:t>
            </a:r>
            <a:r>
              <a:rPr lang="ru-RU" dirty="0" err="1"/>
              <a:t>роблять</a:t>
            </a:r>
            <a:r>
              <a:rPr lang="ru-RU" dirty="0"/>
              <a:t> два </a:t>
            </a:r>
            <a:r>
              <a:rPr lang="ru-RU" dirty="0" err="1"/>
              <a:t>знімки</a:t>
            </a:r>
            <a:r>
              <a:rPr lang="ru-RU" dirty="0"/>
              <a:t> з протезом </a:t>
            </a:r>
            <a:r>
              <a:rPr lang="ru-RU" dirty="0" err="1"/>
              <a:t>індикатором</a:t>
            </a:r>
            <a:r>
              <a:rPr lang="ru-RU" dirty="0"/>
              <a:t> </a:t>
            </a:r>
            <a:r>
              <a:rPr lang="ru-RU" dirty="0" err="1" smtClean="0"/>
              <a:t>Комберга-Балтіна</a:t>
            </a:r>
            <a:r>
              <a:rPr lang="ru-RU" dirty="0"/>
              <a:t>, </a:t>
            </a:r>
            <a:r>
              <a:rPr lang="ru-RU" dirty="0" err="1"/>
              <a:t>щоб</a:t>
            </a:r>
            <a:r>
              <a:rPr lang="ru-RU" dirty="0"/>
              <a:t> точно </a:t>
            </a:r>
            <a:r>
              <a:rPr lang="ru-RU" dirty="0" err="1"/>
              <a:t>встановити</a:t>
            </a:r>
            <a:r>
              <a:rPr lang="ru-RU" dirty="0"/>
              <a:t> </a:t>
            </a:r>
            <a:r>
              <a:rPr lang="ru-RU" dirty="0" err="1"/>
              <a:t>місце</a:t>
            </a:r>
            <a:r>
              <a:rPr lang="ru-RU" dirty="0"/>
              <a:t> </a:t>
            </a:r>
            <a:r>
              <a:rPr lang="ru-RU" dirty="0" err="1"/>
              <a:t>розташування</a:t>
            </a:r>
            <a:r>
              <a:rPr lang="ru-RU" dirty="0"/>
              <a:t> </a:t>
            </a:r>
            <a:r>
              <a:rPr lang="ru-RU" dirty="0" err="1"/>
              <a:t>чужорідного</a:t>
            </a:r>
            <a:r>
              <a:rPr lang="ru-RU" dirty="0"/>
              <a:t> </a:t>
            </a:r>
            <a:r>
              <a:rPr lang="ru-RU" dirty="0" err="1"/>
              <a:t>тіла</a:t>
            </a:r>
            <a:r>
              <a:rPr lang="ru-RU" dirty="0"/>
              <a:t> в </a:t>
            </a:r>
            <a:r>
              <a:rPr lang="ru-RU" dirty="0" err="1"/>
              <a:t>оці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За прямим </a:t>
            </a:r>
            <a:r>
              <a:rPr lang="ru-RU" dirty="0" err="1" smtClean="0"/>
              <a:t>знімком</a:t>
            </a:r>
            <a:r>
              <a:rPr lang="ru-RU" dirty="0" smtClean="0"/>
              <a:t> </a:t>
            </a:r>
            <a:r>
              <a:rPr lang="ru-RU" dirty="0" err="1"/>
              <a:t>визначають</a:t>
            </a:r>
            <a:r>
              <a:rPr lang="ru-RU" dirty="0"/>
              <a:t> </a:t>
            </a:r>
            <a:r>
              <a:rPr lang="ru-RU" dirty="0" err="1"/>
              <a:t>меридіан</a:t>
            </a:r>
            <a:r>
              <a:rPr lang="ru-RU" dirty="0"/>
              <a:t>, на </a:t>
            </a:r>
            <a:r>
              <a:rPr lang="ru-RU" dirty="0" err="1"/>
              <a:t>якому</a:t>
            </a:r>
            <a:r>
              <a:rPr lang="ru-RU" dirty="0"/>
              <a:t> </a:t>
            </a:r>
            <a:r>
              <a:rPr lang="ru-RU" dirty="0" err="1"/>
              <a:t>знаходиться</a:t>
            </a:r>
            <a:r>
              <a:rPr lang="ru-RU" dirty="0"/>
              <a:t> </a:t>
            </a:r>
            <a:r>
              <a:rPr lang="ru-RU" dirty="0" err="1"/>
              <a:t>чужорідне</a:t>
            </a:r>
            <a:r>
              <a:rPr lang="ru-RU" dirty="0"/>
              <a:t> </a:t>
            </a:r>
            <a:r>
              <a:rPr lang="ru-RU" dirty="0" err="1"/>
              <a:t>тіло</a:t>
            </a:r>
            <a:r>
              <a:rPr lang="ru-RU" dirty="0"/>
              <a:t>, а по боковому - </a:t>
            </a:r>
            <a:r>
              <a:rPr lang="ru-RU" dirty="0" err="1"/>
              <a:t>глибину</a:t>
            </a:r>
            <a:r>
              <a:rPr lang="ru-RU" dirty="0"/>
              <a:t> </a:t>
            </a:r>
            <a:r>
              <a:rPr lang="ru-RU" dirty="0" err="1"/>
              <a:t>розташування</a:t>
            </a:r>
            <a:r>
              <a:rPr lang="ru-RU" dirty="0"/>
              <a:t> </a:t>
            </a:r>
            <a:r>
              <a:rPr lang="ru-RU" dirty="0" err="1"/>
              <a:t>чужорідного</a:t>
            </a:r>
            <a:r>
              <a:rPr lang="ru-RU" dirty="0"/>
              <a:t> </a:t>
            </a:r>
            <a:r>
              <a:rPr lang="ru-RU" dirty="0" err="1"/>
              <a:t>тіла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лімба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Протез </a:t>
            </a:r>
            <a:r>
              <a:rPr lang="ru-RU" dirty="0" err="1"/>
              <a:t>індикатор</a:t>
            </a:r>
            <a:r>
              <a:rPr lang="ru-RU" dirty="0"/>
              <a:t> </a:t>
            </a:r>
            <a:r>
              <a:rPr lang="ru-RU" dirty="0" err="1" smtClean="0"/>
              <a:t>Комберга-Балтіна</a:t>
            </a:r>
            <a:r>
              <a:rPr lang="ru-RU" dirty="0" smtClean="0"/>
              <a:t> </a:t>
            </a:r>
            <a:r>
              <a:rPr lang="ru-RU" dirty="0"/>
              <a:t>- </a:t>
            </a:r>
            <a:r>
              <a:rPr lang="ru-RU" dirty="0" err="1"/>
              <a:t>тонке</a:t>
            </a:r>
            <a:r>
              <a:rPr lang="ru-RU" dirty="0"/>
              <a:t> </a:t>
            </a:r>
            <a:r>
              <a:rPr lang="ru-RU" dirty="0" err="1"/>
              <a:t>алюмінієве</a:t>
            </a:r>
            <a:r>
              <a:rPr lang="ru-RU" dirty="0"/>
              <a:t> </a:t>
            </a:r>
            <a:r>
              <a:rPr lang="ru-RU" dirty="0" err="1"/>
              <a:t>кільце</a:t>
            </a:r>
            <a:r>
              <a:rPr lang="ru-RU" dirty="0"/>
              <a:t> з 4 </a:t>
            </a:r>
            <a:r>
              <a:rPr lang="ru-RU" dirty="0" err="1"/>
              <a:t>свинцевими</a:t>
            </a:r>
            <a:r>
              <a:rPr lang="ru-RU" dirty="0"/>
              <a:t> </a:t>
            </a:r>
            <a:r>
              <a:rPr lang="ru-RU" dirty="0" err="1"/>
              <a:t>мітками</a:t>
            </a:r>
            <a:r>
              <a:rPr lang="ru-RU" dirty="0"/>
              <a:t>, за формою і </a:t>
            </a:r>
            <a:r>
              <a:rPr lang="ru-RU" dirty="0" err="1"/>
              <a:t>розмірами</a:t>
            </a:r>
            <a:r>
              <a:rPr lang="ru-RU" dirty="0"/>
              <a:t> </a:t>
            </a:r>
            <a:r>
              <a:rPr lang="ru-RU" dirty="0" err="1"/>
              <a:t>відповідне</a:t>
            </a:r>
            <a:r>
              <a:rPr lang="ru-RU" dirty="0"/>
              <a:t> </a:t>
            </a:r>
            <a:r>
              <a:rPr lang="ru-RU" dirty="0" err="1" smtClean="0"/>
              <a:t>передній</a:t>
            </a:r>
            <a:r>
              <a:rPr lang="ru-RU" dirty="0" smtClean="0"/>
              <a:t> </a:t>
            </a:r>
            <a:r>
              <a:rPr lang="ru-RU" dirty="0" err="1"/>
              <a:t>поверхні</a:t>
            </a:r>
            <a:r>
              <a:rPr lang="ru-RU" dirty="0"/>
              <a:t> очного </a:t>
            </a:r>
            <a:r>
              <a:rPr lang="ru-RU" dirty="0" err="1" smtClean="0"/>
              <a:t>яблука</a:t>
            </a:r>
            <a:r>
              <a:rPr lang="ru-RU" dirty="0" smtClean="0"/>
              <a:t>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6544" y="3068960"/>
            <a:ext cx="4067944" cy="309005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21593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760" y="6059016"/>
            <a:ext cx="8712968" cy="798984"/>
          </a:xfrm>
        </p:spPr>
        <p:txBody>
          <a:bodyPr>
            <a:normAutofit/>
          </a:bodyPr>
          <a:lstStyle/>
          <a:p>
            <a:r>
              <a:rPr lang="ru-RU" sz="3600" b="1" dirty="0" err="1" smtClean="0">
                <a:solidFill>
                  <a:srgbClr val="FFFF00"/>
                </a:solidFill>
                <a:ea typeface="Calibri"/>
                <a:cs typeface="Times New Roman"/>
              </a:rPr>
              <a:t>Внутрішньоочне</a:t>
            </a:r>
            <a:r>
              <a:rPr lang="ru-RU" sz="3600" b="1" dirty="0" smtClean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3600" b="1" dirty="0" err="1">
                <a:solidFill>
                  <a:srgbClr val="FFFF00"/>
                </a:solidFill>
                <a:ea typeface="Calibri"/>
                <a:cs typeface="Times New Roman"/>
              </a:rPr>
              <a:t>чужорідне</a:t>
            </a:r>
            <a:r>
              <a:rPr lang="ru-RU" sz="3600" b="1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3600" b="1" dirty="0" err="1">
                <a:solidFill>
                  <a:srgbClr val="FFFF00"/>
                </a:solidFill>
                <a:ea typeface="Calibri"/>
                <a:cs typeface="Times New Roman"/>
              </a:rPr>
              <a:t>тіло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08520" y="0"/>
            <a:ext cx="9252520" cy="465426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endParaRPr lang="ru-RU" sz="38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Магнітне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чужорідне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тіло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видаляють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постійного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магніту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Способи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видалення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поділяються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на: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Прямий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(через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вхідний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отвір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Передній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(через зону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лімба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передньої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камери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Діасклеральний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(через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плоску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частину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циліарного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933056"/>
            <a:ext cx="2970584" cy="2304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644590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517232"/>
            <a:ext cx="8712968" cy="798984"/>
          </a:xfrm>
        </p:spPr>
        <p:txBody>
          <a:bodyPr>
            <a:normAutofit/>
          </a:bodyPr>
          <a:lstStyle/>
          <a:p>
            <a:r>
              <a:rPr lang="ru-RU" sz="3600" b="1" dirty="0" err="1" smtClean="0">
                <a:solidFill>
                  <a:srgbClr val="FFFF00"/>
                </a:solidFill>
                <a:ea typeface="Calibri"/>
                <a:cs typeface="Times New Roman"/>
              </a:rPr>
              <a:t>Внутрішньоочне</a:t>
            </a:r>
            <a:r>
              <a:rPr lang="ru-RU" sz="3600" b="1" dirty="0" smtClean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3600" b="1" dirty="0" err="1">
                <a:solidFill>
                  <a:srgbClr val="FFFF00"/>
                </a:solidFill>
                <a:ea typeface="Calibri"/>
                <a:cs typeface="Times New Roman"/>
              </a:rPr>
              <a:t>чужорідне</a:t>
            </a:r>
            <a:r>
              <a:rPr lang="ru-RU" sz="3600" b="1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3600" b="1" dirty="0" err="1">
                <a:solidFill>
                  <a:srgbClr val="FFFF00"/>
                </a:solidFill>
                <a:ea typeface="Calibri"/>
                <a:cs typeface="Times New Roman"/>
              </a:rPr>
              <a:t>тіло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548680"/>
            <a:ext cx="8964488" cy="4968552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endParaRPr lang="ru-RU" sz="38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Амагнітні</a:t>
            </a:r>
            <a:r>
              <a:rPr lang="ru-RU" sz="3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чужорідні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видаляють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спеціальних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цангових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пінцетів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первинної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хірургічної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обробки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проводиться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інтенсивна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антибактеріальна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протизапальна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терапія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включає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парентеральне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парабульбарне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інстіляційне</a:t>
            </a:r>
            <a:r>
              <a:rPr lang="ru-RU" sz="3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введення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антибактеріальних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протизапальних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десенсибілізуючих</a:t>
            </a:r>
            <a:r>
              <a:rPr lang="ru-RU" sz="3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препаратів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При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необхідності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призначають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дезінтоксикаційну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розсмоктуючу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терапію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Реконструктивні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операції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очному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яблуці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проводять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через 3-6 </a:t>
            </a:r>
            <a:r>
              <a:rPr lang="ru-RU" sz="3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міс</a:t>
            </a:r>
            <a:r>
              <a:rPr lang="ru-RU" sz="3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8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 err="1"/>
              <a:t>Внутрішньоочний</a:t>
            </a:r>
            <a:r>
              <a:rPr lang="ru-RU" dirty="0"/>
              <a:t> </a:t>
            </a:r>
            <a:r>
              <a:rPr lang="ru-RU" dirty="0" err="1"/>
              <a:t>чужорідне</a:t>
            </a:r>
            <a:r>
              <a:rPr lang="ru-RU" dirty="0"/>
              <a:t> </a:t>
            </a:r>
            <a:r>
              <a:rPr lang="ru-RU" dirty="0" err="1"/>
              <a:t>тіло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97555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827" y="5517232"/>
            <a:ext cx="8733757" cy="751993"/>
          </a:xfrm>
        </p:spPr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/>
              <a:t>Сидероз</a:t>
            </a:r>
            <a:endParaRPr lang="ru-RU" b="1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8"/>
            <a:ext cx="3973741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00808"/>
            <a:ext cx="4011824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78117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393" y="5517232"/>
            <a:ext cx="8892480" cy="798984"/>
          </a:xfrm>
        </p:spPr>
        <p:txBody>
          <a:bodyPr>
            <a:norm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4000" b="1" dirty="0" err="1" smtClean="0"/>
              <a:t>Халькоз</a:t>
            </a:r>
            <a:endParaRPr lang="ru-RU" sz="4000" b="1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3" y="692696"/>
            <a:ext cx="4403559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51" y="1844824"/>
            <a:ext cx="3829422" cy="3080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24484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7056" y="5987312"/>
            <a:ext cx="8496944" cy="1741376"/>
          </a:xfrm>
        </p:spPr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600" b="1" dirty="0" smtClean="0">
                <a:ea typeface="Calibri"/>
                <a:cs typeface="Times New Roman"/>
              </a:rPr>
              <a:t>Симпатична </a:t>
            </a:r>
            <a:r>
              <a:rPr lang="ru-RU" sz="3600" b="1" dirty="0" err="1" smtClean="0">
                <a:ea typeface="Calibri"/>
                <a:cs typeface="Times New Roman"/>
              </a:rPr>
              <a:t>офтальмія</a:t>
            </a:r>
            <a:r>
              <a:rPr lang="ru-RU" sz="3600" dirty="0">
                <a:ea typeface="Calibri"/>
                <a:cs typeface="Times New Roman"/>
              </a:rPr>
              <a:t/>
            </a:r>
            <a:br>
              <a:rPr lang="ru-RU" sz="3600" dirty="0">
                <a:ea typeface="Calibri"/>
                <a:cs typeface="Times New Roman"/>
              </a:rPr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b="1" dirty="0" err="1" smtClean="0">
                <a:ea typeface="Calibri"/>
                <a:cs typeface="Times New Roman"/>
              </a:rPr>
              <a:t>тальмия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72132"/>
            <a:ext cx="8964488" cy="4390579"/>
          </a:xfrm>
        </p:spPr>
        <p:txBody>
          <a:bodyPr>
            <a:normAutofit/>
          </a:bodyPr>
          <a:lstStyle/>
          <a:p>
            <a:pPr marL="0" marR="25400" indent="0" algn="just">
              <a:lnSpc>
                <a:spcPts val="2250"/>
              </a:lnSpc>
              <a:spcAft>
                <a:spcPts val="0"/>
              </a:spcAft>
              <a:buNone/>
            </a:pPr>
            <a:endParaRPr lang="ru-RU" sz="2800" b="1" dirty="0" smtClean="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25400" indent="0" algn="just">
              <a:lnSpc>
                <a:spcPts val="2250"/>
              </a:lnSpc>
              <a:buNone/>
            </a:pP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Симпатична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офтальмія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-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вкрай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рідкісний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двосторонній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гранулематозний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панувеіт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який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розвивається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після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проникаючої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травми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ускладненої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випаданням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судинної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оболонки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або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після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інтраокулярних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операцій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(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рідше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).</a:t>
            </a:r>
          </a:p>
          <a:p>
            <a:pPr marL="0" marR="25400" indent="0" algn="just">
              <a:lnSpc>
                <a:spcPts val="2250"/>
              </a:lnSpc>
              <a:buNone/>
            </a:pP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Травмоване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око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називають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 smtClean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симпатизуючим</a:t>
            </a:r>
            <a:r>
              <a:rPr lang="ru-RU" b="1" dirty="0" smtClean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а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здорове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око, в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якому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також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розвиваються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явища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увеїту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називають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 smtClean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сімпатізіруємим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.</a:t>
            </a:r>
          </a:p>
          <a:p>
            <a:pPr marL="0" marR="25400" indent="0" algn="just">
              <a:lnSpc>
                <a:spcPts val="2250"/>
              </a:lnSpc>
              <a:buNone/>
            </a:pP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Виявляється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в 65%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випадків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-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від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2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тижнів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до 3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місяців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після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первинної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травми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; в 90%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випадків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-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протягом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b="1" dirty="0" err="1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першого</a:t>
            </a:r>
            <a:r>
              <a:rPr lang="ru-RU" b="1" dirty="0">
                <a:solidFill>
                  <a:srgbClr val="FFFF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року.</a:t>
            </a:r>
            <a:endParaRPr lang="ru-RU" b="1" dirty="0" smtClean="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342900" marR="25400" lvl="0" indent="-342900" algn="just">
              <a:lnSpc>
                <a:spcPts val="2250"/>
              </a:lnSpc>
              <a:spcAft>
                <a:spcPts val="0"/>
              </a:spcAft>
              <a:buClr>
                <a:srgbClr val="000000"/>
              </a:buClr>
              <a:buSzPts val="1600"/>
              <a:buFont typeface="+mj-lt"/>
              <a:buAutoNum type="arabicPeriod"/>
              <a:tabLst>
                <a:tab pos="323850" algn="l"/>
              </a:tabLst>
            </a:pPr>
            <a:endParaRPr lang="ru-RU" sz="2800" b="1" dirty="0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342900" marR="25400" lvl="0" indent="-342900" algn="just">
              <a:lnSpc>
                <a:spcPts val="2250"/>
              </a:lnSpc>
              <a:spcAft>
                <a:spcPts val="0"/>
              </a:spcAft>
              <a:buClr>
                <a:srgbClr val="000000"/>
              </a:buClr>
              <a:buSzPts val="1600"/>
              <a:buFont typeface="+mj-lt"/>
              <a:buAutoNum type="arabicPeriod"/>
              <a:tabLst>
                <a:tab pos="323850" algn="l"/>
              </a:tabLst>
            </a:pPr>
            <a:endParaRPr lang="ru-RU" sz="2800" b="1" dirty="0"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686421"/>
            <a:ext cx="3937974" cy="230089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00029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692688"/>
            <a:ext cx="8712968" cy="8001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  <a:ea typeface="Calibri"/>
                <a:cs typeface="Times New Roman"/>
              </a:rPr>
              <a:t>Симпатична </a:t>
            </a:r>
            <a:r>
              <a:rPr lang="ru-RU" sz="3200" b="1" dirty="0" err="1" smtClean="0">
                <a:solidFill>
                  <a:srgbClr val="FFFF00"/>
                </a:solidFill>
                <a:ea typeface="Calibri"/>
                <a:cs typeface="Times New Roman"/>
              </a:rPr>
              <a:t>офтальмія</a:t>
            </a:r>
            <a:r>
              <a:rPr lang="ru-RU" sz="3200" b="1" dirty="0">
                <a:solidFill>
                  <a:srgbClr val="FFFF00"/>
                </a:solidFill>
                <a:ea typeface="Calibri"/>
                <a:cs typeface="Times New Roman"/>
              </a:rPr>
              <a:t/>
            </a:r>
            <a:br>
              <a:rPr lang="ru-RU" sz="3200" b="1" dirty="0">
                <a:solidFill>
                  <a:srgbClr val="FFFF00"/>
                </a:solidFill>
                <a:ea typeface="Calibri"/>
                <a:cs typeface="Times New Roman"/>
              </a:rPr>
            </a:b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908720"/>
            <a:ext cx="5724526" cy="5119464"/>
          </a:xfrm>
        </p:spPr>
        <p:txBody>
          <a:bodyPr>
            <a:normAutofit fontScale="32500" lnSpcReduction="20000"/>
          </a:bodyPr>
          <a:lstStyle/>
          <a:p>
            <a:pPr marL="0" lvl="0" indent="0" algn="ctr">
              <a:buNone/>
            </a:pPr>
            <a:r>
              <a:rPr lang="ru-RU" sz="5800" b="1" dirty="0" err="1"/>
              <a:t>Клінічні</a:t>
            </a:r>
            <a:r>
              <a:rPr lang="ru-RU" sz="5800" b="1" dirty="0"/>
              <a:t> прояви:</a:t>
            </a:r>
          </a:p>
          <a:p>
            <a:pPr marL="0" lvl="0" indent="0" algn="ctr">
              <a:buNone/>
            </a:pPr>
            <a:endParaRPr lang="ru-RU" sz="5800" b="1" dirty="0"/>
          </a:p>
          <a:p>
            <a:pPr marL="0" lvl="0" indent="0" algn="ctr">
              <a:buNone/>
            </a:pPr>
            <a:r>
              <a:rPr lang="ru-RU" sz="5800" b="1" dirty="0" err="1" smtClean="0"/>
              <a:t>Симпатизучє</a:t>
            </a:r>
            <a:r>
              <a:rPr lang="ru-RU" sz="5800" b="1" dirty="0"/>
              <a:t> </a:t>
            </a:r>
            <a:r>
              <a:rPr lang="ru-RU" sz="5800" b="1" dirty="0" smtClean="0"/>
              <a:t>око </a:t>
            </a:r>
            <a:r>
              <a:rPr lang="ru-RU" sz="5800" b="1" dirty="0" err="1"/>
              <a:t>має</a:t>
            </a:r>
            <a:r>
              <a:rPr lang="ru-RU" sz="5800" b="1" dirty="0"/>
              <a:t> </a:t>
            </a:r>
            <a:r>
              <a:rPr lang="ru-RU" sz="5800" b="1" dirty="0" err="1"/>
              <a:t>ознаки</a:t>
            </a:r>
            <a:r>
              <a:rPr lang="ru-RU" sz="5800" b="1" dirty="0"/>
              <a:t> </a:t>
            </a:r>
            <a:r>
              <a:rPr lang="ru-RU" sz="5800" b="1" dirty="0" err="1"/>
              <a:t>первинної</a:t>
            </a:r>
            <a:r>
              <a:rPr lang="ru-RU" sz="5800" b="1" dirty="0"/>
              <a:t> </a:t>
            </a:r>
            <a:r>
              <a:rPr lang="ru-RU" sz="5800" b="1" dirty="0" err="1"/>
              <a:t>травми</a:t>
            </a:r>
            <a:r>
              <a:rPr lang="ru-RU" sz="5800" b="1" dirty="0"/>
              <a:t>, часто </a:t>
            </a:r>
            <a:r>
              <a:rPr lang="ru-RU" sz="5800" b="1" dirty="0" err="1" smtClean="0"/>
              <a:t>гіперемоване</a:t>
            </a:r>
            <a:r>
              <a:rPr lang="ru-RU" sz="5800" b="1" dirty="0" smtClean="0"/>
              <a:t> </a:t>
            </a:r>
            <a:r>
              <a:rPr lang="ru-RU" sz="5800" b="1" dirty="0"/>
              <a:t>і </a:t>
            </a:r>
            <a:r>
              <a:rPr lang="ru-RU" sz="5800" b="1" dirty="0" err="1" smtClean="0"/>
              <a:t>роздратоване</a:t>
            </a:r>
            <a:r>
              <a:rPr lang="ru-RU" sz="5800" b="1" dirty="0" smtClean="0"/>
              <a:t>.</a:t>
            </a:r>
            <a:endParaRPr lang="ru-RU" sz="5800" b="1" dirty="0"/>
          </a:p>
          <a:p>
            <a:pPr marL="0" lvl="0" indent="0" algn="ctr">
              <a:buNone/>
            </a:pPr>
            <a:r>
              <a:rPr lang="ru-RU" sz="5800" b="1" dirty="0" err="1" smtClean="0"/>
              <a:t>Сімпатізіруєме</a:t>
            </a:r>
            <a:r>
              <a:rPr lang="ru-RU" sz="5800" b="1" dirty="0" smtClean="0"/>
              <a:t> око </a:t>
            </a:r>
            <a:r>
              <a:rPr lang="ru-RU" sz="5800" b="1" dirty="0" err="1"/>
              <a:t>характеризується</a:t>
            </a:r>
            <a:r>
              <a:rPr lang="ru-RU" sz="5800" b="1" dirty="0"/>
              <a:t> </a:t>
            </a:r>
            <a:r>
              <a:rPr lang="ru-RU" sz="5800" b="1" dirty="0" err="1"/>
              <a:t>світлобоязню</a:t>
            </a:r>
            <a:r>
              <a:rPr lang="ru-RU" sz="5800" b="1" dirty="0"/>
              <a:t> і </a:t>
            </a:r>
            <a:r>
              <a:rPr lang="ru-RU" sz="5800" b="1" dirty="0" err="1"/>
              <a:t>роздратуванням</a:t>
            </a:r>
            <a:r>
              <a:rPr lang="ru-RU" sz="5800" b="1" dirty="0"/>
              <a:t>.</a:t>
            </a:r>
          </a:p>
          <a:p>
            <a:pPr marL="0" lvl="0" indent="0" algn="ctr">
              <a:buNone/>
            </a:pPr>
            <a:r>
              <a:rPr lang="ru-RU" sz="5800" b="1" dirty="0" err="1"/>
              <a:t>Потім</a:t>
            </a:r>
            <a:r>
              <a:rPr lang="ru-RU" sz="5800" b="1" dirty="0"/>
              <a:t> в </a:t>
            </a:r>
            <a:r>
              <a:rPr lang="ru-RU" sz="5800" b="1" dirty="0" err="1"/>
              <a:t>обох</a:t>
            </a:r>
            <a:r>
              <a:rPr lang="ru-RU" sz="5800" b="1" dirty="0"/>
              <a:t> очах </a:t>
            </a:r>
            <a:r>
              <a:rPr lang="ru-RU" sz="5800" b="1" dirty="0" err="1"/>
              <a:t>розвивається</a:t>
            </a:r>
            <a:r>
              <a:rPr lang="ru-RU" sz="5800" b="1" dirty="0"/>
              <a:t> </a:t>
            </a:r>
            <a:r>
              <a:rPr lang="ru-RU" sz="5800" b="1" dirty="0" err="1"/>
              <a:t>хронічний</a:t>
            </a:r>
            <a:r>
              <a:rPr lang="ru-RU" sz="5800" b="1" dirty="0"/>
              <a:t> </a:t>
            </a:r>
            <a:r>
              <a:rPr lang="ru-RU" sz="5800" b="1" dirty="0" err="1"/>
              <a:t>гранулематозний</a:t>
            </a:r>
            <a:r>
              <a:rPr lang="ru-RU" sz="5800" b="1" dirty="0"/>
              <a:t> </a:t>
            </a:r>
            <a:r>
              <a:rPr lang="ru-RU" sz="5800" b="1" dirty="0" err="1"/>
              <a:t>передній</a:t>
            </a:r>
            <a:r>
              <a:rPr lang="ru-RU" sz="5800" b="1" dirty="0"/>
              <a:t> </a:t>
            </a:r>
            <a:r>
              <a:rPr lang="ru-RU" sz="5800" b="1" dirty="0" err="1"/>
              <a:t>увеїт</a:t>
            </a:r>
            <a:r>
              <a:rPr lang="ru-RU" sz="5800" b="1" dirty="0"/>
              <a:t> з </a:t>
            </a:r>
            <a:r>
              <a:rPr lang="ru-RU" sz="5800" b="1" dirty="0" err="1"/>
              <a:t>вузликами</a:t>
            </a:r>
            <a:r>
              <a:rPr lang="ru-RU" sz="5800" b="1" dirty="0"/>
              <a:t> на </a:t>
            </a:r>
            <a:r>
              <a:rPr lang="ru-RU" sz="5800" b="1" dirty="0" err="1"/>
              <a:t>райдужці</a:t>
            </a:r>
            <a:r>
              <a:rPr lang="ru-RU" sz="5800" b="1" dirty="0"/>
              <a:t> і </a:t>
            </a:r>
            <a:r>
              <a:rPr lang="ru-RU" sz="5800" b="1" dirty="0" err="1"/>
              <a:t>жирними</a:t>
            </a:r>
            <a:r>
              <a:rPr lang="ru-RU" sz="5800" b="1" dirty="0"/>
              <a:t> </a:t>
            </a:r>
            <a:r>
              <a:rPr lang="ru-RU" sz="5800" b="1" dirty="0" err="1"/>
              <a:t>преципітатами</a:t>
            </a:r>
            <a:r>
              <a:rPr lang="ru-RU" sz="5800" b="1" dirty="0"/>
              <a:t> на </a:t>
            </a:r>
            <a:r>
              <a:rPr lang="ru-RU" sz="5800" b="1" dirty="0" err="1"/>
              <a:t>рогівці</a:t>
            </a:r>
            <a:r>
              <a:rPr lang="ru-RU" sz="5800" b="1" dirty="0"/>
              <a:t>.</a:t>
            </a:r>
          </a:p>
          <a:p>
            <a:pPr marL="0" lvl="0" indent="0" algn="ctr">
              <a:buNone/>
            </a:pPr>
            <a:r>
              <a:rPr lang="ru-RU" sz="5800" b="1" dirty="0" err="1"/>
              <a:t>Розвивається</a:t>
            </a:r>
            <a:r>
              <a:rPr lang="ru-RU" sz="5800" b="1" dirty="0"/>
              <a:t> набряк ДЗН і </a:t>
            </a:r>
            <a:r>
              <a:rPr lang="ru-RU" sz="5800" b="1" dirty="0" err="1"/>
              <a:t>мультифокальний</a:t>
            </a:r>
            <a:r>
              <a:rPr lang="ru-RU" sz="5800" b="1" dirty="0"/>
              <a:t> </a:t>
            </a:r>
            <a:r>
              <a:rPr lang="ru-RU" sz="5800" b="1" dirty="0" err="1"/>
              <a:t>хориоидит</a:t>
            </a:r>
            <a:r>
              <a:rPr lang="ru-RU" sz="5800" b="1" dirty="0"/>
              <a:t> по </a:t>
            </a:r>
            <a:r>
              <a:rPr lang="ru-RU" sz="5800" b="1" dirty="0" err="1"/>
              <a:t>всьому</a:t>
            </a:r>
            <a:r>
              <a:rPr lang="ru-RU" sz="5800" b="1" dirty="0"/>
              <a:t> очному дну.</a:t>
            </a:r>
            <a:endParaRPr lang="ru-RU" dirty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6" y="444116"/>
            <a:ext cx="3419474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311602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877272"/>
            <a:ext cx="7554416" cy="654968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prstClr val="black"/>
                </a:solidFill>
                <a:ea typeface="Calibri"/>
                <a:cs typeface="Times New Roman"/>
              </a:rPr>
              <a:t>Симпатична </a:t>
            </a:r>
            <a:r>
              <a:rPr lang="ru-RU" sz="3600" dirty="0" err="1" smtClean="0">
                <a:solidFill>
                  <a:prstClr val="black"/>
                </a:solidFill>
                <a:ea typeface="Calibri"/>
                <a:cs typeface="Times New Roman"/>
              </a:rPr>
              <a:t>офтальмія</a:t>
            </a:r>
            <a:r>
              <a:rPr lang="ru-RU" sz="36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3600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052736"/>
            <a:ext cx="8136904" cy="4320480"/>
          </a:xfrm>
        </p:spPr>
        <p:txBody>
          <a:bodyPr>
            <a:normAutofit/>
          </a:bodyPr>
          <a:lstStyle/>
          <a:p>
            <a:pPr marL="0" marR="25400" lvl="0" indent="0" algn="just">
              <a:lnSpc>
                <a:spcPts val="2250"/>
              </a:lnSpc>
              <a:spcAft>
                <a:spcPts val="4620"/>
              </a:spcAft>
              <a:buClr>
                <a:srgbClr val="000000"/>
              </a:buClr>
              <a:buSzPts val="1600"/>
              <a:buNone/>
              <a:tabLst>
                <a:tab pos="342900" algn="l"/>
              </a:tabLst>
            </a:pP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Лікування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системними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стероїдами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зазвичай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ефективно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і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віддалений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прогноз </a:t>
            </a:r>
            <a:r>
              <a:rPr lang="ru-RU" sz="2800" b="1" dirty="0" smtClean="0">
                <a:ea typeface="Arial Unicode MS" panose="020B0604020202020204" pitchFamily="34" charset="-128"/>
                <a:cs typeface="Arial Unicode MS" panose="020B0604020202020204" pitchFamily="34" charset="-128"/>
              </a:rPr>
              <a:t>по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зору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хороший.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Імуносупресивні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засоби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також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показані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і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сприяють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зменшенню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дози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стероїдів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.</a:t>
            </a:r>
          </a:p>
          <a:p>
            <a:pPr marL="0" marR="25400" lvl="0" indent="0" algn="just">
              <a:lnSpc>
                <a:spcPts val="2250"/>
              </a:lnSpc>
              <a:spcAft>
                <a:spcPts val="4620"/>
              </a:spcAft>
              <a:buClr>
                <a:srgbClr val="000000"/>
              </a:buClr>
              <a:buSzPts val="1600"/>
              <a:buNone/>
              <a:tabLst>
                <a:tab pos="342900" algn="l"/>
              </a:tabLst>
            </a:pP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Відсутність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адекватного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лікування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призводить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до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розвитку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катаракти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глаукоми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та </a:t>
            </a:r>
            <a:r>
              <a:rPr lang="ru-RU" sz="2800" b="1" dirty="0" err="1">
                <a:ea typeface="Arial Unicode MS" panose="020B0604020202020204" pitchFamily="34" charset="-128"/>
                <a:cs typeface="Arial Unicode MS" panose="020B0604020202020204" pitchFamily="34" charset="-128"/>
              </a:rPr>
              <a:t>загибелі</a:t>
            </a:r>
            <a:r>
              <a:rPr lang="ru-RU" sz="2800" b="1" dirty="0"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2800" b="1" dirty="0" smtClean="0">
                <a:ea typeface="Arial Unicode MS" panose="020B0604020202020204" pitchFamily="34" charset="-128"/>
                <a:cs typeface="Arial Unicode MS" panose="020B0604020202020204" pitchFamily="34" charset="-128"/>
              </a:rPr>
              <a:t>ока. </a:t>
            </a:r>
          </a:p>
          <a:p>
            <a:pPr marL="0" marR="25400" lvl="0" indent="0" algn="just">
              <a:lnSpc>
                <a:spcPts val="2250"/>
              </a:lnSpc>
              <a:spcAft>
                <a:spcPts val="4620"/>
              </a:spcAft>
              <a:buClr>
                <a:srgbClr val="000000"/>
              </a:buClr>
              <a:buSzPts val="1600"/>
              <a:buNone/>
              <a:tabLst>
                <a:tab pos="342900" algn="l"/>
              </a:tabLst>
            </a:pPr>
            <a:endParaRPr lang="ru-RU" sz="2800" b="1" dirty="0"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09179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3518290"/>
            <a:ext cx="7662328" cy="293504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en-US" sz="3200" b="1" dirty="0" smtClean="0">
              <a:latin typeface="Times New Roman"/>
              <a:ea typeface="Calibri"/>
            </a:endParaRPr>
          </a:p>
          <a:p>
            <a:pPr marL="0" indent="0" algn="just">
              <a:buNone/>
            </a:pP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Ожоги составляют 8—10% всех повреждений глазного яблока и его придатков. До 75% приходится на ожоги кислотами и щелочами (химические) и 25% – на термические и ожоги лучистой энергией. 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188640"/>
            <a:ext cx="79208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Опіки</a:t>
            </a:r>
            <a:r>
              <a:rPr lang="ru-RU" sz="2400" dirty="0"/>
              <a:t> </a:t>
            </a:r>
            <a:r>
              <a:rPr lang="ru-RU" sz="2400" dirty="0" err="1"/>
              <a:t>бувають</a:t>
            </a:r>
            <a:r>
              <a:rPr lang="ru-RU" sz="2400" dirty="0"/>
              <a:t>:</a:t>
            </a:r>
          </a:p>
          <a:p>
            <a:r>
              <a:rPr lang="ru-RU" sz="2400" dirty="0" err="1"/>
              <a:t>термічні</a:t>
            </a:r>
            <a:endParaRPr lang="ru-RU" sz="2400" dirty="0"/>
          </a:p>
          <a:p>
            <a:r>
              <a:rPr lang="ru-RU" sz="2400" dirty="0" err="1"/>
              <a:t>хімічні</a:t>
            </a:r>
            <a:endParaRPr lang="ru-RU" sz="2400" dirty="0"/>
          </a:p>
          <a:p>
            <a:r>
              <a:rPr lang="ru-RU" sz="2400" dirty="0" err="1"/>
              <a:t>термохімічні</a:t>
            </a:r>
            <a:endParaRPr lang="ru-RU" sz="2400" dirty="0"/>
          </a:p>
          <a:p>
            <a:r>
              <a:rPr lang="ru-RU" sz="2400" dirty="0" err="1"/>
              <a:t>Променеві</a:t>
            </a:r>
            <a:r>
              <a:rPr lang="ru-RU" sz="2400" dirty="0"/>
              <a:t>.?</a:t>
            </a:r>
          </a:p>
          <a:p>
            <a:r>
              <a:rPr lang="ru-RU" sz="2400" dirty="0" err="1"/>
              <a:t>Хімічні</a:t>
            </a:r>
            <a:r>
              <a:rPr lang="ru-RU" sz="2400" dirty="0"/>
              <a:t> </a:t>
            </a:r>
            <a:r>
              <a:rPr lang="ru-RU" sz="2400" dirty="0" err="1"/>
              <a:t>опіки</a:t>
            </a:r>
            <a:r>
              <a:rPr lang="ru-RU" sz="2400" dirty="0"/>
              <a:t> </a:t>
            </a:r>
            <a:r>
              <a:rPr lang="ru-RU" sz="2400" dirty="0" err="1"/>
              <a:t>діляться</a:t>
            </a:r>
            <a:r>
              <a:rPr lang="ru-RU" sz="2400" dirty="0"/>
              <a:t> на:</a:t>
            </a:r>
          </a:p>
          <a:p>
            <a:r>
              <a:rPr lang="ru-RU" sz="2400" dirty="0" err="1"/>
              <a:t>опіки</a:t>
            </a:r>
            <a:r>
              <a:rPr lang="ru-RU" sz="2400" dirty="0"/>
              <a:t> кислотами</a:t>
            </a:r>
          </a:p>
          <a:p>
            <a:r>
              <a:rPr lang="ru-RU" sz="2400" dirty="0" err="1"/>
              <a:t>опіки</a:t>
            </a:r>
            <a:r>
              <a:rPr lang="ru-RU" sz="2400" dirty="0"/>
              <a:t> </a:t>
            </a:r>
            <a:r>
              <a:rPr lang="ru-RU" sz="2400" dirty="0" smtClean="0"/>
              <a:t>лугами.</a:t>
            </a:r>
            <a:endParaRPr lang="ru-RU" sz="2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dirty="0" smtClean="0"/>
          </a:p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   </a:t>
            </a:r>
            <a:endParaRPr lang="ru-RU" sz="2400" dirty="0" smtClean="0"/>
          </a:p>
          <a:p>
            <a:endParaRPr lang="ru-RU" sz="2400" b="1" dirty="0" smtClean="0"/>
          </a:p>
          <a:p>
            <a:r>
              <a:rPr lang="ru-RU" sz="2400" dirty="0" smtClean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3491143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7087" y="5805264"/>
            <a:ext cx="3067609" cy="701799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err="1">
                <a:solidFill>
                  <a:srgbClr val="FFFF00"/>
                </a:solidFill>
              </a:rPr>
              <a:t>опіки</a:t>
            </a:r>
            <a:r>
              <a:rPr lang="ru-RU" sz="3600" b="1" dirty="0">
                <a:solidFill>
                  <a:srgbClr val="FFFF00"/>
                </a:solidFill>
              </a:rPr>
              <a:t> очей</a:t>
            </a:r>
            <a:endParaRPr lang="ru-RU" sz="36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7087" y="332656"/>
            <a:ext cx="8496944" cy="410222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ru-RU" sz="2000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Опіки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кислотами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викликають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коагуляцію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тканини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коагуляційний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некроз),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що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утворився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струп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перешкоджає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проникненню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кислоти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товщу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тканини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всередину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очного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яблука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Пошкодження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тканин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настає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перші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години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після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опіку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Таким чином,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тяжкість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опіку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кислотою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можна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визначити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перші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1-2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дні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.? При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лужних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опіках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розчиняється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тканинний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білок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виникає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коллікваційний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некроз,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швидко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проникає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глибину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тканин і в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порожнину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ока,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вражаючи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його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внутрішні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оболонки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Відбувається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руйнування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тканин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протягом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декількох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діб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Лужний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обпалювальний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агент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розчиняє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білки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утворюючи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альбуминат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лугу,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який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діє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 </a:t>
            </a:r>
            <a:r>
              <a:rPr lang="ru-RU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глибокі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шари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Тяжкість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опіку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лугом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визначається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не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раніше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ніж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через 3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доби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000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199847"/>
            <a:ext cx="3802322" cy="2539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89204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7254" y="404664"/>
            <a:ext cx="8784976" cy="47937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Залежно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від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площі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опіки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поділяються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 4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ступені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(Б. П. Поляк) 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ступінь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гіперемія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припухлість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шкіри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повік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гіперемія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кон'юнктиви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поверхневі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помутніння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ерозія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епітелію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рогівки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Рогова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оболонка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може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бути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прозорою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але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її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епітелій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злущений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некротизований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він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неповноцінний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легкі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опіки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Патологічні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зміни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при такому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опіку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проходять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через 3-5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днів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якщо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не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нашаровується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вторинна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інфекція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5074" y="3452462"/>
            <a:ext cx="5907156" cy="338437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95159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2306" y="623888"/>
            <a:ext cx="8424936" cy="532859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ступінь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утворення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пухирів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епідермісу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шкірі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повік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хемоз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поверхневі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білуваті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плівки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кон'юнктиви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ерозії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поверхневе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помутніння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рогівки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Рогівка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каламутна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білувата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Через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таку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рогівку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чітко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проглядаються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деталі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райдужної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оболонки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зіниц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вміст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передньої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камери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Помутніння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рогівки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даному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випадку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є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наслідком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некрозу не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тільки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епітелію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боуменовой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оболонки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але і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поверхневих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шарів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строми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Опік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ступеня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є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опіком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середньої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тяжкості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такому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опіку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некротична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тканина </a:t>
            </a:r>
            <a:r>
              <a:rPr lang="ru-RU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боуменової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оболонки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поверхневих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шарів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строми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заміщується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сполучною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тканиною,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що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призводить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до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утворення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більма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013176"/>
            <a:ext cx="2662692" cy="1794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40690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1" y="404665"/>
            <a:ext cx="7848906" cy="4536504"/>
          </a:xfrm>
        </p:spPr>
        <p:txBody>
          <a:bodyPr>
            <a:normAutofit/>
          </a:bodyPr>
          <a:lstStyle/>
          <a:p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III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ступінь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некроз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шкіри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повік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(темно-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сірий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або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грязножовтий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струп), некроз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кон'юнктиви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струп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або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грязносірі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плівки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ній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глибоке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непрозоре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помутніння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рогівки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її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інфільтрація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некроз. Через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таку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рогівку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деталі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райдужної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оболонки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видно, як через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матове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скло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Чітко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видно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тільки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контури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зіниці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Відзначається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некроз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всієї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товщі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кон'юнктиви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подальшим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відторгненням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або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рубцюванням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утворенням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зрощень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повік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очним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яблуком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симблефарон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 На </a:t>
            </a: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повіках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виникає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некроз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глибоких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шарів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шкіри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наступним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утворенням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рубців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що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деформують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повіку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Опік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III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ступеня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важке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ураження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надалі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потрібні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пластичні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операції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повік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пересадка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слизової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оболонки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 губи для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усунення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симблефарона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пересадка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рогівки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128" y="4581128"/>
            <a:ext cx="3083555" cy="227584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1" y="4581128"/>
            <a:ext cx="2734564" cy="22149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96836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052736"/>
            <a:ext cx="8568952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IV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ступінь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некроз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або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обвуглювання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шкіри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глибоких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тканин </a:t>
            </a:r>
            <a:r>
              <a:rPr lang="ru-RU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повік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м'язи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хрящ), некроз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кон'юнктиви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склери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Кон'юнктива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потовщена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сіроватобілого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кольору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або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біла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іншими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відтінками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залежності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від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природи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обпалюючої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речовини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Рогівка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білого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кольору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шорстка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Через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неї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не видно </a:t>
            </a:r>
            <a:r>
              <a:rPr lang="ru-RU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райдужку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опіку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IV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ступеня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зазвичай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відбуваються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випадки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перфорації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очного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яблука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або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утворюється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повний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симблефарон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гине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сітківка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відзначаються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глибоке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дифузне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помутніння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сухість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рогівки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(«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порцелянова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рогівка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»).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8196" y="5157192"/>
            <a:ext cx="1974284" cy="145218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57630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744" y="1124744"/>
            <a:ext cx="8964488" cy="496855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3900" b="1" dirty="0">
                <a:latin typeface="Times New Roman"/>
                <a:ea typeface="Calibri"/>
              </a:rPr>
              <a:t>Перша </a:t>
            </a:r>
            <a:r>
              <a:rPr lang="ru-RU" sz="3900" b="1" dirty="0" err="1">
                <a:latin typeface="Times New Roman"/>
                <a:ea typeface="Calibri"/>
              </a:rPr>
              <a:t>допомога</a:t>
            </a:r>
            <a:r>
              <a:rPr lang="ru-RU" sz="3900" b="1" dirty="0">
                <a:latin typeface="Times New Roman"/>
                <a:ea typeface="Calibri"/>
              </a:rPr>
              <a:t> при </a:t>
            </a:r>
            <a:r>
              <a:rPr lang="ru-RU" sz="3900" b="1" dirty="0" err="1">
                <a:latin typeface="Times New Roman"/>
                <a:ea typeface="Calibri"/>
              </a:rPr>
              <a:t>опіках</a:t>
            </a:r>
            <a:r>
              <a:rPr lang="ru-RU" sz="3900" b="1" dirty="0">
                <a:latin typeface="Times New Roman"/>
                <a:ea typeface="Calibri"/>
              </a:rPr>
              <a:t>:</a:t>
            </a:r>
          </a:p>
          <a:p>
            <a:pPr marL="0" indent="0" algn="ctr">
              <a:buNone/>
            </a:pPr>
            <a:endParaRPr lang="ru-RU" sz="3900" b="1" dirty="0">
              <a:latin typeface="Times New Roman"/>
              <a:ea typeface="Calibri"/>
            </a:endParaRPr>
          </a:p>
          <a:p>
            <a:pPr marL="0" indent="0" algn="ctr">
              <a:buNone/>
            </a:pPr>
            <a:r>
              <a:rPr lang="ru-RU" sz="3900" b="1" dirty="0" err="1">
                <a:latin typeface="Times New Roman"/>
                <a:ea typeface="Calibri"/>
              </a:rPr>
              <a:t>Розкриту</a:t>
            </a:r>
            <a:r>
              <a:rPr lang="ru-RU" sz="3900" b="1" dirty="0">
                <a:latin typeface="Times New Roman"/>
                <a:ea typeface="Calibri"/>
              </a:rPr>
              <a:t> </a:t>
            </a:r>
            <a:r>
              <a:rPr lang="ru-RU" sz="3900" b="1" dirty="0" err="1">
                <a:latin typeface="Times New Roman"/>
                <a:ea typeface="Calibri"/>
              </a:rPr>
              <a:t>очну</a:t>
            </a:r>
            <a:r>
              <a:rPr lang="ru-RU" sz="3900" b="1" dirty="0">
                <a:latin typeface="Times New Roman"/>
                <a:ea typeface="Calibri"/>
              </a:rPr>
              <a:t> </a:t>
            </a:r>
            <a:r>
              <a:rPr lang="ru-RU" sz="3900" b="1" dirty="0" err="1">
                <a:latin typeface="Times New Roman"/>
                <a:ea typeface="Calibri"/>
              </a:rPr>
              <a:t>щілину</a:t>
            </a:r>
            <a:r>
              <a:rPr lang="ru-RU" sz="3900" b="1" dirty="0">
                <a:latin typeface="Times New Roman"/>
                <a:ea typeface="Calibri"/>
              </a:rPr>
              <a:t> </a:t>
            </a:r>
            <a:r>
              <a:rPr lang="ru-RU" sz="3900" b="1" dirty="0" err="1">
                <a:latin typeface="Times New Roman"/>
                <a:ea typeface="Calibri"/>
              </a:rPr>
              <a:t>рясно</a:t>
            </a:r>
            <a:r>
              <a:rPr lang="ru-RU" sz="3900" b="1" dirty="0">
                <a:latin typeface="Times New Roman"/>
                <a:ea typeface="Calibri"/>
              </a:rPr>
              <a:t> </a:t>
            </a:r>
            <a:r>
              <a:rPr lang="ru-RU" sz="3900" b="1" dirty="0" err="1">
                <a:latin typeface="Times New Roman"/>
                <a:ea typeface="Calibri"/>
              </a:rPr>
              <a:t>промивають</a:t>
            </a:r>
            <a:r>
              <a:rPr lang="ru-RU" sz="3900" b="1" dirty="0">
                <a:latin typeface="Times New Roman"/>
                <a:ea typeface="Calibri"/>
              </a:rPr>
              <a:t> водою </a:t>
            </a:r>
            <a:r>
              <a:rPr lang="ru-RU" sz="3900" b="1" dirty="0" err="1">
                <a:latin typeface="Times New Roman"/>
                <a:ea typeface="Calibri"/>
              </a:rPr>
              <a:t>під</a:t>
            </a:r>
            <a:r>
              <a:rPr lang="ru-RU" sz="3900" b="1" dirty="0">
                <a:latin typeface="Times New Roman"/>
                <a:ea typeface="Calibri"/>
              </a:rPr>
              <a:t> </a:t>
            </a:r>
            <a:r>
              <a:rPr lang="ru-RU" sz="3900" b="1" dirty="0" err="1">
                <a:latin typeface="Times New Roman"/>
                <a:ea typeface="Calibri"/>
              </a:rPr>
              <a:t>тиском</a:t>
            </a:r>
            <a:r>
              <a:rPr lang="ru-RU" sz="3900" b="1" dirty="0">
                <a:latin typeface="Times New Roman"/>
                <a:ea typeface="Calibri"/>
              </a:rPr>
              <a:t> з </a:t>
            </a:r>
            <a:r>
              <a:rPr lang="ru-RU" sz="3900" b="1" dirty="0" err="1">
                <a:latin typeface="Times New Roman"/>
                <a:ea typeface="Calibri"/>
              </a:rPr>
              <a:t>гумової</a:t>
            </a:r>
            <a:r>
              <a:rPr lang="ru-RU" sz="3900" b="1" dirty="0">
                <a:latin typeface="Times New Roman"/>
                <a:ea typeface="Calibri"/>
              </a:rPr>
              <a:t> </a:t>
            </a:r>
            <a:r>
              <a:rPr lang="ru-RU" sz="3900" b="1" dirty="0" err="1">
                <a:latin typeface="Times New Roman"/>
                <a:ea typeface="Calibri"/>
              </a:rPr>
              <a:t>груші</a:t>
            </a:r>
            <a:r>
              <a:rPr lang="ru-RU" sz="3900" b="1" dirty="0">
                <a:latin typeface="Times New Roman"/>
                <a:ea typeface="Calibri"/>
              </a:rPr>
              <a:t> </a:t>
            </a:r>
            <a:r>
              <a:rPr lang="ru-RU" sz="3900" b="1" dirty="0" err="1">
                <a:latin typeface="Times New Roman"/>
                <a:ea typeface="Calibri"/>
              </a:rPr>
              <a:t>або</a:t>
            </a:r>
            <a:r>
              <a:rPr lang="ru-RU" sz="3900" b="1" dirty="0">
                <a:latin typeface="Times New Roman"/>
                <a:ea typeface="Calibri"/>
              </a:rPr>
              <a:t> з крана</a:t>
            </a:r>
            <a:r>
              <a:rPr lang="ru-RU" sz="3900" b="1" dirty="0" smtClean="0">
                <a:latin typeface="Times New Roman"/>
                <a:ea typeface="Calibri"/>
              </a:rPr>
              <a:t>. </a:t>
            </a:r>
            <a:r>
              <a:rPr lang="ru-RU" sz="3900" b="1" dirty="0">
                <a:latin typeface="Times New Roman"/>
                <a:ea typeface="Calibri"/>
              </a:rPr>
              <a:t>В </a:t>
            </a:r>
            <a:r>
              <a:rPr lang="ru-RU" sz="3900" b="1" dirty="0" err="1">
                <a:latin typeface="Times New Roman"/>
                <a:ea typeface="Calibri"/>
              </a:rPr>
              <a:t>кон'юнктивальний</a:t>
            </a:r>
            <a:r>
              <a:rPr lang="ru-RU" sz="3900" b="1" dirty="0">
                <a:latin typeface="Times New Roman"/>
                <a:ea typeface="Calibri"/>
              </a:rPr>
              <a:t> </a:t>
            </a:r>
            <a:r>
              <a:rPr lang="ru-RU" sz="3900" b="1" dirty="0" err="1">
                <a:latin typeface="Times New Roman"/>
                <a:ea typeface="Calibri"/>
              </a:rPr>
              <a:t>мішок</a:t>
            </a:r>
            <a:r>
              <a:rPr lang="ru-RU" sz="3900" b="1" dirty="0">
                <a:latin typeface="Times New Roman"/>
                <a:ea typeface="Calibri"/>
              </a:rPr>
              <a:t> </a:t>
            </a:r>
            <a:r>
              <a:rPr lang="ru-RU" sz="3900" b="1" dirty="0" err="1">
                <a:latin typeface="Times New Roman"/>
                <a:ea typeface="Calibri"/>
              </a:rPr>
              <a:t>необхідно</a:t>
            </a:r>
            <a:r>
              <a:rPr lang="ru-RU" sz="3900" b="1" dirty="0">
                <a:latin typeface="Times New Roman"/>
                <a:ea typeface="Calibri"/>
              </a:rPr>
              <a:t> </a:t>
            </a:r>
            <a:r>
              <a:rPr lang="ru-RU" sz="3900" b="1" dirty="0" err="1">
                <a:latin typeface="Times New Roman"/>
                <a:ea typeface="Calibri"/>
              </a:rPr>
              <a:t>закапати</a:t>
            </a:r>
            <a:r>
              <a:rPr lang="ru-RU" sz="3900" b="1" dirty="0">
                <a:latin typeface="Times New Roman"/>
                <a:ea typeface="Calibri"/>
              </a:rPr>
              <a:t> 20% </a:t>
            </a:r>
            <a:r>
              <a:rPr lang="ru-RU" sz="3900" b="1" dirty="0" err="1">
                <a:latin typeface="Times New Roman"/>
                <a:ea typeface="Calibri"/>
              </a:rPr>
              <a:t>розчин</a:t>
            </a:r>
            <a:r>
              <a:rPr lang="ru-RU" sz="3900" b="1" dirty="0">
                <a:latin typeface="Times New Roman"/>
                <a:ea typeface="Calibri"/>
              </a:rPr>
              <a:t> сульфату </a:t>
            </a:r>
            <a:r>
              <a:rPr lang="ru-RU" sz="3900" b="1" dirty="0" err="1">
                <a:latin typeface="Times New Roman"/>
                <a:ea typeface="Calibri"/>
              </a:rPr>
              <a:t>натрію</a:t>
            </a:r>
            <a:r>
              <a:rPr lang="ru-RU" sz="3900" b="1" dirty="0">
                <a:latin typeface="Times New Roman"/>
                <a:ea typeface="Calibri"/>
              </a:rPr>
              <a:t> і </a:t>
            </a:r>
            <a:r>
              <a:rPr lang="ru-RU" sz="3900" b="1" dirty="0" err="1">
                <a:latin typeface="Times New Roman"/>
                <a:ea typeface="Calibri"/>
              </a:rPr>
              <a:t>закласти</a:t>
            </a:r>
            <a:r>
              <a:rPr lang="ru-RU" sz="3900" b="1" dirty="0">
                <a:latin typeface="Times New Roman"/>
                <a:ea typeface="Calibri"/>
              </a:rPr>
              <a:t> </a:t>
            </a:r>
            <a:r>
              <a:rPr lang="ru-RU" sz="3900" b="1" dirty="0" err="1">
                <a:latin typeface="Times New Roman"/>
                <a:ea typeface="Calibri"/>
              </a:rPr>
              <a:t>антибактеріальну</a:t>
            </a:r>
            <a:r>
              <a:rPr lang="ru-RU" sz="3900" b="1" dirty="0">
                <a:latin typeface="Times New Roman"/>
                <a:ea typeface="Calibri"/>
              </a:rPr>
              <a:t> мазь за </a:t>
            </a:r>
            <a:r>
              <a:rPr lang="ru-RU" sz="3900" b="1" dirty="0" err="1" smtClean="0">
                <a:latin typeface="Times New Roman"/>
                <a:ea typeface="Calibri"/>
              </a:rPr>
              <a:t>повіки</a:t>
            </a:r>
            <a:r>
              <a:rPr lang="ru-RU" sz="3900" b="1" dirty="0" smtClean="0">
                <a:latin typeface="Times New Roman"/>
                <a:ea typeface="Calibri"/>
              </a:rPr>
              <a:t> </a:t>
            </a:r>
            <a:r>
              <a:rPr lang="ru-RU" sz="3900" b="1" dirty="0" err="1">
                <a:latin typeface="Times New Roman"/>
                <a:ea typeface="Calibri"/>
              </a:rPr>
              <a:t>або</a:t>
            </a:r>
            <a:r>
              <a:rPr lang="ru-RU" sz="3900" b="1" dirty="0">
                <a:latin typeface="Times New Roman"/>
                <a:ea typeface="Calibri"/>
              </a:rPr>
              <a:t> </a:t>
            </a:r>
            <a:r>
              <a:rPr lang="ru-RU" sz="3900" b="1" dirty="0" err="1">
                <a:latin typeface="Times New Roman"/>
                <a:ea typeface="Calibri"/>
              </a:rPr>
              <a:t>закапати</a:t>
            </a:r>
            <a:r>
              <a:rPr lang="ru-RU" sz="3900" b="1" dirty="0">
                <a:latin typeface="Times New Roman"/>
                <a:ea typeface="Calibri"/>
              </a:rPr>
              <a:t> </a:t>
            </a:r>
            <a:r>
              <a:rPr lang="ru-RU" sz="3900" b="1" dirty="0" err="1">
                <a:latin typeface="Times New Roman"/>
                <a:ea typeface="Calibri"/>
              </a:rPr>
              <a:t>хімічно</a:t>
            </a:r>
            <a:r>
              <a:rPr lang="ru-RU" sz="3900" b="1" dirty="0">
                <a:latin typeface="Times New Roman"/>
                <a:ea typeface="Calibri"/>
              </a:rPr>
              <a:t> </a:t>
            </a:r>
            <a:r>
              <a:rPr lang="ru-RU" sz="3900" b="1" dirty="0" err="1">
                <a:latin typeface="Times New Roman"/>
                <a:ea typeface="Calibri"/>
              </a:rPr>
              <a:t>інертне</a:t>
            </a:r>
            <a:r>
              <a:rPr lang="ru-RU" sz="3900" b="1" dirty="0">
                <a:latin typeface="Times New Roman"/>
                <a:ea typeface="Calibri"/>
              </a:rPr>
              <a:t> </a:t>
            </a:r>
            <a:r>
              <a:rPr lang="ru-RU" sz="3900" b="1" dirty="0" err="1" smtClean="0">
                <a:latin typeface="Times New Roman"/>
                <a:ea typeface="Calibri"/>
              </a:rPr>
              <a:t>оливкове</a:t>
            </a:r>
            <a:r>
              <a:rPr lang="ru-RU" sz="3900" b="1" dirty="0" smtClean="0">
                <a:latin typeface="Times New Roman"/>
                <a:ea typeface="Calibri"/>
              </a:rPr>
              <a:t> </a:t>
            </a:r>
            <a:r>
              <a:rPr lang="ru-RU" sz="3900" b="1" dirty="0" err="1">
                <a:latin typeface="Times New Roman"/>
                <a:ea typeface="Calibri"/>
              </a:rPr>
              <a:t>або</a:t>
            </a:r>
            <a:r>
              <a:rPr lang="ru-RU" sz="3900" b="1" dirty="0">
                <a:latin typeface="Times New Roman"/>
                <a:ea typeface="Calibri"/>
              </a:rPr>
              <a:t> </a:t>
            </a:r>
            <a:r>
              <a:rPr lang="ru-RU" sz="3900" b="1" dirty="0" err="1">
                <a:latin typeface="Times New Roman"/>
                <a:ea typeface="Calibri"/>
              </a:rPr>
              <a:t>вазелінове</a:t>
            </a:r>
            <a:r>
              <a:rPr lang="ru-RU" sz="3900" b="1" dirty="0">
                <a:latin typeface="Times New Roman"/>
                <a:ea typeface="Calibri"/>
              </a:rPr>
              <a:t> масло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120743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9024" y="764704"/>
            <a:ext cx="8784976" cy="57606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err="1"/>
              <a:t>Стаціонарне</a:t>
            </a:r>
            <a:r>
              <a:rPr lang="ru-RU" b="1" dirty="0"/>
              <a:t> </a:t>
            </a:r>
            <a:r>
              <a:rPr lang="ru-RU" b="1" dirty="0" err="1"/>
              <a:t>лікування</a:t>
            </a:r>
            <a:r>
              <a:rPr lang="ru-RU" b="1" dirty="0"/>
              <a:t> </a:t>
            </a:r>
            <a:r>
              <a:rPr lang="ru-RU" b="1" dirty="0" err="1"/>
              <a:t>хворих</a:t>
            </a:r>
            <a:r>
              <a:rPr lang="ru-RU" b="1" dirty="0"/>
              <a:t> з </a:t>
            </a:r>
            <a:r>
              <a:rPr lang="ru-RU" b="1" dirty="0" err="1"/>
              <a:t>опіками</a:t>
            </a:r>
            <a:r>
              <a:rPr lang="ru-RU" b="1" dirty="0"/>
              <a:t> очей:</a:t>
            </a:r>
          </a:p>
          <a:p>
            <a:pPr marL="0" indent="0" algn="ctr">
              <a:buNone/>
            </a:pPr>
            <a:r>
              <a:rPr lang="ru-RU" b="1" dirty="0" smtClean="0"/>
              <a:t> </a:t>
            </a:r>
            <a:r>
              <a:rPr lang="en-US" b="1" dirty="0"/>
              <a:t>I </a:t>
            </a:r>
            <a:r>
              <a:rPr lang="ru-RU" b="1" dirty="0" err="1"/>
              <a:t>стадія</a:t>
            </a:r>
            <a:r>
              <a:rPr lang="ru-RU" b="1" dirty="0"/>
              <a:t> - </a:t>
            </a:r>
            <a:r>
              <a:rPr lang="ru-RU" b="1" dirty="0" err="1"/>
              <a:t>стадія</a:t>
            </a:r>
            <a:r>
              <a:rPr lang="ru-RU" b="1" dirty="0"/>
              <a:t> </a:t>
            </a:r>
            <a:r>
              <a:rPr lang="ru-RU" b="1" dirty="0" err="1"/>
              <a:t>первинного</a:t>
            </a:r>
            <a:r>
              <a:rPr lang="ru-RU" b="1" dirty="0"/>
              <a:t> некрозу. </a:t>
            </a:r>
            <a:r>
              <a:rPr lang="ru-RU" b="1" dirty="0" err="1"/>
              <a:t>Видалення</a:t>
            </a:r>
            <a:r>
              <a:rPr lang="ru-RU" b="1" dirty="0"/>
              <a:t> </a:t>
            </a:r>
            <a:r>
              <a:rPr lang="ru-RU" b="1" dirty="0" err="1"/>
              <a:t>шкідливого</a:t>
            </a:r>
            <a:r>
              <a:rPr lang="ru-RU" b="1" dirty="0"/>
              <a:t> </a:t>
            </a:r>
            <a:r>
              <a:rPr lang="ru-RU" b="1" dirty="0" err="1"/>
              <a:t>чинника</a:t>
            </a:r>
            <a:r>
              <a:rPr lang="ru-RU" b="1" dirty="0"/>
              <a:t> (</a:t>
            </a:r>
            <a:r>
              <a:rPr lang="ru-RU" b="1" dirty="0" err="1"/>
              <a:t>промивання</a:t>
            </a:r>
            <a:r>
              <a:rPr lang="ru-RU" b="1" dirty="0"/>
              <a:t>, </a:t>
            </a:r>
            <a:r>
              <a:rPr lang="ru-RU" b="1" dirty="0" err="1"/>
              <a:t>нейтралізація</a:t>
            </a:r>
            <a:r>
              <a:rPr lang="ru-RU" b="1" dirty="0"/>
              <a:t>), </a:t>
            </a:r>
            <a:r>
              <a:rPr lang="ru-RU" b="1" dirty="0" err="1"/>
              <a:t>застосування</a:t>
            </a:r>
            <a:r>
              <a:rPr lang="ru-RU" b="1" dirty="0"/>
              <a:t> </a:t>
            </a:r>
            <a:r>
              <a:rPr lang="ru-RU" b="1" dirty="0" err="1"/>
              <a:t>протеолітичних</a:t>
            </a:r>
            <a:r>
              <a:rPr lang="ru-RU" b="1" dirty="0"/>
              <a:t> </a:t>
            </a:r>
            <a:r>
              <a:rPr lang="ru-RU" b="1" dirty="0" err="1"/>
              <a:t>ферментів</a:t>
            </a:r>
            <a:r>
              <a:rPr lang="ru-RU" b="1" dirty="0"/>
              <a:t>, </a:t>
            </a:r>
            <a:r>
              <a:rPr lang="ru-RU" b="1" dirty="0" err="1"/>
              <a:t>антибіотиків</a:t>
            </a:r>
            <a:r>
              <a:rPr lang="ru-RU" b="1" dirty="0" smtClean="0"/>
              <a:t>.</a:t>
            </a:r>
            <a:endParaRPr lang="ru-RU" b="1" dirty="0"/>
          </a:p>
          <a:p>
            <a:pPr marL="0" indent="0" algn="ctr">
              <a:buNone/>
            </a:pPr>
            <a:r>
              <a:rPr lang="en-US" b="1" dirty="0"/>
              <a:t>II </a:t>
            </a:r>
            <a:r>
              <a:rPr lang="ru-RU" b="1" dirty="0" err="1"/>
              <a:t>стадія</a:t>
            </a:r>
            <a:r>
              <a:rPr lang="ru-RU" b="1" dirty="0"/>
              <a:t> - </a:t>
            </a:r>
            <a:r>
              <a:rPr lang="ru-RU" b="1" dirty="0" err="1"/>
              <a:t>стадія</a:t>
            </a:r>
            <a:r>
              <a:rPr lang="ru-RU" b="1" dirty="0"/>
              <a:t> </a:t>
            </a:r>
            <a:r>
              <a:rPr lang="ru-RU" b="1" dirty="0" err="1"/>
              <a:t>гострого</a:t>
            </a:r>
            <a:r>
              <a:rPr lang="ru-RU" b="1" dirty="0"/>
              <a:t> </a:t>
            </a:r>
            <a:r>
              <a:rPr lang="ru-RU" b="1" dirty="0" err="1"/>
              <a:t>запалення</a:t>
            </a:r>
            <a:r>
              <a:rPr lang="ru-RU" b="1" dirty="0"/>
              <a:t>. </a:t>
            </a:r>
            <a:r>
              <a:rPr lang="ru-RU" b="1" dirty="0" err="1"/>
              <a:t>Лікування</a:t>
            </a:r>
            <a:r>
              <a:rPr lang="ru-RU" b="1" dirty="0"/>
              <a:t> </a:t>
            </a:r>
            <a:r>
              <a:rPr lang="ru-RU" b="1" dirty="0" err="1"/>
              <a:t>спрямоване</a:t>
            </a:r>
            <a:r>
              <a:rPr lang="ru-RU" b="1" dirty="0"/>
              <a:t> на </a:t>
            </a:r>
            <a:r>
              <a:rPr lang="ru-RU" b="1" dirty="0" err="1"/>
              <a:t>стимуляцію</a:t>
            </a:r>
            <a:r>
              <a:rPr lang="ru-RU" b="1" dirty="0"/>
              <a:t> </a:t>
            </a:r>
            <a:r>
              <a:rPr lang="ru-RU" b="1" dirty="0" err="1"/>
              <a:t>метаболізму</a:t>
            </a:r>
            <a:r>
              <a:rPr lang="ru-RU" b="1" dirty="0"/>
              <a:t> в тканинах, </a:t>
            </a:r>
            <a:r>
              <a:rPr lang="ru-RU" b="1" dirty="0" err="1"/>
              <a:t>заповнення</a:t>
            </a:r>
            <a:r>
              <a:rPr lang="ru-RU" b="1" dirty="0"/>
              <a:t> </a:t>
            </a:r>
            <a:r>
              <a:rPr lang="ru-RU" b="1" dirty="0" err="1"/>
              <a:t>дефіциту</a:t>
            </a:r>
            <a:r>
              <a:rPr lang="ru-RU" b="1" dirty="0"/>
              <a:t> </a:t>
            </a:r>
            <a:r>
              <a:rPr lang="ru-RU" b="1" dirty="0" err="1"/>
              <a:t>поживних</a:t>
            </a:r>
            <a:r>
              <a:rPr lang="ru-RU" b="1" dirty="0"/>
              <a:t> </a:t>
            </a:r>
            <a:r>
              <a:rPr lang="ru-RU" b="1" dirty="0" err="1"/>
              <a:t>речовин</a:t>
            </a:r>
            <a:r>
              <a:rPr lang="ru-RU" b="1" dirty="0"/>
              <a:t>, </a:t>
            </a:r>
            <a:r>
              <a:rPr lang="ru-RU" b="1" dirty="0" err="1"/>
              <a:t>вітамінів</a:t>
            </a:r>
            <a:r>
              <a:rPr lang="ru-RU" b="1" dirty="0"/>
              <a:t>, </a:t>
            </a:r>
            <a:r>
              <a:rPr lang="ru-RU" b="1" dirty="0" err="1"/>
              <a:t>поліпшення</a:t>
            </a:r>
            <a:r>
              <a:rPr lang="ru-RU" b="1" dirty="0"/>
              <a:t> </a:t>
            </a:r>
            <a:r>
              <a:rPr lang="ru-RU" b="1" dirty="0" err="1"/>
              <a:t>мікроциркуляції</a:t>
            </a:r>
            <a:r>
              <a:rPr lang="ru-RU" b="1" dirty="0"/>
              <a:t>. </a:t>
            </a:r>
            <a:r>
              <a:rPr lang="ru-RU" b="1" dirty="0" err="1"/>
              <a:t>Проводять</a:t>
            </a:r>
            <a:r>
              <a:rPr lang="ru-RU" b="1" dirty="0"/>
              <a:t> </a:t>
            </a:r>
            <a:r>
              <a:rPr lang="ru-RU" b="1" dirty="0" err="1"/>
              <a:t>дезінтоксикаційну</a:t>
            </a:r>
            <a:r>
              <a:rPr lang="ru-RU" b="1" dirty="0"/>
              <a:t> </a:t>
            </a:r>
            <a:r>
              <a:rPr lang="ru-RU" b="1" dirty="0" err="1"/>
              <a:t>терапію</a:t>
            </a:r>
            <a:r>
              <a:rPr lang="ru-RU" b="1" dirty="0"/>
              <a:t>, </a:t>
            </a:r>
            <a:r>
              <a:rPr lang="ru-RU" b="1" dirty="0" err="1"/>
              <a:t>застосовують</a:t>
            </a:r>
            <a:r>
              <a:rPr lang="ru-RU" b="1" dirty="0"/>
              <a:t> </a:t>
            </a:r>
            <a:r>
              <a:rPr lang="ru-RU" b="1" dirty="0" err="1"/>
              <a:t>інгібітори</a:t>
            </a:r>
            <a:r>
              <a:rPr lang="ru-RU" b="1" dirty="0"/>
              <a:t> протеаз, </a:t>
            </a:r>
            <a:r>
              <a:rPr lang="ru-RU" b="1" dirty="0" err="1"/>
              <a:t>антиоксиданти</a:t>
            </a:r>
            <a:r>
              <a:rPr lang="ru-RU" b="1" dirty="0"/>
              <a:t>, </a:t>
            </a:r>
            <a:r>
              <a:rPr lang="ru-RU" b="1" dirty="0" err="1"/>
              <a:t>протинабрякові</a:t>
            </a:r>
            <a:r>
              <a:rPr lang="ru-RU" b="1" dirty="0"/>
              <a:t> </a:t>
            </a:r>
            <a:r>
              <a:rPr lang="ru-RU" b="1" dirty="0" err="1"/>
              <a:t>засоби</a:t>
            </a:r>
            <a:r>
              <a:rPr lang="ru-RU" b="1" dirty="0"/>
              <a:t>, </a:t>
            </a:r>
            <a:r>
              <a:rPr lang="ru-RU" b="1" dirty="0" err="1" smtClean="0"/>
              <a:t>десінсібілізіручі</a:t>
            </a:r>
            <a:r>
              <a:rPr lang="ru-RU" b="1" dirty="0" smtClean="0"/>
              <a:t> </a:t>
            </a:r>
            <a:r>
              <a:rPr lang="ru-RU" b="1" dirty="0" err="1"/>
              <a:t>нестероїдні</a:t>
            </a:r>
            <a:r>
              <a:rPr lang="ru-RU" b="1" dirty="0"/>
              <a:t> </a:t>
            </a:r>
            <a:r>
              <a:rPr lang="ru-RU" b="1" dirty="0" err="1"/>
              <a:t>препарати</a:t>
            </a:r>
            <a:r>
              <a:rPr lang="ru-RU" b="1" dirty="0"/>
              <a:t>, </a:t>
            </a:r>
            <a:r>
              <a:rPr lang="ru-RU" b="1" dirty="0" err="1" smtClean="0"/>
              <a:t>гіпотензивну</a:t>
            </a:r>
            <a:r>
              <a:rPr lang="ru-RU" b="1" dirty="0" smtClean="0"/>
              <a:t> </a:t>
            </a:r>
            <a:r>
              <a:rPr lang="ru-RU" b="1" dirty="0" err="1" smtClean="0"/>
              <a:t>терапію</a:t>
            </a:r>
            <a:r>
              <a:rPr lang="ru-RU" b="1" dirty="0" smtClean="0"/>
              <a:t> </a:t>
            </a:r>
            <a:r>
              <a:rPr lang="ru-RU" b="1" dirty="0"/>
              <a:t>при </a:t>
            </a:r>
            <a:r>
              <a:rPr lang="ru-RU" b="1" dirty="0" err="1"/>
              <a:t>тенденції</a:t>
            </a:r>
            <a:r>
              <a:rPr lang="ru-RU" b="1" dirty="0"/>
              <a:t> до </a:t>
            </a:r>
            <a:r>
              <a:rPr lang="ru-RU" b="1" dirty="0" err="1"/>
              <a:t>порушення</a:t>
            </a:r>
            <a:r>
              <a:rPr lang="ru-RU" b="1" dirty="0"/>
              <a:t> </a:t>
            </a:r>
            <a:r>
              <a:rPr lang="ru-RU" b="1" dirty="0" err="1"/>
              <a:t>регуляції</a:t>
            </a:r>
            <a:r>
              <a:rPr lang="ru-RU" b="1" dirty="0"/>
              <a:t> </a:t>
            </a:r>
            <a:r>
              <a:rPr lang="ru-RU" b="1" dirty="0" err="1"/>
              <a:t>внутрішньоочного</a:t>
            </a:r>
            <a:r>
              <a:rPr lang="ru-RU" b="1" dirty="0"/>
              <a:t> </a:t>
            </a:r>
            <a:r>
              <a:rPr lang="ru-RU" b="1" dirty="0" err="1"/>
              <a:t>тиску</a:t>
            </a:r>
            <a:r>
              <a:rPr lang="ru-RU" dirty="0" smtClean="0"/>
              <a:t>;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  </a:t>
            </a:r>
            <a:endParaRPr lang="ru-RU" dirty="0" smtClean="0"/>
          </a:p>
        </p:txBody>
      </p:sp>
    </p:spTree>
    <p:extLst>
      <p:ext uri="{BB962C8B-B14F-4D97-AF65-F5344CB8AC3E}">
        <p14:creationId xmlns="" xmlns:p14="http://schemas.microsoft.com/office/powerpoint/2010/main" val="194690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04664"/>
            <a:ext cx="9144000" cy="5544616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ru-RU" sz="5900" b="1" dirty="0" err="1"/>
              <a:t>Стаціонарне</a:t>
            </a:r>
            <a:r>
              <a:rPr lang="ru-RU" sz="5900" b="1" dirty="0"/>
              <a:t> </a:t>
            </a:r>
            <a:r>
              <a:rPr lang="ru-RU" sz="5900" b="1" dirty="0" err="1"/>
              <a:t>лікування</a:t>
            </a:r>
            <a:r>
              <a:rPr lang="ru-RU" sz="5900" b="1" dirty="0"/>
              <a:t> </a:t>
            </a:r>
            <a:r>
              <a:rPr lang="ru-RU" sz="5900" b="1" dirty="0" err="1"/>
              <a:t>хворих</a:t>
            </a:r>
            <a:r>
              <a:rPr lang="ru-RU" sz="5900" b="1" dirty="0"/>
              <a:t> з </a:t>
            </a:r>
            <a:r>
              <a:rPr lang="ru-RU" sz="5900" b="1" dirty="0" err="1"/>
              <a:t>опіками</a:t>
            </a:r>
            <a:r>
              <a:rPr lang="ru-RU" sz="5900" b="1" dirty="0"/>
              <a:t> очей:</a:t>
            </a:r>
          </a:p>
          <a:p>
            <a:pPr marL="0" indent="0" algn="ctr">
              <a:buNone/>
            </a:pPr>
            <a:endParaRPr lang="ru-RU" sz="5900" b="1" dirty="0"/>
          </a:p>
          <a:p>
            <a:pPr marL="0" indent="0" algn="ctr">
              <a:buNone/>
            </a:pPr>
            <a:r>
              <a:rPr lang="en-US" sz="5900" b="1" dirty="0"/>
              <a:t>III </a:t>
            </a:r>
            <a:r>
              <a:rPr lang="ru-RU" sz="5900" b="1" dirty="0" err="1"/>
              <a:t>стадія</a:t>
            </a:r>
            <a:r>
              <a:rPr lang="ru-RU" sz="5900" b="1" dirty="0"/>
              <a:t> - </a:t>
            </a:r>
            <a:r>
              <a:rPr lang="ru-RU" sz="5900" b="1" dirty="0" err="1"/>
              <a:t>стадія</a:t>
            </a:r>
            <a:r>
              <a:rPr lang="ru-RU" sz="5900" b="1" dirty="0"/>
              <a:t> </a:t>
            </a:r>
            <a:r>
              <a:rPr lang="ru-RU" sz="5900" b="1" dirty="0" err="1"/>
              <a:t>виражених</a:t>
            </a:r>
            <a:r>
              <a:rPr lang="ru-RU" sz="5900" b="1" dirty="0"/>
              <a:t> </a:t>
            </a:r>
            <a:r>
              <a:rPr lang="ru-RU" sz="5900" b="1" dirty="0" err="1"/>
              <a:t>трофічних</a:t>
            </a:r>
            <a:r>
              <a:rPr lang="ru-RU" sz="5900" b="1" dirty="0"/>
              <a:t> </a:t>
            </a:r>
            <a:r>
              <a:rPr lang="ru-RU" sz="5900" b="1" dirty="0" err="1"/>
              <a:t>розладів</a:t>
            </a:r>
            <a:r>
              <a:rPr lang="ru-RU" sz="5900" b="1" dirty="0"/>
              <a:t> і </a:t>
            </a:r>
            <a:r>
              <a:rPr lang="ru-RU" sz="5900" b="1" dirty="0" err="1"/>
              <a:t>подальшої</a:t>
            </a:r>
            <a:r>
              <a:rPr lang="ru-RU" sz="5900" b="1" dirty="0"/>
              <a:t> </a:t>
            </a:r>
            <a:r>
              <a:rPr lang="ru-RU" sz="5900" b="1" dirty="0" err="1"/>
              <a:t>васкуляризації</a:t>
            </a:r>
            <a:r>
              <a:rPr lang="ru-RU" sz="5900" b="1" dirty="0"/>
              <a:t>. </a:t>
            </a:r>
            <a:r>
              <a:rPr lang="ru-RU" sz="5900" b="1" dirty="0" err="1"/>
              <a:t>Продовжують</a:t>
            </a:r>
            <a:r>
              <a:rPr lang="ru-RU" sz="5900" b="1" dirty="0"/>
              <a:t> </a:t>
            </a:r>
            <a:r>
              <a:rPr lang="ru-RU" sz="5900" b="1" dirty="0" err="1" smtClean="0"/>
              <a:t>антигіпоксичну</a:t>
            </a:r>
            <a:r>
              <a:rPr lang="ru-RU" sz="5900" b="1" dirty="0" smtClean="0"/>
              <a:t>, </a:t>
            </a:r>
            <a:r>
              <a:rPr lang="ru-RU" sz="5900" b="1" dirty="0" err="1"/>
              <a:t>десенсибілізуючу</a:t>
            </a:r>
            <a:r>
              <a:rPr lang="ru-RU" sz="5900" b="1" dirty="0"/>
              <a:t> </a:t>
            </a:r>
            <a:r>
              <a:rPr lang="ru-RU" sz="5900" b="1" dirty="0" err="1" smtClean="0"/>
              <a:t>терапію</a:t>
            </a:r>
            <a:r>
              <a:rPr lang="ru-RU" sz="5900" b="1" dirty="0"/>
              <a:t>, заходи </a:t>
            </a:r>
            <a:r>
              <a:rPr lang="ru-RU" sz="5900" b="1" dirty="0" err="1"/>
              <a:t>щодо</a:t>
            </a:r>
            <a:r>
              <a:rPr lang="ru-RU" sz="5900" b="1" dirty="0"/>
              <a:t> </a:t>
            </a:r>
            <a:r>
              <a:rPr lang="ru-RU" sz="5900" b="1" dirty="0" err="1"/>
              <a:t>епітелізації</a:t>
            </a:r>
            <a:r>
              <a:rPr lang="ru-RU" sz="5900" b="1" dirty="0"/>
              <a:t> </a:t>
            </a:r>
            <a:r>
              <a:rPr lang="ru-RU" sz="5900" b="1" dirty="0" err="1"/>
              <a:t>рогівки</a:t>
            </a:r>
            <a:r>
              <a:rPr lang="ru-RU" sz="5900" b="1" dirty="0"/>
              <a:t>. При </a:t>
            </a:r>
            <a:r>
              <a:rPr lang="ru-RU" sz="5900" b="1" dirty="0" err="1" smtClean="0"/>
              <a:t>закінченні</a:t>
            </a:r>
            <a:r>
              <a:rPr lang="ru-RU" sz="5900" b="1" dirty="0" smtClean="0"/>
              <a:t> </a:t>
            </a:r>
            <a:r>
              <a:rPr lang="ru-RU" sz="5900" b="1" dirty="0" err="1"/>
              <a:t>епітелізації</a:t>
            </a:r>
            <a:r>
              <a:rPr lang="ru-RU" sz="5900" b="1" dirty="0"/>
              <a:t> </a:t>
            </a:r>
            <a:r>
              <a:rPr lang="ru-RU" sz="5900" b="1" dirty="0" err="1"/>
              <a:t>призначають</a:t>
            </a:r>
            <a:r>
              <a:rPr lang="ru-RU" sz="5900" b="1" dirty="0"/>
              <a:t> </a:t>
            </a:r>
            <a:r>
              <a:rPr lang="ru-RU" sz="5900" b="1" dirty="0" err="1"/>
              <a:t>кортикостероїди</a:t>
            </a:r>
            <a:r>
              <a:rPr lang="ru-RU" sz="5900" b="1" dirty="0"/>
              <a:t>;?</a:t>
            </a:r>
          </a:p>
          <a:p>
            <a:pPr marL="0" indent="0" algn="ctr">
              <a:buNone/>
            </a:pPr>
            <a:r>
              <a:rPr lang="en-US" sz="5900" b="1" dirty="0"/>
              <a:t>IV </a:t>
            </a:r>
            <a:r>
              <a:rPr lang="ru-RU" sz="5900" b="1" dirty="0" err="1"/>
              <a:t>стадія</a:t>
            </a:r>
            <a:r>
              <a:rPr lang="ru-RU" sz="5900" b="1" dirty="0"/>
              <a:t> - </a:t>
            </a:r>
            <a:r>
              <a:rPr lang="ru-RU" sz="5900" b="1" dirty="0" err="1"/>
              <a:t>стадія</a:t>
            </a:r>
            <a:r>
              <a:rPr lang="ru-RU" sz="5900" b="1" dirty="0"/>
              <a:t> </a:t>
            </a:r>
            <a:r>
              <a:rPr lang="ru-RU" sz="5900" b="1" dirty="0" err="1"/>
              <a:t>рубцювання</a:t>
            </a:r>
            <a:r>
              <a:rPr lang="ru-RU" sz="5900" b="1" dirty="0"/>
              <a:t> і </a:t>
            </a:r>
            <a:r>
              <a:rPr lang="ru-RU" sz="5900" b="1" dirty="0" err="1"/>
              <a:t>пізніх</a:t>
            </a:r>
            <a:r>
              <a:rPr lang="ru-RU" sz="5900" b="1" dirty="0"/>
              <a:t> </a:t>
            </a:r>
            <a:r>
              <a:rPr lang="ru-RU" sz="5900" b="1" dirty="0" err="1"/>
              <a:t>ускладнень</a:t>
            </a:r>
            <a:r>
              <a:rPr lang="ru-RU" sz="5900" b="1" dirty="0"/>
              <a:t>. </a:t>
            </a:r>
            <a:r>
              <a:rPr lang="ru-RU" sz="5900" b="1" dirty="0" err="1"/>
              <a:t>Прі</a:t>
            </a:r>
            <a:r>
              <a:rPr lang="ru-RU" sz="5900" b="1" dirty="0"/>
              <a:t> не </a:t>
            </a:r>
            <a:r>
              <a:rPr lang="ru-RU" sz="5900" b="1" dirty="0" err="1"/>
              <a:t>ускладненому</a:t>
            </a:r>
            <a:r>
              <a:rPr lang="ru-RU" sz="5900" b="1" dirty="0"/>
              <a:t> </a:t>
            </a:r>
            <a:r>
              <a:rPr lang="ru-RU" sz="5900" b="1" dirty="0" err="1"/>
              <a:t>опіку</a:t>
            </a:r>
            <a:r>
              <a:rPr lang="ru-RU" sz="5900" b="1" dirty="0"/>
              <a:t> </a:t>
            </a:r>
            <a:r>
              <a:rPr lang="ru-RU" sz="5900" b="1" dirty="0" err="1"/>
              <a:t>проводять</a:t>
            </a:r>
            <a:r>
              <a:rPr lang="ru-RU" sz="5900" b="1" dirty="0"/>
              <a:t> </a:t>
            </a:r>
            <a:r>
              <a:rPr lang="ru-RU" sz="5900" b="1" dirty="0" err="1"/>
              <a:t>розсмоктуючу</a:t>
            </a:r>
            <a:r>
              <a:rPr lang="ru-RU" sz="5900" b="1" dirty="0"/>
              <a:t> </a:t>
            </a:r>
            <a:r>
              <a:rPr lang="ru-RU" sz="5900" b="1" dirty="0" err="1"/>
              <a:t>терапію</a:t>
            </a:r>
            <a:r>
              <a:rPr lang="ru-RU" sz="5900" b="1" dirty="0"/>
              <a:t>, </a:t>
            </a:r>
            <a:r>
              <a:rPr lang="ru-RU" sz="5900" b="1" dirty="0" err="1" smtClean="0"/>
              <a:t>десенсибілізацію</a:t>
            </a:r>
            <a:r>
              <a:rPr lang="ru-RU" sz="5900" b="1" dirty="0" smtClean="0"/>
              <a:t> </a:t>
            </a:r>
            <a:r>
              <a:rPr lang="ru-RU" sz="5900" b="1" dirty="0" err="1"/>
              <a:t>організму</a:t>
            </a:r>
            <a:r>
              <a:rPr lang="ru-RU" sz="5900" b="1" dirty="0"/>
              <a:t>, </a:t>
            </a:r>
            <a:r>
              <a:rPr lang="ru-RU" sz="5900" b="1" dirty="0" err="1"/>
              <a:t>місцево</a:t>
            </a:r>
            <a:r>
              <a:rPr lang="ru-RU" sz="5900" b="1" dirty="0"/>
              <a:t> </a:t>
            </a:r>
            <a:r>
              <a:rPr lang="ru-RU" sz="5900" b="1" dirty="0" err="1"/>
              <a:t>застосовують</a:t>
            </a:r>
            <a:r>
              <a:rPr lang="ru-RU" sz="5900" b="1" dirty="0"/>
              <a:t> </a:t>
            </a:r>
            <a:r>
              <a:rPr lang="ru-RU" sz="5900" b="1" dirty="0" err="1"/>
              <a:t>кортикостероїди</a:t>
            </a:r>
            <a:r>
              <a:rPr lang="ru-RU" sz="5900" b="1" dirty="0"/>
              <a:t> </a:t>
            </a:r>
            <a:r>
              <a:rPr lang="ru-RU" sz="5900" b="1" dirty="0" err="1"/>
              <a:t>під</a:t>
            </a:r>
            <a:r>
              <a:rPr lang="ru-RU" sz="5900" b="1" dirty="0"/>
              <a:t> контролем стану </a:t>
            </a:r>
            <a:r>
              <a:rPr lang="ru-RU" sz="5900" b="1" dirty="0" err="1"/>
              <a:t>епітелію</a:t>
            </a:r>
            <a:r>
              <a:rPr lang="ru-RU" sz="5900" b="1" dirty="0"/>
              <a:t> </a:t>
            </a:r>
            <a:r>
              <a:rPr lang="ru-RU" sz="5900" b="1" dirty="0" err="1"/>
              <a:t>рогівки</a:t>
            </a:r>
            <a:r>
              <a:rPr lang="ru-RU" sz="5100" dirty="0" smtClean="0"/>
              <a:t>.</a:t>
            </a:r>
            <a:r>
              <a:rPr lang="ru-RU" sz="5100" dirty="0"/>
              <a:t/>
            </a:r>
            <a:br>
              <a:rPr lang="ru-RU" sz="5100" dirty="0"/>
            </a:br>
            <a:endParaRPr lang="ru-RU" sz="5100" dirty="0"/>
          </a:p>
        </p:txBody>
      </p:sp>
    </p:spTree>
    <p:extLst>
      <p:ext uri="{BB962C8B-B14F-4D97-AF65-F5344CB8AC3E}">
        <p14:creationId xmlns="" xmlns:p14="http://schemas.microsoft.com/office/powerpoint/2010/main" val="168833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548680"/>
            <a:ext cx="8964488" cy="561662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4600" b="1" dirty="0" err="1"/>
              <a:t>Хірургічне</a:t>
            </a:r>
            <a:r>
              <a:rPr lang="ru-RU" sz="4600" b="1" dirty="0"/>
              <a:t> </a:t>
            </a:r>
            <a:r>
              <a:rPr lang="ru-RU" sz="4600" b="1" dirty="0" err="1"/>
              <a:t>лікування</a:t>
            </a:r>
            <a:r>
              <a:rPr lang="ru-RU" sz="4600" b="1" dirty="0"/>
              <a:t> в </a:t>
            </a:r>
            <a:r>
              <a:rPr lang="ru-RU" sz="4600" b="1" dirty="0" err="1"/>
              <a:t>ранні</a:t>
            </a:r>
            <a:r>
              <a:rPr lang="ru-RU" sz="4600" b="1" dirty="0"/>
              <a:t> </a:t>
            </a:r>
            <a:r>
              <a:rPr lang="ru-RU" sz="4600" b="1" dirty="0" err="1"/>
              <a:t>терміни</a:t>
            </a:r>
            <a:r>
              <a:rPr lang="ru-RU" sz="4600" b="1" dirty="0"/>
              <a:t>:</a:t>
            </a:r>
          </a:p>
          <a:p>
            <a:pPr marL="0" indent="0">
              <a:buNone/>
            </a:pPr>
            <a:endParaRPr lang="ru-RU" sz="4600" b="1" dirty="0"/>
          </a:p>
          <a:p>
            <a:pPr marL="0" indent="0">
              <a:buNone/>
            </a:pPr>
            <a:r>
              <a:rPr lang="ru-RU" sz="4600" b="1" dirty="0" err="1"/>
              <a:t>Мобілізація</a:t>
            </a:r>
            <a:r>
              <a:rPr lang="ru-RU" sz="4600" b="1" dirty="0"/>
              <a:t> </a:t>
            </a:r>
            <a:r>
              <a:rPr lang="ru-RU" sz="4600" b="1" dirty="0" err="1" smtClean="0"/>
              <a:t>тенонової</a:t>
            </a:r>
            <a:r>
              <a:rPr lang="ru-RU" sz="4600" b="1" dirty="0" smtClean="0"/>
              <a:t> </a:t>
            </a:r>
            <a:r>
              <a:rPr lang="ru-RU" sz="4600" b="1" dirty="0" err="1"/>
              <a:t>капсули</a:t>
            </a:r>
            <a:r>
              <a:rPr lang="ru-RU" sz="4600" b="1" dirty="0"/>
              <a:t> і </a:t>
            </a:r>
            <a:r>
              <a:rPr lang="ru-RU" sz="4600" b="1" dirty="0" err="1"/>
              <a:t>підшивання</a:t>
            </a:r>
            <a:r>
              <a:rPr lang="ru-RU" sz="4600" b="1" dirty="0"/>
              <a:t> </a:t>
            </a:r>
            <a:r>
              <a:rPr lang="ru-RU" sz="4600" b="1" dirty="0" err="1"/>
              <a:t>її</a:t>
            </a:r>
            <a:r>
              <a:rPr lang="ru-RU" sz="4600" b="1" dirty="0"/>
              <a:t> до </a:t>
            </a:r>
            <a:r>
              <a:rPr lang="ru-RU" sz="4600" b="1" dirty="0" err="1"/>
              <a:t>лімбу</a:t>
            </a:r>
            <a:r>
              <a:rPr lang="ru-RU" sz="4600" b="1" dirty="0"/>
              <a:t> з метою </a:t>
            </a:r>
            <a:r>
              <a:rPr lang="ru-RU" sz="4600" b="1" dirty="0" err="1"/>
              <a:t>відновлення</a:t>
            </a:r>
            <a:r>
              <a:rPr lang="ru-RU" sz="4600" b="1" dirty="0"/>
              <a:t> </a:t>
            </a:r>
            <a:r>
              <a:rPr lang="ru-RU" sz="4600" b="1" dirty="0" err="1" smtClean="0"/>
              <a:t>лимбальної</a:t>
            </a:r>
            <a:r>
              <a:rPr lang="ru-RU" sz="4600" b="1" dirty="0" smtClean="0"/>
              <a:t> </a:t>
            </a:r>
            <a:r>
              <a:rPr lang="ru-RU" sz="4600" b="1" dirty="0" err="1"/>
              <a:t>васкуляризації</a:t>
            </a:r>
            <a:r>
              <a:rPr lang="ru-RU" sz="4600" b="1" dirty="0"/>
              <a:t>, </a:t>
            </a:r>
            <a:r>
              <a:rPr lang="ru-RU" sz="4600" b="1" dirty="0" err="1"/>
              <a:t>що</a:t>
            </a:r>
            <a:r>
              <a:rPr lang="ru-RU" sz="4600" b="1" dirty="0"/>
              <a:t> </a:t>
            </a:r>
            <a:r>
              <a:rPr lang="ru-RU" sz="4600" b="1" dirty="0" err="1"/>
              <a:t>запобігає</a:t>
            </a:r>
            <a:r>
              <a:rPr lang="ru-RU" sz="4600" b="1" dirty="0"/>
              <a:t> </a:t>
            </a:r>
            <a:r>
              <a:rPr lang="ru-RU" sz="4600" b="1" dirty="0" err="1" smtClean="0"/>
              <a:t>виразку</a:t>
            </a:r>
            <a:r>
              <a:rPr lang="ru-RU" sz="4600" b="1" dirty="0" smtClean="0"/>
              <a:t> </a:t>
            </a:r>
            <a:r>
              <a:rPr lang="ru-RU" sz="4600" b="1" dirty="0" err="1"/>
              <a:t>рогівки</a:t>
            </a:r>
            <a:r>
              <a:rPr lang="ru-RU" sz="4600" b="1" dirty="0"/>
              <a:t>.</a:t>
            </a:r>
          </a:p>
          <a:p>
            <a:pPr marL="0" indent="0">
              <a:buNone/>
            </a:pPr>
            <a:r>
              <a:rPr lang="ru-RU" sz="4600" b="1" dirty="0" err="1"/>
              <a:t>Трансплантація</a:t>
            </a:r>
            <a:r>
              <a:rPr lang="ru-RU" sz="4600" b="1" dirty="0"/>
              <a:t> </a:t>
            </a:r>
            <a:r>
              <a:rPr lang="ru-RU" sz="4600" b="1" dirty="0" err="1"/>
              <a:t>лімбальних</a:t>
            </a:r>
            <a:r>
              <a:rPr lang="ru-RU" sz="4600" b="1" dirty="0"/>
              <a:t> </a:t>
            </a:r>
            <a:r>
              <a:rPr lang="ru-RU" sz="4600" b="1" dirty="0" err="1"/>
              <a:t>стовбурових</a:t>
            </a:r>
            <a:r>
              <a:rPr lang="ru-RU" sz="4600" b="1" dirty="0"/>
              <a:t> </a:t>
            </a:r>
            <a:r>
              <a:rPr lang="ru-RU" sz="4600" b="1" dirty="0" err="1"/>
              <a:t>клітин</a:t>
            </a:r>
            <a:r>
              <a:rPr lang="ru-RU" sz="4600" b="1" dirty="0"/>
              <a:t> з </a:t>
            </a:r>
            <a:r>
              <a:rPr lang="ru-RU" sz="4600" b="1" dirty="0" err="1"/>
              <a:t>іншого</a:t>
            </a:r>
            <a:r>
              <a:rPr lang="ru-RU" sz="4600" b="1" dirty="0"/>
              <a:t> </a:t>
            </a:r>
            <a:r>
              <a:rPr lang="ru-RU" sz="4600" b="1" dirty="0" smtClean="0"/>
              <a:t>ока </a:t>
            </a:r>
            <a:r>
              <a:rPr lang="ru-RU" sz="4600" b="1" dirty="0" err="1"/>
              <a:t>пацієнта</a:t>
            </a:r>
            <a:r>
              <a:rPr lang="ru-RU" sz="4600" b="1" dirty="0"/>
              <a:t> (</a:t>
            </a:r>
            <a:r>
              <a:rPr lang="ru-RU" sz="4600" b="1" dirty="0" err="1"/>
              <a:t>аутотрансплантат</a:t>
            </a:r>
            <a:r>
              <a:rPr lang="ru-RU" sz="4600" b="1" dirty="0"/>
              <a:t>) </a:t>
            </a:r>
            <a:r>
              <a:rPr lang="ru-RU" sz="4600" b="1" dirty="0" err="1"/>
              <a:t>або</a:t>
            </a:r>
            <a:r>
              <a:rPr lang="ru-RU" sz="4600" b="1" dirty="0"/>
              <a:t> </a:t>
            </a:r>
            <a:r>
              <a:rPr lang="ru-RU" sz="4600" b="1" dirty="0" err="1"/>
              <a:t>від</a:t>
            </a:r>
            <a:r>
              <a:rPr lang="ru-RU" sz="4600" b="1" dirty="0"/>
              <a:t> донора (</a:t>
            </a:r>
            <a:r>
              <a:rPr lang="ru-RU" sz="4600" b="1" dirty="0" err="1"/>
              <a:t>аллотрансплантат</a:t>
            </a:r>
            <a:r>
              <a:rPr lang="ru-RU" sz="4600" b="1" dirty="0"/>
              <a:t>) з метою </a:t>
            </a:r>
            <a:r>
              <a:rPr lang="ru-RU" sz="4600" b="1" dirty="0" err="1"/>
              <a:t>відновлення</a:t>
            </a:r>
            <a:r>
              <a:rPr lang="ru-RU" sz="4600" b="1" dirty="0"/>
              <a:t> </a:t>
            </a:r>
            <a:r>
              <a:rPr lang="ru-RU" sz="4600" b="1" dirty="0" err="1"/>
              <a:t>нормальної</a:t>
            </a:r>
            <a:r>
              <a:rPr lang="ru-RU" sz="4600" b="1" dirty="0"/>
              <a:t> </a:t>
            </a:r>
            <a:r>
              <a:rPr lang="ru-RU" sz="4600" b="1" dirty="0" err="1"/>
              <a:t>епітелізації</a:t>
            </a:r>
            <a:r>
              <a:rPr lang="ru-RU" sz="4600" b="1" dirty="0"/>
              <a:t> </a:t>
            </a:r>
            <a:r>
              <a:rPr lang="ru-RU" sz="4600" b="1" dirty="0" err="1"/>
              <a:t>рогівки</a:t>
            </a:r>
            <a:r>
              <a:rPr lang="ru-RU" sz="4600" b="1" dirty="0"/>
              <a:t>.</a:t>
            </a:r>
          </a:p>
          <a:p>
            <a:pPr marL="0" indent="0">
              <a:buNone/>
            </a:pPr>
            <a:r>
              <a:rPr lang="ru-RU" sz="4600" b="1" dirty="0" err="1"/>
              <a:t>Підсадка</a:t>
            </a:r>
            <a:r>
              <a:rPr lang="ru-RU" sz="4600" b="1" dirty="0"/>
              <a:t> </a:t>
            </a:r>
            <a:r>
              <a:rPr lang="ru-RU" sz="4600" b="1" dirty="0" err="1"/>
              <a:t>амніотичної</a:t>
            </a:r>
            <a:r>
              <a:rPr lang="ru-RU" sz="4600" b="1" dirty="0"/>
              <a:t> </a:t>
            </a:r>
            <a:r>
              <a:rPr lang="ru-RU" sz="4600" b="1" dirty="0" err="1"/>
              <a:t>мембрани</a:t>
            </a:r>
            <a:r>
              <a:rPr lang="ru-RU" sz="4600" b="1" dirty="0"/>
              <a:t> для </a:t>
            </a:r>
            <a:r>
              <a:rPr lang="ru-RU" sz="4600" b="1" dirty="0" err="1"/>
              <a:t>забезпечення</a:t>
            </a:r>
            <a:r>
              <a:rPr lang="ru-RU" sz="4600" b="1" dirty="0"/>
              <a:t> </a:t>
            </a:r>
            <a:r>
              <a:rPr lang="ru-RU" sz="4600" b="1" dirty="0" err="1"/>
              <a:t>епітелізації</a:t>
            </a:r>
            <a:r>
              <a:rPr lang="ru-RU" sz="4600" b="1" dirty="0"/>
              <a:t> і </a:t>
            </a:r>
            <a:r>
              <a:rPr lang="ru-RU" sz="4600" b="1" dirty="0" err="1"/>
              <a:t>зменшення</a:t>
            </a:r>
            <a:r>
              <a:rPr lang="ru-RU" sz="4600" b="1" dirty="0"/>
              <a:t> </a:t>
            </a:r>
            <a:r>
              <a:rPr lang="ru-RU" sz="4600" b="1" dirty="0" err="1"/>
              <a:t>фіброзу</a:t>
            </a:r>
            <a:r>
              <a:rPr lang="ru-RU" sz="4600" b="1" dirty="0"/>
              <a:t>.</a:t>
            </a:r>
            <a:endParaRPr lang="ru-RU" sz="4000" dirty="0"/>
          </a:p>
        </p:txBody>
      </p:sp>
    </p:spTree>
    <p:extLst>
      <p:ext uri="{BB962C8B-B14F-4D97-AF65-F5344CB8AC3E}">
        <p14:creationId xmlns="" xmlns:p14="http://schemas.microsoft.com/office/powerpoint/2010/main" val="2331210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548680"/>
            <a:ext cx="8964488" cy="561662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sz="5200" b="1" dirty="0" err="1"/>
              <a:t>Хірургічне</a:t>
            </a:r>
            <a:r>
              <a:rPr lang="ru-RU" sz="5200" b="1" dirty="0"/>
              <a:t> </a:t>
            </a:r>
            <a:r>
              <a:rPr lang="ru-RU" sz="5200" b="1" dirty="0" err="1"/>
              <a:t>лікування</a:t>
            </a:r>
            <a:r>
              <a:rPr lang="ru-RU" sz="5200" b="1" dirty="0"/>
              <a:t> у </a:t>
            </a:r>
            <a:r>
              <a:rPr lang="ru-RU" sz="5200" b="1" dirty="0" err="1"/>
              <a:t>віддалені</a:t>
            </a:r>
            <a:r>
              <a:rPr lang="ru-RU" sz="5200" b="1" dirty="0"/>
              <a:t> </a:t>
            </a:r>
            <a:r>
              <a:rPr lang="ru-RU" sz="5200" b="1" dirty="0" err="1"/>
              <a:t>терміни</a:t>
            </a:r>
            <a:r>
              <a:rPr lang="ru-RU" sz="5200" b="1" dirty="0"/>
              <a:t>:</a:t>
            </a:r>
          </a:p>
          <a:p>
            <a:pPr marL="0" indent="0" algn="ctr">
              <a:buNone/>
            </a:pPr>
            <a:r>
              <a:rPr lang="ru-RU" sz="5200" b="1" dirty="0" err="1"/>
              <a:t>Усунення</a:t>
            </a:r>
            <a:r>
              <a:rPr lang="ru-RU" sz="5200" b="1" dirty="0"/>
              <a:t> </a:t>
            </a:r>
            <a:r>
              <a:rPr lang="ru-RU" sz="5200" b="1" dirty="0" err="1"/>
              <a:t>спайок</a:t>
            </a:r>
            <a:r>
              <a:rPr lang="ru-RU" sz="5200" b="1" dirty="0"/>
              <a:t> </a:t>
            </a:r>
            <a:r>
              <a:rPr lang="ru-RU" sz="5200" b="1" dirty="0" err="1"/>
              <a:t>кон'юнктиви</a:t>
            </a:r>
            <a:r>
              <a:rPr lang="ru-RU" sz="5200" b="1" dirty="0"/>
              <a:t> і </a:t>
            </a:r>
            <a:r>
              <a:rPr lang="ru-RU" sz="5200" b="1" dirty="0" err="1"/>
              <a:t>симблефарона</a:t>
            </a:r>
            <a:endParaRPr lang="ru-RU" sz="5200" b="1" dirty="0"/>
          </a:p>
          <a:p>
            <a:pPr marL="0" indent="0" algn="ctr">
              <a:buNone/>
            </a:pPr>
            <a:r>
              <a:rPr lang="ru-RU" sz="5200" b="1" dirty="0"/>
              <a:t>Пересадка </a:t>
            </a:r>
            <a:r>
              <a:rPr lang="ru-RU" sz="5200" b="1" dirty="0" err="1"/>
              <a:t>клаптів</a:t>
            </a:r>
            <a:r>
              <a:rPr lang="ru-RU" sz="5200" b="1" dirty="0"/>
              <a:t> </a:t>
            </a:r>
            <a:r>
              <a:rPr lang="ru-RU" sz="5200" b="1" dirty="0" err="1"/>
              <a:t>кон'юнктиви</a:t>
            </a:r>
            <a:r>
              <a:rPr lang="ru-RU" sz="5200" b="1" dirty="0"/>
              <a:t> </a:t>
            </a:r>
            <a:r>
              <a:rPr lang="ru-RU" sz="5200" b="1" dirty="0" err="1"/>
              <a:t>або</a:t>
            </a:r>
            <a:r>
              <a:rPr lang="ru-RU" sz="5200" b="1" dirty="0"/>
              <a:t> </a:t>
            </a:r>
            <a:r>
              <a:rPr lang="ru-RU" sz="5200" b="1" dirty="0" err="1"/>
              <a:t>слизової</a:t>
            </a:r>
            <a:endParaRPr lang="ru-RU" sz="5200" b="1" dirty="0"/>
          </a:p>
          <a:p>
            <a:pPr marL="0" indent="0" algn="ctr">
              <a:buNone/>
            </a:pPr>
            <a:r>
              <a:rPr lang="ru-RU" sz="5200" b="1" dirty="0" err="1"/>
              <a:t>Корекція</a:t>
            </a:r>
            <a:r>
              <a:rPr lang="ru-RU" sz="5200" b="1" dirty="0"/>
              <a:t> </a:t>
            </a:r>
            <a:r>
              <a:rPr lang="ru-RU" sz="5200" b="1" dirty="0" err="1"/>
              <a:t>деформацій</a:t>
            </a:r>
            <a:r>
              <a:rPr lang="ru-RU" sz="5200" b="1" dirty="0"/>
              <a:t> </a:t>
            </a:r>
            <a:r>
              <a:rPr lang="ru-RU" sz="5200" b="1" dirty="0" err="1" smtClean="0"/>
              <a:t>повік</a:t>
            </a:r>
            <a:endParaRPr lang="ru-RU" sz="5200" b="1" dirty="0"/>
          </a:p>
          <a:p>
            <a:pPr marL="0" indent="0" algn="ctr">
              <a:buNone/>
            </a:pPr>
            <a:r>
              <a:rPr lang="ru-RU" sz="5200" b="1" dirty="0"/>
              <a:t>кератопластика</a:t>
            </a:r>
          </a:p>
          <a:p>
            <a:pPr marL="0" indent="0" algn="ctr">
              <a:buNone/>
            </a:pPr>
            <a:r>
              <a:rPr lang="ru-RU" sz="5200" b="1" dirty="0" err="1" smtClean="0"/>
              <a:t>Кератопротезування</a:t>
            </a:r>
            <a:r>
              <a:rPr lang="ru-RU" sz="4400" dirty="0" smtClean="0"/>
              <a:t>.</a:t>
            </a:r>
            <a:endParaRPr lang="ru-RU" sz="4400" dirty="0"/>
          </a:p>
        </p:txBody>
      </p:sp>
    </p:spTree>
    <p:extLst>
      <p:ext uri="{BB962C8B-B14F-4D97-AF65-F5344CB8AC3E}">
        <p14:creationId xmlns="" xmlns:p14="http://schemas.microsoft.com/office/powerpoint/2010/main" val="330985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tint val="100000"/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3637</TotalTime>
  <Words>2079</Words>
  <Application>Microsoft Office PowerPoint</Application>
  <PresentationFormat>Экран (4:3)</PresentationFormat>
  <Paragraphs>279</Paragraphs>
  <Slides>67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67</vt:i4>
      </vt:variant>
    </vt:vector>
  </HeadingPairs>
  <TitlesOfParts>
    <vt:vector size="68" baseType="lpstr">
      <vt:lpstr>Ион</vt:lpstr>
      <vt:lpstr>ПОШКОДЖЕННЯ ОРГАНУ ЗОРУ та придаткового апарату ОКА. Лекція 3  проф. каф. Офтальмології Яворський О.В.   Харків 2019  </vt:lpstr>
      <vt:lpstr>Слайд 2</vt:lpstr>
      <vt:lpstr>Слайд 3</vt:lpstr>
      <vt:lpstr>види травм</vt:lpstr>
      <vt:lpstr>Слайд 5</vt:lpstr>
      <vt:lpstr>Слайд 6</vt:lpstr>
      <vt:lpstr>Слайд 7</vt:lpstr>
      <vt:lpstr>Слайд 8</vt:lpstr>
      <vt:lpstr>Слайд 9</vt:lpstr>
      <vt:lpstr> Травма повік </vt:lpstr>
      <vt:lpstr>травма повік </vt:lpstr>
      <vt:lpstr>  ТРАВМА ВЕК (повреждения)   </vt:lpstr>
      <vt:lpstr>       </vt:lpstr>
      <vt:lpstr>Переломи орбіти</vt:lpstr>
      <vt:lpstr>Переломи орбіти. Вибуховий перелом дна орбіти   </vt:lpstr>
      <vt:lpstr>переломи орбіти Вибуховий перелом дна орбіти </vt:lpstr>
      <vt:lpstr>Переломи орбіти. Вибуховий перелом дна орбіти </vt:lpstr>
      <vt:lpstr>Переломи орбіти. Вибуховий перелом дна орбіти </vt:lpstr>
      <vt:lpstr>Переломи орбіти. Вибуховий перелом дна орбіти </vt:lpstr>
      <vt:lpstr> Переломи орбіти. Вибуховий перелом. медіальної стінки орбіти </vt:lpstr>
      <vt:lpstr> Переломи орбіти. Вибуховий перелом медіальної стінки орбіти  </vt:lpstr>
      <vt:lpstr> </vt:lpstr>
      <vt:lpstr> Латеральный перелом орбиты </vt:lpstr>
      <vt:lpstr>Слайд 24</vt:lpstr>
      <vt:lpstr>Відкрита травма очного яблука </vt:lpstr>
      <vt:lpstr>Закрита травма очного яблука</vt:lpstr>
      <vt:lpstr>Слайд 27</vt:lpstr>
      <vt:lpstr>Пошкодження очного яблука </vt:lpstr>
      <vt:lpstr>пробки з-під шампанського </vt:lpstr>
      <vt:lpstr>Слайд 30</vt:lpstr>
      <vt:lpstr>Травма очного яблука </vt:lpstr>
      <vt:lpstr>Травма очного яблука  </vt:lpstr>
      <vt:lpstr>Травма очного яблука </vt:lpstr>
      <vt:lpstr>Травма глазного яблока </vt:lpstr>
      <vt:lpstr>тупа травма </vt:lpstr>
      <vt:lpstr>тупа травма </vt:lpstr>
      <vt:lpstr>тупа травма </vt:lpstr>
      <vt:lpstr>тупа травма  </vt:lpstr>
      <vt:lpstr>тупа травма</vt:lpstr>
      <vt:lpstr>Слайд 40</vt:lpstr>
      <vt:lpstr>тупа травма </vt:lpstr>
      <vt:lpstr>тупа травма </vt:lpstr>
      <vt:lpstr>проникаюче поранення</vt:lpstr>
      <vt:lpstr>Слайд 44</vt:lpstr>
      <vt:lpstr>Проникаюче поранення очного яблука. До хірургії після хірургії </vt:lpstr>
      <vt:lpstr>проникаюче поранення</vt:lpstr>
      <vt:lpstr>Экстраокулярные инородные тела </vt:lpstr>
      <vt:lpstr>Слайд 48</vt:lpstr>
      <vt:lpstr>Внутрішньоочне чужорідне тіло</vt:lpstr>
      <vt:lpstr>Внутрішньоочне чужорідне тіло</vt:lpstr>
      <vt:lpstr>Внутрішньоочне чужорідне тіло</vt:lpstr>
      <vt:lpstr>Сидероз</vt:lpstr>
      <vt:lpstr>Халькоз</vt:lpstr>
      <vt:lpstr>Симпатична офтальмія  тальмия</vt:lpstr>
      <vt:lpstr>Симпатична офтальмія </vt:lpstr>
      <vt:lpstr>Симпатична офтальмія </vt:lpstr>
      <vt:lpstr>Слайд 57</vt:lpstr>
      <vt:lpstr>опіки очей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  <vt:lpstr>Слайд 67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Trauma and ocular injuries</dc:title>
  <cp:lastModifiedBy>Дарья</cp:lastModifiedBy>
  <cp:revision>301</cp:revision>
  <dcterms:modified xsi:type="dcterms:W3CDTF">2019-10-28T15:21:32Z</dcterms:modified>
</cp:coreProperties>
</file>