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20E8-F03A-45B9-BF9F-3546DA98365E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A987-732E-4FFE-B8D9-CC74BB537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962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20E8-F03A-45B9-BF9F-3546DA98365E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A987-732E-4FFE-B8D9-CC74BB537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501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20E8-F03A-45B9-BF9F-3546DA98365E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A987-732E-4FFE-B8D9-CC74BB537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149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20E8-F03A-45B9-BF9F-3546DA98365E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A987-732E-4FFE-B8D9-CC74BB537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802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20E8-F03A-45B9-BF9F-3546DA98365E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A987-732E-4FFE-B8D9-CC74BB537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689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20E8-F03A-45B9-BF9F-3546DA98365E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A987-732E-4FFE-B8D9-CC74BB537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988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20E8-F03A-45B9-BF9F-3546DA98365E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A987-732E-4FFE-B8D9-CC74BB537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096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20E8-F03A-45B9-BF9F-3546DA98365E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A987-732E-4FFE-B8D9-CC74BB537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998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20E8-F03A-45B9-BF9F-3546DA98365E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A987-732E-4FFE-B8D9-CC74BB537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215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20E8-F03A-45B9-BF9F-3546DA98365E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A987-732E-4FFE-B8D9-CC74BB537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318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20E8-F03A-45B9-BF9F-3546DA98365E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A987-732E-4FFE-B8D9-CC74BB537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766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320E8-F03A-45B9-BF9F-3546DA98365E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FA987-732E-4FFE-B8D9-CC74BB537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375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00783" y="240804"/>
            <a:ext cx="10904113" cy="618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4</a:t>
            </a: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uk-UA" sz="2800" b="1" dirty="0" smtClean="0">
                <a:solidFill>
                  <a:srgbClr val="CC0000"/>
                </a:solidFill>
              </a:rPr>
              <a:t/>
            </a:r>
            <a:br>
              <a:rPr lang="uk-UA" sz="2800" b="1" dirty="0" smtClean="0">
                <a:solidFill>
                  <a:srgbClr val="CC0000"/>
                </a:solidFill>
              </a:rPr>
            </a:br>
            <a:r>
              <a:rPr lang="uk-UA" sz="2800" b="1" dirty="0" smtClean="0">
                <a:solidFill>
                  <a:srgbClr val="CC0000"/>
                </a:solidFill>
              </a:rPr>
              <a:t> БІОГЕННІ </a:t>
            </a:r>
            <a:r>
              <a:rPr lang="en-US" sz="2800" b="1" dirty="0" smtClean="0">
                <a:solidFill>
                  <a:srgbClr val="CC0000"/>
                </a:solidFill>
              </a:rPr>
              <a:t>d</a:t>
            </a:r>
            <a:r>
              <a:rPr lang="uk-UA" sz="2800" b="1" dirty="0" smtClean="0">
                <a:solidFill>
                  <a:srgbClr val="CC0000"/>
                </a:solidFill>
              </a:rPr>
              <a:t>-ЕЛЕМЕНТИ</a:t>
            </a:r>
          </a:p>
          <a:p>
            <a:pPr algn="ctr" eaLnBrk="1" hangingPunct="1"/>
            <a:endParaRPr lang="uk-UA" sz="2000" dirty="0">
              <a:solidFill>
                <a:srgbClr val="CC0000"/>
              </a:solidFill>
            </a:endParaRPr>
          </a:p>
          <a:p>
            <a:pPr algn="just" eaLnBrk="1" hangingPunct="1"/>
            <a:endParaRPr lang="uk-UA" sz="2000" dirty="0">
              <a:solidFill>
                <a:srgbClr val="CC0000"/>
              </a:solidFill>
            </a:endParaRPr>
          </a:p>
          <a:p>
            <a:pPr algn="r" eaLnBrk="1" hangingPunct="1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smtClean="0">
                <a:solidFill>
                  <a:srgbClr val="6600CC"/>
                </a:solidFill>
              </a:rPr>
              <a:t>доцент </a:t>
            </a:r>
            <a:r>
              <a:rPr lang="uk-UA" sz="2000" b="1" dirty="0" err="1" smtClean="0">
                <a:solidFill>
                  <a:srgbClr val="6600CC"/>
                </a:solidFill>
              </a:rPr>
              <a:t>Петюніна</a:t>
            </a:r>
            <a:r>
              <a:rPr lang="uk-UA" sz="2000" b="1" dirty="0" smtClean="0">
                <a:solidFill>
                  <a:srgbClr val="6600CC"/>
                </a:solidFill>
              </a:rPr>
              <a:t> В.М.</a:t>
            </a:r>
            <a:endParaRPr lang="ru-RU" sz="2000" b="1" dirty="0">
              <a:solidFill>
                <a:srgbClr val="6600CC"/>
              </a:solidFill>
            </a:endParaRPr>
          </a:p>
          <a:p>
            <a:pPr algn="just" eaLnBrk="1" hangingPunct="1"/>
            <a:endParaRPr lang="uk-UA" sz="20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8943" y="2033855"/>
            <a:ext cx="14573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793" y="2033855"/>
            <a:ext cx="19145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3862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9276" y="352246"/>
            <a:ext cx="8318679" cy="1325563"/>
          </a:xfrm>
        </p:spPr>
        <p:txBody>
          <a:bodyPr/>
          <a:lstStyle/>
          <a:p>
            <a:r>
              <a:rPr lang="uk-UA" b="1" i="1" dirty="0"/>
              <a:t>Меркурій – мікроелемент (10</a:t>
            </a:r>
            <a:r>
              <a:rPr lang="uk-UA" b="1" i="1" baseline="30000" dirty="0"/>
              <a:t>–6</a:t>
            </a:r>
            <a:r>
              <a:rPr lang="uk-UA" b="1" i="1" dirty="0"/>
              <a:t>%).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651" y="1971675"/>
            <a:ext cx="10515600" cy="4351338"/>
          </a:xfrm>
        </p:spPr>
        <p:txBody>
          <a:bodyPr/>
          <a:lstStyle/>
          <a:p>
            <a:r>
              <a:rPr lang="uk-UA" i="1" dirty="0" smtClean="0"/>
              <a:t>Біогенна </a:t>
            </a:r>
            <a:r>
              <a:rPr lang="uk-UA" i="1" dirty="0"/>
              <a:t>роль до кінця не встановлена. </a:t>
            </a:r>
            <a:endParaRPr lang="uk-UA" i="1" dirty="0" smtClean="0"/>
          </a:p>
          <a:p>
            <a:r>
              <a:rPr lang="uk-UA" dirty="0" smtClean="0"/>
              <a:t>Впливає </a:t>
            </a:r>
            <a:r>
              <a:rPr lang="uk-UA" dirty="0"/>
              <a:t>на фагоцитоз, кровотворення. </a:t>
            </a:r>
            <a:endParaRPr lang="uk-UA" dirty="0" smtClean="0"/>
          </a:p>
          <a:p>
            <a:r>
              <a:rPr lang="uk-UA" dirty="0" smtClean="0"/>
              <a:t>Сполуки </a:t>
            </a:r>
            <a:r>
              <a:rPr lang="uk-UA" dirty="0"/>
              <a:t>меркурію – інгібітори ферментів, токсичні. </a:t>
            </a:r>
            <a:endParaRPr lang="uk-UA" dirty="0" smtClean="0"/>
          </a:p>
          <a:p>
            <a:r>
              <a:rPr lang="uk-UA" dirty="0" smtClean="0"/>
              <a:t>У </a:t>
            </a:r>
            <a:r>
              <a:rPr lang="uk-UA" dirty="0"/>
              <a:t>медицині препарати меркурію застосовуються в якості антисептичних, </a:t>
            </a:r>
            <a:r>
              <a:rPr lang="uk-UA" dirty="0" err="1"/>
              <a:t>протипаразитарних</a:t>
            </a:r>
            <a:r>
              <a:rPr lang="uk-UA" dirty="0"/>
              <a:t> і проносних засобів. </a:t>
            </a:r>
            <a:endParaRPr lang="uk-UA" dirty="0" smtClean="0"/>
          </a:p>
          <a:p>
            <a:r>
              <a:rPr lang="uk-UA" i="1" u="sng" dirty="0" smtClean="0"/>
              <a:t>Препарати</a:t>
            </a:r>
            <a:r>
              <a:rPr lang="uk-UA" i="1" u="sng" dirty="0"/>
              <a:t>:</a:t>
            </a:r>
            <a:r>
              <a:rPr lang="uk-UA" dirty="0"/>
              <a:t> Хлорид меркурію (II) (сулема), HgCl</a:t>
            </a:r>
            <a:r>
              <a:rPr lang="uk-UA" baseline="-25000" dirty="0"/>
              <a:t>2</a:t>
            </a:r>
            <a:r>
              <a:rPr lang="uk-UA" dirty="0"/>
              <a:t>. </a:t>
            </a:r>
            <a:r>
              <a:rPr lang="uk-UA" dirty="0" err="1"/>
              <a:t>Монохлорид</a:t>
            </a:r>
            <a:r>
              <a:rPr lang="uk-UA" dirty="0"/>
              <a:t> меркурію, Hg</a:t>
            </a:r>
            <a:r>
              <a:rPr lang="uk-UA" baseline="-25000" dirty="0"/>
              <a:t>2</a:t>
            </a:r>
            <a:r>
              <a:rPr lang="uk-UA" dirty="0"/>
              <a:t>Cl</a:t>
            </a:r>
            <a:r>
              <a:rPr lang="uk-UA" baseline="-25000" dirty="0"/>
              <a:t>2 </a:t>
            </a:r>
            <a:r>
              <a:rPr lang="uk-UA" dirty="0"/>
              <a:t>(каломель). </a:t>
            </a:r>
            <a:r>
              <a:rPr lang="uk-UA" dirty="0" err="1"/>
              <a:t>Амідохлорид</a:t>
            </a:r>
            <a:r>
              <a:rPr lang="uk-UA" dirty="0"/>
              <a:t> меркурію, HgNH</a:t>
            </a:r>
            <a:r>
              <a:rPr lang="uk-UA" baseline="-25000" dirty="0"/>
              <a:t>2</a:t>
            </a:r>
            <a:r>
              <a:rPr lang="uk-UA" dirty="0"/>
              <a:t>Cl</a:t>
            </a:r>
            <a:r>
              <a:rPr lang="uk-UA" baseline="-25000" dirty="0"/>
              <a:t>2. </a:t>
            </a:r>
            <a:r>
              <a:rPr lang="uk-UA" dirty="0"/>
              <a:t>Оксид меркурію (II), </a:t>
            </a:r>
            <a:r>
              <a:rPr lang="uk-UA" dirty="0" err="1"/>
              <a:t>HgО</a:t>
            </a:r>
            <a:r>
              <a:rPr lang="uk-UA" dirty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3471" b="27159"/>
          <a:stretch/>
        </p:blipFill>
        <p:spPr>
          <a:xfrm>
            <a:off x="8539063" y="5325414"/>
            <a:ext cx="3652937" cy="15325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7165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957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Біологічна роль </a:t>
            </a:r>
            <a:r>
              <a:rPr lang="en-US" dirty="0" smtClean="0"/>
              <a:t>d</a:t>
            </a:r>
            <a:r>
              <a:rPr lang="uk-UA" dirty="0" smtClean="0"/>
              <a:t>-елементів </a:t>
            </a:r>
            <a:r>
              <a:rPr lang="en-US" dirty="0" smtClean="0"/>
              <a:t>V</a:t>
            </a:r>
            <a:r>
              <a:rPr lang="uk-UA" dirty="0" smtClean="0"/>
              <a:t>ІІ В, </a:t>
            </a:r>
            <a:r>
              <a:rPr lang="en-US" dirty="0" smtClean="0"/>
              <a:t>V</a:t>
            </a:r>
            <a:r>
              <a:rPr lang="uk-UA" dirty="0" smtClean="0"/>
              <a:t>ІІ</a:t>
            </a:r>
            <a:r>
              <a:rPr lang="en-US" dirty="0" smtClean="0"/>
              <a:t>I B</a:t>
            </a:r>
            <a:r>
              <a:rPr lang="uk-UA" dirty="0" smtClean="0"/>
              <a:t>, ІІ В, І В</a:t>
            </a:r>
            <a:r>
              <a:rPr lang="en-US" dirty="0" smtClean="0"/>
              <a:t> </a:t>
            </a:r>
            <a:r>
              <a:rPr lang="uk-UA" dirty="0" smtClean="0"/>
              <a:t>груп. Застосування сполук </a:t>
            </a:r>
            <a:r>
              <a:rPr lang="en-US" dirty="0" smtClean="0"/>
              <a:t>d</a:t>
            </a:r>
            <a:r>
              <a:rPr lang="uk-UA" dirty="0" smtClean="0"/>
              <a:t>-елементів у медицині.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5400" b="1" dirty="0" smtClean="0">
                <a:solidFill>
                  <a:srgbClr val="FF0000"/>
                </a:solidFill>
              </a:rPr>
              <a:t>План лекції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42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53285" y="324183"/>
            <a:ext cx="8169322" cy="890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b="1" i="1" smtClean="0"/>
              <a:t>Манган – мікроелемент (10</a:t>
            </a:r>
            <a:r>
              <a:rPr lang="uk-UA" b="1" i="1" baseline="30000" smtClean="0"/>
              <a:t>-5</a:t>
            </a:r>
            <a:r>
              <a:rPr lang="uk-UA" b="1" i="1" smtClean="0"/>
              <a:t>%).</a:t>
            </a:r>
            <a:endParaRPr lang="ru-RU" b="1" i="1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00166" y="1644556"/>
            <a:ext cx="8109460" cy="444234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mtClean="0"/>
              <a:t>Добова потреба 5-7 мг.</a:t>
            </a:r>
            <a:endParaRPr lang="uk-UA" i="1" u="sng" smtClean="0"/>
          </a:p>
          <a:p>
            <a:r>
              <a:rPr lang="uk-UA" i="1" u="sng" smtClean="0"/>
              <a:t>Біологічна роль: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uk-UA" smtClean="0"/>
              <a:t>1) впливає на жировий, ліпот ропний ефект, вуглеводний обміни, оскільки зв’язаний з ферментами, гормонами, вітамінами (В, Е);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uk-UA" smtClean="0"/>
              <a:t>2) позитивно впливає на процеси розмноження, ріст, розвиток;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uk-UA" smtClean="0"/>
              <a:t>3) приймає участь у біосинтезі аскорбінової кислоти;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uk-UA" smtClean="0"/>
              <a:t>4) необхідний для засвоєння фосфору і кальцію;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uk-UA" smtClean="0"/>
              <a:t>5) позитивно впливає на імуногенез, оскільки підвищує ступінь фагоцитозу;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uk-UA" smtClean="0"/>
              <a:t>6) у комплексі з солями купруму катіони Mn</a:t>
            </a:r>
            <a:r>
              <a:rPr lang="uk-UA" baseline="30000" smtClean="0"/>
              <a:t>2+</a:t>
            </a:r>
            <a:r>
              <a:rPr lang="uk-UA" smtClean="0"/>
              <a:t> стимулюють еритропоез.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b="13259"/>
          <a:stretch/>
        </p:blipFill>
        <p:spPr>
          <a:xfrm>
            <a:off x="0" y="108974"/>
            <a:ext cx="3098042" cy="15355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9626" y="4125036"/>
            <a:ext cx="3882374" cy="273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976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5931" y="378774"/>
            <a:ext cx="7718946" cy="863174"/>
          </a:xfrm>
        </p:spPr>
        <p:txBody>
          <a:bodyPr>
            <a:normAutofit/>
          </a:bodyPr>
          <a:lstStyle/>
          <a:p>
            <a:r>
              <a:rPr lang="uk-UA" b="1" i="1" dirty="0" err="1"/>
              <a:t>Ферум</a:t>
            </a:r>
            <a:r>
              <a:rPr lang="uk-UA" b="1" i="1" dirty="0"/>
              <a:t> – мікроелемент (10</a:t>
            </a:r>
            <a:r>
              <a:rPr lang="uk-UA" b="1" i="1" baseline="30000" dirty="0"/>
              <a:t>–5</a:t>
            </a:r>
            <a:r>
              <a:rPr lang="uk-UA" b="1" i="1" dirty="0" smtClean="0"/>
              <a:t>%).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69995"/>
            <a:ext cx="9766110" cy="4351338"/>
          </a:xfrm>
        </p:spPr>
        <p:txBody>
          <a:bodyPr/>
          <a:lstStyle/>
          <a:p>
            <a:r>
              <a:rPr lang="uk-UA" dirty="0"/>
              <a:t>Добова потреба 15-20 мг.</a:t>
            </a:r>
            <a:endParaRPr lang="uk-UA" dirty="0" smtClean="0"/>
          </a:p>
          <a:p>
            <a:r>
              <a:rPr lang="uk-UA" dirty="0" err="1" smtClean="0"/>
              <a:t>Ферум</a:t>
            </a:r>
            <a:r>
              <a:rPr lang="uk-UA" dirty="0" smtClean="0"/>
              <a:t> </a:t>
            </a:r>
            <a:r>
              <a:rPr lang="uk-UA" dirty="0"/>
              <a:t>бере активну участь в окислювально-відновних процесах організму, в імунобіологічних реакціях, необхідних для процесів росту й </a:t>
            </a:r>
            <a:r>
              <a:rPr lang="uk-UA" dirty="0" err="1"/>
              <a:t>кровоутворення</a:t>
            </a:r>
            <a:r>
              <a:rPr lang="uk-UA" dirty="0"/>
              <a:t>. </a:t>
            </a:r>
            <a:endParaRPr lang="uk-UA" dirty="0" smtClean="0"/>
          </a:p>
          <a:p>
            <a:r>
              <a:rPr lang="uk-UA" i="1" u="sng" dirty="0" smtClean="0"/>
              <a:t>Нестача </a:t>
            </a:r>
            <a:r>
              <a:rPr lang="uk-UA" dirty="0" smtClean="0"/>
              <a:t>приводить </a:t>
            </a:r>
            <a:r>
              <a:rPr lang="uk-UA" dirty="0"/>
              <a:t>до розвитку анемій</a:t>
            </a:r>
            <a:r>
              <a:rPr lang="uk-UA" dirty="0" smtClean="0"/>
              <a:t>.</a:t>
            </a:r>
          </a:p>
          <a:p>
            <a:r>
              <a:rPr lang="uk-UA" dirty="0" smtClean="0"/>
              <a:t> </a:t>
            </a:r>
            <a:r>
              <a:rPr lang="uk-UA" i="1" u="sng" dirty="0"/>
              <a:t>Препарати: </a:t>
            </a:r>
            <a:r>
              <a:rPr lang="uk-UA" dirty="0"/>
              <a:t>залізо відновлене, застосовується для лікування анемій. </a:t>
            </a:r>
            <a:r>
              <a:rPr lang="uk-UA" dirty="0" err="1"/>
              <a:t>Ферамід</a:t>
            </a:r>
            <a:r>
              <a:rPr lang="uk-UA" dirty="0"/>
              <a:t> – комплекс </a:t>
            </a:r>
            <a:r>
              <a:rPr lang="uk-UA" dirty="0" err="1"/>
              <a:t>феруму</a:t>
            </a:r>
            <a:r>
              <a:rPr lang="uk-UA" dirty="0"/>
              <a:t> з амідом нікотинової кислоти – </a:t>
            </a:r>
            <a:r>
              <a:rPr lang="uk-UA" dirty="0" err="1"/>
              <a:t>протианемічний</a:t>
            </a:r>
            <a:r>
              <a:rPr lang="uk-UA" dirty="0"/>
              <a:t> засіб. Хлорид </a:t>
            </a:r>
            <a:r>
              <a:rPr lang="uk-UA" dirty="0" err="1"/>
              <a:t>феруму</a:t>
            </a:r>
            <a:r>
              <a:rPr lang="uk-UA" dirty="0"/>
              <a:t> (III) (FeCl</a:t>
            </a:r>
            <a:r>
              <a:rPr lang="uk-UA" baseline="-25000" dirty="0"/>
              <a:t>3</a:t>
            </a:r>
            <a:r>
              <a:rPr lang="uk-UA" dirty="0"/>
              <a:t>) застосовується як кровоспинний засіб, зовнішньо.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8966" y="4837470"/>
            <a:ext cx="2543033" cy="19231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897" y="250067"/>
            <a:ext cx="1428750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898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5239" y="0"/>
            <a:ext cx="7800833" cy="1081538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Кобальт</a:t>
            </a:r>
            <a:r>
              <a:rPr lang="uk-UA" dirty="0"/>
              <a:t> – мікроелемент (10</a:t>
            </a:r>
            <a:r>
              <a:rPr lang="uk-UA" baseline="30000" dirty="0"/>
              <a:t>–5</a:t>
            </a:r>
            <a:r>
              <a:rPr lang="uk-UA" dirty="0"/>
              <a:t>%).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14450"/>
            <a:ext cx="11805313" cy="4724401"/>
          </a:xfrm>
        </p:spPr>
        <p:txBody>
          <a:bodyPr/>
          <a:lstStyle/>
          <a:p>
            <a:r>
              <a:rPr lang="uk-UA" dirty="0"/>
              <a:t>Добова потреба 0,05-0,1 мг.</a:t>
            </a:r>
            <a:endParaRPr lang="uk-UA" i="1" u="sng" dirty="0" smtClean="0"/>
          </a:p>
          <a:p>
            <a:r>
              <a:rPr lang="uk-UA" i="1" u="sng" dirty="0" smtClean="0"/>
              <a:t>Біологічна роль:</a:t>
            </a:r>
          </a:p>
          <a:p>
            <a:pPr marL="0" indent="0">
              <a:buNone/>
            </a:pPr>
            <a:r>
              <a:rPr lang="uk-UA" dirty="0" smtClean="0"/>
              <a:t>1</a:t>
            </a:r>
            <a:r>
              <a:rPr lang="uk-UA" dirty="0"/>
              <a:t>) впливає на всі види обміну речовин;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2</a:t>
            </a:r>
            <a:r>
              <a:rPr lang="uk-UA" dirty="0"/>
              <a:t>) впливає на функції розмноження й росту;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3</a:t>
            </a:r>
            <a:r>
              <a:rPr lang="uk-UA" dirty="0"/>
              <a:t>) збільшує вміст еритроцитів і гемоглобіну (</a:t>
            </a:r>
            <a:r>
              <a:rPr lang="uk-UA" dirty="0" err="1" smtClean="0"/>
              <a:t>гемопоетичні</a:t>
            </a:r>
            <a:r>
              <a:rPr lang="uk-UA" dirty="0"/>
              <a:t> </a:t>
            </a:r>
            <a:r>
              <a:rPr lang="uk-UA" dirty="0" smtClean="0"/>
              <a:t>властивості</a:t>
            </a:r>
            <a:r>
              <a:rPr lang="uk-UA" dirty="0"/>
              <a:t>);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4</a:t>
            </a:r>
            <a:r>
              <a:rPr lang="uk-UA" dirty="0"/>
              <a:t>) мікродози (1-5 мг) кобальту знижують рівень цукру у крові;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5</a:t>
            </a:r>
            <a:r>
              <a:rPr lang="uk-UA" dirty="0"/>
              <a:t>) позитивно впливає на засвоєння кальцію й фосфору;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6</a:t>
            </a:r>
            <a:r>
              <a:rPr lang="uk-UA" dirty="0"/>
              <a:t>) позитивно впливає на імуногенез.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714" t="7469" r="2773" b="6946"/>
          <a:stretch/>
        </p:blipFill>
        <p:spPr>
          <a:xfrm>
            <a:off x="8475260" y="4162568"/>
            <a:ext cx="3716740" cy="24838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18110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726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9818" y="0"/>
            <a:ext cx="7814481" cy="1095185"/>
          </a:xfrm>
        </p:spPr>
        <p:txBody>
          <a:bodyPr>
            <a:normAutofit/>
          </a:bodyPr>
          <a:lstStyle/>
          <a:p>
            <a:r>
              <a:rPr lang="uk-UA" b="1" i="1" dirty="0" err="1"/>
              <a:t>Купрум</a:t>
            </a:r>
            <a:r>
              <a:rPr lang="uk-UA" b="1" i="1" dirty="0"/>
              <a:t> – мікроелемент (10</a:t>
            </a:r>
            <a:r>
              <a:rPr lang="uk-UA" b="1" i="1" baseline="30000" dirty="0"/>
              <a:t>–4</a:t>
            </a:r>
            <a:r>
              <a:rPr lang="uk-UA" b="1" i="1" dirty="0" smtClean="0"/>
              <a:t>%).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38219"/>
            <a:ext cx="12192000" cy="4866778"/>
          </a:xfrm>
        </p:spPr>
        <p:txBody>
          <a:bodyPr/>
          <a:lstStyle/>
          <a:p>
            <a:r>
              <a:rPr lang="uk-UA" dirty="0"/>
              <a:t>Добова потреба 2-3 мг.</a:t>
            </a:r>
            <a:endParaRPr lang="uk-UA" i="1" u="sng" dirty="0" smtClean="0"/>
          </a:p>
          <a:p>
            <a:r>
              <a:rPr lang="uk-UA" i="1" u="sng" dirty="0" smtClean="0"/>
              <a:t>Біогенна </a:t>
            </a:r>
            <a:r>
              <a:rPr lang="uk-UA" i="1" u="sng" dirty="0"/>
              <a:t>роль: </a:t>
            </a:r>
            <a:endParaRPr lang="uk-UA" i="1" u="sng" dirty="0" smtClean="0"/>
          </a:p>
          <a:p>
            <a:pPr marL="0" indent="0">
              <a:buNone/>
            </a:pPr>
            <a:r>
              <a:rPr lang="uk-UA" dirty="0" smtClean="0"/>
              <a:t>1</a:t>
            </a:r>
            <a:r>
              <a:rPr lang="uk-UA" dirty="0"/>
              <a:t>) підсилює дію інсуліну й гормонів гіпофіза; 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2</a:t>
            </a:r>
            <a:r>
              <a:rPr lang="uk-UA" dirty="0"/>
              <a:t>) позитивно впливає на ріст і розвиток організму, тому що сприяє синтезу білка;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3</a:t>
            </a:r>
            <a:r>
              <a:rPr lang="uk-UA" dirty="0"/>
              <a:t>) впливає на синтез гемоглобіну й утворення еритроцитів;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4</a:t>
            </a:r>
            <a:r>
              <a:rPr lang="uk-UA" dirty="0"/>
              <a:t>) має </a:t>
            </a:r>
            <a:r>
              <a:rPr lang="uk-UA" dirty="0" err="1"/>
              <a:t>гіпоглікемічну</a:t>
            </a:r>
            <a:r>
              <a:rPr lang="uk-UA" dirty="0"/>
              <a:t> дію;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5</a:t>
            </a:r>
            <a:r>
              <a:rPr lang="uk-UA" dirty="0"/>
              <a:t>) впливає на водний і мінеральний обмін;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6</a:t>
            </a:r>
            <a:r>
              <a:rPr lang="uk-UA" dirty="0"/>
              <a:t>) активатор ферментів.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" cy="17335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3544" y="4678881"/>
            <a:ext cx="3318456" cy="217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475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0472" y="365125"/>
            <a:ext cx="8533327" cy="1309129"/>
          </a:xfrm>
        </p:spPr>
        <p:txBody>
          <a:bodyPr/>
          <a:lstStyle/>
          <a:p>
            <a:r>
              <a:rPr lang="uk-UA" b="1" dirty="0" err="1"/>
              <a:t>Аргентум</a:t>
            </a:r>
            <a:r>
              <a:rPr lang="uk-UA" dirty="0"/>
              <a:t> – мікроелемент (10</a:t>
            </a:r>
            <a:r>
              <a:rPr lang="uk-UA" baseline="30000" dirty="0"/>
              <a:t>–6</a:t>
            </a:r>
            <a:r>
              <a:rPr lang="uk-UA" dirty="0"/>
              <a:t>%).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30143"/>
            <a:ext cx="10515600" cy="4351338"/>
          </a:xfrm>
        </p:spPr>
        <p:txBody>
          <a:bodyPr/>
          <a:lstStyle/>
          <a:p>
            <a:r>
              <a:rPr lang="uk-UA" i="1" dirty="0" smtClean="0"/>
              <a:t>Біогенна </a:t>
            </a:r>
            <a:r>
              <a:rPr lang="uk-UA" i="1" dirty="0"/>
              <a:t>роль не встановлена. </a:t>
            </a:r>
            <a:endParaRPr lang="uk-UA" i="1" dirty="0" smtClean="0"/>
          </a:p>
          <a:p>
            <a:r>
              <a:rPr lang="uk-UA" dirty="0" smtClean="0"/>
              <a:t>Сильна </a:t>
            </a:r>
            <a:r>
              <a:rPr lang="uk-UA" dirty="0"/>
              <a:t>ферментна отрута. </a:t>
            </a:r>
            <a:endParaRPr lang="uk-UA" dirty="0" smtClean="0"/>
          </a:p>
          <a:p>
            <a:r>
              <a:rPr lang="uk-UA" dirty="0" smtClean="0"/>
              <a:t>Іони мають </a:t>
            </a:r>
            <a:r>
              <a:rPr lang="uk-UA" dirty="0"/>
              <a:t>антисептичну, протизапальну й бактерицидну дію. </a:t>
            </a:r>
            <a:endParaRPr lang="uk-UA" dirty="0" smtClean="0"/>
          </a:p>
          <a:p>
            <a:r>
              <a:rPr lang="uk-UA" dirty="0" smtClean="0"/>
              <a:t>Як </a:t>
            </a:r>
            <a:r>
              <a:rPr lang="uk-UA" dirty="0"/>
              <a:t>лікарські препарати застосовують нітрат </a:t>
            </a:r>
            <a:r>
              <a:rPr lang="uk-UA" dirty="0" err="1"/>
              <a:t>аргентуму</a:t>
            </a:r>
            <a:r>
              <a:rPr lang="uk-UA" dirty="0"/>
              <a:t> (AgNO</a:t>
            </a:r>
            <a:r>
              <a:rPr lang="uk-UA" baseline="-25000" dirty="0"/>
              <a:t>3</a:t>
            </a:r>
            <a:r>
              <a:rPr lang="uk-UA" dirty="0"/>
              <a:t>) (ляпіс), колоїдні препарати – протаргол, коларгол.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35"/>
            <a:ext cx="1700681" cy="20209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0515" y="4056844"/>
            <a:ext cx="2723850" cy="280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440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4431" y="34503"/>
            <a:ext cx="8507569" cy="1325563"/>
          </a:xfrm>
        </p:spPr>
        <p:txBody>
          <a:bodyPr/>
          <a:lstStyle/>
          <a:p>
            <a:r>
              <a:rPr lang="uk-UA" b="1" dirty="0"/>
              <a:t>Цинк</a:t>
            </a:r>
            <a:r>
              <a:rPr lang="uk-UA" dirty="0"/>
              <a:t> – мікроелемент (10</a:t>
            </a:r>
            <a:r>
              <a:rPr lang="uk-UA" baseline="30000" dirty="0"/>
              <a:t>–3</a:t>
            </a:r>
            <a:r>
              <a:rPr lang="uk-UA" dirty="0"/>
              <a:t>%).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182" y="1843408"/>
            <a:ext cx="8957545" cy="4853606"/>
          </a:xfrm>
        </p:spPr>
        <p:txBody>
          <a:bodyPr>
            <a:normAutofit lnSpcReduction="10000"/>
          </a:bodyPr>
          <a:lstStyle/>
          <a:p>
            <a:r>
              <a:rPr lang="uk-UA" dirty="0"/>
              <a:t>Добова потреба – 10-15 мг.</a:t>
            </a:r>
            <a:endParaRPr lang="uk-UA" i="1" u="sng" dirty="0" smtClean="0"/>
          </a:p>
          <a:p>
            <a:r>
              <a:rPr lang="uk-UA" i="1" u="sng" dirty="0" smtClean="0"/>
              <a:t>Біологічна </a:t>
            </a:r>
            <a:r>
              <a:rPr lang="uk-UA" i="1" u="sng" dirty="0"/>
              <a:t>роль: </a:t>
            </a:r>
            <a:endParaRPr lang="uk-UA" i="1" u="sng" dirty="0" smtClean="0"/>
          </a:p>
          <a:p>
            <a:pPr marL="0" indent="0">
              <a:buNone/>
            </a:pPr>
            <a:r>
              <a:rPr lang="uk-UA" dirty="0" smtClean="0"/>
              <a:t>1</a:t>
            </a:r>
            <a:r>
              <a:rPr lang="uk-UA" dirty="0"/>
              <a:t>) впливає на процеси розмноження, тобто репродуктивну функцію;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2</a:t>
            </a:r>
            <a:r>
              <a:rPr lang="uk-UA" dirty="0"/>
              <a:t>) бере участь в обміні нуклеопротеїдів, тому позитивно впливає на ріст і розмноження;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3</a:t>
            </a:r>
            <a:r>
              <a:rPr lang="uk-UA" dirty="0"/>
              <a:t>) поліпшує картину крові при променевій терапії пухлин;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4</a:t>
            </a:r>
            <a:r>
              <a:rPr lang="uk-UA" dirty="0"/>
              <a:t>) є складовою частиною ферментів інсуліну, </a:t>
            </a:r>
            <a:r>
              <a:rPr lang="uk-UA" dirty="0" err="1"/>
              <a:t>карбоангідрази</a:t>
            </a:r>
            <a:r>
              <a:rPr lang="uk-UA" dirty="0"/>
              <a:t>, </a:t>
            </a:r>
            <a:r>
              <a:rPr lang="uk-UA" dirty="0" err="1"/>
              <a:t>карбоксипептидази</a:t>
            </a:r>
            <a:r>
              <a:rPr lang="uk-UA" dirty="0"/>
              <a:t> й ін.;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5</a:t>
            </a:r>
            <a:r>
              <a:rPr lang="uk-UA" dirty="0"/>
              <a:t>) впливає на обмін кальцію й фосфору;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6</a:t>
            </a:r>
            <a:r>
              <a:rPr lang="uk-UA" dirty="0"/>
              <a:t>) підвищує імуногенез.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82" y="42283"/>
            <a:ext cx="2264267" cy="15095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6728" y="4193232"/>
            <a:ext cx="3028144" cy="2664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132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7766" y="416641"/>
            <a:ext cx="7855424" cy="972356"/>
          </a:xfrm>
        </p:spPr>
        <p:txBody>
          <a:bodyPr/>
          <a:lstStyle/>
          <a:p>
            <a:r>
              <a:rPr lang="uk-UA" b="1" i="1" dirty="0"/>
              <a:t>Кадмій – мікроелемент (10</a:t>
            </a:r>
            <a:r>
              <a:rPr lang="uk-UA" b="1" i="1" baseline="30000" dirty="0"/>
              <a:t>–4</a:t>
            </a:r>
            <a:r>
              <a:rPr lang="uk-UA" b="1" i="1" dirty="0"/>
              <a:t>%).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41" y="2936383"/>
            <a:ext cx="9330220" cy="3184256"/>
          </a:xfrm>
        </p:spPr>
        <p:txBody>
          <a:bodyPr/>
          <a:lstStyle/>
          <a:p>
            <a:r>
              <a:rPr lang="uk-UA" dirty="0" smtClean="0"/>
              <a:t>Концентрується </a:t>
            </a:r>
            <a:r>
              <a:rPr lang="uk-UA" dirty="0"/>
              <a:t>у нирках і печінці. </a:t>
            </a:r>
            <a:endParaRPr lang="uk-UA" dirty="0" smtClean="0"/>
          </a:p>
          <a:p>
            <a:r>
              <a:rPr lang="uk-UA" dirty="0" smtClean="0"/>
              <a:t>Біогенна </a:t>
            </a:r>
            <a:r>
              <a:rPr lang="uk-UA" dirty="0"/>
              <a:t>роль вивчена недостатньо. </a:t>
            </a:r>
            <a:endParaRPr lang="uk-UA" dirty="0" smtClean="0"/>
          </a:p>
          <a:p>
            <a:r>
              <a:rPr lang="uk-UA" dirty="0" smtClean="0"/>
              <a:t>Антагоніст </a:t>
            </a:r>
            <a:r>
              <a:rPr lang="uk-UA" dirty="0"/>
              <a:t>цинку. </a:t>
            </a:r>
            <a:endParaRPr lang="uk-UA" dirty="0" smtClean="0"/>
          </a:p>
          <a:p>
            <a:r>
              <a:rPr lang="uk-UA" dirty="0" smtClean="0"/>
              <a:t>На </a:t>
            </a:r>
            <a:r>
              <a:rPr lang="uk-UA" dirty="0"/>
              <a:t>відміну від цинку кадмій – інгібітор ферментів, тому що має велику спорідненість до </a:t>
            </a:r>
            <a:r>
              <a:rPr lang="uk-UA" dirty="0" err="1"/>
              <a:t>тіолових</a:t>
            </a:r>
            <a:r>
              <a:rPr lang="uk-UA" dirty="0"/>
              <a:t>  </a:t>
            </a:r>
            <a:r>
              <a:rPr lang="uk-UA" dirty="0" smtClean="0"/>
              <a:t>(-</a:t>
            </a:r>
            <a:r>
              <a:rPr lang="uk-UA" dirty="0"/>
              <a:t>SH) угруповань. </a:t>
            </a:r>
            <a:endParaRPr lang="uk-UA" dirty="0" smtClean="0"/>
          </a:p>
          <a:p>
            <a:r>
              <a:rPr lang="uk-UA" i="1" dirty="0" smtClean="0"/>
              <a:t>Кадмій </a:t>
            </a:r>
            <a:r>
              <a:rPr lang="uk-UA" i="1" dirty="0"/>
              <a:t>токсичний і має кумулятивні властивості.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9830" t="9486" r="19739" b="14954"/>
          <a:stretch/>
        </p:blipFill>
        <p:spPr>
          <a:xfrm>
            <a:off x="0" y="0"/>
            <a:ext cx="2820474" cy="29363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1147" t="30184" r="14846"/>
          <a:stretch/>
        </p:blipFill>
        <p:spPr>
          <a:xfrm>
            <a:off x="8062175" y="1622737"/>
            <a:ext cx="3761015" cy="247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8180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338</Words>
  <Application>Microsoft Office PowerPoint</Application>
  <PresentationFormat>Широкоэкранный</PresentationFormat>
  <Paragraphs>67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План лекції</vt:lpstr>
      <vt:lpstr>Презентация PowerPoint</vt:lpstr>
      <vt:lpstr>Ферум – мікроелемент (10–5%).</vt:lpstr>
      <vt:lpstr>Кобальт – мікроелемент (10–5%). </vt:lpstr>
      <vt:lpstr>Купрум – мікроелемент (10–4%).</vt:lpstr>
      <vt:lpstr>Аргентум – мікроелемент (10–6%).</vt:lpstr>
      <vt:lpstr>Цинк – мікроелемент (10–3%). </vt:lpstr>
      <vt:lpstr>Кадмій – мікроелемент (10–4%).</vt:lpstr>
      <vt:lpstr>Меркурій – мікроелемент (10–6%).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</cp:revision>
  <dcterms:created xsi:type="dcterms:W3CDTF">2018-02-26T11:56:38Z</dcterms:created>
  <dcterms:modified xsi:type="dcterms:W3CDTF">2018-02-26T12:07:35Z</dcterms:modified>
</cp:coreProperties>
</file>